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664" r:id="rId5"/>
    <p:sldMasterId id="2147483686" r:id="rId6"/>
    <p:sldMasterId id="2147483688" r:id="rId7"/>
    <p:sldMasterId id="2147483690" r:id="rId8"/>
    <p:sldMasterId id="2147483682" r:id="rId9"/>
    <p:sldMasterId id="2147483655" r:id="rId10"/>
    <p:sldMasterId id="2147483672" r:id="rId11"/>
  </p:sldMasterIdLst>
  <p:notesMasterIdLst>
    <p:notesMasterId r:id="rId28"/>
  </p:notesMasterIdLst>
  <p:handoutMasterIdLst>
    <p:handoutMasterId r:id="rId29"/>
  </p:handoutMasterIdLst>
  <p:sldIdLst>
    <p:sldId id="293" r:id="rId12"/>
    <p:sldId id="328" r:id="rId13"/>
    <p:sldId id="306" r:id="rId14"/>
    <p:sldId id="311" r:id="rId15"/>
    <p:sldId id="329" r:id="rId16"/>
    <p:sldId id="331" r:id="rId17"/>
    <p:sldId id="332" r:id="rId18"/>
    <p:sldId id="337" r:id="rId19"/>
    <p:sldId id="342" r:id="rId20"/>
    <p:sldId id="343" r:id="rId21"/>
    <p:sldId id="344" r:id="rId22"/>
    <p:sldId id="345" r:id="rId23"/>
    <p:sldId id="314" r:id="rId24"/>
    <p:sldId id="333" r:id="rId25"/>
    <p:sldId id="336" r:id="rId26"/>
    <p:sldId id="34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1E384B"/>
    <a:srgbClr val="00416A"/>
    <a:srgbClr val="FFD966"/>
    <a:srgbClr val="D8B846"/>
    <a:srgbClr val="802F2D"/>
    <a:srgbClr val="E6E6E6"/>
    <a:srgbClr val="004C97"/>
    <a:srgbClr val="D8B85E"/>
    <a:srgbClr val="004F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3" autoAdjust="0"/>
    <p:restoredTop sz="77223" autoAdjust="0"/>
  </p:normalViewPr>
  <p:slideViewPr>
    <p:cSldViewPr snapToGrid="0">
      <p:cViewPr varScale="1">
        <p:scale>
          <a:sx n="49" d="100"/>
          <a:sy n="49" d="100"/>
        </p:scale>
        <p:origin x="1056"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30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r>
              <a:rPr lang="en-US"/>
              <a:t>Presentation Title</a:t>
            </a:r>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B57F26A6-6478-434A-8130-8B46218BE89F}" type="datetimeFigureOut">
              <a:rPr lang="en-US" smtClean="0"/>
              <a:t>3/10/2026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EF4D8AD4-E8FC-485C-BDDB-1134A2B67D3A}" type="slidenum">
              <a:rPr lang="en-US" smtClean="0"/>
              <a:t>‹#›</a:t>
            </a:fld>
            <a:endParaRPr lang="en-US"/>
          </a:p>
        </p:txBody>
      </p:sp>
    </p:spTree>
    <p:extLst>
      <p:ext uri="{BB962C8B-B14F-4D97-AF65-F5344CB8AC3E}">
        <p14:creationId xmlns:p14="http://schemas.microsoft.com/office/powerpoint/2010/main" val="4276627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r>
              <a:rPr lang="en-US"/>
              <a:t>Presentation Title</a:t>
            </a:r>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1184054B-77F8-42CB-99ED-993D29461DD2}" type="datetimeFigureOut">
              <a:rPr lang="en-US" smtClean="0"/>
              <a:t>3/10/2026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275C5B2A-C6C1-46CD-8323-5F37F4106C05}" type="slidenum">
              <a:rPr lang="en-US" smtClean="0"/>
              <a:t>‹#›</a:t>
            </a:fld>
            <a:endParaRPr lang="en-US"/>
          </a:p>
        </p:txBody>
      </p:sp>
    </p:spTree>
    <p:extLst>
      <p:ext uri="{BB962C8B-B14F-4D97-AF65-F5344CB8AC3E}">
        <p14:creationId xmlns:p14="http://schemas.microsoft.com/office/powerpoint/2010/main" val="301147048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me notes for WisDOT PowerPoint template – this document is also provided as a separate pdf.</a:t>
            </a:r>
          </a:p>
          <a:p>
            <a:r>
              <a:rPr lang="en-US" b="1" dirty="0"/>
              <a:t>This WisDOT PowerPoint template has a widescreen (16:9) aspect ratio (1920 x 1080). </a:t>
            </a:r>
            <a:r>
              <a:rPr lang="en-US" dirty="0"/>
              <a:t>The 1920 by 1080 size is the current format for the following: </a:t>
            </a:r>
          </a:p>
          <a:p>
            <a:pPr marL="171844" indent="-171844">
              <a:buFont typeface="Arial" panose="020B0604020202020204" pitchFamily="34" charset="0"/>
              <a:buChar char="•"/>
            </a:pPr>
            <a:r>
              <a:rPr lang="en-US" dirty="0"/>
              <a:t>showing your presentation on a large widescreen television.</a:t>
            </a:r>
          </a:p>
          <a:p>
            <a:pPr marL="171844" indent="-171844">
              <a:buFont typeface="Arial" panose="020B0604020202020204" pitchFamily="34" charset="0"/>
              <a:buChar char="•"/>
            </a:pPr>
            <a:r>
              <a:rPr lang="en-US" dirty="0"/>
              <a:t>showing your presentation using a display in widescreen format.</a:t>
            </a:r>
          </a:p>
          <a:p>
            <a:pPr marL="171844" indent="-171844">
              <a:buFont typeface="Arial" panose="020B0604020202020204" pitchFamily="34" charset="0"/>
              <a:buChar char="•"/>
            </a:pPr>
            <a:r>
              <a:rPr lang="en-US" dirty="0"/>
              <a:t>converting your presentation to video in the future.</a:t>
            </a:r>
          </a:p>
          <a:p>
            <a:endParaRPr lang="en-US" dirty="0"/>
          </a:p>
          <a:p>
            <a:r>
              <a:rPr lang="en-US" dirty="0"/>
              <a:t>WisDOT logo and usage guidelines here: https://wisconsindot.gov/Pages/about-wisdot/newsroom/logo-photo-gal/graphic-standards.aspx</a:t>
            </a:r>
          </a:p>
          <a:p>
            <a:endParaRPr lang="en-US" dirty="0"/>
          </a:p>
          <a:p>
            <a:r>
              <a:rPr lang="en-US" b="1" dirty="0"/>
              <a:t>When to choose the light gray background (navy and red type styles) – Slides 1 through 9</a:t>
            </a:r>
          </a:p>
          <a:p>
            <a:pPr marL="171844" indent="-171844">
              <a:buFont typeface="Arial" panose="020B0604020202020204" pitchFamily="34" charset="0"/>
              <a:buChar char="•"/>
            </a:pPr>
            <a:r>
              <a:rPr lang="en-US" dirty="0"/>
              <a:t>Use if you have positive versions of graphics and logos. </a:t>
            </a:r>
          </a:p>
          <a:p>
            <a:pPr marL="171844" indent="-171844">
              <a:buFont typeface="Arial" panose="020B0604020202020204" pitchFamily="34" charset="0"/>
              <a:buChar char="•"/>
            </a:pPr>
            <a:r>
              <a:rPr lang="en-US" dirty="0"/>
              <a:t>Some experts say if you're presenting in a small room with most of the lights on, use a lighter gray background, then the background will tend to fade away while the other components will grab attention. </a:t>
            </a:r>
          </a:p>
          <a:p>
            <a:pPr marL="171844" indent="-171844">
              <a:buFont typeface="Arial" panose="020B0604020202020204" pitchFamily="34" charset="0"/>
              <a:buChar char="•"/>
            </a:pPr>
            <a:r>
              <a:rPr lang="en-US" dirty="0"/>
              <a:t>Other experts say that if your copy is kept short and sweet, the lightness or darkness of the background is irrelevant, as viewers then have little to read. </a:t>
            </a:r>
          </a:p>
          <a:p>
            <a:endParaRPr lang="en-US" dirty="0"/>
          </a:p>
          <a:p>
            <a:r>
              <a:rPr lang="en-US" b="1" dirty="0"/>
              <a:t>When to choose the blue background  (white and gold type) – Slides 10 through 18</a:t>
            </a:r>
          </a:p>
          <a:p>
            <a:pPr marL="171844" indent="-171844">
              <a:buFont typeface="Arial" panose="020B0604020202020204" pitchFamily="34" charset="0"/>
              <a:buChar char="•"/>
            </a:pPr>
            <a:r>
              <a:rPr lang="en-US" dirty="0"/>
              <a:t>Use if you have reverse or negative versions of graphics and logos. </a:t>
            </a:r>
          </a:p>
          <a:p>
            <a:pPr marL="171844" indent="-171844">
              <a:buFont typeface="Arial" panose="020B0604020202020204" pitchFamily="34" charset="0"/>
              <a:buChar char="•"/>
            </a:pPr>
            <a:r>
              <a:rPr lang="en-US" dirty="0"/>
              <a:t>Some experts say if you are presenting with most of the lights off in the room or in a darker presentation area, consider using the blue background color, then the background won't intrude on the message and the lighter components will stand out. </a:t>
            </a:r>
          </a:p>
          <a:p>
            <a:pPr marL="171844" indent="-171844">
              <a:buFont typeface="Arial" panose="020B0604020202020204" pitchFamily="34" charset="0"/>
              <a:buChar char="•"/>
            </a:pPr>
            <a:r>
              <a:rPr lang="en-US" dirty="0"/>
              <a:t>Other experts say that if your copy is kept short and sweet, the lightness or darkness of the background is irrelevant, as viewers then have little to read. </a:t>
            </a:r>
          </a:p>
          <a:p>
            <a:endParaRPr lang="en-US" dirty="0"/>
          </a:p>
          <a:p>
            <a:r>
              <a:rPr lang="en-US" b="1" dirty="0"/>
              <a:t>SLIDE DECK</a:t>
            </a:r>
          </a:p>
          <a:p>
            <a:pPr marL="171844" indent="-171844">
              <a:buFont typeface="Arial" panose="020B0604020202020204" pitchFamily="34" charset="0"/>
              <a:buChar char="•"/>
            </a:pPr>
            <a:r>
              <a:rPr lang="en-US" b="1" dirty="0"/>
              <a:t>Title slide options - </a:t>
            </a:r>
            <a:r>
              <a:rPr lang="en-US" dirty="0"/>
              <a:t>Slides 1, 2 and 10, 11 are layout options for the title slide of your WisDOT presentation. The title of your presentation goes at the top in the white text (for the light gray background) or blue text (for the gray background). The title may be one or two lines.</a:t>
            </a:r>
          </a:p>
          <a:p>
            <a:pPr marL="171844" indent="-171844">
              <a:buFont typeface="Arial" panose="020B0604020202020204" pitchFamily="34" charset="0"/>
              <a:buChar char="•"/>
            </a:pPr>
            <a:r>
              <a:rPr lang="en-US" b="1" dirty="0"/>
              <a:t>Managing placeholders - </a:t>
            </a:r>
            <a:r>
              <a:rPr lang="en-US" dirty="0"/>
              <a:t>If your presentation does not need all the text placeholders, delete the placeholders you do not need and then you may need to lower or adjust the height between lines. </a:t>
            </a:r>
          </a:p>
          <a:p>
            <a:pPr marL="171844" indent="-171844">
              <a:buFont typeface="Arial" panose="020B0604020202020204" pitchFamily="34" charset="0"/>
              <a:buChar char="•"/>
            </a:pPr>
            <a:r>
              <a:rPr lang="en-US" b="1" dirty="0"/>
              <a:t>Various slide layouts - </a:t>
            </a:r>
            <a:r>
              <a:rPr lang="en-US" dirty="0"/>
              <a:t>Slides 3-7 and 12-16 are examples of slide layouts you may use in your presentation. The headline of each example describes which content placeholders are available in its layout. Review the slide layouts and decide which one best matches your content.</a:t>
            </a:r>
          </a:p>
          <a:p>
            <a:pPr marL="171844" indent="-171844">
              <a:buFont typeface="Arial" panose="020B0604020202020204" pitchFamily="34" charset="0"/>
              <a:buChar char="•"/>
            </a:pPr>
            <a:r>
              <a:rPr lang="en-US" b="1" dirty="0"/>
              <a:t>Blank slides - </a:t>
            </a:r>
            <a:r>
              <a:rPr lang="en-US" dirty="0"/>
              <a:t>Slides 8-9 and 17-18 are blank slides for custom layouts in your presentation.</a:t>
            </a:r>
          </a:p>
          <a:p>
            <a:endParaRPr lang="en-US" b="1" dirty="0"/>
          </a:p>
          <a:p>
            <a:r>
              <a:rPr lang="en-US" b="1" dirty="0"/>
              <a:t>Ways to transfer a PowerPoint presentation from another design to this template. </a:t>
            </a:r>
          </a:p>
          <a:p>
            <a:r>
              <a:rPr lang="en-US" dirty="0"/>
              <a:t>The recommended way is to copy text line by line, slide by slide, from the other PowerPoint design. Then paste it into Notepad, copy from Notepad, then return to this template, select the text in the desired placeholder and copy. </a:t>
            </a:r>
          </a:p>
          <a:p>
            <a:endParaRPr lang="en-US" dirty="0"/>
          </a:p>
          <a:p>
            <a:r>
              <a:rPr lang="en-US" dirty="0"/>
              <a:t>If you would like to get all your text out of the other design at once, choose </a:t>
            </a:r>
            <a:r>
              <a:rPr lang="en-US" i="1" dirty="0"/>
              <a:t>file, save as .rtf, </a:t>
            </a:r>
            <a:r>
              <a:rPr lang="en-US" dirty="0"/>
              <a:t>then copy all text from the .rtf, paste it into Notepad. Then use the Notepad file to copy the text line by line into this template by selecting the desired placeholder and copying. (Notepad will clear styles from the other PowerPoint design.) </a:t>
            </a:r>
          </a:p>
          <a:p>
            <a:endParaRPr lang="en-US" dirty="0"/>
          </a:p>
          <a:p>
            <a:r>
              <a:rPr lang="en-US" b="1" dirty="0"/>
              <a:t>How to paste text and keep template’s font styles and color </a:t>
            </a:r>
          </a:p>
          <a:p>
            <a:r>
              <a:rPr lang="en-US" dirty="0"/>
              <a:t>Select the text in placeholder, then copy. If copying and pasting text into a slide layout does not preserve the template’s font styles, select text in placeholder and right click on the placeholder and select the first paste option: use destination theme. Doing so will keep your pasted text in the font style and color designed for WisDOT template. </a:t>
            </a:r>
          </a:p>
          <a:p>
            <a:endParaRPr lang="en-US" dirty="0"/>
          </a:p>
          <a:p>
            <a:r>
              <a:rPr lang="en-US" b="1" dirty="0"/>
              <a:t>How to add more slides with the layout you want </a:t>
            </a:r>
          </a:p>
          <a:p>
            <a:r>
              <a:rPr lang="en-US" dirty="0"/>
              <a:t>To add a new slide layout to your presentation: in </a:t>
            </a:r>
            <a:r>
              <a:rPr lang="en-US" i="1" dirty="0"/>
              <a:t>normal </a:t>
            </a:r>
            <a:r>
              <a:rPr lang="en-US" dirty="0"/>
              <a:t>view, on the </a:t>
            </a:r>
            <a:r>
              <a:rPr lang="en-US" i="1" dirty="0"/>
              <a:t>home </a:t>
            </a:r>
            <a:r>
              <a:rPr lang="en-US" dirty="0"/>
              <a:t>tab, select </a:t>
            </a:r>
            <a:r>
              <a:rPr lang="en-US" i="1" dirty="0"/>
              <a:t>new slide</a:t>
            </a:r>
            <a:r>
              <a:rPr lang="en-US" dirty="0"/>
              <a:t>. Slide layout options for the WisDOT template will appear. Select the slide layout you want. </a:t>
            </a:r>
          </a:p>
          <a:p>
            <a:endParaRPr lang="en-US" dirty="0"/>
          </a:p>
          <a:p>
            <a:r>
              <a:rPr lang="en-US" dirty="0"/>
              <a:t>Changing a current slide layout on to a different current slide layout is not recommended, as sometimes this results in additions of unmatched text and placeholders. It’s best to add a new slide layout to your presentation: in </a:t>
            </a:r>
            <a:r>
              <a:rPr lang="en-US" i="1" dirty="0"/>
              <a:t>normal </a:t>
            </a:r>
            <a:r>
              <a:rPr lang="en-US" dirty="0"/>
              <a:t>view, on the </a:t>
            </a:r>
            <a:r>
              <a:rPr lang="en-US" i="1" dirty="0"/>
              <a:t>home </a:t>
            </a:r>
            <a:r>
              <a:rPr lang="en-US" dirty="0"/>
              <a:t>tab, select </a:t>
            </a:r>
            <a:r>
              <a:rPr lang="en-US" i="1" dirty="0"/>
              <a:t>new slide</a:t>
            </a:r>
            <a:r>
              <a:rPr lang="en-US" dirty="0"/>
              <a:t>. Slide layout options for the WisDOT template will appear. Select the slide layout you want and add new text to this slide layout. </a:t>
            </a:r>
          </a:p>
          <a:p>
            <a:endParaRPr lang="en-US" dirty="0"/>
          </a:p>
          <a:p>
            <a:r>
              <a:rPr lang="en-US" b="1" dirty="0"/>
              <a:t>Use of additional logos:</a:t>
            </a:r>
          </a:p>
          <a:p>
            <a:pPr marL="171844" indent="-171844">
              <a:buFont typeface="Arial" panose="020B0604020202020204" pitchFamily="34" charset="0"/>
              <a:buChar char="•"/>
            </a:pPr>
            <a:r>
              <a:rPr lang="en-US" dirty="0"/>
              <a:t>Limited to logos approved for use by the WisDOT Office of Public Affairs approved logos. No external agency or consultant logos.</a:t>
            </a:r>
          </a:p>
          <a:p>
            <a:pPr marL="171844" indent="-171844">
              <a:buFont typeface="Arial" panose="020B0604020202020204" pitchFamily="34" charset="0"/>
              <a:buChar char="•"/>
            </a:pPr>
            <a:r>
              <a:rPr lang="en-US" dirty="0"/>
              <a:t>WisDOT division, section or bureau logos may be placed on the right side of the banner or on the first slide using layout slide number 2. </a:t>
            </a:r>
          </a:p>
          <a:p>
            <a:pPr marL="171844" indent="-171844">
              <a:buFont typeface="Arial" panose="020B0604020202020204" pitchFamily="34" charset="0"/>
              <a:buChar char="•"/>
            </a:pPr>
            <a:r>
              <a:rPr lang="en-US" dirty="0"/>
              <a:t>Logos in the bottom banner should be .68 inch in height. Logos on the first slide should be 2 inches in height and the WisDOT and additional logo centered side by side below the date.</a:t>
            </a:r>
          </a:p>
          <a:p>
            <a:pPr marL="171844" indent="-171844">
              <a:buFont typeface="Arial" panose="020B0604020202020204" pitchFamily="34" charset="0"/>
              <a:buChar char="•"/>
            </a:pPr>
            <a:r>
              <a:rPr lang="en-US" dirty="0"/>
              <a:t>If available, use a positive logo on the gray slides and negative logo on blue slides.</a:t>
            </a:r>
          </a:p>
          <a:p>
            <a:endParaRPr lang="en-US" dirty="0"/>
          </a:p>
          <a:p>
            <a:r>
              <a:rPr lang="en-US" b="1" dirty="0"/>
              <a:t>PLEASE NOTE:</a:t>
            </a:r>
            <a:endParaRPr lang="en-US" dirty="0"/>
          </a:p>
          <a:p>
            <a:r>
              <a:rPr lang="en-US" b="1" dirty="0"/>
              <a:t>When it comes to PowerPoint - less is better. </a:t>
            </a:r>
          </a:p>
          <a:p>
            <a:pPr marL="171844" indent="-171844">
              <a:buFont typeface="Arial" panose="020B0604020202020204" pitchFamily="34" charset="0"/>
              <a:buChar char="•"/>
            </a:pPr>
            <a:r>
              <a:rPr lang="en-US" dirty="0"/>
              <a:t>Don't put your entire presentation on the slides. Include only:</a:t>
            </a:r>
          </a:p>
          <a:p>
            <a:pPr marL="630096" lvl="1" indent="-171844">
              <a:buFont typeface="Arial" panose="020B0604020202020204" pitchFamily="34" charset="0"/>
              <a:buChar char="•"/>
            </a:pPr>
            <a:r>
              <a:rPr lang="en-US" dirty="0"/>
              <a:t>main ideas</a:t>
            </a:r>
          </a:p>
          <a:p>
            <a:pPr marL="630096" lvl="1" indent="-171844">
              <a:buFont typeface="Arial" panose="020B0604020202020204" pitchFamily="34" charset="0"/>
              <a:buChar char="•"/>
            </a:pPr>
            <a:r>
              <a:rPr lang="en-US" dirty="0"/>
              <a:t>keywords</a:t>
            </a:r>
          </a:p>
          <a:p>
            <a:pPr marL="630096" lvl="1" indent="-171844">
              <a:buFont typeface="Arial" panose="020B0604020202020204" pitchFamily="34" charset="0"/>
              <a:buChar char="•"/>
            </a:pPr>
            <a:r>
              <a:rPr lang="en-US" dirty="0"/>
              <a:t>talking points</a:t>
            </a:r>
          </a:p>
          <a:p>
            <a:pPr marL="171844" indent="-171844">
              <a:buFont typeface="Arial" panose="020B0604020202020204" pitchFamily="34" charset="0"/>
              <a:buChar char="•"/>
            </a:pPr>
            <a:r>
              <a:rPr lang="en-US" dirty="0"/>
              <a:t>If a chart or photo will cover any portion of the bottom banner - use the blank slide format.</a:t>
            </a:r>
          </a:p>
          <a:p>
            <a:pPr marL="171844" indent="-171844">
              <a:buFont typeface="Arial" panose="020B0604020202020204" pitchFamily="34" charset="0"/>
              <a:buChar char="•"/>
            </a:pPr>
            <a:r>
              <a:rPr lang="en-US" dirty="0"/>
              <a:t>Font sizes may be adjusted either 2 points smaller or 2 points larger from sizes listed.</a:t>
            </a:r>
          </a:p>
          <a:p>
            <a:pPr marL="171844" indent="-171844">
              <a:buFont typeface="Arial" panose="020B0604020202020204" pitchFamily="34" charset="0"/>
              <a:buChar char="•"/>
            </a:pPr>
            <a:endParaRPr lang="en-US" dirty="0"/>
          </a:p>
          <a:p>
            <a:pPr defTabSz="916503">
              <a:defRPr/>
            </a:pPr>
            <a:r>
              <a:rPr lang="en-US" b="1" dirty="0"/>
              <a:t>GRAY BACKGROUND FONT SIZES and COLORS</a:t>
            </a:r>
          </a:p>
          <a:p>
            <a:pPr defTabSz="916503">
              <a:defRPr/>
            </a:pPr>
            <a:r>
              <a:rPr lang="en-US" dirty="0"/>
              <a:t>Blue = R39 G56 B75</a:t>
            </a:r>
          </a:p>
          <a:p>
            <a:pPr defTabSz="916503">
              <a:defRPr/>
            </a:pPr>
            <a:r>
              <a:rPr lang="en-US" dirty="0"/>
              <a:t>Red = R128 G47 B45</a:t>
            </a:r>
          </a:p>
          <a:p>
            <a:pPr defTabSz="916503">
              <a:defRPr/>
            </a:pPr>
            <a:endParaRPr lang="en-US" b="1" dirty="0"/>
          </a:p>
          <a:p>
            <a:pPr defTabSz="916503">
              <a:defRPr/>
            </a:pPr>
            <a:r>
              <a:rPr lang="en-US" dirty="0"/>
              <a:t>Slides 1 and 2: gray background</a:t>
            </a:r>
          </a:p>
          <a:p>
            <a:pPr defTabSz="916503">
              <a:defRPr/>
            </a:pPr>
            <a:r>
              <a:rPr lang="en-US" dirty="0"/>
              <a:t>Headline line 1 and line 2 – Arial Narrow Bold, 58 </a:t>
            </a:r>
            <a:r>
              <a:rPr lang="en-US" dirty="0" err="1"/>
              <a:t>pt</a:t>
            </a:r>
            <a:r>
              <a:rPr lang="en-US" dirty="0"/>
              <a:t>, blue</a:t>
            </a:r>
          </a:p>
          <a:p>
            <a:pPr defTabSz="916503">
              <a:defRPr/>
            </a:pPr>
            <a:r>
              <a:rPr lang="en-US" dirty="0"/>
              <a:t>Name of presenter – Arial Narrow Bold, 47 </a:t>
            </a:r>
            <a:r>
              <a:rPr lang="en-US" dirty="0" err="1"/>
              <a:t>pt</a:t>
            </a:r>
            <a:r>
              <a:rPr lang="en-US" dirty="0"/>
              <a:t>, red</a:t>
            </a:r>
          </a:p>
          <a:p>
            <a:pPr defTabSz="916503">
              <a:defRPr/>
            </a:pPr>
            <a:r>
              <a:rPr lang="en-US" dirty="0"/>
              <a:t>Title of presenter – Arial Narrow, 35 </a:t>
            </a:r>
            <a:r>
              <a:rPr lang="en-US" dirty="0" err="1"/>
              <a:t>pt</a:t>
            </a:r>
            <a:r>
              <a:rPr lang="en-US" dirty="0"/>
              <a:t>, red</a:t>
            </a:r>
          </a:p>
          <a:p>
            <a:pPr defTabSz="916503">
              <a:defRPr/>
            </a:pPr>
            <a:r>
              <a:rPr lang="en-US" dirty="0"/>
              <a:t>Name of conference – Arial Narrow, 29 </a:t>
            </a:r>
            <a:r>
              <a:rPr lang="en-US" dirty="0" err="1"/>
              <a:t>pt</a:t>
            </a:r>
            <a:r>
              <a:rPr lang="en-US" dirty="0"/>
              <a:t>, blue</a:t>
            </a:r>
          </a:p>
          <a:p>
            <a:r>
              <a:rPr lang="en-US" dirty="0"/>
              <a:t>Date – Arial Narrow Bold, 25 </a:t>
            </a:r>
            <a:r>
              <a:rPr lang="en-US" dirty="0" err="1"/>
              <a:t>pt</a:t>
            </a:r>
            <a:r>
              <a:rPr lang="en-US" dirty="0"/>
              <a:t>, red</a:t>
            </a:r>
          </a:p>
          <a:p>
            <a:pPr defTabSz="916503">
              <a:defRPr/>
            </a:pPr>
            <a:endParaRPr lang="en-US" dirty="0"/>
          </a:p>
          <a:p>
            <a:pPr defTabSz="916503">
              <a:defRPr/>
            </a:pPr>
            <a:r>
              <a:rPr lang="en-US" dirty="0"/>
              <a:t>Slide 3, 4, 6: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r>
              <a:rPr lang="en-US" dirty="0"/>
              <a:t>Bullet 1 – Arial Narrow, 35 </a:t>
            </a:r>
            <a:r>
              <a:rPr lang="en-US" dirty="0" err="1"/>
              <a:t>pt</a:t>
            </a:r>
            <a:r>
              <a:rPr lang="en-US" dirty="0"/>
              <a:t>, blue</a:t>
            </a:r>
          </a:p>
          <a:p>
            <a:pPr defTabSz="916503">
              <a:defRPr/>
            </a:pPr>
            <a:r>
              <a:rPr lang="en-US" dirty="0"/>
              <a:t>Bullet 2 – Arial Narrow, 32 </a:t>
            </a:r>
            <a:r>
              <a:rPr lang="en-US" dirty="0" err="1"/>
              <a:t>pt</a:t>
            </a:r>
            <a:r>
              <a:rPr lang="en-US" dirty="0"/>
              <a:t>, red</a:t>
            </a:r>
          </a:p>
          <a:p>
            <a:pPr defTabSz="916503">
              <a:defRPr/>
            </a:pPr>
            <a:endParaRPr lang="en-US" dirty="0"/>
          </a:p>
          <a:p>
            <a:pPr defTabSz="916503">
              <a:defRPr/>
            </a:pPr>
            <a:r>
              <a:rPr lang="en-US" dirty="0"/>
              <a:t>Slide 5: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endParaRPr lang="en-US" dirty="0"/>
          </a:p>
          <a:p>
            <a:pPr defTabSz="916503">
              <a:defRPr/>
            </a:pPr>
            <a:r>
              <a:rPr lang="en-US" dirty="0"/>
              <a:t>Slide 7: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r>
              <a:rPr lang="en-US" dirty="0"/>
              <a:t>Text –  Arial Narrow, 28 </a:t>
            </a:r>
            <a:r>
              <a:rPr lang="en-US" dirty="0" err="1"/>
              <a:t>pt</a:t>
            </a:r>
            <a:r>
              <a:rPr lang="en-US" dirty="0"/>
              <a:t>, blue</a:t>
            </a:r>
          </a:p>
          <a:p>
            <a:pPr defTabSz="916503">
              <a:defRPr/>
            </a:pPr>
            <a:endParaRPr lang="en-US" dirty="0"/>
          </a:p>
          <a:p>
            <a:pPr defTabSz="916503">
              <a:defRPr/>
            </a:pPr>
            <a:r>
              <a:rPr lang="en-US" b="1" dirty="0"/>
              <a:t>BLUE BACKGROUND FONT SIZES and COLORS</a:t>
            </a:r>
          </a:p>
          <a:p>
            <a:pPr defTabSz="916503">
              <a:defRPr/>
            </a:pPr>
            <a:r>
              <a:rPr lang="en-US" dirty="0"/>
              <a:t>White type = R255 G255 B255</a:t>
            </a:r>
          </a:p>
          <a:p>
            <a:pPr defTabSz="916503">
              <a:defRPr/>
            </a:pPr>
            <a:r>
              <a:rPr lang="en-US" dirty="0"/>
              <a:t>Yellow type= R255 G217 B102</a:t>
            </a:r>
          </a:p>
          <a:p>
            <a:pPr defTabSz="916503">
              <a:defRPr/>
            </a:pPr>
            <a:endParaRPr lang="en-US" b="1" dirty="0"/>
          </a:p>
          <a:p>
            <a:pPr defTabSz="916503">
              <a:defRPr/>
            </a:pPr>
            <a:r>
              <a:rPr lang="en-US" dirty="0"/>
              <a:t>Slides 10 and 11: blue background</a:t>
            </a:r>
          </a:p>
          <a:p>
            <a:pPr defTabSz="916503">
              <a:defRPr/>
            </a:pPr>
            <a:r>
              <a:rPr lang="en-US" dirty="0"/>
              <a:t>Headline line 1 and line 2 – Arial Narrow Bold, 58 </a:t>
            </a:r>
            <a:r>
              <a:rPr lang="en-US" dirty="0" err="1"/>
              <a:t>pt</a:t>
            </a:r>
            <a:r>
              <a:rPr lang="en-US" dirty="0"/>
              <a:t>, white</a:t>
            </a:r>
          </a:p>
          <a:p>
            <a:pPr defTabSz="916503">
              <a:defRPr/>
            </a:pPr>
            <a:r>
              <a:rPr lang="en-US" dirty="0"/>
              <a:t>Name of presenter – Arial Narrow Bold, 47 </a:t>
            </a:r>
            <a:r>
              <a:rPr lang="en-US" dirty="0" err="1"/>
              <a:t>pt</a:t>
            </a:r>
            <a:r>
              <a:rPr lang="en-US" dirty="0"/>
              <a:t>, yellow</a:t>
            </a:r>
          </a:p>
          <a:p>
            <a:pPr defTabSz="916503">
              <a:defRPr/>
            </a:pPr>
            <a:r>
              <a:rPr lang="en-US" dirty="0"/>
              <a:t>Title of presenter – Arial Narrow, 35 </a:t>
            </a:r>
            <a:r>
              <a:rPr lang="en-US" dirty="0" err="1"/>
              <a:t>pt</a:t>
            </a:r>
            <a:r>
              <a:rPr lang="en-US" dirty="0"/>
              <a:t>, yellow</a:t>
            </a:r>
          </a:p>
          <a:p>
            <a:pPr defTabSz="916503">
              <a:defRPr/>
            </a:pPr>
            <a:r>
              <a:rPr lang="en-US" dirty="0"/>
              <a:t>Name of conference – Arial Narrow, 29 </a:t>
            </a:r>
            <a:r>
              <a:rPr lang="en-US" dirty="0" err="1"/>
              <a:t>pt</a:t>
            </a:r>
            <a:r>
              <a:rPr lang="en-US" dirty="0"/>
              <a:t>, white</a:t>
            </a:r>
          </a:p>
          <a:p>
            <a:r>
              <a:rPr lang="en-US" dirty="0"/>
              <a:t>Date – Arial Narrow Bold, 25 </a:t>
            </a:r>
            <a:r>
              <a:rPr lang="en-US" dirty="0" err="1"/>
              <a:t>pt</a:t>
            </a:r>
            <a:r>
              <a:rPr lang="en-US" dirty="0"/>
              <a:t>, yellow</a:t>
            </a:r>
          </a:p>
          <a:p>
            <a:pPr defTabSz="916503">
              <a:defRPr/>
            </a:pPr>
            <a:endParaRPr lang="en-US" dirty="0"/>
          </a:p>
          <a:p>
            <a:pPr defTabSz="916503">
              <a:defRPr/>
            </a:pPr>
            <a:r>
              <a:rPr lang="en-US" dirty="0"/>
              <a:t>Slide 12, 13, 14: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r>
              <a:rPr lang="en-US" dirty="0"/>
              <a:t>Bullet 1 – Arial Narrow, 35 </a:t>
            </a:r>
            <a:r>
              <a:rPr lang="en-US" dirty="0" err="1"/>
              <a:t>pt</a:t>
            </a:r>
            <a:r>
              <a:rPr lang="en-US" dirty="0"/>
              <a:t>, white</a:t>
            </a:r>
          </a:p>
          <a:p>
            <a:pPr defTabSz="916503">
              <a:defRPr/>
            </a:pPr>
            <a:r>
              <a:rPr lang="en-US" dirty="0"/>
              <a:t>Bullet 2 – Arial Narrow, 32 </a:t>
            </a:r>
            <a:r>
              <a:rPr lang="en-US" dirty="0" err="1"/>
              <a:t>pt</a:t>
            </a:r>
            <a:r>
              <a:rPr lang="en-US" dirty="0"/>
              <a:t>, yellow</a:t>
            </a:r>
          </a:p>
          <a:p>
            <a:pPr defTabSz="916503">
              <a:defRPr/>
            </a:pPr>
            <a:endParaRPr lang="en-US" dirty="0"/>
          </a:p>
          <a:p>
            <a:pPr defTabSz="916503">
              <a:defRPr/>
            </a:pPr>
            <a:r>
              <a:rPr lang="en-US" dirty="0"/>
              <a:t>Slide 15: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endParaRPr lang="en-US" dirty="0"/>
          </a:p>
          <a:p>
            <a:pPr defTabSz="916503">
              <a:defRPr/>
            </a:pPr>
            <a:r>
              <a:rPr lang="en-US" dirty="0"/>
              <a:t>Slide 16: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r>
              <a:rPr lang="en-US" dirty="0"/>
              <a:t>Text –  Arial Narrow, 28 </a:t>
            </a:r>
            <a:r>
              <a:rPr lang="en-US" dirty="0" err="1"/>
              <a:t>pt</a:t>
            </a:r>
            <a:r>
              <a:rPr lang="en-US" dirty="0"/>
              <a:t>, white</a:t>
            </a:r>
          </a:p>
          <a:p>
            <a:pPr defTabSz="916503">
              <a:defRPr/>
            </a:pPr>
            <a:endParaRPr lang="en-US" dirty="0"/>
          </a:p>
          <a:p>
            <a:pPr defTabSz="916503">
              <a:defRPr/>
            </a:pPr>
            <a:endParaRPr lang="en-US" dirty="0"/>
          </a:p>
          <a:p>
            <a:pPr defTabSz="916503">
              <a:defRPr/>
            </a:pPr>
            <a:endParaRPr lang="en-US" dirty="0"/>
          </a:p>
          <a:p>
            <a:pPr defTabSz="916503">
              <a:defRPr/>
            </a:pPr>
            <a:endParaRPr lang="en-US" dirty="0"/>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a:t>
            </a:fld>
            <a:endParaRPr lang="en-US"/>
          </a:p>
        </p:txBody>
      </p:sp>
    </p:spTree>
    <p:extLst>
      <p:ext uri="{BB962C8B-B14F-4D97-AF65-F5344CB8AC3E}">
        <p14:creationId xmlns:p14="http://schemas.microsoft.com/office/powerpoint/2010/main" val="183289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10</a:t>
            </a:fld>
            <a:endParaRPr lang="en-US"/>
          </a:p>
        </p:txBody>
      </p:sp>
    </p:spTree>
    <p:extLst>
      <p:ext uri="{BB962C8B-B14F-4D97-AF65-F5344CB8AC3E}">
        <p14:creationId xmlns:p14="http://schemas.microsoft.com/office/powerpoint/2010/main" val="31148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11</a:t>
            </a:fld>
            <a:endParaRPr lang="en-US"/>
          </a:p>
        </p:txBody>
      </p:sp>
    </p:spTree>
    <p:extLst>
      <p:ext uri="{BB962C8B-B14F-4D97-AF65-F5344CB8AC3E}">
        <p14:creationId xmlns:p14="http://schemas.microsoft.com/office/powerpoint/2010/main" val="365828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12</a:t>
            </a:fld>
            <a:endParaRPr lang="en-US"/>
          </a:p>
        </p:txBody>
      </p:sp>
    </p:spTree>
    <p:extLst>
      <p:ext uri="{BB962C8B-B14F-4D97-AF65-F5344CB8AC3E}">
        <p14:creationId xmlns:p14="http://schemas.microsoft.com/office/powerpoint/2010/main" val="242356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13</a:t>
            </a:fld>
            <a:endParaRPr lang="en-US"/>
          </a:p>
        </p:txBody>
      </p:sp>
    </p:spTree>
    <p:extLst>
      <p:ext uri="{BB962C8B-B14F-4D97-AF65-F5344CB8AC3E}">
        <p14:creationId xmlns:p14="http://schemas.microsoft.com/office/powerpoint/2010/main" val="4083205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14</a:t>
            </a:fld>
            <a:endParaRPr lang="en-US"/>
          </a:p>
        </p:txBody>
      </p:sp>
    </p:spTree>
    <p:extLst>
      <p:ext uri="{BB962C8B-B14F-4D97-AF65-F5344CB8AC3E}">
        <p14:creationId xmlns:p14="http://schemas.microsoft.com/office/powerpoint/2010/main" val="3903831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15</a:t>
            </a:fld>
            <a:endParaRPr lang="en-US"/>
          </a:p>
        </p:txBody>
      </p:sp>
    </p:spTree>
    <p:extLst>
      <p:ext uri="{BB962C8B-B14F-4D97-AF65-F5344CB8AC3E}">
        <p14:creationId xmlns:p14="http://schemas.microsoft.com/office/powerpoint/2010/main" val="60413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me notes for WisDOT PowerPoint template – this document is also provided as a separate pdf.</a:t>
            </a:r>
          </a:p>
          <a:p>
            <a:r>
              <a:rPr lang="en-US" b="1" dirty="0"/>
              <a:t>This WisDOT PowerPoint template has a widescreen (16:9) aspect ratio (1920 x 1080). </a:t>
            </a:r>
            <a:r>
              <a:rPr lang="en-US" dirty="0"/>
              <a:t>The 1920 by 1080 size is the current format for the following: </a:t>
            </a:r>
          </a:p>
          <a:p>
            <a:pPr marL="171844" indent="-171844">
              <a:buFont typeface="Arial" panose="020B0604020202020204" pitchFamily="34" charset="0"/>
              <a:buChar char="•"/>
            </a:pPr>
            <a:r>
              <a:rPr lang="en-US" dirty="0"/>
              <a:t>showing your presentation on a large widescreen television.</a:t>
            </a:r>
          </a:p>
          <a:p>
            <a:pPr marL="171844" indent="-171844">
              <a:buFont typeface="Arial" panose="020B0604020202020204" pitchFamily="34" charset="0"/>
              <a:buChar char="•"/>
            </a:pPr>
            <a:r>
              <a:rPr lang="en-US" dirty="0"/>
              <a:t>showing your presentation using a display in widescreen format.</a:t>
            </a:r>
          </a:p>
          <a:p>
            <a:pPr marL="171844" indent="-171844">
              <a:buFont typeface="Arial" panose="020B0604020202020204" pitchFamily="34" charset="0"/>
              <a:buChar char="•"/>
            </a:pPr>
            <a:r>
              <a:rPr lang="en-US" dirty="0"/>
              <a:t>converting your presentation to video in the future.</a:t>
            </a:r>
          </a:p>
          <a:p>
            <a:endParaRPr lang="en-US" dirty="0"/>
          </a:p>
          <a:p>
            <a:r>
              <a:rPr lang="en-US" dirty="0"/>
              <a:t>WisDOT logo and usage guidelines here: https://wisconsindot.gov/Pages/about-wisdot/newsroom/logo-photo-gal/graphic-standards.aspx</a:t>
            </a:r>
          </a:p>
          <a:p>
            <a:endParaRPr lang="en-US" dirty="0"/>
          </a:p>
          <a:p>
            <a:r>
              <a:rPr lang="en-US" b="1" dirty="0"/>
              <a:t>When to choose the light gray background (navy and red type styles) – Slides 1 through 9</a:t>
            </a:r>
          </a:p>
          <a:p>
            <a:pPr marL="171844" indent="-171844">
              <a:buFont typeface="Arial" panose="020B0604020202020204" pitchFamily="34" charset="0"/>
              <a:buChar char="•"/>
            </a:pPr>
            <a:r>
              <a:rPr lang="en-US" dirty="0"/>
              <a:t>Use if you have positive versions of graphics and logos. </a:t>
            </a:r>
          </a:p>
          <a:p>
            <a:pPr marL="171844" indent="-171844">
              <a:buFont typeface="Arial" panose="020B0604020202020204" pitchFamily="34" charset="0"/>
              <a:buChar char="•"/>
            </a:pPr>
            <a:r>
              <a:rPr lang="en-US" dirty="0"/>
              <a:t>Some experts say if you're presenting in a small room with most of the lights on, use a lighter gray background, then the background will tend to fade away while the other components will grab attention. </a:t>
            </a:r>
          </a:p>
          <a:p>
            <a:pPr marL="171844" indent="-171844">
              <a:buFont typeface="Arial" panose="020B0604020202020204" pitchFamily="34" charset="0"/>
              <a:buChar char="•"/>
            </a:pPr>
            <a:r>
              <a:rPr lang="en-US" dirty="0"/>
              <a:t>Other experts say that if your copy is kept short and sweet, the lightness or darkness of the background is irrelevant, as viewers then have little to read. </a:t>
            </a:r>
          </a:p>
          <a:p>
            <a:endParaRPr lang="en-US" dirty="0"/>
          </a:p>
          <a:p>
            <a:r>
              <a:rPr lang="en-US" b="1" dirty="0"/>
              <a:t>When to choose the blue background  (white and gold type) – Slides 10 through 18</a:t>
            </a:r>
          </a:p>
          <a:p>
            <a:pPr marL="171844" indent="-171844">
              <a:buFont typeface="Arial" panose="020B0604020202020204" pitchFamily="34" charset="0"/>
              <a:buChar char="•"/>
            </a:pPr>
            <a:r>
              <a:rPr lang="en-US" dirty="0"/>
              <a:t>Use if you have reverse or negative versions of graphics and logos. </a:t>
            </a:r>
          </a:p>
          <a:p>
            <a:pPr marL="171844" indent="-171844">
              <a:buFont typeface="Arial" panose="020B0604020202020204" pitchFamily="34" charset="0"/>
              <a:buChar char="•"/>
            </a:pPr>
            <a:r>
              <a:rPr lang="en-US" dirty="0"/>
              <a:t>Some experts say if you are presenting with most of the lights off in the room or in a darker presentation area, consider using the blue background color, then the background won't intrude on the message and the lighter components will stand out. </a:t>
            </a:r>
          </a:p>
          <a:p>
            <a:pPr marL="171844" indent="-171844">
              <a:buFont typeface="Arial" panose="020B0604020202020204" pitchFamily="34" charset="0"/>
              <a:buChar char="•"/>
            </a:pPr>
            <a:r>
              <a:rPr lang="en-US" dirty="0"/>
              <a:t>Other experts say that if your copy is kept short and sweet, the lightness or darkness of the background is irrelevant, as viewers then have little to read. </a:t>
            </a:r>
          </a:p>
          <a:p>
            <a:endParaRPr lang="en-US" dirty="0"/>
          </a:p>
          <a:p>
            <a:r>
              <a:rPr lang="en-US" b="1" dirty="0"/>
              <a:t>SLIDE DECK</a:t>
            </a:r>
          </a:p>
          <a:p>
            <a:pPr marL="171844" indent="-171844">
              <a:buFont typeface="Arial" panose="020B0604020202020204" pitchFamily="34" charset="0"/>
              <a:buChar char="•"/>
            </a:pPr>
            <a:r>
              <a:rPr lang="en-US" b="1" dirty="0"/>
              <a:t>Title slide options - </a:t>
            </a:r>
            <a:r>
              <a:rPr lang="en-US" dirty="0"/>
              <a:t>Slides 1, 2 and 10, 11 are layout options for the title slide of your WisDOT presentation. The title of your presentation goes at the top in the white text (for the light gray background) or blue text (for the gray background). The title may be one or two lines.</a:t>
            </a:r>
          </a:p>
          <a:p>
            <a:pPr marL="171844" indent="-171844">
              <a:buFont typeface="Arial" panose="020B0604020202020204" pitchFamily="34" charset="0"/>
              <a:buChar char="•"/>
            </a:pPr>
            <a:r>
              <a:rPr lang="en-US" b="1" dirty="0"/>
              <a:t>Managing placeholders - </a:t>
            </a:r>
            <a:r>
              <a:rPr lang="en-US" dirty="0"/>
              <a:t>If your presentation does not need all the text placeholders, delete the placeholders you do not need and then you may need to lower or adjust the height between lines. </a:t>
            </a:r>
          </a:p>
          <a:p>
            <a:pPr marL="171844" indent="-171844">
              <a:buFont typeface="Arial" panose="020B0604020202020204" pitchFamily="34" charset="0"/>
              <a:buChar char="•"/>
            </a:pPr>
            <a:r>
              <a:rPr lang="en-US" b="1" dirty="0"/>
              <a:t>Various slide layouts - </a:t>
            </a:r>
            <a:r>
              <a:rPr lang="en-US" dirty="0"/>
              <a:t>Slides 3-7 and 12-16 are examples of slide layouts you may use in your presentation. The headline of each example describes which content placeholders are available in its layout. Review the slide layouts and decide which one best matches your content.</a:t>
            </a:r>
          </a:p>
          <a:p>
            <a:pPr marL="171844" indent="-171844">
              <a:buFont typeface="Arial" panose="020B0604020202020204" pitchFamily="34" charset="0"/>
              <a:buChar char="•"/>
            </a:pPr>
            <a:r>
              <a:rPr lang="en-US" b="1" dirty="0"/>
              <a:t>Blank slides - </a:t>
            </a:r>
            <a:r>
              <a:rPr lang="en-US" dirty="0"/>
              <a:t>Slides 8-9 and 17-18 are blank slides for custom layouts in your presentation.</a:t>
            </a:r>
          </a:p>
          <a:p>
            <a:endParaRPr lang="en-US" b="1" dirty="0"/>
          </a:p>
          <a:p>
            <a:r>
              <a:rPr lang="en-US" b="1" dirty="0"/>
              <a:t>Ways to transfer a PowerPoint presentation from another design to this template. </a:t>
            </a:r>
          </a:p>
          <a:p>
            <a:r>
              <a:rPr lang="en-US" dirty="0"/>
              <a:t>The recommended way is to copy text line by line, slide by slide, from the other PowerPoint design. Then paste it into Notepad, copy from Notepad, then return to this template, select the text in the desired placeholder and copy. </a:t>
            </a:r>
          </a:p>
          <a:p>
            <a:endParaRPr lang="en-US" dirty="0"/>
          </a:p>
          <a:p>
            <a:r>
              <a:rPr lang="en-US" dirty="0"/>
              <a:t>If you would like to get all your text out of the other design at once, choose </a:t>
            </a:r>
            <a:r>
              <a:rPr lang="en-US" i="1" dirty="0"/>
              <a:t>file, save as .rtf, </a:t>
            </a:r>
            <a:r>
              <a:rPr lang="en-US" dirty="0"/>
              <a:t>then copy all text from the .rtf, paste it into Notepad. Then use the Notepad file to copy the text line by line into this template by selecting the desired placeholder and copying. (Notepad will clear styles from the other PowerPoint design.) </a:t>
            </a:r>
          </a:p>
          <a:p>
            <a:endParaRPr lang="en-US" dirty="0"/>
          </a:p>
          <a:p>
            <a:r>
              <a:rPr lang="en-US" b="1" dirty="0"/>
              <a:t>How to paste text and keep template’s font styles and color </a:t>
            </a:r>
          </a:p>
          <a:p>
            <a:r>
              <a:rPr lang="en-US" dirty="0"/>
              <a:t>Select the text in placeholder, then copy. If copying and pasting text into a slide layout does not preserve the template’s font styles, select text in placeholder and right click on the placeholder and select the first paste option: use destination theme. Doing so will keep your pasted text in the font style and color designed for WisDOT template. </a:t>
            </a:r>
          </a:p>
          <a:p>
            <a:endParaRPr lang="en-US" dirty="0"/>
          </a:p>
          <a:p>
            <a:r>
              <a:rPr lang="en-US" b="1" dirty="0"/>
              <a:t>How to add more slides with the layout you want </a:t>
            </a:r>
          </a:p>
          <a:p>
            <a:r>
              <a:rPr lang="en-US" dirty="0"/>
              <a:t>To add a new slide layout to your presentation: in </a:t>
            </a:r>
            <a:r>
              <a:rPr lang="en-US" i="1" dirty="0"/>
              <a:t>normal </a:t>
            </a:r>
            <a:r>
              <a:rPr lang="en-US" dirty="0"/>
              <a:t>view, on the </a:t>
            </a:r>
            <a:r>
              <a:rPr lang="en-US" i="1" dirty="0"/>
              <a:t>home </a:t>
            </a:r>
            <a:r>
              <a:rPr lang="en-US" dirty="0"/>
              <a:t>tab, select </a:t>
            </a:r>
            <a:r>
              <a:rPr lang="en-US" i="1" dirty="0"/>
              <a:t>new slide</a:t>
            </a:r>
            <a:r>
              <a:rPr lang="en-US" dirty="0"/>
              <a:t>. Slide layout options for the WisDOT template will appear. Select the slide layout you want. </a:t>
            </a:r>
          </a:p>
          <a:p>
            <a:endParaRPr lang="en-US" dirty="0"/>
          </a:p>
          <a:p>
            <a:r>
              <a:rPr lang="en-US" dirty="0"/>
              <a:t>Changing a current slide layout on to a different current slide layout is not recommended, as sometimes this results in additions of unmatched text and placeholders. It’s best to add a new slide layout to your presentation: in </a:t>
            </a:r>
            <a:r>
              <a:rPr lang="en-US" i="1" dirty="0"/>
              <a:t>normal </a:t>
            </a:r>
            <a:r>
              <a:rPr lang="en-US" dirty="0"/>
              <a:t>view, on the </a:t>
            </a:r>
            <a:r>
              <a:rPr lang="en-US" i="1" dirty="0"/>
              <a:t>home </a:t>
            </a:r>
            <a:r>
              <a:rPr lang="en-US" dirty="0"/>
              <a:t>tab, select </a:t>
            </a:r>
            <a:r>
              <a:rPr lang="en-US" i="1" dirty="0"/>
              <a:t>new slide</a:t>
            </a:r>
            <a:r>
              <a:rPr lang="en-US" dirty="0"/>
              <a:t>. Slide layout options for the WisDOT template will appear. Select the slide layout you want and add new text to this slide layout. </a:t>
            </a:r>
          </a:p>
          <a:p>
            <a:endParaRPr lang="en-US" dirty="0"/>
          </a:p>
          <a:p>
            <a:r>
              <a:rPr lang="en-US" b="1" dirty="0"/>
              <a:t>Use of additional logos:</a:t>
            </a:r>
          </a:p>
          <a:p>
            <a:pPr marL="171844" indent="-171844">
              <a:buFont typeface="Arial" panose="020B0604020202020204" pitchFamily="34" charset="0"/>
              <a:buChar char="•"/>
            </a:pPr>
            <a:r>
              <a:rPr lang="en-US" dirty="0"/>
              <a:t>Limited to logos approved for use by the WisDOT Office of Public Affairs approved logos. No external agency or consultant logos.</a:t>
            </a:r>
          </a:p>
          <a:p>
            <a:pPr marL="171844" indent="-171844">
              <a:buFont typeface="Arial" panose="020B0604020202020204" pitchFamily="34" charset="0"/>
              <a:buChar char="•"/>
            </a:pPr>
            <a:r>
              <a:rPr lang="en-US" dirty="0"/>
              <a:t>WisDOT division, section or bureau logos may be placed on the right side of the banner or on the first slide using layout slide number 2. </a:t>
            </a:r>
          </a:p>
          <a:p>
            <a:pPr marL="171844" indent="-171844">
              <a:buFont typeface="Arial" panose="020B0604020202020204" pitchFamily="34" charset="0"/>
              <a:buChar char="•"/>
            </a:pPr>
            <a:r>
              <a:rPr lang="en-US" dirty="0"/>
              <a:t>Logos in the bottom banner should be .68 inch in height. Logos on the first slide should be 2 inches in height and the WisDOT and additional logo centered side by side below the date.</a:t>
            </a:r>
          </a:p>
          <a:p>
            <a:pPr marL="171844" indent="-171844">
              <a:buFont typeface="Arial" panose="020B0604020202020204" pitchFamily="34" charset="0"/>
              <a:buChar char="•"/>
            </a:pPr>
            <a:r>
              <a:rPr lang="en-US" dirty="0"/>
              <a:t>If available, use a positive logo on the gray slides and negative logo on blue slides.</a:t>
            </a:r>
          </a:p>
          <a:p>
            <a:endParaRPr lang="en-US" dirty="0"/>
          </a:p>
          <a:p>
            <a:r>
              <a:rPr lang="en-US" b="1" dirty="0"/>
              <a:t>PLEASE NOTE:</a:t>
            </a:r>
            <a:endParaRPr lang="en-US" dirty="0"/>
          </a:p>
          <a:p>
            <a:r>
              <a:rPr lang="en-US" b="1" dirty="0"/>
              <a:t>When it comes to PowerPoint - less is better. </a:t>
            </a:r>
          </a:p>
          <a:p>
            <a:pPr marL="171844" indent="-171844">
              <a:buFont typeface="Arial" panose="020B0604020202020204" pitchFamily="34" charset="0"/>
              <a:buChar char="•"/>
            </a:pPr>
            <a:r>
              <a:rPr lang="en-US" dirty="0"/>
              <a:t>Don't put your entire presentation on the slides. Include only:</a:t>
            </a:r>
          </a:p>
          <a:p>
            <a:pPr marL="630096" lvl="1" indent="-171844">
              <a:buFont typeface="Arial" panose="020B0604020202020204" pitchFamily="34" charset="0"/>
              <a:buChar char="•"/>
            </a:pPr>
            <a:r>
              <a:rPr lang="en-US" dirty="0"/>
              <a:t>main ideas</a:t>
            </a:r>
          </a:p>
          <a:p>
            <a:pPr marL="630096" lvl="1" indent="-171844">
              <a:buFont typeface="Arial" panose="020B0604020202020204" pitchFamily="34" charset="0"/>
              <a:buChar char="•"/>
            </a:pPr>
            <a:r>
              <a:rPr lang="en-US" dirty="0"/>
              <a:t>keywords</a:t>
            </a:r>
          </a:p>
          <a:p>
            <a:pPr marL="630096" lvl="1" indent="-171844">
              <a:buFont typeface="Arial" panose="020B0604020202020204" pitchFamily="34" charset="0"/>
              <a:buChar char="•"/>
            </a:pPr>
            <a:r>
              <a:rPr lang="en-US" dirty="0"/>
              <a:t>talking points</a:t>
            </a:r>
          </a:p>
          <a:p>
            <a:pPr marL="171844" indent="-171844">
              <a:buFont typeface="Arial" panose="020B0604020202020204" pitchFamily="34" charset="0"/>
              <a:buChar char="•"/>
            </a:pPr>
            <a:r>
              <a:rPr lang="en-US" dirty="0"/>
              <a:t>If a chart or photo will cover any portion of the bottom banner - use the blank slide format.</a:t>
            </a:r>
          </a:p>
          <a:p>
            <a:pPr marL="171844" indent="-171844">
              <a:buFont typeface="Arial" panose="020B0604020202020204" pitchFamily="34" charset="0"/>
              <a:buChar char="•"/>
            </a:pPr>
            <a:r>
              <a:rPr lang="en-US" dirty="0"/>
              <a:t>Font sizes may be adjusted either 2 points smaller or 2 points larger from sizes listed.</a:t>
            </a:r>
          </a:p>
          <a:p>
            <a:pPr marL="171844" indent="-171844">
              <a:buFont typeface="Arial" panose="020B0604020202020204" pitchFamily="34" charset="0"/>
              <a:buChar char="•"/>
            </a:pPr>
            <a:endParaRPr lang="en-US" dirty="0"/>
          </a:p>
          <a:p>
            <a:pPr defTabSz="916503">
              <a:defRPr/>
            </a:pPr>
            <a:r>
              <a:rPr lang="en-US" b="1" dirty="0"/>
              <a:t>GRAY BACKGROUND FONT SIZES and COLORS</a:t>
            </a:r>
          </a:p>
          <a:p>
            <a:pPr defTabSz="916503">
              <a:defRPr/>
            </a:pPr>
            <a:r>
              <a:rPr lang="en-US" dirty="0"/>
              <a:t>Blue = R39 G56 B75</a:t>
            </a:r>
          </a:p>
          <a:p>
            <a:pPr defTabSz="916503">
              <a:defRPr/>
            </a:pPr>
            <a:r>
              <a:rPr lang="en-US" dirty="0"/>
              <a:t>Red = R128 G47 B45</a:t>
            </a:r>
          </a:p>
          <a:p>
            <a:pPr defTabSz="916503">
              <a:defRPr/>
            </a:pPr>
            <a:endParaRPr lang="en-US" b="1" dirty="0"/>
          </a:p>
          <a:p>
            <a:pPr defTabSz="916503">
              <a:defRPr/>
            </a:pPr>
            <a:r>
              <a:rPr lang="en-US" dirty="0"/>
              <a:t>Slides 1 and 2: gray background</a:t>
            </a:r>
          </a:p>
          <a:p>
            <a:pPr defTabSz="916503">
              <a:defRPr/>
            </a:pPr>
            <a:r>
              <a:rPr lang="en-US" dirty="0"/>
              <a:t>Headline line 1 and line 2 – Arial Narrow Bold, 58 </a:t>
            </a:r>
            <a:r>
              <a:rPr lang="en-US" dirty="0" err="1"/>
              <a:t>pt</a:t>
            </a:r>
            <a:r>
              <a:rPr lang="en-US" dirty="0"/>
              <a:t>, blue</a:t>
            </a:r>
          </a:p>
          <a:p>
            <a:pPr defTabSz="916503">
              <a:defRPr/>
            </a:pPr>
            <a:r>
              <a:rPr lang="en-US" dirty="0"/>
              <a:t>Name of presenter – Arial Narrow Bold, 47 </a:t>
            </a:r>
            <a:r>
              <a:rPr lang="en-US" dirty="0" err="1"/>
              <a:t>pt</a:t>
            </a:r>
            <a:r>
              <a:rPr lang="en-US" dirty="0"/>
              <a:t>, red</a:t>
            </a:r>
          </a:p>
          <a:p>
            <a:pPr defTabSz="916503">
              <a:defRPr/>
            </a:pPr>
            <a:r>
              <a:rPr lang="en-US" dirty="0"/>
              <a:t>Title of presenter – Arial Narrow, 35 </a:t>
            </a:r>
            <a:r>
              <a:rPr lang="en-US" dirty="0" err="1"/>
              <a:t>pt</a:t>
            </a:r>
            <a:r>
              <a:rPr lang="en-US" dirty="0"/>
              <a:t>, red</a:t>
            </a:r>
          </a:p>
          <a:p>
            <a:pPr defTabSz="916503">
              <a:defRPr/>
            </a:pPr>
            <a:r>
              <a:rPr lang="en-US" dirty="0"/>
              <a:t>Name of conference – Arial Narrow, 29 </a:t>
            </a:r>
            <a:r>
              <a:rPr lang="en-US" dirty="0" err="1"/>
              <a:t>pt</a:t>
            </a:r>
            <a:r>
              <a:rPr lang="en-US" dirty="0"/>
              <a:t>, blue</a:t>
            </a:r>
          </a:p>
          <a:p>
            <a:r>
              <a:rPr lang="en-US" dirty="0"/>
              <a:t>Date – Arial Narrow Bold, 25 </a:t>
            </a:r>
            <a:r>
              <a:rPr lang="en-US" dirty="0" err="1"/>
              <a:t>pt</a:t>
            </a:r>
            <a:r>
              <a:rPr lang="en-US" dirty="0"/>
              <a:t>, red</a:t>
            </a:r>
          </a:p>
          <a:p>
            <a:pPr defTabSz="916503">
              <a:defRPr/>
            </a:pPr>
            <a:endParaRPr lang="en-US" dirty="0"/>
          </a:p>
          <a:p>
            <a:pPr defTabSz="916503">
              <a:defRPr/>
            </a:pPr>
            <a:r>
              <a:rPr lang="en-US" dirty="0"/>
              <a:t>Slide 3, 4, 6: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r>
              <a:rPr lang="en-US" dirty="0"/>
              <a:t>Bullet 1 – Arial Narrow, 35 </a:t>
            </a:r>
            <a:r>
              <a:rPr lang="en-US" dirty="0" err="1"/>
              <a:t>pt</a:t>
            </a:r>
            <a:r>
              <a:rPr lang="en-US" dirty="0"/>
              <a:t>, blue</a:t>
            </a:r>
          </a:p>
          <a:p>
            <a:pPr defTabSz="916503">
              <a:defRPr/>
            </a:pPr>
            <a:r>
              <a:rPr lang="en-US" dirty="0"/>
              <a:t>Bullet 2 – Arial Narrow, 32 </a:t>
            </a:r>
            <a:r>
              <a:rPr lang="en-US" dirty="0" err="1"/>
              <a:t>pt</a:t>
            </a:r>
            <a:r>
              <a:rPr lang="en-US" dirty="0"/>
              <a:t>, red</a:t>
            </a:r>
          </a:p>
          <a:p>
            <a:pPr defTabSz="916503">
              <a:defRPr/>
            </a:pPr>
            <a:endParaRPr lang="en-US" dirty="0"/>
          </a:p>
          <a:p>
            <a:pPr defTabSz="916503">
              <a:defRPr/>
            </a:pPr>
            <a:r>
              <a:rPr lang="en-US" dirty="0"/>
              <a:t>Slide 5: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endParaRPr lang="en-US" dirty="0"/>
          </a:p>
          <a:p>
            <a:pPr defTabSz="916503">
              <a:defRPr/>
            </a:pPr>
            <a:r>
              <a:rPr lang="en-US" dirty="0"/>
              <a:t>Slide 7: gray background</a:t>
            </a:r>
          </a:p>
          <a:p>
            <a:pPr defTabSz="916503">
              <a:defRPr/>
            </a:pPr>
            <a:r>
              <a:rPr lang="en-US" dirty="0"/>
              <a:t>Example – Arial Narrow Bold, 48 </a:t>
            </a:r>
            <a:r>
              <a:rPr lang="en-US" dirty="0" err="1"/>
              <a:t>pt</a:t>
            </a:r>
            <a:r>
              <a:rPr lang="en-US" dirty="0"/>
              <a:t>, blue</a:t>
            </a:r>
          </a:p>
          <a:p>
            <a:pPr defTabSz="916503">
              <a:defRPr/>
            </a:pPr>
            <a:r>
              <a:rPr lang="en-US" dirty="0"/>
              <a:t>Subhead – Arial Narrow Bold, 39 </a:t>
            </a:r>
            <a:r>
              <a:rPr lang="en-US" dirty="0" err="1"/>
              <a:t>pt</a:t>
            </a:r>
            <a:r>
              <a:rPr lang="en-US" dirty="0"/>
              <a:t>, red</a:t>
            </a:r>
          </a:p>
          <a:p>
            <a:pPr defTabSz="916503">
              <a:defRPr/>
            </a:pPr>
            <a:r>
              <a:rPr lang="en-US" dirty="0"/>
              <a:t>Text –  Arial Narrow, 28 </a:t>
            </a:r>
            <a:r>
              <a:rPr lang="en-US" dirty="0" err="1"/>
              <a:t>pt</a:t>
            </a:r>
            <a:r>
              <a:rPr lang="en-US" dirty="0"/>
              <a:t>, blue</a:t>
            </a:r>
          </a:p>
          <a:p>
            <a:pPr defTabSz="916503">
              <a:defRPr/>
            </a:pPr>
            <a:endParaRPr lang="en-US" dirty="0"/>
          </a:p>
          <a:p>
            <a:pPr defTabSz="916503">
              <a:defRPr/>
            </a:pPr>
            <a:r>
              <a:rPr lang="en-US" b="1" dirty="0"/>
              <a:t>BLUE BACKGROUND FONT SIZES and COLORS</a:t>
            </a:r>
          </a:p>
          <a:p>
            <a:pPr defTabSz="916503">
              <a:defRPr/>
            </a:pPr>
            <a:r>
              <a:rPr lang="en-US" dirty="0"/>
              <a:t>White type = R255 G255 B255</a:t>
            </a:r>
          </a:p>
          <a:p>
            <a:pPr defTabSz="916503">
              <a:defRPr/>
            </a:pPr>
            <a:r>
              <a:rPr lang="en-US" dirty="0"/>
              <a:t>Yellow type= R255 G217 B102</a:t>
            </a:r>
          </a:p>
          <a:p>
            <a:pPr defTabSz="916503">
              <a:defRPr/>
            </a:pPr>
            <a:endParaRPr lang="en-US" b="1" dirty="0"/>
          </a:p>
          <a:p>
            <a:pPr defTabSz="916503">
              <a:defRPr/>
            </a:pPr>
            <a:r>
              <a:rPr lang="en-US" dirty="0"/>
              <a:t>Slides 10 and 11: blue background</a:t>
            </a:r>
          </a:p>
          <a:p>
            <a:pPr defTabSz="916503">
              <a:defRPr/>
            </a:pPr>
            <a:r>
              <a:rPr lang="en-US" dirty="0"/>
              <a:t>Headline line 1 and line 2 – Arial Narrow Bold, 58 </a:t>
            </a:r>
            <a:r>
              <a:rPr lang="en-US" dirty="0" err="1"/>
              <a:t>pt</a:t>
            </a:r>
            <a:r>
              <a:rPr lang="en-US" dirty="0"/>
              <a:t>, white</a:t>
            </a:r>
          </a:p>
          <a:p>
            <a:pPr defTabSz="916503">
              <a:defRPr/>
            </a:pPr>
            <a:r>
              <a:rPr lang="en-US" dirty="0"/>
              <a:t>Name of presenter – Arial Narrow Bold, 47 </a:t>
            </a:r>
            <a:r>
              <a:rPr lang="en-US" dirty="0" err="1"/>
              <a:t>pt</a:t>
            </a:r>
            <a:r>
              <a:rPr lang="en-US" dirty="0"/>
              <a:t>, yellow</a:t>
            </a:r>
          </a:p>
          <a:p>
            <a:pPr defTabSz="916503">
              <a:defRPr/>
            </a:pPr>
            <a:r>
              <a:rPr lang="en-US" dirty="0"/>
              <a:t>Title of presenter – Arial Narrow, 35 </a:t>
            </a:r>
            <a:r>
              <a:rPr lang="en-US" dirty="0" err="1"/>
              <a:t>pt</a:t>
            </a:r>
            <a:r>
              <a:rPr lang="en-US" dirty="0"/>
              <a:t>, yellow</a:t>
            </a:r>
          </a:p>
          <a:p>
            <a:pPr defTabSz="916503">
              <a:defRPr/>
            </a:pPr>
            <a:r>
              <a:rPr lang="en-US" dirty="0"/>
              <a:t>Name of conference – Arial Narrow, 29 </a:t>
            </a:r>
            <a:r>
              <a:rPr lang="en-US" dirty="0" err="1"/>
              <a:t>pt</a:t>
            </a:r>
            <a:r>
              <a:rPr lang="en-US" dirty="0"/>
              <a:t>, white</a:t>
            </a:r>
          </a:p>
          <a:p>
            <a:r>
              <a:rPr lang="en-US" dirty="0"/>
              <a:t>Date – Arial Narrow Bold, 25 </a:t>
            </a:r>
            <a:r>
              <a:rPr lang="en-US" dirty="0" err="1"/>
              <a:t>pt</a:t>
            </a:r>
            <a:r>
              <a:rPr lang="en-US" dirty="0"/>
              <a:t>, yellow</a:t>
            </a:r>
          </a:p>
          <a:p>
            <a:pPr defTabSz="916503">
              <a:defRPr/>
            </a:pPr>
            <a:endParaRPr lang="en-US" dirty="0"/>
          </a:p>
          <a:p>
            <a:pPr defTabSz="916503">
              <a:defRPr/>
            </a:pPr>
            <a:r>
              <a:rPr lang="en-US" dirty="0"/>
              <a:t>Slide 12, 13, 14: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r>
              <a:rPr lang="en-US" dirty="0"/>
              <a:t>Bullet 1 – Arial Narrow, 35 </a:t>
            </a:r>
            <a:r>
              <a:rPr lang="en-US" dirty="0" err="1"/>
              <a:t>pt</a:t>
            </a:r>
            <a:r>
              <a:rPr lang="en-US" dirty="0"/>
              <a:t>, white</a:t>
            </a:r>
          </a:p>
          <a:p>
            <a:pPr defTabSz="916503">
              <a:defRPr/>
            </a:pPr>
            <a:r>
              <a:rPr lang="en-US" dirty="0"/>
              <a:t>Bullet 2 – Arial Narrow, 32 </a:t>
            </a:r>
            <a:r>
              <a:rPr lang="en-US" dirty="0" err="1"/>
              <a:t>pt</a:t>
            </a:r>
            <a:r>
              <a:rPr lang="en-US" dirty="0"/>
              <a:t>, yellow</a:t>
            </a:r>
          </a:p>
          <a:p>
            <a:pPr defTabSz="916503">
              <a:defRPr/>
            </a:pPr>
            <a:endParaRPr lang="en-US" dirty="0"/>
          </a:p>
          <a:p>
            <a:pPr defTabSz="916503">
              <a:defRPr/>
            </a:pPr>
            <a:r>
              <a:rPr lang="en-US" dirty="0"/>
              <a:t>Slide 15: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endParaRPr lang="en-US" dirty="0"/>
          </a:p>
          <a:p>
            <a:pPr defTabSz="916503">
              <a:defRPr/>
            </a:pPr>
            <a:r>
              <a:rPr lang="en-US" dirty="0"/>
              <a:t>Slide 16: blue background</a:t>
            </a:r>
          </a:p>
          <a:p>
            <a:pPr defTabSz="916503">
              <a:defRPr/>
            </a:pPr>
            <a:r>
              <a:rPr lang="en-US" dirty="0"/>
              <a:t>Example – Arial Narrow Bold, 48 </a:t>
            </a:r>
            <a:r>
              <a:rPr lang="en-US" dirty="0" err="1"/>
              <a:t>pt</a:t>
            </a:r>
            <a:r>
              <a:rPr lang="en-US" dirty="0"/>
              <a:t>, white</a:t>
            </a:r>
          </a:p>
          <a:p>
            <a:pPr defTabSz="916503">
              <a:defRPr/>
            </a:pPr>
            <a:r>
              <a:rPr lang="en-US" dirty="0"/>
              <a:t>Subhead – Arial Narrow Bold, 39 </a:t>
            </a:r>
            <a:r>
              <a:rPr lang="en-US" dirty="0" err="1"/>
              <a:t>pt</a:t>
            </a:r>
            <a:r>
              <a:rPr lang="en-US" dirty="0"/>
              <a:t>, yellow</a:t>
            </a:r>
          </a:p>
          <a:p>
            <a:pPr defTabSz="916503">
              <a:defRPr/>
            </a:pPr>
            <a:r>
              <a:rPr lang="en-US" dirty="0"/>
              <a:t>Text –  Arial Narrow, 28 </a:t>
            </a:r>
            <a:r>
              <a:rPr lang="en-US" dirty="0" err="1"/>
              <a:t>pt</a:t>
            </a:r>
            <a:r>
              <a:rPr lang="en-US" dirty="0"/>
              <a:t>, white</a:t>
            </a:r>
          </a:p>
          <a:p>
            <a:pPr defTabSz="916503">
              <a:defRPr/>
            </a:pPr>
            <a:endParaRPr lang="en-US" dirty="0"/>
          </a:p>
          <a:p>
            <a:pPr defTabSz="916503">
              <a:defRPr/>
            </a:pPr>
            <a:endParaRPr lang="en-US" dirty="0"/>
          </a:p>
          <a:p>
            <a:pPr defTabSz="916503">
              <a:defRPr/>
            </a:pPr>
            <a:endParaRPr lang="en-US" dirty="0"/>
          </a:p>
          <a:p>
            <a:pPr defTabSz="916503">
              <a:defRPr/>
            </a:pPr>
            <a:endParaRPr lang="en-US" dirty="0"/>
          </a:p>
          <a:p>
            <a:endParaRPr lang="en-US" dirty="0"/>
          </a:p>
        </p:txBody>
      </p:sp>
      <p:sp>
        <p:nvSpPr>
          <p:cNvPr id="4" name="Header Placeholder 3"/>
          <p:cNvSpPr>
            <a:spLocks noGrp="1"/>
          </p:cNvSpPr>
          <p:nvPr>
            <p:ph type="hdr" sz="quarter"/>
          </p:nvPr>
        </p:nvSpPr>
        <p:spPr/>
        <p:txBody>
          <a:bodyPr/>
          <a:lstStyle/>
          <a:p>
            <a:r>
              <a:rPr lang="en-US"/>
              <a:t>Presentation Title</a:t>
            </a:r>
          </a:p>
        </p:txBody>
      </p:sp>
      <p:sp>
        <p:nvSpPr>
          <p:cNvPr id="5" name="Footer Placeholder 4"/>
          <p:cNvSpPr>
            <a:spLocks noGrp="1"/>
          </p:cNvSpPr>
          <p:nvPr>
            <p:ph type="ftr" sz="quarter" idx="4"/>
          </p:nvPr>
        </p:nvSpPr>
        <p:spPr/>
        <p:txBody>
          <a:bodyPr/>
          <a:lstStyle/>
          <a:p>
            <a:r>
              <a:rPr lang="en-US"/>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16</a:t>
            </a:fld>
            <a:endParaRPr lang="en-US"/>
          </a:p>
        </p:txBody>
      </p:sp>
    </p:spTree>
    <p:extLst>
      <p:ext uri="{BB962C8B-B14F-4D97-AF65-F5344CB8AC3E}">
        <p14:creationId xmlns:p14="http://schemas.microsoft.com/office/powerpoint/2010/main" val="275885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a:t>
            </a:fld>
            <a:endParaRPr lang="en-US"/>
          </a:p>
        </p:txBody>
      </p:sp>
    </p:spTree>
    <p:extLst>
      <p:ext uri="{BB962C8B-B14F-4D97-AF65-F5344CB8AC3E}">
        <p14:creationId xmlns:p14="http://schemas.microsoft.com/office/powerpoint/2010/main" val="193135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a:t>
            </a:fld>
            <a:endParaRPr lang="en-US"/>
          </a:p>
        </p:txBody>
      </p:sp>
    </p:spTree>
    <p:extLst>
      <p:ext uri="{BB962C8B-B14F-4D97-AF65-F5344CB8AC3E}">
        <p14:creationId xmlns:p14="http://schemas.microsoft.com/office/powerpoint/2010/main" val="89657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a:t>
            </a:fld>
            <a:endParaRPr lang="en-US"/>
          </a:p>
        </p:txBody>
      </p:sp>
    </p:spTree>
    <p:extLst>
      <p:ext uri="{BB962C8B-B14F-4D97-AF65-F5344CB8AC3E}">
        <p14:creationId xmlns:p14="http://schemas.microsoft.com/office/powerpoint/2010/main" val="427475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a:t>
            </a:fld>
            <a:endParaRPr lang="en-US"/>
          </a:p>
        </p:txBody>
      </p:sp>
    </p:spTree>
    <p:extLst>
      <p:ext uri="{BB962C8B-B14F-4D97-AF65-F5344CB8AC3E}">
        <p14:creationId xmlns:p14="http://schemas.microsoft.com/office/powerpoint/2010/main" val="42082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6</a:t>
            </a:fld>
            <a:endParaRPr lang="en-US"/>
          </a:p>
        </p:txBody>
      </p:sp>
    </p:spTree>
    <p:extLst>
      <p:ext uri="{BB962C8B-B14F-4D97-AF65-F5344CB8AC3E}">
        <p14:creationId xmlns:p14="http://schemas.microsoft.com/office/powerpoint/2010/main" val="4262892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7</a:t>
            </a:fld>
            <a:endParaRPr lang="en-US"/>
          </a:p>
        </p:txBody>
      </p:sp>
    </p:spTree>
    <p:extLst>
      <p:ext uri="{BB962C8B-B14F-4D97-AF65-F5344CB8AC3E}">
        <p14:creationId xmlns:p14="http://schemas.microsoft.com/office/powerpoint/2010/main" val="185697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8</a:t>
            </a:fld>
            <a:endParaRPr lang="en-US"/>
          </a:p>
        </p:txBody>
      </p:sp>
    </p:spTree>
    <p:extLst>
      <p:ext uri="{BB962C8B-B14F-4D97-AF65-F5344CB8AC3E}">
        <p14:creationId xmlns:p14="http://schemas.microsoft.com/office/powerpoint/2010/main" val="1020740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9</a:t>
            </a:fld>
            <a:endParaRPr lang="en-US"/>
          </a:p>
        </p:txBody>
      </p:sp>
    </p:spTree>
    <p:extLst>
      <p:ext uri="{BB962C8B-B14F-4D97-AF65-F5344CB8AC3E}">
        <p14:creationId xmlns:p14="http://schemas.microsoft.com/office/powerpoint/2010/main" val="178590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two logos and multiple lines - blue">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C17704C9-2248-40AD-8B76-4C21771460A1}"/>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3" name="Text Placeholder 8">
            <a:extLst>
              <a:ext uri="{FF2B5EF4-FFF2-40B4-BE49-F238E27FC236}">
                <a16:creationId xmlns:a16="http://schemas.microsoft.com/office/drawing/2014/main" id="{77155724-E905-445E-AC3A-818472EA3CFA}"/>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4" name="Text Placeholder 12">
            <a:extLst>
              <a:ext uri="{FF2B5EF4-FFF2-40B4-BE49-F238E27FC236}">
                <a16:creationId xmlns:a16="http://schemas.microsoft.com/office/drawing/2014/main" id="{7A0048D5-6AFE-4260-8627-CDED70F43885}"/>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5" name="Text Placeholder 12">
            <a:extLst>
              <a:ext uri="{FF2B5EF4-FFF2-40B4-BE49-F238E27FC236}">
                <a16:creationId xmlns:a16="http://schemas.microsoft.com/office/drawing/2014/main" id="{E4D34EF8-7796-4C9C-B15B-CCB1C63239F7}"/>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6" name="Text Placeholder 12">
            <a:extLst>
              <a:ext uri="{FF2B5EF4-FFF2-40B4-BE49-F238E27FC236}">
                <a16:creationId xmlns:a16="http://schemas.microsoft.com/office/drawing/2014/main" id="{06B2D8AE-8AD5-42F4-B90C-94190CD83F4B}"/>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
        <p:nvSpPr>
          <p:cNvPr id="20" name="Picture Placeholder 19">
            <a:extLst>
              <a:ext uri="{FF2B5EF4-FFF2-40B4-BE49-F238E27FC236}">
                <a16:creationId xmlns:a16="http://schemas.microsoft.com/office/drawing/2014/main" id="{ADEBFB67-53D0-49D1-9AA3-20F0462282DB}"/>
              </a:ext>
            </a:extLst>
          </p:cNvPr>
          <p:cNvSpPr>
            <a:spLocks noGrp="1"/>
          </p:cNvSpPr>
          <p:nvPr>
            <p:ph type="pic" sz="quarter" idx="15" hasCustomPrompt="1"/>
          </p:nvPr>
        </p:nvSpPr>
        <p:spPr>
          <a:xfrm>
            <a:off x="4578021" y="5261311"/>
            <a:ext cx="1371600" cy="1371600"/>
          </a:xfrm>
          <a:prstGeom prst="rect">
            <a:avLst/>
          </a:prstGeom>
        </p:spPr>
        <p:txBody>
          <a:bodyPr/>
          <a:lstStyle>
            <a:lvl1pPr marL="0" indent="0">
              <a:buNone/>
              <a:defRPr sz="1800"/>
            </a:lvl1pPr>
          </a:lstStyle>
          <a:p>
            <a:r>
              <a:rPr lang="en-US" dirty="0"/>
              <a:t>WisDOT Logo here</a:t>
            </a:r>
          </a:p>
        </p:txBody>
      </p:sp>
      <p:sp>
        <p:nvSpPr>
          <p:cNvPr id="10" name="Picture Placeholder 19">
            <a:extLst>
              <a:ext uri="{FF2B5EF4-FFF2-40B4-BE49-F238E27FC236}">
                <a16:creationId xmlns:a16="http://schemas.microsoft.com/office/drawing/2014/main" id="{6DC4AE82-0302-431F-A0ED-13D1C791795D}"/>
              </a:ext>
            </a:extLst>
          </p:cNvPr>
          <p:cNvSpPr>
            <a:spLocks noGrp="1"/>
          </p:cNvSpPr>
          <p:nvPr>
            <p:ph type="pic" sz="quarter" idx="16" hasCustomPrompt="1"/>
          </p:nvPr>
        </p:nvSpPr>
        <p:spPr>
          <a:xfrm>
            <a:off x="6471672" y="5261311"/>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277308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6" name="Content Placeholder 2"/>
          <p:cNvSpPr>
            <a:spLocks noGrp="1"/>
          </p:cNvSpPr>
          <p:nvPr>
            <p:ph idx="13" hasCustomPrompt="1"/>
          </p:nvPr>
        </p:nvSpPr>
        <p:spPr>
          <a:xfrm>
            <a:off x="594360" y="2743200"/>
            <a:ext cx="10972800" cy="2991775"/>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303585178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60" y="2743201"/>
            <a:ext cx="10972800" cy="3055172"/>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Tree>
    <p:extLst>
      <p:ext uri="{BB962C8B-B14F-4D97-AF65-F5344CB8AC3E}">
        <p14:creationId xmlns:p14="http://schemas.microsoft.com/office/powerpoint/2010/main" val="61343205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5419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8807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92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dot logo and titl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2464-4249-47EE-8C46-E5FB0B52F4F7}"/>
              </a:ext>
            </a:extLst>
          </p:cNvPr>
          <p:cNvSpPr>
            <a:spLocks noGrp="1"/>
          </p:cNvSpPr>
          <p:nvPr>
            <p:ph type="title" hasCustomPrompt="1"/>
          </p:nvPr>
        </p:nvSpPr>
        <p:spPr>
          <a:xfrm>
            <a:off x="594360" y="4284621"/>
            <a:ext cx="10972800" cy="1270528"/>
          </a:xfrm>
          <a:prstGeom prst="rect">
            <a:avLst/>
          </a:prstGeom>
        </p:spPr>
        <p:txBody>
          <a:bodyPr anchor="ctr" anchorCtr="0"/>
          <a:lstStyle>
            <a:lvl1pPr algn="ctr">
              <a:lnSpc>
                <a:spcPts val="6500"/>
              </a:lnSpc>
              <a:defRPr sz="6300" b="1" baseline="0">
                <a:solidFill>
                  <a:srgbClr val="1E384B"/>
                </a:solidFill>
                <a:latin typeface="Arial Narrow" panose="020B0606020202030204" pitchFamily="34" charset="0"/>
              </a:defRPr>
            </a:lvl1pPr>
          </a:lstStyle>
          <a:p>
            <a:pPr>
              <a:lnSpc>
                <a:spcPts val="6200"/>
              </a:lnSpc>
            </a:pPr>
            <a:r>
              <a:rPr lang="en-US" dirty="0"/>
              <a:t>Presentation title line 1</a:t>
            </a:r>
            <a:br>
              <a:rPr lang="en-US" dirty="0"/>
            </a:br>
            <a:r>
              <a:rPr lang="en-US" dirty="0"/>
              <a:t>Line 2 optional</a:t>
            </a:r>
          </a:p>
        </p:txBody>
      </p:sp>
    </p:spTree>
    <p:extLst>
      <p:ext uri="{BB962C8B-B14F-4D97-AF65-F5344CB8AC3E}">
        <p14:creationId xmlns:p14="http://schemas.microsoft.com/office/powerpoint/2010/main" val="391746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2B5A80C0-2936-4233-A672-2BB6377C006D}"/>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266BE8CF-B468-4EF8-860F-7D4ACD853DB6}"/>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05359CCF-BDFE-4AA7-B8BB-1EB162C39CB1}"/>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48BD4242-B30B-4DB6-A404-D48B80B58007}"/>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6" name="Text Placeholder 12">
            <a:extLst>
              <a:ext uri="{FF2B5EF4-FFF2-40B4-BE49-F238E27FC236}">
                <a16:creationId xmlns:a16="http://schemas.microsoft.com/office/drawing/2014/main" id="{C3EAC5F1-D1DF-4F46-97A9-85313AA11012}"/>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178429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wo logos and title - gra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7110A8B-7108-4A0C-8CC1-6278CCCCABE5}"/>
              </a:ext>
            </a:extLst>
          </p:cNvPr>
          <p:cNvSpPr>
            <a:spLocks noGrp="1"/>
          </p:cNvSpPr>
          <p:nvPr>
            <p:ph type="body" sz="quarter" idx="10" hasCustomPrompt="1"/>
          </p:nvPr>
        </p:nvSpPr>
        <p:spPr>
          <a:xfrm>
            <a:off x="1223962" y="736979"/>
            <a:ext cx="9797823" cy="2398108"/>
          </a:xfrm>
          <a:prstGeom prst="rect">
            <a:avLst/>
          </a:prstGeom>
        </p:spPr>
        <p:txBody>
          <a:bodyPr anchor="ctr"/>
          <a:lstStyle>
            <a:lvl1pPr marL="0" indent="0" algn="ctr">
              <a:lnSpc>
                <a:spcPts val="6300"/>
              </a:lnSpc>
              <a:spcBef>
                <a:spcPts val="0"/>
              </a:spcBef>
              <a:buNone/>
              <a:defRPr sz="63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Picture Placeholder 19">
            <a:extLst>
              <a:ext uri="{FF2B5EF4-FFF2-40B4-BE49-F238E27FC236}">
                <a16:creationId xmlns:a16="http://schemas.microsoft.com/office/drawing/2014/main" id="{32D95146-FFF7-4DF0-B690-C64B5707C460}"/>
              </a:ext>
            </a:extLst>
          </p:cNvPr>
          <p:cNvSpPr>
            <a:spLocks noGrp="1"/>
          </p:cNvSpPr>
          <p:nvPr>
            <p:ph type="pic" sz="quarter" idx="15" hasCustomPrompt="1"/>
          </p:nvPr>
        </p:nvSpPr>
        <p:spPr>
          <a:xfrm>
            <a:off x="3560325" y="3428999"/>
            <a:ext cx="2286000" cy="2286000"/>
          </a:xfrm>
          <a:prstGeom prst="rect">
            <a:avLst/>
          </a:prstGeom>
        </p:spPr>
        <p:txBody>
          <a:bodyPr/>
          <a:lstStyle>
            <a:lvl1pPr marL="0" indent="0">
              <a:buNone/>
              <a:defRPr sz="1800"/>
            </a:lvl1pPr>
          </a:lstStyle>
          <a:p>
            <a:r>
              <a:rPr lang="en-US" dirty="0"/>
              <a:t>Double click to insert WisDOT Logo here</a:t>
            </a:r>
          </a:p>
        </p:txBody>
      </p:sp>
      <p:sp>
        <p:nvSpPr>
          <p:cNvPr id="4" name="Picture Placeholder 19">
            <a:extLst>
              <a:ext uri="{FF2B5EF4-FFF2-40B4-BE49-F238E27FC236}">
                <a16:creationId xmlns:a16="http://schemas.microsoft.com/office/drawing/2014/main" id="{A73017B4-5D4C-4EEB-ACC3-9EA2965B7EBD}"/>
              </a:ext>
            </a:extLst>
          </p:cNvPr>
          <p:cNvSpPr>
            <a:spLocks noGrp="1"/>
          </p:cNvSpPr>
          <p:nvPr>
            <p:ph type="pic" sz="quarter" idx="16" hasCustomPrompt="1"/>
          </p:nvPr>
        </p:nvSpPr>
        <p:spPr>
          <a:xfrm>
            <a:off x="6378104" y="3429001"/>
            <a:ext cx="2286000" cy="2286000"/>
          </a:xfrm>
          <a:prstGeom prst="rect">
            <a:avLst/>
          </a:prstGeom>
        </p:spPr>
        <p:txBody>
          <a:bodyPr/>
          <a:lstStyle>
            <a:lvl1pPr marL="0" indent="0">
              <a:buNone/>
              <a:defRPr sz="1800"/>
            </a:lvl1pPr>
          </a:lstStyle>
          <a:p>
            <a:r>
              <a:rPr lang="en-US" dirty="0"/>
              <a:t>Double click to insert Logo 2 here</a:t>
            </a:r>
          </a:p>
        </p:txBody>
      </p:sp>
    </p:spTree>
    <p:extLst>
      <p:ext uri="{BB962C8B-B14F-4D97-AF65-F5344CB8AC3E}">
        <p14:creationId xmlns:p14="http://schemas.microsoft.com/office/powerpoint/2010/main" val="72947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dirty="0"/>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418723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59" y="2743200"/>
            <a:ext cx="5427299" cy="3080551"/>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6" name="Picture Placeholder 8"/>
          <p:cNvSpPr>
            <a:spLocks noGrp="1"/>
          </p:cNvSpPr>
          <p:nvPr>
            <p:ph type="pic" sz="quarter" idx="14" hasCustomPrompt="1"/>
          </p:nvPr>
        </p:nvSpPr>
        <p:spPr>
          <a:xfrm>
            <a:off x="6329264" y="2743200"/>
            <a:ext cx="5237896" cy="3080551"/>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3456525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3493363"/>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45712549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picture or 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Picture Placeholder 8"/>
          <p:cNvSpPr>
            <a:spLocks noGrp="1"/>
          </p:cNvSpPr>
          <p:nvPr>
            <p:ph type="pic" sz="quarter" idx="14" hasCustomPrompt="1"/>
          </p:nvPr>
        </p:nvSpPr>
        <p:spPr>
          <a:xfrm>
            <a:off x="594360" y="2743200"/>
            <a:ext cx="10972800" cy="3187083"/>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spTree>
    <p:extLst>
      <p:ext uri="{BB962C8B-B14F-4D97-AF65-F5344CB8AC3E}">
        <p14:creationId xmlns:p14="http://schemas.microsoft.com/office/powerpoint/2010/main" val="360855212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1E55E5-42DA-4CD3-B807-BB79F70BBB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52563" cy="6890273"/>
          </a:xfrm>
          <a:prstGeom prst="rect">
            <a:avLst/>
          </a:prstGeom>
        </p:spPr>
      </p:pic>
      <p:sp>
        <p:nvSpPr>
          <p:cNvPr id="3" name="bottom-blue-band">
            <a:extLst>
              <a:ext uri="{FF2B5EF4-FFF2-40B4-BE49-F238E27FC236}">
                <a16:creationId xmlns:a16="http://schemas.microsoft.com/office/drawing/2014/main" id="{3FD157BE-396F-4442-A841-88226B27E6D7}"/>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988399"/>
      </p:ext>
    </p:extLst>
  </p:cSld>
  <p:clrMap bg1="lt1" tx1="dk1" bg2="lt2" tx2="dk2" accent1="accent1" accent2="accent2" accent3="accent3" accent4="accent4" accent5="accent5" accent6="accent6" hlink="hlink" folHlink="folHlink"/>
  <p:sldLayoutIdLst>
    <p:sldLayoutId id="214748369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ottom-blue-band">
            <a:extLst>
              <a:ext uri="{FF2B5EF4-FFF2-40B4-BE49-F238E27FC236}">
                <a16:creationId xmlns:a16="http://schemas.microsoft.com/office/drawing/2014/main" id="{832469CB-5E78-4509-A575-3C6C8E0887F5}"/>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064264"/>
      </p:ext>
    </p:extLst>
  </p:cSld>
  <p:clrMap bg1="lt1" tx1="dk1" bg2="lt2" tx2="dk2" accent1="accent1" accent2="accent2" accent3="accent3" accent4="accent4" accent5="accent5" accent6="accent6" hlink="hlink" folHlink="folHlink"/>
  <p:sldLayoutIdLst>
    <p:sldLayoutId id="2147483671" r:id="rId1"/>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ottom-gray-band">
            <a:extLst>
              <a:ext uri="{FF2B5EF4-FFF2-40B4-BE49-F238E27FC236}">
                <a16:creationId xmlns:a16="http://schemas.microsoft.com/office/drawing/2014/main" id="{90960825-3252-43F0-A755-670ABD161C16}"/>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5739E91-6C5E-48DE-B11E-A3403681A5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560" y="718073"/>
            <a:ext cx="3200400" cy="3200400"/>
          </a:xfrm>
          <a:prstGeom prst="rect">
            <a:avLst/>
          </a:prstGeom>
          <a:ln>
            <a:noFill/>
          </a:ln>
          <a:effectLst/>
        </p:spPr>
      </p:pic>
    </p:spTree>
    <p:extLst>
      <p:ext uri="{BB962C8B-B14F-4D97-AF65-F5344CB8AC3E}">
        <p14:creationId xmlns:p14="http://schemas.microsoft.com/office/powerpoint/2010/main" val="3456411752"/>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bottom-gray-band">
            <a:extLst>
              <a:ext uri="{FF2B5EF4-FFF2-40B4-BE49-F238E27FC236}">
                <a16:creationId xmlns:a16="http://schemas.microsoft.com/office/drawing/2014/main" id="{792AF2F4-EB2A-4703-9255-84109C7FEFB6}"/>
              </a:ext>
            </a:extLst>
          </p:cNvPr>
          <p:cNvSpPr>
            <a:spLocks noChangeAspect="1"/>
          </p:cNvSpPr>
          <p:nvPr userDrawn="1"/>
        </p:nvSpPr>
        <p:spPr>
          <a:xfrm>
            <a:off x="0" y="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p:spTree>
    <p:extLst>
      <p:ext uri="{BB962C8B-B14F-4D97-AF65-F5344CB8AC3E}">
        <p14:creationId xmlns:p14="http://schemas.microsoft.com/office/powerpoint/2010/main" val="4177496451"/>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bottom-gray-band">
            <a:extLst>
              <a:ext uri="{FF2B5EF4-FFF2-40B4-BE49-F238E27FC236}">
                <a16:creationId xmlns:a16="http://schemas.microsoft.com/office/drawing/2014/main" id="{2A9F5B3C-B025-418C-A3E7-6F635E97671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535583235"/>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ottom-gray-band">
            <a:extLst>
              <a:ext uri="{FF2B5EF4-FFF2-40B4-BE49-F238E27FC236}">
                <a16:creationId xmlns:a16="http://schemas.microsoft.com/office/drawing/2014/main" id="{D51A15C8-6024-4F01-A045-F8F892FB4E2E}"/>
              </a:ext>
            </a:extLst>
          </p:cNvPr>
          <p:cNvSpPr>
            <a:spLocks noChangeAspect="1"/>
          </p:cNvSpPr>
          <p:nvPr userDrawn="1"/>
        </p:nvSpPr>
        <p:spPr>
          <a:xfrm>
            <a:off x="0" y="-994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743761763"/>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bottom-gray-band">
            <a:extLst>
              <a:ext uri="{FF2B5EF4-FFF2-40B4-BE49-F238E27FC236}">
                <a16:creationId xmlns:a16="http://schemas.microsoft.com/office/drawing/2014/main" id="{91F5F483-CA5D-4C55-A53A-FA2A6E9F7157}"/>
              </a:ext>
            </a:extLst>
          </p:cNvPr>
          <p:cNvSpPr>
            <a:spLocks noChangeAspect="1"/>
          </p:cNvSpPr>
          <p:nvPr userDrawn="1"/>
        </p:nvSpPr>
        <p:spPr>
          <a:xfrm>
            <a:off x="0" y="-9144"/>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
        <p:nvSpPr>
          <p:cNvPr id="6" name="bottom-gray-band">
            <a:extLst>
              <a:ext uri="{FF2B5EF4-FFF2-40B4-BE49-F238E27FC236}">
                <a16:creationId xmlns:a16="http://schemas.microsoft.com/office/drawing/2014/main" id="{28703C23-698D-4A63-AC95-A55044E9E48B}"/>
              </a:ext>
            </a:extLst>
          </p:cNvPr>
          <p:cNvSpPr/>
          <p:nvPr userDrawn="1"/>
        </p:nvSpPr>
        <p:spPr>
          <a:xfrm>
            <a:off x="-8878" y="6089188"/>
            <a:ext cx="12200878" cy="777240"/>
          </a:xfrm>
          <a:prstGeom prst="rect">
            <a:avLst/>
          </a:prstGeom>
          <a:solidFill>
            <a:srgbClr val="7B7B7B">
              <a:alpha val="2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03037D68-9AF3-4536-8B59-FC7990D2F0E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5748" y="6292836"/>
            <a:ext cx="5132842" cy="347473"/>
          </a:xfrm>
          <a:prstGeom prst="rect">
            <a:avLst/>
          </a:prstGeom>
        </p:spPr>
      </p:pic>
      <p:pic>
        <p:nvPicPr>
          <p:cNvPr id="8" name="red-blue-dot-logo">
            <a:extLst>
              <a:ext uri="{FF2B5EF4-FFF2-40B4-BE49-F238E27FC236}">
                <a16:creationId xmlns:a16="http://schemas.microsoft.com/office/drawing/2014/main" id="{44F0CF3F-708A-4352-9917-BB12635CCA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8600" y="6163238"/>
            <a:ext cx="621792" cy="621792"/>
          </a:xfrm>
          <a:prstGeom prst="rect">
            <a:avLst/>
          </a:prstGeom>
          <a:effectLst/>
        </p:spPr>
      </p:pic>
    </p:spTree>
    <p:extLst>
      <p:ext uri="{BB962C8B-B14F-4D97-AF65-F5344CB8AC3E}">
        <p14:creationId xmlns:p14="http://schemas.microsoft.com/office/powerpoint/2010/main" val="241723514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61" r:id="rId3"/>
    <p:sldLayoutId id="2147483658" r:id="rId4"/>
    <p:sldLayoutId id="2147483659" r:id="rId5"/>
    <p:sldLayoutId id="2147483663" r:id="rId6"/>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ottom-gray-band">
            <a:extLst>
              <a:ext uri="{FF2B5EF4-FFF2-40B4-BE49-F238E27FC236}">
                <a16:creationId xmlns:a16="http://schemas.microsoft.com/office/drawing/2014/main" id="{E013839C-D24C-4F7D-B128-E207CE572FAE}"/>
              </a:ext>
            </a:extLst>
          </p:cNvPr>
          <p:cNvSpPr>
            <a:spLocks noChangeAspect="1"/>
          </p:cNvSpPr>
          <p:nvPr userDrawn="1"/>
        </p:nvSpPr>
        <p:spPr>
          <a:xfrm>
            <a:off x="-8878" y="-9939"/>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477392754"/>
      </p:ext>
    </p:extLst>
  </p:cSld>
  <p:clrMap bg1="lt1" tx1="dk1" bg2="lt2" tx2="dk2" accent1="accent1" accent2="accent2" accent3="accent3" accent4="accent4" accent5="accent5" accent6="accent6" hlink="hlink" folHlink="folHlink"/>
  <p:sldLayoutIdLst>
    <p:sldLayoutId id="2147483679" r:id="rId1"/>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hyperlink" Target="https://wisconsindot.gov/pages/doing-bus/eng-consultants/cnslt-rsrces/tools/stsp.aspx"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hyperlink" Target="mailto:DOTDTSDBPD@dot.wi.gov"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mailto:rielly.odonnell@dot.wi.gov"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C737C-DCA7-4361-B2C5-B05218539A9E}"/>
              </a:ext>
            </a:extLst>
          </p:cNvPr>
          <p:cNvSpPr>
            <a:spLocks noGrp="1"/>
          </p:cNvSpPr>
          <p:nvPr>
            <p:ph type="body" sz="quarter" idx="10"/>
          </p:nvPr>
        </p:nvSpPr>
        <p:spPr>
          <a:xfrm>
            <a:off x="609600" y="2130360"/>
            <a:ext cx="10972800" cy="1562926"/>
          </a:xfrm>
        </p:spPr>
        <p:txBody>
          <a:bodyPr/>
          <a:lstStyle/>
          <a:p>
            <a:r>
              <a:rPr lang="en-US" dirty="0"/>
              <a:t>Successful PS&amp;E Submittals</a:t>
            </a:r>
            <a:endParaRPr lang="en-US" sz="4800" dirty="0"/>
          </a:p>
          <a:p>
            <a:endParaRPr lang="en-US" dirty="0"/>
          </a:p>
        </p:txBody>
      </p:sp>
      <p:sp>
        <p:nvSpPr>
          <p:cNvPr id="3" name="Text Placeholder 2">
            <a:extLst>
              <a:ext uri="{FF2B5EF4-FFF2-40B4-BE49-F238E27FC236}">
                <a16:creationId xmlns:a16="http://schemas.microsoft.com/office/drawing/2014/main" id="{3A4312E3-5156-4B9E-B937-4C1AB70E0587}"/>
              </a:ext>
            </a:extLst>
          </p:cNvPr>
          <p:cNvSpPr>
            <a:spLocks noGrp="1"/>
          </p:cNvSpPr>
          <p:nvPr>
            <p:ph type="body" sz="quarter" idx="11"/>
          </p:nvPr>
        </p:nvSpPr>
        <p:spPr>
          <a:xfrm>
            <a:off x="609600" y="5178750"/>
            <a:ext cx="10972800" cy="1484697"/>
          </a:xfrm>
        </p:spPr>
        <p:txBody>
          <a:bodyPr/>
          <a:lstStyle/>
          <a:p>
            <a:r>
              <a:rPr lang="en-US" dirty="0"/>
              <a:t>SE Region Design Conference</a:t>
            </a:r>
          </a:p>
        </p:txBody>
      </p:sp>
      <p:sp>
        <p:nvSpPr>
          <p:cNvPr id="4" name="Text Placeholder 3">
            <a:extLst>
              <a:ext uri="{FF2B5EF4-FFF2-40B4-BE49-F238E27FC236}">
                <a16:creationId xmlns:a16="http://schemas.microsoft.com/office/drawing/2014/main" id="{3B43B3AD-C458-4D3E-B96F-D59124028550}"/>
              </a:ext>
            </a:extLst>
          </p:cNvPr>
          <p:cNvSpPr>
            <a:spLocks noGrp="1"/>
          </p:cNvSpPr>
          <p:nvPr>
            <p:ph type="body" sz="quarter" idx="12"/>
          </p:nvPr>
        </p:nvSpPr>
        <p:spPr>
          <a:xfrm>
            <a:off x="609600" y="4354766"/>
            <a:ext cx="10972800" cy="661481"/>
          </a:xfrm>
        </p:spPr>
        <p:txBody>
          <a:bodyPr/>
          <a:lstStyle/>
          <a:p>
            <a:r>
              <a:rPr lang="en-US" dirty="0"/>
              <a:t>BPD - Proposal Management Section Chief</a:t>
            </a:r>
          </a:p>
        </p:txBody>
      </p:sp>
      <p:sp>
        <p:nvSpPr>
          <p:cNvPr id="6" name="Text Placeholder 5">
            <a:extLst>
              <a:ext uri="{FF2B5EF4-FFF2-40B4-BE49-F238E27FC236}">
                <a16:creationId xmlns:a16="http://schemas.microsoft.com/office/drawing/2014/main" id="{87724201-0414-4DCF-BFF5-919E92CBC900}"/>
              </a:ext>
            </a:extLst>
          </p:cNvPr>
          <p:cNvSpPr>
            <a:spLocks noGrp="1"/>
          </p:cNvSpPr>
          <p:nvPr>
            <p:ph type="body" sz="quarter" idx="14"/>
          </p:nvPr>
        </p:nvSpPr>
        <p:spPr/>
        <p:txBody>
          <a:bodyPr/>
          <a:lstStyle/>
          <a:p>
            <a:r>
              <a:rPr lang="en-US" dirty="0"/>
              <a:t>March 17, 2026</a:t>
            </a:r>
          </a:p>
        </p:txBody>
      </p:sp>
      <p:sp>
        <p:nvSpPr>
          <p:cNvPr id="7" name="Text Placeholder 6">
            <a:extLst>
              <a:ext uri="{FF2B5EF4-FFF2-40B4-BE49-F238E27FC236}">
                <a16:creationId xmlns:a16="http://schemas.microsoft.com/office/drawing/2014/main" id="{65C8FF7A-0404-439B-ABEB-28B983327816}"/>
              </a:ext>
            </a:extLst>
          </p:cNvPr>
          <p:cNvSpPr>
            <a:spLocks noGrp="1"/>
          </p:cNvSpPr>
          <p:nvPr>
            <p:ph type="body" sz="quarter" idx="13"/>
          </p:nvPr>
        </p:nvSpPr>
        <p:spPr/>
        <p:txBody>
          <a:bodyPr/>
          <a:lstStyle/>
          <a:p>
            <a:r>
              <a:rPr lang="en-US" dirty="0"/>
              <a:t>Rielly O’Donnell</a:t>
            </a:r>
          </a:p>
        </p:txBody>
      </p:sp>
      <p:pic>
        <p:nvPicPr>
          <p:cNvPr id="10" name="Audio 9">
            <a:hlinkClick r:id="" action="ppaction://media"/>
            <a:extLst>
              <a:ext uri="{FF2B5EF4-FFF2-40B4-BE49-F238E27FC236}">
                <a16:creationId xmlns:a16="http://schemas.microsoft.com/office/drawing/2014/main" id="{914247B7-A32D-5E9A-2C02-962F1BEBA3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9869606"/>
      </p:ext>
    </p:extLst>
  </p:cSld>
  <p:clrMapOvr>
    <a:masterClrMapping/>
  </p:clrMapOvr>
  <mc:AlternateContent xmlns:mc="http://schemas.openxmlformats.org/markup-compatibility/2006">
    <mc:Choice xmlns:p14="http://schemas.microsoft.com/office/powerpoint/2010/main" Requires="p14">
      <p:transition spd="med" p14:dur="700" advTm="31173">
        <p:fade/>
      </p:transition>
    </mc:Choice>
    <mc:Fallback>
      <p:transition spd="med" advTm="31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Special Provisions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60987"/>
            <a:ext cx="11356622" cy="4545537"/>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indent="-228600" algn="l">
              <a:lnSpc>
                <a:spcPct val="90000"/>
              </a:lnSpc>
              <a:buFont typeface="Arial" panose="020B0604020202020204" pitchFamily="34" charset="0"/>
              <a:buChar char="•"/>
            </a:pPr>
            <a:r>
              <a:rPr lang="en-US" b="0" dirty="0">
                <a:solidFill>
                  <a:srgbClr val="00416A"/>
                </a:solidFill>
              </a:rPr>
              <a:t>Formatting</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DOs</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Follow standard specs on presentation</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First person / imperative.</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Same font size and style as STPS</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Avoid ambiguity</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DO NOTs</a:t>
            </a:r>
          </a:p>
          <a:p>
            <a:pPr marL="1143000" lvl="2" indent="-228600">
              <a:buFont typeface="Wingdings" panose="05000000000000000000" pitchFamily="2" charset="2"/>
              <a:buChar char="§"/>
            </a:pPr>
            <a:r>
              <a:rPr lang="en-US" sz="2700" dirty="0">
                <a:solidFill>
                  <a:srgbClr val="00416A"/>
                </a:solidFill>
                <a:latin typeface="Arial Narrow" panose="020B0606020202030204" pitchFamily="34" charset="0"/>
              </a:rPr>
              <a:t>Avoid “should” “minimize” “as possible”. Provide clear direction.</a:t>
            </a:r>
          </a:p>
          <a:p>
            <a:pPr marL="1143000" lvl="2" indent="-228600">
              <a:buFont typeface="Wingdings" panose="05000000000000000000" pitchFamily="2" charset="2"/>
              <a:buChar char="§"/>
            </a:pPr>
            <a:r>
              <a:rPr lang="en-US" sz="2700" dirty="0">
                <a:solidFill>
                  <a:srgbClr val="00416A"/>
                </a:solidFill>
                <a:latin typeface="Arial Narrow" panose="020B0606020202030204" pitchFamily="34" charset="0"/>
              </a:rPr>
              <a:t>Do not bold, underline, or all-caps for emphasis.</a:t>
            </a:r>
          </a:p>
          <a:p>
            <a:pPr marL="1143000" lvl="2" indent="-228600">
              <a:buFont typeface="Wingdings" panose="05000000000000000000" pitchFamily="2" charset="2"/>
              <a:buChar char="§"/>
            </a:pPr>
            <a:r>
              <a:rPr lang="en-US" sz="2700" dirty="0">
                <a:solidFill>
                  <a:srgbClr val="00416A"/>
                </a:solidFill>
                <a:latin typeface="Arial Narrow" panose="020B0606020202030204" pitchFamily="34" charset="0"/>
              </a:rPr>
              <a:t>Do not copy in information (DNR etc.) not applicable to work by the contractor. </a:t>
            </a:r>
          </a:p>
          <a:p>
            <a:pPr marL="1143000" lvl="2" indent="-228600">
              <a:buFont typeface="Wingdings" panose="05000000000000000000" pitchFamily="2" charset="2"/>
              <a:buChar char="§"/>
            </a:pPr>
            <a:endParaRPr lang="en-US" sz="2700" dirty="0">
              <a:solidFill>
                <a:srgbClr val="00416A"/>
              </a:solidFill>
              <a:latin typeface="Arial Narrow" panose="020B0606020202030204" pitchFamily="34" charset="0"/>
            </a:endParaRPr>
          </a:p>
          <a:p>
            <a:pPr marL="1143000" lvl="2" indent="-228600">
              <a:buFont typeface="Wingdings" panose="05000000000000000000" pitchFamily="2" charset="2"/>
              <a:buChar char="§"/>
            </a:pPr>
            <a:endParaRPr lang="en-US" sz="3000" dirty="0">
              <a:solidFill>
                <a:srgbClr val="802F2D"/>
              </a:solidFill>
              <a:latin typeface="Arial Narrow" panose="020B0606020202030204" pitchFamily="34" charset="0"/>
            </a:endParaRPr>
          </a:p>
          <a:p>
            <a:pPr marL="685800" lvl="1" indent="-228600">
              <a:buFont typeface="Arial" panose="020B0604020202020204" pitchFamily="34" charset="0"/>
              <a:buChar char="•"/>
            </a:pPr>
            <a:endParaRPr lang="en-US" b="0" dirty="0">
              <a:solidFill>
                <a:srgbClr val="00416A"/>
              </a:solidFill>
            </a:endParaRPr>
          </a:p>
          <a:p>
            <a:pPr marL="685800" lvl="1" indent="-228600">
              <a:buFont typeface="Arial" panose="020B0604020202020204" pitchFamily="34" charset="0"/>
              <a:buChar char="•"/>
            </a:pPr>
            <a:endParaRPr lang="en-US" dirty="0">
              <a:solidFill>
                <a:srgbClr val="00416A"/>
              </a:solidFill>
            </a:endParaRPr>
          </a:p>
          <a:p>
            <a:endParaRPr lang="en-US" dirty="0"/>
          </a:p>
        </p:txBody>
      </p:sp>
      <p:pic>
        <p:nvPicPr>
          <p:cNvPr id="9" name="Picture 8">
            <a:extLst>
              <a:ext uri="{FF2B5EF4-FFF2-40B4-BE49-F238E27FC236}">
                <a16:creationId xmlns:a16="http://schemas.microsoft.com/office/drawing/2014/main" id="{307EE4D6-9F55-FD35-4C6C-50E2ADEAE6CE}"/>
              </a:ext>
            </a:extLst>
          </p:cNvPr>
          <p:cNvPicPr>
            <a:picLocks noChangeAspect="1"/>
          </p:cNvPicPr>
          <p:nvPr/>
        </p:nvPicPr>
        <p:blipFill>
          <a:blip r:embed="rId5"/>
          <a:stretch>
            <a:fillRect/>
          </a:stretch>
        </p:blipFill>
        <p:spPr>
          <a:xfrm>
            <a:off x="7234449" y="2003099"/>
            <a:ext cx="4785380" cy="1573094"/>
          </a:xfrm>
          <a:prstGeom prst="rect">
            <a:avLst/>
          </a:prstGeom>
        </p:spPr>
      </p:pic>
      <p:pic>
        <p:nvPicPr>
          <p:cNvPr id="30" name="Audio 29">
            <a:hlinkClick r:id="" action="ppaction://media"/>
            <a:extLst>
              <a:ext uri="{FF2B5EF4-FFF2-40B4-BE49-F238E27FC236}">
                <a16:creationId xmlns:a16="http://schemas.microsoft.com/office/drawing/2014/main" id="{9786A097-3525-2FBB-6A1F-186B3F5A9F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8033848"/>
      </p:ext>
    </p:extLst>
  </p:cSld>
  <p:clrMapOvr>
    <a:masterClrMapping/>
  </p:clrMapOvr>
  <mc:AlternateContent xmlns:mc="http://schemas.openxmlformats.org/markup-compatibility/2006">
    <mc:Choice xmlns:p14="http://schemas.microsoft.com/office/powerpoint/2010/main" Requires="p14">
      <p:transition spd="med" p14:dur="700" advTm="106986">
        <p:fade/>
      </p:transition>
    </mc:Choice>
    <mc:Fallback>
      <p:transition spd="med" advTm="106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Special Provisions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60987"/>
            <a:ext cx="11356622" cy="5122124"/>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indent="-228600" algn="l">
              <a:lnSpc>
                <a:spcPct val="90000"/>
              </a:lnSpc>
              <a:buFont typeface="Arial" panose="020B0604020202020204" pitchFamily="34" charset="0"/>
              <a:buChar char="•"/>
            </a:pPr>
            <a:r>
              <a:rPr lang="en-US" b="0" dirty="0">
                <a:solidFill>
                  <a:srgbClr val="00416A"/>
                </a:solidFill>
              </a:rPr>
              <a:t>Content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Modify standard spec instead of new bid item if practical:</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Add the following to standard spec XXX.X:</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Delete standard spec XXX.X(X).</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Modify standard spec XXX.X.X to the following:</a:t>
            </a:r>
          </a:p>
          <a:p>
            <a:pPr marL="1371600" lvl="2" indent="-457200">
              <a:buFont typeface="Arial" panose="020B0604020202020204" pitchFamily="34" charset="0"/>
              <a:buChar char="•"/>
            </a:pPr>
            <a:r>
              <a:rPr lang="en-US" sz="2700" dirty="0">
                <a:solidFill>
                  <a:srgbClr val="FF0000"/>
                </a:solidFill>
                <a:latin typeface="Arial Narrow" panose="020B0606020202030204" pitchFamily="34" charset="0"/>
              </a:rPr>
              <a:t>Do Not Use “Append” or “Supplement”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Measurement and Payment by the department, not the municipality.</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Revise municipal specifications to match standard specs. </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Payment:</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Do not include “and for furnishing all labor, tools, equipment and incidentals necessary to complete the work”.</a:t>
            </a:r>
          </a:p>
          <a:p>
            <a:pPr marL="685800" lvl="1" indent="-228600">
              <a:buFont typeface="Arial" panose="020B0604020202020204" pitchFamily="34" charset="0"/>
              <a:buChar char="•"/>
            </a:pPr>
            <a:endParaRPr lang="en-US" b="0" dirty="0">
              <a:solidFill>
                <a:srgbClr val="00416A"/>
              </a:solidFill>
            </a:endParaRPr>
          </a:p>
          <a:p>
            <a:pPr marL="685800" lvl="1" indent="-228600">
              <a:buFont typeface="Arial" panose="020B0604020202020204" pitchFamily="34" charset="0"/>
              <a:buChar char="•"/>
            </a:pPr>
            <a:endParaRPr lang="en-US" dirty="0">
              <a:solidFill>
                <a:srgbClr val="00416A"/>
              </a:solidFill>
            </a:endParaRPr>
          </a:p>
          <a:p>
            <a:endParaRPr lang="en-US" dirty="0"/>
          </a:p>
        </p:txBody>
      </p:sp>
      <p:pic>
        <p:nvPicPr>
          <p:cNvPr id="18" name="Audio 17">
            <a:hlinkClick r:id="" action="ppaction://media"/>
            <a:extLst>
              <a:ext uri="{FF2B5EF4-FFF2-40B4-BE49-F238E27FC236}">
                <a16:creationId xmlns:a16="http://schemas.microsoft.com/office/drawing/2014/main" id="{BE8287AD-87E2-C5EC-3FBB-2B097269E6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2211325"/>
      </p:ext>
    </p:extLst>
  </p:cSld>
  <p:clrMapOvr>
    <a:masterClrMapping/>
  </p:clrMapOvr>
  <mc:AlternateContent xmlns:mc="http://schemas.openxmlformats.org/markup-compatibility/2006">
    <mc:Choice xmlns:p14="http://schemas.microsoft.com/office/powerpoint/2010/main" Requires="p14">
      <p:transition spd="med" p14:dur="700" advTm="75124">
        <p:fade/>
      </p:transition>
    </mc:Choice>
    <mc:Fallback>
      <p:transition spd="med" advTm="75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Special Provisions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60987"/>
            <a:ext cx="11356622" cy="5122124"/>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indent="-228600" algn="l">
              <a:lnSpc>
                <a:spcPct val="90000"/>
              </a:lnSpc>
              <a:buFont typeface="Arial" panose="020B0604020202020204" pitchFamily="34" charset="0"/>
              <a:buChar char="•"/>
            </a:pPr>
            <a:r>
              <a:rPr lang="en-US" b="0" dirty="0">
                <a:solidFill>
                  <a:srgbClr val="00416A"/>
                </a:solidFill>
              </a:rPr>
              <a:t>Prosecution and Progress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Information that affects construction timing.</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Start / stop dates and interim completions.</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Environmental restrictions (birds, bats, turtles, fish, </a:t>
            </a:r>
            <a:r>
              <a:rPr lang="en-US" sz="2700" dirty="0" err="1">
                <a:solidFill>
                  <a:srgbClr val="00416A"/>
                </a:solidFill>
                <a:latin typeface="Arial Narrow" panose="020B0606020202030204" pitchFamily="34" charset="0"/>
              </a:rPr>
              <a:t>etc</a:t>
            </a:r>
            <a:r>
              <a:rPr lang="en-US" sz="2700" dirty="0">
                <a:solidFill>
                  <a:srgbClr val="00416A"/>
                </a:solidFill>
                <a:latin typeface="Arial Narrow" panose="020B0606020202030204" pitchFamily="34" charset="0"/>
              </a:rPr>
              <a:t>).</a:t>
            </a:r>
          </a:p>
          <a:p>
            <a:pPr marL="1371600" lvl="2" indent="-457200">
              <a:buFont typeface="Arial" panose="020B0604020202020204" pitchFamily="34" charset="0"/>
              <a:buChar char="•"/>
            </a:pPr>
            <a:r>
              <a:rPr lang="en-US" sz="2700" dirty="0">
                <a:solidFill>
                  <a:srgbClr val="00416A"/>
                </a:solidFill>
                <a:latin typeface="Arial Narrow" panose="020B0606020202030204" pitchFamily="34" charset="0"/>
              </a:rPr>
              <a:t>Staging of construction work.</a:t>
            </a:r>
          </a:p>
          <a:p>
            <a:pPr marL="228600" indent="-228600" algn="l">
              <a:lnSpc>
                <a:spcPct val="90000"/>
              </a:lnSpc>
              <a:buFont typeface="Arial" panose="020B0604020202020204" pitchFamily="34" charset="0"/>
              <a:buChar char="•"/>
            </a:pPr>
            <a:r>
              <a:rPr lang="en-US" b="0" dirty="0">
                <a:solidFill>
                  <a:srgbClr val="00416A"/>
                </a:solidFill>
              </a:rPr>
              <a:t>Traffic</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Information that affects traffic.</a:t>
            </a:r>
          </a:p>
          <a:p>
            <a:pPr marL="1143000" lvl="2" indent="-228600">
              <a:buFont typeface="Wingdings" panose="05000000000000000000" pitchFamily="2" charset="2"/>
              <a:buChar char="§"/>
            </a:pPr>
            <a:r>
              <a:rPr lang="en-US" sz="3000" dirty="0">
                <a:solidFill>
                  <a:srgbClr val="802F2D"/>
                </a:solidFill>
                <a:latin typeface="Arial Narrow" panose="020B0606020202030204" pitchFamily="34" charset="0"/>
              </a:rPr>
              <a:t>Do not duplicate standard specs or (W)MUTCD.</a:t>
            </a:r>
          </a:p>
          <a:p>
            <a:pPr marL="1143000" lvl="2" indent="-228600">
              <a:buFont typeface="Wingdings" panose="05000000000000000000" pitchFamily="2" charset="2"/>
              <a:buChar char="§"/>
            </a:pPr>
            <a:r>
              <a:rPr lang="en-US" sz="3000" dirty="0">
                <a:solidFill>
                  <a:srgbClr val="802F2D"/>
                </a:solidFill>
                <a:latin typeface="Arial Narrow" panose="020B0606020202030204" pitchFamily="34" charset="0"/>
              </a:rPr>
              <a:t>Provide staging of traffic.</a:t>
            </a:r>
            <a:endParaRPr lang="en-US" sz="3200" dirty="0">
              <a:solidFill>
                <a:srgbClr val="802F2D"/>
              </a:solidFill>
              <a:latin typeface="Arial Narrow" panose="020B0606020202030204" pitchFamily="34" charset="0"/>
            </a:endParaRPr>
          </a:p>
          <a:p>
            <a:pPr marL="228600" indent="-228600" algn="l">
              <a:lnSpc>
                <a:spcPct val="90000"/>
              </a:lnSpc>
              <a:buFont typeface="Arial" panose="020B0604020202020204" pitchFamily="34" charset="0"/>
              <a:buChar char="•"/>
            </a:pPr>
            <a:r>
              <a:rPr lang="en-US" b="0" dirty="0">
                <a:solidFill>
                  <a:srgbClr val="00416A"/>
                </a:solidFill>
              </a:rPr>
              <a:t>Notice to Contractor information goes elsewhere.</a:t>
            </a:r>
          </a:p>
          <a:p>
            <a:pPr marL="685800" lvl="1" indent="-228600">
              <a:buFont typeface="Arial" panose="020B0604020202020204" pitchFamily="34" charset="0"/>
              <a:buChar char="•"/>
            </a:pPr>
            <a:endParaRPr lang="en-US" dirty="0">
              <a:solidFill>
                <a:srgbClr val="00416A"/>
              </a:solidFill>
            </a:endParaRPr>
          </a:p>
          <a:p>
            <a:endParaRPr lang="en-US" dirty="0"/>
          </a:p>
        </p:txBody>
      </p:sp>
      <p:pic>
        <p:nvPicPr>
          <p:cNvPr id="5" name="Audio 4">
            <a:hlinkClick r:id="" action="ppaction://media"/>
            <a:extLst>
              <a:ext uri="{FF2B5EF4-FFF2-40B4-BE49-F238E27FC236}">
                <a16:creationId xmlns:a16="http://schemas.microsoft.com/office/drawing/2014/main" id="{27F0CA37-86EE-D57E-9EE6-6652CB254C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8327822"/>
      </p:ext>
    </p:extLst>
  </p:cSld>
  <p:clrMapOvr>
    <a:masterClrMapping/>
  </p:clrMapOvr>
  <mc:AlternateContent xmlns:mc="http://schemas.openxmlformats.org/markup-compatibility/2006">
    <mc:Choice xmlns:p14="http://schemas.microsoft.com/office/powerpoint/2010/main" Requires="p14">
      <p:transition spd="med" p14:dur="700" advTm="53840">
        <p:fade/>
      </p:transition>
    </mc:Choice>
    <mc:Fallback>
      <p:transition spd="med" advTm="53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Special Provisions</a:t>
            </a:r>
          </a:p>
        </p:txBody>
      </p:sp>
      <p:sp>
        <p:nvSpPr>
          <p:cNvPr id="8" name="Content Placeholder 3">
            <a:extLst>
              <a:ext uri="{FF2B5EF4-FFF2-40B4-BE49-F238E27FC236}">
                <a16:creationId xmlns:a16="http://schemas.microsoft.com/office/drawing/2014/main" id="{87D48614-3965-B419-5F84-71C99402316F}"/>
              </a:ext>
            </a:extLst>
          </p:cNvPr>
          <p:cNvSpPr>
            <a:spLocks noGrp="1"/>
          </p:cNvSpPr>
          <p:nvPr>
            <p:ph idx="13"/>
          </p:nvPr>
        </p:nvSpPr>
        <p:spPr>
          <a:xfrm>
            <a:off x="320307" y="920096"/>
            <a:ext cx="11295960" cy="2170237"/>
          </a:xfrm>
        </p:spPr>
        <p:txBody>
          <a:bodyPr/>
          <a:lstStyle/>
          <a:p>
            <a:pPr marL="0" indent="0" algn="ctr">
              <a:buNone/>
            </a:pPr>
            <a:r>
              <a:rPr lang="en-US" sz="3600" dirty="0"/>
              <a:t>Resources - Reference for every PS&amp;E Submittal</a:t>
            </a:r>
          </a:p>
          <a:p>
            <a:pPr marL="457200" lvl="1" indent="0" algn="ctr">
              <a:buNone/>
            </a:pPr>
            <a:r>
              <a:rPr lang="en-US" sz="2400" dirty="0">
                <a:hlinkClick r:id="rId5"/>
              </a:rPr>
              <a:t>https://wisconsindot.gov/pages/doing-bus/eng-consultants/cnslt-rsrces/tools/stsp.aspx</a:t>
            </a:r>
            <a:endParaRPr lang="en-US" sz="2400" dirty="0"/>
          </a:p>
          <a:p>
            <a:pPr marL="457200" lvl="1" indent="0" algn="ctr">
              <a:buNone/>
            </a:pPr>
            <a:r>
              <a:rPr lang="en-US" dirty="0"/>
              <a:t>Newsletter</a:t>
            </a:r>
          </a:p>
          <a:p>
            <a:pPr marL="457200" lvl="1" indent="0" algn="ctr">
              <a:buNone/>
            </a:pPr>
            <a:r>
              <a:rPr lang="en-US" dirty="0"/>
              <a:t>Special Provision Manual</a:t>
            </a:r>
          </a:p>
          <a:p>
            <a:pPr marL="457200" lvl="1" indent="0" algn="ctr">
              <a:buNone/>
            </a:pPr>
            <a:r>
              <a:rPr lang="en-US" dirty="0"/>
              <a:t>Appropriate STSP Template</a:t>
            </a:r>
          </a:p>
          <a:p>
            <a:pPr marL="457200" lvl="1" indent="0" algn="ctr">
              <a:buNone/>
            </a:pPr>
            <a:r>
              <a:rPr lang="en-US" dirty="0"/>
              <a:t>STSP log of Updates</a:t>
            </a:r>
          </a:p>
          <a:p>
            <a:pPr marL="457200" lvl="1" indent="0" algn="ctr">
              <a:buNone/>
            </a:pPr>
            <a:r>
              <a:rPr lang="en-US" u="sng" dirty="0"/>
              <a:t>Addressing Frequent Special Provision Comments</a:t>
            </a:r>
          </a:p>
          <a:p>
            <a:pPr marL="457200" lvl="1" indent="0" algn="ctr">
              <a:buNone/>
            </a:pPr>
            <a:endParaRPr lang="en-US" u="sng" dirty="0"/>
          </a:p>
          <a:p>
            <a:pPr marL="0" lvl="1" indent="0">
              <a:spcBef>
                <a:spcPts val="1000"/>
              </a:spcBef>
              <a:buNone/>
            </a:pPr>
            <a:r>
              <a:rPr lang="en-US" sz="2600" dirty="0">
                <a:solidFill>
                  <a:srgbClr val="FF0000"/>
                </a:solidFill>
              </a:rPr>
              <a:t>“If we receive Special Provisions that have an outdated/obsolete template or STSP articles, incorrect formatting, or poor overall quality, we will notify the designer to recreate and resubmit the Special Provisions for the project.”</a:t>
            </a:r>
          </a:p>
          <a:p>
            <a:pPr lvl="1"/>
            <a:endParaRPr lang="en-US" sz="3600" dirty="0"/>
          </a:p>
          <a:p>
            <a:pPr marL="457200" lvl="1" indent="0">
              <a:buNone/>
            </a:pPr>
            <a:endParaRPr lang="en-US" sz="3600" dirty="0"/>
          </a:p>
          <a:p>
            <a:pPr marL="457200" lvl="1" indent="0" algn="ctr">
              <a:buNone/>
            </a:pPr>
            <a:endParaRPr lang="en-US" sz="3600" u="sng" dirty="0"/>
          </a:p>
        </p:txBody>
      </p:sp>
      <p:pic>
        <p:nvPicPr>
          <p:cNvPr id="17" name="Audio 16">
            <a:hlinkClick r:id="" action="ppaction://media"/>
            <a:extLst>
              <a:ext uri="{FF2B5EF4-FFF2-40B4-BE49-F238E27FC236}">
                <a16:creationId xmlns:a16="http://schemas.microsoft.com/office/drawing/2014/main" id="{A892F7FB-8823-2A8C-5336-3EBBC2C3FD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0144429"/>
      </p:ext>
    </p:extLst>
  </p:cSld>
  <p:clrMapOvr>
    <a:masterClrMapping/>
  </p:clrMapOvr>
  <mc:AlternateContent xmlns:mc="http://schemas.openxmlformats.org/markup-compatibility/2006">
    <mc:Choice xmlns:p14="http://schemas.microsoft.com/office/powerpoint/2010/main" Requires="p14">
      <p:transition spd="med" p14:dur="700" advTm="51637">
        <p:fade/>
      </p:transition>
    </mc:Choice>
    <mc:Fallback>
      <p:transition spd="med" advTm="516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Addenda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49698"/>
            <a:ext cx="11356622" cy="5043102"/>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0000"/>
              </a:lnSpc>
            </a:pPr>
            <a:r>
              <a:rPr lang="en-US" sz="3500" b="0" dirty="0">
                <a:solidFill>
                  <a:srgbClr val="FF0000"/>
                </a:solidFill>
              </a:rPr>
              <a:t>FDM 19-22</a:t>
            </a:r>
            <a:endParaRPr lang="en-US" sz="3200" dirty="0"/>
          </a:p>
          <a:p>
            <a:pPr marL="228600" indent="-228600" algn="l">
              <a:lnSpc>
                <a:spcPct val="90000"/>
              </a:lnSpc>
              <a:buFont typeface="Arial" panose="020B0604020202020204" pitchFamily="34" charset="0"/>
              <a:buChar char="•"/>
            </a:pPr>
            <a:r>
              <a:rPr lang="en-US" b="0" dirty="0">
                <a:solidFill>
                  <a:srgbClr val="00416A"/>
                </a:solidFill>
              </a:rPr>
              <a:t>Required if there will be difficulty submitting an accurate bid.</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Quantity errors or missing bid items.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Ambiguous or conflicting information.</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Not constructable.</a:t>
            </a:r>
          </a:p>
          <a:p>
            <a:pPr marL="228600" indent="-228600" algn="l">
              <a:lnSpc>
                <a:spcPct val="90000"/>
              </a:lnSpc>
              <a:buFont typeface="Arial" panose="020B0604020202020204" pitchFamily="34" charset="0"/>
              <a:buChar char="•"/>
            </a:pPr>
            <a:r>
              <a:rPr lang="en-US" b="0" dirty="0">
                <a:solidFill>
                  <a:srgbClr val="00416A"/>
                </a:solidFill>
              </a:rPr>
              <a:t>Submit addenda early.</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Avoid bottleneck and emergency addenda.</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Give contractors more time to prepare an accurate bid.</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Prefer multiple addenda instead of single addendum just prior to the deadline.</a:t>
            </a:r>
          </a:p>
          <a:p>
            <a:endParaRPr lang="en-US" dirty="0"/>
          </a:p>
        </p:txBody>
      </p:sp>
      <p:pic>
        <p:nvPicPr>
          <p:cNvPr id="19" name="Audio 18">
            <a:hlinkClick r:id="" action="ppaction://media"/>
            <a:extLst>
              <a:ext uri="{FF2B5EF4-FFF2-40B4-BE49-F238E27FC236}">
                <a16:creationId xmlns:a16="http://schemas.microsoft.com/office/drawing/2014/main" id="{4F00EF45-48CE-07E8-EBFA-94AE9AF02F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2967392"/>
      </p:ext>
    </p:extLst>
  </p:cSld>
  <p:clrMapOvr>
    <a:masterClrMapping/>
  </p:clrMapOvr>
  <mc:AlternateContent xmlns:mc="http://schemas.openxmlformats.org/markup-compatibility/2006">
    <mc:Choice xmlns:p14="http://schemas.microsoft.com/office/powerpoint/2010/main" Requires="p14">
      <p:transition spd="med" p14:dur="700" advTm="62717">
        <p:fade/>
      </p:transition>
    </mc:Choice>
    <mc:Fallback>
      <p:transition spd="med" advTm="62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Addenda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49698"/>
            <a:ext cx="11356622" cy="5043102"/>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indent="-228600" algn="l">
              <a:lnSpc>
                <a:spcPct val="90000"/>
              </a:lnSpc>
              <a:buFont typeface="Arial" panose="020B0604020202020204" pitchFamily="34" charset="0"/>
              <a:buChar char="•"/>
            </a:pPr>
            <a:endParaRPr lang="en-US" b="0" dirty="0">
              <a:solidFill>
                <a:srgbClr val="00416A"/>
              </a:solidFill>
            </a:endParaRPr>
          </a:p>
          <a:p>
            <a:pPr marL="228600" indent="-228600" algn="l">
              <a:lnSpc>
                <a:spcPct val="90000"/>
              </a:lnSpc>
              <a:buFont typeface="Arial" panose="020B0604020202020204" pitchFamily="34" charset="0"/>
              <a:buChar char="•"/>
            </a:pPr>
            <a:r>
              <a:rPr lang="en-US" b="0" dirty="0">
                <a:solidFill>
                  <a:srgbClr val="00416A"/>
                </a:solidFill>
              </a:rPr>
              <a:t>Submit addenda to the Proposal Management mailbox, and not through the DOT Bidx </a:t>
            </a:r>
            <a:r>
              <a:rPr lang="sv-SE" b="0" dirty="0">
                <a:solidFill>
                  <a:srgbClr val="00416A"/>
                </a:solidFill>
              </a:rPr>
              <a:t>QA mailbox discussion.</a:t>
            </a:r>
          </a:p>
          <a:p>
            <a:pPr marL="228600" indent="-228600" algn="l">
              <a:lnSpc>
                <a:spcPct val="90000"/>
              </a:lnSpc>
              <a:buFont typeface="Arial" panose="020B0604020202020204" pitchFamily="34" charset="0"/>
              <a:buChar char="•"/>
            </a:pPr>
            <a:endParaRPr lang="sv-SE" sz="1000" b="0" dirty="0">
              <a:solidFill>
                <a:srgbClr val="00416A"/>
              </a:solidFill>
            </a:endParaRPr>
          </a:p>
          <a:p>
            <a:pPr>
              <a:lnSpc>
                <a:spcPct val="90000"/>
              </a:lnSpc>
            </a:pPr>
            <a:r>
              <a:rPr lang="sv-SE" b="0" dirty="0">
                <a:solidFill>
                  <a:srgbClr val="00416A"/>
                </a:solidFill>
                <a:hlinkClick r:id="rId5"/>
              </a:rPr>
              <a:t>DOTDTSDBPD@dot.wi.gov</a:t>
            </a:r>
            <a:endParaRPr lang="sv-SE" b="0" dirty="0">
              <a:solidFill>
                <a:srgbClr val="00416A"/>
              </a:solidFill>
            </a:endParaRPr>
          </a:p>
          <a:p>
            <a:pPr marL="228600" indent="-228600">
              <a:lnSpc>
                <a:spcPct val="90000"/>
              </a:lnSpc>
              <a:buFont typeface="Arial" panose="020B0604020202020204" pitchFamily="34" charset="0"/>
              <a:buChar char="•"/>
            </a:pPr>
            <a:endParaRPr lang="sv-SE" sz="1000" b="0" dirty="0">
              <a:solidFill>
                <a:srgbClr val="00416A"/>
              </a:solidFill>
            </a:endParaRPr>
          </a:p>
          <a:p>
            <a:pPr>
              <a:lnSpc>
                <a:spcPct val="90000"/>
              </a:lnSpc>
            </a:pPr>
            <a:r>
              <a:rPr lang="sv-SE" b="0" dirty="0">
                <a:solidFill>
                  <a:srgbClr val="00416A"/>
                </a:solidFill>
              </a:rPr>
              <a:t>DOTBIDXQA@dot.wi.gov</a:t>
            </a:r>
          </a:p>
          <a:p>
            <a:pPr marL="228600" indent="-228600" algn="l">
              <a:lnSpc>
                <a:spcPct val="90000"/>
              </a:lnSpc>
              <a:buFont typeface="Arial" panose="020B0604020202020204" pitchFamily="34" charset="0"/>
              <a:buChar char="•"/>
            </a:pPr>
            <a:r>
              <a:rPr lang="sv-SE" b="0" dirty="0">
                <a:solidFill>
                  <a:srgbClr val="00416A"/>
                </a:solidFill>
              </a:rPr>
              <a:t>Include both forms.</a:t>
            </a:r>
          </a:p>
          <a:p>
            <a:pPr marL="228600" indent="-228600" algn="l">
              <a:lnSpc>
                <a:spcPct val="90000"/>
              </a:lnSpc>
              <a:buFont typeface="Arial" panose="020B0604020202020204" pitchFamily="34" charset="0"/>
              <a:buChar char="•"/>
            </a:pPr>
            <a:r>
              <a:rPr lang="sv-SE" b="0" dirty="0">
                <a:solidFill>
                  <a:srgbClr val="00416A"/>
                </a:solidFill>
              </a:rPr>
              <a:t>Contact Proposal Management if there are questions on need or content.</a:t>
            </a:r>
            <a:endParaRPr lang="en-US" b="0" dirty="0">
              <a:solidFill>
                <a:srgbClr val="00416A"/>
              </a:solidFill>
            </a:endParaRPr>
          </a:p>
          <a:p>
            <a:endParaRPr lang="en-US" dirty="0"/>
          </a:p>
        </p:txBody>
      </p:sp>
      <p:cxnSp>
        <p:nvCxnSpPr>
          <p:cNvPr id="4" name="Straight Connector 3">
            <a:extLst>
              <a:ext uri="{FF2B5EF4-FFF2-40B4-BE49-F238E27FC236}">
                <a16:creationId xmlns:a16="http://schemas.microsoft.com/office/drawing/2014/main" id="{340A2944-E5A1-1FDB-2E60-7AC315028DD6}"/>
              </a:ext>
            </a:extLst>
          </p:cNvPr>
          <p:cNvCxnSpPr/>
          <p:nvPr/>
        </p:nvCxnSpPr>
        <p:spPr>
          <a:xfrm>
            <a:off x="3894667" y="3149600"/>
            <a:ext cx="4549422" cy="372533"/>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69F5CCF1-8C51-0941-051D-2F45471AB93B}"/>
              </a:ext>
            </a:extLst>
          </p:cNvPr>
          <p:cNvCxnSpPr/>
          <p:nvPr/>
        </p:nvCxnSpPr>
        <p:spPr>
          <a:xfrm flipV="1">
            <a:off x="3894667" y="3149600"/>
            <a:ext cx="4549422" cy="372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A2E6C7CB-927B-B3B1-9CD8-FCA8AEAE53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9709760"/>
      </p:ext>
    </p:extLst>
  </p:cSld>
  <p:clrMapOvr>
    <a:masterClrMapping/>
  </p:clrMapOvr>
  <mc:AlternateContent xmlns:mc="http://schemas.openxmlformats.org/markup-compatibility/2006">
    <mc:Choice xmlns:p14="http://schemas.microsoft.com/office/powerpoint/2010/main" Requires="p14">
      <p:transition spd="med" p14:dur="700" advTm="24678">
        <p:fade/>
      </p:transition>
    </mc:Choice>
    <mc:Fallback>
      <p:transition spd="med" advTm="24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C737C-DCA7-4361-B2C5-B05218539A9E}"/>
              </a:ext>
            </a:extLst>
          </p:cNvPr>
          <p:cNvSpPr>
            <a:spLocks noGrp="1"/>
          </p:cNvSpPr>
          <p:nvPr>
            <p:ph type="body" sz="quarter" idx="10"/>
          </p:nvPr>
        </p:nvSpPr>
        <p:spPr>
          <a:xfrm>
            <a:off x="609600" y="2344849"/>
            <a:ext cx="10972800" cy="1562926"/>
          </a:xfrm>
        </p:spPr>
        <p:txBody>
          <a:bodyPr/>
          <a:lstStyle/>
          <a:p>
            <a:r>
              <a:rPr lang="en-US" dirty="0"/>
              <a:t>Questions ?</a:t>
            </a:r>
            <a:endParaRPr lang="en-US" sz="4800" dirty="0"/>
          </a:p>
          <a:p>
            <a:endParaRPr lang="en-US" dirty="0"/>
          </a:p>
        </p:txBody>
      </p:sp>
      <p:sp>
        <p:nvSpPr>
          <p:cNvPr id="15" name="Content Placeholder 7">
            <a:extLst>
              <a:ext uri="{FF2B5EF4-FFF2-40B4-BE49-F238E27FC236}">
                <a16:creationId xmlns:a16="http://schemas.microsoft.com/office/drawing/2014/main" id="{10D849E8-97C1-56B0-D164-A2C25868670F}"/>
              </a:ext>
            </a:extLst>
          </p:cNvPr>
          <p:cNvSpPr txBox="1">
            <a:spLocks/>
          </p:cNvSpPr>
          <p:nvPr/>
        </p:nvSpPr>
        <p:spPr>
          <a:xfrm>
            <a:off x="2717306" y="3429000"/>
            <a:ext cx="6938010" cy="28814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4700" b="1" kern="1200" dirty="0">
                <a:solidFill>
                  <a:srgbClr val="802F2D"/>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dirty="0"/>
              <a:t>Rielly O’Donnell, P.E.</a:t>
            </a:r>
          </a:p>
          <a:p>
            <a:pPr>
              <a:lnSpc>
                <a:spcPct val="100000"/>
              </a:lnSpc>
              <a:spcBef>
                <a:spcPts val="0"/>
              </a:spcBef>
            </a:pPr>
            <a:r>
              <a:rPr lang="en-US" sz="3200" dirty="0"/>
              <a:t>Proposal Management Section Chief</a:t>
            </a:r>
          </a:p>
          <a:p>
            <a:pPr>
              <a:lnSpc>
                <a:spcPct val="100000"/>
              </a:lnSpc>
              <a:spcBef>
                <a:spcPts val="0"/>
              </a:spcBef>
            </a:pPr>
            <a:r>
              <a:rPr lang="en-US" sz="3200" dirty="0"/>
              <a:t>Office: 608-266-3721</a:t>
            </a:r>
          </a:p>
          <a:p>
            <a:pPr>
              <a:lnSpc>
                <a:spcPct val="100000"/>
              </a:lnSpc>
              <a:spcBef>
                <a:spcPts val="0"/>
              </a:spcBef>
            </a:pPr>
            <a:r>
              <a:rPr lang="en-US" sz="3200" dirty="0"/>
              <a:t>Mobile: 608-512-2063</a:t>
            </a:r>
          </a:p>
          <a:p>
            <a:pPr>
              <a:lnSpc>
                <a:spcPct val="100000"/>
              </a:lnSpc>
              <a:spcBef>
                <a:spcPts val="0"/>
              </a:spcBef>
            </a:pPr>
            <a:r>
              <a:rPr lang="en-US" sz="3200" u="sng" dirty="0">
                <a:hlinkClick r:id="rId5"/>
              </a:rPr>
              <a:t>rielly.odonnell@dot.wi.gov</a:t>
            </a:r>
            <a:endParaRPr lang="en-US" sz="3200" u="sng" dirty="0"/>
          </a:p>
          <a:p>
            <a:endParaRPr lang="en-US" dirty="0"/>
          </a:p>
        </p:txBody>
      </p:sp>
      <p:pic>
        <p:nvPicPr>
          <p:cNvPr id="9" name="Audio 8">
            <a:hlinkClick r:id="" action="ppaction://media"/>
            <a:extLst>
              <a:ext uri="{FF2B5EF4-FFF2-40B4-BE49-F238E27FC236}">
                <a16:creationId xmlns:a16="http://schemas.microsoft.com/office/drawing/2014/main" id="{1A2A0268-79F6-2964-28E9-297F0AE191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287022"/>
      </p:ext>
    </p:extLst>
  </p:cSld>
  <p:clrMapOvr>
    <a:masterClrMapping/>
  </p:clrMapOvr>
  <mc:AlternateContent xmlns:mc="http://schemas.openxmlformats.org/markup-compatibility/2006">
    <mc:Choice xmlns:p14="http://schemas.microsoft.com/office/powerpoint/2010/main" Requires="p14">
      <p:transition spd="med" p14:dur="700" advTm="23316">
        <p:fade/>
      </p:transition>
    </mc:Choice>
    <mc:Fallback>
      <p:transition spd="med" advTm="23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Proposal Management Contacts</a:t>
            </a:r>
          </a:p>
        </p:txBody>
      </p:sp>
      <p:sp>
        <p:nvSpPr>
          <p:cNvPr id="3" name="Text Placeholder 2"/>
          <p:cNvSpPr>
            <a:spLocks noGrp="1"/>
          </p:cNvSpPr>
          <p:nvPr>
            <p:ph type="body" idx="1"/>
          </p:nvPr>
        </p:nvSpPr>
        <p:spPr>
          <a:xfrm>
            <a:off x="609600" y="1265168"/>
            <a:ext cx="10972800" cy="457200"/>
          </a:xfrm>
        </p:spPr>
        <p:txBody>
          <a:bodyPr/>
          <a:lstStyle/>
          <a:p>
            <a:r>
              <a:rPr lang="en-US" sz="3900" dirty="0"/>
              <a:t>General </a:t>
            </a:r>
          </a:p>
        </p:txBody>
      </p:sp>
      <p:sp>
        <p:nvSpPr>
          <p:cNvPr id="8" name="Content Placeholder 3">
            <a:extLst>
              <a:ext uri="{FF2B5EF4-FFF2-40B4-BE49-F238E27FC236}">
                <a16:creationId xmlns:a16="http://schemas.microsoft.com/office/drawing/2014/main" id="{87D48614-3965-B419-5F84-71C99402316F}"/>
              </a:ext>
            </a:extLst>
          </p:cNvPr>
          <p:cNvSpPr>
            <a:spLocks noGrp="1"/>
          </p:cNvSpPr>
          <p:nvPr>
            <p:ph idx="13"/>
          </p:nvPr>
        </p:nvSpPr>
        <p:spPr>
          <a:xfrm>
            <a:off x="3172178" y="2324679"/>
            <a:ext cx="8410222" cy="3268153"/>
          </a:xfrm>
        </p:spPr>
        <p:txBody>
          <a:bodyPr/>
          <a:lstStyle/>
          <a:p>
            <a:r>
              <a:rPr lang="en-US" sz="3600" dirty="0" err="1"/>
              <a:t>ESubmittals</a:t>
            </a:r>
            <a:endParaRPr lang="en-US" sz="3600" dirty="0"/>
          </a:p>
          <a:p>
            <a:r>
              <a:rPr lang="en-US" sz="3600" dirty="0"/>
              <a:t>Plans and Estimates</a:t>
            </a:r>
          </a:p>
          <a:p>
            <a:r>
              <a:rPr lang="en-US" sz="3600" dirty="0" err="1"/>
              <a:t>AASHTOWare</a:t>
            </a:r>
            <a:r>
              <a:rPr lang="en-US" sz="3600" dirty="0"/>
              <a:t> Project (AWP) </a:t>
            </a:r>
          </a:p>
          <a:p>
            <a:r>
              <a:rPr lang="en-US" sz="3600" dirty="0"/>
              <a:t>Special Provisions</a:t>
            </a:r>
            <a:endParaRPr lang="en-US" sz="3600" dirty="0">
              <a:solidFill>
                <a:srgbClr val="FF0000"/>
              </a:solidFill>
            </a:endParaRPr>
          </a:p>
          <a:p>
            <a:r>
              <a:rPr lang="en-US" sz="3600" dirty="0"/>
              <a:t>Addenda</a:t>
            </a:r>
          </a:p>
          <a:p>
            <a:pPr lvl="1">
              <a:buFont typeface="Wingdings" panose="05000000000000000000" pitchFamily="2" charset="2"/>
              <a:buChar char="§"/>
            </a:pPr>
            <a:endParaRPr lang="en-US" dirty="0"/>
          </a:p>
        </p:txBody>
      </p:sp>
      <p:pic>
        <p:nvPicPr>
          <p:cNvPr id="17" name="Audio 16">
            <a:hlinkClick r:id="" action="ppaction://media"/>
            <a:extLst>
              <a:ext uri="{FF2B5EF4-FFF2-40B4-BE49-F238E27FC236}">
                <a16:creationId xmlns:a16="http://schemas.microsoft.com/office/drawing/2014/main" id="{2DAA9186-592F-0D51-20EE-1A5FC7E3A4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7080688"/>
      </p:ext>
    </p:extLst>
  </p:cSld>
  <p:clrMapOvr>
    <a:masterClrMapping/>
  </p:clrMapOvr>
  <mc:AlternateContent xmlns:mc="http://schemas.openxmlformats.org/markup-compatibility/2006">
    <mc:Choice xmlns:p14="http://schemas.microsoft.com/office/powerpoint/2010/main" Requires="p14">
      <p:transition spd="med" p14:dur="700" advTm="43382">
        <p:fade/>
      </p:transition>
    </mc:Choice>
    <mc:Fallback>
      <p:transition spd="med" advTm="433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General Contact Information </a:t>
            </a:r>
          </a:p>
        </p:txBody>
      </p:sp>
      <p:sp>
        <p:nvSpPr>
          <p:cNvPr id="8" name="Content Placeholder 3">
            <a:extLst>
              <a:ext uri="{FF2B5EF4-FFF2-40B4-BE49-F238E27FC236}">
                <a16:creationId xmlns:a16="http://schemas.microsoft.com/office/drawing/2014/main" id="{87D48614-3965-B419-5F84-71C99402316F}"/>
              </a:ext>
            </a:extLst>
          </p:cNvPr>
          <p:cNvSpPr>
            <a:spLocks noGrp="1"/>
          </p:cNvSpPr>
          <p:nvPr>
            <p:ph idx="13"/>
          </p:nvPr>
        </p:nvSpPr>
        <p:spPr>
          <a:xfrm>
            <a:off x="869244" y="1064539"/>
            <a:ext cx="10713156" cy="4726661"/>
          </a:xfrm>
        </p:spPr>
        <p:txBody>
          <a:bodyPr/>
          <a:lstStyle/>
          <a:p>
            <a:r>
              <a:rPr lang="en-US" sz="3600" dirty="0"/>
              <a:t>Rielly O’Donnell</a:t>
            </a:r>
          </a:p>
          <a:p>
            <a:pPr lvl="1"/>
            <a:r>
              <a:rPr lang="en-US" sz="3200" dirty="0"/>
              <a:t>Letting schedule – Late PS&amp;E Requests – Deferrals </a:t>
            </a:r>
          </a:p>
          <a:p>
            <a:r>
              <a:rPr lang="en-US" sz="3600" dirty="0"/>
              <a:t>Cyle Haag</a:t>
            </a:r>
          </a:p>
          <a:p>
            <a:pPr lvl="1"/>
            <a:r>
              <a:rPr lang="en-US" sz="3200" dirty="0"/>
              <a:t>Plans – Estimates – AWP</a:t>
            </a:r>
          </a:p>
          <a:p>
            <a:r>
              <a:rPr lang="en-US" sz="3600" dirty="0"/>
              <a:t>Jodi Jarosinski</a:t>
            </a:r>
          </a:p>
          <a:p>
            <a:pPr lvl="1"/>
            <a:r>
              <a:rPr lang="en-US" sz="3200" dirty="0"/>
              <a:t>Special Provisions – Time Chart – AWP Interim Completions </a:t>
            </a:r>
          </a:p>
          <a:p>
            <a:r>
              <a:rPr lang="en-US" sz="3600" dirty="0"/>
              <a:t>Mike Coleman</a:t>
            </a:r>
          </a:p>
          <a:p>
            <a:pPr lvl="1"/>
            <a:r>
              <a:rPr lang="en-US" sz="3200" dirty="0"/>
              <a:t>Addenda – Contractor Questions</a:t>
            </a:r>
            <a:endParaRPr lang="en-US" sz="3600" dirty="0"/>
          </a:p>
          <a:p>
            <a:pPr lvl="1">
              <a:buFont typeface="Wingdings" panose="05000000000000000000" pitchFamily="2" charset="2"/>
              <a:buChar char="§"/>
            </a:pPr>
            <a:endParaRPr lang="en-US" dirty="0"/>
          </a:p>
        </p:txBody>
      </p:sp>
      <p:pic>
        <p:nvPicPr>
          <p:cNvPr id="7" name="Picture 6">
            <a:extLst>
              <a:ext uri="{FF2B5EF4-FFF2-40B4-BE49-F238E27FC236}">
                <a16:creationId xmlns:a16="http://schemas.microsoft.com/office/drawing/2014/main" id="{40F33DEE-29D2-42AA-F46A-7E6BB814AB41}"/>
              </a:ext>
            </a:extLst>
          </p:cNvPr>
          <p:cNvPicPr>
            <a:picLocks noChangeAspect="1"/>
          </p:cNvPicPr>
          <p:nvPr/>
        </p:nvPicPr>
        <p:blipFill>
          <a:blip r:embed="rId5"/>
          <a:stretch>
            <a:fillRect/>
          </a:stretch>
        </p:blipFill>
        <p:spPr>
          <a:xfrm>
            <a:off x="9699940" y="187269"/>
            <a:ext cx="2142104" cy="3546531"/>
          </a:xfrm>
          <a:prstGeom prst="rect">
            <a:avLst/>
          </a:prstGeom>
        </p:spPr>
      </p:pic>
      <p:pic>
        <p:nvPicPr>
          <p:cNvPr id="29" name="Audio 28">
            <a:hlinkClick r:id="" action="ppaction://media"/>
            <a:extLst>
              <a:ext uri="{FF2B5EF4-FFF2-40B4-BE49-F238E27FC236}">
                <a16:creationId xmlns:a16="http://schemas.microsoft.com/office/drawing/2014/main" id="{256C5726-131F-A1AB-AD9E-7F54DB4466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2659596"/>
      </p:ext>
    </p:extLst>
  </p:cSld>
  <p:clrMapOvr>
    <a:masterClrMapping/>
  </p:clrMapOvr>
  <mc:AlternateContent xmlns:mc="http://schemas.openxmlformats.org/markup-compatibility/2006">
    <mc:Choice xmlns:p14="http://schemas.microsoft.com/office/powerpoint/2010/main" Requires="p14">
      <p:transition spd="med" p14:dur="700" advTm="47328">
        <p:fade/>
      </p:transition>
    </mc:Choice>
    <mc:Fallback>
      <p:transition spd="med" advTm="473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err="1"/>
              <a:t>Esubmittals</a:t>
            </a:r>
            <a:r>
              <a:rPr lang="en-US" sz="4800" dirty="0"/>
              <a:t>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49698"/>
            <a:ext cx="11356622" cy="4545537"/>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0000"/>
              </a:lnSpc>
            </a:pPr>
            <a:r>
              <a:rPr lang="en-US" sz="3500" b="0" dirty="0">
                <a:solidFill>
                  <a:srgbClr val="FF0000"/>
                </a:solidFill>
              </a:rPr>
              <a:t>FDM 19-10</a:t>
            </a:r>
          </a:p>
          <a:p>
            <a:pPr marL="228600" indent="-228600" algn="l">
              <a:lnSpc>
                <a:spcPct val="90000"/>
              </a:lnSpc>
              <a:buFont typeface="Arial" panose="020B0604020202020204" pitchFamily="34" charset="0"/>
              <a:buChar char="•"/>
            </a:pPr>
            <a:r>
              <a:rPr lang="en-US" b="0" dirty="0">
                <a:solidFill>
                  <a:srgbClr val="00416A"/>
                </a:solidFill>
              </a:rPr>
              <a:t>Tied Projects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Plan Letter, Estimate, Special Provisions, and Time Chart are always a single document.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R/W Cert, Utility Status Report, and Railroad Certificate are always a separate document. Do another </a:t>
            </a:r>
            <a:r>
              <a:rPr lang="en-US" sz="3200" dirty="0" err="1">
                <a:solidFill>
                  <a:srgbClr val="802F2D"/>
                </a:solidFill>
                <a:latin typeface="Arial Narrow" panose="020B0606020202030204" pitchFamily="34" charset="0"/>
              </a:rPr>
              <a:t>eSubmittal</a:t>
            </a:r>
            <a:r>
              <a:rPr lang="en-US" sz="3200" dirty="0">
                <a:solidFill>
                  <a:srgbClr val="802F2D"/>
                </a:solidFill>
                <a:latin typeface="Arial Narrow" panose="020B0606020202030204" pitchFamily="34" charset="0"/>
              </a:rPr>
              <a:t> for each project. </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If combined plan sets, submit a c</a:t>
            </a:r>
            <a:r>
              <a:rPr lang="en-US" sz="3000" dirty="0">
                <a:solidFill>
                  <a:srgbClr val="802F2D"/>
                </a:solidFill>
                <a:latin typeface="Arial Narrow" panose="020B0606020202030204" pitchFamily="34" charset="0"/>
              </a:rPr>
              <a:t>ombined SDD list.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If separate plan sets, submit separate SDD list. </a:t>
            </a:r>
          </a:p>
          <a:p>
            <a:endParaRPr lang="en-US" dirty="0"/>
          </a:p>
        </p:txBody>
      </p:sp>
      <p:pic>
        <p:nvPicPr>
          <p:cNvPr id="4" name="Picture 3">
            <a:extLst>
              <a:ext uri="{FF2B5EF4-FFF2-40B4-BE49-F238E27FC236}">
                <a16:creationId xmlns:a16="http://schemas.microsoft.com/office/drawing/2014/main" id="{5A7410A1-5D6D-7214-30FF-AA67F5C32D13}"/>
              </a:ext>
            </a:extLst>
          </p:cNvPr>
          <p:cNvPicPr>
            <a:picLocks noChangeAspect="1"/>
          </p:cNvPicPr>
          <p:nvPr/>
        </p:nvPicPr>
        <p:blipFill>
          <a:blip r:embed="rId5"/>
          <a:stretch>
            <a:fillRect/>
          </a:stretch>
        </p:blipFill>
        <p:spPr>
          <a:xfrm>
            <a:off x="6789888" y="4773266"/>
            <a:ext cx="5319816" cy="1243937"/>
          </a:xfrm>
          <a:prstGeom prst="rect">
            <a:avLst/>
          </a:prstGeom>
        </p:spPr>
      </p:pic>
      <p:pic>
        <p:nvPicPr>
          <p:cNvPr id="6" name="Audio 5">
            <a:hlinkClick r:id="" action="ppaction://media"/>
            <a:extLst>
              <a:ext uri="{FF2B5EF4-FFF2-40B4-BE49-F238E27FC236}">
                <a16:creationId xmlns:a16="http://schemas.microsoft.com/office/drawing/2014/main" id="{BBBB5A4F-E493-A67E-9741-46FBEBF11A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7927714"/>
      </p:ext>
    </p:extLst>
  </p:cSld>
  <p:clrMapOvr>
    <a:masterClrMapping/>
  </p:clrMapOvr>
  <mc:AlternateContent xmlns:mc="http://schemas.openxmlformats.org/markup-compatibility/2006">
    <mc:Choice xmlns:p14="http://schemas.microsoft.com/office/powerpoint/2010/main" Requires="p14">
      <p:transition spd="med" p14:dur="700" advTm="41598">
        <p:fade/>
      </p:transition>
    </mc:Choice>
    <mc:Fallback>
      <p:transition spd="med" advTm="41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err="1"/>
              <a:t>Esubmittals</a:t>
            </a:r>
            <a:r>
              <a:rPr lang="en-US" sz="4800" dirty="0"/>
              <a:t>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998186"/>
            <a:ext cx="11356622" cy="4545537"/>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lvl="1" indent="-228600">
              <a:spcBef>
                <a:spcPts val="0"/>
              </a:spcBef>
              <a:buFont typeface="Arial" panose="020B0604020202020204" pitchFamily="34" charset="0"/>
              <a:buChar char="•"/>
            </a:pPr>
            <a:r>
              <a:rPr lang="en-US" sz="3600" dirty="0">
                <a:solidFill>
                  <a:srgbClr val="00416A"/>
                </a:solidFill>
                <a:latin typeface="Arial Narrow" panose="020B0606020202030204" pitchFamily="34" charset="0"/>
              </a:rPr>
              <a:t>Do not resubmit Plans, Estimate or Special Provisions after the PS&amp;E submittal without coordinating with Proposal Management.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May have already started the review.</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Discuss resubmittal options.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Special Provisions updates should usually be inserts.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Plan Letter and Time Chart resubmittals are required if affected by review comments.</a:t>
            </a:r>
          </a:p>
          <a:p>
            <a:pPr marL="228600" lvl="1" indent="-228600">
              <a:spcBef>
                <a:spcPts val="0"/>
              </a:spcBef>
              <a:buFont typeface="Arial" panose="020B0604020202020204" pitchFamily="34" charset="0"/>
              <a:buChar char="•"/>
            </a:pPr>
            <a:r>
              <a:rPr lang="en-US" sz="3600" dirty="0">
                <a:solidFill>
                  <a:srgbClr val="00416A"/>
                </a:solidFill>
                <a:latin typeface="Arial Narrow" panose="020B0606020202030204" pitchFamily="34" charset="0"/>
              </a:rPr>
              <a:t>Advanceable projects always go to the </a:t>
            </a:r>
            <a:r>
              <a:rPr lang="en-US" sz="3600" dirty="0" err="1">
                <a:solidFill>
                  <a:srgbClr val="00416A"/>
                </a:solidFill>
                <a:latin typeface="Arial Narrow" panose="020B0606020202030204" pitchFamily="34" charset="0"/>
              </a:rPr>
              <a:t>ExLET</a:t>
            </a:r>
            <a:r>
              <a:rPr lang="en-US" sz="3600" dirty="0">
                <a:solidFill>
                  <a:srgbClr val="00416A"/>
                </a:solidFill>
                <a:latin typeface="Arial Narrow" panose="020B0606020202030204" pitchFamily="34" charset="0"/>
              </a:rPr>
              <a:t> folder.</a:t>
            </a:r>
          </a:p>
          <a:p>
            <a:pPr marL="228600" lvl="1" indent="-228600">
              <a:spcBef>
                <a:spcPts val="0"/>
              </a:spcBef>
              <a:buFont typeface="Arial" panose="020B0604020202020204" pitchFamily="34" charset="0"/>
              <a:buChar char="•"/>
            </a:pPr>
            <a:r>
              <a:rPr lang="en-US" sz="3600" dirty="0">
                <a:solidFill>
                  <a:srgbClr val="00416A"/>
                </a:solidFill>
                <a:latin typeface="Arial Narrow" panose="020B0606020202030204" pitchFamily="34" charset="0"/>
              </a:rPr>
              <a:t>Proposal Management does not monitor 30%, 60%, 90%, or </a:t>
            </a:r>
            <a:r>
              <a:rPr lang="en-US" sz="3600" dirty="0" err="1">
                <a:solidFill>
                  <a:srgbClr val="00416A"/>
                </a:solidFill>
                <a:latin typeface="Arial Narrow" panose="020B0606020202030204" pitchFamily="34" charset="0"/>
              </a:rPr>
              <a:t>ExLet</a:t>
            </a:r>
            <a:r>
              <a:rPr lang="en-US" sz="3600" dirty="0">
                <a:solidFill>
                  <a:srgbClr val="00416A"/>
                </a:solidFill>
                <a:latin typeface="Arial Narrow" panose="020B0606020202030204" pitchFamily="34" charset="0"/>
              </a:rPr>
              <a:t> submittals.</a:t>
            </a:r>
          </a:p>
          <a:p>
            <a:endParaRPr lang="en-US" dirty="0"/>
          </a:p>
        </p:txBody>
      </p:sp>
      <p:pic>
        <p:nvPicPr>
          <p:cNvPr id="9" name="Audio 8">
            <a:hlinkClick r:id="" action="ppaction://media"/>
            <a:extLst>
              <a:ext uri="{FF2B5EF4-FFF2-40B4-BE49-F238E27FC236}">
                <a16:creationId xmlns:a16="http://schemas.microsoft.com/office/drawing/2014/main" id="{27D2ECAB-D6A9-37D9-4854-387363B113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8828780"/>
      </p:ext>
    </p:extLst>
  </p:cSld>
  <p:clrMapOvr>
    <a:masterClrMapping/>
  </p:clrMapOvr>
  <mc:AlternateContent xmlns:mc="http://schemas.openxmlformats.org/markup-compatibility/2006">
    <mc:Choice xmlns:p14="http://schemas.microsoft.com/office/powerpoint/2010/main" Requires="p14">
      <p:transition spd="med" p14:dur="700" advTm="86005">
        <p:fade/>
      </p:transition>
    </mc:Choice>
    <mc:Fallback>
      <p:transition spd="med" advTm="86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Plans and Estimates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49698"/>
            <a:ext cx="11356622" cy="4545537"/>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0000"/>
              </a:lnSpc>
            </a:pPr>
            <a:r>
              <a:rPr lang="en-US" sz="3500" b="0" dirty="0">
                <a:solidFill>
                  <a:srgbClr val="FF0000"/>
                </a:solidFill>
              </a:rPr>
              <a:t>FDM 15</a:t>
            </a:r>
          </a:p>
          <a:p>
            <a:pPr>
              <a:lnSpc>
                <a:spcPct val="90000"/>
              </a:lnSpc>
            </a:pPr>
            <a:endParaRPr lang="en-US" sz="3500" b="0" dirty="0">
              <a:solidFill>
                <a:srgbClr val="FF0000"/>
              </a:solidFill>
            </a:endParaRPr>
          </a:p>
          <a:p>
            <a:pPr marL="228600" indent="-228600" algn="l">
              <a:lnSpc>
                <a:spcPct val="90000"/>
              </a:lnSpc>
              <a:buFont typeface="Arial" panose="020B0604020202020204" pitchFamily="34" charset="0"/>
              <a:buChar char="•"/>
            </a:pPr>
            <a:r>
              <a:rPr lang="en-US" b="0" dirty="0">
                <a:solidFill>
                  <a:srgbClr val="00416A"/>
                </a:solidFill>
              </a:rPr>
              <a:t>Electronic Plans Submittal FDM 15-5-10</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Follow all guidance, including document properties. Recheck for any subsequent plan sheet revisions.</a:t>
            </a:r>
          </a:p>
          <a:p>
            <a:pPr marL="228600" lvl="1" indent="-228600">
              <a:spcBef>
                <a:spcPts val="0"/>
              </a:spcBef>
              <a:buFont typeface="Arial" panose="020B0604020202020204" pitchFamily="34" charset="0"/>
              <a:buChar char="•"/>
            </a:pPr>
            <a:r>
              <a:rPr lang="en-US" sz="3600" dirty="0">
                <a:solidFill>
                  <a:srgbClr val="00416A"/>
                </a:solidFill>
                <a:latin typeface="Arial Narrow" panose="020B0606020202030204" pitchFamily="34" charset="0"/>
              </a:rPr>
              <a:t>Standard Detail Drawings spreadsheet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Use the spreadsheet version associated with the letting month.</a:t>
            </a:r>
          </a:p>
          <a:p>
            <a:endParaRPr lang="en-US" dirty="0"/>
          </a:p>
        </p:txBody>
      </p:sp>
      <p:pic>
        <p:nvPicPr>
          <p:cNvPr id="14" name="Audio 13">
            <a:hlinkClick r:id="" action="ppaction://media"/>
            <a:extLst>
              <a:ext uri="{FF2B5EF4-FFF2-40B4-BE49-F238E27FC236}">
                <a16:creationId xmlns:a16="http://schemas.microsoft.com/office/drawing/2014/main" id="{57E62351-B9E9-8521-5EE9-38EAF4301A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8850706"/>
      </p:ext>
    </p:extLst>
  </p:cSld>
  <p:clrMapOvr>
    <a:masterClrMapping/>
  </p:clrMapOvr>
  <mc:AlternateContent xmlns:mc="http://schemas.openxmlformats.org/markup-compatibility/2006">
    <mc:Choice xmlns:p14="http://schemas.microsoft.com/office/powerpoint/2010/main" Requires="p14">
      <p:transition spd="med" p14:dur="700" advTm="37287">
        <p:fade/>
      </p:transition>
    </mc:Choice>
    <mc:Fallback>
      <p:transition spd="med" advTm="37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Plans and Estimates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05849"/>
            <a:ext cx="11356622" cy="5246302"/>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28600" indent="-228600" algn="l">
              <a:lnSpc>
                <a:spcPct val="90000"/>
              </a:lnSpc>
              <a:buFont typeface="Arial" panose="020B0604020202020204" pitchFamily="34" charset="0"/>
              <a:buChar char="•"/>
            </a:pPr>
            <a:endParaRPr lang="en-US" b="0" dirty="0">
              <a:solidFill>
                <a:srgbClr val="00416A"/>
              </a:solidFill>
            </a:endParaRPr>
          </a:p>
          <a:p>
            <a:pPr marL="228600" indent="-228600" algn="l">
              <a:lnSpc>
                <a:spcPct val="90000"/>
              </a:lnSpc>
              <a:buFont typeface="Arial" panose="020B0604020202020204" pitchFamily="34" charset="0"/>
              <a:buChar char="•"/>
            </a:pPr>
            <a:r>
              <a:rPr lang="en-US" b="0" dirty="0">
                <a:solidFill>
                  <a:srgbClr val="00416A"/>
                </a:solidFill>
              </a:rPr>
              <a:t>Estimates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Round unit prices as appropriate.</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Run validations for errors.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Verify information for ASP-1 for federally funded projects are in the estimate and match Plan Letter quantities.</a:t>
            </a:r>
          </a:p>
          <a:p>
            <a:pPr marL="228600" indent="-228600" algn="l">
              <a:lnSpc>
                <a:spcPct val="90000"/>
              </a:lnSpc>
              <a:buFont typeface="Arial" panose="020B0604020202020204" pitchFamily="34" charset="0"/>
              <a:buChar char="•"/>
            </a:pPr>
            <a:r>
              <a:rPr lang="en-US" b="0" dirty="0">
                <a:solidFill>
                  <a:srgbClr val="00416A"/>
                </a:solidFill>
              </a:rPr>
              <a:t>Quantities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Round quantities as appropriate.</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Check and verify quantities and unit prices before PS&amp;E submittal and during Central Office review. Quantity errors should not perpetuate to be caught by contractors or as part of post-letting bid analysis.</a:t>
            </a:r>
            <a:endParaRPr lang="en-US" dirty="0"/>
          </a:p>
        </p:txBody>
      </p:sp>
      <p:pic>
        <p:nvPicPr>
          <p:cNvPr id="5" name="Audio 4">
            <a:hlinkClick r:id="" action="ppaction://media"/>
            <a:extLst>
              <a:ext uri="{FF2B5EF4-FFF2-40B4-BE49-F238E27FC236}">
                <a16:creationId xmlns:a16="http://schemas.microsoft.com/office/drawing/2014/main" id="{9132B578-3B6B-BA2B-2C81-47B24502DE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9420400"/>
      </p:ext>
    </p:extLst>
  </p:cSld>
  <p:clrMapOvr>
    <a:masterClrMapping/>
  </p:clrMapOvr>
  <mc:AlternateContent xmlns:mc="http://schemas.openxmlformats.org/markup-compatibility/2006">
    <mc:Choice xmlns:p14="http://schemas.microsoft.com/office/powerpoint/2010/main" Requires="p14">
      <p:transition spd="med" p14:dur="700" advTm="76486">
        <p:fade/>
      </p:transition>
    </mc:Choice>
    <mc:Fallback>
      <p:transition spd="med" advTm="76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1380B-CE56-ED94-DCE4-D843B15AE1A4}"/>
              </a:ext>
            </a:extLst>
          </p:cNvPr>
          <p:cNvPicPr>
            <a:picLocks noChangeAspect="1"/>
          </p:cNvPicPr>
          <p:nvPr/>
        </p:nvPicPr>
        <p:blipFill rotWithShape="1">
          <a:blip r:embed="rId5"/>
          <a:srcRect t="6599" r="18415"/>
          <a:stretch/>
        </p:blipFill>
        <p:spPr>
          <a:xfrm>
            <a:off x="5970664" y="1961875"/>
            <a:ext cx="6221336" cy="4080368"/>
          </a:xfrm>
          <a:prstGeom prst="rect">
            <a:avLst/>
          </a:prstGeom>
        </p:spPr>
      </p:pic>
      <p:sp>
        <p:nvSpPr>
          <p:cNvPr id="2" name="Title 1"/>
          <p:cNvSpPr>
            <a:spLocks noGrp="1"/>
          </p:cNvSpPr>
          <p:nvPr>
            <p:ph type="title"/>
          </p:nvPr>
        </p:nvSpPr>
        <p:spPr>
          <a:xfrm>
            <a:off x="609600" y="-92598"/>
            <a:ext cx="10972800" cy="1270528"/>
          </a:xfrm>
        </p:spPr>
        <p:txBody>
          <a:bodyPr/>
          <a:lstStyle/>
          <a:p>
            <a:pPr>
              <a:lnSpc>
                <a:spcPts val="4800"/>
              </a:lnSpc>
            </a:pPr>
            <a:r>
              <a:rPr lang="en-US" sz="4800" dirty="0" err="1"/>
              <a:t>AASHTOWare</a:t>
            </a:r>
            <a:r>
              <a:rPr lang="en-US" sz="4800" dirty="0"/>
              <a:t> Project (AWP)</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82296" y="805849"/>
            <a:ext cx="11692015" cy="5246302"/>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0000"/>
              </a:lnSpc>
            </a:pPr>
            <a:r>
              <a:rPr lang="en-US" sz="3500" b="0" dirty="0">
                <a:solidFill>
                  <a:srgbClr val="FF0000"/>
                </a:solidFill>
              </a:rPr>
              <a:t>AWPKB</a:t>
            </a:r>
          </a:p>
          <a:p>
            <a:pPr marL="228600" indent="-228600" algn="l">
              <a:lnSpc>
                <a:spcPct val="90000"/>
              </a:lnSpc>
              <a:buFont typeface="Arial" panose="020B0604020202020204" pitchFamily="34" charset="0"/>
              <a:buChar char="•"/>
            </a:pPr>
            <a:r>
              <a:rPr lang="en-US" b="0" dirty="0">
                <a:solidFill>
                  <a:srgbClr val="00416A"/>
                </a:solidFill>
              </a:rPr>
              <a:t>Time – Must be filled out by designers.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Completion Dates</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Last date that work is allowed.</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Interim Completions</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All Special Provision information should be entered.</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Do in midnight-midnight, 24-hour units.</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Liquidated damage rates should not follow</a:t>
            </a:r>
          </a:p>
          <a:p>
            <a:pPr lvl="2"/>
            <a:r>
              <a:rPr lang="en-US" sz="2700" dirty="0">
                <a:solidFill>
                  <a:srgbClr val="00416A"/>
                </a:solidFill>
                <a:latin typeface="Arial Narrow" panose="020B0606020202030204" pitchFamily="34" charset="0"/>
              </a:rPr>
              <a:t>   standard spec 108.11.</a:t>
            </a:r>
          </a:p>
          <a:p>
            <a:pPr marL="1143000" lvl="2" indent="-228600">
              <a:buFont typeface="Arial" panose="020B0604020202020204" pitchFamily="34" charset="0"/>
              <a:buChar char="•"/>
            </a:pPr>
            <a:r>
              <a:rPr lang="en-US" sz="2700" dirty="0">
                <a:solidFill>
                  <a:srgbClr val="00416A"/>
                </a:solidFill>
                <a:latin typeface="Arial Narrow" panose="020B0606020202030204" pitchFamily="34" charset="0"/>
              </a:rPr>
              <a:t>Do not intermix interim Calendar Days/Completion</a:t>
            </a:r>
          </a:p>
          <a:p>
            <a:pPr lvl="2"/>
            <a:r>
              <a:rPr lang="en-US" sz="2700" dirty="0">
                <a:solidFill>
                  <a:srgbClr val="00416A"/>
                </a:solidFill>
                <a:latin typeface="Arial Narrow" panose="020B0606020202030204" pitchFamily="34" charset="0"/>
              </a:rPr>
              <a:t>   Date with Working Day contracts, and vice versa.</a:t>
            </a:r>
          </a:p>
        </p:txBody>
      </p:sp>
      <p:pic>
        <p:nvPicPr>
          <p:cNvPr id="15" name="Audio 14">
            <a:hlinkClick r:id="" action="ppaction://media"/>
            <a:extLst>
              <a:ext uri="{FF2B5EF4-FFF2-40B4-BE49-F238E27FC236}">
                <a16:creationId xmlns:a16="http://schemas.microsoft.com/office/drawing/2014/main" id="{425E0A8E-2A6E-D822-AA14-92B5F813B3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6977729"/>
      </p:ext>
    </p:extLst>
  </p:cSld>
  <p:clrMapOvr>
    <a:masterClrMapping/>
  </p:clrMapOvr>
  <mc:AlternateContent xmlns:mc="http://schemas.openxmlformats.org/markup-compatibility/2006">
    <mc:Choice xmlns:p14="http://schemas.microsoft.com/office/powerpoint/2010/main" Requires="p14">
      <p:transition spd="med" p14:dur="700" advTm="61129">
        <p:fade/>
      </p:transition>
    </mc:Choice>
    <mc:Fallback>
      <p:transition spd="med" advTm="61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98"/>
            <a:ext cx="10972800" cy="1270528"/>
          </a:xfrm>
        </p:spPr>
        <p:txBody>
          <a:bodyPr/>
          <a:lstStyle/>
          <a:p>
            <a:pPr>
              <a:lnSpc>
                <a:spcPts val="4800"/>
              </a:lnSpc>
            </a:pPr>
            <a:r>
              <a:rPr lang="en-US" sz="4800" dirty="0"/>
              <a:t>Special Provisions </a:t>
            </a:r>
            <a:endParaRPr lang="en-US" sz="3200" dirty="0">
              <a:solidFill>
                <a:srgbClr val="FF0000"/>
              </a:solidFill>
            </a:endParaRPr>
          </a:p>
        </p:txBody>
      </p:sp>
      <p:sp>
        <p:nvSpPr>
          <p:cNvPr id="11" name="Content Placeholder 2">
            <a:extLst>
              <a:ext uri="{FF2B5EF4-FFF2-40B4-BE49-F238E27FC236}">
                <a16:creationId xmlns:a16="http://schemas.microsoft.com/office/drawing/2014/main" id="{A577A759-87CC-9B3E-15FD-8C7DE0D075D1}"/>
              </a:ext>
            </a:extLst>
          </p:cNvPr>
          <p:cNvSpPr txBox="1">
            <a:spLocks/>
          </p:cNvSpPr>
          <p:nvPr/>
        </p:nvSpPr>
        <p:spPr>
          <a:xfrm>
            <a:off x="417689" y="849698"/>
            <a:ext cx="11356622" cy="5076969"/>
          </a:xfrm>
          <a:prstGeom prst="rect">
            <a:avLst/>
          </a:prstGeom>
        </p:spPr>
        <p:txBody>
          <a:bodyPr anchor="t" anchorCtr="0"/>
          <a:lstStyle>
            <a:lvl1pPr marL="0" indent="0" algn="ctr" defTabSz="914400" rtl="0" eaLnBrk="1" latinLnBrk="0" hangingPunct="1">
              <a:lnSpc>
                <a:spcPts val="3400"/>
              </a:lnSpc>
              <a:spcBef>
                <a:spcPts val="0"/>
              </a:spcBef>
              <a:buFont typeface="Arial" panose="020B0604020202020204" pitchFamily="34" charset="0"/>
              <a:buNone/>
              <a:defRPr sz="3600" b="1" kern="1200">
                <a:solidFill>
                  <a:srgbClr val="802F2D"/>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90000"/>
              </a:lnSpc>
            </a:pPr>
            <a:r>
              <a:rPr lang="en-US" sz="3500" b="0" dirty="0">
                <a:solidFill>
                  <a:srgbClr val="FF0000"/>
                </a:solidFill>
              </a:rPr>
              <a:t>FDM 19-15, Special Provisions Web Page</a:t>
            </a:r>
          </a:p>
          <a:p>
            <a:pPr marL="228600" indent="-228600" algn="l">
              <a:lnSpc>
                <a:spcPct val="90000"/>
              </a:lnSpc>
              <a:buFont typeface="Arial" panose="020B0604020202020204" pitchFamily="34" charset="0"/>
              <a:buChar char="•"/>
            </a:pPr>
            <a:r>
              <a:rPr lang="en-US" b="0" dirty="0">
                <a:solidFill>
                  <a:srgbClr val="00416A"/>
                </a:solidFill>
              </a:rPr>
              <a:t>Correct Template</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Order of articles.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Latest articles (see STSP Log).</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Article Design Notes.</a:t>
            </a:r>
          </a:p>
          <a:p>
            <a:pPr marL="228600" indent="-228600" algn="l">
              <a:lnSpc>
                <a:spcPct val="90000"/>
              </a:lnSpc>
              <a:buFont typeface="Arial" panose="020B0604020202020204" pitchFamily="34" charset="0"/>
              <a:buChar char="•"/>
            </a:pPr>
            <a:r>
              <a:rPr lang="en-US" b="0" dirty="0">
                <a:solidFill>
                  <a:srgbClr val="00416A"/>
                </a:solidFill>
              </a:rPr>
              <a:t>Content</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Do not repeat standard specs, plan notes, state statutes/codes, MUTCD, federal regulations, etc.</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Avoid redundancy of standard spec section 100 items.</a:t>
            </a:r>
          </a:p>
          <a:p>
            <a:pPr marL="685800" lvl="1" indent="-228600">
              <a:buFont typeface="Wingdings" panose="05000000000000000000" pitchFamily="2" charset="2"/>
              <a:buChar char="§"/>
            </a:pPr>
            <a:r>
              <a:rPr lang="en-US" sz="3200" dirty="0">
                <a:solidFill>
                  <a:srgbClr val="802F2D"/>
                </a:solidFill>
                <a:latin typeface="Arial Narrow" panose="020B0606020202030204" pitchFamily="34" charset="0"/>
              </a:rPr>
              <a:t>Do not pull from other projects if not relevant.</a:t>
            </a:r>
          </a:p>
          <a:p>
            <a:endParaRPr lang="en-US" dirty="0"/>
          </a:p>
        </p:txBody>
      </p:sp>
      <p:pic>
        <p:nvPicPr>
          <p:cNvPr id="4" name="Picture 3">
            <a:extLst>
              <a:ext uri="{FF2B5EF4-FFF2-40B4-BE49-F238E27FC236}">
                <a16:creationId xmlns:a16="http://schemas.microsoft.com/office/drawing/2014/main" id="{9129241F-E44A-A318-C316-BEA574BB2267}"/>
              </a:ext>
            </a:extLst>
          </p:cNvPr>
          <p:cNvPicPr>
            <a:picLocks noChangeAspect="1"/>
          </p:cNvPicPr>
          <p:nvPr/>
        </p:nvPicPr>
        <p:blipFill>
          <a:blip r:embed="rId5"/>
          <a:stretch>
            <a:fillRect/>
          </a:stretch>
        </p:blipFill>
        <p:spPr>
          <a:xfrm>
            <a:off x="5999226" y="1462765"/>
            <a:ext cx="6192774" cy="2142268"/>
          </a:xfrm>
          <a:prstGeom prst="rect">
            <a:avLst/>
          </a:prstGeom>
        </p:spPr>
      </p:pic>
      <p:pic>
        <p:nvPicPr>
          <p:cNvPr id="42" name="Audio 41">
            <a:hlinkClick r:id="" action="ppaction://media"/>
            <a:extLst>
              <a:ext uri="{FF2B5EF4-FFF2-40B4-BE49-F238E27FC236}">
                <a16:creationId xmlns:a16="http://schemas.microsoft.com/office/drawing/2014/main" id="{9F3D3CB6-4F88-4D57-A471-CE10F3CC0C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2825991"/>
      </p:ext>
    </p:extLst>
  </p:cSld>
  <p:clrMapOvr>
    <a:masterClrMapping/>
  </p:clrMapOvr>
  <mc:AlternateContent xmlns:mc="http://schemas.openxmlformats.org/markup-compatibility/2006">
    <mc:Choice xmlns:p14="http://schemas.microsoft.com/office/powerpoint/2010/main" Requires="p14">
      <p:transition spd="med" p14:dur="700" advTm="89351">
        <p:fade/>
      </p:transition>
    </mc:Choice>
    <mc:Fallback>
      <p:transition spd="med" advTm="89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theme/theme1.xml><?xml version="1.0" encoding="utf-8"?>
<a:theme xmlns:a="http://schemas.openxmlformats.org/drawingml/2006/main" name="1_Title slide - blue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 gray - op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 gray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 gray - optio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 gray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descreen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885746AA7554C899BA37D33172C27" ma:contentTypeVersion="1" ma:contentTypeDescription="Create a new document." ma:contentTypeScope="" ma:versionID="3fb6b99b96e06590307fd6dd1f4fe925">
  <xsd:schema xmlns:xsd="http://www.w3.org/2001/XMLSchema" xmlns:xs="http://www.w3.org/2001/XMLSchema" xmlns:p="http://schemas.microsoft.com/office/2006/metadata/properties" xmlns:ns2="a8b72882-1d02-4704-8464-4e9c6e9dc531" targetNamespace="http://schemas.microsoft.com/office/2006/metadata/properties" ma:root="true" ma:fieldsID="937ac2f18fff0796367e896640cbf540" ns2:_="">
    <xsd:import namespace="a8b72882-1d02-4704-8464-4e9c6e9dc53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72882-1d02-4704-8464-4e9c6e9dc5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553B83-0AFE-4E94-9476-395C4E3D9706}"/>
</file>

<file path=customXml/itemProps2.xml><?xml version="1.0" encoding="utf-8"?>
<ds:datastoreItem xmlns:ds="http://schemas.openxmlformats.org/officeDocument/2006/customXml" ds:itemID="{01B04C44-2D50-429B-A09E-905FE0722DB3}">
  <ds:schemaRefs>
    <ds:schemaRef ds:uri="http://schemas.microsoft.com/sharepoint/v3/contenttype/forms"/>
  </ds:schemaRefs>
</ds:datastoreItem>
</file>

<file path=customXml/itemProps3.xml><?xml version="1.0" encoding="utf-8"?>
<ds:datastoreItem xmlns:ds="http://schemas.openxmlformats.org/officeDocument/2006/customXml" ds:itemID="{7998C0E6-5184-45C1-BA84-4B4270C9ED43}">
  <ds:schemaRefs>
    <ds:schemaRef ds:uri="http://purl.org/dc/elements/1.1/"/>
    <ds:schemaRef ds:uri="http://schemas.microsoft.com/sharepoint/v3"/>
    <ds:schemaRef ds:uri="http://www.w3.org/XML/1998/namespac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7d342aa1-059c-4e84-8b26-50d0fb93f078"/>
    <ds:schemaRef ds:uri="http://schemas.microsoft.com/office/2006/metadata/properties"/>
    <ds:schemaRef ds:uri="077c9a81-7f24-4f5d-afa4-e4d444f2c472"/>
    <ds:schemaRef ds:uri="http://purl.org/dc/dcmitype/"/>
  </ds:schemaRefs>
</ds:datastoreItem>
</file>

<file path=docMetadata/LabelInfo.xml><?xml version="1.0" encoding="utf-8"?>
<clbl:labelList xmlns:clbl="http://schemas.microsoft.com/office/2020/mipLabelMetadata">
  <clbl:label id="{f4e2d11c-fae4-453b-b6c0-2964663779aa}" enabled="0" method="" siteId="{f4e2d11c-fae4-453b-b6c0-2964663779aa}" removed="1"/>
</clbl:labelList>
</file>

<file path=docProps/app.xml><?xml version="1.0" encoding="utf-8"?>
<Properties xmlns="http://schemas.openxmlformats.org/officeDocument/2006/extended-properties" xmlns:vt="http://schemas.openxmlformats.org/officeDocument/2006/docPropsVTypes">
  <TotalTime>11856</TotalTime>
  <Words>3783</Words>
  <Application>Microsoft Office PowerPoint</Application>
  <PresentationFormat>Widescreen</PresentationFormat>
  <Paragraphs>407</Paragraphs>
  <Slides>16</Slides>
  <Notes>16</Notes>
  <HiddenSlides>0</HiddenSlides>
  <MMClips>16</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16</vt:i4>
      </vt:variant>
    </vt:vector>
  </HeadingPairs>
  <TitlesOfParts>
    <vt:vector size="28" baseType="lpstr">
      <vt:lpstr>Arial</vt:lpstr>
      <vt:lpstr>Arial Narrow</vt:lpstr>
      <vt:lpstr>Calibri</vt:lpstr>
      <vt:lpstr>Wingdings</vt:lpstr>
      <vt:lpstr>1_Title slide - blue - option 4</vt:lpstr>
      <vt:lpstr>blank blue</vt:lpstr>
      <vt:lpstr>Title slide - gray - option 1</vt:lpstr>
      <vt:lpstr>Title slide - gray - option 2</vt:lpstr>
      <vt:lpstr>Title slide - gray - option 3</vt:lpstr>
      <vt:lpstr>Title slide - gray - option 4</vt:lpstr>
      <vt:lpstr>Widescreen gray</vt:lpstr>
      <vt:lpstr>blank gray</vt:lpstr>
      <vt:lpstr>PowerPoint Presentation</vt:lpstr>
      <vt:lpstr>Proposal Management Contacts</vt:lpstr>
      <vt:lpstr>General Contact Information </vt:lpstr>
      <vt:lpstr>Esubmittals </vt:lpstr>
      <vt:lpstr>Esubmittals </vt:lpstr>
      <vt:lpstr>Plans and Estimates </vt:lpstr>
      <vt:lpstr>Plans and Estimates </vt:lpstr>
      <vt:lpstr>AASHTOWare Project (AWP)</vt:lpstr>
      <vt:lpstr>Special Provisions </vt:lpstr>
      <vt:lpstr>Special Provisions </vt:lpstr>
      <vt:lpstr>Special Provisions </vt:lpstr>
      <vt:lpstr>Special Provisions </vt:lpstr>
      <vt:lpstr>Special Provisions</vt:lpstr>
      <vt:lpstr>Addenda </vt:lpstr>
      <vt:lpstr>Addenda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WisDOT PowerPoint Presentation Template</dc:title>
  <dc:creator>KIRKPATRICK, MARY K</dc:creator>
  <cp:lastModifiedBy>O'Donnell, Rielly P - DOT</cp:lastModifiedBy>
  <cp:revision>249</cp:revision>
  <cp:lastPrinted>2026-03-10T19:29:13Z</cp:lastPrinted>
  <dcterms:created xsi:type="dcterms:W3CDTF">2017-03-24T16:34:12Z</dcterms:created>
  <dcterms:modified xsi:type="dcterms:W3CDTF">2026-03-11T14:41:44Z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0x0101009FD885746AA7554C899BA37D33172C27</vt:lpwstr>
  </property>
  <property fmtid="{D5CDD505-2E9C-101B-9397-08002B2CF9AE}" pid="3" name="MyDOTNavigation">
    <vt:lpwstr>365;#Forms, TAMs and Documents|627cc5b7-e4be-4e64-a1b6-713fb58cd8c3</vt:lpwstr>
  </property>
  <property fmtid="{D5CDD505-2E9C-101B-9397-08002B2CF9AE}" pid="4" name="MyDOTKeywords">
    <vt:lpwstr>308;#Power Point|91c5ccfe-5412-4d60-ad95-adf113dd6163</vt:lpwstr>
  </property>
</Properties>
</file>