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8"/>
  </p:notesMasterIdLst>
  <p:handoutMasterIdLst>
    <p:handoutMasterId r:id="rId29"/>
  </p:handoutMasterIdLst>
  <p:sldIdLst>
    <p:sldId id="300" r:id="rId5"/>
    <p:sldId id="1262" r:id="rId6"/>
    <p:sldId id="1263" r:id="rId7"/>
    <p:sldId id="1298" r:id="rId8"/>
    <p:sldId id="1299" r:id="rId9"/>
    <p:sldId id="1300" r:id="rId10"/>
    <p:sldId id="1277" r:id="rId11"/>
    <p:sldId id="1276" r:id="rId12"/>
    <p:sldId id="1266" r:id="rId13"/>
    <p:sldId id="1275" r:id="rId14"/>
    <p:sldId id="1274" r:id="rId15"/>
    <p:sldId id="1293" r:id="rId16"/>
    <p:sldId id="1273" r:id="rId17"/>
    <p:sldId id="1272" r:id="rId18"/>
    <p:sldId id="1271" r:id="rId19"/>
    <p:sldId id="1282" r:id="rId20"/>
    <p:sldId id="1301" r:id="rId21"/>
    <p:sldId id="1296" r:id="rId22"/>
    <p:sldId id="1278" r:id="rId23"/>
    <p:sldId id="1279" r:id="rId24"/>
    <p:sldId id="1294" r:id="rId25"/>
    <p:sldId id="1295" r:id="rId26"/>
    <p:sldId id="1281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846"/>
    <a:srgbClr val="D8B832"/>
    <a:srgbClr val="FFBE05"/>
    <a:srgbClr val="F2CD00"/>
    <a:srgbClr val="00416A"/>
    <a:srgbClr val="A0284C"/>
    <a:srgbClr val="D8B85E"/>
    <a:srgbClr val="DCC070"/>
    <a:srgbClr val="1E3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0" autoAdjust="0"/>
    <p:restoredTop sz="88485" autoAdjust="0"/>
  </p:normalViewPr>
  <p:slideViewPr>
    <p:cSldViewPr snapToGrid="0">
      <p:cViewPr varScale="1">
        <p:scale>
          <a:sx n="70" d="100"/>
          <a:sy n="70" d="100"/>
        </p:scale>
        <p:origin x="2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>
              <a:defRPr sz="1200"/>
            </a:lvl1pPr>
          </a:lstStyle>
          <a:p>
            <a:r>
              <a:rPr lang="en-US"/>
              <a:t>Work Zone Training 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>
              <a:defRPr sz="1200"/>
            </a:lvl1pPr>
          </a:lstStyle>
          <a:p>
            <a:fld id="{E387A35C-FE16-4401-8225-4521579CB0E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>
              <a:defRPr sz="1200"/>
            </a:lvl1pPr>
          </a:lstStyle>
          <a:p>
            <a:r>
              <a:rPr lang="en-US"/>
              <a:t>Wisconsin Department of Transportation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>
              <a:defRPr sz="1200"/>
            </a:lvl1pPr>
          </a:lstStyle>
          <a:p>
            <a:fld id="{230065EF-5B0B-4527-B697-707380E4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6072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0-18T16:09:57.360"/>
    </inkml:context>
    <inkml:brush xml:id="br0">
      <inkml:brushProperty name="width" value="0.05" units="cm"/>
      <inkml:brushProperty name="height" value="0.05" units="cm"/>
    </inkml:brush>
  </inkml:definitions>
  <inkml:traceGroup>
    <inkml:annotationXML>
      <emma:emma xmlns:emma="http://www.w3.org/2003/04/emma" version="1.0">
        <emma:interpretation id="{DBFDDA02-9F01-45C1-BF11-C9918CE0F95A}" emma:medium="tactile" emma:mode="ink">
          <msink:context xmlns:msink="http://schemas.microsoft.com/ink/2010/main" type="writingRegion" rotatedBoundingBox="1173,1125 1188,1125 1188,1140 1173,1140"/>
        </emma:interpretation>
      </emma:emma>
    </inkml:annotationXML>
    <inkml:traceGroup>
      <inkml:annotationXML>
        <emma:emma xmlns:emma="http://www.w3.org/2003/04/emma" version="1.0">
          <emma:interpretation id="{2EF3A6D8-2DBA-44EA-BB84-F71448F32D89}" emma:medium="tactile" emma:mode="ink">
            <msink:context xmlns:msink="http://schemas.microsoft.com/ink/2010/main" type="paragraph" rotatedBoundingBox="1173,1125 1188,1125 1188,1140 1173,11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95C8D4-FFF5-4492-B995-6C18F77D0B29}" emma:medium="tactile" emma:mode="ink">
              <msink:context xmlns:msink="http://schemas.microsoft.com/ink/2010/main" type="line" rotatedBoundingBox="1173,1125 1188,1125 1188,1140 1173,1140"/>
            </emma:interpretation>
          </emma:emma>
        </inkml:annotationXML>
        <inkml:traceGroup>
          <inkml:annotationXML>
            <emma:emma xmlns:emma="http://www.w3.org/2003/04/emma" version="1.0">
              <emma:interpretation id="{3D22B72E-8A8E-4226-8662-1F1CB26AC21B}" emma:medium="tactile" emma:mode="ink">
                <msink:context xmlns:msink="http://schemas.microsoft.com/ink/2010/main" type="inkWord" rotatedBoundingBox="1173,1125 1188,1125 1188,1140 1173,1140"/>
              </emma:interpretation>
              <emma:one-of disjunction-type="recognition" id="oneOf0">
                <emma:interpretation id="interp0" emma:lang="en-US" emma:confidence="0">
                  <emma:literal>.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w</emma:literal>
                </emma:interpretation>
                <emma:interpretation id="interp4" emma:lang="en-US" emma:confidence="0">
                  <emma:literal>3</emma:literal>
                </emma:interpretation>
              </emma:one-of>
            </emma:emma>
          </inkml:annotationXML>
          <inkml:trace contextRef="#ctx0" brushRef="#br0">1 1 0,'0'0'224,"0"0"-32,0 0-96,0 0 65,0 0-33,0 0 32,0 0 128,0 0 0,0 0-95,0 0-1,0 0-64,0 0-64,0 0-32,0 0 0,0 0 32,0 0-32,0 0-32,0 0 0,0 0 0,0 0 32,0 0-32,0 0 0,0 0 0,0 0 0,0 0-32,0 0-192,0 0-96,0 0-97,0 0-223,0 0-33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l">
              <a:defRPr sz="1200"/>
            </a:lvl1pPr>
          </a:lstStyle>
          <a:p>
            <a:r>
              <a:rPr lang="en-US"/>
              <a:t>Work Zone Training 2020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58" tIns="48329" rIns="96658" bIns="48329" rtlCol="0"/>
          <a:lstStyle>
            <a:lvl1pPr algn="r">
              <a:defRPr sz="1200"/>
            </a:lvl1pPr>
          </a:lstStyle>
          <a:p>
            <a:fld id="{8B8B34B4-0DAC-4C17-B484-320AB1570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8" tIns="48329" rIns="96658" bIns="4832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8" tIns="48329" rIns="96658" bIns="4832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l">
              <a:defRPr sz="1200"/>
            </a:lvl1pPr>
          </a:lstStyle>
          <a:p>
            <a:r>
              <a:rPr lang="en-US"/>
              <a:t>Wisconsin Department of Transportation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8" tIns="48329" rIns="96658" bIns="48329" rtlCol="0" anchor="b"/>
          <a:lstStyle>
            <a:lvl1pPr algn="r">
              <a:defRPr sz="1200"/>
            </a:lvl1pPr>
          </a:lstStyle>
          <a:p>
            <a:fld id="{A3688F50-7C5E-4630-BBD8-8950DF35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1315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want to include a plug for our work zone devices purchasing contract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4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https://safety.fhwa.dot.gov/roadway_dept/countermeasures/reduce_crash_severity/docs/memo_joint_implementation_agmt.pdf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50793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Work Zone Training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Wisconsin Department of 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0793">
              <a:defRPr/>
            </a:pPr>
            <a:fld id="{275C5B2A-C6C1-46CD-8323-5F37F4106C0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0793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414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1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Road Work 1 mile on Freeways and Expressways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43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https://www.youtube.com/watch?v=OdIYXnYWEfM</a:t>
            </a:r>
          </a:p>
          <a:p>
            <a:endParaRPr lang="en-US" dirty="0"/>
          </a:p>
          <a:p>
            <a:r>
              <a:rPr lang="en-US" dirty="0"/>
              <a:t>https://www.youtube.com/watch?v=ce0B8jyvE9o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7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69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3675" y="1182688"/>
            <a:ext cx="4254500" cy="3190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note of change for this year, all flagging operations require them and only one set in each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B1FA9-2970-4143-93E6-B185A48EA9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2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94360"/>
            <a:ext cx="8229600" cy="147574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lnSpc>
                <a:spcPts val="5600"/>
              </a:lnSpc>
              <a:defRPr sz="6000" b="1" spc="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Select to edit title</a:t>
            </a:r>
            <a:br>
              <a:rPr lang="en-US" dirty="0"/>
            </a:br>
            <a:r>
              <a:rPr lang="en-US" dirty="0"/>
              <a:t>Line 2 optional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163236"/>
            <a:ext cx="8229600" cy="56726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buNone/>
              <a:defRPr sz="4700" b="1" spc="150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2730496"/>
            <a:ext cx="8229600" cy="5486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lnSpc>
                <a:spcPts val="4200"/>
              </a:lnSpc>
              <a:buNone/>
              <a:defRPr sz="4000" spc="100" baseline="0">
                <a:solidFill>
                  <a:srgbClr val="A0284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505200"/>
            <a:ext cx="8229600" cy="10058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800" spc="1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of conference event</a:t>
            </a:r>
          </a:p>
          <a:p>
            <a:pPr lvl="0"/>
            <a:r>
              <a:rPr lang="en-US" dirty="0"/>
              <a:t>Location, City, State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559300"/>
            <a:ext cx="8229600" cy="482600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 algn="ctr">
              <a:buNone/>
              <a:defRPr sz="25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9" y="5299578"/>
            <a:ext cx="1143000" cy="1143000"/>
          </a:xfrm>
          <a:prstGeom prst="rect">
            <a:avLst/>
          </a:prstGeom>
          <a:effectLst>
            <a:outerShdw blurRad="190500" algn="ctr" rotWithShape="0">
              <a:schemeClr val="tx1">
                <a:lumMod val="50000"/>
                <a:lumOff val="50000"/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584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3888" y="2743200"/>
            <a:ext cx="3867150" cy="382545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to edit bullet 4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24400" y="2743200"/>
            <a:ext cx="3786188" cy="3800052"/>
          </a:xfrm>
          <a:prstGeom prst="rect">
            <a:avLst/>
          </a:prstGeom>
          <a:effectLst>
            <a:outerShdw blurRad="889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</a:t>
            </a:r>
            <a:br>
              <a:rPr lang="en-US" dirty="0"/>
            </a:br>
            <a:r>
              <a:rPr lang="en-US" dirty="0"/>
              <a:t>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0836267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ample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94360"/>
            <a:ext cx="78867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bullets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286000"/>
            <a:ext cx="78867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24744545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picture or graph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or graph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23888" y="2743200"/>
            <a:ext cx="7886700" cy="3825879"/>
          </a:xfrm>
          <a:prstGeom prst="rect">
            <a:avLst/>
          </a:prstGeom>
          <a:effectLst>
            <a:outerShdw blurRad="1016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7858309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 baseline="0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43200"/>
            <a:ext cx="7886700" cy="382545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1E384B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11572042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Subhead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594360"/>
            <a:ext cx="78867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subhead and paragraph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930401"/>
            <a:ext cx="78867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" y="2743200"/>
            <a:ext cx="7886700" cy="38254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100"/>
              </a:lnSpc>
              <a:buNone/>
              <a:defRPr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>
              <a:defRPr baseline="0">
                <a:solidFill>
                  <a:srgbClr val="DCC070"/>
                </a:solidFill>
                <a:latin typeface="Arial Narrow" panose="020B060602020203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baseline="0">
                <a:solidFill>
                  <a:srgbClr val="FFC000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paragraph.</a:t>
            </a:r>
          </a:p>
        </p:txBody>
      </p:sp>
    </p:spTree>
    <p:extLst>
      <p:ext uri="{BB962C8B-B14F-4D97-AF65-F5344CB8AC3E}">
        <p14:creationId xmlns:p14="http://schemas.microsoft.com/office/powerpoint/2010/main" val="342751159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84864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: 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45770" y="594361"/>
            <a:ext cx="8229600" cy="132556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bullets only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5770" y="2286000"/>
            <a:ext cx="8229600" cy="435133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2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 sz="2200"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</p:spTree>
    <p:extLst>
      <p:ext uri="{BB962C8B-B14F-4D97-AF65-F5344CB8AC3E}">
        <p14:creationId xmlns:p14="http://schemas.microsoft.com/office/powerpoint/2010/main" val="38737680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: pictur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45770" y="594360"/>
            <a:ext cx="8229600" cy="1270528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400"/>
              </a:lnSpc>
              <a:defRPr sz="4500" b="1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Example: picture and bullets</a:t>
            </a:r>
            <a:br>
              <a:rPr lang="en-US" dirty="0"/>
            </a:br>
            <a:r>
              <a:rPr lang="en-US" dirty="0"/>
              <a:t>Click here to edit headline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5770" y="1930401"/>
            <a:ext cx="8229600" cy="4572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ts val="3400"/>
              </a:lnSpc>
              <a:spcBef>
                <a:spcPts val="0"/>
              </a:spcBef>
              <a:buNone/>
              <a:defRPr sz="3600" b="1">
                <a:solidFill>
                  <a:srgbClr val="A0284C"/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subhead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5770" y="2743201"/>
            <a:ext cx="4070474" cy="3825453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800" baseline="0">
                <a:solidFill>
                  <a:srgbClr val="A0284C"/>
                </a:solidFill>
                <a:latin typeface="Arial Narrow" panose="020B0606020202030204" pitchFamily="34" charset="0"/>
              </a:defRPr>
            </a:lvl2pPr>
            <a:lvl3pPr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2200" baseline="0">
                <a:solidFill>
                  <a:srgbClr val="A0284C"/>
                </a:solidFill>
                <a:latin typeface="Arial Narrow" panose="020B060602020203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here to edit bullet 1</a:t>
            </a:r>
          </a:p>
          <a:p>
            <a:pPr lvl="1"/>
            <a:r>
              <a:rPr lang="en-US" dirty="0"/>
              <a:t>Click here to edit bullet 2</a:t>
            </a:r>
          </a:p>
          <a:p>
            <a:pPr lvl="2"/>
            <a:r>
              <a:rPr lang="en-US" dirty="0"/>
              <a:t>Click here to edit bullet 3</a:t>
            </a:r>
          </a:p>
          <a:p>
            <a:pPr lvl="3"/>
            <a:r>
              <a:rPr lang="en-US" dirty="0"/>
              <a:t>Click here to edit bullet 4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4746948" y="2743200"/>
            <a:ext cx="3928422" cy="3800052"/>
          </a:xfrm>
          <a:prstGeom prst="rect">
            <a:avLst/>
          </a:prstGeom>
          <a:effectLst>
            <a:outerShdw blurRad="88900" algn="tl" rotWithShape="0">
              <a:schemeClr val="tx2">
                <a:lumMod val="50000"/>
                <a:alpha val="70000"/>
              </a:schemeClr>
            </a:outerShdw>
          </a:effectLst>
        </p:spPr>
        <p:txBody>
          <a:bodyPr tIns="914400"/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400" baseline="0">
                <a:solidFill>
                  <a:srgbClr val="00416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Double click on icon </a:t>
            </a:r>
            <a:br>
              <a:rPr lang="en-US" dirty="0"/>
            </a:br>
            <a:r>
              <a:rPr lang="en-US" dirty="0"/>
              <a:t>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134842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26" y="4360549"/>
            <a:ext cx="3775972" cy="24974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/>
              <p14:cNvContentPartPr/>
              <p14:nvPr userDrawn="1"/>
            </p14:nvContentPartPr>
            <p14:xfrm>
              <a:off x="422348" y="405245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108" y="402005"/>
                <a:ext cx="6840" cy="6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75" r:id="rId3"/>
    <p:sldLayoutId id="2147483679" r:id="rId4"/>
    <p:sldLayoutId id="2147483676" r:id="rId5"/>
    <p:sldLayoutId id="2147483677" r:id="rId6"/>
    <p:sldLayoutId id="2147483681" r:id="rId7"/>
    <p:sldLayoutId id="2147483682" r:id="rId8"/>
    <p:sldLayoutId id="2147483683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59E5-9527-4702-A043-B39F6AC8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Control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D15E-1A56-40F6-83D4-FFB8CD433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Drums</a:t>
            </a:r>
          </a:p>
          <a:p>
            <a:r>
              <a:rPr lang="en-US" dirty="0"/>
              <a:t>42” Cones</a:t>
            </a:r>
          </a:p>
          <a:p>
            <a:r>
              <a:rPr lang="en-US" dirty="0"/>
              <a:t>Barricades</a:t>
            </a:r>
          </a:p>
          <a:p>
            <a:r>
              <a:rPr lang="en-US" dirty="0"/>
              <a:t>Arrow Boards</a:t>
            </a:r>
          </a:p>
          <a:p>
            <a:r>
              <a:rPr lang="en-US" dirty="0"/>
              <a:t>Portable Changeable Message Boards</a:t>
            </a:r>
          </a:p>
          <a:p>
            <a:r>
              <a:rPr lang="en-US" dirty="0"/>
              <a:t>Signs and Sign Stands</a:t>
            </a:r>
          </a:p>
          <a:p>
            <a:r>
              <a:rPr lang="en-US" dirty="0"/>
              <a:t>Truck/Trailer Mounted Attenuators</a:t>
            </a:r>
          </a:p>
          <a:p>
            <a:r>
              <a:rPr lang="en-US" dirty="0"/>
              <a:t>Pedestrian Accommodations</a:t>
            </a:r>
          </a:p>
          <a:p>
            <a:r>
              <a:rPr lang="en-US" dirty="0"/>
              <a:t>Smart Work Zones</a:t>
            </a:r>
          </a:p>
        </p:txBody>
      </p:sp>
    </p:spTree>
    <p:extLst>
      <p:ext uri="{BB962C8B-B14F-4D97-AF65-F5344CB8AC3E}">
        <p14:creationId xmlns:p14="http://schemas.microsoft.com/office/powerpoint/2010/main" val="190137650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444AC-B6E2-4A85-89D7-EB3D7072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Barricades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3F56C-E506-43DF-9D7D-75E677DC0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643, SDD 15c11b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018EC-FB6A-4932-8E79-E40CF424DAE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Three panels with orange and white stripes</a:t>
            </a:r>
          </a:p>
          <a:p>
            <a:r>
              <a:rPr lang="en-US" dirty="0"/>
              <a:t>Stripes point down toward traffic </a:t>
            </a:r>
          </a:p>
          <a:p>
            <a:r>
              <a:rPr lang="en-US" dirty="0"/>
              <a:t>Barricades at night need lights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06DD282-6229-465C-8F15-116557CE37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127"/>
          <a:stretch/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664403-E928-4011-9890-6412368C9B8A}"/>
              </a:ext>
            </a:extLst>
          </p:cNvPr>
          <p:cNvSpPr txBox="1"/>
          <p:nvPr/>
        </p:nvSpPr>
        <p:spPr>
          <a:xfrm>
            <a:off x="6738365" y="6529519"/>
            <a:ext cx="195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Iron Co. 8/20/2019</a:t>
            </a:r>
          </a:p>
        </p:txBody>
      </p:sp>
    </p:spTree>
    <p:extLst>
      <p:ext uri="{BB962C8B-B14F-4D97-AF65-F5344CB8AC3E}">
        <p14:creationId xmlns:p14="http://schemas.microsoft.com/office/powerpoint/2010/main" val="387609382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4543-04CF-4E61-B8AA-2E016EB6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525FF-6C03-482B-8F24-496124618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CE487-A000-4CE5-963D-68CB9F72430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Fluorescent Orange</a:t>
            </a:r>
          </a:p>
          <a:p>
            <a:pPr lvl="1"/>
            <a:r>
              <a:rPr lang="en-US" dirty="0"/>
              <a:t>Use APL</a:t>
            </a:r>
          </a:p>
          <a:p>
            <a:r>
              <a:rPr lang="en-US" dirty="0"/>
              <a:t>Diamond are typically 48”x48”</a:t>
            </a:r>
          </a:p>
          <a:p>
            <a:r>
              <a:rPr lang="en-US" dirty="0"/>
              <a:t>Roll-up or metal</a:t>
            </a:r>
          </a:p>
          <a:p>
            <a:r>
              <a:rPr lang="en-US" dirty="0"/>
              <a:t>Stands must be crashworthy</a:t>
            </a:r>
          </a:p>
          <a:p>
            <a:r>
              <a:rPr lang="en-US" dirty="0"/>
              <a:t>200 ft. minimum spacing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E5E58C-BCD7-4E5A-82C4-390D16A901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7" t="1030" r="10395" b="-1030"/>
          <a:stretch/>
        </p:blipFill>
        <p:spPr>
          <a:xfrm>
            <a:off x="4746948" y="2768602"/>
            <a:ext cx="3928422" cy="3800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7405BF-42CA-465D-B347-FCA19223973B}"/>
              </a:ext>
            </a:extLst>
          </p:cNvPr>
          <p:cNvSpPr txBox="1"/>
          <p:nvPr/>
        </p:nvSpPr>
        <p:spPr>
          <a:xfrm>
            <a:off x="6946209" y="6529519"/>
            <a:ext cx="195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Utility 7/18/2019</a:t>
            </a:r>
          </a:p>
        </p:txBody>
      </p:sp>
    </p:spTree>
    <p:extLst>
      <p:ext uri="{BB962C8B-B14F-4D97-AF65-F5344CB8AC3E}">
        <p14:creationId xmlns:p14="http://schemas.microsoft.com/office/powerpoint/2010/main" val="5894109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FE8-3E70-4B30-B09C-F50CF6D3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Correct Advance Warning 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94764-5154-4734-818E-7D8DC677B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Road Work Ahead vs. Road Work 1 Mile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5E9846-8007-4B4E-9BE5-820747EA320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39293" y="2977285"/>
            <a:ext cx="3277896" cy="3377984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4D3BD3-79F4-4EF7-8494-1EB7320C8E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383" b="1119"/>
          <a:stretch/>
        </p:blipFill>
        <p:spPr>
          <a:xfrm>
            <a:off x="4833889" y="2977285"/>
            <a:ext cx="3277896" cy="3452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9E9FE-37E6-4699-B3DF-F07E71CEF4EE}"/>
              </a:ext>
            </a:extLst>
          </p:cNvPr>
          <p:cNvSpPr txBox="1"/>
          <p:nvPr/>
        </p:nvSpPr>
        <p:spPr>
          <a:xfrm>
            <a:off x="2149434" y="6355269"/>
            <a:ext cx="199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 Co. 8/6/2019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04ED2-88EE-43FE-A7D3-5FC3A974D359}"/>
              </a:ext>
            </a:extLst>
          </p:cNvPr>
          <p:cNvSpPr txBox="1"/>
          <p:nvPr/>
        </p:nvSpPr>
        <p:spPr>
          <a:xfrm>
            <a:off x="6143244" y="6430174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Barron Co. 7/9/2019</a:t>
            </a:r>
          </a:p>
        </p:txBody>
      </p:sp>
    </p:spTree>
    <p:extLst>
      <p:ext uri="{BB962C8B-B14F-4D97-AF65-F5344CB8AC3E}">
        <p14:creationId xmlns:p14="http://schemas.microsoft.com/office/powerpoint/2010/main" val="26635607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509A-CB9C-4174-8FBF-DD66B7BE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Portable Changeable Message Signs</a:t>
            </a:r>
            <a:br>
              <a:rPr lang="en-US" sz="3600" dirty="0"/>
            </a:br>
            <a:r>
              <a:rPr lang="en-US" sz="3600" dirty="0"/>
              <a:t>(PCMS)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9DD03-0EDA-4175-9936-3EC9E230C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29640" y="1784097"/>
            <a:ext cx="10972800" cy="457200"/>
          </a:xfrm>
        </p:spPr>
        <p:txBody>
          <a:bodyPr>
            <a:noAutofit/>
          </a:bodyPr>
          <a:lstStyle/>
          <a:p>
            <a:r>
              <a:rPr lang="en-US" sz="2800" dirty="0"/>
              <a:t>Spec. 643, </a:t>
            </a:r>
            <a:r>
              <a:rPr lang="en-US" sz="2800" dirty="0" err="1"/>
              <a:t>TEOpS</a:t>
            </a:r>
            <a:r>
              <a:rPr lang="en-US" sz="2800" dirty="0"/>
              <a:t> 6-02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BBD6FE-EE7C-4F4F-85B2-EA0943B7AC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5771" y="2453115"/>
            <a:ext cx="4301178" cy="39476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Letter height, trailers 18”, vehicles 10”</a:t>
            </a:r>
          </a:p>
          <a:p>
            <a:r>
              <a:rPr lang="en-US" dirty="0"/>
              <a:t>Three lines of text</a:t>
            </a:r>
          </a:p>
          <a:p>
            <a:r>
              <a:rPr lang="en-US" dirty="0"/>
              <a:t>Two phases</a:t>
            </a:r>
          </a:p>
          <a:p>
            <a:pPr lvl="1"/>
            <a:r>
              <a:rPr lang="en-US" dirty="0"/>
              <a:t>Problem/Action</a:t>
            </a:r>
          </a:p>
          <a:p>
            <a:r>
              <a:rPr lang="en-US" dirty="0"/>
              <a:t>Do not use words Danger, Hazardous, and Caution</a:t>
            </a:r>
          </a:p>
          <a:p>
            <a:r>
              <a:rPr lang="en-US" dirty="0"/>
              <a:t>Mounting height, 5 ft. rural, 7 ft. urban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8C7EF1-0363-49C7-8F0B-721B62356C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r="22476"/>
          <a:stretch/>
        </p:blipFill>
        <p:spPr>
          <a:xfrm>
            <a:off x="4746948" y="2756106"/>
            <a:ext cx="3928422" cy="3800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E9A3BD-B325-488C-9EC6-7669925E2C4C}"/>
              </a:ext>
            </a:extLst>
          </p:cNvPr>
          <p:cNvSpPr txBox="1"/>
          <p:nvPr/>
        </p:nvSpPr>
        <p:spPr>
          <a:xfrm>
            <a:off x="6503839" y="6499579"/>
            <a:ext cx="233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Lincoln Co. 8/20/2019</a:t>
            </a:r>
          </a:p>
        </p:txBody>
      </p:sp>
    </p:spTree>
    <p:extLst>
      <p:ext uri="{BB962C8B-B14F-4D97-AF65-F5344CB8AC3E}">
        <p14:creationId xmlns:p14="http://schemas.microsoft.com/office/powerpoint/2010/main" val="9143687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2AD5-37D1-48D8-931A-17B66893C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Arrow Boards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BDF19-AA3A-4544-948F-CAF076048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43369-485F-456F-AF17-21B269DE09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Only use Flashing Arrow</a:t>
            </a:r>
          </a:p>
          <a:p>
            <a:r>
              <a:rPr lang="en-US" dirty="0"/>
              <a:t>Do not use chevrons</a:t>
            </a:r>
          </a:p>
          <a:p>
            <a:r>
              <a:rPr lang="en-US" dirty="0"/>
              <a:t>Only use arrow for lane closure</a:t>
            </a:r>
          </a:p>
          <a:p>
            <a:r>
              <a:rPr lang="en-US" dirty="0"/>
              <a:t>Solid bar or 4 corners for shoulder closures or boards within a lane closure</a:t>
            </a:r>
          </a:p>
          <a:p>
            <a:r>
              <a:rPr lang="en-US" dirty="0"/>
              <a:t>Any lights out in the head of the arrow is unacceptable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BFB1F63-D6B4-4FBF-AE96-DBEBEB5A22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4" r="34404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888D6-6EDE-45D1-AB7A-CEEAE6252DAD}"/>
              </a:ext>
            </a:extLst>
          </p:cNvPr>
          <p:cNvSpPr txBox="1"/>
          <p:nvPr/>
        </p:nvSpPr>
        <p:spPr>
          <a:xfrm>
            <a:off x="5517237" y="6529519"/>
            <a:ext cx="328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Improvement Project 7/15/2019</a:t>
            </a:r>
          </a:p>
        </p:txBody>
      </p:sp>
    </p:spTree>
    <p:extLst>
      <p:ext uri="{BB962C8B-B14F-4D97-AF65-F5344CB8AC3E}">
        <p14:creationId xmlns:p14="http://schemas.microsoft.com/office/powerpoint/2010/main" val="8286228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F6EC-3B5D-4B5E-BDA3-DF2E8442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Truck/Trailer Mounted Attenuators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57029-B8D2-4BB5-A06D-B4B525C8E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HMM 5-1-43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17D41-650B-40AD-825B-660A66EB38A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Anytime vehicles are used as a protection vehicle for workers</a:t>
            </a:r>
          </a:p>
          <a:p>
            <a:r>
              <a:rPr lang="en-US" dirty="0"/>
              <a:t>Use the proper TMA for the facility</a:t>
            </a:r>
          </a:p>
          <a:p>
            <a:r>
              <a:rPr lang="en-US" dirty="0"/>
              <a:t>Have the proper weight for the host vehicle</a:t>
            </a:r>
          </a:p>
          <a:p>
            <a:r>
              <a:rPr lang="en-US" dirty="0"/>
              <a:t>Use manufacturers roll ahead distance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BF609EA-3855-4351-ADA8-834F102966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334" r="43747" b="-334"/>
          <a:stretch/>
        </p:blipFill>
        <p:spPr>
          <a:xfrm>
            <a:off x="4627758" y="2755901"/>
            <a:ext cx="3928422" cy="3800052"/>
          </a:xfrm>
        </p:spPr>
      </p:pic>
    </p:spTree>
    <p:extLst>
      <p:ext uri="{BB962C8B-B14F-4D97-AF65-F5344CB8AC3E}">
        <p14:creationId xmlns:p14="http://schemas.microsoft.com/office/powerpoint/2010/main" val="148118805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AB7E-074A-4DBB-934A-5429DC17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Truck/Trailer Mounted Attenuators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FF6B7-888F-4214-A9E7-B8ECF2D98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Crashworthiness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C5B3B-E5B7-4A13-942E-EA8F2BAF288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If you have NCHRP 350 TL-3 TMA’s</a:t>
            </a:r>
          </a:p>
          <a:p>
            <a:pPr lvl="1"/>
            <a:r>
              <a:rPr lang="en-US" dirty="0"/>
              <a:t>Use until end of useful life or sunset date</a:t>
            </a:r>
          </a:p>
          <a:p>
            <a:r>
              <a:rPr lang="en-US" dirty="0"/>
              <a:t>When purchasing new TMA’</a:t>
            </a:r>
          </a:p>
          <a:p>
            <a:pPr lvl="1"/>
            <a:r>
              <a:rPr lang="en-US" dirty="0"/>
              <a:t>MASH TL-3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6D1CF7-17CA-43F3-B757-F61C6C1AEC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-1056" b="2308"/>
          <a:stretch/>
        </p:blipFill>
        <p:spPr>
          <a:xfrm>
            <a:off x="4726832" y="2743201"/>
            <a:ext cx="4179662" cy="338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32EE54-026E-4309-860A-4B71E2F4CCC5}"/>
              </a:ext>
            </a:extLst>
          </p:cNvPr>
          <p:cNvSpPr txBox="1"/>
          <p:nvPr/>
        </p:nvSpPr>
        <p:spPr>
          <a:xfrm>
            <a:off x="5620749" y="6109589"/>
            <a:ext cx="328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TrafFix</a:t>
            </a:r>
            <a:r>
              <a:rPr lang="en-US" dirty="0"/>
              <a:t> Devices Scorpion II</a:t>
            </a:r>
          </a:p>
        </p:txBody>
      </p:sp>
    </p:spTree>
    <p:extLst>
      <p:ext uri="{BB962C8B-B14F-4D97-AF65-F5344CB8AC3E}">
        <p14:creationId xmlns:p14="http://schemas.microsoft.com/office/powerpoint/2010/main" val="309299276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392AC8-68C5-49E1-9E3D-793FF71266BF}"/>
              </a:ext>
            </a:extLst>
          </p:cNvPr>
          <p:cNvSpPr txBox="1">
            <a:spLocks/>
          </p:cNvSpPr>
          <p:nvPr/>
        </p:nvSpPr>
        <p:spPr>
          <a:xfrm>
            <a:off x="598170" y="746760"/>
            <a:ext cx="8229600" cy="1270528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500" b="1" kern="1200" baseline="0">
                <a:solidFill>
                  <a:srgbClr val="00416A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Truck/Trailer Mounted Attenuators</a:t>
            </a:r>
          </a:p>
        </p:txBody>
      </p:sp>
      <p:pic>
        <p:nvPicPr>
          <p:cNvPr id="7" name="SS180M 3-51 OH x2">
            <a:hlinkClick r:id="" action="ppaction://media"/>
            <a:extLst>
              <a:ext uri="{FF2B5EF4-FFF2-40B4-BE49-F238E27FC236}">
                <a16:creationId xmlns:a16="http://schemas.microsoft.com/office/drawing/2014/main" id="{B1FE0EB3-42AB-4A0F-B21F-9F29A9D4AA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170" y="19106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35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54B9-7931-4934-8F48-F1407ADA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Temporary Signals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75C4D-1FD5-47A0-A34C-CE498AC7C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Spec. 661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59DDA-3F79-4F12-9467-3C584AEF3BD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Two signal heads required</a:t>
            </a:r>
          </a:p>
          <a:p>
            <a:r>
              <a:rPr lang="en-US" dirty="0"/>
              <a:t>Stop bar required</a:t>
            </a:r>
          </a:p>
          <a:p>
            <a:r>
              <a:rPr lang="en-US" dirty="0"/>
              <a:t>Traffic dependent</a:t>
            </a:r>
          </a:p>
          <a:p>
            <a:r>
              <a:rPr lang="en-US" dirty="0"/>
              <a:t>Electrical APL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ADDDE-39F4-42EB-9948-E5D121BBD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008" y="2743201"/>
            <a:ext cx="3909886" cy="3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435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18C1-F117-489B-8455-5A966D9F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Pedestrian Accommodations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2346-A8B4-44E4-B260-6BA12621F78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Detour pedestrians around work</a:t>
            </a:r>
          </a:p>
          <a:p>
            <a:pPr lvl="1"/>
            <a:r>
              <a:rPr lang="en-US" dirty="0"/>
              <a:t>Do not close off both side of sidewalk if available</a:t>
            </a:r>
          </a:p>
          <a:p>
            <a:r>
              <a:rPr lang="en-US" dirty="0"/>
              <a:t>Stop work allow them to pass through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282224-CA24-4A77-8C3E-E250830D4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362" r="936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3891D-7641-4859-BD4C-C80362BA592D}"/>
              </a:ext>
            </a:extLst>
          </p:cNvPr>
          <p:cNvSpPr txBox="1"/>
          <p:nvPr/>
        </p:nvSpPr>
        <p:spPr>
          <a:xfrm>
            <a:off x="5438899" y="6529519"/>
            <a:ext cx="336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Improvement Project 11/18/2019</a:t>
            </a:r>
          </a:p>
        </p:txBody>
      </p:sp>
    </p:spTree>
    <p:extLst>
      <p:ext uri="{BB962C8B-B14F-4D97-AF65-F5344CB8AC3E}">
        <p14:creationId xmlns:p14="http://schemas.microsoft.com/office/powerpoint/2010/main" val="25192015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D498-55AB-4707-A5F4-C5159636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MASH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6257-BB8E-475A-A6E5-155E63B14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Manual for Assessing Safety Hardware (MASH) 2016</a:t>
            </a:r>
          </a:p>
          <a:p>
            <a:pPr lvl="1"/>
            <a:r>
              <a:rPr lang="en-US" dirty="0"/>
              <a:t>All devices manufactured after December 31, 2019 must successfully pass MASH 16</a:t>
            </a:r>
          </a:p>
          <a:p>
            <a:r>
              <a:rPr lang="en-US" dirty="0"/>
              <a:t>NCHRP Report 350 &amp; MASH 09 </a:t>
            </a:r>
          </a:p>
          <a:p>
            <a:pPr lvl="1"/>
            <a:r>
              <a:rPr lang="en-US" dirty="0"/>
              <a:t>Devices may still be used throughout their normal service lives, </a:t>
            </a:r>
            <a:r>
              <a:rPr lang="en-US" dirty="0" err="1"/>
              <a:t>WisDOT</a:t>
            </a:r>
            <a:r>
              <a:rPr lang="en-US" dirty="0"/>
              <a:t> has set sunset dates in agreement with other states in the Midwest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8875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59D2-3BB0-49F3-8906-8535B14F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Smart Work Zones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D4612-7247-4428-AC8F-36417A3C6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New devices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E87F8-C785-4AEE-8DB5-735492598A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Smart Arrow Boards</a:t>
            </a:r>
          </a:p>
          <a:p>
            <a:r>
              <a:rPr lang="en-US" dirty="0"/>
              <a:t>Queue Warning Systems</a:t>
            </a:r>
          </a:p>
          <a:p>
            <a:r>
              <a:rPr lang="en-US" dirty="0"/>
              <a:t>Start and End of Work Zone tracking: </a:t>
            </a:r>
            <a:r>
              <a:rPr lang="en-US" dirty="0" err="1"/>
              <a:t>iPin</a:t>
            </a:r>
            <a:r>
              <a:rPr lang="en-US" dirty="0"/>
              <a:t>, sensors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3A44A-21F7-4811-86A8-6A5FFAB961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r="31704"/>
          <a:stretch/>
        </p:blipFill>
        <p:spPr>
          <a:xfrm>
            <a:off x="4627758" y="2738382"/>
            <a:ext cx="3929398" cy="38302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7CB29-5D66-4B56-8E31-594D73E70B4D}"/>
              </a:ext>
            </a:extLst>
          </p:cNvPr>
          <p:cNvSpPr txBox="1"/>
          <p:nvPr/>
        </p:nvSpPr>
        <p:spPr>
          <a:xfrm>
            <a:off x="5909124" y="6490871"/>
            <a:ext cx="287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Street Smart Rentals</a:t>
            </a:r>
          </a:p>
        </p:txBody>
      </p:sp>
    </p:spTree>
    <p:extLst>
      <p:ext uri="{BB962C8B-B14F-4D97-AF65-F5344CB8AC3E}">
        <p14:creationId xmlns:p14="http://schemas.microsoft.com/office/powerpoint/2010/main" val="71129180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8CBE-BD5B-4ADB-A426-288001A5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High Visibility Apparel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EAAB3-33C5-4D7B-9E61-8638AB974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HMM 05-02-10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68C5-01E7-4BB6-B463-4580840270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4384" y="2743201"/>
            <a:ext cx="4460880" cy="3825453"/>
          </a:xfrm>
        </p:spPr>
        <p:txBody>
          <a:bodyPr/>
          <a:lstStyle/>
          <a:p>
            <a:r>
              <a:rPr lang="en-US" dirty="0"/>
              <a:t>Daytime</a:t>
            </a:r>
          </a:p>
          <a:p>
            <a:pPr lvl="1"/>
            <a:r>
              <a:rPr lang="en-US" dirty="0"/>
              <a:t>Class 2 or Class 3</a:t>
            </a:r>
          </a:p>
          <a:p>
            <a:r>
              <a:rPr lang="en-US" dirty="0"/>
              <a:t>Nighttime</a:t>
            </a:r>
          </a:p>
          <a:p>
            <a:pPr lvl="1"/>
            <a:r>
              <a:rPr lang="en-US" dirty="0"/>
              <a:t>Vest and Pants Required</a:t>
            </a:r>
          </a:p>
          <a:p>
            <a:r>
              <a:rPr lang="en-US" dirty="0"/>
              <a:t>ANSI 107-2015 Type R</a:t>
            </a:r>
          </a:p>
          <a:p>
            <a:r>
              <a:rPr lang="en-US" dirty="0"/>
              <a:t>Clean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C387D2-65E2-40F9-A101-FBCB7B6234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6559" b="1001"/>
          <a:stretch/>
        </p:blipFill>
        <p:spPr>
          <a:xfrm>
            <a:off x="5198211" y="2743201"/>
            <a:ext cx="2948262" cy="32619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E5F0C9-8C04-4199-B323-345AA525769D}"/>
              </a:ext>
            </a:extLst>
          </p:cNvPr>
          <p:cNvSpPr txBox="1"/>
          <p:nvPr/>
        </p:nvSpPr>
        <p:spPr>
          <a:xfrm>
            <a:off x="6139542" y="6005130"/>
            <a:ext cx="200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HiVis</a:t>
            </a:r>
            <a:r>
              <a:rPr lang="en-US" dirty="0"/>
              <a:t> Supply</a:t>
            </a:r>
          </a:p>
        </p:txBody>
      </p:sp>
    </p:spTree>
    <p:extLst>
      <p:ext uri="{BB962C8B-B14F-4D97-AF65-F5344CB8AC3E}">
        <p14:creationId xmlns:p14="http://schemas.microsoft.com/office/powerpoint/2010/main" val="216390960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88CBE-BD5B-4ADB-A426-288001A5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Flagging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EAAB3-33C5-4D7B-9E61-8638AB974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770" y="1930401"/>
            <a:ext cx="4359494" cy="457200"/>
          </a:xfrm>
        </p:spPr>
        <p:txBody>
          <a:bodyPr>
            <a:noAutofit/>
          </a:bodyPr>
          <a:lstStyle/>
          <a:p>
            <a:r>
              <a:rPr lang="en-US" sz="2800" dirty="0"/>
              <a:t>2020 Flagging Handbook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668C5-01E7-4BB6-B463-4580840270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4384" y="2743201"/>
            <a:ext cx="5415148" cy="3825453"/>
          </a:xfrm>
        </p:spPr>
        <p:txBody>
          <a:bodyPr>
            <a:normAutofit/>
          </a:bodyPr>
          <a:lstStyle/>
          <a:p>
            <a:r>
              <a:rPr lang="en-US" dirty="0"/>
              <a:t>Flaggers must be certified for work on the state highway system</a:t>
            </a:r>
          </a:p>
          <a:p>
            <a:r>
              <a:rPr lang="en-US" dirty="0"/>
              <a:t>Vest and pants</a:t>
            </a:r>
          </a:p>
          <a:p>
            <a:pPr lvl="1"/>
            <a:r>
              <a:rPr lang="en-US" dirty="0"/>
              <a:t>Minimum Class 2 Vest</a:t>
            </a:r>
          </a:p>
          <a:p>
            <a:pPr lvl="1"/>
            <a:r>
              <a:rPr lang="en-US" dirty="0"/>
              <a:t>Class E pants</a:t>
            </a:r>
          </a:p>
          <a:p>
            <a:r>
              <a:rPr lang="en-US" dirty="0"/>
              <a:t>Proper sign size and staff height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79009-3FB1-4597-9CD1-AA6B6E6F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532" y="1599158"/>
            <a:ext cx="2814451" cy="51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78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A045-6ACC-4BBD-8117-BCB07566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Temporary Portable Rumble Strips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00451-3C45-4A3D-AFB1-41E3E9202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Flagging Handbook, SDD 15c12, Spec 104.6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940E6-EC44-4BFB-95F2-F2416D69ED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2509" y="2743201"/>
            <a:ext cx="4414439" cy="3825453"/>
          </a:xfrm>
        </p:spPr>
        <p:txBody>
          <a:bodyPr/>
          <a:lstStyle/>
          <a:p>
            <a:r>
              <a:rPr lang="en-US" dirty="0"/>
              <a:t>1 hour or more</a:t>
            </a:r>
          </a:p>
          <a:p>
            <a:r>
              <a:rPr lang="en-US" dirty="0"/>
              <a:t>Only use TPRS from APL</a:t>
            </a:r>
          </a:p>
          <a:p>
            <a:r>
              <a:rPr lang="en-US" dirty="0"/>
              <a:t>40 mph and above</a:t>
            </a:r>
          </a:p>
          <a:p>
            <a:r>
              <a:rPr lang="en-US" dirty="0"/>
              <a:t>Spacing of strips depends on speed</a:t>
            </a:r>
          </a:p>
          <a:p>
            <a:r>
              <a:rPr lang="en-US" dirty="0"/>
              <a:t>Monitor hourly for placement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8AF542-D12F-4C46-B884-29A9B62E7D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3" r="34923"/>
          <a:stretch/>
        </p:blipFill>
        <p:spPr/>
      </p:pic>
    </p:spTree>
    <p:extLst>
      <p:ext uri="{BB962C8B-B14F-4D97-AF65-F5344CB8AC3E}">
        <p14:creationId xmlns:p14="http://schemas.microsoft.com/office/powerpoint/2010/main" val="228298044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079-FC87-4E33-B61D-333B1B5A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WisDOT</a:t>
            </a:r>
            <a:r>
              <a:rPr lang="en-US" sz="3600" dirty="0"/>
              <a:t> Approved Products List (APL)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E5A79-A36C-485E-B436-57BA9C98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2286000"/>
            <a:ext cx="8957359" cy="4351338"/>
          </a:xfrm>
        </p:spPr>
        <p:txBody>
          <a:bodyPr/>
          <a:lstStyle/>
          <a:p>
            <a:r>
              <a:rPr lang="en-US" dirty="0"/>
              <a:t>Set up to help inspectors</a:t>
            </a:r>
          </a:p>
          <a:p>
            <a:r>
              <a:rPr lang="en-US" dirty="0"/>
              <a:t>If you want a device added contact: DOTSignMarkWZMaterials@dot.wi.gov </a:t>
            </a:r>
          </a:p>
          <a:p>
            <a:r>
              <a:rPr lang="en-US" dirty="0"/>
              <a:t>Sunset dates for certain devices shown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F2FA9-94DB-44A3-A9CC-B56EB89A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"/>
          <a:stretch/>
        </p:blipFill>
        <p:spPr>
          <a:xfrm>
            <a:off x="183054" y="4252709"/>
            <a:ext cx="8831022" cy="19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852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6210-8534-4EAC-B788-DC7CB0B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Quality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8AF6-B947-4A26-97BF-F3D364EB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Acceptable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6CB0-823B-4C9D-A510-76230E268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t="23656" r="9520" b="12990"/>
          <a:stretch/>
        </p:blipFill>
        <p:spPr>
          <a:xfrm rot="5400000">
            <a:off x="4793642" y="2710931"/>
            <a:ext cx="4575781" cy="3426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EDDFC-AFA7-461B-AEB3-72DA9CA5A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08" y="3008947"/>
            <a:ext cx="2547031" cy="32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51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6210-8534-4EAC-B788-DC7CB0B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Quality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8AF6-B947-4A26-97BF-F3D364EB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Marginal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966238-70B4-4AAC-A9BE-FD4C98F00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4399" y="2424691"/>
            <a:ext cx="4814454" cy="3610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9976F-5CE1-4268-B3C1-CA9E2AE7A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56" y="2968941"/>
            <a:ext cx="2842611" cy="36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397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6210-8534-4EAC-B788-DC7CB0BE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Quality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68AF6-B947-4A26-97BF-F3D364EBF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Unacceptable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512E6-ABBC-4C86-B552-21873BE22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14210" r="18201" b="24035"/>
          <a:stretch/>
        </p:blipFill>
        <p:spPr>
          <a:xfrm rot="5400000">
            <a:off x="5773924" y="3350337"/>
            <a:ext cx="3653011" cy="2771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A155C-4332-4B00-AA2A-50431612B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2136" r="22546" b="26861"/>
          <a:stretch/>
        </p:blipFill>
        <p:spPr>
          <a:xfrm rot="5400000">
            <a:off x="2775297" y="3417689"/>
            <a:ext cx="3828241" cy="2811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A6EFF-CA94-40E2-B1E8-CF11A1A5D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t="12564" r="3584" b="500"/>
          <a:stretch/>
        </p:blipFill>
        <p:spPr>
          <a:xfrm>
            <a:off x="157943" y="2925394"/>
            <a:ext cx="3006090" cy="35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48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AF8D-EF60-4F84-AB49-A5208078C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Traffic Control Drums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B80AA-97A1-4889-B592-00BCF13D2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643, SDD 15c11b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EC94D-CB40-4102-B93B-740F0576CD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Large target value</a:t>
            </a:r>
          </a:p>
          <a:p>
            <a:r>
              <a:rPr lang="en-US" dirty="0"/>
              <a:t>4”-6” white and fluorescent orange sheeting</a:t>
            </a:r>
          </a:p>
          <a:p>
            <a:r>
              <a:rPr lang="en-US" dirty="0"/>
              <a:t>Weighted base</a:t>
            </a:r>
          </a:p>
          <a:p>
            <a:r>
              <a:rPr lang="en-US" dirty="0"/>
              <a:t>Clean/not crushed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7BF925-C20A-447E-BD29-9C1BC664EF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r="27026"/>
          <a:stretch/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E93E4-1F55-47A1-BA3E-77FB83CF1FD2}"/>
              </a:ext>
            </a:extLst>
          </p:cNvPr>
          <p:cNvSpPr txBox="1"/>
          <p:nvPr/>
        </p:nvSpPr>
        <p:spPr>
          <a:xfrm>
            <a:off x="6457841" y="6529519"/>
            <a:ext cx="224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Brown Co. 7/18/2019</a:t>
            </a:r>
          </a:p>
        </p:txBody>
      </p:sp>
    </p:spTree>
    <p:extLst>
      <p:ext uri="{BB962C8B-B14F-4D97-AF65-F5344CB8AC3E}">
        <p14:creationId xmlns:p14="http://schemas.microsoft.com/office/powerpoint/2010/main" val="250925102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C7B0C-1E27-4643-9343-844FCB29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42-Inch Cones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FB9F0-5157-4B59-9D2A-0C6E844FC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Spec. 643, SDD 15c11b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296E1-D496-4482-A642-B538EC0513A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Smaller target value</a:t>
            </a:r>
          </a:p>
          <a:p>
            <a:r>
              <a:rPr lang="en-US" dirty="0"/>
              <a:t>4”-6” white and fluorescent orange sheeting</a:t>
            </a:r>
          </a:p>
          <a:p>
            <a:r>
              <a:rPr lang="en-US" dirty="0"/>
              <a:t>Weighted base</a:t>
            </a:r>
          </a:p>
          <a:p>
            <a:r>
              <a:rPr lang="en-US" dirty="0"/>
              <a:t>½ the spacing of drums</a:t>
            </a:r>
          </a:p>
          <a:p>
            <a:r>
              <a:rPr lang="en-US" dirty="0"/>
              <a:t>Do not use in tapers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FF29520-3FFE-4938-ACF9-6D5F7FF774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033" r="19033"/>
          <a:stretch/>
        </p:blipFill>
        <p:spPr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5D4A6-183E-43C0-9DA2-16D42DFE897B}"/>
              </a:ext>
            </a:extLst>
          </p:cNvPr>
          <p:cNvSpPr txBox="1"/>
          <p:nvPr/>
        </p:nvSpPr>
        <p:spPr>
          <a:xfrm>
            <a:off x="5807035" y="6517644"/>
            <a:ext cx="289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Washington Co. 11/25/2019</a:t>
            </a:r>
          </a:p>
        </p:txBody>
      </p:sp>
    </p:spTree>
    <p:extLst>
      <p:ext uri="{BB962C8B-B14F-4D97-AF65-F5344CB8AC3E}">
        <p14:creationId xmlns:p14="http://schemas.microsoft.com/office/powerpoint/2010/main" val="302529839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82BB-0099-498C-BCBA-7C97A734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Drums vs. Cones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F1EEB-5D74-413B-B5BA-5EC3F0E59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5"/>
          <a:stretch/>
        </p:blipFill>
        <p:spPr>
          <a:xfrm>
            <a:off x="1592535" y="2956939"/>
            <a:ext cx="7082835" cy="373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BD360-49D1-4E17-B1F5-7B7D40FA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4" t="325" r="17771" b="-325"/>
          <a:stretch/>
        </p:blipFill>
        <p:spPr>
          <a:xfrm>
            <a:off x="289191" y="1796182"/>
            <a:ext cx="4844761" cy="3026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6D625C-5D8C-4834-B5B1-E2EF5AEBD538}"/>
              </a:ext>
            </a:extLst>
          </p:cNvPr>
          <p:cNvSpPr txBox="1"/>
          <p:nvPr/>
        </p:nvSpPr>
        <p:spPr>
          <a:xfrm>
            <a:off x="6657322" y="6318784"/>
            <a:ext cx="201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Dane Co. 8/7/2019</a:t>
            </a:r>
          </a:p>
        </p:txBody>
      </p:sp>
    </p:spTree>
    <p:extLst>
      <p:ext uri="{BB962C8B-B14F-4D97-AF65-F5344CB8AC3E}">
        <p14:creationId xmlns:p14="http://schemas.microsoft.com/office/powerpoint/2010/main" val="93212376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WisDOT template standard screen gray backgroun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F54288C657724180ED1312F00F45E4" ma:contentTypeVersion="1" ma:contentTypeDescription="Create a new document." ma:contentTypeScope="" ma:versionID="bb5a3f6e397b1690cf6564841654f2a0">
  <xsd:schema xmlns:xsd="http://www.w3.org/2001/XMLSchema" xmlns:xs="http://www.w3.org/2001/XMLSchema" xmlns:p="http://schemas.microsoft.com/office/2006/metadata/properties" xmlns:ns2="a8b72882-1d02-4704-8464-4e9c6e9dc531" targetNamespace="http://schemas.microsoft.com/office/2006/metadata/properties" ma:root="true" ma:fieldsID="5705412253ba870b06423a56f97807aa" ns2:_="">
    <xsd:import namespace="a8b72882-1d02-4704-8464-4e9c6e9dc53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72882-1d02-4704-8464-4e9c6e9dc5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B405F2-A598-4045-AE90-A5E9BE7053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569F7-A43E-4AA1-94C4-CEF801B78E8D}">
  <ds:schemaRefs>
    <ds:schemaRef ds:uri="http://purl.org/dc/elements/1.1/"/>
    <ds:schemaRef ds:uri="http://purl.org/dc/dcmitype/"/>
    <ds:schemaRef ds:uri="http://schemas.microsoft.com/office/infopath/2007/PartnerControls"/>
    <ds:schemaRef ds:uri="7d342aa1-059c-4e84-8b26-50d0fb93f078"/>
    <ds:schemaRef ds:uri="http://purl.org/dc/terms/"/>
    <ds:schemaRef ds:uri="077c9a81-7f24-4f5d-afa4-e4d444f2c472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9C37E2-360C-481B-90E3-4FB871E1522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1763</TotalTime>
  <Words>731</Words>
  <Application>Microsoft Office PowerPoint</Application>
  <PresentationFormat>On-screen Show (4:3)</PresentationFormat>
  <Paragraphs>152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Wingdings</vt:lpstr>
      <vt:lpstr>WisDOT template standard screen gray background</vt:lpstr>
      <vt:lpstr>Traffic Control Devices</vt:lpstr>
      <vt:lpstr>MASH Requirements</vt:lpstr>
      <vt:lpstr>WisDOT Approved Products List (APL)</vt:lpstr>
      <vt:lpstr>Quality Standards</vt:lpstr>
      <vt:lpstr>Quality Standards</vt:lpstr>
      <vt:lpstr>Quality Standards</vt:lpstr>
      <vt:lpstr>Traffic Control Drums</vt:lpstr>
      <vt:lpstr>42-Inch Cones</vt:lpstr>
      <vt:lpstr>Drums vs. Cones</vt:lpstr>
      <vt:lpstr>Barricades</vt:lpstr>
      <vt:lpstr>Signs</vt:lpstr>
      <vt:lpstr>Correct Advance Warning Sign</vt:lpstr>
      <vt:lpstr>Portable Changeable Message Signs (PCMS)</vt:lpstr>
      <vt:lpstr>Arrow Boards</vt:lpstr>
      <vt:lpstr>Truck/Trailer Mounted Attenuators</vt:lpstr>
      <vt:lpstr>Truck/Trailer Mounted Attenuators</vt:lpstr>
      <vt:lpstr>PowerPoint Presentation</vt:lpstr>
      <vt:lpstr>Temporary Signals</vt:lpstr>
      <vt:lpstr>Pedestrian Accommodations</vt:lpstr>
      <vt:lpstr>Smart Work Zones</vt:lpstr>
      <vt:lpstr>High Visibility Apparel</vt:lpstr>
      <vt:lpstr>Flagging</vt:lpstr>
      <vt:lpstr>Temporary Portable Rumble Strips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1024 x 768</dc:title>
  <dc:creator>KIRKPATRICK, MARY K</dc:creator>
  <cp:lastModifiedBy>Emily Silverson</cp:lastModifiedBy>
  <cp:revision>132</cp:revision>
  <cp:lastPrinted>2020-03-09T15:20:37Z</cp:lastPrinted>
  <dcterms:created xsi:type="dcterms:W3CDTF">2017-03-13T20:15:47Z</dcterms:created>
  <dcterms:modified xsi:type="dcterms:W3CDTF">2020-03-19T19:00:55Z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0x01010084F54288C657724180ED1312F00F45E4</vt:lpwstr>
  </property>
  <property fmtid="{D5CDD505-2E9C-101B-9397-08002B2CF9AE}" pid="3" name="MyDOTKeywords">
    <vt:lpwstr>308;#Power Point|91c5ccfe-5412-4d60-ad95-adf113dd6163</vt:lpwstr>
  </property>
  <property fmtid="{D5CDD505-2E9C-101B-9397-08002B2CF9AE}" pid="4" name="MyDOTNavigation">
    <vt:lpwstr>509;#Communication Templates|924143f1-6dc9-46d7-a9f6-1f2924822cd5</vt:lpwstr>
  </property>
</Properties>
</file>