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5"/>
  </p:notesMasterIdLst>
  <p:handoutMasterIdLst>
    <p:handoutMasterId r:id="rId36"/>
  </p:handoutMasterIdLst>
  <p:sldIdLst>
    <p:sldId id="271" r:id="rId5"/>
    <p:sldId id="272" r:id="rId6"/>
    <p:sldId id="297" r:id="rId7"/>
    <p:sldId id="1271" r:id="rId8"/>
    <p:sldId id="1273" r:id="rId9"/>
    <p:sldId id="1274" r:id="rId10"/>
    <p:sldId id="281" r:id="rId11"/>
    <p:sldId id="282" r:id="rId12"/>
    <p:sldId id="283" r:id="rId13"/>
    <p:sldId id="302" r:id="rId14"/>
    <p:sldId id="273" r:id="rId15"/>
    <p:sldId id="285" r:id="rId16"/>
    <p:sldId id="1279" r:id="rId17"/>
    <p:sldId id="1256" r:id="rId18"/>
    <p:sldId id="1257" r:id="rId19"/>
    <p:sldId id="1259" r:id="rId20"/>
    <p:sldId id="1260" r:id="rId21"/>
    <p:sldId id="1261" r:id="rId22"/>
    <p:sldId id="299" r:id="rId23"/>
    <p:sldId id="1275" r:id="rId24"/>
    <p:sldId id="1265" r:id="rId25"/>
    <p:sldId id="1266" r:id="rId26"/>
    <p:sldId id="1276" r:id="rId27"/>
    <p:sldId id="1277" r:id="rId28"/>
    <p:sldId id="1278" r:id="rId29"/>
    <p:sldId id="1268" r:id="rId30"/>
    <p:sldId id="1267" r:id="rId31"/>
    <p:sldId id="1263" r:id="rId32"/>
    <p:sldId id="1270" r:id="rId33"/>
    <p:sldId id="126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D8B832"/>
    <a:srgbClr val="FFBE05"/>
    <a:srgbClr val="F2CD00"/>
    <a:srgbClr val="00416A"/>
    <a:srgbClr val="A0284C"/>
    <a:srgbClr val="D8B85E"/>
    <a:srgbClr val="DCC070"/>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0" autoAdjust="0"/>
    <p:restoredTop sz="94303" autoAdjust="0"/>
  </p:normalViewPr>
  <p:slideViewPr>
    <p:cSldViewPr snapToGrid="0">
      <p:cViewPr varScale="1">
        <p:scale>
          <a:sx n="75" d="100"/>
          <a:sy n="75" d="100"/>
        </p:scale>
        <p:origin x="77"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1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d00fp1\w4bho\25%20Work%20Zone\Crashes\Crash%20Data\WZ%20201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d00fp1\w4bho\25%20Work%20Zone\Crashes\Crash%20Data\DT4000_2017-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ad00fp1\w4bho\25%20Work%20Zone\Crashes\Crash%20Data\DT4000_2017-2019.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Sheet4!$A$20:$A$25</c:f>
              <c:strCache>
                <c:ptCount val="5"/>
                <c:pt idx="0">
                  <c:v>2015</c:v>
                </c:pt>
                <c:pt idx="1">
                  <c:v>2016</c:v>
                </c:pt>
                <c:pt idx="2">
                  <c:v>2017</c:v>
                </c:pt>
                <c:pt idx="3">
                  <c:v>2018</c:v>
                </c:pt>
                <c:pt idx="4">
                  <c:v>2019</c:v>
                </c:pt>
              </c:strCache>
            </c:strRef>
          </c:cat>
          <c:val>
            <c:numRef>
              <c:f>Sheet4!$B$20:$B$25</c:f>
              <c:numCache>
                <c:formatCode>General</c:formatCode>
                <c:ptCount val="5"/>
                <c:pt idx="0">
                  <c:v>2411</c:v>
                </c:pt>
                <c:pt idx="1">
                  <c:v>2811</c:v>
                </c:pt>
                <c:pt idx="2">
                  <c:v>2775</c:v>
                </c:pt>
                <c:pt idx="3">
                  <c:v>3157</c:v>
                </c:pt>
                <c:pt idx="4">
                  <c:v>2471</c:v>
                </c:pt>
              </c:numCache>
            </c:numRef>
          </c:val>
          <c:extLst>
            <c:ext xmlns:c16="http://schemas.microsoft.com/office/drawing/2014/chart" uri="{C3380CC4-5D6E-409C-BE32-E72D297353CC}">
              <c16:uniqueId val="{00000000-A904-4BE8-92CB-7A8DA7C1DF34}"/>
            </c:ext>
          </c:extLst>
        </c:ser>
        <c:dLbls>
          <c:showLegendKey val="0"/>
          <c:showVal val="0"/>
          <c:showCatName val="0"/>
          <c:showSerName val="0"/>
          <c:showPercent val="0"/>
          <c:showBubbleSize val="0"/>
        </c:dLbls>
        <c:gapWidth val="219"/>
        <c:overlap val="-27"/>
        <c:axId val="362771840"/>
        <c:axId val="362769216"/>
      </c:barChart>
      <c:catAx>
        <c:axId val="3627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69216"/>
        <c:crosses val="autoZero"/>
        <c:auto val="1"/>
        <c:lblAlgn val="ctr"/>
        <c:lblOffset val="100"/>
        <c:noMultiLvlLbl val="0"/>
      </c:catAx>
      <c:valAx>
        <c:axId val="3627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77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FAT</c:v>
          </c:tx>
          <c:spPr>
            <a:solidFill>
              <a:schemeClr val="accent1"/>
            </a:solidFill>
            <a:ln>
              <a:noFill/>
            </a:ln>
            <a:effectLst/>
          </c:spPr>
          <c:invertIfNegative val="0"/>
          <c:cat>
            <c:strRef>
              <c:f>Sheet4!$M$4:$M$9</c:f>
              <c:strCache>
                <c:ptCount val="5"/>
                <c:pt idx="0">
                  <c:v>2015</c:v>
                </c:pt>
                <c:pt idx="1">
                  <c:v>2016</c:v>
                </c:pt>
                <c:pt idx="2">
                  <c:v>2017</c:v>
                </c:pt>
                <c:pt idx="3">
                  <c:v>2018</c:v>
                </c:pt>
                <c:pt idx="4">
                  <c:v>2019</c:v>
                </c:pt>
              </c:strCache>
            </c:strRef>
          </c:cat>
          <c:val>
            <c:numRef>
              <c:f>Sheet4!$N$4:$N$9</c:f>
              <c:numCache>
                <c:formatCode>General</c:formatCode>
                <c:ptCount val="5"/>
                <c:pt idx="0">
                  <c:v>12</c:v>
                </c:pt>
                <c:pt idx="1">
                  <c:v>8</c:v>
                </c:pt>
                <c:pt idx="2">
                  <c:v>6</c:v>
                </c:pt>
                <c:pt idx="3">
                  <c:v>9</c:v>
                </c:pt>
                <c:pt idx="4">
                  <c:v>16</c:v>
                </c:pt>
              </c:numCache>
            </c:numRef>
          </c:val>
          <c:extLst>
            <c:ext xmlns:c16="http://schemas.microsoft.com/office/drawing/2014/chart" uri="{C3380CC4-5D6E-409C-BE32-E72D297353CC}">
              <c16:uniqueId val="{00000000-6F1E-4AD1-B9A4-52B10A0760B3}"/>
            </c:ext>
          </c:extLst>
        </c:ser>
        <c:ser>
          <c:idx val="1"/>
          <c:order val="1"/>
          <c:tx>
            <c:strRef>
              <c:f>Sheet4!$O$3</c:f>
              <c:strCache>
                <c:ptCount val="1"/>
                <c:pt idx="0">
                  <c:v>INJ</c:v>
                </c:pt>
              </c:strCache>
            </c:strRef>
          </c:tx>
          <c:spPr>
            <a:solidFill>
              <a:schemeClr val="accent2"/>
            </a:solidFill>
            <a:ln>
              <a:noFill/>
            </a:ln>
            <a:effectLst/>
          </c:spPr>
          <c:invertIfNegative val="0"/>
          <c:cat>
            <c:strRef>
              <c:f>Sheet4!$M$4:$M$9</c:f>
              <c:strCache>
                <c:ptCount val="5"/>
                <c:pt idx="0">
                  <c:v>2015</c:v>
                </c:pt>
                <c:pt idx="1">
                  <c:v>2016</c:v>
                </c:pt>
                <c:pt idx="2">
                  <c:v>2017</c:v>
                </c:pt>
                <c:pt idx="3">
                  <c:v>2018</c:v>
                </c:pt>
                <c:pt idx="4">
                  <c:v>2019</c:v>
                </c:pt>
              </c:strCache>
            </c:strRef>
          </c:cat>
          <c:val>
            <c:numRef>
              <c:f>Sheet4!$O$4:$O$9</c:f>
              <c:numCache>
                <c:formatCode>General</c:formatCode>
                <c:ptCount val="5"/>
                <c:pt idx="0">
                  <c:v>653</c:v>
                </c:pt>
                <c:pt idx="1">
                  <c:v>747</c:v>
                </c:pt>
                <c:pt idx="2">
                  <c:v>752</c:v>
                </c:pt>
                <c:pt idx="3">
                  <c:v>853</c:v>
                </c:pt>
                <c:pt idx="4">
                  <c:v>604</c:v>
                </c:pt>
              </c:numCache>
            </c:numRef>
          </c:val>
          <c:extLst>
            <c:ext xmlns:c16="http://schemas.microsoft.com/office/drawing/2014/chart" uri="{C3380CC4-5D6E-409C-BE32-E72D297353CC}">
              <c16:uniqueId val="{00000001-6F1E-4AD1-B9A4-52B10A0760B3}"/>
            </c:ext>
          </c:extLst>
        </c:ser>
        <c:ser>
          <c:idx val="2"/>
          <c:order val="2"/>
          <c:tx>
            <c:strRef>
              <c:f>Sheet4!$P$3</c:f>
              <c:strCache>
                <c:ptCount val="1"/>
                <c:pt idx="0">
                  <c:v>PD</c:v>
                </c:pt>
              </c:strCache>
            </c:strRef>
          </c:tx>
          <c:spPr>
            <a:solidFill>
              <a:schemeClr val="accent3"/>
            </a:solidFill>
            <a:ln>
              <a:noFill/>
            </a:ln>
            <a:effectLst/>
          </c:spPr>
          <c:invertIfNegative val="0"/>
          <c:cat>
            <c:strRef>
              <c:f>Sheet4!$M$4:$M$9</c:f>
              <c:strCache>
                <c:ptCount val="5"/>
                <c:pt idx="0">
                  <c:v>2015</c:v>
                </c:pt>
                <c:pt idx="1">
                  <c:v>2016</c:v>
                </c:pt>
                <c:pt idx="2">
                  <c:v>2017</c:v>
                </c:pt>
                <c:pt idx="3">
                  <c:v>2018</c:v>
                </c:pt>
                <c:pt idx="4">
                  <c:v>2019</c:v>
                </c:pt>
              </c:strCache>
            </c:strRef>
          </c:cat>
          <c:val>
            <c:numRef>
              <c:f>Sheet4!$P$4:$P$9</c:f>
              <c:numCache>
                <c:formatCode>General</c:formatCode>
                <c:ptCount val="5"/>
                <c:pt idx="0">
                  <c:v>1746</c:v>
                </c:pt>
                <c:pt idx="1">
                  <c:v>2056</c:v>
                </c:pt>
                <c:pt idx="2">
                  <c:v>2017</c:v>
                </c:pt>
                <c:pt idx="3">
                  <c:v>2295</c:v>
                </c:pt>
                <c:pt idx="4">
                  <c:v>1851</c:v>
                </c:pt>
              </c:numCache>
            </c:numRef>
          </c:val>
          <c:extLst>
            <c:ext xmlns:c16="http://schemas.microsoft.com/office/drawing/2014/chart" uri="{C3380CC4-5D6E-409C-BE32-E72D297353CC}">
              <c16:uniqueId val="{00000002-6F1E-4AD1-B9A4-52B10A0760B3}"/>
            </c:ext>
          </c:extLst>
        </c:ser>
        <c:dLbls>
          <c:showLegendKey val="0"/>
          <c:showVal val="0"/>
          <c:showCatName val="0"/>
          <c:showSerName val="0"/>
          <c:showPercent val="0"/>
          <c:showBubbleSize val="0"/>
        </c:dLbls>
        <c:gapWidth val="150"/>
        <c:axId val="881280952"/>
        <c:axId val="881278656"/>
      </c:barChart>
      <c:catAx>
        <c:axId val="88128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278656"/>
        <c:crosses val="autoZero"/>
        <c:auto val="1"/>
        <c:lblAlgn val="ctr"/>
        <c:lblOffset val="100"/>
        <c:noMultiLvlLbl val="0"/>
      </c:catAx>
      <c:valAx>
        <c:axId val="88127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Crashes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280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'Region Totals'!$A$40</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EF-4615-8691-CD0F324EB7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EF-4615-8691-CD0F324EB7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EF-4615-8691-CD0F324EB7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EF-4615-8691-CD0F324EB7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EF-4615-8691-CD0F324EB7D8}"/>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EEF-4615-8691-CD0F324EB7D8}"/>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EEF-4615-8691-CD0F324EB7D8}"/>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EEF-4615-8691-CD0F324EB7D8}"/>
                </c:ext>
              </c:extLst>
            </c:dLbl>
            <c:dLbl>
              <c:idx val="3"/>
              <c:layout>
                <c:manualLayout>
                  <c:x val="-9.5957490607791671E-3"/>
                  <c:y val="-0.2046169780248057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EF-4615-8691-CD0F324EB7D8}"/>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EEF-4615-8691-CD0F324EB7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'Region Totals'!$B$39:$F$39</c:f>
              <c:strCache>
                <c:ptCount val="5"/>
                <c:pt idx="0">
                  <c:v>NC</c:v>
                </c:pt>
                <c:pt idx="1">
                  <c:v>NE</c:v>
                </c:pt>
                <c:pt idx="2">
                  <c:v>NW</c:v>
                </c:pt>
                <c:pt idx="3">
                  <c:v>SE</c:v>
                </c:pt>
                <c:pt idx="4">
                  <c:v>SW</c:v>
                </c:pt>
              </c:strCache>
            </c:strRef>
          </c:cat>
          <c:val>
            <c:numRef>
              <c:f>'Region Totals'!$B$40:$F$40</c:f>
              <c:numCache>
                <c:formatCode>0%</c:formatCode>
                <c:ptCount val="5"/>
                <c:pt idx="0">
                  <c:v>3.8311926605504587E-2</c:v>
                </c:pt>
                <c:pt idx="1">
                  <c:v>0.15038532110091743</c:v>
                </c:pt>
                <c:pt idx="2">
                  <c:v>5.651376146788991E-2</c:v>
                </c:pt>
                <c:pt idx="3">
                  <c:v>0.49071559633027523</c:v>
                </c:pt>
                <c:pt idx="4">
                  <c:v>0.26407339449541284</c:v>
                </c:pt>
              </c:numCache>
            </c:numRef>
          </c:val>
          <c:extLst>
            <c:ext xmlns:c16="http://schemas.microsoft.com/office/drawing/2014/chart" uri="{C3380CC4-5D6E-409C-BE32-E72D297353CC}">
              <c16:uniqueId val="{0000000A-EEEF-4615-8691-CD0F324EB7D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124221604652359"/>
          <c:y val="0.88868431887190569"/>
          <c:w val="0.61548929545571507"/>
          <c:h val="8.40825656596846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C8-4E4E-B994-1338833138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C8-4E4E-B994-1338833138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C8-4E4E-B994-1338833138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C8-4E4E-B994-1338833138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C8-4E4E-B994-1338833138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C8-4E4E-B994-1338833138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C8-4E4E-B994-13388331382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C8-4E4E-B994-13388331382F}"/>
              </c:ext>
            </c:extLst>
          </c:dPt>
          <c:dLbls>
            <c:dLbl>
              <c:idx val="0"/>
              <c:layout>
                <c:manualLayout>
                  <c:x val="-3.3449550777306686E-2"/>
                  <c:y val="-5.7776342309635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C8-4E4E-B994-13388331382F}"/>
                </c:ext>
              </c:extLst>
            </c:dLbl>
            <c:dLbl>
              <c:idx val="3"/>
              <c:layout>
                <c:manualLayout>
                  <c:x val="4.5652445487583286E-2"/>
                  <c:y val="4.382179138171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C8-4E4E-B994-13388331382F}"/>
                </c:ext>
              </c:extLst>
            </c:dLbl>
            <c:dLbl>
              <c:idx val="4"/>
              <c:layout>
                <c:manualLayout>
                  <c:x val="-1.3053957197657985E-2"/>
                  <c:y val="3.6835512981671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C8-4E4E-B994-13388331382F}"/>
                </c:ext>
              </c:extLst>
            </c:dLbl>
            <c:dLbl>
              <c:idx val="7"/>
              <c:layout>
                <c:manualLayout>
                  <c:x val="9.791098828992529E-3"/>
                  <c:y val="-1.0782891570513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C8-4E4E-B994-13388331382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'Crash Type'!$B$23:$I$23</c:f>
              <c:strCache>
                <c:ptCount val="8"/>
                <c:pt idx="0">
                  <c:v>Angle</c:v>
                </c:pt>
                <c:pt idx="1">
                  <c:v>Unknown</c:v>
                </c:pt>
                <c:pt idx="2">
                  <c:v>Head-On</c:v>
                </c:pt>
                <c:pt idx="3">
                  <c:v>No Collision</c:v>
                </c:pt>
                <c:pt idx="4">
                  <c:v>Rear-End</c:v>
                </c:pt>
                <c:pt idx="5">
                  <c:v>Run of the Road</c:v>
                </c:pt>
                <c:pt idx="6">
                  <c:v>Side Swipe Opposite Direction</c:v>
                </c:pt>
                <c:pt idx="7">
                  <c:v>Side Swipe Same Direction</c:v>
                </c:pt>
              </c:strCache>
            </c:strRef>
          </c:cat>
          <c:val>
            <c:numRef>
              <c:f>'Crash Type'!$B$25:$I$25</c:f>
              <c:numCache>
                <c:formatCode>0.0%</c:formatCode>
                <c:ptCount val="8"/>
                <c:pt idx="0">
                  <c:v>9.475229357798165E-2</c:v>
                </c:pt>
                <c:pt idx="1">
                  <c:v>3.5229357798165139E-3</c:v>
                </c:pt>
                <c:pt idx="2">
                  <c:v>1.2550458715596331E-2</c:v>
                </c:pt>
                <c:pt idx="3">
                  <c:v>0.26855045871559635</c:v>
                </c:pt>
                <c:pt idx="4">
                  <c:v>0.43097247706422021</c:v>
                </c:pt>
                <c:pt idx="5">
                  <c:v>2.2752293577981649E-3</c:v>
                </c:pt>
                <c:pt idx="6">
                  <c:v>1.0275229357798165E-2</c:v>
                </c:pt>
                <c:pt idx="7">
                  <c:v>0.17710091743119266</c:v>
                </c:pt>
              </c:numCache>
            </c:numRef>
          </c:val>
          <c:extLst>
            <c:ext xmlns:c16="http://schemas.microsoft.com/office/drawing/2014/chart" uri="{C3380CC4-5D6E-409C-BE32-E72D297353CC}">
              <c16:uniqueId val="{00000010-C6C8-4E4E-B994-13388331382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0181037790949574"/>
          <c:w val="1"/>
          <c:h val="0.28389746105948804"/>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DF-4531-8AF6-FF587849C4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DF-4531-8AF6-FF587849C4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DF-4531-8AF6-FF587849C4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DF-4531-8AF6-FF587849C4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DF-4531-8AF6-FF587849C4E6}"/>
              </c:ext>
            </c:extLst>
          </c:dPt>
          <c:dLbls>
            <c:dLbl>
              <c:idx val="0"/>
              <c:layout>
                <c:manualLayout>
                  <c:x val="1.7983356046840298E-2"/>
                  <c:y val="-1.7530831482603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DF-4531-8AF6-FF587849C4E6}"/>
                </c:ext>
              </c:extLst>
            </c:dLbl>
            <c:dLbl>
              <c:idx val="1"/>
              <c:layout>
                <c:manualLayout>
                  <c:x val="-4.9783590753078649E-3"/>
                  <c:y val="8.2475267514637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DF-4531-8AF6-FF587849C4E6}"/>
                </c:ext>
              </c:extLst>
            </c:dLbl>
            <c:dLbl>
              <c:idx val="4"/>
              <c:layout>
                <c:manualLayout>
                  <c:x val="-1.3520278114274177E-2"/>
                  <c:y val="1.1191870246988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DF-4531-8AF6-FF587849C4E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Sheet'!$B$6:$F$6</c:f>
              <c:strCache>
                <c:ptCount val="5"/>
                <c:pt idx="0">
                  <c:v>Activity Area</c:v>
                </c:pt>
                <c:pt idx="1">
                  <c:v>Advanced Area</c:v>
                </c:pt>
                <c:pt idx="2">
                  <c:v>Before WZ</c:v>
                </c:pt>
                <c:pt idx="3">
                  <c:v>Termination Area</c:v>
                </c:pt>
                <c:pt idx="4">
                  <c:v>Transition Area</c:v>
                </c:pt>
              </c:strCache>
            </c:strRef>
          </c:cat>
          <c:val>
            <c:numRef>
              <c:f>'Summary Sheet'!$B$11:$F$11</c:f>
              <c:numCache>
                <c:formatCode>0%</c:formatCode>
                <c:ptCount val="5"/>
                <c:pt idx="0">
                  <c:v>0.70182121176050472</c:v>
                </c:pt>
                <c:pt idx="1">
                  <c:v>8.2252112843709077E-2</c:v>
                </c:pt>
                <c:pt idx="2">
                  <c:v>2.6782525889775026E-2</c:v>
                </c:pt>
                <c:pt idx="3">
                  <c:v>2.7377693131770027E-2</c:v>
                </c:pt>
                <c:pt idx="4">
                  <c:v>0.16176645637424117</c:v>
                </c:pt>
              </c:numCache>
            </c:numRef>
          </c:val>
          <c:extLst>
            <c:ext xmlns:c16="http://schemas.microsoft.com/office/drawing/2014/chart" uri="{C3380CC4-5D6E-409C-BE32-E72D297353CC}">
              <c16:uniqueId val="{0000000A-50DF-4531-8AF6-FF587849C4E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812058348475681E-2"/>
          <c:y val="0.85610278282522378"/>
          <c:w val="0.98040152432868954"/>
          <c:h val="0.12787157614913519"/>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7C-4614-A94A-8CE62CDD81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7C-4614-A94A-8CE62CDD81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7C-4614-A94A-8CE62CDD81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7C-4614-A94A-8CE62CDD81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7C-4614-A94A-8CE62CDD81A7}"/>
              </c:ext>
            </c:extLst>
          </c:dPt>
          <c:dLbls>
            <c:dLbl>
              <c:idx val="0"/>
              <c:layout>
                <c:manualLayout>
                  <c:x val="3.1484672906452731E-2"/>
                  <c:y val="2.270530496243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7C-4614-A94A-8CE62CDD81A7}"/>
                </c:ext>
              </c:extLst>
            </c:dLbl>
            <c:dLbl>
              <c:idx val="1"/>
              <c:layout>
                <c:manualLayout>
                  <c:x val="-1.3877209924231169E-2"/>
                  <c:y val="2.384922702132709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7C-4614-A94A-8CE62CDD81A7}"/>
                </c:ext>
              </c:extLst>
            </c:dLbl>
            <c:dLbl>
              <c:idx val="3"/>
              <c:layout>
                <c:manualLayout>
                  <c:x val="-1.5781087505571237E-2"/>
                  <c:y val="-7.3529383661827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7C-4614-A94A-8CE62CDD81A7}"/>
                </c:ext>
              </c:extLst>
            </c:dLbl>
            <c:dLbl>
              <c:idx val="4"/>
              <c:layout>
                <c:manualLayout>
                  <c:x val="-5.5259743475461795E-2"/>
                  <c:y val="4.1868197093986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7C-4614-A94A-8CE62CDD81A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Sheet'!$B$19:$F$19</c:f>
              <c:strCache>
                <c:ptCount val="5"/>
                <c:pt idx="0">
                  <c:v>Lane Closure</c:v>
                </c:pt>
                <c:pt idx="1">
                  <c:v>Moving WZ</c:v>
                </c:pt>
                <c:pt idx="2">
                  <c:v>Other</c:v>
                </c:pt>
                <c:pt idx="3">
                  <c:v>Lane Shift/ Crossover</c:v>
                </c:pt>
                <c:pt idx="4">
                  <c:v>Work in Shoulder or Median</c:v>
                </c:pt>
              </c:strCache>
            </c:strRef>
          </c:cat>
          <c:val>
            <c:numRef>
              <c:f>'Summary Sheet'!$B$24:$F$24</c:f>
              <c:numCache>
                <c:formatCode>0%</c:formatCode>
                <c:ptCount val="5"/>
                <c:pt idx="0">
                  <c:v>0.37233662659207239</c:v>
                </c:pt>
                <c:pt idx="1">
                  <c:v>0.14486370670158313</c:v>
                </c:pt>
                <c:pt idx="2">
                  <c:v>3.2734198309725029E-2</c:v>
                </c:pt>
                <c:pt idx="3">
                  <c:v>0.1940245208903702</c:v>
                </c:pt>
                <c:pt idx="4">
                  <c:v>0.25604094750624928</c:v>
                </c:pt>
              </c:numCache>
            </c:numRef>
          </c:val>
          <c:extLst>
            <c:ext xmlns:c16="http://schemas.microsoft.com/office/drawing/2014/chart" uri="{C3380CC4-5D6E-409C-BE32-E72D297353CC}">
              <c16:uniqueId val="{0000000A-5E7C-4614-A94A-8CE62CDD81A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146634972515218E-2"/>
          <c:y val="0.75101582231466346"/>
          <c:w val="0.93898974892289422"/>
          <c:h val="0.24898417768533651"/>
        </c:manualLayout>
      </c:layout>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Work Zone Training 2020</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E387A35C-FE16-4401-8225-4521579CB0E4}" type="datetimeFigureOut">
              <a:rPr lang="en-US" smtClean="0"/>
              <a:t>3/19/2020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230065EF-5B0B-4527-B697-707380E472D5}" type="slidenum">
              <a:rPr lang="en-US" smtClean="0"/>
              <a:t>‹#›</a:t>
            </a:fld>
            <a:endParaRPr lang="en-US"/>
          </a:p>
        </p:txBody>
      </p:sp>
    </p:spTree>
    <p:extLst>
      <p:ext uri="{BB962C8B-B14F-4D97-AF65-F5344CB8AC3E}">
        <p14:creationId xmlns:p14="http://schemas.microsoft.com/office/powerpoint/2010/main" val="1519160728"/>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18T16:09:57.360"/>
    </inkml:context>
    <inkml:brush xml:id="br0">
      <inkml:brushProperty name="width" value="0.05" units="cm"/>
      <inkml:brushProperty name="height" value="0.05" units="cm"/>
    </inkml:brush>
  </inkml:definitions>
  <inkml:traceGroup>
    <inkml:annotationXML>
      <emma:emma xmlns:emma="http://www.w3.org/2003/04/emma" version="1.0">
        <emma:interpretation id="{DBFDDA02-9F01-45C1-BF11-C9918CE0F95A}" emma:medium="tactile" emma:mode="ink">
          <msink:context xmlns:msink="http://schemas.microsoft.com/ink/2010/main" type="writingRegion" rotatedBoundingBox="1173,1125 1188,1125 1188,1140 1173,1140"/>
        </emma:interpretation>
      </emma:emma>
    </inkml:annotationXML>
    <inkml:traceGroup>
      <inkml:annotationXML>
        <emma:emma xmlns:emma="http://www.w3.org/2003/04/emma" version="1.0">
          <emma:interpretation id="{2EF3A6D8-2DBA-44EA-BB84-F71448F32D89}" emma:medium="tactile" emma:mode="ink">
            <msink:context xmlns:msink="http://schemas.microsoft.com/ink/2010/main" type="paragraph" rotatedBoundingBox="1173,1125 1188,1125 1188,1140 1173,1140" alignmentLevel="1"/>
          </emma:interpretation>
        </emma:emma>
      </inkml:annotationXML>
      <inkml:traceGroup>
        <inkml:annotationXML>
          <emma:emma xmlns:emma="http://www.w3.org/2003/04/emma" version="1.0">
            <emma:interpretation id="{3095C8D4-FFF5-4492-B995-6C18F77D0B29}" emma:medium="tactile" emma:mode="ink">
              <msink:context xmlns:msink="http://schemas.microsoft.com/ink/2010/main" type="line" rotatedBoundingBox="1173,1125 1188,1125 1188,1140 1173,1140"/>
            </emma:interpretation>
          </emma:emma>
        </inkml:annotationXML>
        <inkml:traceGroup>
          <inkml:annotationXML>
            <emma:emma xmlns:emma="http://www.w3.org/2003/04/emma" version="1.0">
              <emma:interpretation id="{3D22B72E-8A8E-4226-8662-1F1CB26AC21B}" emma:medium="tactile" emma:mode="ink">
                <msink:context xmlns:msink="http://schemas.microsoft.com/ink/2010/main" type="inkWord" rotatedBoundingBox="1173,1125 1188,1125 1188,1140 1173,1140"/>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 1 0,'0'0'224,"0"0"-32,0 0-96,0 0 65,0 0-33,0 0 32,0 0 128,0 0 0,0 0-95,0 0-1,0 0-64,0 0-64,0 0-32,0 0 0,0 0 32,0 0-32,0 0-32,0 0 0,0 0 0,0 0 32,0 0-32,0 0 0,0 0 0,0 0 0,0 0-32,0 0-192,0 0-96,0 0-97,0 0-223,0 0-33</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 contextRef="#ctx0" brushRef="#br0">1 77 128,'0'0'192,"0"0"0,0 0 1,0 0-33,0 0-64,0 0 64,0 0-64,0 0-32,0-77 0,0 77 32,0 0-32,0 0-32,0 0 0,0 0 33,0 0-65,0 0 32,0 0-32,0 0-32,0 0 32,0 0-65,0 0-31,0 0-128,0 0-128,0 0-97,0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Work Zone Training 2020</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8B8B34B4-0DAC-4C17-B484-320AB1570CDC}" type="datetimeFigureOut">
              <a:rPr lang="en-US" smtClean="0"/>
              <a:t>3/19/2020</a:t>
            </a:fld>
            <a:endParaRPr lang="en-US"/>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A3688F50-7C5E-4630-BBD8-8950DF35ABB8}" type="slidenum">
              <a:rPr lang="en-US" smtClean="0"/>
              <a:t>‹#›</a:t>
            </a:fld>
            <a:endParaRPr lang="en-US"/>
          </a:p>
        </p:txBody>
      </p:sp>
    </p:spTree>
    <p:extLst>
      <p:ext uri="{BB962C8B-B14F-4D97-AF65-F5344CB8AC3E}">
        <p14:creationId xmlns:p14="http://schemas.microsoft.com/office/powerpoint/2010/main" val="21878131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Read me</a:t>
            </a:r>
            <a:r>
              <a:rPr lang="en-US" b="1" baseline="0" dirty="0">
                <a:solidFill>
                  <a:srgbClr val="FF0000"/>
                </a:solidFill>
              </a:rPr>
              <a:t> notes regarding this </a:t>
            </a:r>
            <a:r>
              <a:rPr lang="en-US" b="1" baseline="0" dirty="0" err="1">
                <a:solidFill>
                  <a:srgbClr val="FF0000"/>
                </a:solidFill>
              </a:rPr>
              <a:t>WisDOT</a:t>
            </a:r>
            <a:r>
              <a:rPr lang="en-US" b="1" baseline="0" dirty="0">
                <a:solidFill>
                  <a:srgbClr val="FF0000"/>
                </a:solidFill>
              </a:rPr>
              <a:t> PowerPoint template: Wide screen size of 1920 by 1080, includes either blue or light gray backgrounds</a:t>
            </a:r>
            <a:endParaRPr lang="en-US" b="1" dirty="0">
              <a:solidFill>
                <a:srgbClr val="FF0000"/>
              </a:solidFill>
            </a:endParaRPr>
          </a:p>
          <a:p>
            <a:endParaRPr lang="en-US" b="1" dirty="0"/>
          </a:p>
          <a:p>
            <a:r>
              <a:rPr lang="en-US" b="1" dirty="0"/>
              <a:t>This </a:t>
            </a:r>
            <a:r>
              <a:rPr lang="en-US" b="1" dirty="0" err="1"/>
              <a:t>WisDOT</a:t>
            </a:r>
            <a:r>
              <a:rPr lang="en-US" b="1" dirty="0"/>
              <a:t> PowerPoint template has a widescreen (16:9) aspect ratio (1920 x 1080). </a:t>
            </a:r>
          </a:p>
          <a:p>
            <a:r>
              <a:rPr lang="en-US" dirty="0"/>
              <a:t>Use if you will be doing one of the following:</a:t>
            </a:r>
          </a:p>
          <a:p>
            <a:pPr marL="178274" indent="-178274">
              <a:buFont typeface="Arial" panose="020B0604020202020204" pitchFamily="34" charset="0"/>
              <a:buChar char="•"/>
            </a:pPr>
            <a:r>
              <a:rPr lang="en-US" dirty="0"/>
              <a:t>showing your presentation on a large widescreen television. </a:t>
            </a:r>
          </a:p>
          <a:p>
            <a:pPr marL="178274" indent="-178274">
              <a:buFont typeface="Arial" panose="020B0604020202020204" pitchFamily="34" charset="0"/>
              <a:buChar char="•"/>
            </a:pPr>
            <a:r>
              <a:rPr lang="en-US" dirty="0"/>
              <a:t>showing your presentation using a display in widescreen format.</a:t>
            </a:r>
          </a:p>
          <a:p>
            <a:pPr marL="178274" indent="-178274">
              <a:buFont typeface="Arial" panose="020B0604020202020204" pitchFamily="34" charset="0"/>
              <a:buChar char="•"/>
            </a:pPr>
            <a:r>
              <a:rPr lang="en-US" dirty="0"/>
              <a:t>converting your presentation to video in the future.</a:t>
            </a:r>
          </a:p>
          <a:p>
            <a:pPr marL="178274" indent="-178274">
              <a:buFont typeface="Arial" panose="020B0604020202020204" pitchFamily="34" charset="0"/>
              <a:buChar char="•"/>
            </a:pPr>
            <a:endParaRPr lang="en-US" dirty="0"/>
          </a:p>
          <a:p>
            <a:r>
              <a:rPr lang="en-US" b="1" dirty="0"/>
              <a:t>Use the </a:t>
            </a:r>
            <a:r>
              <a:rPr lang="en-US" b="1" dirty="0" err="1"/>
              <a:t>WisDOT</a:t>
            </a:r>
            <a:r>
              <a:rPr lang="en-US" b="1" dirty="0"/>
              <a:t> PowerPoint template that has the standard (4:3) aspect ratio (1024 x 768) </a:t>
            </a:r>
            <a:r>
              <a:rPr lang="en-US" dirty="0"/>
              <a:t>if you will be doing one of the following:</a:t>
            </a:r>
          </a:p>
          <a:p>
            <a:pPr marL="178274" indent="-178274">
              <a:buFont typeface="Arial" panose="020B0604020202020204" pitchFamily="34" charset="0"/>
              <a:buChar char="•"/>
            </a:pPr>
            <a:r>
              <a:rPr lang="en-US" dirty="0"/>
              <a:t>Presenting with a </a:t>
            </a:r>
            <a:r>
              <a:rPr lang="en-US" dirty="0" err="1"/>
              <a:t>WisDOT</a:t>
            </a:r>
            <a:r>
              <a:rPr lang="en-US" dirty="0"/>
              <a:t> projector that displays in standard (4:3) or 1024 x 768.</a:t>
            </a:r>
          </a:p>
          <a:p>
            <a:pPr marL="178274" indent="-178274">
              <a:buFont typeface="Arial" panose="020B0604020202020204" pitchFamily="34" charset="0"/>
              <a:buChar char="•"/>
            </a:pPr>
            <a:r>
              <a:rPr lang="en-US" dirty="0"/>
              <a:t>Presenting at a conference location which uses projectors that display in standard (4:3) or 1024 x 768.</a:t>
            </a:r>
          </a:p>
          <a:p>
            <a:endParaRPr lang="en-US" b="1" dirty="0"/>
          </a:p>
          <a:p>
            <a:r>
              <a:rPr lang="en-US" b="1" dirty="0"/>
              <a:t>Title slide</a:t>
            </a:r>
          </a:p>
          <a:p>
            <a:r>
              <a:rPr lang="en-US" dirty="0"/>
              <a:t>Slide 1 and slide 8 are layouts for the title slide of your </a:t>
            </a:r>
            <a:r>
              <a:rPr lang="en-US" dirty="0" err="1"/>
              <a:t>WisDOT</a:t>
            </a:r>
            <a:r>
              <a:rPr lang="en-US" dirty="0"/>
              <a:t> presentation. The title of your presentation goes at the top in the white text (for the light gray background) or blue text (for the gray background). The title may be one or two lines. </a:t>
            </a:r>
          </a:p>
          <a:p>
            <a:endParaRPr lang="en-US" b="1" dirty="0"/>
          </a:p>
          <a:p>
            <a:r>
              <a:rPr lang="en-US" b="1" dirty="0"/>
              <a:t>Managing placeholders</a:t>
            </a:r>
          </a:p>
          <a:p>
            <a:r>
              <a:rPr lang="en-US" dirty="0"/>
              <a:t>If your presentation does not need all the text placeholders, delete the placeholders you do not need and then you may need to lower or adjust the height between lines.</a:t>
            </a:r>
          </a:p>
          <a:p>
            <a:endParaRPr lang="en-US" dirty="0"/>
          </a:p>
          <a:p>
            <a:r>
              <a:rPr lang="en-US" b="1" dirty="0"/>
              <a:t>Various slide layouts</a:t>
            </a:r>
          </a:p>
          <a:p>
            <a:pPr defTabSz="950793">
              <a:defRPr/>
            </a:pPr>
            <a:r>
              <a:rPr lang="en-US" dirty="0"/>
              <a:t>Slides 2 through 6 and 9 through 13 are examples of five slide layouts you may use in your presentation. The headline of each example describes which content placeholders are available in its layout. Review the slide layouts and decide which one best suits your content. </a:t>
            </a:r>
          </a:p>
          <a:p>
            <a:endParaRPr lang="en-US" dirty="0"/>
          </a:p>
          <a:p>
            <a:r>
              <a:rPr lang="en-US" b="1" dirty="0"/>
              <a:t>Blank slides</a:t>
            </a:r>
          </a:p>
          <a:p>
            <a:r>
              <a:rPr lang="en-US" dirty="0"/>
              <a:t>Slides 7 and 14 are blank slides for custom layouts in your presentation.</a:t>
            </a:r>
          </a:p>
          <a:p>
            <a:endParaRPr lang="en-US" dirty="0"/>
          </a:p>
          <a:p>
            <a:r>
              <a:rPr lang="en-US" b="1" baseline="0" dirty="0"/>
              <a:t>Ways to transfer a PowerPoint presentation from another design to this template.</a:t>
            </a:r>
          </a:p>
          <a:p>
            <a:r>
              <a:rPr lang="en-US" b="0" baseline="0" dirty="0"/>
              <a:t>The recommended way is to copy text line by line, slide by slide, from the other PowerPoint design. Then paste it into Notepad, copy from Notepad, then return to this template, select the text in the desired placeholder and copy. If you would like to get all your text out of the other design at once, </a:t>
            </a:r>
            <a:r>
              <a:rPr lang="en-US" b="0" i="0" baseline="0" dirty="0"/>
              <a:t>choose </a:t>
            </a:r>
            <a:r>
              <a:rPr lang="en-US" b="0" i="1" baseline="0" dirty="0"/>
              <a:t>file, save as .rtf, </a:t>
            </a:r>
            <a:r>
              <a:rPr lang="en-US" b="0" i="0" baseline="0" dirty="0"/>
              <a:t>then copy all text from the .rtf, paste it into Notepad. Then use the Notepad file to copy the text line by line into this template by selecting the desired placeholder and copying. (Notepad will clear styles from the other PowerPoint design.)</a:t>
            </a:r>
            <a:endParaRPr lang="en-US" b="0" i="1" baseline="0" dirty="0"/>
          </a:p>
          <a:p>
            <a:endParaRPr lang="en-US" b="1" dirty="0"/>
          </a:p>
          <a:p>
            <a:r>
              <a:rPr lang="en-US" b="1" dirty="0"/>
              <a:t>How to paste text and keep template’s font styles and color</a:t>
            </a:r>
          </a:p>
          <a:p>
            <a:r>
              <a:rPr lang="en-US" dirty="0"/>
              <a:t>Select text in placeholder, then copy. If copying and pasting text into a slide layout does not preserve the template’s font styles, select text in placeholder and right click on the placeholder and select the first paste option: use destination theme. Doing so will keep your pasted text in the font style and color designed for </a:t>
            </a:r>
            <a:r>
              <a:rPr lang="en-US" dirty="0" err="1"/>
              <a:t>WisDOT</a:t>
            </a:r>
            <a:r>
              <a:rPr lang="en-US" dirty="0"/>
              <a:t> template.</a:t>
            </a:r>
          </a:p>
          <a:p>
            <a:endParaRPr lang="en-US" dirty="0"/>
          </a:p>
          <a:p>
            <a:r>
              <a:rPr lang="en-US" b="1" dirty="0"/>
              <a:t>How to add more slides with the layout you want</a:t>
            </a:r>
          </a:p>
          <a:p>
            <a:r>
              <a:rPr lang="en-US" dirty="0"/>
              <a:t>To add a new slide layout to your presentation: in </a:t>
            </a:r>
            <a:r>
              <a:rPr lang="en-US" i="1" dirty="0"/>
              <a:t>normal</a:t>
            </a:r>
            <a:r>
              <a:rPr lang="en-US" dirty="0"/>
              <a:t> view, on the </a:t>
            </a:r>
            <a:r>
              <a:rPr lang="en-US" i="1" dirty="0"/>
              <a:t>home</a:t>
            </a:r>
            <a:r>
              <a:rPr lang="en-US" dirty="0"/>
              <a:t> tab, select </a:t>
            </a:r>
            <a:r>
              <a:rPr lang="en-US" i="1" dirty="0"/>
              <a:t>new slide</a:t>
            </a:r>
            <a:r>
              <a:rPr lang="en-US" dirty="0"/>
              <a:t>. Slide layout options for the </a:t>
            </a:r>
            <a:r>
              <a:rPr lang="en-US" dirty="0" err="1"/>
              <a:t>WisDOT</a:t>
            </a:r>
            <a:r>
              <a:rPr lang="en-US" dirty="0"/>
              <a:t> template will appear. Select the slide layout you want.</a:t>
            </a:r>
          </a:p>
          <a:p>
            <a:endParaRPr lang="en-US" dirty="0"/>
          </a:p>
          <a:p>
            <a:pPr defTabSz="950793">
              <a:defRPr/>
            </a:pPr>
            <a:r>
              <a:rPr lang="en-US" b="1" dirty="0"/>
              <a:t>Changing a current slide layout on to a different current slide layout is not recommended.</a:t>
            </a:r>
          </a:p>
          <a:p>
            <a:pPr defTabSz="950793">
              <a:defRPr/>
            </a:pPr>
            <a:r>
              <a:rPr lang="en-US" dirty="0"/>
              <a:t>Changing a current slide layout on to a different current slide layout is not recommended, as sometimes this results in additions of unmatched text and placeholders. It’s best to add a new slide layout to your presentation: in </a:t>
            </a:r>
            <a:r>
              <a:rPr lang="en-US" i="1" dirty="0"/>
              <a:t>normal</a:t>
            </a:r>
            <a:r>
              <a:rPr lang="en-US" dirty="0"/>
              <a:t> view, on the </a:t>
            </a:r>
            <a:r>
              <a:rPr lang="en-US" i="1" dirty="0"/>
              <a:t>home</a:t>
            </a:r>
            <a:r>
              <a:rPr lang="en-US" dirty="0"/>
              <a:t> tab, select </a:t>
            </a:r>
            <a:r>
              <a:rPr lang="en-US" i="1" dirty="0"/>
              <a:t>new slide</a:t>
            </a:r>
            <a:r>
              <a:rPr lang="en-US" dirty="0"/>
              <a:t>. Slide layout options for the </a:t>
            </a:r>
            <a:r>
              <a:rPr lang="en-US" dirty="0" err="1"/>
              <a:t>WisDOT</a:t>
            </a:r>
            <a:r>
              <a:rPr lang="en-US" dirty="0"/>
              <a:t> template will appear. Select the slide layout you want and add new text to this slide layout.</a:t>
            </a:r>
          </a:p>
          <a:p>
            <a:endParaRPr lang="en-US" b="1" dirty="0"/>
          </a:p>
          <a:p>
            <a:r>
              <a:rPr lang="en-US" b="1" dirty="0"/>
              <a:t>When to choose the blue background</a:t>
            </a:r>
          </a:p>
          <a:p>
            <a:r>
              <a:rPr lang="en-US" dirty="0"/>
              <a:t>Slides 1 through 7 have a dark blue background. Use with its white and gold type styles. Use if you have reverse or negative versions of graphics and logos. Some experts say if you're presenting with most of the lights off in the room or in a darker presentation area, consider using the blue background color, then the background won't intrude on the message and the lighter components will stand out. Other experts say that if your copy is kept short and sweet, the lightness or darkness of the background is irrelevant, as viewers then have little to read.</a:t>
            </a:r>
          </a:p>
          <a:p>
            <a:endParaRPr lang="en-US" dirty="0"/>
          </a:p>
          <a:p>
            <a:pPr defTabSz="950793">
              <a:defRPr/>
            </a:pPr>
            <a:r>
              <a:rPr lang="en-US" b="1" dirty="0"/>
              <a:t>When to choose the light gray background</a:t>
            </a:r>
            <a:endParaRPr lang="en-US" dirty="0"/>
          </a:p>
          <a:p>
            <a:pPr defTabSz="950793">
              <a:defRPr/>
            </a:pPr>
            <a:r>
              <a:rPr lang="en-US" dirty="0"/>
              <a:t>Slides 1 through 7 have a light gray background. Use with its navy and red type styles. Use if you have positive versions of graphics and logos. Some experts say if you're presenting in a small room with most of the lights on, use a lighter gray background, then the background will tend to fade away while the other components will grab attention. Other experts say that if your copy is kept short and sweet, the lightness or darkness of the background is irrelevant, as viewers then have little to read.</a:t>
            </a:r>
          </a:p>
          <a:p>
            <a:endParaRPr lang="en-US" dirty="0"/>
          </a:p>
          <a:p>
            <a:r>
              <a:rPr lang="en-US" b="1" dirty="0"/>
              <a:t>Use</a:t>
            </a:r>
            <a:r>
              <a:rPr lang="en-US" b="1" baseline="0" dirty="0"/>
              <a:t> these s</a:t>
            </a:r>
            <a:r>
              <a:rPr lang="en-US" b="1" dirty="0"/>
              <a:t>izes and colors of</a:t>
            </a:r>
            <a:r>
              <a:rPr lang="en-US" b="1" baseline="0" dirty="0"/>
              <a:t> fonts for template with LIGHT GRAY background and wide aspect ration (1920 x1080). </a:t>
            </a:r>
          </a:p>
          <a:p>
            <a:r>
              <a:rPr lang="en-US" b="1" baseline="0" dirty="0"/>
              <a:t>Font sizes may be adjusted either 2 points smaller or 2 points larger from sizes listed.</a:t>
            </a:r>
          </a:p>
          <a:p>
            <a:pPr marL="178274" indent="-178274">
              <a:buFont typeface="Arial" panose="020B0604020202020204" pitchFamily="34" charset="0"/>
              <a:buChar char="•"/>
            </a:pPr>
            <a:r>
              <a:rPr lang="en-US" b="0" baseline="0" dirty="0"/>
              <a:t>Slide 1 with GRAY background</a:t>
            </a:r>
          </a:p>
          <a:p>
            <a:pPr marL="475397" lvl="1"/>
            <a:r>
              <a:rPr lang="en-US" b="0" baseline="0" dirty="0"/>
              <a:t>Title text = Arial Narrow Bold, 63 point, Color: navy blue R0 G65 B106, Title text may be one or two lines. 3 or more lines are not recommended.</a:t>
            </a:r>
          </a:p>
          <a:p>
            <a:pPr marL="475397" lvl="1"/>
            <a:r>
              <a:rPr lang="en-US" b="0" baseline="0" dirty="0"/>
              <a:t>Name of Presenter = Arial Narrow Bold, 48 point, Color: red R164 G40 B76, Keep to 1 line</a:t>
            </a:r>
          </a:p>
          <a:p>
            <a:pPr marL="475397" lvl="1"/>
            <a:r>
              <a:rPr lang="en-US" b="0" baseline="0" dirty="0"/>
              <a:t>Title of Presenter = Arial Narrow, 40 point, Color: red R164 G40 B76, Keep to 1 line</a:t>
            </a:r>
          </a:p>
          <a:p>
            <a:pPr marL="475397" lvl="1" defTabSz="950793">
              <a:defRPr/>
            </a:pPr>
            <a:r>
              <a:rPr lang="en-US" b="0" baseline="0" dirty="0"/>
              <a:t>Name of conference or event, Location, City, State = Arial Narrow, 28 point, Color: navy blue R0 G65 B106, Keep to 1 or 2 lines</a:t>
            </a:r>
          </a:p>
          <a:p>
            <a:pPr marL="475397" lvl="1" defTabSz="950793">
              <a:defRPr/>
            </a:pPr>
            <a:r>
              <a:rPr lang="en-US" b="0" baseline="0" dirty="0"/>
              <a:t>Month, Day, Year = Arial Narrow Bold, 25 point, Color: red R164 G40 B76, Keep to 1 line</a:t>
            </a:r>
          </a:p>
          <a:p>
            <a:pPr marL="475397" lvl="1" defTabSz="950793">
              <a:defRPr/>
            </a:pPr>
            <a:endParaRPr lang="en-US" b="0" baseline="0" dirty="0"/>
          </a:p>
          <a:p>
            <a:pPr marL="178274" indent="-178274" defTabSz="950793">
              <a:buFont typeface="Arial" panose="020B0604020202020204" pitchFamily="34" charset="0"/>
              <a:buChar char="•"/>
              <a:defRPr/>
            </a:pPr>
            <a:r>
              <a:rPr lang="en-US" b="0" baseline="0" dirty="0"/>
              <a:t>Slides 2, 3, 4, 5, 6 with GRAY background</a:t>
            </a:r>
          </a:p>
          <a:p>
            <a:pPr marL="475397" lvl="1" defTabSz="950793">
              <a:defRPr/>
            </a:pPr>
            <a:r>
              <a:rPr lang="en-US" b="0" baseline="0" dirty="0"/>
              <a:t>Example heading = Arial Narrow Bold, 48 point, Color: navy blue R0 G65 B106, Heading may be one or two lines. 3 or more lines are not recommended.</a:t>
            </a:r>
          </a:p>
          <a:p>
            <a:pPr marL="475397" lvl="1" defTabSz="950793">
              <a:defRPr/>
            </a:pPr>
            <a:r>
              <a:rPr lang="en-US" b="0" baseline="0" dirty="0"/>
              <a:t>Red subhead = Arial Narrow Bold, 39 point, Color: red R164 G40 B76, Keep to 1 line</a:t>
            </a:r>
          </a:p>
          <a:p>
            <a:pPr marL="475397" lvl="1" defTabSz="950793">
              <a:defRPr/>
            </a:pPr>
            <a:r>
              <a:rPr lang="en-US" b="0" baseline="0" dirty="0"/>
              <a:t>Bullet 1 = Arial Narrow, 35 point, Color: navy blue R0 G65 B106</a:t>
            </a:r>
          </a:p>
          <a:p>
            <a:pPr marL="475397" lvl="1" defTabSz="950793">
              <a:defRPr/>
            </a:pPr>
            <a:r>
              <a:rPr lang="en-US" b="0" baseline="0" dirty="0"/>
              <a:t>Bullet 2 = Arial Narrow, 32 point, Color: red R164 G40 B76</a:t>
            </a:r>
          </a:p>
          <a:p>
            <a:pPr marL="475397" lvl="1" defTabSz="950793">
              <a:defRPr/>
            </a:pPr>
            <a:r>
              <a:rPr lang="en-US" b="0" baseline="0" dirty="0"/>
              <a:t>Paragraph text = Arial Narrow, 28 point, Color: navy blue R0 G65 B10</a:t>
            </a:r>
          </a:p>
          <a:p>
            <a:pPr marL="475397" lvl="1" defTabSz="950793">
              <a:defRPr/>
            </a:pPr>
            <a:endParaRPr lang="en-US" b="0" baseline="0" dirty="0"/>
          </a:p>
          <a:p>
            <a:pPr defTabSz="950793">
              <a:defRPr/>
            </a:pPr>
            <a:r>
              <a:rPr lang="en-US" b="1" dirty="0"/>
              <a:t>Use</a:t>
            </a:r>
            <a:r>
              <a:rPr lang="en-US" b="1" baseline="0" dirty="0"/>
              <a:t> these s</a:t>
            </a:r>
            <a:r>
              <a:rPr lang="en-US" b="1" dirty="0"/>
              <a:t>izes and colors of</a:t>
            </a:r>
            <a:r>
              <a:rPr lang="en-US" b="1" baseline="0" dirty="0"/>
              <a:t> fonts for template with BLUE background and wide aspect ration (1920 x1080). </a:t>
            </a:r>
          </a:p>
          <a:p>
            <a:r>
              <a:rPr lang="en-US" b="1" baseline="0" dirty="0"/>
              <a:t>Font sizes may be adjusted either 2 points smaller or 2 points larger from sizes listed.</a:t>
            </a:r>
          </a:p>
          <a:p>
            <a:pPr marL="178274" indent="-178274" defTabSz="950793">
              <a:buFont typeface="Arial" panose="020B0604020202020204" pitchFamily="34" charset="0"/>
              <a:buChar char="•"/>
              <a:defRPr/>
            </a:pPr>
            <a:r>
              <a:rPr lang="en-US" b="0" baseline="0" dirty="0"/>
              <a:t>Slide 8 Title slide with BLUE background</a:t>
            </a:r>
          </a:p>
          <a:p>
            <a:pPr marL="475397" lvl="1" defTabSz="950793">
              <a:defRPr/>
            </a:pPr>
            <a:r>
              <a:rPr lang="en-US" b="0" baseline="0" dirty="0"/>
              <a:t>Title text = Arial Narrow Bold, 63 point, Color: white R255 G255 B255, Title text may be one or two lines. 3 or more lines are not recommended.</a:t>
            </a:r>
          </a:p>
          <a:p>
            <a:pPr marL="475397" lvl="1"/>
            <a:r>
              <a:rPr lang="en-US" b="0" baseline="0" dirty="0"/>
              <a:t>Name of Presenter = Arial Narrow Bold, 48 point, Color: gold R216 G184 B70, Keep to 1 line</a:t>
            </a:r>
          </a:p>
          <a:p>
            <a:pPr marL="475397" lvl="1" defTabSz="950793">
              <a:defRPr/>
            </a:pPr>
            <a:r>
              <a:rPr lang="en-US" b="0" baseline="0" dirty="0"/>
              <a:t>Title of Presenter = Arial Narrow, 40 point, Color: gold R216 G184 B70, Keep to 1 line</a:t>
            </a:r>
          </a:p>
          <a:p>
            <a:pPr marL="475397" lvl="1" defTabSz="950793">
              <a:defRPr/>
            </a:pPr>
            <a:r>
              <a:rPr lang="en-US" b="0" baseline="0" dirty="0"/>
              <a:t>Name of conference or event, Location, City, State = Arial Narrow, 28 point, Color: white R255 G255 B255, Keep to 1 or 2 lines</a:t>
            </a:r>
          </a:p>
          <a:p>
            <a:pPr marL="475397" lvl="1" defTabSz="950793">
              <a:defRPr/>
            </a:pPr>
            <a:r>
              <a:rPr lang="en-US" b="0" baseline="0" dirty="0"/>
              <a:t>Month, Day, Year = Arial Narrow Bold, 25 point, Color: gold R216 G184 B70, Keep to 1 line</a:t>
            </a:r>
          </a:p>
          <a:p>
            <a:pPr marL="475397" lvl="1" defTabSz="950793">
              <a:defRPr/>
            </a:pPr>
            <a:endParaRPr lang="en-US" b="0" baseline="0" dirty="0"/>
          </a:p>
          <a:p>
            <a:pPr marL="178274" indent="-178274" defTabSz="950793">
              <a:buFont typeface="Arial" panose="020B0604020202020204" pitchFamily="34" charset="0"/>
              <a:buChar char="•"/>
              <a:defRPr/>
            </a:pPr>
            <a:r>
              <a:rPr lang="en-US" b="0" baseline="0" dirty="0"/>
              <a:t>Slides 9, 10, 11, 12, 13 with BLUE background</a:t>
            </a:r>
          </a:p>
          <a:p>
            <a:pPr marL="475397" lvl="1" defTabSz="950793">
              <a:defRPr/>
            </a:pPr>
            <a:r>
              <a:rPr lang="en-US" b="0" baseline="0" dirty="0"/>
              <a:t>Example heading = Arial Narrow Bold, 48 point, Color: white R255 G255 B255, Heading may be one or two lines. 3 or more lines are not recommended</a:t>
            </a:r>
          </a:p>
          <a:p>
            <a:pPr marL="475397" lvl="1" defTabSz="950793">
              <a:defRPr/>
            </a:pPr>
            <a:r>
              <a:rPr lang="en-US" b="0" baseline="0" dirty="0"/>
              <a:t>Red subhead = Arial Narrow Bold, 39 point, Color: gold R216 G184 B70, Keep to 1 line</a:t>
            </a:r>
          </a:p>
          <a:p>
            <a:pPr marL="475397" lvl="1" defTabSz="950793">
              <a:defRPr/>
            </a:pPr>
            <a:r>
              <a:rPr lang="en-US" b="0" baseline="0" dirty="0"/>
              <a:t>Bullet 1 = Arial Narrow, 35 point, Color: white R255 G255 B255</a:t>
            </a:r>
          </a:p>
          <a:p>
            <a:pPr marL="475397" lvl="1" defTabSz="950793">
              <a:defRPr/>
            </a:pPr>
            <a:r>
              <a:rPr lang="en-US" b="0" baseline="0" dirty="0"/>
              <a:t>Bullet 2 = Arial Narrow, 32 point, Color: gold R216 G184 B70</a:t>
            </a:r>
          </a:p>
          <a:p>
            <a:pPr marL="475397" lvl="1" defTabSz="950793">
              <a:defRPr/>
            </a:pPr>
            <a:r>
              <a:rPr lang="en-US" b="0" baseline="0" dirty="0"/>
              <a:t>Paragraph text = Arial Narrow, 28 point, Color: white R255 G255 B255</a:t>
            </a:r>
          </a:p>
          <a:p>
            <a:pPr marL="475397" lvl="1" defTabSz="950793">
              <a:defRPr/>
            </a:pPr>
            <a:endParaRPr lang="en-US" b="0" baseline="0" dirty="0"/>
          </a:p>
          <a:p>
            <a:pPr defTabSz="950793">
              <a:defRPr/>
            </a:pPr>
            <a:r>
              <a:rPr lang="en-US" b="1" baseline="0" dirty="0"/>
              <a:t>Contact the </a:t>
            </a:r>
            <a:r>
              <a:rPr lang="en-US" b="1" baseline="0" dirty="0" err="1"/>
              <a:t>WisDOT</a:t>
            </a:r>
            <a:r>
              <a:rPr lang="en-US" b="1" baseline="0" dirty="0"/>
              <a:t> Learn Center for training in PowerPoint. A link to the </a:t>
            </a:r>
            <a:r>
              <a:rPr lang="en-US" b="1" baseline="0" dirty="0" err="1"/>
              <a:t>WisDOT</a:t>
            </a:r>
            <a:r>
              <a:rPr lang="en-US" b="1" baseline="0" dirty="0"/>
              <a:t> Learn Center may be found on the </a:t>
            </a:r>
            <a:r>
              <a:rPr lang="en-US" b="1" baseline="0" dirty="0" err="1"/>
              <a:t>dotnet</a:t>
            </a:r>
            <a:r>
              <a:rPr lang="en-US" b="1" baseline="0" dirty="0"/>
              <a:t> home page.</a:t>
            </a:r>
          </a:p>
          <a:p>
            <a:pPr defTabSz="950793">
              <a:defRPr/>
            </a:pPr>
            <a:endParaRPr lang="en-US" b="0" baseline="0" dirty="0"/>
          </a:p>
          <a:p>
            <a:pPr marL="178274" indent="-178274">
              <a:buFont typeface="Arial" panose="020B0604020202020204" pitchFamily="34" charset="0"/>
              <a:buChar char="•"/>
            </a:pPr>
            <a:endParaRPr lang="en-US" dirty="0"/>
          </a:p>
          <a:p>
            <a:pPr marL="178274" indent="-178274">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19885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signing,</a:t>
            </a:r>
            <a:r>
              <a:rPr lang="en-US" baseline="0" dirty="0"/>
              <a:t> guidance and other information must be clear. Humans are only able to processes a limited amount of information at once. Do not overload the drivers with information.</a:t>
            </a:r>
          </a:p>
          <a:p>
            <a:endParaRPr lang="en-US" baseline="0" dirty="0"/>
          </a:p>
          <a:p>
            <a:endParaRPr lang="en-US" baseline="0" dirty="0"/>
          </a:p>
          <a:p>
            <a:pPr defTabSz="950793">
              <a:defRPr/>
            </a:pPr>
            <a:r>
              <a:rPr lang="en-US" i="1" baseline="0" dirty="0"/>
              <a:t>Source: Improvements in Safe Working on Roads, Technical Committee C.1 Safer Road Infrastructure: http://www.piarc.org/en/order-library/18274-en-Improvements%20in%20safe%20working%20on%20roads.htm </a:t>
            </a:r>
            <a:endParaRPr lang="en-US" i="1" dirty="0"/>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23031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can be conditioned to behave and</a:t>
            </a:r>
            <a:r>
              <a:rPr lang="en-US" baseline="0" dirty="0"/>
              <a:t> act in certain ways, but the traffic control they encounter must be consistent to produce these results.  Provide users with what to expect. Following standards will reduce variations among different projects. </a:t>
            </a:r>
          </a:p>
          <a:p>
            <a:endParaRPr lang="en-US" baseline="0" dirty="0"/>
          </a:p>
          <a:p>
            <a:endParaRPr lang="en-US" baseline="0" dirty="0"/>
          </a:p>
          <a:p>
            <a:pPr defTabSz="950793">
              <a:defRPr/>
            </a:pPr>
            <a:r>
              <a:rPr lang="en-US" i="1" baseline="0" dirty="0"/>
              <a:t>Source: Improvements in Safe Working on Roads, Technical Committee C.1 Safer Road Infrastructure: http://www.piarc.org/en/order-library/18274-en-Improvements%20in%20safe%20working%20on%20roads.htm </a:t>
            </a:r>
            <a:endParaRPr lang="en-US" i="1" dirty="0"/>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17606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p>
          <a:p>
            <a:r>
              <a:rPr lang="en-US" dirty="0"/>
              <a:t>Advance warning signs</a:t>
            </a:r>
          </a:p>
          <a:p>
            <a:endParaRPr lang="en-US" dirty="0"/>
          </a:p>
          <a:p>
            <a:r>
              <a:rPr lang="en-US" dirty="0"/>
              <a:t>Bad:</a:t>
            </a:r>
          </a:p>
          <a:p>
            <a:r>
              <a:rPr lang="en-US" dirty="0"/>
              <a:t>Work in the transition area</a:t>
            </a:r>
          </a:p>
          <a:p>
            <a:endParaRPr lang="en-US" dirty="0"/>
          </a:p>
        </p:txBody>
      </p:sp>
      <p:sp>
        <p:nvSpPr>
          <p:cNvPr id="4" name="Header Placeholder 3"/>
          <p:cNvSpPr>
            <a:spLocks noGrp="1"/>
          </p:cNvSpPr>
          <p:nvPr>
            <p:ph type="hdr" sz="quarter" idx="10"/>
          </p:nvPr>
        </p:nvSpPr>
        <p:spPr/>
        <p:txBody>
          <a:bodyPr/>
          <a:lstStyle/>
          <a:p>
            <a:pPr defTabSz="950793">
              <a:defRPr/>
            </a:pPr>
            <a:r>
              <a:rPr lang="en-US">
                <a:solidFill>
                  <a:prstClr val="black"/>
                </a:solidFill>
                <a:latin typeface="Calibri" panose="020F0502020204030204"/>
              </a:rPr>
              <a:t>Work Zone Training 2020</a:t>
            </a:r>
          </a:p>
        </p:txBody>
      </p:sp>
      <p:sp>
        <p:nvSpPr>
          <p:cNvPr id="5" name="Footer Placeholder 4"/>
          <p:cNvSpPr>
            <a:spLocks noGrp="1"/>
          </p:cNvSpPr>
          <p:nvPr>
            <p:ph type="ftr" sz="quarter" idx="11"/>
          </p:nvPr>
        </p:nvSpPr>
        <p:spPr/>
        <p:txBody>
          <a:bodyPr/>
          <a:lstStyle/>
          <a:p>
            <a:pPr defTabSz="950793">
              <a:defRPr/>
            </a:pPr>
            <a:r>
              <a:rPr lang="en-US">
                <a:solidFill>
                  <a:prstClr val="black"/>
                </a:solidFill>
                <a:latin typeface="Calibri" panose="020F0502020204030204"/>
              </a:rPr>
              <a:t>Wisconsin Department of Transportation</a:t>
            </a:r>
          </a:p>
        </p:txBody>
      </p:sp>
      <p:sp>
        <p:nvSpPr>
          <p:cNvPr id="6" name="Slide Number Placeholder 5"/>
          <p:cNvSpPr>
            <a:spLocks noGrp="1"/>
          </p:cNvSpPr>
          <p:nvPr>
            <p:ph type="sldNum" sz="quarter" idx="12"/>
          </p:nvPr>
        </p:nvSpPr>
        <p:spPr/>
        <p:txBody>
          <a:bodyPr/>
          <a:lstStyle/>
          <a:p>
            <a:pPr defTabSz="950793">
              <a:defRPr/>
            </a:pPr>
            <a:fld id="{275C5B2A-C6C1-46CD-8323-5F37F4106C05}" type="slidenum">
              <a:rPr lang="en-US">
                <a:solidFill>
                  <a:prstClr val="black"/>
                </a:solidFill>
                <a:latin typeface="Calibri" panose="020F0502020204030204"/>
              </a:rPr>
              <a:pPr defTabSz="950793">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56305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108640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399344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So jumping right in, here I have a summary of total work zone crashes over the last 5 years with 2019 still being preliminary stats.  In 2018 we had the highest reported number of crashes over the last 5 years.  It should be noted that work zone crashes rely heavily on law enforcement accurately documenting the crash and checking the work zone box on the DT4000 report.  </a:t>
            </a:r>
          </a:p>
          <a:p>
            <a:endParaRPr lang="en-US" sz="1700" dirty="0"/>
          </a:p>
          <a:p>
            <a:r>
              <a:rPr lang="en-US" sz="1700" dirty="0"/>
              <a:t>We also do not compare the number of lane miles under construction each year so that may be a reason crashes fluctuate between the years.  With out upgrade to LCS we will be able to get this metric to be able to understand if there were more active work zones in certain years than others. </a:t>
            </a:r>
          </a:p>
          <a:p>
            <a:endParaRPr lang="en-US" sz="1700" dirty="0"/>
          </a:p>
          <a:p>
            <a:r>
              <a:rPr lang="en-US" sz="1700" dirty="0"/>
              <a:t>We consider tracking work zone crashes an indicator rather than a performance measure.  Our primary goal at </a:t>
            </a:r>
            <a:r>
              <a:rPr lang="en-US" sz="1700" dirty="0" err="1"/>
              <a:t>WisDOT</a:t>
            </a:r>
            <a:r>
              <a:rPr lang="en-US" sz="1700" dirty="0"/>
              <a:t> is to reduce crashes and keep workers and the traveling public safe. </a:t>
            </a:r>
          </a:p>
          <a:p>
            <a:pPr marL="178683" indent="-178683">
              <a:buFont typeface="Arial" panose="020B0604020202020204" pitchFamily="34" charset="0"/>
              <a:buChar char="•"/>
            </a:pPr>
            <a:endParaRPr lang="en-US" dirty="0"/>
          </a:p>
          <a:p>
            <a:pPr marL="178683" indent="-178683">
              <a:buFont typeface="Arial" panose="020B0604020202020204" pitchFamily="34" charset="0"/>
              <a:buChar char="•"/>
            </a:pPr>
            <a:r>
              <a:rPr lang="en-US" dirty="0"/>
              <a:t>This is a comparison of work zone crashes reported for the last 5 years. </a:t>
            </a:r>
          </a:p>
          <a:p>
            <a:pPr marL="178683" indent="-178683">
              <a:buFont typeface="Arial" panose="020B0604020202020204" pitchFamily="34" charset="0"/>
              <a:buChar char="•"/>
            </a:pPr>
            <a:r>
              <a:rPr lang="en-US" dirty="0"/>
              <a:t>These crashes are heavily reliant on law enforcement checking the box that the crash occurred in the work zone</a:t>
            </a:r>
          </a:p>
          <a:p>
            <a:pPr marL="178683" indent="-178683">
              <a:buFont typeface="Arial" panose="020B0604020202020204" pitchFamily="34" charset="0"/>
              <a:buChar char="•"/>
            </a:pPr>
            <a:r>
              <a:rPr lang="en-US" dirty="0"/>
              <a:t>We also do not have an exposure measure that compares lane miles of work zones each year so we can’t say for certain that crashes increased or decreased, we would need to also compare the number of work zones throughout the year as well</a:t>
            </a:r>
          </a:p>
          <a:p>
            <a:pPr marL="178683" indent="-178683">
              <a:buFont typeface="Arial" panose="020B0604020202020204" pitchFamily="34" charset="0"/>
              <a:buChar char="•"/>
            </a:pPr>
            <a:r>
              <a:rPr lang="en-US" dirty="0"/>
              <a:t>We consider these indicators, not performance measures</a:t>
            </a:r>
          </a:p>
          <a:p>
            <a:pPr marL="178683" indent="-178683">
              <a:buFont typeface="Arial" panose="020B0604020202020204" pitchFamily="34" charset="0"/>
              <a:buChar char="•"/>
            </a:pPr>
            <a:r>
              <a:rPr lang="en-US" dirty="0"/>
              <a:t>Our goal is to continue to reduce crashes in work zones by continually updating policies and standards as well as through the implementation of smart work zones which can reduce certain types of crashes. </a:t>
            </a:r>
          </a:p>
          <a:p>
            <a:pPr marL="178683" indent="-178683">
              <a:buFont typeface="Arial" panose="020B0604020202020204" pitchFamily="34" charset="0"/>
              <a:buChar char="•"/>
            </a:pPr>
            <a:r>
              <a:rPr lang="en-US" dirty="0"/>
              <a:t>Always looking for new technologies and innovative ideas to pilot and implement.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6</a:t>
            </a:fld>
            <a:endParaRPr lang="en-US"/>
          </a:p>
        </p:txBody>
      </p:sp>
    </p:spTree>
    <p:extLst>
      <p:ext uri="{BB962C8B-B14F-4D97-AF65-F5344CB8AC3E}">
        <p14:creationId xmlns:p14="http://schemas.microsoft.com/office/powerpoint/2010/main" val="156460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Up on the slide I have gone a step further and broken down work zone crashes by severity.  Fatal, injury and property damage only.  Based on preliminary stats from 2019, there were about 15 fatalities, 600 injuries and 1800 property damage crashes. </a:t>
            </a:r>
          </a:p>
          <a:p>
            <a:endParaRPr lang="en-US" sz="1700" dirty="0"/>
          </a:p>
          <a:p>
            <a:r>
              <a:rPr lang="en-US" sz="1700" dirty="0"/>
              <a:t>I also wanted to mention that we see most crashes during the weekday, with less occurring on the weekends along with most crashes occurring during prime construction season Aril to October or about 67% of crashes. </a:t>
            </a:r>
          </a:p>
          <a:p>
            <a:endParaRPr lang="en-US" sz="1700" dirty="0"/>
          </a:p>
          <a:p>
            <a:r>
              <a:rPr lang="en-US" dirty="0"/>
              <a:t>Injury Severity total of A, B and C injury crashes</a:t>
            </a:r>
          </a:p>
          <a:p>
            <a:endParaRPr lang="en-US" dirty="0"/>
          </a:p>
          <a:p>
            <a:r>
              <a:rPr lang="en-US" dirty="0"/>
              <a:t>A = incapacitating injury</a:t>
            </a:r>
          </a:p>
          <a:p>
            <a:r>
              <a:rPr lang="en-US" dirty="0"/>
              <a:t>B = non-incapacitating injury</a:t>
            </a:r>
          </a:p>
          <a:p>
            <a:r>
              <a:rPr lang="en-US" dirty="0"/>
              <a:t>C = possible injury</a:t>
            </a:r>
          </a:p>
          <a:p>
            <a:endParaRPr lang="en-US" dirty="0"/>
          </a:p>
          <a:p>
            <a:r>
              <a:rPr lang="en-US" dirty="0"/>
              <a:t>PD = property damage only</a:t>
            </a:r>
          </a:p>
          <a:p>
            <a:endParaRPr lang="en-US" dirty="0"/>
          </a:p>
          <a:p>
            <a:r>
              <a:rPr lang="en-US" dirty="0"/>
              <a:t>In general weekday crashes average the about the same percentage of crashes, around 15-17% and weekends are around the 10% of work zone crashes.  </a:t>
            </a:r>
          </a:p>
          <a:p>
            <a:r>
              <a:rPr lang="en-US" dirty="0"/>
              <a:t>April through October is where we see a large percentage of our crashes as well (about 67%), which makes sense since it is prime construction season.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7</a:t>
            </a:fld>
            <a:endParaRPr lang="en-US"/>
          </a:p>
        </p:txBody>
      </p:sp>
    </p:spTree>
    <p:extLst>
      <p:ext uri="{BB962C8B-B14F-4D97-AF65-F5344CB8AC3E}">
        <p14:creationId xmlns:p14="http://schemas.microsoft.com/office/powerpoint/2010/main" val="365624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Up here I have broken out the crashes over the last 5 years by Region.  </a:t>
            </a:r>
          </a:p>
          <a:p>
            <a:endParaRPr lang="en-US" sz="1700" dirty="0"/>
          </a:p>
          <a:p>
            <a:r>
              <a:rPr lang="en-US" sz="1700" dirty="0"/>
              <a:t>Over the last 5 years, SE Region has contributed to 50% of all work zone crashes – several factors could be the large scale projects that have been on-going in the last several years</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8</a:t>
            </a:fld>
            <a:endParaRPr lang="en-US"/>
          </a:p>
        </p:txBody>
      </p:sp>
    </p:spTree>
    <p:extLst>
      <p:ext uri="{BB962C8B-B14F-4D97-AF65-F5344CB8AC3E}">
        <p14:creationId xmlns:p14="http://schemas.microsoft.com/office/powerpoint/2010/main" val="107365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This slide shows the types of crashes we are seeing in work zones.  The biggest percentage of crashes are rear-end crashes with 43%.  We are hoping to see this number decreases as we start installing more end of queue detection in work zones.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9</a:t>
            </a:fld>
            <a:endParaRPr lang="en-US"/>
          </a:p>
        </p:txBody>
      </p:sp>
    </p:spTree>
    <p:extLst>
      <p:ext uri="{BB962C8B-B14F-4D97-AF65-F5344CB8AC3E}">
        <p14:creationId xmlns:p14="http://schemas.microsoft.com/office/powerpoint/2010/main" val="59488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In 2017 a new report for law enforcement came out, a DT 4000 which replaced the MV4000.  Within that report several work zone elements were added and work zone location was one of them.  Based on the data provided, 70% of the crashes are occurring in the activity area. </a:t>
            </a:r>
          </a:p>
          <a:p>
            <a:endParaRPr lang="en-US" sz="1700" dirty="0"/>
          </a:p>
          <a:p>
            <a:pPr marL="178683" indent="-178683">
              <a:buFont typeface="Arial" panose="020B0604020202020204" pitchFamily="34" charset="0"/>
              <a:buChar char="•"/>
            </a:pPr>
            <a:r>
              <a:rPr lang="en-US" dirty="0"/>
              <a:t>DT 4000 Report came out in 2017, therefore this specific work zone data started to be collected after 2017.  </a:t>
            </a:r>
          </a:p>
          <a:p>
            <a:pPr marL="178683" indent="-178683">
              <a:buFont typeface="Arial" panose="020B0604020202020204" pitchFamily="34" charset="0"/>
              <a:buChar char="•"/>
            </a:pPr>
            <a:r>
              <a:rPr lang="en-US" dirty="0"/>
              <a:t>Majority of crashes occur in the activity area on Wisconsin state highways</a:t>
            </a:r>
          </a:p>
          <a:p>
            <a:endParaRPr lang="en-US" dirty="0"/>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10</a:t>
            </a:fld>
            <a:endParaRPr lang="en-US"/>
          </a:p>
        </p:txBody>
      </p:sp>
    </p:spTree>
    <p:extLst>
      <p:ext uri="{BB962C8B-B14F-4D97-AF65-F5344CB8AC3E}">
        <p14:creationId xmlns:p14="http://schemas.microsoft.com/office/powerpoint/2010/main" val="1524198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Another element added was the work zone type, lane closure type, moving WZ, lane shift/crossover, work in median/shoulder or other.  From the data 37% of crashes are happening during lane closures and 26% during shoulder/median work.  </a:t>
            </a:r>
          </a:p>
        </p:txBody>
      </p:sp>
      <p:sp>
        <p:nvSpPr>
          <p:cNvPr id="4" name="Header Placeholder 3"/>
          <p:cNvSpPr>
            <a:spLocks noGrp="1"/>
          </p:cNvSpPr>
          <p:nvPr>
            <p:ph type="hdr" sz="quarter" idx="10"/>
          </p:nvPr>
        </p:nvSpPr>
        <p:spPr/>
        <p:txBody>
          <a:bodyPr/>
          <a:lstStyle/>
          <a:p>
            <a:r>
              <a:rPr lang="en-US"/>
              <a:t>Work Zone Training 2020</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A3688F50-7C5E-4630-BBD8-8950DF35ABB8}" type="slidenum">
              <a:rPr lang="en-US" smtClean="0"/>
              <a:t>11</a:t>
            </a:fld>
            <a:endParaRPr lang="en-US"/>
          </a:p>
        </p:txBody>
      </p:sp>
    </p:spTree>
    <p:extLst>
      <p:ext uri="{BB962C8B-B14F-4D97-AF65-F5344CB8AC3E}">
        <p14:creationId xmlns:p14="http://schemas.microsoft.com/office/powerpoint/2010/main" val="760585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94360"/>
            <a:ext cx="8229600" cy="1475740"/>
          </a:xfrm>
          <a:prstGeom prst="rect">
            <a:avLst/>
          </a:prstGeom>
        </p:spPr>
        <p:txBody>
          <a:bodyPr lIns="0" tIns="0" rIns="0" bIns="0" anchor="ctr" anchorCtr="0"/>
          <a:lstStyle>
            <a:lvl1pPr algn="ctr">
              <a:lnSpc>
                <a:spcPts val="5600"/>
              </a:lnSpc>
              <a:defRPr sz="6000" b="1" spc="0" baseline="0">
                <a:solidFill>
                  <a:srgbClr val="00416A"/>
                </a:solidFill>
                <a:latin typeface="Arial Narrow" panose="020B0606020202030204" pitchFamily="34" charset="0"/>
              </a:defRPr>
            </a:lvl1pPr>
          </a:lstStyle>
          <a:p>
            <a:r>
              <a:rPr lang="en-US" dirty="0"/>
              <a:t>Select to edit title</a:t>
            </a:r>
            <a:br>
              <a:rPr lang="en-US" dirty="0"/>
            </a:br>
            <a:r>
              <a:rPr lang="en-US" dirty="0"/>
              <a:t>Line 2 optional</a:t>
            </a:r>
          </a:p>
        </p:txBody>
      </p:sp>
      <p:sp>
        <p:nvSpPr>
          <p:cNvPr id="15" name="Text Placeholder 14"/>
          <p:cNvSpPr>
            <a:spLocks noGrp="1"/>
          </p:cNvSpPr>
          <p:nvPr>
            <p:ph type="body" sz="quarter" idx="10" hasCustomPrompt="1"/>
          </p:nvPr>
        </p:nvSpPr>
        <p:spPr>
          <a:xfrm>
            <a:off x="457200" y="2163236"/>
            <a:ext cx="82296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18" name="Text Placeholder 17"/>
          <p:cNvSpPr>
            <a:spLocks noGrp="1"/>
          </p:cNvSpPr>
          <p:nvPr>
            <p:ph type="body" sz="quarter" idx="11" hasCustomPrompt="1"/>
          </p:nvPr>
        </p:nvSpPr>
        <p:spPr>
          <a:xfrm>
            <a:off x="457200" y="2730496"/>
            <a:ext cx="8229600" cy="548640"/>
          </a:xfrm>
          <a:prstGeom prst="rect">
            <a:avLst/>
          </a:prstGeom>
        </p:spPr>
        <p:txBody>
          <a:bodyPr lIns="0" tIns="0" rIns="0" bIns="0" anchor="t" anchorCtr="0"/>
          <a:lstStyle>
            <a:lvl1pPr marL="0" indent="0" algn="ctr">
              <a:lnSpc>
                <a:spcPts val="4200"/>
              </a:lnSpc>
              <a:buNone/>
              <a:defRPr sz="4000" spc="100" baseline="0">
                <a:solidFill>
                  <a:srgbClr val="A02842"/>
                </a:solidFill>
                <a:latin typeface="Arial Narrow" panose="020B0606020202030204" pitchFamily="34" charset="0"/>
              </a:defRPr>
            </a:lvl1pPr>
          </a:lstStyle>
          <a:p>
            <a:pPr lvl="0"/>
            <a:r>
              <a:rPr lang="en-US" dirty="0"/>
              <a:t>Title of Presenter</a:t>
            </a:r>
          </a:p>
        </p:txBody>
      </p:sp>
      <p:sp>
        <p:nvSpPr>
          <p:cNvPr id="20" name="Text Placeholder 19"/>
          <p:cNvSpPr>
            <a:spLocks noGrp="1"/>
          </p:cNvSpPr>
          <p:nvPr>
            <p:ph type="body" sz="quarter" idx="12" hasCustomPrompt="1"/>
          </p:nvPr>
        </p:nvSpPr>
        <p:spPr>
          <a:xfrm>
            <a:off x="457200" y="3505200"/>
            <a:ext cx="82296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event</a:t>
            </a:r>
          </a:p>
          <a:p>
            <a:pPr lvl="0"/>
            <a:r>
              <a:rPr lang="en-US" dirty="0"/>
              <a:t>Location, City, State</a:t>
            </a:r>
          </a:p>
        </p:txBody>
      </p:sp>
      <p:sp>
        <p:nvSpPr>
          <p:cNvPr id="22" name="Text Placeholder 21"/>
          <p:cNvSpPr>
            <a:spLocks noGrp="1"/>
          </p:cNvSpPr>
          <p:nvPr>
            <p:ph type="body" sz="quarter" idx="13" hasCustomPrompt="1"/>
          </p:nvPr>
        </p:nvSpPr>
        <p:spPr>
          <a:xfrm>
            <a:off x="457200" y="4559300"/>
            <a:ext cx="82296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469" y="5299578"/>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2111584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0"/>
            <a:ext cx="8229600" cy="1270528"/>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445770" y="1930401"/>
            <a:ext cx="8229600" cy="457200"/>
          </a:xfrm>
          <a:prstGeom prst="rect">
            <a:avLst/>
          </a:prstGeom>
        </p:spPr>
        <p:txBody>
          <a:bodyPr anchor="t" anchorCtr="0"/>
          <a:lstStyle>
            <a:lvl1pPr marL="0" indent="0" algn="ctr">
              <a:lnSpc>
                <a:spcPts val="2550"/>
              </a:lnSpc>
              <a:spcBef>
                <a:spcPts val="0"/>
              </a:spcBef>
              <a:buNone/>
              <a:defRPr sz="2700" b="1">
                <a:solidFill>
                  <a:srgbClr val="A0284C"/>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445770" y="2743201"/>
            <a:ext cx="82296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025"/>
              </a:lnSpc>
              <a:spcBef>
                <a:spcPts val="0"/>
              </a:spcBef>
              <a:buNone/>
              <a:defRPr sz="18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340582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8" name="Content Placeholder 2"/>
          <p:cNvSpPr>
            <a:spLocks noGrp="1"/>
          </p:cNvSpPr>
          <p:nvPr>
            <p:ph idx="13" hasCustomPrompt="1"/>
          </p:nvPr>
        </p:nvSpPr>
        <p:spPr>
          <a:xfrm>
            <a:off x="623888" y="2743200"/>
            <a:ext cx="3867150" cy="3825453"/>
          </a:xfrm>
          <a:prstGeom prst="rect">
            <a:avLst/>
          </a:prstGeom>
        </p:spPr>
        <p:txBody>
          <a:bodyPr/>
          <a:lstStyle>
            <a:lvl1pPr>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57350" indent="-28575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to edit bullet 4</a:t>
            </a:r>
          </a:p>
        </p:txBody>
      </p:sp>
      <p:sp>
        <p:nvSpPr>
          <p:cNvPr id="9" name="Picture Placeholder 8"/>
          <p:cNvSpPr>
            <a:spLocks noGrp="1"/>
          </p:cNvSpPr>
          <p:nvPr>
            <p:ph type="pic" sz="quarter" idx="14" hasCustomPrompt="1"/>
          </p:nvPr>
        </p:nvSpPr>
        <p:spPr>
          <a:xfrm>
            <a:off x="4724400" y="2743200"/>
            <a:ext cx="3786188"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4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08362678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94360"/>
            <a:ext cx="78867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3" name="Content Placeholder 2"/>
          <p:cNvSpPr>
            <a:spLocks noGrp="1"/>
          </p:cNvSpPr>
          <p:nvPr>
            <p:ph idx="1" hasCustomPrompt="1"/>
          </p:nvPr>
        </p:nvSpPr>
        <p:spPr>
          <a:xfrm>
            <a:off x="628650" y="2286000"/>
            <a:ext cx="7886700" cy="4351338"/>
          </a:xfrm>
          <a:prstGeom prst="rect">
            <a:avLst/>
          </a:prstGeom>
        </p:spPr>
        <p:txBody>
          <a:bodyPr/>
          <a:lstStyle>
            <a:lvl1pPr>
              <a:spcBef>
                <a:spcPts val="0"/>
              </a:spcBef>
              <a:defRPr baseline="0">
                <a:solidFill>
                  <a:srgbClr val="00416A"/>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247445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9" name="Picture Placeholder 8"/>
          <p:cNvSpPr>
            <a:spLocks noGrp="1"/>
          </p:cNvSpPr>
          <p:nvPr>
            <p:ph type="pic" sz="quarter" idx="14" hasCustomPrompt="1"/>
          </p:nvPr>
        </p:nvSpPr>
        <p:spPr>
          <a:xfrm>
            <a:off x="623888" y="2743200"/>
            <a:ext cx="78867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18785830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baseline="0">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a:defRPr baseline="0">
                <a:solidFill>
                  <a:srgbClr val="1E384B"/>
                </a:solidFill>
                <a:latin typeface="Arial Narrow" panose="020B0606020202030204" pitchFamily="34" charset="0"/>
              </a:defRPr>
            </a:lvl1pPr>
            <a:lvl2pPr marL="685800" indent="-228600">
              <a:buFont typeface="Wingdings" panose="05000000000000000000" pitchFamily="2" charset="2"/>
              <a:buChar char="§"/>
              <a:defRPr baseline="0">
                <a:solidFill>
                  <a:srgbClr val="A0284C"/>
                </a:solidFill>
                <a:latin typeface="Arial Narrow" panose="020B0606020202030204" pitchFamily="34" charset="0"/>
              </a:defRPr>
            </a:lvl2pPr>
            <a:lvl3pPr>
              <a:defRPr baseline="0">
                <a:solidFill>
                  <a:srgbClr val="00416A"/>
                </a:solidFill>
                <a:latin typeface="Arial Narrow" panose="020B0606020202030204" pitchFamily="34" charset="0"/>
              </a:defRPr>
            </a:lvl3pPr>
            <a:lvl4pPr marL="1600200" indent="-228600">
              <a:buFont typeface="Wingdings" panose="05000000000000000000" pitchFamily="2" charset="2"/>
              <a:buChar char="§"/>
              <a:defRPr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115720425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594360"/>
            <a:ext cx="78867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3" name="Text Placeholder 2"/>
          <p:cNvSpPr>
            <a:spLocks noGrp="1"/>
          </p:cNvSpPr>
          <p:nvPr>
            <p:ph type="body" idx="1" hasCustomPrompt="1"/>
          </p:nvPr>
        </p:nvSpPr>
        <p:spPr>
          <a:xfrm>
            <a:off x="623888" y="1930401"/>
            <a:ext cx="78867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7" name="Content Placeholder 2"/>
          <p:cNvSpPr>
            <a:spLocks noGrp="1"/>
          </p:cNvSpPr>
          <p:nvPr>
            <p:ph idx="13" hasCustomPrompt="1"/>
          </p:nvPr>
        </p:nvSpPr>
        <p:spPr>
          <a:xfrm>
            <a:off x="628650" y="2743200"/>
            <a:ext cx="78867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34275115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486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0"/>
            <a:ext cx="8229600" cy="1270528"/>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445770" y="1930401"/>
            <a:ext cx="8229600" cy="457200"/>
          </a:xfrm>
          <a:prstGeom prst="rect">
            <a:avLst/>
          </a:prstGeom>
        </p:spPr>
        <p:txBody>
          <a:bodyPr anchor="t" anchorCtr="0"/>
          <a:lstStyle>
            <a:lvl1pPr marL="0" indent="0" algn="ctr">
              <a:lnSpc>
                <a:spcPts val="2550"/>
              </a:lnSpc>
              <a:spcBef>
                <a:spcPts val="0"/>
              </a:spcBef>
              <a:buNone/>
              <a:defRPr sz="2700" b="1">
                <a:solidFill>
                  <a:srgbClr val="A0284C"/>
                </a:solidFill>
                <a:latin typeface="Arial Narrow" panose="020B0606020202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445770" y="2743201"/>
            <a:ext cx="4070474" cy="3825453"/>
          </a:xfrm>
          <a:prstGeom prst="rect">
            <a:avLst/>
          </a:prstGeom>
        </p:spPr>
        <p:txBody>
          <a:bodyPr/>
          <a:lstStyle>
            <a:lvl1pPr>
              <a:defRPr sz="2400" baseline="0">
                <a:solidFill>
                  <a:srgbClr val="00416A"/>
                </a:solidFill>
                <a:latin typeface="Arial Narrow" panose="020B0606020202030204" pitchFamily="34" charset="0"/>
              </a:defRPr>
            </a:lvl1pPr>
            <a:lvl2pPr marL="514350" indent="-171450">
              <a:buFont typeface="Wingdings" panose="05000000000000000000" pitchFamily="2" charset="2"/>
              <a:buChar char="§"/>
              <a:defRPr sz="2100" baseline="0">
                <a:solidFill>
                  <a:srgbClr val="A0284C"/>
                </a:solidFill>
                <a:latin typeface="Arial Narrow" panose="020B0606020202030204" pitchFamily="34" charset="0"/>
              </a:defRPr>
            </a:lvl2pPr>
            <a:lvl3pPr>
              <a:defRPr sz="1800" baseline="0">
                <a:solidFill>
                  <a:srgbClr val="00416A"/>
                </a:solidFill>
                <a:latin typeface="Arial Narrow" panose="020B0606020202030204" pitchFamily="34" charset="0"/>
              </a:defRPr>
            </a:lvl3pPr>
            <a:lvl4pPr marL="1200150" indent="-171450">
              <a:buFont typeface="Wingdings" panose="05000000000000000000" pitchFamily="2" charset="2"/>
              <a:buChar char="§"/>
              <a:defRPr sz="165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4746948" y="2743200"/>
            <a:ext cx="3928422"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025"/>
              </a:lnSpc>
              <a:spcBef>
                <a:spcPts val="0"/>
              </a:spcBef>
              <a:buNone/>
              <a:defRPr sz="18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23511980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5770" y="594361"/>
            <a:ext cx="8229600" cy="1325563"/>
          </a:xfrm>
          <a:prstGeom prst="rect">
            <a:avLst/>
          </a:prstGeom>
        </p:spPr>
        <p:txBody>
          <a:bodyPr anchor="ctr" anchorCtr="0"/>
          <a:lstStyle>
            <a:lvl1pPr algn="ctr">
              <a:lnSpc>
                <a:spcPts val="3300"/>
              </a:lnSpc>
              <a:defRPr sz="3375"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445770" y="2286000"/>
            <a:ext cx="8229600" cy="4351338"/>
          </a:xfrm>
          <a:prstGeom prst="rect">
            <a:avLst/>
          </a:prstGeom>
        </p:spPr>
        <p:txBody>
          <a:bodyPr/>
          <a:lstStyle>
            <a:lvl1pPr>
              <a:spcBef>
                <a:spcPts val="0"/>
              </a:spcBef>
              <a:defRPr sz="2400" baseline="0">
                <a:solidFill>
                  <a:srgbClr val="00416A"/>
                </a:solidFill>
                <a:latin typeface="Arial Narrow" panose="020B0606020202030204" pitchFamily="34" charset="0"/>
              </a:defRPr>
            </a:lvl1pPr>
            <a:lvl2pPr marL="514350" indent="-171450">
              <a:buFont typeface="Wingdings" panose="05000000000000000000" pitchFamily="2" charset="2"/>
              <a:buChar char="§"/>
              <a:defRPr sz="2100" baseline="0">
                <a:solidFill>
                  <a:srgbClr val="A0284C"/>
                </a:solidFill>
                <a:latin typeface="Arial Narrow" panose="020B0606020202030204" pitchFamily="34" charset="0"/>
              </a:defRPr>
            </a:lvl2pPr>
            <a:lvl3pPr>
              <a:defRPr sz="1800" baseline="0">
                <a:solidFill>
                  <a:srgbClr val="00416A"/>
                </a:solidFill>
                <a:latin typeface="Arial Narrow" panose="020B0606020202030204" pitchFamily="34" charset="0"/>
              </a:defRPr>
            </a:lvl3pPr>
            <a:lvl4pPr marL="1243013" indent="-214313">
              <a:buFont typeface="Wingdings" panose="05000000000000000000" pitchFamily="2" charset="2"/>
              <a:buChar char="§"/>
              <a:defRPr sz="165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542923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868826" y="4360549"/>
            <a:ext cx="3775972" cy="2497451"/>
          </a:xfrm>
          <a:prstGeom prst="rect">
            <a:avLst/>
          </a:prstGeom>
        </p:spPr>
      </p:pic>
      <mc:AlternateContent xmlns:mc="http://schemas.openxmlformats.org/markup-compatibility/2006" xmlns:p14="http://schemas.microsoft.com/office/powerpoint/2010/main">
        <mc:Choice Requires="p14">
          <p:contentPart p14:bwMode="auto" r:id="rId13">
            <p14:nvContentPartPr>
              <p14:cNvPr id="4" name="Ink 3"/>
              <p14:cNvContentPartPr/>
              <p14:nvPr userDrawn="1"/>
            </p14:nvContentPartPr>
            <p14:xfrm>
              <a:off x="422348" y="405245"/>
              <a:ext cx="360" cy="360"/>
            </p14:xfrm>
          </p:contentPart>
        </mc:Choice>
        <mc:Fallback xmlns="">
          <p:pic>
            <p:nvPicPr>
              <p:cNvPr id="4" name="Ink 3"/>
              <p:cNvPicPr/>
              <p:nvPr/>
            </p:nvPicPr>
            <p:blipFill>
              <a:blip r:embed="rId14"/>
              <a:stretch>
                <a:fillRect/>
              </a:stretch>
            </p:blipFill>
            <p:spPr>
              <a:xfrm>
                <a:off x="419108" y="402005"/>
                <a:ext cx="6840" cy="6840"/>
              </a:xfrm>
              <a:prstGeom prst="rect">
                <a:avLst/>
              </a:prstGeom>
            </p:spPr>
          </p:pic>
        </mc:Fallback>
      </mc:AlternateContent>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88888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5" r:id="rId3"/>
    <p:sldLayoutId id="2147483679" r:id="rId4"/>
    <p:sldLayoutId id="2147483676" r:id="rId5"/>
    <p:sldLayoutId id="2147483677" r:id="rId6"/>
    <p:sldLayoutId id="2147483681" r:id="rId7"/>
    <p:sldLayoutId id="2147483682" r:id="rId8"/>
    <p:sldLayoutId id="2147483683" r:id="rId9"/>
    <p:sldLayoutId id="2147483684"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5770" y="2506350"/>
            <a:ext cx="8229600" cy="425445"/>
          </a:xfrm>
        </p:spPr>
        <p:txBody>
          <a:bodyPr/>
          <a:lstStyle/>
          <a:p>
            <a:r>
              <a:rPr lang="en-US" sz="3600" dirty="0"/>
              <a:t>Bureau of Traffic Operations</a:t>
            </a:r>
          </a:p>
        </p:txBody>
      </p:sp>
      <p:sp>
        <p:nvSpPr>
          <p:cNvPr id="3" name="Text Placeholder 2"/>
          <p:cNvSpPr>
            <a:spLocks noGrp="1"/>
          </p:cNvSpPr>
          <p:nvPr>
            <p:ph type="body" sz="quarter" idx="11"/>
          </p:nvPr>
        </p:nvSpPr>
        <p:spPr>
          <a:xfrm>
            <a:off x="457200" y="3154680"/>
            <a:ext cx="8229600" cy="548640"/>
          </a:xfrm>
        </p:spPr>
        <p:txBody>
          <a:bodyPr/>
          <a:lstStyle/>
          <a:p>
            <a:r>
              <a:rPr lang="en-US" dirty="0" err="1"/>
              <a:t>WisDOT</a:t>
            </a:r>
            <a:endParaRPr lang="en-US" dirty="0"/>
          </a:p>
        </p:txBody>
      </p:sp>
      <p:sp>
        <p:nvSpPr>
          <p:cNvPr id="5" name="Text Placeholder 4"/>
          <p:cNvSpPr>
            <a:spLocks noGrp="1"/>
          </p:cNvSpPr>
          <p:nvPr>
            <p:ph type="body" sz="quarter" idx="13"/>
          </p:nvPr>
        </p:nvSpPr>
        <p:spPr>
          <a:xfrm>
            <a:off x="445770" y="4149090"/>
            <a:ext cx="8229600" cy="361950"/>
          </a:xfrm>
        </p:spPr>
        <p:txBody>
          <a:bodyPr/>
          <a:lstStyle/>
          <a:p>
            <a:r>
              <a:rPr lang="en-US" dirty="0"/>
              <a:t>March, 2020</a:t>
            </a:r>
          </a:p>
        </p:txBody>
      </p:sp>
      <p:sp>
        <p:nvSpPr>
          <p:cNvPr id="6" name="Title 5"/>
          <p:cNvSpPr>
            <a:spLocks noGrp="1"/>
          </p:cNvSpPr>
          <p:nvPr>
            <p:ph type="ctrTitle"/>
          </p:nvPr>
        </p:nvSpPr>
        <p:spPr>
          <a:xfrm>
            <a:off x="457200" y="1159833"/>
            <a:ext cx="8229600" cy="1475740"/>
          </a:xfrm>
        </p:spPr>
        <p:txBody>
          <a:bodyPr/>
          <a:lstStyle/>
          <a:p>
            <a:r>
              <a:rPr lang="en-US" dirty="0"/>
              <a:t>Work Zone Training</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3167144" y="2009394"/>
              <a:ext cx="270" cy="27810"/>
            </p14:xfrm>
          </p:contentPart>
        </mc:Choice>
        <mc:Fallback xmlns="">
          <p:pic>
            <p:nvPicPr>
              <p:cNvPr id="9" name="Ink 8"/>
              <p:cNvPicPr/>
              <p:nvPr/>
            </p:nvPicPr>
            <p:blipFill>
              <a:blip r:embed="rId4"/>
              <a:stretch>
                <a:fillRect/>
              </a:stretch>
            </p:blipFill>
            <p:spPr>
              <a:xfrm>
                <a:off x="13160394" y="2000481"/>
                <a:ext cx="13500" cy="45280"/>
              </a:xfrm>
              <a:prstGeom prst="rect">
                <a:avLst/>
              </a:prstGeom>
            </p:spPr>
          </p:pic>
        </mc:Fallback>
      </mc:AlternateContent>
      <p:sp>
        <p:nvSpPr>
          <p:cNvPr id="8" name="Rectangle 1">
            <a:extLst>
              <a:ext uri="{FF2B5EF4-FFF2-40B4-BE49-F238E27FC236}">
                <a16:creationId xmlns:a16="http://schemas.microsoft.com/office/drawing/2014/main" id="{0D4639DE-1DFD-4F4A-A756-8652EA170B23}"/>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914" y="431080"/>
            <a:ext cx="5915025" cy="952896"/>
          </a:xfrm>
        </p:spPr>
        <p:txBody>
          <a:bodyPr/>
          <a:lstStyle/>
          <a:p>
            <a:r>
              <a:rPr lang="en-US" sz="3600" dirty="0"/>
              <a:t>Work Zone Location</a:t>
            </a:r>
            <a:br>
              <a:rPr lang="en-US" dirty="0"/>
            </a:br>
            <a:r>
              <a:rPr lang="en-US" sz="2400" dirty="0"/>
              <a:t>2017 to 2019</a:t>
            </a:r>
          </a:p>
        </p:txBody>
      </p:sp>
      <p:graphicFrame>
        <p:nvGraphicFramePr>
          <p:cNvPr id="6" name="Chart 5">
            <a:extLst>
              <a:ext uri="{FF2B5EF4-FFF2-40B4-BE49-F238E27FC236}">
                <a16:creationId xmlns:a16="http://schemas.microsoft.com/office/drawing/2014/main" id="{AA5E4BD4-C89A-4AAE-8933-A9C4D0B13E38}"/>
              </a:ext>
            </a:extLst>
          </p:cNvPr>
          <p:cNvGraphicFramePr>
            <a:graphicFrameLocks noChangeAspect="1"/>
          </p:cNvGraphicFramePr>
          <p:nvPr>
            <p:extLst>
              <p:ext uri="{D42A27DB-BD31-4B8C-83A1-F6EECF244321}">
                <p14:modId xmlns:p14="http://schemas.microsoft.com/office/powerpoint/2010/main" val="1784071494"/>
              </p:ext>
            </p:extLst>
          </p:nvPr>
        </p:nvGraphicFramePr>
        <p:xfrm>
          <a:off x="240222" y="1383976"/>
          <a:ext cx="8656408" cy="519384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F61E6B6C-E9A2-4208-B3DD-C0939437BEC1}"/>
              </a:ext>
            </a:extLst>
          </p:cNvPr>
          <p:cNvSpPr>
            <a:spLocks noGrp="1"/>
          </p:cNvSpPr>
          <p:nvPr>
            <p:ph idx="13"/>
          </p:nvPr>
        </p:nvSpPr>
        <p:spPr>
          <a:xfrm>
            <a:off x="2313709" y="6529345"/>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371839481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362334"/>
            <a:ext cx="5915025" cy="952896"/>
          </a:xfrm>
        </p:spPr>
        <p:txBody>
          <a:bodyPr/>
          <a:lstStyle/>
          <a:p>
            <a:r>
              <a:rPr lang="en-US" sz="3600" dirty="0"/>
              <a:t>Work Zone Type</a:t>
            </a:r>
            <a:br>
              <a:rPr lang="en-US" dirty="0"/>
            </a:br>
            <a:r>
              <a:rPr lang="en-US" sz="2400" dirty="0"/>
              <a:t>2017 to 2019</a:t>
            </a:r>
            <a:endParaRPr lang="en-US" dirty="0"/>
          </a:p>
        </p:txBody>
      </p:sp>
      <p:graphicFrame>
        <p:nvGraphicFramePr>
          <p:cNvPr id="6" name="Chart 5">
            <a:extLst>
              <a:ext uri="{FF2B5EF4-FFF2-40B4-BE49-F238E27FC236}">
                <a16:creationId xmlns:a16="http://schemas.microsoft.com/office/drawing/2014/main" id="{01A7971D-A62C-4CD4-9D2A-A48DAAE8EF95}"/>
              </a:ext>
            </a:extLst>
          </p:cNvPr>
          <p:cNvGraphicFramePr>
            <a:graphicFrameLocks noChangeAspect="1"/>
          </p:cNvGraphicFramePr>
          <p:nvPr>
            <p:extLst>
              <p:ext uri="{D42A27DB-BD31-4B8C-83A1-F6EECF244321}">
                <p14:modId xmlns:p14="http://schemas.microsoft.com/office/powerpoint/2010/main" val="2192357782"/>
              </p:ext>
            </p:extLst>
          </p:nvPr>
        </p:nvGraphicFramePr>
        <p:xfrm>
          <a:off x="-13010" y="1464590"/>
          <a:ext cx="9168174" cy="503107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3">
            <a:extLst>
              <a:ext uri="{FF2B5EF4-FFF2-40B4-BE49-F238E27FC236}">
                <a16:creationId xmlns:a16="http://schemas.microsoft.com/office/drawing/2014/main" id="{56341779-3D57-4FF7-9DFE-1F59B5412B20}"/>
              </a:ext>
            </a:extLst>
          </p:cNvPr>
          <p:cNvSpPr>
            <a:spLocks noGrp="1"/>
          </p:cNvSpPr>
          <p:nvPr>
            <p:ph idx="13"/>
          </p:nvPr>
        </p:nvSpPr>
        <p:spPr>
          <a:xfrm>
            <a:off x="2218960" y="6514334"/>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3678374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DBC-AA05-4967-BBB3-7BB34C03EBAE}"/>
              </a:ext>
            </a:extLst>
          </p:cNvPr>
          <p:cNvSpPr>
            <a:spLocks noGrp="1"/>
          </p:cNvSpPr>
          <p:nvPr>
            <p:ph type="title"/>
          </p:nvPr>
        </p:nvSpPr>
        <p:spPr/>
        <p:txBody>
          <a:bodyPr/>
          <a:lstStyle/>
          <a:p>
            <a:r>
              <a:rPr lang="en-US" sz="3600" dirty="0"/>
              <a:t>Why are we doing this training?</a:t>
            </a:r>
          </a:p>
        </p:txBody>
      </p:sp>
      <p:sp>
        <p:nvSpPr>
          <p:cNvPr id="3" name="Content Placeholder 2">
            <a:extLst>
              <a:ext uri="{FF2B5EF4-FFF2-40B4-BE49-F238E27FC236}">
                <a16:creationId xmlns:a16="http://schemas.microsoft.com/office/drawing/2014/main" id="{B2FA5F06-2E31-4727-A32C-32C4B1A64CA8}"/>
              </a:ext>
            </a:extLst>
          </p:cNvPr>
          <p:cNvSpPr>
            <a:spLocks noGrp="1"/>
          </p:cNvSpPr>
          <p:nvPr>
            <p:ph idx="1"/>
          </p:nvPr>
        </p:nvSpPr>
        <p:spPr>
          <a:xfrm>
            <a:off x="445770" y="1814732"/>
            <a:ext cx="8298180" cy="4020522"/>
          </a:xfrm>
        </p:spPr>
        <p:txBody>
          <a:bodyPr/>
          <a:lstStyle/>
          <a:p>
            <a:pPr marL="0" indent="0">
              <a:lnSpc>
                <a:spcPct val="150000"/>
              </a:lnSpc>
              <a:buNone/>
            </a:pPr>
            <a:r>
              <a:rPr lang="en-US" dirty="0"/>
              <a:t>Goal: To ensure the safety of traveling public and workers in Wisconsin work zones. </a:t>
            </a:r>
          </a:p>
          <a:p>
            <a:pPr marL="0" indent="0">
              <a:lnSpc>
                <a:spcPct val="150000"/>
              </a:lnSpc>
              <a:buNone/>
            </a:pPr>
            <a:r>
              <a:rPr lang="en-US" dirty="0"/>
              <a:t>Objectives:</a:t>
            </a:r>
          </a:p>
          <a:p>
            <a:pPr>
              <a:lnSpc>
                <a:spcPct val="150000"/>
              </a:lnSpc>
            </a:pPr>
            <a:r>
              <a:rPr lang="en-US" dirty="0"/>
              <a:t>Identify the different components of a work zone.</a:t>
            </a:r>
          </a:p>
          <a:p>
            <a:pPr>
              <a:lnSpc>
                <a:spcPct val="150000"/>
              </a:lnSpc>
            </a:pPr>
            <a:r>
              <a:rPr lang="en-US" dirty="0"/>
              <a:t>Identify the proper devices to use and quality standards.</a:t>
            </a:r>
          </a:p>
          <a:p>
            <a:pPr>
              <a:lnSpc>
                <a:spcPct val="150000"/>
              </a:lnSpc>
            </a:pPr>
            <a:r>
              <a:rPr lang="en-US" dirty="0"/>
              <a:t>Identify the proper notification for work. </a:t>
            </a:r>
          </a:p>
          <a:p>
            <a:pPr>
              <a:lnSpc>
                <a:spcPct val="150000"/>
              </a:lnSpc>
            </a:pPr>
            <a:r>
              <a:rPr lang="en-US" dirty="0"/>
              <a:t>Eliminate the use of high risk operations.</a:t>
            </a:r>
          </a:p>
        </p:txBody>
      </p:sp>
    </p:spTree>
    <p:extLst>
      <p:ext uri="{BB962C8B-B14F-4D97-AF65-F5344CB8AC3E}">
        <p14:creationId xmlns:p14="http://schemas.microsoft.com/office/powerpoint/2010/main" val="14478487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94DA26-3715-4932-8A17-F1D7CD7406E3}"/>
              </a:ext>
            </a:extLst>
          </p:cNvPr>
          <p:cNvSpPr>
            <a:spLocks noGrp="1"/>
          </p:cNvSpPr>
          <p:nvPr>
            <p:ph type="title"/>
          </p:nvPr>
        </p:nvSpPr>
        <p:spPr>
          <a:xfrm>
            <a:off x="445770" y="594361"/>
            <a:ext cx="8229600" cy="1325563"/>
          </a:xfrm>
        </p:spPr>
        <p:txBody>
          <a:bodyPr/>
          <a:lstStyle/>
          <a:p>
            <a:r>
              <a:rPr lang="en-US" sz="3600" dirty="0"/>
              <a:t>Work zone videos for counties and utilities</a:t>
            </a:r>
          </a:p>
        </p:txBody>
      </p:sp>
      <p:sp>
        <p:nvSpPr>
          <p:cNvPr id="2" name="Content Placeholder 1">
            <a:extLst>
              <a:ext uri="{FF2B5EF4-FFF2-40B4-BE49-F238E27FC236}">
                <a16:creationId xmlns:a16="http://schemas.microsoft.com/office/drawing/2014/main" id="{E8E35F76-0FBD-44F2-A182-6CB27B8BDD12}"/>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D86719A7-FBCC-46EA-8E86-D909BF4A1CDA}"/>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366296849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44E5-2711-40D7-88C0-2447989D89A6}"/>
              </a:ext>
            </a:extLst>
          </p:cNvPr>
          <p:cNvSpPr>
            <a:spLocks noGrp="1"/>
          </p:cNvSpPr>
          <p:nvPr>
            <p:ph type="title"/>
          </p:nvPr>
        </p:nvSpPr>
        <p:spPr/>
        <p:txBody>
          <a:bodyPr/>
          <a:lstStyle/>
          <a:p>
            <a:r>
              <a:rPr lang="en-US" sz="3600" dirty="0"/>
              <a:t>4 C’s of Traffic Control</a:t>
            </a:r>
          </a:p>
        </p:txBody>
      </p:sp>
      <p:sp>
        <p:nvSpPr>
          <p:cNvPr id="3" name="Content Placeholder 2">
            <a:extLst>
              <a:ext uri="{FF2B5EF4-FFF2-40B4-BE49-F238E27FC236}">
                <a16:creationId xmlns:a16="http://schemas.microsoft.com/office/drawing/2014/main" id="{28B39259-0CCE-48C7-80A0-DA832BCD21BF}"/>
              </a:ext>
            </a:extLst>
          </p:cNvPr>
          <p:cNvSpPr>
            <a:spLocks noGrp="1"/>
          </p:cNvSpPr>
          <p:nvPr>
            <p:ph idx="1"/>
          </p:nvPr>
        </p:nvSpPr>
        <p:spPr>
          <a:xfrm>
            <a:off x="2880360" y="2753821"/>
            <a:ext cx="2651760" cy="3043617"/>
          </a:xfrm>
        </p:spPr>
        <p:txBody>
          <a:bodyPr/>
          <a:lstStyle/>
          <a:p>
            <a:r>
              <a:rPr lang="en-US" dirty="0"/>
              <a:t>Conspicuous</a:t>
            </a:r>
          </a:p>
          <a:p>
            <a:r>
              <a:rPr lang="en-US" dirty="0"/>
              <a:t>Clear</a:t>
            </a:r>
          </a:p>
          <a:p>
            <a:r>
              <a:rPr lang="en-US" dirty="0"/>
              <a:t>Consistent</a:t>
            </a:r>
          </a:p>
          <a:p>
            <a:r>
              <a:rPr lang="en-US" dirty="0"/>
              <a:t>Credible</a:t>
            </a:r>
          </a:p>
          <a:p>
            <a:endParaRPr lang="en-US" dirty="0"/>
          </a:p>
        </p:txBody>
      </p:sp>
    </p:spTree>
    <p:extLst>
      <p:ext uri="{BB962C8B-B14F-4D97-AF65-F5344CB8AC3E}">
        <p14:creationId xmlns:p14="http://schemas.microsoft.com/office/powerpoint/2010/main" val="25264865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F123-653D-4BE5-80F3-21BDA781F5A1}"/>
              </a:ext>
            </a:extLst>
          </p:cNvPr>
          <p:cNvSpPr>
            <a:spLocks noGrp="1"/>
          </p:cNvSpPr>
          <p:nvPr>
            <p:ph type="title"/>
          </p:nvPr>
        </p:nvSpPr>
        <p:spPr/>
        <p:txBody>
          <a:bodyPr/>
          <a:lstStyle/>
          <a:p>
            <a:r>
              <a:rPr lang="en-US" sz="3600" dirty="0"/>
              <a:t>Conspicuous</a:t>
            </a:r>
          </a:p>
        </p:txBody>
      </p:sp>
      <p:pic>
        <p:nvPicPr>
          <p:cNvPr id="5" name="Picture 4">
            <a:extLst>
              <a:ext uri="{FF2B5EF4-FFF2-40B4-BE49-F238E27FC236}">
                <a16:creationId xmlns:a16="http://schemas.microsoft.com/office/drawing/2014/main" id="{F718F175-CF07-43F5-84AB-2634836F15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89" t="18602" r="8235" b="6775"/>
          <a:stretch/>
        </p:blipFill>
        <p:spPr>
          <a:xfrm rot="5400000">
            <a:off x="252529" y="2272331"/>
            <a:ext cx="4320896" cy="3616082"/>
          </a:xfrm>
          <a:prstGeom prst="rect">
            <a:avLst/>
          </a:prstGeom>
        </p:spPr>
      </p:pic>
      <p:pic>
        <p:nvPicPr>
          <p:cNvPr id="6" name="Picture 5">
            <a:extLst>
              <a:ext uri="{FF2B5EF4-FFF2-40B4-BE49-F238E27FC236}">
                <a16:creationId xmlns:a16="http://schemas.microsoft.com/office/drawing/2014/main" id="{CC757B1F-AAE3-4ECB-8870-8CE2BFF70A89}"/>
              </a:ext>
            </a:extLst>
          </p:cNvPr>
          <p:cNvPicPr>
            <a:picLocks noChangeAspect="1"/>
          </p:cNvPicPr>
          <p:nvPr/>
        </p:nvPicPr>
        <p:blipFill>
          <a:blip r:embed="rId3"/>
          <a:stretch>
            <a:fillRect/>
          </a:stretch>
        </p:blipFill>
        <p:spPr>
          <a:xfrm>
            <a:off x="4495915" y="2124635"/>
            <a:ext cx="4297103" cy="4034684"/>
          </a:xfrm>
          <a:prstGeom prst="rect">
            <a:avLst/>
          </a:prstGeom>
        </p:spPr>
      </p:pic>
    </p:spTree>
    <p:extLst>
      <p:ext uri="{BB962C8B-B14F-4D97-AF65-F5344CB8AC3E}">
        <p14:creationId xmlns:p14="http://schemas.microsoft.com/office/powerpoint/2010/main" val="10958680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99CF-B895-439C-B415-DE7BF09CD1E0}"/>
              </a:ext>
            </a:extLst>
          </p:cNvPr>
          <p:cNvSpPr>
            <a:spLocks noGrp="1"/>
          </p:cNvSpPr>
          <p:nvPr>
            <p:ph type="title"/>
          </p:nvPr>
        </p:nvSpPr>
        <p:spPr/>
        <p:txBody>
          <a:bodyPr/>
          <a:lstStyle/>
          <a:p>
            <a:r>
              <a:rPr lang="en-US" sz="3600" dirty="0"/>
              <a:t>Clear</a:t>
            </a:r>
          </a:p>
        </p:txBody>
      </p:sp>
      <p:pic>
        <p:nvPicPr>
          <p:cNvPr id="4" name="Picture 3">
            <a:extLst>
              <a:ext uri="{FF2B5EF4-FFF2-40B4-BE49-F238E27FC236}">
                <a16:creationId xmlns:a16="http://schemas.microsoft.com/office/drawing/2014/main" id="{40D3AC32-9D5E-45F3-B60D-0F2E0208A96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4000"/>
                    </a14:imgEffect>
                  </a14:imgLayer>
                </a14:imgProps>
              </a:ext>
            </a:extLst>
          </a:blip>
          <a:srcRect l="9556" t="903" r="6105" b="3808"/>
          <a:stretch/>
        </p:blipFill>
        <p:spPr>
          <a:xfrm>
            <a:off x="1120258" y="2717861"/>
            <a:ext cx="2799612" cy="2950738"/>
          </a:xfrm>
          <a:prstGeom prst="rect">
            <a:avLst/>
          </a:prstGeom>
        </p:spPr>
      </p:pic>
      <p:pic>
        <p:nvPicPr>
          <p:cNvPr id="5" name="Picture 4">
            <a:extLst>
              <a:ext uri="{FF2B5EF4-FFF2-40B4-BE49-F238E27FC236}">
                <a16:creationId xmlns:a16="http://schemas.microsoft.com/office/drawing/2014/main" id="{886F59E8-4350-46BB-A419-359BF15DB15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7000" contrast="27000"/>
                    </a14:imgEffect>
                  </a14:imgLayer>
                </a14:imgProps>
              </a:ext>
              <a:ext uri="{28A0092B-C50C-407E-A947-70E740481C1C}">
                <a14:useLocalDpi xmlns:a14="http://schemas.microsoft.com/office/drawing/2010/main" val="0"/>
              </a:ext>
            </a:extLst>
          </a:blip>
          <a:srcRect l="6991" t="10928" r="10445" b="6776"/>
          <a:stretch/>
        </p:blipFill>
        <p:spPr>
          <a:xfrm>
            <a:off x="5116917" y="2717860"/>
            <a:ext cx="2999886" cy="2950738"/>
          </a:xfrm>
          <a:prstGeom prst="rect">
            <a:avLst/>
          </a:prstGeom>
        </p:spPr>
      </p:pic>
      <p:sp>
        <p:nvSpPr>
          <p:cNvPr id="6" name="TextBox 5">
            <a:extLst>
              <a:ext uri="{FF2B5EF4-FFF2-40B4-BE49-F238E27FC236}">
                <a16:creationId xmlns:a16="http://schemas.microsoft.com/office/drawing/2014/main" id="{8F154FBD-E60C-4938-9DDF-4E35834DE942}"/>
              </a:ext>
            </a:extLst>
          </p:cNvPr>
          <p:cNvSpPr txBox="1"/>
          <p:nvPr/>
        </p:nvSpPr>
        <p:spPr>
          <a:xfrm>
            <a:off x="1120258" y="2224455"/>
            <a:ext cx="2799612" cy="461665"/>
          </a:xfrm>
          <a:prstGeom prst="rect">
            <a:avLst/>
          </a:prstGeom>
          <a:noFill/>
        </p:spPr>
        <p:txBody>
          <a:bodyPr wrap="square" rtlCol="0">
            <a:spAutoFit/>
          </a:bodyPr>
          <a:lstStyle/>
          <a:p>
            <a:pPr algn="ctr" defTabSz="685800">
              <a:defRPr/>
            </a:pPr>
            <a:r>
              <a:rPr lang="en-US" sz="2400" dirty="0">
                <a:solidFill>
                  <a:srgbClr val="44546A"/>
                </a:solidFill>
                <a:latin typeface="Arial Narrow" panose="020B0606020202030204" pitchFamily="34" charset="0"/>
              </a:rPr>
              <a:t>Good</a:t>
            </a:r>
          </a:p>
        </p:txBody>
      </p:sp>
      <p:sp>
        <p:nvSpPr>
          <p:cNvPr id="8" name="TextBox 7">
            <a:extLst>
              <a:ext uri="{FF2B5EF4-FFF2-40B4-BE49-F238E27FC236}">
                <a16:creationId xmlns:a16="http://schemas.microsoft.com/office/drawing/2014/main" id="{B2ECE72C-F46E-4B6D-9B9F-49537EA460E3}"/>
              </a:ext>
            </a:extLst>
          </p:cNvPr>
          <p:cNvSpPr txBox="1"/>
          <p:nvPr/>
        </p:nvSpPr>
        <p:spPr>
          <a:xfrm>
            <a:off x="5217054" y="2224454"/>
            <a:ext cx="2799612" cy="461665"/>
          </a:xfrm>
          <a:prstGeom prst="rect">
            <a:avLst/>
          </a:prstGeom>
          <a:noFill/>
        </p:spPr>
        <p:txBody>
          <a:bodyPr wrap="square" rtlCol="0">
            <a:spAutoFit/>
          </a:bodyPr>
          <a:lstStyle/>
          <a:p>
            <a:pPr algn="ctr" defTabSz="685800">
              <a:defRPr/>
            </a:pPr>
            <a:r>
              <a:rPr lang="en-US" sz="2400" dirty="0">
                <a:solidFill>
                  <a:srgbClr val="44546A"/>
                </a:solidFill>
                <a:latin typeface="Arial Narrow" panose="020B0606020202030204" pitchFamily="34" charset="0"/>
              </a:rPr>
              <a:t>Bad</a:t>
            </a:r>
          </a:p>
        </p:txBody>
      </p:sp>
    </p:spTree>
    <p:extLst>
      <p:ext uri="{BB962C8B-B14F-4D97-AF65-F5344CB8AC3E}">
        <p14:creationId xmlns:p14="http://schemas.microsoft.com/office/powerpoint/2010/main" val="277426004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7258-F68A-49C9-A61B-0447CB9B1362}"/>
              </a:ext>
            </a:extLst>
          </p:cNvPr>
          <p:cNvSpPr>
            <a:spLocks noGrp="1"/>
          </p:cNvSpPr>
          <p:nvPr>
            <p:ph type="title"/>
          </p:nvPr>
        </p:nvSpPr>
        <p:spPr/>
        <p:txBody>
          <a:bodyPr/>
          <a:lstStyle/>
          <a:p>
            <a:r>
              <a:rPr lang="en-US" sz="3600" dirty="0"/>
              <a:t>Consistent</a:t>
            </a:r>
          </a:p>
        </p:txBody>
      </p:sp>
      <p:pic>
        <p:nvPicPr>
          <p:cNvPr id="4" name="Picture 3">
            <a:extLst>
              <a:ext uri="{FF2B5EF4-FFF2-40B4-BE49-F238E27FC236}">
                <a16:creationId xmlns:a16="http://schemas.microsoft.com/office/drawing/2014/main" id="{E0FB72C4-DAC9-4A8B-AB84-BCA24AB3186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4000"/>
                    </a14:imgEffect>
                  </a14:imgLayer>
                </a14:imgProps>
              </a:ext>
            </a:extLst>
          </a:blip>
          <a:stretch>
            <a:fillRect/>
          </a:stretch>
        </p:blipFill>
        <p:spPr>
          <a:xfrm>
            <a:off x="1724281" y="4096774"/>
            <a:ext cx="2522020" cy="2479515"/>
          </a:xfrm>
          <a:prstGeom prst="rect">
            <a:avLst/>
          </a:prstGeom>
        </p:spPr>
      </p:pic>
      <p:pic>
        <p:nvPicPr>
          <p:cNvPr id="5" name="Picture 4">
            <a:extLst>
              <a:ext uri="{FF2B5EF4-FFF2-40B4-BE49-F238E27FC236}">
                <a16:creationId xmlns:a16="http://schemas.microsoft.com/office/drawing/2014/main" id="{860794E8-811A-4BE9-B91C-B455F67556B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39000"/>
                    </a14:imgEffect>
                  </a14:imgLayer>
                </a14:imgProps>
              </a:ext>
            </a:extLst>
          </a:blip>
          <a:srcRect l="4564" b="8428"/>
          <a:stretch/>
        </p:blipFill>
        <p:spPr>
          <a:xfrm>
            <a:off x="1721886" y="1533243"/>
            <a:ext cx="2524415" cy="2320486"/>
          </a:xfrm>
          <a:prstGeom prst="rect">
            <a:avLst/>
          </a:prstGeom>
        </p:spPr>
      </p:pic>
      <p:pic>
        <p:nvPicPr>
          <p:cNvPr id="6" name="Picture 5">
            <a:extLst>
              <a:ext uri="{FF2B5EF4-FFF2-40B4-BE49-F238E27FC236}">
                <a16:creationId xmlns:a16="http://schemas.microsoft.com/office/drawing/2014/main" id="{380A2B09-E1F1-44B7-A958-3B885D0EB0F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9000" contrast="21000"/>
                    </a14:imgEffect>
                  </a14:imgLayer>
                </a14:imgProps>
              </a:ext>
            </a:extLst>
          </a:blip>
          <a:stretch>
            <a:fillRect/>
          </a:stretch>
        </p:blipFill>
        <p:spPr>
          <a:xfrm>
            <a:off x="4883843" y="1533245"/>
            <a:ext cx="2707231" cy="2320484"/>
          </a:xfrm>
          <a:prstGeom prst="rect">
            <a:avLst/>
          </a:prstGeom>
        </p:spPr>
      </p:pic>
      <p:pic>
        <p:nvPicPr>
          <p:cNvPr id="7" name="Picture 6">
            <a:extLst>
              <a:ext uri="{FF2B5EF4-FFF2-40B4-BE49-F238E27FC236}">
                <a16:creationId xmlns:a16="http://schemas.microsoft.com/office/drawing/2014/main" id="{5A408F1F-DE35-47C8-B920-F0B5ACB6CAB4}"/>
              </a:ext>
            </a:extLst>
          </p:cNvPr>
          <p:cNvPicPr>
            <a:picLocks noChangeAspect="1"/>
          </p:cNvPicPr>
          <p:nvPr/>
        </p:nvPicPr>
        <p:blipFill rotWithShape="1">
          <a:blip r:embed="rId9"/>
          <a:srcRect l="2979" r="2096"/>
          <a:stretch/>
        </p:blipFill>
        <p:spPr>
          <a:xfrm>
            <a:off x="4895273" y="4096775"/>
            <a:ext cx="2707232" cy="2479515"/>
          </a:xfrm>
          <a:prstGeom prst="rect">
            <a:avLst/>
          </a:prstGeom>
        </p:spPr>
      </p:pic>
    </p:spTree>
    <p:extLst>
      <p:ext uri="{BB962C8B-B14F-4D97-AF65-F5344CB8AC3E}">
        <p14:creationId xmlns:p14="http://schemas.microsoft.com/office/powerpoint/2010/main" val="12822903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ACE9-76EE-410A-BD34-B71966EC295A}"/>
              </a:ext>
            </a:extLst>
          </p:cNvPr>
          <p:cNvSpPr>
            <a:spLocks noGrp="1"/>
          </p:cNvSpPr>
          <p:nvPr>
            <p:ph type="title"/>
          </p:nvPr>
        </p:nvSpPr>
        <p:spPr/>
        <p:txBody>
          <a:bodyPr/>
          <a:lstStyle/>
          <a:p>
            <a:r>
              <a:rPr lang="en-US" sz="3600" dirty="0"/>
              <a:t>Credible</a:t>
            </a:r>
          </a:p>
        </p:txBody>
      </p:sp>
      <p:pic>
        <p:nvPicPr>
          <p:cNvPr id="5" name="Picture 4">
            <a:extLst>
              <a:ext uri="{FF2B5EF4-FFF2-40B4-BE49-F238E27FC236}">
                <a16:creationId xmlns:a16="http://schemas.microsoft.com/office/drawing/2014/main" id="{319B6E8C-FF96-42ED-89B1-62A49D2A9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87" y="1959179"/>
            <a:ext cx="8638426" cy="3784614"/>
          </a:xfrm>
          <a:prstGeom prst="rect">
            <a:avLst/>
          </a:prstGeom>
        </p:spPr>
      </p:pic>
    </p:spTree>
    <p:extLst>
      <p:ext uri="{BB962C8B-B14F-4D97-AF65-F5344CB8AC3E}">
        <p14:creationId xmlns:p14="http://schemas.microsoft.com/office/powerpoint/2010/main" val="290529189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13A0-6D8E-41CB-B237-435D63E835DE}"/>
              </a:ext>
            </a:extLst>
          </p:cNvPr>
          <p:cNvSpPr>
            <a:spLocks noGrp="1"/>
          </p:cNvSpPr>
          <p:nvPr>
            <p:ph type="title"/>
          </p:nvPr>
        </p:nvSpPr>
        <p:spPr/>
        <p:txBody>
          <a:bodyPr/>
          <a:lstStyle/>
          <a:p>
            <a:r>
              <a:rPr lang="en-US" sz="3600" dirty="0"/>
              <a:t>Components</a:t>
            </a:r>
          </a:p>
        </p:txBody>
      </p:sp>
      <p:sp>
        <p:nvSpPr>
          <p:cNvPr id="3" name="Content Placeholder 2">
            <a:extLst>
              <a:ext uri="{FF2B5EF4-FFF2-40B4-BE49-F238E27FC236}">
                <a16:creationId xmlns:a16="http://schemas.microsoft.com/office/drawing/2014/main" id="{386E04A2-70D6-4B01-ABAA-E1A6A456DD73}"/>
              </a:ext>
            </a:extLst>
          </p:cNvPr>
          <p:cNvSpPr>
            <a:spLocks noGrp="1"/>
          </p:cNvSpPr>
          <p:nvPr>
            <p:ph idx="1"/>
          </p:nvPr>
        </p:nvSpPr>
        <p:spPr>
          <a:xfrm>
            <a:off x="4655303" y="2571750"/>
            <a:ext cx="4020066" cy="3263504"/>
          </a:xfrm>
        </p:spPr>
        <p:txBody>
          <a:bodyPr/>
          <a:lstStyle/>
          <a:p>
            <a:r>
              <a:rPr lang="en-US" dirty="0"/>
              <a:t>Advance Warning Area</a:t>
            </a:r>
          </a:p>
          <a:p>
            <a:r>
              <a:rPr lang="en-US" dirty="0"/>
              <a:t>Transition Area</a:t>
            </a:r>
          </a:p>
          <a:p>
            <a:r>
              <a:rPr lang="en-US" dirty="0"/>
              <a:t>Buffer</a:t>
            </a:r>
          </a:p>
          <a:p>
            <a:r>
              <a:rPr lang="en-US" dirty="0"/>
              <a:t>Work Area</a:t>
            </a:r>
          </a:p>
          <a:p>
            <a:r>
              <a:rPr lang="en-US" dirty="0"/>
              <a:t>Termination Area</a:t>
            </a:r>
          </a:p>
        </p:txBody>
      </p:sp>
      <p:pic>
        <p:nvPicPr>
          <p:cNvPr id="5" name="Picture 4">
            <a:extLst>
              <a:ext uri="{FF2B5EF4-FFF2-40B4-BE49-F238E27FC236}">
                <a16:creationId xmlns:a16="http://schemas.microsoft.com/office/drawing/2014/main" id="{DA96A7EE-17D5-46C6-AAFE-6C93B8CDEAF8}"/>
              </a:ext>
            </a:extLst>
          </p:cNvPr>
          <p:cNvPicPr>
            <a:picLocks noChangeAspect="1"/>
          </p:cNvPicPr>
          <p:nvPr/>
        </p:nvPicPr>
        <p:blipFill rotWithShape="1">
          <a:blip r:embed="rId2"/>
          <a:srcRect t="2581" b="2874"/>
          <a:stretch/>
        </p:blipFill>
        <p:spPr>
          <a:xfrm>
            <a:off x="1157955" y="1599341"/>
            <a:ext cx="2994116" cy="4873539"/>
          </a:xfrm>
          <a:prstGeom prst="rect">
            <a:avLst/>
          </a:prstGeom>
        </p:spPr>
      </p:pic>
    </p:spTree>
    <p:extLst>
      <p:ext uri="{BB962C8B-B14F-4D97-AF65-F5344CB8AC3E}">
        <p14:creationId xmlns:p14="http://schemas.microsoft.com/office/powerpoint/2010/main" val="27808259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sz="3600" dirty="0"/>
              <a:t>Overview</a:t>
            </a:r>
          </a:p>
        </p:txBody>
      </p:sp>
      <p:sp>
        <p:nvSpPr>
          <p:cNvPr id="4" name="Content Placeholder 3"/>
          <p:cNvSpPr>
            <a:spLocks noGrp="1"/>
          </p:cNvSpPr>
          <p:nvPr>
            <p:ph idx="13"/>
          </p:nvPr>
        </p:nvSpPr>
        <p:spPr>
          <a:xfrm>
            <a:off x="445770" y="2171700"/>
            <a:ext cx="4070474" cy="3612040"/>
          </a:xfrm>
        </p:spPr>
        <p:txBody>
          <a:bodyPr/>
          <a:lstStyle/>
          <a:p>
            <a:r>
              <a:rPr lang="en-US" sz="2625" dirty="0"/>
              <a:t>Intro</a:t>
            </a:r>
          </a:p>
          <a:p>
            <a:r>
              <a:rPr lang="en-US" sz="2625" dirty="0"/>
              <a:t>Work Zone Components</a:t>
            </a:r>
          </a:p>
          <a:p>
            <a:r>
              <a:rPr lang="en-US" sz="2625" dirty="0"/>
              <a:t>Work Zone Devices</a:t>
            </a:r>
          </a:p>
          <a:p>
            <a:r>
              <a:rPr lang="en-US" sz="2625" dirty="0"/>
              <a:t>Work Zone Field Manual</a:t>
            </a:r>
          </a:p>
          <a:p>
            <a:r>
              <a:rPr lang="en-US" sz="2625" dirty="0"/>
              <a:t>Operations</a:t>
            </a:r>
          </a:p>
        </p:txBody>
      </p:sp>
      <p:pic>
        <p:nvPicPr>
          <p:cNvPr id="3" name="Picture Placeholder 2">
            <a:extLst>
              <a:ext uri="{FF2B5EF4-FFF2-40B4-BE49-F238E27FC236}">
                <a16:creationId xmlns:a16="http://schemas.microsoft.com/office/drawing/2014/main" id="{DFE69103-6C4D-46EF-A6AE-674E5083A33A}"/>
              </a:ext>
            </a:extLst>
          </p:cNvPr>
          <p:cNvPicPr>
            <a:picLocks noGrp="1" noChangeAspect="1"/>
          </p:cNvPicPr>
          <p:nvPr>
            <p:ph type="pic" sz="quarter" idx="14"/>
          </p:nvPr>
        </p:nvPicPr>
        <p:blipFill rotWithShape="1">
          <a:blip r:embed="rId3">
            <a:extLst>
              <a:ext uri="{BEBA8EAE-BF5A-486C-A8C5-ECC9F3942E4B}">
                <a14:imgProps xmlns:a14="http://schemas.microsoft.com/office/drawing/2010/main">
                  <a14:imgLayer r:embed="rId4">
                    <a14:imgEffect>
                      <a14:brightnessContrast bright="27000"/>
                    </a14:imgEffect>
                  </a14:imgLayer>
                </a14:imgProps>
              </a:ext>
            </a:extLst>
          </a:blip>
          <a:srcRect l="27974" r="5022" b="18805"/>
          <a:stretch/>
        </p:blipFill>
        <p:spPr>
          <a:xfrm>
            <a:off x="4380487" y="2255916"/>
            <a:ext cx="4294883" cy="3241914"/>
          </a:xfrm>
          <a:prstGeom prst="rect">
            <a:avLst/>
          </a:prstGeom>
        </p:spPr>
      </p:pic>
    </p:spTree>
    <p:extLst>
      <p:ext uri="{BB962C8B-B14F-4D97-AF65-F5344CB8AC3E}">
        <p14:creationId xmlns:p14="http://schemas.microsoft.com/office/powerpoint/2010/main" val="30845037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1A58A5-7A72-4C0B-8D85-AF8B1A0B8A8C}"/>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191146586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1E73-8FEF-406B-9AB2-14F26AD50315}"/>
              </a:ext>
            </a:extLst>
          </p:cNvPr>
          <p:cNvSpPr>
            <a:spLocks noGrp="1"/>
          </p:cNvSpPr>
          <p:nvPr>
            <p:ph type="title"/>
          </p:nvPr>
        </p:nvSpPr>
        <p:spPr/>
        <p:txBody>
          <a:bodyPr/>
          <a:lstStyle/>
          <a:p>
            <a:r>
              <a:rPr lang="en-US" sz="3600" dirty="0"/>
              <a:t>Advance Warning Area</a:t>
            </a:r>
          </a:p>
        </p:txBody>
      </p:sp>
      <p:sp>
        <p:nvSpPr>
          <p:cNvPr id="3" name="Content Placeholder 2">
            <a:extLst>
              <a:ext uri="{FF2B5EF4-FFF2-40B4-BE49-F238E27FC236}">
                <a16:creationId xmlns:a16="http://schemas.microsoft.com/office/drawing/2014/main" id="{1B4BF9C5-5AF2-43D9-9B65-985BA50D6927}"/>
              </a:ext>
            </a:extLst>
          </p:cNvPr>
          <p:cNvSpPr>
            <a:spLocks noGrp="1"/>
          </p:cNvSpPr>
          <p:nvPr>
            <p:ph idx="1"/>
          </p:nvPr>
        </p:nvSpPr>
        <p:spPr/>
        <p:txBody>
          <a:bodyPr/>
          <a:lstStyle/>
          <a:p>
            <a:r>
              <a:rPr lang="en-US" dirty="0"/>
              <a:t>Area in advance of the work zone</a:t>
            </a:r>
          </a:p>
          <a:p>
            <a:r>
              <a:rPr lang="en-US" dirty="0"/>
              <a:t>Alerts drivers of the upcoming work</a:t>
            </a:r>
          </a:p>
        </p:txBody>
      </p:sp>
      <p:pic>
        <p:nvPicPr>
          <p:cNvPr id="5" name="Picture 4">
            <a:extLst>
              <a:ext uri="{FF2B5EF4-FFF2-40B4-BE49-F238E27FC236}">
                <a16:creationId xmlns:a16="http://schemas.microsoft.com/office/drawing/2014/main" id="{11CE9927-FC90-45BE-96F6-00488A75DDC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32434" y="3337380"/>
            <a:ext cx="8279133" cy="1930274"/>
          </a:xfrm>
          <a:prstGeom prst="rect">
            <a:avLst/>
          </a:prstGeom>
        </p:spPr>
      </p:pic>
      <p:sp>
        <p:nvSpPr>
          <p:cNvPr id="4" name="TextBox 3">
            <a:extLst>
              <a:ext uri="{FF2B5EF4-FFF2-40B4-BE49-F238E27FC236}">
                <a16:creationId xmlns:a16="http://schemas.microsoft.com/office/drawing/2014/main" id="{BAB0B536-E4E5-4A42-9EF8-C2476501B79C}"/>
              </a:ext>
            </a:extLst>
          </p:cNvPr>
          <p:cNvSpPr txBox="1"/>
          <p:nvPr/>
        </p:nvSpPr>
        <p:spPr>
          <a:xfrm>
            <a:off x="7172326" y="5336381"/>
            <a:ext cx="1593056"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Barron Co. 7/9/2019</a:t>
            </a:r>
          </a:p>
        </p:txBody>
      </p:sp>
    </p:spTree>
    <p:extLst>
      <p:ext uri="{BB962C8B-B14F-4D97-AF65-F5344CB8AC3E}">
        <p14:creationId xmlns:p14="http://schemas.microsoft.com/office/powerpoint/2010/main" val="140894146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1BC8-C5AE-4216-B2CC-6EA1BFF54D59}"/>
              </a:ext>
            </a:extLst>
          </p:cNvPr>
          <p:cNvSpPr>
            <a:spLocks noGrp="1"/>
          </p:cNvSpPr>
          <p:nvPr>
            <p:ph type="title"/>
          </p:nvPr>
        </p:nvSpPr>
        <p:spPr/>
        <p:txBody>
          <a:bodyPr/>
          <a:lstStyle/>
          <a:p>
            <a:r>
              <a:rPr lang="en-US" sz="3600" dirty="0"/>
              <a:t>Transition Area</a:t>
            </a:r>
          </a:p>
        </p:txBody>
      </p:sp>
      <p:sp>
        <p:nvSpPr>
          <p:cNvPr id="3" name="Content Placeholder 2">
            <a:extLst>
              <a:ext uri="{FF2B5EF4-FFF2-40B4-BE49-F238E27FC236}">
                <a16:creationId xmlns:a16="http://schemas.microsoft.com/office/drawing/2014/main" id="{5624BC03-6E3F-421D-B446-45252FEA0E8C}"/>
              </a:ext>
            </a:extLst>
          </p:cNvPr>
          <p:cNvSpPr>
            <a:spLocks noGrp="1"/>
          </p:cNvSpPr>
          <p:nvPr>
            <p:ph idx="1"/>
          </p:nvPr>
        </p:nvSpPr>
        <p:spPr>
          <a:xfrm>
            <a:off x="445770" y="2571750"/>
            <a:ext cx="4390303" cy="3263504"/>
          </a:xfrm>
        </p:spPr>
        <p:txBody>
          <a:bodyPr/>
          <a:lstStyle/>
          <a:p>
            <a:r>
              <a:rPr lang="en-US" dirty="0"/>
              <a:t>Normal traffic conditions to work zone traffic conditions</a:t>
            </a:r>
          </a:p>
          <a:p>
            <a:r>
              <a:rPr lang="en-US" dirty="0"/>
              <a:t>On high speed facilities two arrow boards are used</a:t>
            </a:r>
          </a:p>
          <a:p>
            <a:pPr lvl="1"/>
            <a:r>
              <a:rPr lang="en-US" dirty="0"/>
              <a:t>50 mph and above</a:t>
            </a:r>
          </a:p>
          <a:p>
            <a:r>
              <a:rPr lang="en-US" dirty="0"/>
              <a:t>Avoid placing on curves</a:t>
            </a:r>
          </a:p>
          <a:p>
            <a:r>
              <a:rPr lang="en-US" dirty="0"/>
              <a:t>Do not perform work in this area</a:t>
            </a:r>
          </a:p>
          <a:p>
            <a:pPr marL="0" indent="0">
              <a:buNone/>
            </a:pPr>
            <a:endParaRPr lang="en-US" dirty="0"/>
          </a:p>
        </p:txBody>
      </p:sp>
      <p:pic>
        <p:nvPicPr>
          <p:cNvPr id="7" name="Picture 6">
            <a:extLst>
              <a:ext uri="{FF2B5EF4-FFF2-40B4-BE49-F238E27FC236}">
                <a16:creationId xmlns:a16="http://schemas.microsoft.com/office/drawing/2014/main" id="{BCBAE5B0-0A37-45F8-BC82-24F27B56FB95}"/>
              </a:ext>
            </a:extLst>
          </p:cNvPr>
          <p:cNvPicPr>
            <a:picLocks noChangeAspect="1"/>
          </p:cNvPicPr>
          <p:nvPr/>
        </p:nvPicPr>
        <p:blipFill rotWithShape="1">
          <a:blip r:embed="rId2">
            <a:extLst>
              <a:ext uri="{28A0092B-C50C-407E-A947-70E740481C1C}">
                <a14:useLocalDpi xmlns:a14="http://schemas.microsoft.com/office/drawing/2010/main" val="0"/>
              </a:ext>
            </a:extLst>
          </a:blip>
          <a:srcRect l="15942" r="30179"/>
          <a:stretch/>
        </p:blipFill>
        <p:spPr>
          <a:xfrm>
            <a:off x="4560571" y="2571750"/>
            <a:ext cx="3560363" cy="2860632"/>
          </a:xfrm>
          <a:prstGeom prst="rect">
            <a:avLst/>
          </a:prstGeom>
        </p:spPr>
      </p:pic>
      <p:sp>
        <p:nvSpPr>
          <p:cNvPr id="5" name="TextBox 4">
            <a:extLst>
              <a:ext uri="{FF2B5EF4-FFF2-40B4-BE49-F238E27FC236}">
                <a16:creationId xmlns:a16="http://schemas.microsoft.com/office/drawing/2014/main" id="{50A53515-5C7B-49C1-B30E-02E7350FBC55}"/>
              </a:ext>
            </a:extLst>
          </p:cNvPr>
          <p:cNvSpPr txBox="1"/>
          <p:nvPr/>
        </p:nvSpPr>
        <p:spPr>
          <a:xfrm>
            <a:off x="6393051" y="5456742"/>
            <a:ext cx="1815118"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Brown Co. 7/18/2019</a:t>
            </a:r>
          </a:p>
        </p:txBody>
      </p:sp>
    </p:spTree>
    <p:extLst>
      <p:ext uri="{BB962C8B-B14F-4D97-AF65-F5344CB8AC3E}">
        <p14:creationId xmlns:p14="http://schemas.microsoft.com/office/powerpoint/2010/main" val="96645315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92E5-D427-4460-B806-117A485F74E9}"/>
              </a:ext>
            </a:extLst>
          </p:cNvPr>
          <p:cNvSpPr>
            <a:spLocks noGrp="1"/>
          </p:cNvSpPr>
          <p:nvPr>
            <p:ph type="title"/>
          </p:nvPr>
        </p:nvSpPr>
        <p:spPr>
          <a:xfrm>
            <a:off x="445770" y="866052"/>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323CDC93-943C-4A17-9F7A-9E692B3342FE}"/>
              </a:ext>
            </a:extLst>
          </p:cNvPr>
          <p:cNvSpPr>
            <a:spLocks noGrp="1"/>
          </p:cNvSpPr>
          <p:nvPr>
            <p:ph type="body" idx="1"/>
          </p:nvPr>
        </p:nvSpPr>
        <p:spPr>
          <a:xfrm>
            <a:off x="445770" y="1576771"/>
            <a:ext cx="8229600" cy="342900"/>
          </a:xfrm>
        </p:spPr>
        <p:txBody>
          <a:bodyPr/>
          <a:lstStyle/>
          <a:p>
            <a:r>
              <a:rPr lang="en-US" dirty="0"/>
              <a:t>Divided 50 mph and greater</a:t>
            </a:r>
          </a:p>
        </p:txBody>
      </p:sp>
      <p:pic>
        <p:nvPicPr>
          <p:cNvPr id="5" name="Picture Placeholder 4">
            <a:extLst>
              <a:ext uri="{FF2B5EF4-FFF2-40B4-BE49-F238E27FC236}">
                <a16:creationId xmlns:a16="http://schemas.microsoft.com/office/drawing/2014/main" id="{EE2C4852-D55B-4583-A90C-81CFCEA70814}"/>
              </a:ext>
            </a:extLst>
          </p:cNvPr>
          <p:cNvPicPr>
            <a:picLocks noGrp="1" noChangeAspect="1"/>
          </p:cNvPicPr>
          <p:nvPr>
            <p:ph type="pic" sz="quarter" idx="14"/>
          </p:nvPr>
        </p:nvPicPr>
        <p:blipFill rotWithShape="1">
          <a:blip r:embed="rId2"/>
          <a:srcRect t="465" b="6976"/>
          <a:stretch/>
        </p:blipFill>
        <p:spPr>
          <a:xfrm>
            <a:off x="397218" y="2043505"/>
            <a:ext cx="8229600" cy="3911732"/>
          </a:xfrm>
          <a:prstGeom prst="rect">
            <a:avLst/>
          </a:prstGeom>
        </p:spPr>
      </p:pic>
    </p:spTree>
    <p:extLst>
      <p:ext uri="{BB962C8B-B14F-4D97-AF65-F5344CB8AC3E}">
        <p14:creationId xmlns:p14="http://schemas.microsoft.com/office/powerpoint/2010/main" val="196478003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1139-7942-4B5C-A281-FB42B7595D65}"/>
              </a:ext>
            </a:extLst>
          </p:cNvPr>
          <p:cNvSpPr>
            <a:spLocks noGrp="1"/>
          </p:cNvSpPr>
          <p:nvPr>
            <p:ph type="title"/>
          </p:nvPr>
        </p:nvSpPr>
        <p:spPr>
          <a:xfrm>
            <a:off x="445770" y="857250"/>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9D82C2EE-D97F-48C4-A626-C09703503C45}"/>
              </a:ext>
            </a:extLst>
          </p:cNvPr>
          <p:cNvSpPr>
            <a:spLocks noGrp="1"/>
          </p:cNvSpPr>
          <p:nvPr>
            <p:ph type="body" idx="1"/>
          </p:nvPr>
        </p:nvSpPr>
        <p:spPr>
          <a:xfrm>
            <a:off x="445770" y="1638696"/>
            <a:ext cx="8229600" cy="342900"/>
          </a:xfrm>
        </p:spPr>
        <p:txBody>
          <a:bodyPr/>
          <a:lstStyle/>
          <a:p>
            <a:r>
              <a:rPr lang="en-US" dirty="0"/>
              <a:t>Undivided and Divided 45 mph and less</a:t>
            </a:r>
          </a:p>
        </p:txBody>
      </p:sp>
      <p:pic>
        <p:nvPicPr>
          <p:cNvPr id="5" name="Picture 4">
            <a:extLst>
              <a:ext uri="{FF2B5EF4-FFF2-40B4-BE49-F238E27FC236}">
                <a16:creationId xmlns:a16="http://schemas.microsoft.com/office/drawing/2014/main" id="{97F9F437-1B55-49FD-ABC8-038E383868FC}"/>
              </a:ext>
            </a:extLst>
          </p:cNvPr>
          <p:cNvPicPr>
            <a:picLocks noChangeAspect="1"/>
          </p:cNvPicPr>
          <p:nvPr/>
        </p:nvPicPr>
        <p:blipFill rotWithShape="1">
          <a:blip r:embed="rId2"/>
          <a:srcRect t="10309"/>
          <a:stretch/>
        </p:blipFill>
        <p:spPr>
          <a:xfrm>
            <a:off x="0" y="2300280"/>
            <a:ext cx="9144000" cy="3236354"/>
          </a:xfrm>
          <a:prstGeom prst="rect">
            <a:avLst/>
          </a:prstGeom>
        </p:spPr>
      </p:pic>
    </p:spTree>
    <p:extLst>
      <p:ext uri="{BB962C8B-B14F-4D97-AF65-F5344CB8AC3E}">
        <p14:creationId xmlns:p14="http://schemas.microsoft.com/office/powerpoint/2010/main" val="82210470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6966-A96B-46DC-89A4-A1C8079FDD57}"/>
              </a:ext>
            </a:extLst>
          </p:cNvPr>
          <p:cNvSpPr>
            <a:spLocks noGrp="1"/>
          </p:cNvSpPr>
          <p:nvPr>
            <p:ph type="title"/>
          </p:nvPr>
        </p:nvSpPr>
        <p:spPr>
          <a:xfrm>
            <a:off x="445770" y="866052"/>
            <a:ext cx="8229600" cy="952896"/>
          </a:xfrm>
        </p:spPr>
        <p:txBody>
          <a:bodyPr/>
          <a:lstStyle/>
          <a:p>
            <a:r>
              <a:rPr lang="en-US" sz="3600" dirty="0"/>
              <a:t>Advance Warning and Transition Area</a:t>
            </a:r>
          </a:p>
        </p:txBody>
      </p:sp>
      <p:sp>
        <p:nvSpPr>
          <p:cNvPr id="3" name="Text Placeholder 2">
            <a:extLst>
              <a:ext uri="{FF2B5EF4-FFF2-40B4-BE49-F238E27FC236}">
                <a16:creationId xmlns:a16="http://schemas.microsoft.com/office/drawing/2014/main" id="{58FE9E1F-C10A-4807-A88E-F764F70167A9}"/>
              </a:ext>
            </a:extLst>
          </p:cNvPr>
          <p:cNvSpPr>
            <a:spLocks noGrp="1"/>
          </p:cNvSpPr>
          <p:nvPr>
            <p:ph type="body" idx="1"/>
          </p:nvPr>
        </p:nvSpPr>
        <p:spPr>
          <a:xfrm>
            <a:off x="445770" y="1588909"/>
            <a:ext cx="8229600" cy="342900"/>
          </a:xfrm>
        </p:spPr>
        <p:txBody>
          <a:bodyPr/>
          <a:lstStyle/>
          <a:p>
            <a:r>
              <a:rPr lang="en-US" dirty="0"/>
              <a:t>Flagging</a:t>
            </a:r>
          </a:p>
        </p:txBody>
      </p:sp>
      <p:pic>
        <p:nvPicPr>
          <p:cNvPr id="5" name="Picture 4">
            <a:extLst>
              <a:ext uri="{FF2B5EF4-FFF2-40B4-BE49-F238E27FC236}">
                <a16:creationId xmlns:a16="http://schemas.microsoft.com/office/drawing/2014/main" id="{782D432E-6EFE-42A8-8171-1D7A42CDD5A9}"/>
              </a:ext>
            </a:extLst>
          </p:cNvPr>
          <p:cNvPicPr>
            <a:picLocks noChangeAspect="1"/>
          </p:cNvPicPr>
          <p:nvPr/>
        </p:nvPicPr>
        <p:blipFill rotWithShape="1">
          <a:blip r:embed="rId2"/>
          <a:srcRect t="22152"/>
          <a:stretch/>
        </p:blipFill>
        <p:spPr>
          <a:xfrm>
            <a:off x="877368" y="2046779"/>
            <a:ext cx="7389264" cy="3845449"/>
          </a:xfrm>
          <a:prstGeom prst="rect">
            <a:avLst/>
          </a:prstGeom>
        </p:spPr>
      </p:pic>
    </p:spTree>
    <p:extLst>
      <p:ext uri="{BB962C8B-B14F-4D97-AF65-F5344CB8AC3E}">
        <p14:creationId xmlns:p14="http://schemas.microsoft.com/office/powerpoint/2010/main" val="370460382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94D4-1B7F-4988-8D50-A0E13D783471}"/>
              </a:ext>
            </a:extLst>
          </p:cNvPr>
          <p:cNvSpPr>
            <a:spLocks noGrp="1"/>
          </p:cNvSpPr>
          <p:nvPr>
            <p:ph type="title"/>
          </p:nvPr>
        </p:nvSpPr>
        <p:spPr/>
        <p:txBody>
          <a:bodyPr/>
          <a:lstStyle/>
          <a:p>
            <a:r>
              <a:rPr lang="en-US" sz="3600" dirty="0"/>
              <a:t>Buffer Space</a:t>
            </a:r>
          </a:p>
        </p:txBody>
      </p:sp>
      <p:sp>
        <p:nvSpPr>
          <p:cNvPr id="3" name="Content Placeholder 2">
            <a:extLst>
              <a:ext uri="{FF2B5EF4-FFF2-40B4-BE49-F238E27FC236}">
                <a16:creationId xmlns:a16="http://schemas.microsoft.com/office/drawing/2014/main" id="{25C374DF-1EDE-4C1E-A20F-440DF8A8F00B}"/>
              </a:ext>
            </a:extLst>
          </p:cNvPr>
          <p:cNvSpPr>
            <a:spLocks noGrp="1"/>
          </p:cNvSpPr>
          <p:nvPr>
            <p:ph idx="1"/>
          </p:nvPr>
        </p:nvSpPr>
        <p:spPr>
          <a:xfrm>
            <a:off x="445770" y="2571750"/>
            <a:ext cx="4026022" cy="3263504"/>
          </a:xfrm>
        </p:spPr>
        <p:txBody>
          <a:bodyPr/>
          <a:lstStyle/>
          <a:p>
            <a:r>
              <a:rPr lang="en-US" dirty="0"/>
              <a:t>Space between the transition area and the work space</a:t>
            </a:r>
          </a:p>
          <a:p>
            <a:r>
              <a:rPr lang="en-US" dirty="0"/>
              <a:t>Gives room for error </a:t>
            </a:r>
          </a:p>
          <a:p>
            <a:r>
              <a:rPr lang="en-US" dirty="0"/>
              <a:t>Do not perform work or store equipment in this area</a:t>
            </a:r>
          </a:p>
        </p:txBody>
      </p:sp>
      <p:pic>
        <p:nvPicPr>
          <p:cNvPr id="5" name="Picture 4">
            <a:extLst>
              <a:ext uri="{FF2B5EF4-FFF2-40B4-BE49-F238E27FC236}">
                <a16:creationId xmlns:a16="http://schemas.microsoft.com/office/drawing/2014/main" id="{1B669E44-F5B1-4CA9-BF5F-4A66E007295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rcRect l="32040" r="15730"/>
          <a:stretch/>
        </p:blipFill>
        <p:spPr>
          <a:xfrm>
            <a:off x="4207790" y="2277646"/>
            <a:ext cx="4664990" cy="3602824"/>
          </a:xfrm>
          <a:prstGeom prst="rect">
            <a:avLst/>
          </a:prstGeom>
        </p:spPr>
      </p:pic>
      <p:sp>
        <p:nvSpPr>
          <p:cNvPr id="6" name="Freeform: Shape 5">
            <a:extLst>
              <a:ext uri="{FF2B5EF4-FFF2-40B4-BE49-F238E27FC236}">
                <a16:creationId xmlns:a16="http://schemas.microsoft.com/office/drawing/2014/main" id="{F1C15EA1-7101-4744-9382-26D91AF28017}"/>
              </a:ext>
            </a:extLst>
          </p:cNvPr>
          <p:cNvSpPr/>
          <p:nvPr/>
        </p:nvSpPr>
        <p:spPr>
          <a:xfrm>
            <a:off x="5106570" y="4933910"/>
            <a:ext cx="489347" cy="182166"/>
          </a:xfrm>
          <a:custGeom>
            <a:avLst/>
            <a:gdLst>
              <a:gd name="connsiteX0" fmla="*/ 366713 w 652463"/>
              <a:gd name="connsiteY0" fmla="*/ 0 h 242888"/>
              <a:gd name="connsiteX1" fmla="*/ 652463 w 652463"/>
              <a:gd name="connsiteY1" fmla="*/ 85725 h 242888"/>
              <a:gd name="connsiteX2" fmla="*/ 628650 w 652463"/>
              <a:gd name="connsiteY2" fmla="*/ 104775 h 242888"/>
              <a:gd name="connsiteX3" fmla="*/ 623888 w 652463"/>
              <a:gd name="connsiteY3" fmla="*/ 157163 h 242888"/>
              <a:gd name="connsiteX4" fmla="*/ 633413 w 652463"/>
              <a:gd name="connsiteY4" fmla="*/ 209550 h 242888"/>
              <a:gd name="connsiteX5" fmla="*/ 266700 w 652463"/>
              <a:gd name="connsiteY5" fmla="*/ 242888 h 242888"/>
              <a:gd name="connsiteX6" fmla="*/ 0 w 652463"/>
              <a:gd name="connsiteY6" fmla="*/ 4763 h 242888"/>
              <a:gd name="connsiteX7" fmla="*/ 366713 w 652463"/>
              <a:gd name="connsiteY7" fmla="*/ 0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2463" h="242888">
                <a:moveTo>
                  <a:pt x="366713" y="0"/>
                </a:moveTo>
                <a:lnTo>
                  <a:pt x="652463" y="85725"/>
                </a:lnTo>
                <a:lnTo>
                  <a:pt x="628650" y="104775"/>
                </a:lnTo>
                <a:lnTo>
                  <a:pt x="623888" y="157163"/>
                </a:lnTo>
                <a:lnTo>
                  <a:pt x="633413" y="209550"/>
                </a:lnTo>
                <a:lnTo>
                  <a:pt x="266700" y="242888"/>
                </a:lnTo>
                <a:lnTo>
                  <a:pt x="0" y="4763"/>
                </a:lnTo>
                <a:lnTo>
                  <a:pt x="366713"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079219A2-36EC-44FE-8424-F35628FB2EC9}"/>
              </a:ext>
            </a:extLst>
          </p:cNvPr>
          <p:cNvSpPr txBox="1"/>
          <p:nvPr/>
        </p:nvSpPr>
        <p:spPr>
          <a:xfrm>
            <a:off x="6477953" y="5963557"/>
            <a:ext cx="1759396"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Lincoln Co. 8/21/2019</a:t>
            </a:r>
          </a:p>
        </p:txBody>
      </p:sp>
    </p:spTree>
    <p:extLst>
      <p:ext uri="{BB962C8B-B14F-4D97-AF65-F5344CB8AC3E}">
        <p14:creationId xmlns:p14="http://schemas.microsoft.com/office/powerpoint/2010/main" val="178835544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7836-42C4-4B5A-A150-FF5C80F833D0}"/>
              </a:ext>
            </a:extLst>
          </p:cNvPr>
          <p:cNvSpPr>
            <a:spLocks noGrp="1"/>
          </p:cNvSpPr>
          <p:nvPr>
            <p:ph type="title"/>
          </p:nvPr>
        </p:nvSpPr>
        <p:spPr/>
        <p:txBody>
          <a:bodyPr/>
          <a:lstStyle/>
          <a:p>
            <a:r>
              <a:rPr lang="en-US" sz="3600" dirty="0"/>
              <a:t>Work Area</a:t>
            </a:r>
          </a:p>
        </p:txBody>
      </p:sp>
      <p:sp>
        <p:nvSpPr>
          <p:cNvPr id="3" name="Content Placeholder 2">
            <a:extLst>
              <a:ext uri="{FF2B5EF4-FFF2-40B4-BE49-F238E27FC236}">
                <a16:creationId xmlns:a16="http://schemas.microsoft.com/office/drawing/2014/main" id="{8E7CB3A4-F262-455C-A8FD-35B65952D897}"/>
              </a:ext>
            </a:extLst>
          </p:cNvPr>
          <p:cNvSpPr>
            <a:spLocks noGrp="1"/>
          </p:cNvSpPr>
          <p:nvPr>
            <p:ph idx="1"/>
          </p:nvPr>
        </p:nvSpPr>
        <p:spPr>
          <a:xfrm>
            <a:off x="445770" y="2571750"/>
            <a:ext cx="3900698" cy="3263504"/>
          </a:xfrm>
        </p:spPr>
        <p:txBody>
          <a:bodyPr/>
          <a:lstStyle/>
          <a:p>
            <a:r>
              <a:rPr lang="en-US" dirty="0"/>
              <a:t>Area where the work is taking place in</a:t>
            </a:r>
          </a:p>
          <a:p>
            <a:pPr marL="0" indent="0">
              <a:buNone/>
            </a:pPr>
            <a:endParaRPr lang="en-US" dirty="0"/>
          </a:p>
        </p:txBody>
      </p:sp>
      <p:pic>
        <p:nvPicPr>
          <p:cNvPr id="4" name="Picture 3">
            <a:extLst>
              <a:ext uri="{FF2B5EF4-FFF2-40B4-BE49-F238E27FC236}">
                <a16:creationId xmlns:a16="http://schemas.microsoft.com/office/drawing/2014/main" id="{75626568-19A6-4AC1-8930-7E2A5BA7145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1000"/>
                    </a14:imgEffect>
                  </a14:imgLayer>
                </a14:imgProps>
              </a:ext>
            </a:extLst>
          </a:blip>
          <a:stretch>
            <a:fillRect/>
          </a:stretch>
        </p:blipFill>
        <p:spPr>
          <a:xfrm>
            <a:off x="4369327" y="2571750"/>
            <a:ext cx="4328903" cy="2951081"/>
          </a:xfrm>
          <a:prstGeom prst="rect">
            <a:avLst/>
          </a:prstGeom>
        </p:spPr>
      </p:pic>
      <p:sp>
        <p:nvSpPr>
          <p:cNvPr id="5" name="TextBox 4">
            <a:extLst>
              <a:ext uri="{FF2B5EF4-FFF2-40B4-BE49-F238E27FC236}">
                <a16:creationId xmlns:a16="http://schemas.microsoft.com/office/drawing/2014/main" id="{F2815CB4-98F8-4864-9C6D-4339821ED90A}"/>
              </a:ext>
            </a:extLst>
          </p:cNvPr>
          <p:cNvSpPr txBox="1"/>
          <p:nvPr/>
        </p:nvSpPr>
        <p:spPr>
          <a:xfrm>
            <a:off x="6879432" y="5520389"/>
            <a:ext cx="179593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Oconto Co. 10/7/2019</a:t>
            </a:r>
          </a:p>
        </p:txBody>
      </p:sp>
    </p:spTree>
    <p:extLst>
      <p:ext uri="{BB962C8B-B14F-4D97-AF65-F5344CB8AC3E}">
        <p14:creationId xmlns:p14="http://schemas.microsoft.com/office/powerpoint/2010/main" val="276055706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86AC-724B-476F-9B15-F9636882F162}"/>
              </a:ext>
            </a:extLst>
          </p:cNvPr>
          <p:cNvSpPr>
            <a:spLocks noGrp="1"/>
          </p:cNvSpPr>
          <p:nvPr>
            <p:ph type="title"/>
          </p:nvPr>
        </p:nvSpPr>
        <p:spPr/>
        <p:txBody>
          <a:bodyPr/>
          <a:lstStyle/>
          <a:p>
            <a:r>
              <a:rPr lang="en-US" sz="3600" dirty="0"/>
              <a:t>Termination Area</a:t>
            </a:r>
          </a:p>
        </p:txBody>
      </p:sp>
      <p:sp>
        <p:nvSpPr>
          <p:cNvPr id="3" name="Content Placeholder 2">
            <a:extLst>
              <a:ext uri="{FF2B5EF4-FFF2-40B4-BE49-F238E27FC236}">
                <a16:creationId xmlns:a16="http://schemas.microsoft.com/office/drawing/2014/main" id="{8A314EEF-2EE2-4811-9811-6E6EE9166FE3}"/>
              </a:ext>
            </a:extLst>
          </p:cNvPr>
          <p:cNvSpPr>
            <a:spLocks noGrp="1"/>
          </p:cNvSpPr>
          <p:nvPr>
            <p:ph idx="1"/>
          </p:nvPr>
        </p:nvSpPr>
        <p:spPr>
          <a:xfrm>
            <a:off x="445770" y="2571750"/>
            <a:ext cx="6376511" cy="3263504"/>
          </a:xfrm>
        </p:spPr>
        <p:txBody>
          <a:bodyPr/>
          <a:lstStyle/>
          <a:p>
            <a:r>
              <a:rPr lang="en-US" dirty="0"/>
              <a:t>End Road Work</a:t>
            </a:r>
          </a:p>
          <a:p>
            <a:r>
              <a:rPr lang="en-US" dirty="0"/>
              <a:t>Return to normal lane and speed configuration</a:t>
            </a:r>
          </a:p>
        </p:txBody>
      </p:sp>
      <p:pic>
        <p:nvPicPr>
          <p:cNvPr id="4" name="Picture 3">
            <a:extLst>
              <a:ext uri="{FF2B5EF4-FFF2-40B4-BE49-F238E27FC236}">
                <a16:creationId xmlns:a16="http://schemas.microsoft.com/office/drawing/2014/main" id="{DEFD5BDD-6B9D-47E7-AD73-4B2EE707B8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9000"/>
                    </a14:imgEffect>
                  </a14:imgLayer>
                </a14:imgProps>
              </a:ext>
            </a:extLst>
          </a:blip>
          <a:stretch>
            <a:fillRect/>
          </a:stretch>
        </p:blipFill>
        <p:spPr>
          <a:xfrm>
            <a:off x="548677" y="3570592"/>
            <a:ext cx="8045133" cy="2480664"/>
          </a:xfrm>
          <a:prstGeom prst="rect">
            <a:avLst/>
          </a:prstGeom>
        </p:spPr>
      </p:pic>
      <p:sp>
        <p:nvSpPr>
          <p:cNvPr id="5" name="TextBox 4">
            <a:extLst>
              <a:ext uri="{FF2B5EF4-FFF2-40B4-BE49-F238E27FC236}">
                <a16:creationId xmlns:a16="http://schemas.microsoft.com/office/drawing/2014/main" id="{7E936540-B047-4B5B-AFAD-479C0A0219E6}"/>
              </a:ext>
            </a:extLst>
          </p:cNvPr>
          <p:cNvSpPr txBox="1"/>
          <p:nvPr/>
        </p:nvSpPr>
        <p:spPr>
          <a:xfrm>
            <a:off x="6822281" y="6051256"/>
            <a:ext cx="1795939"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Oconto Co. 10/7/2019</a:t>
            </a:r>
          </a:p>
        </p:txBody>
      </p:sp>
    </p:spTree>
    <p:extLst>
      <p:ext uri="{BB962C8B-B14F-4D97-AF65-F5344CB8AC3E}">
        <p14:creationId xmlns:p14="http://schemas.microsoft.com/office/powerpoint/2010/main" val="306578582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5F3FA8-D520-428C-B82F-D1960D6EE649}"/>
              </a:ext>
            </a:extLst>
          </p:cNvPr>
          <p:cNvSpPr>
            <a:spLocks noGrp="1"/>
          </p:cNvSpPr>
          <p:nvPr>
            <p:ph type="title"/>
          </p:nvPr>
        </p:nvSpPr>
        <p:spPr>
          <a:xfrm>
            <a:off x="344892" y="2299854"/>
            <a:ext cx="8229600" cy="2694068"/>
          </a:xfrm>
        </p:spPr>
        <p:txBody>
          <a:bodyPr/>
          <a:lstStyle/>
          <a:p>
            <a:r>
              <a:rPr lang="en-US" sz="3600" dirty="0"/>
              <a:t>What is good about this work zone?</a:t>
            </a:r>
            <a:br>
              <a:rPr lang="en-US" sz="3600" dirty="0"/>
            </a:br>
            <a:br>
              <a:rPr lang="en-US" sz="3600" dirty="0"/>
            </a:br>
            <a:r>
              <a:rPr lang="en-US" sz="3600" dirty="0"/>
              <a:t>What is missing in this work zone?</a:t>
            </a:r>
            <a:br>
              <a:rPr lang="en-US" dirty="0"/>
            </a:br>
            <a:br>
              <a:rPr lang="en-US" dirty="0"/>
            </a:br>
            <a:endParaRPr lang="en-US" dirty="0"/>
          </a:p>
        </p:txBody>
      </p:sp>
    </p:spTree>
    <p:extLst>
      <p:ext uri="{BB962C8B-B14F-4D97-AF65-F5344CB8AC3E}">
        <p14:creationId xmlns:p14="http://schemas.microsoft.com/office/powerpoint/2010/main" val="40491823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F8D5-8CE9-4AC4-8F64-9A28A87D5A00}"/>
              </a:ext>
            </a:extLst>
          </p:cNvPr>
          <p:cNvSpPr>
            <a:spLocks noGrp="1"/>
          </p:cNvSpPr>
          <p:nvPr>
            <p:ph type="title"/>
          </p:nvPr>
        </p:nvSpPr>
        <p:spPr/>
        <p:txBody>
          <a:bodyPr/>
          <a:lstStyle/>
          <a:p>
            <a:r>
              <a:rPr lang="en-US" sz="3600" dirty="0"/>
              <a:t>Why work zones?</a:t>
            </a:r>
          </a:p>
        </p:txBody>
      </p:sp>
      <p:sp>
        <p:nvSpPr>
          <p:cNvPr id="3" name="Text Placeholder 2">
            <a:extLst>
              <a:ext uri="{FF2B5EF4-FFF2-40B4-BE49-F238E27FC236}">
                <a16:creationId xmlns:a16="http://schemas.microsoft.com/office/drawing/2014/main" id="{09EE256E-4C07-483E-B996-439B894792E1}"/>
              </a:ext>
            </a:extLst>
          </p:cNvPr>
          <p:cNvSpPr>
            <a:spLocks noGrp="1"/>
          </p:cNvSpPr>
          <p:nvPr>
            <p:ph type="body" idx="1"/>
          </p:nvPr>
        </p:nvSpPr>
        <p:spPr/>
        <p:txBody>
          <a:bodyPr/>
          <a:lstStyle/>
          <a:p>
            <a:r>
              <a:rPr lang="en-US" dirty="0"/>
              <a:t>Work Zone Safety </a:t>
            </a:r>
            <a:r>
              <a:rPr lang="en-US"/>
              <a:t>and Mobility Rule</a:t>
            </a:r>
            <a:endParaRPr lang="en-US" dirty="0"/>
          </a:p>
        </p:txBody>
      </p:sp>
      <p:sp>
        <p:nvSpPr>
          <p:cNvPr id="4" name="Content Placeholder 3">
            <a:extLst>
              <a:ext uri="{FF2B5EF4-FFF2-40B4-BE49-F238E27FC236}">
                <a16:creationId xmlns:a16="http://schemas.microsoft.com/office/drawing/2014/main" id="{8CFB1C2E-A6E0-44B1-9691-B3E8C22FDC74}"/>
              </a:ext>
            </a:extLst>
          </p:cNvPr>
          <p:cNvSpPr>
            <a:spLocks noGrp="1"/>
          </p:cNvSpPr>
          <p:nvPr>
            <p:ph idx="13"/>
          </p:nvPr>
        </p:nvSpPr>
        <p:spPr>
          <a:xfrm>
            <a:off x="445770" y="2914650"/>
            <a:ext cx="8141903" cy="2869090"/>
          </a:xfrm>
        </p:spPr>
        <p:txBody>
          <a:bodyPr/>
          <a:lstStyle/>
          <a:p>
            <a:r>
              <a:rPr lang="en-US" dirty="0"/>
              <a:t>Final Rule by FHWA published Sept. 9, 2004</a:t>
            </a:r>
          </a:p>
          <a:p>
            <a:r>
              <a:rPr lang="en-US" dirty="0"/>
              <a:t>All states that receive Federal-aid highway funding</a:t>
            </a:r>
          </a:p>
          <a:p>
            <a:r>
              <a:rPr lang="en-US" dirty="0"/>
              <a:t>Provide a systematic and structured approach to work zone traffic management</a:t>
            </a:r>
          </a:p>
          <a:p>
            <a:r>
              <a:rPr lang="en-US" dirty="0"/>
              <a:t>Emphasize safety and mobility</a:t>
            </a:r>
          </a:p>
          <a:p>
            <a:r>
              <a:rPr lang="en-US" dirty="0"/>
              <a:t>Development of TMPs and TCPs</a:t>
            </a:r>
          </a:p>
          <a:p>
            <a:r>
              <a:rPr lang="en-US" dirty="0"/>
              <a:t>Data-driven improvements to WZ policy/process/procedures</a:t>
            </a:r>
          </a:p>
          <a:p>
            <a:endParaRPr lang="en-US" dirty="0"/>
          </a:p>
          <a:p>
            <a:endParaRPr lang="en-US" dirty="0"/>
          </a:p>
        </p:txBody>
      </p:sp>
    </p:spTree>
    <p:extLst>
      <p:ext uri="{BB962C8B-B14F-4D97-AF65-F5344CB8AC3E}">
        <p14:creationId xmlns:p14="http://schemas.microsoft.com/office/powerpoint/2010/main" val="162389378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433F84-2CB4-4E42-A0EB-1443A97B71D2}"/>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328093959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37B5-C62F-4190-89BF-915DD11E5FAA}"/>
              </a:ext>
            </a:extLst>
          </p:cNvPr>
          <p:cNvSpPr>
            <a:spLocks noGrp="1"/>
          </p:cNvSpPr>
          <p:nvPr>
            <p:ph type="title"/>
          </p:nvPr>
        </p:nvSpPr>
        <p:spPr/>
        <p:txBody>
          <a:bodyPr/>
          <a:lstStyle/>
          <a:p>
            <a:r>
              <a:rPr lang="en-US" dirty="0"/>
              <a:t>Work Zone Drivers</a:t>
            </a:r>
          </a:p>
        </p:txBody>
      </p:sp>
      <p:sp>
        <p:nvSpPr>
          <p:cNvPr id="3" name="TextBox 2">
            <a:extLst>
              <a:ext uri="{FF2B5EF4-FFF2-40B4-BE49-F238E27FC236}">
                <a16:creationId xmlns:a16="http://schemas.microsoft.com/office/drawing/2014/main" id="{CA816BCC-9546-4F61-B1AD-F7E8B4796533}"/>
              </a:ext>
            </a:extLst>
          </p:cNvPr>
          <p:cNvSpPr txBox="1"/>
          <p:nvPr/>
        </p:nvSpPr>
        <p:spPr>
          <a:xfrm>
            <a:off x="2418080" y="2255520"/>
            <a:ext cx="4358640" cy="369332"/>
          </a:xfrm>
          <a:prstGeom prst="rect">
            <a:avLst/>
          </a:prstGeom>
          <a:noFill/>
        </p:spPr>
        <p:txBody>
          <a:bodyPr wrap="square" rtlCol="0">
            <a:spAutoFit/>
          </a:bodyPr>
          <a:lstStyle/>
          <a:p>
            <a:pPr algn="ctr"/>
            <a:r>
              <a:rPr lang="en-US" i="1" dirty="0"/>
              <a:t>Video not posted</a:t>
            </a:r>
          </a:p>
        </p:txBody>
      </p:sp>
    </p:spTree>
    <p:extLst>
      <p:ext uri="{BB962C8B-B14F-4D97-AF65-F5344CB8AC3E}">
        <p14:creationId xmlns:p14="http://schemas.microsoft.com/office/powerpoint/2010/main" val="7670072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600"/>
              </a:lnSpc>
            </a:pPr>
            <a:r>
              <a:rPr lang="en-US" sz="3600" dirty="0"/>
              <a:t>Crashes</a:t>
            </a:r>
          </a:p>
        </p:txBody>
      </p:sp>
      <p:sp>
        <p:nvSpPr>
          <p:cNvPr id="3" name="Content Placeholder 2"/>
          <p:cNvSpPr>
            <a:spLocks noGrp="1"/>
          </p:cNvSpPr>
          <p:nvPr>
            <p:ph idx="1"/>
          </p:nvPr>
        </p:nvSpPr>
        <p:spPr>
          <a:xfrm>
            <a:off x="445770" y="2297193"/>
            <a:ext cx="4626293" cy="2869246"/>
          </a:xfrm>
        </p:spPr>
        <p:txBody>
          <a:bodyPr/>
          <a:lstStyle/>
          <a:p>
            <a:r>
              <a:rPr lang="en-US" sz="2625" dirty="0"/>
              <a:t>Total Work Zone Crashes per year 2015-Preliminary 2019</a:t>
            </a:r>
          </a:p>
          <a:p>
            <a:r>
              <a:rPr lang="en-US" sz="2625" dirty="0"/>
              <a:t>Crash Severity per year 2015-2019</a:t>
            </a:r>
          </a:p>
          <a:p>
            <a:r>
              <a:rPr lang="en-US" sz="2625" dirty="0"/>
              <a:t>Crash Location 2017-2019</a:t>
            </a:r>
          </a:p>
          <a:p>
            <a:pPr lvl="1"/>
            <a:r>
              <a:rPr lang="en-US" dirty="0"/>
              <a:t>Data began being collected in 2017 with updated crash report form</a:t>
            </a:r>
          </a:p>
          <a:p>
            <a:r>
              <a:rPr lang="en-US" sz="2625" dirty="0"/>
              <a:t>Crash Type 2015-2019</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DFBB35FC-EC42-40A2-A5D1-C4A4E46B0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063" y="2297192"/>
            <a:ext cx="3735613" cy="2491979"/>
          </a:xfrm>
          <a:prstGeom prst="rect">
            <a:avLst/>
          </a:prstGeom>
        </p:spPr>
      </p:pic>
      <p:sp>
        <p:nvSpPr>
          <p:cNvPr id="4" name="TextBox 3">
            <a:extLst>
              <a:ext uri="{FF2B5EF4-FFF2-40B4-BE49-F238E27FC236}">
                <a16:creationId xmlns:a16="http://schemas.microsoft.com/office/drawing/2014/main" id="{756CB9CA-B0F8-4A70-9FDA-2D9828FFDC0B}"/>
              </a:ext>
            </a:extLst>
          </p:cNvPr>
          <p:cNvSpPr txBox="1"/>
          <p:nvPr/>
        </p:nvSpPr>
        <p:spPr>
          <a:xfrm>
            <a:off x="1153431" y="5319370"/>
            <a:ext cx="7153322" cy="487056"/>
          </a:xfrm>
          <a:prstGeom prst="rect">
            <a:avLst/>
          </a:prstGeom>
          <a:noFill/>
        </p:spPr>
        <p:txBody>
          <a:bodyPr wrap="square" rtlCol="0">
            <a:spAutoFit/>
          </a:bodyPr>
          <a:lstStyle/>
          <a:p>
            <a:pPr lvl="1">
              <a:lnSpc>
                <a:spcPct val="90000"/>
              </a:lnSpc>
              <a:spcBef>
                <a:spcPts val="375"/>
              </a:spcBef>
            </a:pPr>
            <a:r>
              <a:rPr lang="en-US" sz="1350" dirty="0">
                <a:solidFill>
                  <a:srgbClr val="A0284C"/>
                </a:solidFill>
                <a:latin typeface="Arial Narrow" panose="020B0606020202030204" pitchFamily="34" charset="0"/>
              </a:rPr>
              <a:t>All 2019 crash data is preliminary.  Private Property and Parking Lot Crashes are not reported.  </a:t>
            </a:r>
          </a:p>
          <a:p>
            <a:endParaRPr lang="en-US" sz="1350" dirty="0"/>
          </a:p>
        </p:txBody>
      </p:sp>
    </p:spTree>
    <p:extLst>
      <p:ext uri="{BB962C8B-B14F-4D97-AF65-F5344CB8AC3E}">
        <p14:creationId xmlns:p14="http://schemas.microsoft.com/office/powerpoint/2010/main" val="9401317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440" y="704589"/>
            <a:ext cx="7679410" cy="1036332"/>
          </a:xfrm>
        </p:spPr>
        <p:txBody>
          <a:bodyPr/>
          <a:lstStyle/>
          <a:p>
            <a:r>
              <a:rPr lang="en-US" sz="3600" dirty="0"/>
              <a:t>Work Zone Crashes per Year</a:t>
            </a:r>
            <a:br>
              <a:rPr lang="en-US" dirty="0"/>
            </a:br>
            <a:r>
              <a:rPr lang="en-US" sz="2400" dirty="0"/>
              <a:t>2015 to 2019</a:t>
            </a:r>
            <a:endParaRPr lang="en-US" dirty="0"/>
          </a:p>
        </p:txBody>
      </p:sp>
      <p:sp>
        <p:nvSpPr>
          <p:cNvPr id="4" name="Content Placeholder 3"/>
          <p:cNvSpPr>
            <a:spLocks noGrp="1"/>
          </p:cNvSpPr>
          <p:nvPr>
            <p:ph idx="13"/>
          </p:nvPr>
        </p:nvSpPr>
        <p:spPr>
          <a:xfrm>
            <a:off x="2317280" y="6453087"/>
            <a:ext cx="4509437" cy="247454"/>
          </a:xfrm>
        </p:spPr>
        <p:txBody>
          <a:bodyPr/>
          <a:lstStyle/>
          <a:p>
            <a:pPr marL="0" indent="0" algn="ctr">
              <a:buNone/>
            </a:pPr>
            <a:r>
              <a:rPr lang="en-US" sz="1350" dirty="0"/>
              <a:t>** 2019 are preliminary crash statistics **</a:t>
            </a:r>
          </a:p>
        </p:txBody>
      </p:sp>
      <p:graphicFrame>
        <p:nvGraphicFramePr>
          <p:cNvPr id="6" name="Chart 5">
            <a:extLst>
              <a:ext uri="{FF2B5EF4-FFF2-40B4-BE49-F238E27FC236}">
                <a16:creationId xmlns:a16="http://schemas.microsoft.com/office/drawing/2014/main" id="{536837AC-DE2F-4E4B-98B2-86764119A291}"/>
              </a:ext>
            </a:extLst>
          </p:cNvPr>
          <p:cNvGraphicFramePr>
            <a:graphicFrameLocks noChangeAspect="1"/>
          </p:cNvGraphicFramePr>
          <p:nvPr>
            <p:extLst>
              <p:ext uri="{D42A27DB-BD31-4B8C-83A1-F6EECF244321}">
                <p14:modId xmlns:p14="http://schemas.microsoft.com/office/powerpoint/2010/main" val="114317287"/>
              </p:ext>
            </p:extLst>
          </p:nvPr>
        </p:nvGraphicFramePr>
        <p:xfrm>
          <a:off x="758449" y="1740921"/>
          <a:ext cx="6907360" cy="4712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7104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A568F7-A5E2-46B6-9673-578CDA51F4FA}"/>
              </a:ext>
            </a:extLst>
          </p:cNvPr>
          <p:cNvSpPr>
            <a:spLocks noGrp="1"/>
          </p:cNvSpPr>
          <p:nvPr>
            <p:ph type="title"/>
          </p:nvPr>
        </p:nvSpPr>
        <p:spPr>
          <a:xfrm>
            <a:off x="379708" y="778152"/>
            <a:ext cx="8330339" cy="898610"/>
          </a:xfrm>
        </p:spPr>
        <p:txBody>
          <a:bodyPr/>
          <a:lstStyle/>
          <a:p>
            <a:r>
              <a:rPr lang="en-US" sz="3600" dirty="0"/>
              <a:t>Work Zone Crashes </a:t>
            </a:r>
            <a:br>
              <a:rPr lang="en-US" sz="3600" dirty="0"/>
            </a:br>
            <a:r>
              <a:rPr lang="en-US" sz="3600" dirty="0"/>
              <a:t>per Year by Severity </a:t>
            </a:r>
            <a:br>
              <a:rPr lang="en-US" dirty="0"/>
            </a:br>
            <a:r>
              <a:rPr lang="en-US" dirty="0"/>
              <a:t> </a:t>
            </a:r>
            <a:r>
              <a:rPr lang="en-US" sz="2400" dirty="0"/>
              <a:t>2015 to 2019</a:t>
            </a:r>
            <a:endParaRPr lang="en-US" dirty="0"/>
          </a:p>
        </p:txBody>
      </p:sp>
      <p:graphicFrame>
        <p:nvGraphicFramePr>
          <p:cNvPr id="8" name="Chart 7">
            <a:extLst>
              <a:ext uri="{FF2B5EF4-FFF2-40B4-BE49-F238E27FC236}">
                <a16:creationId xmlns:a16="http://schemas.microsoft.com/office/drawing/2014/main" id="{72273964-7A98-43BC-AD28-11F16058231F}"/>
              </a:ext>
            </a:extLst>
          </p:cNvPr>
          <p:cNvGraphicFramePr>
            <a:graphicFrameLocks noChangeAspect="1"/>
          </p:cNvGraphicFramePr>
          <p:nvPr>
            <p:extLst>
              <p:ext uri="{D42A27DB-BD31-4B8C-83A1-F6EECF244321}">
                <p14:modId xmlns:p14="http://schemas.microsoft.com/office/powerpoint/2010/main" val="571898870"/>
              </p:ext>
            </p:extLst>
          </p:nvPr>
        </p:nvGraphicFramePr>
        <p:xfrm>
          <a:off x="747250" y="1921234"/>
          <a:ext cx="7659328" cy="4595597"/>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a:extLst>
              <a:ext uri="{FF2B5EF4-FFF2-40B4-BE49-F238E27FC236}">
                <a16:creationId xmlns:a16="http://schemas.microsoft.com/office/drawing/2014/main" id="{3F44190C-ABD2-4DD5-B179-A4AC9ECE6D0C}"/>
              </a:ext>
            </a:extLst>
          </p:cNvPr>
          <p:cNvSpPr>
            <a:spLocks noGrp="1"/>
          </p:cNvSpPr>
          <p:nvPr>
            <p:ph idx="13"/>
          </p:nvPr>
        </p:nvSpPr>
        <p:spPr>
          <a:xfrm>
            <a:off x="2317280" y="6529548"/>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29622503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D07FD84-AAF3-46EF-BB86-EA6AFAB0BF12}"/>
              </a:ext>
            </a:extLst>
          </p:cNvPr>
          <p:cNvGraphicFramePr>
            <a:graphicFrameLocks noChangeAspect="1"/>
          </p:cNvGraphicFramePr>
          <p:nvPr>
            <p:extLst>
              <p:ext uri="{D42A27DB-BD31-4B8C-83A1-F6EECF244321}">
                <p14:modId xmlns:p14="http://schemas.microsoft.com/office/powerpoint/2010/main" val="3255619517"/>
              </p:ext>
            </p:extLst>
          </p:nvPr>
        </p:nvGraphicFramePr>
        <p:xfrm>
          <a:off x="322071" y="1312081"/>
          <a:ext cx="8499855" cy="509991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4B30270A-2E1D-4489-BE4B-5E86CF1E4977}"/>
              </a:ext>
            </a:extLst>
          </p:cNvPr>
          <p:cNvSpPr>
            <a:spLocks noGrp="1"/>
          </p:cNvSpPr>
          <p:nvPr>
            <p:ph type="title"/>
          </p:nvPr>
        </p:nvSpPr>
        <p:spPr>
          <a:xfrm>
            <a:off x="577311" y="400610"/>
            <a:ext cx="7989377" cy="898610"/>
          </a:xfrm>
        </p:spPr>
        <p:txBody>
          <a:bodyPr/>
          <a:lstStyle/>
          <a:p>
            <a:r>
              <a:rPr lang="en-US" sz="3600" dirty="0"/>
              <a:t>Total Work Zone Crashes by Region</a:t>
            </a:r>
            <a:br>
              <a:rPr lang="en-US" dirty="0"/>
            </a:br>
            <a:r>
              <a:rPr lang="en-US" sz="2400" dirty="0"/>
              <a:t>2015 to 2019</a:t>
            </a:r>
          </a:p>
        </p:txBody>
      </p:sp>
      <p:sp>
        <p:nvSpPr>
          <p:cNvPr id="4" name="Content Placeholder 3">
            <a:extLst>
              <a:ext uri="{FF2B5EF4-FFF2-40B4-BE49-F238E27FC236}">
                <a16:creationId xmlns:a16="http://schemas.microsoft.com/office/drawing/2014/main" id="{3179E36E-278C-4026-A589-4F572FEF776F}"/>
              </a:ext>
            </a:extLst>
          </p:cNvPr>
          <p:cNvSpPr>
            <a:spLocks noGrp="1"/>
          </p:cNvSpPr>
          <p:nvPr>
            <p:ph idx="13"/>
          </p:nvPr>
        </p:nvSpPr>
        <p:spPr>
          <a:xfrm>
            <a:off x="2100293" y="6491037"/>
            <a:ext cx="4509437" cy="247454"/>
          </a:xfrm>
        </p:spPr>
        <p:txBody>
          <a:bodyPr/>
          <a:lstStyle/>
          <a:p>
            <a:pPr marL="0" indent="0" algn="ctr">
              <a:buNone/>
            </a:pPr>
            <a:r>
              <a:rPr lang="en-US" sz="1350" dirty="0"/>
              <a:t>** 2019 are preliminary crash statistics **</a:t>
            </a:r>
          </a:p>
        </p:txBody>
      </p:sp>
    </p:spTree>
    <p:extLst>
      <p:ext uri="{BB962C8B-B14F-4D97-AF65-F5344CB8AC3E}">
        <p14:creationId xmlns:p14="http://schemas.microsoft.com/office/powerpoint/2010/main" val="18316616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30270A-2E1D-4489-BE4B-5E86CF1E4977}"/>
              </a:ext>
            </a:extLst>
          </p:cNvPr>
          <p:cNvSpPr>
            <a:spLocks noGrp="1"/>
          </p:cNvSpPr>
          <p:nvPr>
            <p:ph type="title"/>
          </p:nvPr>
        </p:nvSpPr>
        <p:spPr>
          <a:xfrm>
            <a:off x="1245476" y="416216"/>
            <a:ext cx="6653048" cy="898610"/>
          </a:xfrm>
        </p:spPr>
        <p:txBody>
          <a:bodyPr/>
          <a:lstStyle/>
          <a:p>
            <a:r>
              <a:rPr lang="en-US" sz="3600" dirty="0"/>
              <a:t>Type of Work Zone Crash</a:t>
            </a:r>
            <a:br>
              <a:rPr lang="en-US" dirty="0"/>
            </a:br>
            <a:r>
              <a:rPr lang="en-US" sz="2400" dirty="0"/>
              <a:t>2015 to 2019</a:t>
            </a:r>
            <a:endParaRPr lang="en-US" dirty="0"/>
          </a:p>
        </p:txBody>
      </p:sp>
      <p:sp>
        <p:nvSpPr>
          <p:cNvPr id="5" name="Content Placeholder 3">
            <a:extLst>
              <a:ext uri="{FF2B5EF4-FFF2-40B4-BE49-F238E27FC236}">
                <a16:creationId xmlns:a16="http://schemas.microsoft.com/office/drawing/2014/main" id="{44A9C889-D926-47D2-BA5C-0DEED76C869C}"/>
              </a:ext>
            </a:extLst>
          </p:cNvPr>
          <p:cNvSpPr>
            <a:spLocks noGrp="1"/>
          </p:cNvSpPr>
          <p:nvPr>
            <p:ph idx="13"/>
          </p:nvPr>
        </p:nvSpPr>
        <p:spPr>
          <a:xfrm>
            <a:off x="2317281" y="6371360"/>
            <a:ext cx="4509437" cy="247454"/>
          </a:xfrm>
        </p:spPr>
        <p:txBody>
          <a:bodyPr/>
          <a:lstStyle/>
          <a:p>
            <a:pPr marL="0" indent="0" algn="ctr">
              <a:buNone/>
            </a:pPr>
            <a:r>
              <a:rPr lang="en-US" sz="1350" dirty="0"/>
              <a:t>** 2019 are preliminary crash statistics **</a:t>
            </a:r>
          </a:p>
        </p:txBody>
      </p:sp>
      <p:graphicFrame>
        <p:nvGraphicFramePr>
          <p:cNvPr id="6" name="Chart 5">
            <a:extLst>
              <a:ext uri="{FF2B5EF4-FFF2-40B4-BE49-F238E27FC236}">
                <a16:creationId xmlns:a16="http://schemas.microsoft.com/office/drawing/2014/main" id="{154EE446-72BA-4FF8-835C-63090C285425}"/>
              </a:ext>
            </a:extLst>
          </p:cNvPr>
          <p:cNvGraphicFramePr>
            <a:graphicFrameLocks noChangeAspect="1"/>
          </p:cNvGraphicFramePr>
          <p:nvPr>
            <p:extLst>
              <p:ext uri="{D42A27DB-BD31-4B8C-83A1-F6EECF244321}">
                <p14:modId xmlns:p14="http://schemas.microsoft.com/office/powerpoint/2010/main" val="4074832263"/>
              </p:ext>
            </p:extLst>
          </p:nvPr>
        </p:nvGraphicFramePr>
        <p:xfrm>
          <a:off x="0" y="1622568"/>
          <a:ext cx="9144000" cy="4680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427556"/>
      </p:ext>
    </p:extLst>
  </p:cSld>
  <p:clrMapOvr>
    <a:masterClrMapping/>
  </p:clrMapOvr>
  <p:transition spd="slow">
    <p:fade/>
  </p:transition>
</p:sld>
</file>

<file path=ppt/theme/theme1.xml><?xml version="1.0" encoding="utf-8"?>
<a:theme xmlns:a="http://schemas.openxmlformats.org/drawingml/2006/main" name="WisDOT template standard screen gray backgroun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405F2-A598-4045-AE90-A5E9BE705347}">
  <ds:schemaRefs>
    <ds:schemaRef ds:uri="http://schemas.microsoft.com/sharepoint/v3/contenttype/forms"/>
  </ds:schemaRefs>
</ds:datastoreItem>
</file>

<file path=customXml/itemProps2.xml><?xml version="1.0" encoding="utf-8"?>
<ds:datastoreItem xmlns:ds="http://schemas.openxmlformats.org/officeDocument/2006/customXml" ds:itemID="{082569F7-A43E-4AA1-94C4-CEF801B78E8D}">
  <ds:schemaRefs>
    <ds:schemaRef ds:uri="http://purl.org/dc/elements/1.1/"/>
    <ds:schemaRef ds:uri="http://purl.org/dc/dcmitype/"/>
    <ds:schemaRef ds:uri="http://schemas.microsoft.com/office/infopath/2007/PartnerControls"/>
    <ds:schemaRef ds:uri="7d342aa1-059c-4e84-8b26-50d0fb93f078"/>
    <ds:schemaRef ds:uri="http://purl.org/dc/terms/"/>
    <ds:schemaRef ds:uri="077c9a81-7f24-4f5d-afa4-e4d444f2c472"/>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DF433CD-0D91-4007-94B9-16CBB443CB1B}"/>
</file>

<file path=docProps/app.xml><?xml version="1.0" encoding="utf-8"?>
<Properties xmlns="http://schemas.openxmlformats.org/officeDocument/2006/extended-properties" xmlns:vt="http://schemas.openxmlformats.org/officeDocument/2006/docPropsVTypes">
  <Template>Office Theme</Template>
  <TotalTime>1724</TotalTime>
  <Words>2940</Words>
  <Application>Microsoft Office PowerPoint</Application>
  <PresentationFormat>On-screen Show (4:3)</PresentationFormat>
  <Paragraphs>276</Paragraphs>
  <Slides>30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Wingdings</vt:lpstr>
      <vt:lpstr>WisDOT template standard screen gray background</vt:lpstr>
      <vt:lpstr>Work Zone Training</vt:lpstr>
      <vt:lpstr>Overview</vt:lpstr>
      <vt:lpstr>Why work zones?</vt:lpstr>
      <vt:lpstr>Work Zone Drivers</vt:lpstr>
      <vt:lpstr>Crashes</vt:lpstr>
      <vt:lpstr>Work Zone Crashes per Year 2015 to 2019</vt:lpstr>
      <vt:lpstr>Work Zone Crashes  per Year by Severity   2015 to 2019</vt:lpstr>
      <vt:lpstr>Total Work Zone Crashes by Region 2015 to 2019</vt:lpstr>
      <vt:lpstr>Type of Work Zone Crash 2015 to 2019</vt:lpstr>
      <vt:lpstr>Work Zone Location 2017 to 2019</vt:lpstr>
      <vt:lpstr>Work Zone Type 2017 to 2019</vt:lpstr>
      <vt:lpstr>Why are we doing this training?</vt:lpstr>
      <vt:lpstr>Work zone videos for counties and utilities</vt:lpstr>
      <vt:lpstr>4 C’s of Traffic Control</vt:lpstr>
      <vt:lpstr>Conspicuous</vt:lpstr>
      <vt:lpstr>Clear</vt:lpstr>
      <vt:lpstr>Consistent</vt:lpstr>
      <vt:lpstr>Credible</vt:lpstr>
      <vt:lpstr>Components</vt:lpstr>
      <vt:lpstr>PowerPoint Presentation</vt:lpstr>
      <vt:lpstr>Advance Warning Area</vt:lpstr>
      <vt:lpstr>Transition Area</vt:lpstr>
      <vt:lpstr>Advance Warning and Transition Area</vt:lpstr>
      <vt:lpstr>Advance Warning and Transition Area</vt:lpstr>
      <vt:lpstr>Advance Warning and Transition Area</vt:lpstr>
      <vt:lpstr>Buffer Space</vt:lpstr>
      <vt:lpstr>Work Area</vt:lpstr>
      <vt:lpstr>Termination Area</vt:lpstr>
      <vt:lpstr>What is good about this work zone?  What is missing in this work zone?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1024 x 768</dc:title>
  <dc:creator>KIRKPATRICK, MARY K</dc:creator>
  <cp:lastModifiedBy>Emily Silverson</cp:lastModifiedBy>
  <cp:revision>133</cp:revision>
  <cp:lastPrinted>2020-03-09T12:51:21Z</cp:lastPrinted>
  <dcterms:created xsi:type="dcterms:W3CDTF">2017-03-13T20:15:47Z</dcterms:created>
  <dcterms:modified xsi:type="dcterms:W3CDTF">2020-03-19T18:39:09Z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y fmtid="{D5CDD505-2E9C-101B-9397-08002B2CF9AE}" pid="3" name="MyDOTKeywords">
    <vt:lpwstr>308;#Power Point|91c5ccfe-5412-4d60-ad95-adf113dd6163</vt:lpwstr>
  </property>
  <property fmtid="{D5CDD505-2E9C-101B-9397-08002B2CF9AE}" pid="4" name="MyDOTNavigation">
    <vt:lpwstr>509;#Communication Templates|924143f1-6dc9-46d7-a9f6-1f2924822cd5</vt:lpwstr>
  </property>
</Properties>
</file>