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Masters/slideMaster1.xml" ContentType="application/vnd.openxmlformats-officedocument.presentationml.slideMaster+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notesSlides/notesSlide75.xml" ContentType="application/vnd.openxmlformats-officedocument.presentationml.notesSlide+xml"/>
  <Override PartName="/ppt/notesSlides/notesSlide76.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36.xml" ContentType="application/vnd.openxmlformats-officedocument.presentationml.notes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theme/theme1.xml" ContentType="application/vnd.openxmlformats-officedocument.theme+xml"/>
  <Override PartName="/ppt/ink/ink1.xml" ContentType="application/inkml+xml"/>
  <Override PartName="/ppt/theme/theme2.xml" ContentType="application/vnd.openxmlformats-officedocument.theme+xml"/>
  <Override PartName="/ppt/theme/theme3.xml" ContentType="application/vnd.openxmlformats-officedocument.theme+xml"/>
  <Override PartName="/ppt/authors.xml" ContentType="application/vnd.ms-powerpoint.authors+xml"/>
  <Override PartName="/ppt/presProps.xml" ContentType="application/vnd.openxmlformats-officedocument.presentationml.presProps+xml"/>
  <Override PartName="/ppt/viewProps.xml" ContentType="application/vnd.openxmlformats-officedocument.presentationml.viewProps+xml"/>
  <Override PartName="/ppt/tableStyles.xml" ContentType="application/vnd.openxmlformats-officedocument.presentationml.tableStyles+xml"/>
  <Override PartName="/docProps/app.xml" ContentType="application/vnd.openxmlformats-officedocument.extended-properties+xml"/>
  <Override PartName="/docProps/core.xml" ContentType="application/vnd.openxmlformats-package.core-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5" r:id="rId1"/>
  </p:sldMasterIdLst>
  <p:notesMasterIdLst>
    <p:notesMasterId r:id="rId78"/>
  </p:notesMasterIdLst>
  <p:handoutMasterIdLst>
    <p:handoutMasterId r:id="rId79"/>
  </p:handoutMasterIdLst>
  <p:sldIdLst>
    <p:sldId id="262" r:id="rId2"/>
    <p:sldId id="369" r:id="rId3"/>
    <p:sldId id="323" r:id="rId4"/>
    <p:sldId id="324" r:id="rId5"/>
    <p:sldId id="326" r:id="rId6"/>
    <p:sldId id="325" r:id="rId7"/>
    <p:sldId id="328" r:id="rId8"/>
    <p:sldId id="377" r:id="rId9"/>
    <p:sldId id="303" r:id="rId10"/>
    <p:sldId id="376" r:id="rId11"/>
    <p:sldId id="302" r:id="rId12"/>
    <p:sldId id="370" r:id="rId13"/>
    <p:sldId id="304" r:id="rId14"/>
    <p:sldId id="331" r:id="rId15"/>
    <p:sldId id="332" r:id="rId16"/>
    <p:sldId id="371" r:id="rId17"/>
    <p:sldId id="330" r:id="rId18"/>
    <p:sldId id="301" r:id="rId19"/>
    <p:sldId id="372" r:id="rId20"/>
    <p:sldId id="299" r:id="rId21"/>
    <p:sldId id="296" r:id="rId22"/>
    <p:sldId id="300" r:id="rId23"/>
    <p:sldId id="288" r:id="rId24"/>
    <p:sldId id="278" r:id="rId25"/>
    <p:sldId id="286" r:id="rId26"/>
    <p:sldId id="333" r:id="rId27"/>
    <p:sldId id="295" r:id="rId28"/>
    <p:sldId id="312" r:id="rId29"/>
    <p:sldId id="338" r:id="rId30"/>
    <p:sldId id="334" r:id="rId31"/>
    <p:sldId id="339" r:id="rId32"/>
    <p:sldId id="341" r:id="rId33"/>
    <p:sldId id="373" r:id="rId34"/>
    <p:sldId id="343" r:id="rId35"/>
    <p:sldId id="344" r:id="rId36"/>
    <p:sldId id="345" r:id="rId37"/>
    <p:sldId id="335" r:id="rId38"/>
    <p:sldId id="375" r:id="rId39"/>
    <p:sldId id="337" r:id="rId40"/>
    <p:sldId id="374" r:id="rId41"/>
    <p:sldId id="379" r:id="rId42"/>
    <p:sldId id="349" r:id="rId43"/>
    <p:sldId id="347" r:id="rId44"/>
    <p:sldId id="346" r:id="rId45"/>
    <p:sldId id="348" r:id="rId46"/>
    <p:sldId id="350" r:id="rId47"/>
    <p:sldId id="322" r:id="rId48"/>
    <p:sldId id="351" r:id="rId49"/>
    <p:sldId id="352" r:id="rId50"/>
    <p:sldId id="353" r:id="rId51"/>
    <p:sldId id="354" r:id="rId52"/>
    <p:sldId id="355" r:id="rId53"/>
    <p:sldId id="270" r:id="rId54"/>
    <p:sldId id="313" r:id="rId55"/>
    <p:sldId id="309" r:id="rId56"/>
    <p:sldId id="366" r:id="rId57"/>
    <p:sldId id="356" r:id="rId58"/>
    <p:sldId id="381" r:id="rId59"/>
    <p:sldId id="357" r:id="rId60"/>
    <p:sldId id="380" r:id="rId61"/>
    <p:sldId id="358" r:id="rId62"/>
    <p:sldId id="359" r:id="rId63"/>
    <p:sldId id="378" r:id="rId64"/>
    <p:sldId id="360" r:id="rId65"/>
    <p:sldId id="361" r:id="rId66"/>
    <p:sldId id="362" r:id="rId67"/>
    <p:sldId id="316" r:id="rId68"/>
    <p:sldId id="363" r:id="rId69"/>
    <p:sldId id="365" r:id="rId70"/>
    <p:sldId id="317" r:id="rId71"/>
    <p:sldId id="367" r:id="rId72"/>
    <p:sldId id="368" r:id="rId73"/>
    <p:sldId id="311" r:id="rId74"/>
    <p:sldId id="305" r:id="rId75"/>
    <p:sldId id="275" r:id="rId76"/>
    <p:sldId id="276" r:id="rId77"/>
  </p:sldIdLst>
  <p:sldSz cx="12192000" cy="6858000"/>
  <p:notesSz cx="7315200" cy="96012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48BBFE40-DFA8-EBA2-92C6-AF6D70E64111}" name="Scopoline, Kevin M - DOT (BTO)" initials="SKMD(" userId="S::KevinM.Scopoline@dot.wi.gov::4dc474b7-9805-4e4a-a73a-3ad34cacec16" providerId="AD"/>
  <p188:author id="{90481CEE-DE9A-D0D4-4F0C-A05A10889C7F}" name="Brugman, Daniel J - DOT" initials="BDJD" userId="S::Daniel.Brugman@dot.wi.gov::6870885a-5bc3-45fd-ae17-78417bff3a1b"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Brugman, Daniel J - DOT" initials="BDJD" lastIdx="1" clrIdx="0">
    <p:extLst>
      <p:ext uri="{19B8F6BF-5375-455C-9EA6-DF929625EA0E}">
        <p15:presenceInfo xmlns:p15="http://schemas.microsoft.com/office/powerpoint/2012/main" userId="S::Daniel.Brugman@dot.wi.gov::6870885a-5bc3-45fd-ae17-78417bff3a1b" providerId="AD"/>
      </p:ext>
    </p:extLst>
  </p:cmAuthor>
  <p:cmAuthor id="2" name="Scopoline, Kevin M - DOT (BTO)" initials="SKMD(" lastIdx="4" clrIdx="1">
    <p:extLst>
      <p:ext uri="{19B8F6BF-5375-455C-9EA6-DF929625EA0E}">
        <p15:presenceInfo xmlns:p15="http://schemas.microsoft.com/office/powerpoint/2012/main" userId="S::KevinM.Scopoline@dot.wi.gov::4dc474b7-9805-4e4a-a73a-3ad34cacec16"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00416A"/>
    <a:srgbClr val="A0284C"/>
    <a:srgbClr val="ED7D31"/>
    <a:srgbClr val="1E384B"/>
    <a:srgbClr val="D8B84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0219" autoAdjust="0"/>
    <p:restoredTop sz="77908" autoAdjust="0"/>
  </p:normalViewPr>
  <p:slideViewPr>
    <p:cSldViewPr snapToGrid="0">
      <p:cViewPr varScale="1">
        <p:scale>
          <a:sx n="89" d="100"/>
          <a:sy n="89" d="100"/>
        </p:scale>
        <p:origin x="1134" y="78"/>
      </p:cViewPr>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notesViewPr>
    <p:cSldViewPr snapToGrid="0">
      <p:cViewPr varScale="1">
        <p:scale>
          <a:sx n="84" d="100"/>
          <a:sy n="84" d="100"/>
        </p:scale>
        <p:origin x="2304" y="102"/>
      </p:cViewPr>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tableStyles" Target="tableStyles.xml"/><Relationship Id="rId16" Type="http://schemas.openxmlformats.org/officeDocument/2006/relationships/slide" Target="slides/slide15.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handoutMaster" Target="handoutMasters/handoutMaster1.xml"/><Relationship Id="rId5" Type="http://schemas.openxmlformats.org/officeDocument/2006/relationships/slide" Target="slides/slide4.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commentAuthors" Target="commentAuthors.xml"/><Relationship Id="rId85" Type="http://schemas.microsoft.com/office/2018/10/relationships/authors" Target="author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theme" Target="theme/theme1.xml"/><Relationship Id="rId88" Type="http://schemas.openxmlformats.org/officeDocument/2006/relationships/customXml" Target="../customXml/item3.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notesMaster" Target="notesMasters/notesMaster1.xml"/><Relationship Id="rId81" Type="http://schemas.openxmlformats.org/officeDocument/2006/relationships/presProps" Target="presProps.xml"/><Relationship Id="rId86" Type="http://schemas.openxmlformats.org/officeDocument/2006/relationships/customXml" Target="../customXml/item1.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customXml" Target="../customXml/item2.xml"/><Relationship Id="rId61" Type="http://schemas.openxmlformats.org/officeDocument/2006/relationships/slide" Target="slides/slide60.xml"/><Relationship Id="rId82"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3169920" cy="481727"/>
          </a:xfrm>
          <a:prstGeom prst="rect">
            <a:avLst/>
          </a:prstGeom>
        </p:spPr>
        <p:txBody>
          <a:bodyPr vert="horz" lIns="96658" tIns="48329" rIns="96658" bIns="48329" rtlCol="0"/>
          <a:lstStyle>
            <a:lvl1pPr algn="l">
              <a:defRPr sz="1200"/>
            </a:lvl1pPr>
          </a:lstStyle>
          <a:p>
            <a:r>
              <a:rPr lang="en-US"/>
              <a:t>IHSDM and WisDOT Safety Analyses</a:t>
            </a:r>
          </a:p>
        </p:txBody>
      </p:sp>
      <p:sp>
        <p:nvSpPr>
          <p:cNvPr id="3" name="Date Placeholder 2"/>
          <p:cNvSpPr>
            <a:spLocks noGrp="1"/>
          </p:cNvSpPr>
          <p:nvPr>
            <p:ph type="dt" sz="quarter" idx="1"/>
          </p:nvPr>
        </p:nvSpPr>
        <p:spPr>
          <a:xfrm>
            <a:off x="4143587" y="1"/>
            <a:ext cx="3169920" cy="481727"/>
          </a:xfrm>
          <a:prstGeom prst="rect">
            <a:avLst/>
          </a:prstGeom>
        </p:spPr>
        <p:txBody>
          <a:bodyPr vert="horz" lIns="96658" tIns="48329" rIns="96658" bIns="48329" rtlCol="0"/>
          <a:lstStyle>
            <a:lvl1pPr algn="r">
              <a:defRPr sz="1200"/>
            </a:lvl1pPr>
          </a:lstStyle>
          <a:p>
            <a:fld id="{6FB653D8-2837-4E35-9674-EDAFCB059B9D}" type="datetime1">
              <a:rPr lang="en-US" smtClean="0"/>
              <a:t>11/9/2022</a:t>
            </a:fld>
            <a:endParaRPr lang="en-US"/>
          </a:p>
        </p:txBody>
      </p:sp>
      <p:sp>
        <p:nvSpPr>
          <p:cNvPr id="4" name="Footer Placeholder 3"/>
          <p:cNvSpPr>
            <a:spLocks noGrp="1"/>
          </p:cNvSpPr>
          <p:nvPr>
            <p:ph type="ftr" sz="quarter" idx="2"/>
          </p:nvPr>
        </p:nvSpPr>
        <p:spPr>
          <a:xfrm>
            <a:off x="0" y="9119474"/>
            <a:ext cx="3169920" cy="481726"/>
          </a:xfrm>
          <a:prstGeom prst="rect">
            <a:avLst/>
          </a:prstGeom>
        </p:spPr>
        <p:txBody>
          <a:bodyPr vert="horz" lIns="96658" tIns="48329" rIns="96658" bIns="48329" rtlCol="0" anchor="b"/>
          <a:lstStyle>
            <a:lvl1pPr algn="l">
              <a:defRPr sz="1200"/>
            </a:lvl1pPr>
          </a:lstStyle>
          <a:p>
            <a:r>
              <a:rPr lang="en-US"/>
              <a:t>Wisconsin Department of Transportation</a:t>
            </a:r>
          </a:p>
        </p:txBody>
      </p:sp>
      <p:sp>
        <p:nvSpPr>
          <p:cNvPr id="5" name="Slide Number Placeholder 4"/>
          <p:cNvSpPr>
            <a:spLocks noGrp="1"/>
          </p:cNvSpPr>
          <p:nvPr>
            <p:ph type="sldNum" sz="quarter" idx="3"/>
          </p:nvPr>
        </p:nvSpPr>
        <p:spPr>
          <a:xfrm>
            <a:off x="4143587" y="9119474"/>
            <a:ext cx="3169920" cy="481726"/>
          </a:xfrm>
          <a:prstGeom prst="rect">
            <a:avLst/>
          </a:prstGeom>
        </p:spPr>
        <p:txBody>
          <a:bodyPr vert="horz" lIns="96658" tIns="48329" rIns="96658" bIns="48329" rtlCol="0" anchor="b"/>
          <a:lstStyle>
            <a:lvl1pPr algn="r">
              <a:defRPr sz="1200"/>
            </a:lvl1pPr>
          </a:lstStyle>
          <a:p>
            <a:fld id="{EF4D8AD4-E8FC-485C-BDDB-1134A2B67D3A}" type="slidenum">
              <a:rPr lang="en-US" smtClean="0"/>
              <a:t>‹#›</a:t>
            </a:fld>
            <a:endParaRPr lang="en-US"/>
          </a:p>
        </p:txBody>
      </p:sp>
    </p:spTree>
    <p:extLst>
      <p:ext uri="{BB962C8B-B14F-4D97-AF65-F5344CB8AC3E}">
        <p14:creationId xmlns:p14="http://schemas.microsoft.com/office/powerpoint/2010/main" val="42766277"/>
      </p:ext>
    </p:extLst>
  </p:cSld>
  <p:clrMap bg1="lt1" tx1="dk1" bg2="lt2" tx2="dk2" accent1="accent1" accent2="accent2" accent3="accent3" accent4="accent4" accent5="accent5" accent6="accent6" hlink="hlink" folHlink="folHlink"/>
  <p:hf ftr="0"/>
</p:handoutMaster>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17-10-25T18:30:47.377"/>
    </inkml:context>
    <inkml:brush xml:id="br0">
      <inkml:brushProperty name="width" value="0.05" units="cm"/>
      <inkml:brushProperty name="height" value="0.05" units="cm"/>
    </inkml:brush>
  </inkml:definitions>
  <inkml:traceGroup>
    <inkml:annotationXML>
      <emma:emma xmlns:emma="http://www.w3.org/2003/04/emma" version="1.0">
        <emma:interpretation id="{EADC1F63-2E2F-4770-B0A2-BD74B931DB67}" emma:medium="tactile" emma:mode="ink">
          <msink:context xmlns:msink="http://schemas.microsoft.com/ink/2010/main" type="inkDrawing" rotatedBoundingBox="48782,4267 48782,4369 48767,4369 48767,4267" shapeName="Other"/>
        </emma:interpretation>
      </emma:emma>
    </inkml:annotationXML>
    <inkml:trace contextRef="#ctx0" brushRef="#br0">1 102 128,'0'0'192,"0"0"0,0 0 1,0 0-33,0 0-64,0 0 64,0 0-64,0 0-32,0-102 0,0 102 32,0 0-32,0 0-32,0 0 0,0 0 33,0 0-65,0 0 32,0 0-32,0 0-32,0 0 32,0 0-65,0 0-31,0 0-128,0 0-128,0 0-97,0 0 1</inkml:trace>
  </inkml:traceGroup>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3169920" cy="481727"/>
          </a:xfrm>
          <a:prstGeom prst="rect">
            <a:avLst/>
          </a:prstGeom>
        </p:spPr>
        <p:txBody>
          <a:bodyPr vert="horz" lIns="96658" tIns="48329" rIns="96658" bIns="48329" rtlCol="0"/>
          <a:lstStyle>
            <a:lvl1pPr algn="l">
              <a:defRPr sz="1200"/>
            </a:lvl1pPr>
          </a:lstStyle>
          <a:p>
            <a:r>
              <a:rPr lang="en-US"/>
              <a:t>IHSDM and WisDOT Safety Analyses</a:t>
            </a:r>
          </a:p>
        </p:txBody>
      </p:sp>
      <p:sp>
        <p:nvSpPr>
          <p:cNvPr id="3" name="Date Placeholder 2"/>
          <p:cNvSpPr>
            <a:spLocks noGrp="1"/>
          </p:cNvSpPr>
          <p:nvPr>
            <p:ph type="dt" idx="1"/>
          </p:nvPr>
        </p:nvSpPr>
        <p:spPr>
          <a:xfrm>
            <a:off x="4143587" y="1"/>
            <a:ext cx="3169920" cy="481727"/>
          </a:xfrm>
          <a:prstGeom prst="rect">
            <a:avLst/>
          </a:prstGeom>
        </p:spPr>
        <p:txBody>
          <a:bodyPr vert="horz" lIns="96658" tIns="48329" rIns="96658" bIns="48329" rtlCol="0"/>
          <a:lstStyle>
            <a:lvl1pPr algn="r">
              <a:defRPr sz="1200"/>
            </a:lvl1pPr>
          </a:lstStyle>
          <a:p>
            <a:fld id="{4EA5B570-4DB2-4F58-87B0-B99DEFDDD3F2}" type="datetime1">
              <a:rPr lang="en-US" smtClean="0"/>
              <a:t>11/9/2022</a:t>
            </a:fld>
            <a:endParaRPr lang="en-US"/>
          </a:p>
        </p:txBody>
      </p:sp>
      <p:sp>
        <p:nvSpPr>
          <p:cNvPr id="4" name="Slide Image Placeholder 3"/>
          <p:cNvSpPr>
            <a:spLocks noGrp="1" noRot="1" noChangeAspect="1"/>
          </p:cNvSpPr>
          <p:nvPr>
            <p:ph type="sldImg" idx="2"/>
          </p:nvPr>
        </p:nvSpPr>
        <p:spPr>
          <a:xfrm>
            <a:off x="776288" y="1200150"/>
            <a:ext cx="5762625" cy="3241675"/>
          </a:xfrm>
          <a:prstGeom prst="rect">
            <a:avLst/>
          </a:prstGeom>
          <a:noFill/>
          <a:ln w="12700">
            <a:solidFill>
              <a:prstClr val="black"/>
            </a:solidFill>
          </a:ln>
        </p:spPr>
        <p:txBody>
          <a:bodyPr vert="horz" lIns="96658" tIns="48329" rIns="96658" bIns="48329" rtlCol="0" anchor="ctr"/>
          <a:lstStyle/>
          <a:p>
            <a:endParaRPr lang="en-US"/>
          </a:p>
        </p:txBody>
      </p:sp>
      <p:sp>
        <p:nvSpPr>
          <p:cNvPr id="5" name="Notes Placeholder 4"/>
          <p:cNvSpPr>
            <a:spLocks noGrp="1"/>
          </p:cNvSpPr>
          <p:nvPr>
            <p:ph type="body" sz="quarter" idx="3"/>
          </p:nvPr>
        </p:nvSpPr>
        <p:spPr>
          <a:xfrm>
            <a:off x="731520" y="4620578"/>
            <a:ext cx="5852160" cy="3780473"/>
          </a:xfrm>
          <a:prstGeom prst="rect">
            <a:avLst/>
          </a:prstGeom>
        </p:spPr>
        <p:txBody>
          <a:bodyPr vert="horz" lIns="96658" tIns="48329" rIns="96658" bIns="48329"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9119474"/>
            <a:ext cx="3169920" cy="481726"/>
          </a:xfrm>
          <a:prstGeom prst="rect">
            <a:avLst/>
          </a:prstGeom>
        </p:spPr>
        <p:txBody>
          <a:bodyPr vert="horz" lIns="96658" tIns="48329" rIns="96658" bIns="48329" rtlCol="0" anchor="b"/>
          <a:lstStyle>
            <a:lvl1pPr algn="l">
              <a:defRPr sz="1200"/>
            </a:lvl1pPr>
          </a:lstStyle>
          <a:p>
            <a:r>
              <a:rPr lang="en-US"/>
              <a:t>Wisconsin Department of Transportation</a:t>
            </a:r>
          </a:p>
        </p:txBody>
      </p:sp>
      <p:sp>
        <p:nvSpPr>
          <p:cNvPr id="7" name="Slide Number Placeholder 6"/>
          <p:cNvSpPr>
            <a:spLocks noGrp="1"/>
          </p:cNvSpPr>
          <p:nvPr>
            <p:ph type="sldNum" sz="quarter" idx="5"/>
          </p:nvPr>
        </p:nvSpPr>
        <p:spPr>
          <a:xfrm>
            <a:off x="4143587" y="9119474"/>
            <a:ext cx="3169920" cy="481726"/>
          </a:xfrm>
          <a:prstGeom prst="rect">
            <a:avLst/>
          </a:prstGeom>
        </p:spPr>
        <p:txBody>
          <a:bodyPr vert="horz" lIns="96658" tIns="48329" rIns="96658" bIns="48329" rtlCol="0" anchor="b"/>
          <a:lstStyle>
            <a:lvl1pPr algn="r">
              <a:defRPr sz="1200"/>
            </a:lvl1pPr>
          </a:lstStyle>
          <a:p>
            <a:fld id="{275C5B2A-C6C1-46CD-8323-5F37F4106C05}" type="slidenum">
              <a:rPr lang="en-US" smtClean="0"/>
              <a:t>‹#›</a:t>
            </a:fld>
            <a:endParaRPr lang="en-US"/>
          </a:p>
        </p:txBody>
      </p:sp>
    </p:spTree>
    <p:extLst>
      <p:ext uri="{BB962C8B-B14F-4D97-AF65-F5344CB8AC3E}">
        <p14:creationId xmlns:p14="http://schemas.microsoft.com/office/powerpoint/2010/main" val="3011470480"/>
      </p:ext>
    </p:extLst>
  </p:cSld>
  <p:clrMap bg1="lt1" tx1="dk1" bg2="lt2" tx2="dk2" accent1="accent1" accent2="accent2" accent3="accent3" accent4="accent4" accent5="accent5" accent6="accent6" hlink="hlink" folHlink="folHlink"/>
  <p:hf ftr="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This presentation will discuss the Safety Certification Process.</a:t>
            </a:r>
          </a:p>
          <a:p>
            <a:endParaRPr lang="en-US" dirty="0"/>
          </a:p>
        </p:txBody>
      </p:sp>
      <p:sp>
        <p:nvSpPr>
          <p:cNvPr id="6" name="Slide Number Placeholder 5"/>
          <p:cNvSpPr>
            <a:spLocks noGrp="1"/>
          </p:cNvSpPr>
          <p:nvPr>
            <p:ph type="sldNum" sz="quarter" idx="12"/>
          </p:nvPr>
        </p:nvSpPr>
        <p:spPr/>
        <p:txBody>
          <a:bodyPr/>
          <a:lstStyle/>
          <a:p>
            <a:fld id="{275C5B2A-C6C1-46CD-8323-5F37F4106C05}" type="slidenum">
              <a:rPr lang="en-US" smtClean="0"/>
              <a:t>1</a:t>
            </a:fld>
            <a:endParaRPr lang="en-US"/>
          </a:p>
        </p:txBody>
      </p:sp>
      <p:sp>
        <p:nvSpPr>
          <p:cNvPr id="7" name="Header Placeholder 6">
            <a:extLst>
              <a:ext uri="{FF2B5EF4-FFF2-40B4-BE49-F238E27FC236}">
                <a16:creationId xmlns:a16="http://schemas.microsoft.com/office/drawing/2014/main" id="{23BBA7FE-060C-42E9-95B4-945A7C2C16D9}"/>
              </a:ext>
            </a:extLst>
          </p:cNvPr>
          <p:cNvSpPr>
            <a:spLocks noGrp="1"/>
          </p:cNvSpPr>
          <p:nvPr>
            <p:ph type="hdr" sz="quarter" idx="13"/>
          </p:nvPr>
        </p:nvSpPr>
        <p:spPr/>
        <p:txBody>
          <a:bodyPr/>
          <a:lstStyle/>
          <a:p>
            <a:r>
              <a:rPr lang="en-US"/>
              <a:t>IHSDM and WisDOT Safety Analyses</a:t>
            </a:r>
          </a:p>
        </p:txBody>
      </p:sp>
      <p:sp>
        <p:nvSpPr>
          <p:cNvPr id="8" name="Date Placeholder 7">
            <a:extLst>
              <a:ext uri="{FF2B5EF4-FFF2-40B4-BE49-F238E27FC236}">
                <a16:creationId xmlns:a16="http://schemas.microsoft.com/office/drawing/2014/main" id="{DF7C4FE5-596C-42B4-84E1-387A155E8EF7}"/>
              </a:ext>
            </a:extLst>
          </p:cNvPr>
          <p:cNvSpPr>
            <a:spLocks noGrp="1"/>
          </p:cNvSpPr>
          <p:nvPr>
            <p:ph type="dt" idx="14"/>
          </p:nvPr>
        </p:nvSpPr>
        <p:spPr/>
        <p:txBody>
          <a:bodyPr/>
          <a:lstStyle/>
          <a:p>
            <a:fld id="{3D48B4F2-69EC-4B0C-9C09-8CABE3F9AECF}" type="datetime1">
              <a:rPr lang="en-US" smtClean="0"/>
              <a:t>11/9/2022</a:t>
            </a:fld>
            <a:endParaRPr lang="en-US"/>
          </a:p>
        </p:txBody>
      </p:sp>
    </p:spTree>
    <p:extLst>
      <p:ext uri="{BB962C8B-B14F-4D97-AF65-F5344CB8AC3E}">
        <p14:creationId xmlns:p14="http://schemas.microsoft.com/office/powerpoint/2010/main" val="95981018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How do these processes interact with one another?</a:t>
            </a: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75C5B2A-C6C1-46CD-8323-5F37F4106C05}"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 name="Header Placeholder 6">
            <a:extLst>
              <a:ext uri="{FF2B5EF4-FFF2-40B4-BE49-F238E27FC236}">
                <a16:creationId xmlns:a16="http://schemas.microsoft.com/office/drawing/2014/main" id="{1A0CC7F4-CB4E-4E1D-81FE-F94C27EC243F}"/>
              </a:ext>
            </a:extLst>
          </p:cNvPr>
          <p:cNvSpPr>
            <a:spLocks noGrp="1"/>
          </p:cNvSpPr>
          <p:nvPr>
            <p:ph type="hdr" sz="quarter" idx="13"/>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black"/>
                </a:solidFill>
                <a:effectLst/>
                <a:uLnTx/>
                <a:uFillTx/>
                <a:latin typeface="Calibri" panose="020F0502020204030204"/>
                <a:ea typeface="+mn-ea"/>
                <a:cs typeface="+mn-cs"/>
              </a:rPr>
              <a:t>IHSDM and WisDOT Safety Analyses</a:t>
            </a:r>
          </a:p>
        </p:txBody>
      </p:sp>
      <p:sp>
        <p:nvSpPr>
          <p:cNvPr id="8" name="Date Placeholder 7">
            <a:extLst>
              <a:ext uri="{FF2B5EF4-FFF2-40B4-BE49-F238E27FC236}">
                <a16:creationId xmlns:a16="http://schemas.microsoft.com/office/drawing/2014/main" id="{64E45AEC-39FB-4AFD-87DC-6A1EC1024E77}"/>
              </a:ext>
            </a:extLst>
          </p:cNvPr>
          <p:cNvSpPr>
            <a:spLocks noGrp="1"/>
          </p:cNvSpPr>
          <p:nvPr>
            <p:ph type="dt" idx="14"/>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58D173E-95CB-4AA7-8CCC-A29D39F82061}" type="datetime1">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11/9/2022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76342536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WisDOT uses asset management philosophies to make data-driven decisions. These processes interact throughout and involve many different individuals and sections within the Department. To aid a user in how these processes interact, and the appropriate contacts throughout, BTO created a process flowchart which is within the Traffic Engineering Operations and Safety Manual. </a:t>
            </a: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75C5B2A-C6C1-46CD-8323-5F37F4106C05}"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 name="Header Placeholder 6">
            <a:extLst>
              <a:ext uri="{FF2B5EF4-FFF2-40B4-BE49-F238E27FC236}">
                <a16:creationId xmlns:a16="http://schemas.microsoft.com/office/drawing/2014/main" id="{1A0CC7F4-CB4E-4E1D-81FE-F94C27EC243F}"/>
              </a:ext>
            </a:extLst>
          </p:cNvPr>
          <p:cNvSpPr>
            <a:spLocks noGrp="1"/>
          </p:cNvSpPr>
          <p:nvPr>
            <p:ph type="hdr" sz="quarter" idx="13"/>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black"/>
                </a:solidFill>
                <a:effectLst/>
                <a:uLnTx/>
                <a:uFillTx/>
                <a:latin typeface="Calibri" panose="020F0502020204030204"/>
                <a:ea typeface="+mn-ea"/>
                <a:cs typeface="+mn-cs"/>
              </a:rPr>
              <a:t>IHSDM and WisDOT Safety Analyses</a:t>
            </a:r>
          </a:p>
        </p:txBody>
      </p:sp>
      <p:sp>
        <p:nvSpPr>
          <p:cNvPr id="8" name="Date Placeholder 7">
            <a:extLst>
              <a:ext uri="{FF2B5EF4-FFF2-40B4-BE49-F238E27FC236}">
                <a16:creationId xmlns:a16="http://schemas.microsoft.com/office/drawing/2014/main" id="{64E45AEC-39FB-4AFD-87DC-6A1EC1024E77}"/>
              </a:ext>
            </a:extLst>
          </p:cNvPr>
          <p:cNvSpPr>
            <a:spLocks noGrp="1"/>
          </p:cNvSpPr>
          <p:nvPr>
            <p:ph type="dt" idx="14"/>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58D173E-95CB-4AA7-8CCC-A29D39F82061}" type="datetime1">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11/9/2022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33315246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First, lets go through how the HSIP program interacts with BTO processes.</a:t>
            </a: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75C5B2A-C6C1-46CD-8323-5F37F4106C05}"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 name="Header Placeholder 6">
            <a:extLst>
              <a:ext uri="{FF2B5EF4-FFF2-40B4-BE49-F238E27FC236}">
                <a16:creationId xmlns:a16="http://schemas.microsoft.com/office/drawing/2014/main" id="{1A0CC7F4-CB4E-4E1D-81FE-F94C27EC243F}"/>
              </a:ext>
            </a:extLst>
          </p:cNvPr>
          <p:cNvSpPr>
            <a:spLocks noGrp="1"/>
          </p:cNvSpPr>
          <p:nvPr>
            <p:ph type="hdr" sz="quarter" idx="13"/>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black"/>
                </a:solidFill>
                <a:effectLst/>
                <a:uLnTx/>
                <a:uFillTx/>
                <a:latin typeface="Calibri" panose="020F0502020204030204"/>
                <a:ea typeface="+mn-ea"/>
                <a:cs typeface="+mn-cs"/>
              </a:rPr>
              <a:t>IHSDM and WisDOT Safety Analyses</a:t>
            </a:r>
          </a:p>
        </p:txBody>
      </p:sp>
      <p:sp>
        <p:nvSpPr>
          <p:cNvPr id="8" name="Date Placeholder 7">
            <a:extLst>
              <a:ext uri="{FF2B5EF4-FFF2-40B4-BE49-F238E27FC236}">
                <a16:creationId xmlns:a16="http://schemas.microsoft.com/office/drawing/2014/main" id="{64E45AEC-39FB-4AFD-87DC-6A1EC1024E77}"/>
              </a:ext>
            </a:extLst>
          </p:cNvPr>
          <p:cNvSpPr>
            <a:spLocks noGrp="1"/>
          </p:cNvSpPr>
          <p:nvPr>
            <p:ph type="dt" idx="14"/>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58D173E-95CB-4AA7-8CCC-A29D39F82061}" type="datetime1">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11/9/2022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56058684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1" algn="l" defTabSz="914400" rtl="0" eaLnBrk="1" latinLnBrk="0" hangingPunct="1">
              <a:spcAft>
                <a:spcPts val="600"/>
              </a:spcAft>
              <a:buClr>
                <a:srgbClr val="0070C0"/>
              </a:buClr>
            </a:pPr>
            <a:r>
              <a:rPr lang="en-US" sz="1200" kern="1200" dirty="0">
                <a:solidFill>
                  <a:schemeClr val="tx1"/>
                </a:solidFill>
                <a:latin typeface="+mn-lt"/>
                <a:ea typeface="+mn-ea"/>
                <a:cs typeface="+mn-cs"/>
              </a:rPr>
              <a:t>The Highway Safety Improvement Program has two potential scenarios that interact with the SCP. The first is when an improvement project is loaded into the program. This project undergoes the Safety Certification Process which screens the project for locations experiencing crash issues. Locations identified through this process, or brought forward by other areas or concerns, may be eligible to receive HSIP funding to make safety improvements. A Region may choose to submit a countermeasure for HSIP funding to make proposed improvements investigated within the SCP. In this situation, both the Safety Certification Process and HSIP process need to be followed and HSIP acts as a funding mechanism which is tied to the improvement project.</a:t>
            </a:r>
          </a:p>
          <a:p>
            <a:pPr marL="0" lvl="1" algn="l" defTabSz="914400" rtl="0" eaLnBrk="1" latinLnBrk="0" hangingPunct="1">
              <a:spcAft>
                <a:spcPts val="600"/>
              </a:spcAft>
              <a:buClr>
                <a:srgbClr val="0070C0"/>
              </a:buClr>
            </a:pPr>
            <a:endParaRPr lang="en-US" sz="1200" kern="1200" dirty="0">
              <a:solidFill>
                <a:schemeClr val="tx1"/>
              </a:solidFill>
              <a:latin typeface="+mn-lt"/>
              <a:ea typeface="+mn-ea"/>
              <a:cs typeface="+mn-cs"/>
            </a:endParaRPr>
          </a:p>
          <a:p>
            <a:pPr marL="0" lvl="1" algn="l" defTabSz="914400" rtl="0" eaLnBrk="1" latinLnBrk="0" hangingPunct="1">
              <a:spcAft>
                <a:spcPts val="600"/>
              </a:spcAft>
              <a:buClr>
                <a:srgbClr val="0070C0"/>
              </a:buClr>
            </a:pPr>
            <a:r>
              <a:rPr lang="en-US" sz="1200" kern="1200" dirty="0">
                <a:solidFill>
                  <a:schemeClr val="tx1"/>
                </a:solidFill>
                <a:latin typeface="+mn-lt"/>
                <a:ea typeface="+mn-ea"/>
                <a:cs typeface="+mn-cs"/>
              </a:rPr>
              <a:t>The second scenario is when a project is identified through an existing safety issue or brought forward by other stakeholders. In this situation, an immediate need is identified which originates outside of an upcoming improvement project. A Region or local municipality may submit a proposed project for HSIP funding. If approved, these standalone projects would not be required to follow the Safety Certification Process, as they originated outside of the improvement project and the purpose and need is defined. For these situations, the HSIP application would be the safety documentation for the project.</a:t>
            </a:r>
          </a:p>
          <a:p>
            <a:pPr lvl="1">
              <a:spcAft>
                <a:spcPts val="600"/>
              </a:spcAft>
              <a:buClr>
                <a:srgbClr val="0070C0"/>
              </a:buClr>
            </a:pPr>
            <a:endParaRPr lang="en-US" dirty="0"/>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75C5B2A-C6C1-46CD-8323-5F37F4106C05}"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 name="Header Placeholder 6">
            <a:extLst>
              <a:ext uri="{FF2B5EF4-FFF2-40B4-BE49-F238E27FC236}">
                <a16:creationId xmlns:a16="http://schemas.microsoft.com/office/drawing/2014/main" id="{1A0CC7F4-CB4E-4E1D-81FE-F94C27EC243F}"/>
              </a:ext>
            </a:extLst>
          </p:cNvPr>
          <p:cNvSpPr>
            <a:spLocks noGrp="1"/>
          </p:cNvSpPr>
          <p:nvPr>
            <p:ph type="hdr" sz="quarter" idx="13"/>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black"/>
                </a:solidFill>
                <a:effectLst/>
                <a:uLnTx/>
                <a:uFillTx/>
                <a:latin typeface="Calibri" panose="020F0502020204030204"/>
                <a:ea typeface="+mn-ea"/>
                <a:cs typeface="+mn-cs"/>
              </a:rPr>
              <a:t>IHSDM and WisDOT Safety Analyses</a:t>
            </a:r>
          </a:p>
        </p:txBody>
      </p:sp>
      <p:sp>
        <p:nvSpPr>
          <p:cNvPr id="8" name="Date Placeholder 7">
            <a:extLst>
              <a:ext uri="{FF2B5EF4-FFF2-40B4-BE49-F238E27FC236}">
                <a16:creationId xmlns:a16="http://schemas.microsoft.com/office/drawing/2014/main" id="{64E45AEC-39FB-4AFD-87DC-6A1EC1024E77}"/>
              </a:ext>
            </a:extLst>
          </p:cNvPr>
          <p:cNvSpPr>
            <a:spLocks noGrp="1"/>
          </p:cNvSpPr>
          <p:nvPr>
            <p:ph type="dt" idx="14"/>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58D173E-95CB-4AA7-8CCC-A29D39F82061}" type="datetime1">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11/9/2022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33635734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1">
              <a:spcAft>
                <a:spcPts val="600"/>
              </a:spcAft>
              <a:buClr>
                <a:srgbClr val="0070C0"/>
              </a:buClr>
            </a:pPr>
            <a:endParaRPr lang="en-US" dirty="0"/>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75C5B2A-C6C1-46CD-8323-5F37F4106C05}"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 name="Header Placeholder 6">
            <a:extLst>
              <a:ext uri="{FF2B5EF4-FFF2-40B4-BE49-F238E27FC236}">
                <a16:creationId xmlns:a16="http://schemas.microsoft.com/office/drawing/2014/main" id="{1A0CC7F4-CB4E-4E1D-81FE-F94C27EC243F}"/>
              </a:ext>
            </a:extLst>
          </p:cNvPr>
          <p:cNvSpPr>
            <a:spLocks noGrp="1"/>
          </p:cNvSpPr>
          <p:nvPr>
            <p:ph type="hdr" sz="quarter" idx="13"/>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black"/>
                </a:solidFill>
                <a:effectLst/>
                <a:uLnTx/>
                <a:uFillTx/>
                <a:latin typeface="Calibri" panose="020F0502020204030204"/>
                <a:ea typeface="+mn-ea"/>
                <a:cs typeface="+mn-cs"/>
              </a:rPr>
              <a:t>IHSDM and WisDOT Safety Analyses</a:t>
            </a:r>
          </a:p>
        </p:txBody>
      </p:sp>
      <p:sp>
        <p:nvSpPr>
          <p:cNvPr id="8" name="Date Placeholder 7">
            <a:extLst>
              <a:ext uri="{FF2B5EF4-FFF2-40B4-BE49-F238E27FC236}">
                <a16:creationId xmlns:a16="http://schemas.microsoft.com/office/drawing/2014/main" id="{64E45AEC-39FB-4AFD-87DC-6A1EC1024E77}"/>
              </a:ext>
            </a:extLst>
          </p:cNvPr>
          <p:cNvSpPr>
            <a:spLocks noGrp="1"/>
          </p:cNvSpPr>
          <p:nvPr>
            <p:ph type="dt" idx="14"/>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58D173E-95CB-4AA7-8CCC-A29D39F82061}" type="datetime1">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11/9/2022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37076551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1">
              <a:spcAft>
                <a:spcPts val="600"/>
              </a:spcAft>
              <a:buClr>
                <a:srgbClr val="0070C0"/>
              </a:buClr>
            </a:pPr>
            <a:endParaRPr lang="en-US" dirty="0"/>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75C5B2A-C6C1-46CD-8323-5F37F4106C05}"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 name="Header Placeholder 6">
            <a:extLst>
              <a:ext uri="{FF2B5EF4-FFF2-40B4-BE49-F238E27FC236}">
                <a16:creationId xmlns:a16="http://schemas.microsoft.com/office/drawing/2014/main" id="{1A0CC7F4-CB4E-4E1D-81FE-F94C27EC243F}"/>
              </a:ext>
            </a:extLst>
          </p:cNvPr>
          <p:cNvSpPr>
            <a:spLocks noGrp="1"/>
          </p:cNvSpPr>
          <p:nvPr>
            <p:ph type="hdr" sz="quarter" idx="13"/>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black"/>
                </a:solidFill>
                <a:effectLst/>
                <a:uLnTx/>
                <a:uFillTx/>
                <a:latin typeface="Calibri" panose="020F0502020204030204"/>
                <a:ea typeface="+mn-ea"/>
                <a:cs typeface="+mn-cs"/>
              </a:rPr>
              <a:t>IHSDM and WisDOT Safety Analyses</a:t>
            </a:r>
          </a:p>
        </p:txBody>
      </p:sp>
      <p:sp>
        <p:nvSpPr>
          <p:cNvPr id="8" name="Date Placeholder 7">
            <a:extLst>
              <a:ext uri="{FF2B5EF4-FFF2-40B4-BE49-F238E27FC236}">
                <a16:creationId xmlns:a16="http://schemas.microsoft.com/office/drawing/2014/main" id="{64E45AEC-39FB-4AFD-87DC-6A1EC1024E77}"/>
              </a:ext>
            </a:extLst>
          </p:cNvPr>
          <p:cNvSpPr>
            <a:spLocks noGrp="1"/>
          </p:cNvSpPr>
          <p:nvPr>
            <p:ph type="dt" idx="14"/>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58D173E-95CB-4AA7-8CCC-A29D39F82061}" type="datetime1">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11/9/2022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42440714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Now let's discuss how the Intersection Control Evaluation Process interacts with other processes</a:t>
            </a: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75C5B2A-C6C1-46CD-8323-5F37F4106C05}"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16</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 name="Header Placeholder 6">
            <a:extLst>
              <a:ext uri="{FF2B5EF4-FFF2-40B4-BE49-F238E27FC236}">
                <a16:creationId xmlns:a16="http://schemas.microsoft.com/office/drawing/2014/main" id="{1A0CC7F4-CB4E-4E1D-81FE-F94C27EC243F}"/>
              </a:ext>
            </a:extLst>
          </p:cNvPr>
          <p:cNvSpPr>
            <a:spLocks noGrp="1"/>
          </p:cNvSpPr>
          <p:nvPr>
            <p:ph type="hdr" sz="quarter" idx="13"/>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black"/>
                </a:solidFill>
                <a:effectLst/>
                <a:uLnTx/>
                <a:uFillTx/>
                <a:latin typeface="Calibri" panose="020F0502020204030204"/>
                <a:ea typeface="+mn-ea"/>
                <a:cs typeface="+mn-cs"/>
              </a:rPr>
              <a:t>IHSDM and WisDOT Safety Analyses</a:t>
            </a:r>
          </a:p>
        </p:txBody>
      </p:sp>
      <p:sp>
        <p:nvSpPr>
          <p:cNvPr id="8" name="Date Placeholder 7">
            <a:extLst>
              <a:ext uri="{FF2B5EF4-FFF2-40B4-BE49-F238E27FC236}">
                <a16:creationId xmlns:a16="http://schemas.microsoft.com/office/drawing/2014/main" id="{64E45AEC-39FB-4AFD-87DC-6A1EC1024E77}"/>
              </a:ext>
            </a:extLst>
          </p:cNvPr>
          <p:cNvSpPr>
            <a:spLocks noGrp="1"/>
          </p:cNvSpPr>
          <p:nvPr>
            <p:ph type="dt" idx="14"/>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58D173E-95CB-4AA7-8CCC-A29D39F82061}" type="datetime1">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11/9/2022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09099356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1" algn="l" defTabSz="914400" rtl="0" eaLnBrk="1" latinLnBrk="0" hangingPunct="1">
              <a:spcAft>
                <a:spcPts val="600"/>
              </a:spcAft>
              <a:buClr>
                <a:srgbClr val="0070C0"/>
              </a:buClr>
            </a:pPr>
            <a:r>
              <a:rPr lang="en-US" sz="1200" kern="1200" dirty="0">
                <a:solidFill>
                  <a:schemeClr val="tx1"/>
                </a:solidFill>
                <a:latin typeface="+mn-lt"/>
                <a:ea typeface="+mn-ea"/>
                <a:cs typeface="+mn-cs"/>
              </a:rPr>
              <a:t>The ICE process serves to document decisions and includes all factors considered within an improvement project. When completing the SCP, it is recommended to get concurrence on the alternatives investigated prior to performing the safety evaluation by completing the ICE process. Completing the ICE process at this time may reduce the workload of the analyst by ensuring additional alternatives are not added later and removing unreasonable alternatives from being evaluated.</a:t>
            </a:r>
          </a:p>
          <a:p>
            <a:pPr marL="0" lvl="1" algn="l" defTabSz="914400" rtl="0" eaLnBrk="1" latinLnBrk="0" hangingPunct="1">
              <a:spcAft>
                <a:spcPts val="600"/>
              </a:spcAft>
              <a:buClr>
                <a:srgbClr val="0070C0"/>
              </a:buClr>
            </a:pPr>
            <a:endParaRPr lang="en-US" sz="1200" kern="1200" dirty="0">
              <a:solidFill>
                <a:schemeClr val="tx1"/>
              </a:solidFill>
              <a:latin typeface="+mn-lt"/>
              <a:ea typeface="+mn-ea"/>
              <a:cs typeface="+mn-cs"/>
            </a:endParaRPr>
          </a:p>
          <a:p>
            <a:pPr marL="0" lvl="1" algn="l" defTabSz="914400" rtl="0" eaLnBrk="1" latinLnBrk="0" hangingPunct="1">
              <a:spcAft>
                <a:spcPts val="600"/>
              </a:spcAft>
              <a:buClr>
                <a:srgbClr val="0070C0"/>
              </a:buClr>
            </a:pPr>
            <a:r>
              <a:rPr lang="en-US" sz="1200" kern="1200" dirty="0">
                <a:solidFill>
                  <a:schemeClr val="tx1"/>
                </a:solidFill>
                <a:latin typeface="+mn-lt"/>
                <a:ea typeface="+mn-ea"/>
                <a:cs typeface="+mn-cs"/>
              </a:rPr>
              <a:t>An important takeaway here is that the ICE documents all factors, including those that aren’t quantifiable, which can be used to supplement any results within these processes to help with decision making within a project. </a:t>
            </a: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75C5B2A-C6C1-46CD-8323-5F37F4106C05}"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17</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 name="Header Placeholder 6">
            <a:extLst>
              <a:ext uri="{FF2B5EF4-FFF2-40B4-BE49-F238E27FC236}">
                <a16:creationId xmlns:a16="http://schemas.microsoft.com/office/drawing/2014/main" id="{1A0CC7F4-CB4E-4E1D-81FE-F94C27EC243F}"/>
              </a:ext>
            </a:extLst>
          </p:cNvPr>
          <p:cNvSpPr>
            <a:spLocks noGrp="1"/>
          </p:cNvSpPr>
          <p:nvPr>
            <p:ph type="hdr" sz="quarter" idx="13"/>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black"/>
                </a:solidFill>
                <a:effectLst/>
                <a:uLnTx/>
                <a:uFillTx/>
                <a:latin typeface="Calibri" panose="020F0502020204030204"/>
                <a:ea typeface="+mn-ea"/>
                <a:cs typeface="+mn-cs"/>
              </a:rPr>
              <a:t>IHSDM and WisDOT Safety Analyses</a:t>
            </a:r>
          </a:p>
        </p:txBody>
      </p:sp>
      <p:sp>
        <p:nvSpPr>
          <p:cNvPr id="8" name="Date Placeholder 7">
            <a:extLst>
              <a:ext uri="{FF2B5EF4-FFF2-40B4-BE49-F238E27FC236}">
                <a16:creationId xmlns:a16="http://schemas.microsoft.com/office/drawing/2014/main" id="{64E45AEC-39FB-4AFD-87DC-6A1EC1024E77}"/>
              </a:ext>
            </a:extLst>
          </p:cNvPr>
          <p:cNvSpPr>
            <a:spLocks noGrp="1"/>
          </p:cNvSpPr>
          <p:nvPr>
            <p:ph type="dt" idx="14"/>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58D173E-95CB-4AA7-8CCC-A29D39F82061}" type="datetime1">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11/9/2022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62701489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1" algn="l" defTabSz="914400" rtl="0" eaLnBrk="1" latinLnBrk="0" hangingPunct="1">
              <a:spcAft>
                <a:spcPts val="600"/>
              </a:spcAft>
              <a:buClr>
                <a:srgbClr val="0070C0"/>
              </a:buClr>
            </a:pPr>
            <a:r>
              <a:rPr lang="en-US" sz="1200" kern="1200" dirty="0">
                <a:solidFill>
                  <a:schemeClr val="tx1"/>
                </a:solidFill>
                <a:latin typeface="+mn-lt"/>
                <a:ea typeface="+mn-ea"/>
                <a:cs typeface="+mn-cs"/>
              </a:rPr>
              <a:t>The processes managed by BTO are intended to work together, utilizing the analysis from one process as supporting documentation in others.</a:t>
            </a:r>
          </a:p>
          <a:p>
            <a:pPr marL="0" lvl="1" algn="l" defTabSz="914400" rtl="0" eaLnBrk="1" latinLnBrk="0" hangingPunct="1">
              <a:spcAft>
                <a:spcPts val="600"/>
              </a:spcAft>
              <a:buClr>
                <a:srgbClr val="0070C0"/>
              </a:buClr>
            </a:pPr>
            <a:endParaRPr lang="en-US" sz="1200" kern="1200" dirty="0">
              <a:solidFill>
                <a:schemeClr val="tx1"/>
              </a:solidFill>
              <a:latin typeface="+mn-lt"/>
              <a:ea typeface="+mn-ea"/>
              <a:cs typeface="+mn-cs"/>
            </a:endParaRPr>
          </a:p>
          <a:p>
            <a:pPr marL="0" lvl="1" algn="l" defTabSz="914400" rtl="0" eaLnBrk="1" latinLnBrk="0" hangingPunct="1">
              <a:spcAft>
                <a:spcPts val="600"/>
              </a:spcAft>
              <a:buClr>
                <a:srgbClr val="0070C0"/>
              </a:buClr>
            </a:pPr>
            <a:r>
              <a:rPr lang="en-US" sz="1200" kern="1200" dirty="0">
                <a:solidFill>
                  <a:schemeClr val="tx1"/>
                </a:solidFill>
                <a:latin typeface="+mn-lt"/>
                <a:ea typeface="+mn-ea"/>
                <a:cs typeface="+mn-cs"/>
              </a:rPr>
              <a:t>When the Safety Certification Process is completed, the crash prediction results can be used within the Phase 2 ICE report. Be sure to supply or document the location of these results should a different section be responsible for the completion of the Phase 2 ICE report. The intent is that once the safety evaluation is performed within the SCP, it does not need to be updated.</a:t>
            </a:r>
          </a:p>
          <a:p>
            <a:pPr marL="0" lvl="1" algn="l" defTabSz="914400" rtl="0" eaLnBrk="1" latinLnBrk="0" hangingPunct="1">
              <a:spcAft>
                <a:spcPts val="600"/>
              </a:spcAft>
              <a:buClr>
                <a:srgbClr val="0070C0"/>
              </a:buClr>
            </a:pPr>
            <a:endParaRPr lang="en-US" sz="1200" kern="1200" dirty="0">
              <a:solidFill>
                <a:schemeClr val="tx1"/>
              </a:solidFill>
              <a:latin typeface="+mn-lt"/>
              <a:ea typeface="+mn-ea"/>
              <a:cs typeface="+mn-cs"/>
            </a:endParaRPr>
          </a:p>
          <a:p>
            <a:pPr marL="0" lvl="1" algn="l" defTabSz="914400" rtl="0" eaLnBrk="1" latinLnBrk="0" hangingPunct="1">
              <a:spcAft>
                <a:spcPts val="600"/>
              </a:spcAft>
              <a:buClr>
                <a:srgbClr val="0070C0"/>
              </a:buClr>
            </a:pPr>
            <a:r>
              <a:rPr lang="en-US" sz="1200" kern="1200" dirty="0">
                <a:solidFill>
                  <a:schemeClr val="tx1"/>
                </a:solidFill>
                <a:latin typeface="+mn-lt"/>
                <a:ea typeface="+mn-ea"/>
                <a:cs typeface="+mn-cs"/>
              </a:rPr>
              <a:t>Similarly, when the Operations Certification process is completed, the evaluation results can be used for both the safety and operational components of the ICE process.</a:t>
            </a:r>
          </a:p>
          <a:p>
            <a:pPr marL="0" lvl="1" algn="l" defTabSz="914400" rtl="0" eaLnBrk="1" latinLnBrk="0" hangingPunct="1">
              <a:spcAft>
                <a:spcPts val="600"/>
              </a:spcAft>
              <a:buClr>
                <a:srgbClr val="0070C0"/>
              </a:buClr>
            </a:pPr>
            <a:endParaRPr lang="en-US" sz="1200" kern="1200" dirty="0">
              <a:solidFill>
                <a:schemeClr val="tx1"/>
              </a:solidFill>
              <a:latin typeface="+mn-lt"/>
              <a:ea typeface="+mn-ea"/>
              <a:cs typeface="+mn-cs"/>
            </a:endParaRPr>
          </a:p>
          <a:p>
            <a:pPr marL="0" lvl="1" algn="l" defTabSz="914400" rtl="0" eaLnBrk="1" latinLnBrk="0" hangingPunct="1">
              <a:spcAft>
                <a:spcPts val="600"/>
              </a:spcAft>
              <a:buClr>
                <a:srgbClr val="0070C0"/>
              </a:buClr>
            </a:pPr>
            <a:r>
              <a:rPr lang="en-US" sz="1200" kern="1200" dirty="0">
                <a:solidFill>
                  <a:schemeClr val="tx1"/>
                </a:solidFill>
                <a:latin typeface="+mn-lt"/>
                <a:ea typeface="+mn-ea"/>
                <a:cs typeface="+mn-cs"/>
              </a:rPr>
              <a:t>Lastly, when completing the ICE process for a standalone HSIP program project, which initiated through the HSIP program outside of an improvement project, the Performance Evaluation Factor or PEF worksheet can be used for the safety component of the ICE.</a:t>
            </a: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75C5B2A-C6C1-46CD-8323-5F37F4106C05}"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18</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 name="Header Placeholder 6">
            <a:extLst>
              <a:ext uri="{FF2B5EF4-FFF2-40B4-BE49-F238E27FC236}">
                <a16:creationId xmlns:a16="http://schemas.microsoft.com/office/drawing/2014/main" id="{1A0CC7F4-CB4E-4E1D-81FE-F94C27EC243F}"/>
              </a:ext>
            </a:extLst>
          </p:cNvPr>
          <p:cNvSpPr>
            <a:spLocks noGrp="1"/>
          </p:cNvSpPr>
          <p:nvPr>
            <p:ph type="hdr" sz="quarter" idx="13"/>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black"/>
                </a:solidFill>
                <a:effectLst/>
                <a:uLnTx/>
                <a:uFillTx/>
                <a:latin typeface="Calibri" panose="020F0502020204030204"/>
                <a:ea typeface="+mn-ea"/>
                <a:cs typeface="+mn-cs"/>
              </a:rPr>
              <a:t>IHSDM and WisDOT Safety Analyses</a:t>
            </a:r>
          </a:p>
        </p:txBody>
      </p:sp>
      <p:sp>
        <p:nvSpPr>
          <p:cNvPr id="8" name="Date Placeholder 7">
            <a:extLst>
              <a:ext uri="{FF2B5EF4-FFF2-40B4-BE49-F238E27FC236}">
                <a16:creationId xmlns:a16="http://schemas.microsoft.com/office/drawing/2014/main" id="{64E45AEC-39FB-4AFD-87DC-6A1EC1024E77}"/>
              </a:ext>
            </a:extLst>
          </p:cNvPr>
          <p:cNvSpPr>
            <a:spLocks noGrp="1"/>
          </p:cNvSpPr>
          <p:nvPr>
            <p:ph type="dt" idx="14"/>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58D173E-95CB-4AA7-8CCC-A29D39F82061}" type="datetime1">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11/9/2022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95638664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Now we will go through the Safety Certification Process in more detail. </a:t>
            </a:r>
          </a:p>
        </p:txBody>
      </p:sp>
      <p:sp>
        <p:nvSpPr>
          <p:cNvPr id="6" name="Slide Number Placeholder 5"/>
          <p:cNvSpPr>
            <a:spLocks noGrp="1"/>
          </p:cNvSpPr>
          <p:nvPr>
            <p:ph type="sldNum" sz="quarter" idx="12"/>
          </p:nvPr>
        </p:nvSpPr>
        <p:spPr/>
        <p:txBody>
          <a:bodyPr/>
          <a:lstStyle/>
          <a:p>
            <a:fld id="{275C5B2A-C6C1-46CD-8323-5F37F4106C05}" type="slidenum">
              <a:rPr lang="en-US" smtClean="0"/>
              <a:t>19</a:t>
            </a:fld>
            <a:endParaRPr lang="en-US"/>
          </a:p>
        </p:txBody>
      </p:sp>
      <p:sp>
        <p:nvSpPr>
          <p:cNvPr id="7" name="Header Placeholder 6">
            <a:extLst>
              <a:ext uri="{FF2B5EF4-FFF2-40B4-BE49-F238E27FC236}">
                <a16:creationId xmlns:a16="http://schemas.microsoft.com/office/drawing/2014/main" id="{1A0CC7F4-CB4E-4E1D-81FE-F94C27EC243F}"/>
              </a:ext>
            </a:extLst>
          </p:cNvPr>
          <p:cNvSpPr>
            <a:spLocks noGrp="1"/>
          </p:cNvSpPr>
          <p:nvPr>
            <p:ph type="hdr" sz="quarter" idx="13"/>
          </p:nvPr>
        </p:nvSpPr>
        <p:spPr/>
        <p:txBody>
          <a:bodyPr/>
          <a:lstStyle/>
          <a:p>
            <a:r>
              <a:rPr lang="en-US"/>
              <a:t>IHSDM and WisDOT Safety Analyses</a:t>
            </a:r>
          </a:p>
        </p:txBody>
      </p:sp>
      <p:sp>
        <p:nvSpPr>
          <p:cNvPr id="8" name="Date Placeholder 7">
            <a:extLst>
              <a:ext uri="{FF2B5EF4-FFF2-40B4-BE49-F238E27FC236}">
                <a16:creationId xmlns:a16="http://schemas.microsoft.com/office/drawing/2014/main" id="{64E45AEC-39FB-4AFD-87DC-6A1EC1024E77}"/>
              </a:ext>
            </a:extLst>
          </p:cNvPr>
          <p:cNvSpPr>
            <a:spLocks noGrp="1"/>
          </p:cNvSpPr>
          <p:nvPr>
            <p:ph type="dt" idx="14"/>
          </p:nvPr>
        </p:nvSpPr>
        <p:spPr/>
        <p:txBody>
          <a:bodyPr/>
          <a:lstStyle/>
          <a:p>
            <a:fld id="{858D173E-95CB-4AA7-8CCC-A29D39F82061}" type="datetime1">
              <a:rPr lang="en-US" smtClean="0"/>
              <a:t>11/9/2022</a:t>
            </a:fld>
            <a:endParaRPr lang="en-US"/>
          </a:p>
        </p:txBody>
      </p:sp>
    </p:spTree>
    <p:extLst>
      <p:ext uri="{BB962C8B-B14F-4D97-AF65-F5344CB8AC3E}">
        <p14:creationId xmlns:p14="http://schemas.microsoft.com/office/powerpoint/2010/main" val="250587284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training is geared towards the users of the Safety Certification Process but will cover some frequently asked questions and general nuances with interpreting the crash prediction results. The learning objectives will cover how the Safety Certification Process interacts with other Department processes</a:t>
            </a:r>
            <a:r>
              <a:rPr lang="en-US"/>
              <a:t>, roles </a:t>
            </a:r>
            <a:r>
              <a:rPr lang="en-US" dirty="0"/>
              <a:t>and responsibilities, the Safety Certification Process steps, and requirements for documentation.</a:t>
            </a:r>
          </a:p>
        </p:txBody>
      </p:sp>
      <p:sp>
        <p:nvSpPr>
          <p:cNvPr id="6" name="Slide Number Placeholder 5"/>
          <p:cNvSpPr>
            <a:spLocks noGrp="1"/>
          </p:cNvSpPr>
          <p:nvPr>
            <p:ph type="sldNum" sz="quarter" idx="12"/>
          </p:nvPr>
        </p:nvSpPr>
        <p:spPr/>
        <p:txBody>
          <a:bodyPr/>
          <a:lstStyle/>
          <a:p>
            <a:fld id="{275C5B2A-C6C1-46CD-8323-5F37F4106C05}" type="slidenum">
              <a:rPr lang="en-US" smtClean="0"/>
              <a:t>2</a:t>
            </a:fld>
            <a:endParaRPr lang="en-US"/>
          </a:p>
        </p:txBody>
      </p:sp>
      <p:sp>
        <p:nvSpPr>
          <p:cNvPr id="7" name="Header Placeholder 6">
            <a:extLst>
              <a:ext uri="{FF2B5EF4-FFF2-40B4-BE49-F238E27FC236}">
                <a16:creationId xmlns:a16="http://schemas.microsoft.com/office/drawing/2014/main" id="{1A0CC7F4-CB4E-4E1D-81FE-F94C27EC243F}"/>
              </a:ext>
            </a:extLst>
          </p:cNvPr>
          <p:cNvSpPr>
            <a:spLocks noGrp="1"/>
          </p:cNvSpPr>
          <p:nvPr>
            <p:ph type="hdr" sz="quarter" idx="13"/>
          </p:nvPr>
        </p:nvSpPr>
        <p:spPr/>
        <p:txBody>
          <a:bodyPr/>
          <a:lstStyle/>
          <a:p>
            <a:r>
              <a:rPr lang="en-US"/>
              <a:t>IHSDM and WisDOT Safety Analyses</a:t>
            </a:r>
          </a:p>
        </p:txBody>
      </p:sp>
      <p:sp>
        <p:nvSpPr>
          <p:cNvPr id="8" name="Date Placeholder 7">
            <a:extLst>
              <a:ext uri="{FF2B5EF4-FFF2-40B4-BE49-F238E27FC236}">
                <a16:creationId xmlns:a16="http://schemas.microsoft.com/office/drawing/2014/main" id="{64E45AEC-39FB-4AFD-87DC-6A1EC1024E77}"/>
              </a:ext>
            </a:extLst>
          </p:cNvPr>
          <p:cNvSpPr>
            <a:spLocks noGrp="1"/>
          </p:cNvSpPr>
          <p:nvPr>
            <p:ph type="dt" idx="14"/>
          </p:nvPr>
        </p:nvSpPr>
        <p:spPr/>
        <p:txBody>
          <a:bodyPr/>
          <a:lstStyle/>
          <a:p>
            <a:fld id="{858D173E-95CB-4AA7-8CCC-A29D39F82061}" type="datetime1">
              <a:rPr lang="en-US" smtClean="0"/>
              <a:t>11/9/2022</a:t>
            </a:fld>
            <a:endParaRPr lang="en-US"/>
          </a:p>
        </p:txBody>
      </p:sp>
    </p:spTree>
    <p:extLst>
      <p:ext uri="{BB962C8B-B14F-4D97-AF65-F5344CB8AC3E}">
        <p14:creationId xmlns:p14="http://schemas.microsoft.com/office/powerpoint/2010/main" val="355271849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portion of the training will cover the background and purpose of the Safety Certification process, when to perform it, and the procedures involved.</a:t>
            </a:r>
          </a:p>
        </p:txBody>
      </p:sp>
      <p:sp>
        <p:nvSpPr>
          <p:cNvPr id="6" name="Slide Number Placeholder 5"/>
          <p:cNvSpPr>
            <a:spLocks noGrp="1"/>
          </p:cNvSpPr>
          <p:nvPr>
            <p:ph type="sldNum" sz="quarter" idx="12"/>
          </p:nvPr>
        </p:nvSpPr>
        <p:spPr/>
        <p:txBody>
          <a:bodyPr/>
          <a:lstStyle/>
          <a:p>
            <a:fld id="{275C5B2A-C6C1-46CD-8323-5F37F4106C05}" type="slidenum">
              <a:rPr lang="en-US" smtClean="0"/>
              <a:t>20</a:t>
            </a:fld>
            <a:endParaRPr lang="en-US"/>
          </a:p>
        </p:txBody>
      </p:sp>
      <p:sp>
        <p:nvSpPr>
          <p:cNvPr id="7" name="Header Placeholder 6">
            <a:extLst>
              <a:ext uri="{FF2B5EF4-FFF2-40B4-BE49-F238E27FC236}">
                <a16:creationId xmlns:a16="http://schemas.microsoft.com/office/drawing/2014/main" id="{1A0CC7F4-CB4E-4E1D-81FE-F94C27EC243F}"/>
              </a:ext>
            </a:extLst>
          </p:cNvPr>
          <p:cNvSpPr>
            <a:spLocks noGrp="1"/>
          </p:cNvSpPr>
          <p:nvPr>
            <p:ph type="hdr" sz="quarter" idx="13"/>
          </p:nvPr>
        </p:nvSpPr>
        <p:spPr/>
        <p:txBody>
          <a:bodyPr/>
          <a:lstStyle/>
          <a:p>
            <a:r>
              <a:rPr lang="en-US"/>
              <a:t>IHSDM and WisDOT Safety Analyses</a:t>
            </a:r>
          </a:p>
        </p:txBody>
      </p:sp>
      <p:sp>
        <p:nvSpPr>
          <p:cNvPr id="8" name="Date Placeholder 7">
            <a:extLst>
              <a:ext uri="{FF2B5EF4-FFF2-40B4-BE49-F238E27FC236}">
                <a16:creationId xmlns:a16="http://schemas.microsoft.com/office/drawing/2014/main" id="{64E45AEC-39FB-4AFD-87DC-6A1EC1024E77}"/>
              </a:ext>
            </a:extLst>
          </p:cNvPr>
          <p:cNvSpPr>
            <a:spLocks noGrp="1"/>
          </p:cNvSpPr>
          <p:nvPr>
            <p:ph type="dt" idx="14"/>
          </p:nvPr>
        </p:nvSpPr>
        <p:spPr/>
        <p:txBody>
          <a:bodyPr/>
          <a:lstStyle/>
          <a:p>
            <a:fld id="{858D173E-95CB-4AA7-8CCC-A29D39F82061}" type="datetime1">
              <a:rPr lang="en-US" smtClean="0"/>
              <a:t>11/9/2022</a:t>
            </a:fld>
            <a:endParaRPr lang="en-US"/>
          </a:p>
        </p:txBody>
      </p:sp>
    </p:spTree>
    <p:extLst>
      <p:ext uri="{BB962C8B-B14F-4D97-AF65-F5344CB8AC3E}">
        <p14:creationId xmlns:p14="http://schemas.microsoft.com/office/powerpoint/2010/main" val="324902093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Why does the Department have this process?</a:t>
            </a:r>
          </a:p>
        </p:txBody>
      </p:sp>
      <p:sp>
        <p:nvSpPr>
          <p:cNvPr id="6" name="Slide Number Placeholder 5"/>
          <p:cNvSpPr>
            <a:spLocks noGrp="1"/>
          </p:cNvSpPr>
          <p:nvPr>
            <p:ph type="sldNum" sz="quarter" idx="12"/>
          </p:nvPr>
        </p:nvSpPr>
        <p:spPr/>
        <p:txBody>
          <a:bodyPr/>
          <a:lstStyle/>
          <a:p>
            <a:fld id="{275C5B2A-C6C1-46CD-8323-5F37F4106C05}" type="slidenum">
              <a:rPr lang="en-US" smtClean="0"/>
              <a:t>21</a:t>
            </a:fld>
            <a:endParaRPr lang="en-US"/>
          </a:p>
        </p:txBody>
      </p:sp>
      <p:sp>
        <p:nvSpPr>
          <p:cNvPr id="7" name="Header Placeholder 6">
            <a:extLst>
              <a:ext uri="{FF2B5EF4-FFF2-40B4-BE49-F238E27FC236}">
                <a16:creationId xmlns:a16="http://schemas.microsoft.com/office/drawing/2014/main" id="{1A0CC7F4-CB4E-4E1D-81FE-F94C27EC243F}"/>
              </a:ext>
            </a:extLst>
          </p:cNvPr>
          <p:cNvSpPr>
            <a:spLocks noGrp="1"/>
          </p:cNvSpPr>
          <p:nvPr>
            <p:ph type="hdr" sz="quarter" idx="13"/>
          </p:nvPr>
        </p:nvSpPr>
        <p:spPr/>
        <p:txBody>
          <a:bodyPr/>
          <a:lstStyle/>
          <a:p>
            <a:r>
              <a:rPr lang="en-US"/>
              <a:t>IHSDM and WisDOT Safety Analyses</a:t>
            </a:r>
          </a:p>
        </p:txBody>
      </p:sp>
      <p:sp>
        <p:nvSpPr>
          <p:cNvPr id="8" name="Date Placeholder 7">
            <a:extLst>
              <a:ext uri="{FF2B5EF4-FFF2-40B4-BE49-F238E27FC236}">
                <a16:creationId xmlns:a16="http://schemas.microsoft.com/office/drawing/2014/main" id="{64E45AEC-39FB-4AFD-87DC-6A1EC1024E77}"/>
              </a:ext>
            </a:extLst>
          </p:cNvPr>
          <p:cNvSpPr>
            <a:spLocks noGrp="1"/>
          </p:cNvSpPr>
          <p:nvPr>
            <p:ph type="dt" idx="14"/>
          </p:nvPr>
        </p:nvSpPr>
        <p:spPr/>
        <p:txBody>
          <a:bodyPr/>
          <a:lstStyle/>
          <a:p>
            <a:fld id="{858D173E-95CB-4AA7-8CCC-A29D39F82061}" type="datetime1">
              <a:rPr lang="en-US" smtClean="0"/>
              <a:t>11/9/2022</a:t>
            </a:fld>
            <a:endParaRPr lang="en-US"/>
          </a:p>
        </p:txBody>
      </p:sp>
    </p:spTree>
    <p:extLst>
      <p:ext uri="{BB962C8B-B14F-4D97-AF65-F5344CB8AC3E}">
        <p14:creationId xmlns:p14="http://schemas.microsoft.com/office/powerpoint/2010/main" val="253578340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Safety Certification Process, or SCP, is defined in the Facilities Development Manual chapter 11-38. The Department is continuously balancing fiscal constraints with competing highway needs. This process was created to implement a performance-based practical design approach as part of the Department’s asset management philosophy. This approach helps with decision making by encouraging engineering solutions in areas of need, rather than reliance on maximum or desirable values found in design specifications, also referred to as nominal safety. Using this approach ties into the performance measures by targeting locations of need with improvements that demonstrate a positive return on investment from a safety perspective. This process exercises engineering judgement to address the purpose and need of a project and considers both the short and long-term goals of a project.</a:t>
            </a:r>
          </a:p>
        </p:txBody>
      </p:sp>
      <p:sp>
        <p:nvSpPr>
          <p:cNvPr id="6" name="Slide Number Placeholder 5"/>
          <p:cNvSpPr>
            <a:spLocks noGrp="1"/>
          </p:cNvSpPr>
          <p:nvPr>
            <p:ph type="sldNum" sz="quarter" idx="12"/>
          </p:nvPr>
        </p:nvSpPr>
        <p:spPr/>
        <p:txBody>
          <a:bodyPr/>
          <a:lstStyle/>
          <a:p>
            <a:fld id="{275C5B2A-C6C1-46CD-8323-5F37F4106C05}" type="slidenum">
              <a:rPr lang="en-US" smtClean="0"/>
              <a:t>22</a:t>
            </a:fld>
            <a:endParaRPr lang="en-US"/>
          </a:p>
        </p:txBody>
      </p:sp>
      <p:sp>
        <p:nvSpPr>
          <p:cNvPr id="7" name="Header Placeholder 6">
            <a:extLst>
              <a:ext uri="{FF2B5EF4-FFF2-40B4-BE49-F238E27FC236}">
                <a16:creationId xmlns:a16="http://schemas.microsoft.com/office/drawing/2014/main" id="{1A0CC7F4-CB4E-4E1D-81FE-F94C27EC243F}"/>
              </a:ext>
            </a:extLst>
          </p:cNvPr>
          <p:cNvSpPr>
            <a:spLocks noGrp="1"/>
          </p:cNvSpPr>
          <p:nvPr>
            <p:ph type="hdr" sz="quarter" idx="13"/>
          </p:nvPr>
        </p:nvSpPr>
        <p:spPr/>
        <p:txBody>
          <a:bodyPr/>
          <a:lstStyle/>
          <a:p>
            <a:r>
              <a:rPr lang="en-US"/>
              <a:t>IHSDM and WisDOT Safety Analyses</a:t>
            </a:r>
          </a:p>
        </p:txBody>
      </p:sp>
      <p:sp>
        <p:nvSpPr>
          <p:cNvPr id="8" name="Date Placeholder 7">
            <a:extLst>
              <a:ext uri="{FF2B5EF4-FFF2-40B4-BE49-F238E27FC236}">
                <a16:creationId xmlns:a16="http://schemas.microsoft.com/office/drawing/2014/main" id="{64E45AEC-39FB-4AFD-87DC-6A1EC1024E77}"/>
              </a:ext>
            </a:extLst>
          </p:cNvPr>
          <p:cNvSpPr>
            <a:spLocks noGrp="1"/>
          </p:cNvSpPr>
          <p:nvPr>
            <p:ph type="dt" idx="14"/>
          </p:nvPr>
        </p:nvSpPr>
        <p:spPr/>
        <p:txBody>
          <a:bodyPr/>
          <a:lstStyle/>
          <a:p>
            <a:fld id="{858D173E-95CB-4AA7-8CCC-A29D39F82061}" type="datetime1">
              <a:rPr lang="en-US" smtClean="0"/>
              <a:t>11/9/2022</a:t>
            </a:fld>
            <a:endParaRPr lang="en-US"/>
          </a:p>
        </p:txBody>
      </p:sp>
    </p:spTree>
    <p:extLst>
      <p:ext uri="{BB962C8B-B14F-4D97-AF65-F5344CB8AC3E}">
        <p14:creationId xmlns:p14="http://schemas.microsoft.com/office/powerpoint/2010/main" val="233113729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Safety Certification Process uses a data-driven approach to quantify the safety component of a project. This involves using tools which evaluate the current and future safety performance of a roadway which compares the cost of crashes to the construction cost of an improvement. These tools use predictive crash modeling to determine the number and severity of crashes for each project alternative. Predictive crash modeling evaluates the safety of a project and does not evaluate other factors such as operations, vehicle travel time, delay, maintenance cost, or environmental factors. By quantifying safety, independent of these other factors, it allows the Department to target and prioritize investments with more confidence which can reduce severe injury crashes. </a:t>
            </a:r>
          </a:p>
        </p:txBody>
      </p:sp>
      <p:sp>
        <p:nvSpPr>
          <p:cNvPr id="6" name="Slide Number Placeholder 5"/>
          <p:cNvSpPr>
            <a:spLocks noGrp="1"/>
          </p:cNvSpPr>
          <p:nvPr>
            <p:ph type="sldNum" sz="quarter" idx="12"/>
          </p:nvPr>
        </p:nvSpPr>
        <p:spPr/>
        <p:txBody>
          <a:bodyPr/>
          <a:lstStyle/>
          <a:p>
            <a:fld id="{275C5B2A-C6C1-46CD-8323-5F37F4106C05}" type="slidenum">
              <a:rPr lang="en-US" smtClean="0"/>
              <a:t>23</a:t>
            </a:fld>
            <a:endParaRPr lang="en-US"/>
          </a:p>
        </p:txBody>
      </p:sp>
      <p:sp>
        <p:nvSpPr>
          <p:cNvPr id="7" name="Header Placeholder 6">
            <a:extLst>
              <a:ext uri="{FF2B5EF4-FFF2-40B4-BE49-F238E27FC236}">
                <a16:creationId xmlns:a16="http://schemas.microsoft.com/office/drawing/2014/main" id="{1A0CC7F4-CB4E-4E1D-81FE-F94C27EC243F}"/>
              </a:ext>
            </a:extLst>
          </p:cNvPr>
          <p:cNvSpPr>
            <a:spLocks noGrp="1"/>
          </p:cNvSpPr>
          <p:nvPr>
            <p:ph type="hdr" sz="quarter" idx="13"/>
          </p:nvPr>
        </p:nvSpPr>
        <p:spPr/>
        <p:txBody>
          <a:bodyPr/>
          <a:lstStyle/>
          <a:p>
            <a:r>
              <a:rPr lang="en-US"/>
              <a:t>IHSDM and WisDOT Safety Analyses</a:t>
            </a:r>
          </a:p>
        </p:txBody>
      </p:sp>
      <p:sp>
        <p:nvSpPr>
          <p:cNvPr id="8" name="Date Placeholder 7">
            <a:extLst>
              <a:ext uri="{FF2B5EF4-FFF2-40B4-BE49-F238E27FC236}">
                <a16:creationId xmlns:a16="http://schemas.microsoft.com/office/drawing/2014/main" id="{64E45AEC-39FB-4AFD-87DC-6A1EC1024E77}"/>
              </a:ext>
            </a:extLst>
          </p:cNvPr>
          <p:cNvSpPr>
            <a:spLocks noGrp="1"/>
          </p:cNvSpPr>
          <p:nvPr>
            <p:ph type="dt" idx="14"/>
          </p:nvPr>
        </p:nvSpPr>
        <p:spPr/>
        <p:txBody>
          <a:bodyPr/>
          <a:lstStyle/>
          <a:p>
            <a:fld id="{858D173E-95CB-4AA7-8CCC-A29D39F82061}" type="datetime1">
              <a:rPr lang="en-US" smtClean="0"/>
              <a:t>11/9/2022</a:t>
            </a:fld>
            <a:endParaRPr lang="en-US"/>
          </a:p>
        </p:txBody>
      </p:sp>
    </p:spTree>
    <p:extLst>
      <p:ext uri="{BB962C8B-B14F-4D97-AF65-F5344CB8AC3E}">
        <p14:creationId xmlns:p14="http://schemas.microsoft.com/office/powerpoint/2010/main" val="25801278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1" algn="l" defTabSz="914400" rtl="0" eaLnBrk="1" latinLnBrk="0" hangingPunct="1">
              <a:spcAft>
                <a:spcPts val="600"/>
              </a:spcAft>
              <a:buClr>
                <a:srgbClr val="0070C0"/>
              </a:buClr>
            </a:pPr>
            <a:r>
              <a:rPr lang="en-US" sz="1200" kern="1200" dirty="0">
                <a:solidFill>
                  <a:schemeClr val="tx1"/>
                </a:solidFill>
                <a:latin typeface="+mn-lt"/>
                <a:ea typeface="+mn-ea"/>
                <a:cs typeface="+mn-cs"/>
              </a:rPr>
              <a:t>The Safety Certification Process was created to ensure that identifying safety needs is completed early in the project development process to assist the Department in identifying the purpose and need of a project. This process identifies locations on the state highway network that have the highest potential for crash reduction. These locations are investigated for safety countermeasures based on existing crash trends and the safety benefits are quantified to determine the impacts of the reviewed countermeasures. By completing these steps, it provides a consistent approach to performing an analysis which increases the reliability of safety analyses and avoids unnecessary expenditures for improvements that aren’t needed. </a:t>
            </a:r>
          </a:p>
        </p:txBody>
      </p:sp>
      <p:sp>
        <p:nvSpPr>
          <p:cNvPr id="6" name="Slide Number Placeholder 5"/>
          <p:cNvSpPr>
            <a:spLocks noGrp="1"/>
          </p:cNvSpPr>
          <p:nvPr>
            <p:ph type="sldNum" sz="quarter" idx="12"/>
          </p:nvPr>
        </p:nvSpPr>
        <p:spPr/>
        <p:txBody>
          <a:bodyPr/>
          <a:lstStyle/>
          <a:p>
            <a:fld id="{275C5B2A-C6C1-46CD-8323-5F37F4106C05}" type="slidenum">
              <a:rPr lang="en-US" smtClean="0"/>
              <a:t>24</a:t>
            </a:fld>
            <a:endParaRPr lang="en-US"/>
          </a:p>
        </p:txBody>
      </p:sp>
      <p:sp>
        <p:nvSpPr>
          <p:cNvPr id="7" name="Header Placeholder 6">
            <a:extLst>
              <a:ext uri="{FF2B5EF4-FFF2-40B4-BE49-F238E27FC236}">
                <a16:creationId xmlns:a16="http://schemas.microsoft.com/office/drawing/2014/main" id="{1A0CC7F4-CB4E-4E1D-81FE-F94C27EC243F}"/>
              </a:ext>
            </a:extLst>
          </p:cNvPr>
          <p:cNvSpPr>
            <a:spLocks noGrp="1"/>
          </p:cNvSpPr>
          <p:nvPr>
            <p:ph type="hdr" sz="quarter" idx="13"/>
          </p:nvPr>
        </p:nvSpPr>
        <p:spPr/>
        <p:txBody>
          <a:bodyPr/>
          <a:lstStyle/>
          <a:p>
            <a:r>
              <a:rPr lang="en-US"/>
              <a:t>IHSDM and WisDOT Safety Analyses</a:t>
            </a:r>
          </a:p>
        </p:txBody>
      </p:sp>
      <p:sp>
        <p:nvSpPr>
          <p:cNvPr id="8" name="Date Placeholder 7">
            <a:extLst>
              <a:ext uri="{FF2B5EF4-FFF2-40B4-BE49-F238E27FC236}">
                <a16:creationId xmlns:a16="http://schemas.microsoft.com/office/drawing/2014/main" id="{64E45AEC-39FB-4AFD-87DC-6A1EC1024E77}"/>
              </a:ext>
            </a:extLst>
          </p:cNvPr>
          <p:cNvSpPr>
            <a:spLocks noGrp="1"/>
          </p:cNvSpPr>
          <p:nvPr>
            <p:ph type="dt" idx="14"/>
          </p:nvPr>
        </p:nvSpPr>
        <p:spPr/>
        <p:txBody>
          <a:bodyPr/>
          <a:lstStyle/>
          <a:p>
            <a:fld id="{858D173E-95CB-4AA7-8CCC-A29D39F82061}" type="datetime1">
              <a:rPr lang="en-US" smtClean="0"/>
              <a:t>11/9/2022</a:t>
            </a:fld>
            <a:endParaRPr lang="en-US"/>
          </a:p>
        </p:txBody>
      </p:sp>
    </p:spTree>
    <p:extLst>
      <p:ext uri="{BB962C8B-B14F-4D97-AF65-F5344CB8AC3E}">
        <p14:creationId xmlns:p14="http://schemas.microsoft.com/office/powerpoint/2010/main" val="274623722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When does this process need to be completed? The Safety Certification Process is required for most projects, as identified by the improvement concept code in FDM 11-1 Attachment 10.1. Some work types are exempt from the process, such as preservation, bridge, and emergency projects. Also exempt from the SCP are projects that have a Modernization Improvement Strategy as these projects construct facilities to the upper end of design criteria.</a:t>
            </a:r>
          </a:p>
          <a:p>
            <a:endParaRPr lang="en-US" dirty="0"/>
          </a:p>
        </p:txBody>
      </p:sp>
      <p:sp>
        <p:nvSpPr>
          <p:cNvPr id="6" name="Slide Number Placeholder 5"/>
          <p:cNvSpPr>
            <a:spLocks noGrp="1"/>
          </p:cNvSpPr>
          <p:nvPr>
            <p:ph type="sldNum" sz="quarter" idx="12"/>
          </p:nvPr>
        </p:nvSpPr>
        <p:spPr/>
        <p:txBody>
          <a:bodyPr/>
          <a:lstStyle/>
          <a:p>
            <a:fld id="{275C5B2A-C6C1-46CD-8323-5F37F4106C05}" type="slidenum">
              <a:rPr lang="en-US" smtClean="0"/>
              <a:t>25</a:t>
            </a:fld>
            <a:endParaRPr lang="en-US"/>
          </a:p>
        </p:txBody>
      </p:sp>
      <p:sp>
        <p:nvSpPr>
          <p:cNvPr id="7" name="Header Placeholder 6">
            <a:extLst>
              <a:ext uri="{FF2B5EF4-FFF2-40B4-BE49-F238E27FC236}">
                <a16:creationId xmlns:a16="http://schemas.microsoft.com/office/drawing/2014/main" id="{1A0CC7F4-CB4E-4E1D-81FE-F94C27EC243F}"/>
              </a:ext>
            </a:extLst>
          </p:cNvPr>
          <p:cNvSpPr>
            <a:spLocks noGrp="1"/>
          </p:cNvSpPr>
          <p:nvPr>
            <p:ph type="hdr" sz="quarter" idx="13"/>
          </p:nvPr>
        </p:nvSpPr>
        <p:spPr/>
        <p:txBody>
          <a:bodyPr/>
          <a:lstStyle/>
          <a:p>
            <a:r>
              <a:rPr lang="en-US"/>
              <a:t>IHSDM and WisDOT Safety Analyses</a:t>
            </a:r>
          </a:p>
        </p:txBody>
      </p:sp>
      <p:sp>
        <p:nvSpPr>
          <p:cNvPr id="8" name="Date Placeholder 7">
            <a:extLst>
              <a:ext uri="{FF2B5EF4-FFF2-40B4-BE49-F238E27FC236}">
                <a16:creationId xmlns:a16="http://schemas.microsoft.com/office/drawing/2014/main" id="{64E45AEC-39FB-4AFD-87DC-6A1EC1024E77}"/>
              </a:ext>
            </a:extLst>
          </p:cNvPr>
          <p:cNvSpPr>
            <a:spLocks noGrp="1"/>
          </p:cNvSpPr>
          <p:nvPr>
            <p:ph type="dt" idx="14"/>
          </p:nvPr>
        </p:nvSpPr>
        <p:spPr/>
        <p:txBody>
          <a:bodyPr/>
          <a:lstStyle/>
          <a:p>
            <a:fld id="{858D173E-95CB-4AA7-8CCC-A29D39F82061}" type="datetime1">
              <a:rPr lang="en-US" smtClean="0"/>
              <a:t>11/9/2022</a:t>
            </a:fld>
            <a:endParaRPr lang="en-US"/>
          </a:p>
        </p:txBody>
      </p:sp>
    </p:spTree>
    <p:extLst>
      <p:ext uri="{BB962C8B-B14F-4D97-AF65-F5344CB8AC3E}">
        <p14:creationId xmlns:p14="http://schemas.microsoft.com/office/powerpoint/2010/main" val="2150382379"/>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SCP is required on State Highway Projects, which includes projects occurring on connecting highways. BTO is responsible for approving the documentation for any projects that complete the Safety Evaluation Procedure, meaning, that any time an alternative is investigated, BTO would review the safety information of the project to determine if it followed the process correctly.</a:t>
            </a:r>
          </a:p>
          <a:p>
            <a:endParaRPr lang="en-US" dirty="0"/>
          </a:p>
          <a:p>
            <a:r>
              <a:rPr lang="en-US" dirty="0"/>
              <a:t>For local projects, the Safety Certification Process can be used to aid a local municipality in alternative selection. A key difference between State and Local projects is that WisDOT does not have a network screening tool which includes local roadways. Screening for these types of projects would be based on local knowledge of locations in need of improvements. For local projects, BTO serves in a guidance role and can provide assistance, however, local agencies are responsible for documenting and approving the process.</a:t>
            </a:r>
          </a:p>
          <a:p>
            <a:endParaRPr lang="en-US" dirty="0"/>
          </a:p>
        </p:txBody>
      </p:sp>
      <p:sp>
        <p:nvSpPr>
          <p:cNvPr id="6" name="Slide Number Placeholder 5"/>
          <p:cNvSpPr>
            <a:spLocks noGrp="1"/>
          </p:cNvSpPr>
          <p:nvPr>
            <p:ph type="sldNum" sz="quarter" idx="12"/>
          </p:nvPr>
        </p:nvSpPr>
        <p:spPr/>
        <p:txBody>
          <a:bodyPr/>
          <a:lstStyle/>
          <a:p>
            <a:fld id="{275C5B2A-C6C1-46CD-8323-5F37F4106C05}" type="slidenum">
              <a:rPr lang="en-US" smtClean="0"/>
              <a:t>26</a:t>
            </a:fld>
            <a:endParaRPr lang="en-US"/>
          </a:p>
        </p:txBody>
      </p:sp>
      <p:sp>
        <p:nvSpPr>
          <p:cNvPr id="7" name="Header Placeholder 6">
            <a:extLst>
              <a:ext uri="{FF2B5EF4-FFF2-40B4-BE49-F238E27FC236}">
                <a16:creationId xmlns:a16="http://schemas.microsoft.com/office/drawing/2014/main" id="{1A0CC7F4-CB4E-4E1D-81FE-F94C27EC243F}"/>
              </a:ext>
            </a:extLst>
          </p:cNvPr>
          <p:cNvSpPr>
            <a:spLocks noGrp="1"/>
          </p:cNvSpPr>
          <p:nvPr>
            <p:ph type="hdr" sz="quarter" idx="13"/>
          </p:nvPr>
        </p:nvSpPr>
        <p:spPr/>
        <p:txBody>
          <a:bodyPr/>
          <a:lstStyle/>
          <a:p>
            <a:r>
              <a:rPr lang="en-US"/>
              <a:t>IHSDM and WisDOT Safety Analyses</a:t>
            </a:r>
          </a:p>
        </p:txBody>
      </p:sp>
      <p:sp>
        <p:nvSpPr>
          <p:cNvPr id="8" name="Date Placeholder 7">
            <a:extLst>
              <a:ext uri="{FF2B5EF4-FFF2-40B4-BE49-F238E27FC236}">
                <a16:creationId xmlns:a16="http://schemas.microsoft.com/office/drawing/2014/main" id="{64E45AEC-39FB-4AFD-87DC-6A1EC1024E77}"/>
              </a:ext>
            </a:extLst>
          </p:cNvPr>
          <p:cNvSpPr>
            <a:spLocks noGrp="1"/>
          </p:cNvSpPr>
          <p:nvPr>
            <p:ph type="dt" idx="14"/>
          </p:nvPr>
        </p:nvSpPr>
        <p:spPr/>
        <p:txBody>
          <a:bodyPr/>
          <a:lstStyle/>
          <a:p>
            <a:fld id="{858D173E-95CB-4AA7-8CCC-A29D39F82061}" type="datetime1">
              <a:rPr lang="en-US" smtClean="0"/>
              <a:t>11/9/2022</a:t>
            </a:fld>
            <a:endParaRPr lang="en-US"/>
          </a:p>
        </p:txBody>
      </p:sp>
    </p:spTree>
    <p:extLst>
      <p:ext uri="{BB962C8B-B14F-4D97-AF65-F5344CB8AC3E}">
        <p14:creationId xmlns:p14="http://schemas.microsoft.com/office/powerpoint/2010/main" val="510026823"/>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Overview of the SCP steps.</a:t>
            </a:r>
          </a:p>
        </p:txBody>
      </p:sp>
      <p:sp>
        <p:nvSpPr>
          <p:cNvPr id="6" name="Slide Number Placeholder 5"/>
          <p:cNvSpPr>
            <a:spLocks noGrp="1"/>
          </p:cNvSpPr>
          <p:nvPr>
            <p:ph type="sldNum" sz="quarter" idx="12"/>
          </p:nvPr>
        </p:nvSpPr>
        <p:spPr/>
        <p:txBody>
          <a:bodyPr/>
          <a:lstStyle/>
          <a:p>
            <a:fld id="{275C5B2A-C6C1-46CD-8323-5F37F4106C05}" type="slidenum">
              <a:rPr lang="en-US" smtClean="0"/>
              <a:t>27</a:t>
            </a:fld>
            <a:endParaRPr lang="en-US"/>
          </a:p>
        </p:txBody>
      </p:sp>
      <p:sp>
        <p:nvSpPr>
          <p:cNvPr id="7" name="Header Placeholder 6">
            <a:extLst>
              <a:ext uri="{FF2B5EF4-FFF2-40B4-BE49-F238E27FC236}">
                <a16:creationId xmlns:a16="http://schemas.microsoft.com/office/drawing/2014/main" id="{1A0CC7F4-CB4E-4E1D-81FE-F94C27EC243F}"/>
              </a:ext>
            </a:extLst>
          </p:cNvPr>
          <p:cNvSpPr>
            <a:spLocks noGrp="1"/>
          </p:cNvSpPr>
          <p:nvPr>
            <p:ph type="hdr" sz="quarter" idx="13"/>
          </p:nvPr>
        </p:nvSpPr>
        <p:spPr/>
        <p:txBody>
          <a:bodyPr/>
          <a:lstStyle/>
          <a:p>
            <a:r>
              <a:rPr lang="en-US"/>
              <a:t>IHSDM and WisDOT Safety Analyses</a:t>
            </a:r>
          </a:p>
        </p:txBody>
      </p:sp>
      <p:sp>
        <p:nvSpPr>
          <p:cNvPr id="8" name="Date Placeholder 7">
            <a:extLst>
              <a:ext uri="{FF2B5EF4-FFF2-40B4-BE49-F238E27FC236}">
                <a16:creationId xmlns:a16="http://schemas.microsoft.com/office/drawing/2014/main" id="{64E45AEC-39FB-4AFD-87DC-6A1EC1024E77}"/>
              </a:ext>
            </a:extLst>
          </p:cNvPr>
          <p:cNvSpPr>
            <a:spLocks noGrp="1"/>
          </p:cNvSpPr>
          <p:nvPr>
            <p:ph type="dt" idx="14"/>
          </p:nvPr>
        </p:nvSpPr>
        <p:spPr/>
        <p:txBody>
          <a:bodyPr/>
          <a:lstStyle/>
          <a:p>
            <a:fld id="{858D173E-95CB-4AA7-8CCC-A29D39F82061}" type="datetime1">
              <a:rPr lang="en-US" smtClean="0"/>
              <a:t>11/9/2022</a:t>
            </a:fld>
            <a:endParaRPr lang="en-US"/>
          </a:p>
        </p:txBody>
      </p:sp>
    </p:spTree>
    <p:extLst>
      <p:ext uri="{BB962C8B-B14F-4D97-AF65-F5344CB8AC3E}">
        <p14:creationId xmlns:p14="http://schemas.microsoft.com/office/powerpoint/2010/main" val="1501142436"/>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dirty="0">
                <a:solidFill>
                  <a:srgbClr val="FFFFFF"/>
                </a:solidFill>
                <a:effectLst/>
                <a:latin typeface="-apple-system"/>
              </a:rPr>
              <a:t>The American Association of State Highway and Transportation Officials’ Highway Safety Manual (HSM) was released in 2010. This manual contains the Roadway Safety Management Process which agencies can use to implement a continuous approach to safety. The SCP implements components of the Roadway Safety Management Process by performing the five steps outlined on the slide.</a:t>
            </a:r>
          </a:p>
          <a:p>
            <a:endParaRPr lang="en-US" sz="1800" dirty="0">
              <a:solidFill>
                <a:srgbClr val="FFFFFF"/>
              </a:solidFill>
              <a:effectLst/>
              <a:latin typeface="-apple-system"/>
            </a:endParaRPr>
          </a:p>
          <a:p>
            <a:r>
              <a:rPr lang="en-US" sz="1800" dirty="0">
                <a:solidFill>
                  <a:srgbClr val="FFFFFF"/>
                </a:solidFill>
                <a:effectLst/>
                <a:latin typeface="-apple-system"/>
              </a:rPr>
              <a:t>The last step of the process is Documentation. While the process identifies it as a last step, documentation occurs throughout the process as the SCP serves to document any decisions or engineering judgement throughout.</a:t>
            </a:r>
            <a:endParaRPr lang="en-US" dirty="0"/>
          </a:p>
        </p:txBody>
      </p:sp>
      <p:sp>
        <p:nvSpPr>
          <p:cNvPr id="4" name="Header Placeholder 3"/>
          <p:cNvSpPr>
            <a:spLocks noGrp="1"/>
          </p:cNvSpPr>
          <p:nvPr>
            <p:ph type="hdr" sz="quarter"/>
          </p:nvPr>
        </p:nvSpPr>
        <p:spPr/>
        <p:txBody>
          <a:bodyPr/>
          <a:lstStyle/>
          <a:p>
            <a:r>
              <a:rPr lang="en-US"/>
              <a:t>IHSDM and WisDOT Safety Analyses</a:t>
            </a:r>
          </a:p>
        </p:txBody>
      </p:sp>
      <p:sp>
        <p:nvSpPr>
          <p:cNvPr id="5" name="Date Placeholder 4"/>
          <p:cNvSpPr>
            <a:spLocks noGrp="1"/>
          </p:cNvSpPr>
          <p:nvPr>
            <p:ph type="dt" idx="1"/>
          </p:nvPr>
        </p:nvSpPr>
        <p:spPr/>
        <p:txBody>
          <a:bodyPr/>
          <a:lstStyle/>
          <a:p>
            <a:fld id="{4EA5B570-4DB2-4F58-87B0-B99DEFDDD3F2}" type="datetime1">
              <a:rPr lang="en-US" smtClean="0"/>
              <a:t>11/9/2022</a:t>
            </a:fld>
            <a:endParaRPr lang="en-US"/>
          </a:p>
        </p:txBody>
      </p:sp>
      <p:sp>
        <p:nvSpPr>
          <p:cNvPr id="6" name="Slide Number Placeholder 5"/>
          <p:cNvSpPr>
            <a:spLocks noGrp="1"/>
          </p:cNvSpPr>
          <p:nvPr>
            <p:ph type="sldNum" sz="quarter" idx="5"/>
          </p:nvPr>
        </p:nvSpPr>
        <p:spPr/>
        <p:txBody>
          <a:bodyPr/>
          <a:lstStyle/>
          <a:p>
            <a:fld id="{275C5B2A-C6C1-46CD-8323-5F37F4106C05}" type="slidenum">
              <a:rPr lang="en-US" smtClean="0"/>
              <a:t>28</a:t>
            </a:fld>
            <a:endParaRPr lang="en-US"/>
          </a:p>
        </p:txBody>
      </p:sp>
    </p:spTree>
    <p:extLst>
      <p:ext uri="{BB962C8B-B14F-4D97-AF65-F5344CB8AC3E}">
        <p14:creationId xmlns:p14="http://schemas.microsoft.com/office/powerpoint/2010/main" val="1241697359"/>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US" sz="1200" dirty="0">
                <a:solidFill>
                  <a:srgbClr val="FFFFFF"/>
                </a:solidFill>
                <a:effectLst/>
                <a:latin typeface="-apple-system"/>
              </a:rPr>
              <a:t>The first step in the SCP is the Network Screening for Safety Sites of Promise. </a:t>
            </a:r>
          </a:p>
          <a:p>
            <a:pPr algn="l"/>
            <a:endParaRPr lang="en-US" dirty="0"/>
          </a:p>
          <a:p>
            <a:pPr algn="l"/>
            <a:r>
              <a:rPr lang="en-US" dirty="0"/>
              <a:t>The SCP was developed to incorporate more reliable safety methodologies to account for regression to the mean bias. Traditionally, safety analyses were preformed by analyzing 3 to 5 years of crash data and calculating crash and severity rates, assuming this trend continued into the future. Research has shown that due to the random nature of crashes, short term periods with relatively high crashes are likely followed by periods with relatively low crashes. This phenomenon is referred to as regression-to-the-mean. Assuming short term crash rates will continue in the future does not account for this regression-to-the-mean bias and can result in inefficient or unnecessary improvements. The Safety Certification Process uses methods that account for this bias.</a:t>
            </a:r>
          </a:p>
          <a:p>
            <a:endParaRPr lang="en-US" dirty="0"/>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75C5B2A-C6C1-46CD-8323-5F37F4106C05}"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29</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 name="Header Placeholder 6">
            <a:extLst>
              <a:ext uri="{FF2B5EF4-FFF2-40B4-BE49-F238E27FC236}">
                <a16:creationId xmlns:a16="http://schemas.microsoft.com/office/drawing/2014/main" id="{091FF928-24D9-4ED0-9F5D-37EECC122D20}"/>
              </a:ext>
            </a:extLst>
          </p:cNvPr>
          <p:cNvSpPr>
            <a:spLocks noGrp="1"/>
          </p:cNvSpPr>
          <p:nvPr>
            <p:ph type="hdr" sz="quarter" idx="13"/>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black"/>
                </a:solidFill>
                <a:effectLst/>
                <a:uLnTx/>
                <a:uFillTx/>
                <a:latin typeface="Calibri" panose="020F0502020204030204"/>
                <a:ea typeface="+mn-ea"/>
                <a:cs typeface="+mn-cs"/>
              </a:rPr>
              <a:t>IHSDM and WisDOT Safety Analyses</a:t>
            </a:r>
          </a:p>
        </p:txBody>
      </p:sp>
      <p:sp>
        <p:nvSpPr>
          <p:cNvPr id="8" name="Date Placeholder 7">
            <a:extLst>
              <a:ext uri="{FF2B5EF4-FFF2-40B4-BE49-F238E27FC236}">
                <a16:creationId xmlns:a16="http://schemas.microsoft.com/office/drawing/2014/main" id="{BDA3A638-2672-45BB-BD6E-CD3B25F041C6}"/>
              </a:ext>
            </a:extLst>
          </p:cNvPr>
          <p:cNvSpPr>
            <a:spLocks noGrp="1"/>
          </p:cNvSpPr>
          <p:nvPr>
            <p:ph type="dt" idx="14"/>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78CCB0B-87F2-4F05-A697-6CA04E6CEAE0}" type="datetime1">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11/9/2022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35661491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slide provides an overview of what processes the Bureau of Traffic Operations (BTO) manages. BTO manages three processes: The Intersection Control Evaluation (ICE) process, Safety Certification Process, and Operations Certification Process. These are all handled within the Traffic Analysis and Safety Unit. </a:t>
            </a:r>
          </a:p>
          <a:p>
            <a:endParaRPr lang="en-US" dirty="0"/>
          </a:p>
          <a:p>
            <a:r>
              <a:rPr lang="en-US" dirty="0"/>
              <a:t>In addition to these processes, BTO also supports the Highway Safety Improvement Program (HSIP). Key tasks within our support role are to review the safety analyses, evaluate crash modification factors within the SCP as well as HSIP process, support tools and program goals, and help to create screening lists for Region use.</a:t>
            </a:r>
          </a:p>
        </p:txBody>
      </p:sp>
      <p:sp>
        <p:nvSpPr>
          <p:cNvPr id="6" name="Slide Number Placeholder 5"/>
          <p:cNvSpPr>
            <a:spLocks noGrp="1"/>
          </p:cNvSpPr>
          <p:nvPr>
            <p:ph type="sldNum" sz="quarter" idx="12"/>
          </p:nvPr>
        </p:nvSpPr>
        <p:spPr/>
        <p:txBody>
          <a:bodyPr/>
          <a:lstStyle/>
          <a:p>
            <a:fld id="{275C5B2A-C6C1-46CD-8323-5F37F4106C05}" type="slidenum">
              <a:rPr lang="en-US" smtClean="0"/>
              <a:t>3</a:t>
            </a:fld>
            <a:endParaRPr lang="en-US"/>
          </a:p>
        </p:txBody>
      </p:sp>
      <p:sp>
        <p:nvSpPr>
          <p:cNvPr id="7" name="Header Placeholder 6">
            <a:extLst>
              <a:ext uri="{FF2B5EF4-FFF2-40B4-BE49-F238E27FC236}">
                <a16:creationId xmlns:a16="http://schemas.microsoft.com/office/drawing/2014/main" id="{1A0CC7F4-CB4E-4E1D-81FE-F94C27EC243F}"/>
              </a:ext>
            </a:extLst>
          </p:cNvPr>
          <p:cNvSpPr>
            <a:spLocks noGrp="1"/>
          </p:cNvSpPr>
          <p:nvPr>
            <p:ph type="hdr" sz="quarter" idx="13"/>
          </p:nvPr>
        </p:nvSpPr>
        <p:spPr/>
        <p:txBody>
          <a:bodyPr/>
          <a:lstStyle/>
          <a:p>
            <a:r>
              <a:rPr lang="en-US"/>
              <a:t>IHSDM and WisDOT Safety Analyses</a:t>
            </a:r>
          </a:p>
        </p:txBody>
      </p:sp>
      <p:sp>
        <p:nvSpPr>
          <p:cNvPr id="8" name="Date Placeholder 7">
            <a:extLst>
              <a:ext uri="{FF2B5EF4-FFF2-40B4-BE49-F238E27FC236}">
                <a16:creationId xmlns:a16="http://schemas.microsoft.com/office/drawing/2014/main" id="{64E45AEC-39FB-4AFD-87DC-6A1EC1024E77}"/>
              </a:ext>
            </a:extLst>
          </p:cNvPr>
          <p:cNvSpPr>
            <a:spLocks noGrp="1"/>
          </p:cNvSpPr>
          <p:nvPr>
            <p:ph type="dt" idx="14"/>
          </p:nvPr>
        </p:nvSpPr>
        <p:spPr/>
        <p:txBody>
          <a:bodyPr/>
          <a:lstStyle/>
          <a:p>
            <a:fld id="{858D173E-95CB-4AA7-8CCC-A29D39F82061}" type="datetime1">
              <a:rPr lang="en-US" smtClean="0"/>
              <a:t>11/9/2022</a:t>
            </a:fld>
            <a:endParaRPr lang="en-US"/>
          </a:p>
        </p:txBody>
      </p:sp>
    </p:spTree>
    <p:extLst>
      <p:ext uri="{BB962C8B-B14F-4D97-AF65-F5344CB8AC3E}">
        <p14:creationId xmlns:p14="http://schemas.microsoft.com/office/powerpoint/2010/main" val="1908234446"/>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US" sz="1800" dirty="0">
                <a:solidFill>
                  <a:srgbClr val="FFFFFF"/>
                </a:solidFill>
                <a:effectLst/>
                <a:latin typeface="-apple-system"/>
              </a:rPr>
              <a:t>Within the network screening procedure, intersections use the Level of Service of Safety and segments use Crash Flags from Meta-Manager to identify safety sites of promise. Locations that are “flagged” by this network screening are investigated further since they are performing worse than their peers.</a:t>
            </a:r>
            <a:endParaRPr lang="en-US" dirty="0">
              <a:solidFill>
                <a:srgbClr val="FFFFFF"/>
              </a:solidFill>
              <a:effectLst/>
              <a:latin typeface="-apple-system"/>
            </a:endParaRPr>
          </a:p>
          <a:p>
            <a:pPr algn="l"/>
            <a:r>
              <a:rPr lang="en-US" dirty="0">
                <a:solidFill>
                  <a:srgbClr val="FFFFFF"/>
                </a:solidFill>
                <a:effectLst/>
                <a:latin typeface="-apple-system"/>
              </a:rPr>
              <a:t> </a:t>
            </a:r>
          </a:p>
          <a:p>
            <a:endParaRPr lang="en-US" dirty="0"/>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75C5B2A-C6C1-46CD-8323-5F37F4106C05}"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30</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 name="Header Placeholder 6">
            <a:extLst>
              <a:ext uri="{FF2B5EF4-FFF2-40B4-BE49-F238E27FC236}">
                <a16:creationId xmlns:a16="http://schemas.microsoft.com/office/drawing/2014/main" id="{091FF928-24D9-4ED0-9F5D-37EECC122D20}"/>
              </a:ext>
            </a:extLst>
          </p:cNvPr>
          <p:cNvSpPr>
            <a:spLocks noGrp="1"/>
          </p:cNvSpPr>
          <p:nvPr>
            <p:ph type="hdr" sz="quarter" idx="13"/>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black"/>
                </a:solidFill>
                <a:effectLst/>
                <a:uLnTx/>
                <a:uFillTx/>
                <a:latin typeface="Calibri" panose="020F0502020204030204"/>
                <a:ea typeface="+mn-ea"/>
                <a:cs typeface="+mn-cs"/>
              </a:rPr>
              <a:t>IHSDM and WisDOT Safety Analyses</a:t>
            </a:r>
          </a:p>
        </p:txBody>
      </p:sp>
      <p:sp>
        <p:nvSpPr>
          <p:cNvPr id="8" name="Date Placeholder 7">
            <a:extLst>
              <a:ext uri="{FF2B5EF4-FFF2-40B4-BE49-F238E27FC236}">
                <a16:creationId xmlns:a16="http://schemas.microsoft.com/office/drawing/2014/main" id="{BDA3A638-2672-45BB-BD6E-CD3B25F041C6}"/>
              </a:ext>
            </a:extLst>
          </p:cNvPr>
          <p:cNvSpPr>
            <a:spLocks noGrp="1"/>
          </p:cNvSpPr>
          <p:nvPr>
            <p:ph type="dt" idx="14"/>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78CCB0B-87F2-4F05-A697-6CA04E6CEAE0}" type="datetime1">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11/9/2022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992626529"/>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US" dirty="0">
                <a:solidFill>
                  <a:srgbClr val="FFFFFF"/>
                </a:solidFill>
                <a:effectLst/>
                <a:latin typeface="-apple-system"/>
              </a:rPr>
              <a:t>Wisconsin developed network screening safety performance functions, or SPFs, to be used to identify safety needs for intersections. BTO has a project underway to create a similar screening tool for segment identification. These SPFs were developed using network level information for sites based on geometric configurations and area type. Applying these functions yields the number of predicted crashes, or the number of crashes an average location is likely to experience, for the given geometric and volume data. The observed crash history can be incorporated into the analysis using the Empirical Bayes, or EB, method. This method weights the observed crashes with the predicted crashes to produce the expected crashes. Utilizing this method adjusts the average prediction to site specific trends and is considered the most reliable as per the HSM.</a:t>
            </a:r>
          </a:p>
          <a:p>
            <a:pPr algn="l"/>
            <a:endParaRPr lang="en-US" dirty="0">
              <a:solidFill>
                <a:srgbClr val="FFFFFF"/>
              </a:solidFill>
              <a:effectLst/>
              <a:latin typeface="-apple-system"/>
            </a:endParaRPr>
          </a:p>
          <a:p>
            <a:pPr algn="l"/>
            <a:endParaRPr lang="en-US" dirty="0">
              <a:solidFill>
                <a:srgbClr val="FFFFFF"/>
              </a:solidFill>
              <a:effectLst/>
              <a:latin typeface="-apple-system"/>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75C5B2A-C6C1-46CD-8323-5F37F4106C05}"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 name="Header Placeholder 6">
            <a:extLst>
              <a:ext uri="{FF2B5EF4-FFF2-40B4-BE49-F238E27FC236}">
                <a16:creationId xmlns:a16="http://schemas.microsoft.com/office/drawing/2014/main" id="{091FF928-24D9-4ED0-9F5D-37EECC122D20}"/>
              </a:ext>
            </a:extLst>
          </p:cNvPr>
          <p:cNvSpPr>
            <a:spLocks noGrp="1"/>
          </p:cNvSpPr>
          <p:nvPr>
            <p:ph type="hdr" sz="quarter" idx="13"/>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black"/>
                </a:solidFill>
                <a:effectLst/>
                <a:uLnTx/>
                <a:uFillTx/>
                <a:latin typeface="Calibri" panose="020F0502020204030204"/>
                <a:ea typeface="+mn-ea"/>
                <a:cs typeface="+mn-cs"/>
              </a:rPr>
              <a:t>IHSDM and WisDOT Safety Analyses</a:t>
            </a:r>
          </a:p>
        </p:txBody>
      </p:sp>
      <p:sp>
        <p:nvSpPr>
          <p:cNvPr id="8" name="Date Placeholder 7">
            <a:extLst>
              <a:ext uri="{FF2B5EF4-FFF2-40B4-BE49-F238E27FC236}">
                <a16:creationId xmlns:a16="http://schemas.microsoft.com/office/drawing/2014/main" id="{BDA3A638-2672-45BB-BD6E-CD3B25F041C6}"/>
              </a:ext>
            </a:extLst>
          </p:cNvPr>
          <p:cNvSpPr>
            <a:spLocks noGrp="1"/>
          </p:cNvSpPr>
          <p:nvPr>
            <p:ph type="dt" idx="14"/>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78CCB0B-87F2-4F05-A697-6CA04E6CEAE0}" type="datetime1">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11/9/2022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679848558"/>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US" dirty="0"/>
              <a:t>Let’s provide a visual to this. The SPF generates the predicted crashes for “an average” location. However, the location has an observed crash history which is larger than this predicted total. To account for potential fluctuations due to the random nature of crashes, the expected crashes are calculated to represent what would be expected for long term safety performance. </a:t>
            </a: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75C5B2A-C6C1-46CD-8323-5F37F4106C05}"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 name="Header Placeholder 6">
            <a:extLst>
              <a:ext uri="{FF2B5EF4-FFF2-40B4-BE49-F238E27FC236}">
                <a16:creationId xmlns:a16="http://schemas.microsoft.com/office/drawing/2014/main" id="{091FF928-24D9-4ED0-9F5D-37EECC122D20}"/>
              </a:ext>
            </a:extLst>
          </p:cNvPr>
          <p:cNvSpPr>
            <a:spLocks noGrp="1"/>
          </p:cNvSpPr>
          <p:nvPr>
            <p:ph type="hdr" sz="quarter" idx="13"/>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black"/>
                </a:solidFill>
                <a:effectLst/>
                <a:uLnTx/>
                <a:uFillTx/>
                <a:latin typeface="Calibri" panose="020F0502020204030204"/>
                <a:ea typeface="+mn-ea"/>
                <a:cs typeface="+mn-cs"/>
              </a:rPr>
              <a:t>IHSDM and WisDOT Safety Analyses</a:t>
            </a:r>
          </a:p>
        </p:txBody>
      </p:sp>
      <p:sp>
        <p:nvSpPr>
          <p:cNvPr id="8" name="Date Placeholder 7">
            <a:extLst>
              <a:ext uri="{FF2B5EF4-FFF2-40B4-BE49-F238E27FC236}">
                <a16:creationId xmlns:a16="http://schemas.microsoft.com/office/drawing/2014/main" id="{BDA3A638-2672-45BB-BD6E-CD3B25F041C6}"/>
              </a:ext>
            </a:extLst>
          </p:cNvPr>
          <p:cNvSpPr>
            <a:spLocks noGrp="1"/>
          </p:cNvSpPr>
          <p:nvPr>
            <p:ph type="dt" idx="14"/>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78CCB0B-87F2-4F05-A697-6CA04E6CEAE0}" type="datetime1">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11/9/2022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650938092"/>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US" dirty="0"/>
              <a:t>Another visual of this is to provide an example of where our crash prediction is actually higher than what may be observed at a particular site. This example would show a location which is performing better than what our SPF is predicting.</a:t>
            </a: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75C5B2A-C6C1-46CD-8323-5F37F4106C05}"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 name="Header Placeholder 6">
            <a:extLst>
              <a:ext uri="{FF2B5EF4-FFF2-40B4-BE49-F238E27FC236}">
                <a16:creationId xmlns:a16="http://schemas.microsoft.com/office/drawing/2014/main" id="{091FF928-24D9-4ED0-9F5D-37EECC122D20}"/>
              </a:ext>
            </a:extLst>
          </p:cNvPr>
          <p:cNvSpPr>
            <a:spLocks noGrp="1"/>
          </p:cNvSpPr>
          <p:nvPr>
            <p:ph type="hdr" sz="quarter" idx="13"/>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black"/>
                </a:solidFill>
                <a:effectLst/>
                <a:uLnTx/>
                <a:uFillTx/>
                <a:latin typeface="Calibri" panose="020F0502020204030204"/>
                <a:ea typeface="+mn-ea"/>
                <a:cs typeface="+mn-cs"/>
              </a:rPr>
              <a:t>IHSDM and WisDOT Safety Analyses</a:t>
            </a:r>
          </a:p>
        </p:txBody>
      </p:sp>
      <p:sp>
        <p:nvSpPr>
          <p:cNvPr id="8" name="Date Placeholder 7">
            <a:extLst>
              <a:ext uri="{FF2B5EF4-FFF2-40B4-BE49-F238E27FC236}">
                <a16:creationId xmlns:a16="http://schemas.microsoft.com/office/drawing/2014/main" id="{BDA3A638-2672-45BB-BD6E-CD3B25F041C6}"/>
              </a:ext>
            </a:extLst>
          </p:cNvPr>
          <p:cNvSpPr>
            <a:spLocks noGrp="1"/>
          </p:cNvSpPr>
          <p:nvPr>
            <p:ph type="dt" idx="14"/>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78CCB0B-87F2-4F05-A697-6CA04E6CEAE0}" type="datetime1">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11/9/2022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558722276"/>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US" b="0" i="0" dirty="0">
                <a:solidFill>
                  <a:srgbClr val="FFFFFF"/>
                </a:solidFill>
                <a:effectLst/>
                <a:latin typeface="-apple-system"/>
              </a:rPr>
              <a:t>The expected crashes, which balance the observed crash history with the predicted crash totals, are used to categorize our locations into four Level of Service of Safety, or L-O-S-S, groups. </a:t>
            </a:r>
          </a:p>
          <a:p>
            <a:pPr algn="l"/>
            <a:endParaRPr lang="en-US" b="0" i="0" dirty="0">
              <a:solidFill>
                <a:srgbClr val="FFFFFF"/>
              </a:solidFill>
              <a:effectLst/>
              <a:latin typeface="-apple-system"/>
            </a:endParaRPr>
          </a:p>
          <a:p>
            <a:pPr algn="l"/>
            <a:r>
              <a:rPr lang="en-US" b="0" i="0" dirty="0">
                <a:solidFill>
                  <a:srgbClr val="FFFFFF"/>
                </a:solidFill>
                <a:effectLst/>
                <a:latin typeface="-apple-system"/>
              </a:rPr>
              <a:t>The graphic on this page illustrates how these LOSS categories are viewed. The solid blue line on the graph is the SPF prediction for "an average" location given the site-specific parameters. LOSS 3 &amp; 4 locations are experiencing more crashes than their peers. LOSS 4 is where we are choosing to focus our efforts, at this time, since these locations are experiencing significantly more crashes (although not all have an engineering solution). We can adjust where the breakpoints are for the split between LOSS 3/4 and LOSS 1/2 by setting different thresholds in the gamma distribution (which is done in Excel and is managed by BTO). Hopefully over time, we will see a general trend of "flattening" the curves and seeing overall fewer crashes.</a:t>
            </a:r>
            <a:endParaRPr lang="en-US" dirty="0"/>
          </a:p>
          <a:p>
            <a:endParaRPr lang="en-US" dirty="0"/>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75C5B2A-C6C1-46CD-8323-5F37F4106C05}"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34</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 name="Header Placeholder 6">
            <a:extLst>
              <a:ext uri="{FF2B5EF4-FFF2-40B4-BE49-F238E27FC236}">
                <a16:creationId xmlns:a16="http://schemas.microsoft.com/office/drawing/2014/main" id="{091FF928-24D9-4ED0-9F5D-37EECC122D20}"/>
              </a:ext>
            </a:extLst>
          </p:cNvPr>
          <p:cNvSpPr>
            <a:spLocks noGrp="1"/>
          </p:cNvSpPr>
          <p:nvPr>
            <p:ph type="hdr" sz="quarter" idx="13"/>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black"/>
                </a:solidFill>
                <a:effectLst/>
                <a:uLnTx/>
                <a:uFillTx/>
                <a:latin typeface="Calibri" panose="020F0502020204030204"/>
                <a:ea typeface="+mn-ea"/>
                <a:cs typeface="+mn-cs"/>
              </a:rPr>
              <a:t>IHSDM and WisDOT Safety Analyses</a:t>
            </a:r>
          </a:p>
        </p:txBody>
      </p:sp>
      <p:sp>
        <p:nvSpPr>
          <p:cNvPr id="8" name="Date Placeholder 7">
            <a:extLst>
              <a:ext uri="{FF2B5EF4-FFF2-40B4-BE49-F238E27FC236}">
                <a16:creationId xmlns:a16="http://schemas.microsoft.com/office/drawing/2014/main" id="{BDA3A638-2672-45BB-BD6E-CD3B25F041C6}"/>
              </a:ext>
            </a:extLst>
          </p:cNvPr>
          <p:cNvSpPr>
            <a:spLocks noGrp="1"/>
          </p:cNvSpPr>
          <p:nvPr>
            <p:ph type="dt" idx="14"/>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78CCB0B-87F2-4F05-A697-6CA04E6CEAE0}" type="datetime1">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11/9/2022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503244090"/>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US" dirty="0">
                <a:solidFill>
                  <a:srgbClr val="FFFFFF"/>
                </a:solidFill>
                <a:effectLst/>
                <a:latin typeface="-apple-system"/>
              </a:rPr>
              <a:t>Here is another visual representation of sample data and how these categories would be viewed. The LOSS 4 category shows the worst performing locations which is the focus of the SCP.</a:t>
            </a: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75C5B2A-C6C1-46CD-8323-5F37F4106C05}"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35</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 name="Header Placeholder 6">
            <a:extLst>
              <a:ext uri="{FF2B5EF4-FFF2-40B4-BE49-F238E27FC236}">
                <a16:creationId xmlns:a16="http://schemas.microsoft.com/office/drawing/2014/main" id="{091FF928-24D9-4ED0-9F5D-37EECC122D20}"/>
              </a:ext>
            </a:extLst>
          </p:cNvPr>
          <p:cNvSpPr>
            <a:spLocks noGrp="1"/>
          </p:cNvSpPr>
          <p:nvPr>
            <p:ph type="hdr" sz="quarter" idx="13"/>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black"/>
                </a:solidFill>
                <a:effectLst/>
                <a:uLnTx/>
                <a:uFillTx/>
                <a:latin typeface="Calibri" panose="020F0502020204030204"/>
                <a:ea typeface="+mn-ea"/>
                <a:cs typeface="+mn-cs"/>
              </a:rPr>
              <a:t>IHSDM and WisDOT Safety Analyses</a:t>
            </a:r>
          </a:p>
        </p:txBody>
      </p:sp>
      <p:sp>
        <p:nvSpPr>
          <p:cNvPr id="8" name="Date Placeholder 7">
            <a:extLst>
              <a:ext uri="{FF2B5EF4-FFF2-40B4-BE49-F238E27FC236}">
                <a16:creationId xmlns:a16="http://schemas.microsoft.com/office/drawing/2014/main" id="{BDA3A638-2672-45BB-BD6E-CD3B25F041C6}"/>
              </a:ext>
            </a:extLst>
          </p:cNvPr>
          <p:cNvSpPr>
            <a:spLocks noGrp="1"/>
          </p:cNvSpPr>
          <p:nvPr>
            <p:ph type="dt" idx="14"/>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78CCB0B-87F2-4F05-A697-6CA04E6CEAE0}" type="datetime1">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11/9/2022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68591521"/>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US" dirty="0">
                <a:solidFill>
                  <a:srgbClr val="FFFFFF"/>
                </a:solidFill>
                <a:effectLst/>
                <a:latin typeface="-apple-system"/>
              </a:rPr>
              <a:t>Another metric which the screening process calculates, is the Potential for Safety Improvements, or PSI. This value is simply the difference between the Expected and Predicted crashes. This estimates how much potential there is for long-term crash reduction at a particular location.</a:t>
            </a: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75C5B2A-C6C1-46CD-8323-5F37F4106C05}"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36</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 name="Header Placeholder 6">
            <a:extLst>
              <a:ext uri="{FF2B5EF4-FFF2-40B4-BE49-F238E27FC236}">
                <a16:creationId xmlns:a16="http://schemas.microsoft.com/office/drawing/2014/main" id="{091FF928-24D9-4ED0-9F5D-37EECC122D20}"/>
              </a:ext>
            </a:extLst>
          </p:cNvPr>
          <p:cNvSpPr>
            <a:spLocks noGrp="1"/>
          </p:cNvSpPr>
          <p:nvPr>
            <p:ph type="hdr" sz="quarter" idx="13"/>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black"/>
                </a:solidFill>
                <a:effectLst/>
                <a:uLnTx/>
                <a:uFillTx/>
                <a:latin typeface="Calibri" panose="020F0502020204030204"/>
                <a:ea typeface="+mn-ea"/>
                <a:cs typeface="+mn-cs"/>
              </a:rPr>
              <a:t>IHSDM and WisDOT Safety Analyses</a:t>
            </a:r>
          </a:p>
        </p:txBody>
      </p:sp>
      <p:sp>
        <p:nvSpPr>
          <p:cNvPr id="8" name="Date Placeholder 7">
            <a:extLst>
              <a:ext uri="{FF2B5EF4-FFF2-40B4-BE49-F238E27FC236}">
                <a16:creationId xmlns:a16="http://schemas.microsoft.com/office/drawing/2014/main" id="{BDA3A638-2672-45BB-BD6E-CD3B25F041C6}"/>
              </a:ext>
            </a:extLst>
          </p:cNvPr>
          <p:cNvSpPr>
            <a:spLocks noGrp="1"/>
          </p:cNvSpPr>
          <p:nvPr>
            <p:ph type="dt" idx="14"/>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78CCB0B-87F2-4F05-A697-6CA04E6CEAE0}" type="datetime1">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11/9/2022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304973451"/>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US" dirty="0">
                <a:solidFill>
                  <a:srgbClr val="FFFFFF"/>
                </a:solidFill>
                <a:effectLst/>
                <a:latin typeface="-apple-system"/>
              </a:rPr>
              <a:t>WisDOT screens the network for both segments and intersections. Let's discuss the metrics which determine how Safety Sites of Promise are identified.</a:t>
            </a:r>
          </a:p>
          <a:p>
            <a:pPr algn="l"/>
            <a:endParaRPr lang="en-US" dirty="0">
              <a:solidFill>
                <a:srgbClr val="FFFFFF"/>
              </a:solidFill>
              <a:effectLst/>
              <a:latin typeface="-apple-system"/>
            </a:endParaRPr>
          </a:p>
          <a:p>
            <a:pPr algn="l"/>
            <a:r>
              <a:rPr lang="en-US" dirty="0">
                <a:solidFill>
                  <a:srgbClr val="FFFFFF"/>
                </a:solidFill>
                <a:effectLst/>
                <a:latin typeface="-apple-system"/>
              </a:rPr>
              <a:t>Segmental sites of promise are identified using Meta-Manager flags which are determined using 12 unique peer groups within Meta. These flags correspond to statewide average crash rates. In order to be identified as a Safety Site of Promise, any of the following conditions need to be met. A location is flagged when the crash rate or severe (KAB) injury crash rate flag is above a 1.0. The 1.0 indicates that a location is at least one standard deviation above the statewide average crash rates for that particular peer group.</a:t>
            </a:r>
          </a:p>
          <a:p>
            <a:pPr algn="l"/>
            <a:endParaRPr lang="en-US" dirty="0">
              <a:solidFill>
                <a:srgbClr val="FFFFFF"/>
              </a:solidFill>
              <a:effectLst/>
              <a:latin typeface="-apple-system"/>
            </a:endParaRPr>
          </a:p>
          <a:p>
            <a:pPr algn="l"/>
            <a:r>
              <a:rPr lang="en-US" dirty="0">
                <a:solidFill>
                  <a:srgbClr val="FFFFFF"/>
                </a:solidFill>
                <a:effectLst/>
                <a:latin typeface="-apple-system"/>
              </a:rPr>
              <a:t>A Segmental Safety Site of Promise can also be identified if the location experienced a single pedestrian or bicycle crash within the corridor. Pedestrian and Bicycle crashes are generally infrequent and unique, so this criteria was added to identify potential needs on the system where these crashes are occurring. </a:t>
            </a:r>
          </a:p>
          <a:p>
            <a:pPr algn="l"/>
            <a:endParaRPr lang="en-US" dirty="0">
              <a:solidFill>
                <a:srgbClr val="FFFFFF"/>
              </a:solidFill>
              <a:effectLst/>
              <a:latin typeface="-apple-system"/>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75C5B2A-C6C1-46CD-8323-5F37F4106C05}"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37</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 name="Header Placeholder 6">
            <a:extLst>
              <a:ext uri="{FF2B5EF4-FFF2-40B4-BE49-F238E27FC236}">
                <a16:creationId xmlns:a16="http://schemas.microsoft.com/office/drawing/2014/main" id="{091FF928-24D9-4ED0-9F5D-37EECC122D20}"/>
              </a:ext>
            </a:extLst>
          </p:cNvPr>
          <p:cNvSpPr>
            <a:spLocks noGrp="1"/>
          </p:cNvSpPr>
          <p:nvPr>
            <p:ph type="hdr" sz="quarter" idx="13"/>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black"/>
                </a:solidFill>
                <a:effectLst/>
                <a:uLnTx/>
                <a:uFillTx/>
                <a:latin typeface="Calibri" panose="020F0502020204030204"/>
                <a:ea typeface="+mn-ea"/>
                <a:cs typeface="+mn-cs"/>
              </a:rPr>
              <a:t>IHSDM and WisDOT Safety Analyses</a:t>
            </a:r>
          </a:p>
        </p:txBody>
      </p:sp>
      <p:sp>
        <p:nvSpPr>
          <p:cNvPr id="8" name="Date Placeholder 7">
            <a:extLst>
              <a:ext uri="{FF2B5EF4-FFF2-40B4-BE49-F238E27FC236}">
                <a16:creationId xmlns:a16="http://schemas.microsoft.com/office/drawing/2014/main" id="{BDA3A638-2672-45BB-BD6E-CD3B25F041C6}"/>
              </a:ext>
            </a:extLst>
          </p:cNvPr>
          <p:cNvSpPr>
            <a:spLocks noGrp="1"/>
          </p:cNvSpPr>
          <p:nvPr>
            <p:ph type="dt" idx="14"/>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78CCB0B-87F2-4F05-A697-6CA04E6CEAE0}" type="datetime1">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11/9/2022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628542421"/>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US" dirty="0">
                <a:solidFill>
                  <a:srgbClr val="FFFFFF"/>
                </a:solidFill>
                <a:effectLst/>
                <a:latin typeface="-apple-system"/>
              </a:rPr>
              <a:t>Here is a sample dataset of the Meta-Manager data. Meta-Manager contains a lot of information but the important information for the SCP are the crash rate flags, KAB crash rate flag, and the pedestrian and bicycle crash totals. This is a good example of what data is required within the SCP for network screening documentation, without showing all of the Meta-Manager fields. </a:t>
            </a: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75C5B2A-C6C1-46CD-8323-5F37F4106C05}"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38</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 name="Header Placeholder 6">
            <a:extLst>
              <a:ext uri="{FF2B5EF4-FFF2-40B4-BE49-F238E27FC236}">
                <a16:creationId xmlns:a16="http://schemas.microsoft.com/office/drawing/2014/main" id="{091FF928-24D9-4ED0-9F5D-37EECC122D20}"/>
              </a:ext>
            </a:extLst>
          </p:cNvPr>
          <p:cNvSpPr>
            <a:spLocks noGrp="1"/>
          </p:cNvSpPr>
          <p:nvPr>
            <p:ph type="hdr" sz="quarter" idx="13"/>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black"/>
                </a:solidFill>
                <a:effectLst/>
                <a:uLnTx/>
                <a:uFillTx/>
                <a:latin typeface="Calibri" panose="020F0502020204030204"/>
                <a:ea typeface="+mn-ea"/>
                <a:cs typeface="+mn-cs"/>
              </a:rPr>
              <a:t>IHSDM and WisDOT Safety Analyses</a:t>
            </a:r>
          </a:p>
        </p:txBody>
      </p:sp>
      <p:sp>
        <p:nvSpPr>
          <p:cNvPr id="8" name="Date Placeholder 7">
            <a:extLst>
              <a:ext uri="{FF2B5EF4-FFF2-40B4-BE49-F238E27FC236}">
                <a16:creationId xmlns:a16="http://schemas.microsoft.com/office/drawing/2014/main" id="{BDA3A638-2672-45BB-BD6E-CD3B25F041C6}"/>
              </a:ext>
            </a:extLst>
          </p:cNvPr>
          <p:cNvSpPr>
            <a:spLocks noGrp="1"/>
          </p:cNvSpPr>
          <p:nvPr>
            <p:ph type="dt" idx="14"/>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78CCB0B-87F2-4F05-A697-6CA04E6CEAE0}" type="datetime1">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11/9/2022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967447632"/>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US" dirty="0">
                <a:solidFill>
                  <a:srgbClr val="FFFFFF"/>
                </a:solidFill>
                <a:effectLst/>
                <a:latin typeface="-apple-system"/>
              </a:rPr>
              <a:t>Intersections Sites of Promise are identified using our network screening safety performance functions and the Level of Service of Safety categories and require at least 2 observed crashes.</a:t>
            </a:r>
          </a:p>
          <a:p>
            <a:pPr algn="l"/>
            <a:endParaRPr lang="en-US" dirty="0">
              <a:solidFill>
                <a:srgbClr val="FFFFFF"/>
              </a:solidFill>
              <a:effectLst/>
              <a:latin typeface="-apple-system"/>
            </a:endParaRPr>
          </a:p>
          <a:p>
            <a:pPr algn="l"/>
            <a:r>
              <a:rPr lang="en-US" dirty="0">
                <a:solidFill>
                  <a:srgbClr val="FFFFFF"/>
                </a:solidFill>
                <a:effectLst/>
                <a:latin typeface="-apple-system"/>
              </a:rPr>
              <a:t>WisDOT utilizes two different LOSS categories. We identify Safety Sites of Promise when locations are identified as a LOSS 4 for either the Total crashes, or KABC (injury) crashes. WisDOT places more emphasis on the injury LOSS category, which means we cast a larger net on locations experiencing injury crashes. </a:t>
            </a:r>
          </a:p>
          <a:p>
            <a:pPr algn="l"/>
            <a:endParaRPr lang="en-US" dirty="0">
              <a:solidFill>
                <a:srgbClr val="FFFFFF"/>
              </a:solidFill>
              <a:effectLst/>
              <a:latin typeface="-apple-system"/>
            </a:endParaRPr>
          </a:p>
          <a:p>
            <a:pPr algn="l"/>
            <a:r>
              <a:rPr lang="en-US" dirty="0">
                <a:solidFill>
                  <a:srgbClr val="FFFFFF"/>
                </a:solidFill>
                <a:effectLst/>
                <a:latin typeface="-apple-system"/>
              </a:rPr>
              <a:t>The Total LOSS category has less emphasis placed on it, meaning we target less locations with large numbers of crashes. These locations are still important to identify but may be largely experiencing property damage crashes. </a:t>
            </a:r>
          </a:p>
          <a:p>
            <a:pPr algn="l"/>
            <a:endParaRPr lang="en-US" dirty="0">
              <a:solidFill>
                <a:srgbClr val="FFFFFF"/>
              </a:solidFill>
              <a:effectLst/>
              <a:latin typeface="-apple-system"/>
            </a:endParaRPr>
          </a:p>
          <a:p>
            <a:pPr algn="l"/>
            <a:endParaRPr lang="en-US" dirty="0">
              <a:solidFill>
                <a:srgbClr val="FFFFFF"/>
              </a:solidFill>
              <a:effectLst/>
              <a:latin typeface="-apple-system"/>
            </a:endParaRPr>
          </a:p>
          <a:p>
            <a:pPr algn="l"/>
            <a:endParaRPr lang="en-US" dirty="0">
              <a:solidFill>
                <a:srgbClr val="FFFFFF"/>
              </a:solidFill>
              <a:effectLst/>
              <a:latin typeface="-apple-system"/>
            </a:endParaRPr>
          </a:p>
          <a:p>
            <a:pPr algn="l"/>
            <a:endParaRPr lang="en-US" dirty="0">
              <a:solidFill>
                <a:srgbClr val="FFFFFF"/>
              </a:solidFill>
              <a:effectLst/>
              <a:latin typeface="-apple-system"/>
            </a:endParaRPr>
          </a:p>
          <a:p>
            <a:pPr algn="l"/>
            <a:endParaRPr lang="en-US" dirty="0">
              <a:solidFill>
                <a:srgbClr val="FFFFFF"/>
              </a:solidFill>
              <a:effectLst/>
              <a:latin typeface="-apple-system"/>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75C5B2A-C6C1-46CD-8323-5F37F4106C05}"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39</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 name="Header Placeholder 6">
            <a:extLst>
              <a:ext uri="{FF2B5EF4-FFF2-40B4-BE49-F238E27FC236}">
                <a16:creationId xmlns:a16="http://schemas.microsoft.com/office/drawing/2014/main" id="{091FF928-24D9-4ED0-9F5D-37EECC122D20}"/>
              </a:ext>
            </a:extLst>
          </p:cNvPr>
          <p:cNvSpPr>
            <a:spLocks noGrp="1"/>
          </p:cNvSpPr>
          <p:nvPr>
            <p:ph type="hdr" sz="quarter" idx="13"/>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black"/>
                </a:solidFill>
                <a:effectLst/>
                <a:uLnTx/>
                <a:uFillTx/>
                <a:latin typeface="Calibri" panose="020F0502020204030204"/>
                <a:ea typeface="+mn-ea"/>
                <a:cs typeface="+mn-cs"/>
              </a:rPr>
              <a:t>IHSDM and WisDOT Safety Analyses</a:t>
            </a:r>
          </a:p>
        </p:txBody>
      </p:sp>
      <p:sp>
        <p:nvSpPr>
          <p:cNvPr id="8" name="Date Placeholder 7">
            <a:extLst>
              <a:ext uri="{FF2B5EF4-FFF2-40B4-BE49-F238E27FC236}">
                <a16:creationId xmlns:a16="http://schemas.microsoft.com/office/drawing/2014/main" id="{BDA3A638-2672-45BB-BD6E-CD3B25F041C6}"/>
              </a:ext>
            </a:extLst>
          </p:cNvPr>
          <p:cNvSpPr>
            <a:spLocks noGrp="1"/>
          </p:cNvSpPr>
          <p:nvPr>
            <p:ph type="dt" idx="14"/>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78CCB0B-87F2-4F05-A697-6CA04E6CEAE0}" type="datetime1">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11/9/2022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76469501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will provide a high-level overview of the Intersection Control Evaluation Process, or ICE Process. The ICE process has a goal of documenting the justification or support of an alternative at an intersection or interchange within an improvement project. </a:t>
            </a:r>
          </a:p>
          <a:p>
            <a:endParaRPr lang="en-US" dirty="0"/>
          </a:p>
          <a:p>
            <a:r>
              <a:rPr lang="en-US" dirty="0"/>
              <a:t>The ICE process allows for a consistent, objective and defensible assessment of the alternatives reviewed. This process differs from other processes as it encompasses all factors that a project considers when determining an alternative to define the purpose and need. </a:t>
            </a:r>
          </a:p>
        </p:txBody>
      </p:sp>
      <p:sp>
        <p:nvSpPr>
          <p:cNvPr id="6" name="Slide Number Placeholder 5"/>
          <p:cNvSpPr>
            <a:spLocks noGrp="1"/>
          </p:cNvSpPr>
          <p:nvPr>
            <p:ph type="sldNum" sz="quarter" idx="12"/>
          </p:nvPr>
        </p:nvSpPr>
        <p:spPr/>
        <p:txBody>
          <a:bodyPr/>
          <a:lstStyle/>
          <a:p>
            <a:fld id="{275C5B2A-C6C1-46CD-8323-5F37F4106C05}" type="slidenum">
              <a:rPr lang="en-US" smtClean="0"/>
              <a:t>4</a:t>
            </a:fld>
            <a:endParaRPr lang="en-US"/>
          </a:p>
        </p:txBody>
      </p:sp>
      <p:sp>
        <p:nvSpPr>
          <p:cNvPr id="7" name="Header Placeholder 6">
            <a:extLst>
              <a:ext uri="{FF2B5EF4-FFF2-40B4-BE49-F238E27FC236}">
                <a16:creationId xmlns:a16="http://schemas.microsoft.com/office/drawing/2014/main" id="{1A0CC7F4-CB4E-4E1D-81FE-F94C27EC243F}"/>
              </a:ext>
            </a:extLst>
          </p:cNvPr>
          <p:cNvSpPr>
            <a:spLocks noGrp="1"/>
          </p:cNvSpPr>
          <p:nvPr>
            <p:ph type="hdr" sz="quarter" idx="13"/>
          </p:nvPr>
        </p:nvSpPr>
        <p:spPr/>
        <p:txBody>
          <a:bodyPr/>
          <a:lstStyle/>
          <a:p>
            <a:r>
              <a:rPr lang="en-US"/>
              <a:t>IHSDM and WisDOT Safety Analyses</a:t>
            </a:r>
          </a:p>
        </p:txBody>
      </p:sp>
      <p:sp>
        <p:nvSpPr>
          <p:cNvPr id="8" name="Date Placeholder 7">
            <a:extLst>
              <a:ext uri="{FF2B5EF4-FFF2-40B4-BE49-F238E27FC236}">
                <a16:creationId xmlns:a16="http://schemas.microsoft.com/office/drawing/2014/main" id="{64E45AEC-39FB-4AFD-87DC-6A1EC1024E77}"/>
              </a:ext>
            </a:extLst>
          </p:cNvPr>
          <p:cNvSpPr>
            <a:spLocks noGrp="1"/>
          </p:cNvSpPr>
          <p:nvPr>
            <p:ph type="dt" idx="14"/>
          </p:nvPr>
        </p:nvSpPr>
        <p:spPr/>
        <p:txBody>
          <a:bodyPr/>
          <a:lstStyle/>
          <a:p>
            <a:fld id="{858D173E-95CB-4AA7-8CCC-A29D39F82061}" type="datetime1">
              <a:rPr lang="en-US" smtClean="0"/>
              <a:t>11/9/2022</a:t>
            </a:fld>
            <a:endParaRPr lang="en-US"/>
          </a:p>
        </p:txBody>
      </p:sp>
    </p:spTree>
    <p:extLst>
      <p:ext uri="{BB962C8B-B14F-4D97-AF65-F5344CB8AC3E}">
        <p14:creationId xmlns:p14="http://schemas.microsoft.com/office/powerpoint/2010/main" val="3710363588"/>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US" dirty="0">
                <a:solidFill>
                  <a:srgbClr val="FFFFFF"/>
                </a:solidFill>
                <a:effectLst/>
                <a:latin typeface="-apple-system"/>
              </a:rPr>
              <a:t>This is an example of the screening data for intersections within the Intersection Network Screening Spreadsheet. The information on the left side of the image is required information within the SCP network screening documentation. </a:t>
            </a:r>
          </a:p>
          <a:p>
            <a:pPr algn="l"/>
            <a:endParaRPr lang="en-US" dirty="0">
              <a:solidFill>
                <a:srgbClr val="FFFFFF"/>
              </a:solidFill>
              <a:effectLst/>
              <a:latin typeface="-apple-system"/>
            </a:endParaRPr>
          </a:p>
          <a:p>
            <a:pPr algn="l"/>
            <a:r>
              <a:rPr lang="en-US" dirty="0">
                <a:solidFill>
                  <a:srgbClr val="FFFFFF"/>
                </a:solidFill>
                <a:effectLst/>
                <a:latin typeface="-apple-system"/>
              </a:rPr>
              <a:t>The information on the right side does not need to be included within the attachments, however, this information is what an analyst should verify is accurate for the location. BTO encourages analysts to adjust data if it is incorrect. Anything entered within this portion of the spreadsheet automatically recalculates the screening metrics.</a:t>
            </a:r>
          </a:p>
          <a:p>
            <a:pPr algn="l"/>
            <a:endParaRPr lang="en-US" dirty="0">
              <a:solidFill>
                <a:srgbClr val="FFFFFF"/>
              </a:solidFill>
              <a:effectLst/>
              <a:latin typeface="-apple-system"/>
            </a:endParaRPr>
          </a:p>
          <a:p>
            <a:pPr algn="l"/>
            <a:r>
              <a:rPr lang="en-US" dirty="0">
                <a:solidFill>
                  <a:srgbClr val="FFFFFF"/>
                </a:solidFill>
                <a:effectLst/>
                <a:latin typeface="-apple-system"/>
              </a:rPr>
              <a:t>When adjusting site-specific information, please include the original screening data as well as making note of anything that was adjusted.</a:t>
            </a:r>
          </a:p>
          <a:p>
            <a:pPr algn="l"/>
            <a:endParaRPr lang="en-US" dirty="0">
              <a:solidFill>
                <a:srgbClr val="FFFFFF"/>
              </a:solidFill>
              <a:effectLst/>
              <a:latin typeface="-apple-system"/>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75C5B2A-C6C1-46CD-8323-5F37F4106C05}"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40</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 name="Header Placeholder 6">
            <a:extLst>
              <a:ext uri="{FF2B5EF4-FFF2-40B4-BE49-F238E27FC236}">
                <a16:creationId xmlns:a16="http://schemas.microsoft.com/office/drawing/2014/main" id="{091FF928-24D9-4ED0-9F5D-37EECC122D20}"/>
              </a:ext>
            </a:extLst>
          </p:cNvPr>
          <p:cNvSpPr>
            <a:spLocks noGrp="1"/>
          </p:cNvSpPr>
          <p:nvPr>
            <p:ph type="hdr" sz="quarter" idx="13"/>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black"/>
                </a:solidFill>
                <a:effectLst/>
                <a:uLnTx/>
                <a:uFillTx/>
                <a:latin typeface="Calibri" panose="020F0502020204030204"/>
                <a:ea typeface="+mn-ea"/>
                <a:cs typeface="+mn-cs"/>
              </a:rPr>
              <a:t>IHSDM and WisDOT Safety Analyses</a:t>
            </a:r>
          </a:p>
        </p:txBody>
      </p:sp>
      <p:sp>
        <p:nvSpPr>
          <p:cNvPr id="8" name="Date Placeholder 7">
            <a:extLst>
              <a:ext uri="{FF2B5EF4-FFF2-40B4-BE49-F238E27FC236}">
                <a16:creationId xmlns:a16="http://schemas.microsoft.com/office/drawing/2014/main" id="{BDA3A638-2672-45BB-BD6E-CD3B25F041C6}"/>
              </a:ext>
            </a:extLst>
          </p:cNvPr>
          <p:cNvSpPr>
            <a:spLocks noGrp="1"/>
          </p:cNvSpPr>
          <p:nvPr>
            <p:ph type="dt" idx="14"/>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78CCB0B-87F2-4F05-A697-6CA04E6CEAE0}" type="datetime1">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11/9/2022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130945949"/>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US" dirty="0">
                <a:solidFill>
                  <a:srgbClr val="FFFFFF"/>
                </a:solidFill>
                <a:effectLst/>
                <a:latin typeface="-apple-system"/>
              </a:rPr>
              <a:t>Here is an example of how the data could be displayed within the SCP when corrections are made.</a:t>
            </a:r>
          </a:p>
          <a:p>
            <a:pPr algn="l"/>
            <a:endParaRPr lang="en-US" dirty="0">
              <a:solidFill>
                <a:srgbClr val="FFFFFF"/>
              </a:solidFill>
              <a:effectLst/>
              <a:latin typeface="-apple-system"/>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75C5B2A-C6C1-46CD-8323-5F37F4106C05}"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 name="Header Placeholder 6">
            <a:extLst>
              <a:ext uri="{FF2B5EF4-FFF2-40B4-BE49-F238E27FC236}">
                <a16:creationId xmlns:a16="http://schemas.microsoft.com/office/drawing/2014/main" id="{091FF928-24D9-4ED0-9F5D-37EECC122D20}"/>
              </a:ext>
            </a:extLst>
          </p:cNvPr>
          <p:cNvSpPr>
            <a:spLocks noGrp="1"/>
          </p:cNvSpPr>
          <p:nvPr>
            <p:ph type="hdr" sz="quarter" idx="13"/>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black"/>
                </a:solidFill>
                <a:effectLst/>
                <a:uLnTx/>
                <a:uFillTx/>
                <a:latin typeface="Calibri" panose="020F0502020204030204"/>
                <a:ea typeface="+mn-ea"/>
                <a:cs typeface="+mn-cs"/>
              </a:rPr>
              <a:t>IHSDM and WisDOT Safety Analyses</a:t>
            </a:r>
          </a:p>
        </p:txBody>
      </p:sp>
      <p:sp>
        <p:nvSpPr>
          <p:cNvPr id="8" name="Date Placeholder 7">
            <a:extLst>
              <a:ext uri="{FF2B5EF4-FFF2-40B4-BE49-F238E27FC236}">
                <a16:creationId xmlns:a16="http://schemas.microsoft.com/office/drawing/2014/main" id="{BDA3A638-2672-45BB-BD6E-CD3B25F041C6}"/>
              </a:ext>
            </a:extLst>
          </p:cNvPr>
          <p:cNvSpPr>
            <a:spLocks noGrp="1"/>
          </p:cNvSpPr>
          <p:nvPr>
            <p:ph type="dt" idx="14"/>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78CCB0B-87F2-4F05-A697-6CA04E6CEAE0}" type="datetime1">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11/9/2022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176956607"/>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US" dirty="0">
                <a:solidFill>
                  <a:srgbClr val="FFFFFF"/>
                </a:solidFill>
                <a:effectLst/>
                <a:latin typeface="-apple-system"/>
              </a:rPr>
              <a:t>The network screening tools were developed using information made available at the time. On occasion, BTO updates information within these tools to reflect current conditions. On an annual basis, BTO updates the screening tool to incorporate the latest 5 years of finalized crash history. </a:t>
            </a:r>
          </a:p>
          <a:p>
            <a:pPr algn="l"/>
            <a:endParaRPr lang="en-US" dirty="0">
              <a:solidFill>
                <a:srgbClr val="FFFFFF"/>
              </a:solidFill>
              <a:effectLst/>
              <a:latin typeface="-apple-system"/>
            </a:endParaRPr>
          </a:p>
          <a:p>
            <a:pPr algn="l"/>
            <a:r>
              <a:rPr lang="en-US" dirty="0">
                <a:solidFill>
                  <a:srgbClr val="FFFFFF"/>
                </a:solidFill>
                <a:effectLst/>
                <a:latin typeface="-apple-system"/>
              </a:rPr>
              <a:t>Other information, such as volume data, new or modified intersections, are not updated frequently. An analyst should review data inputs.</a:t>
            </a: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75C5B2A-C6C1-46CD-8323-5F37F4106C05}"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 name="Header Placeholder 6">
            <a:extLst>
              <a:ext uri="{FF2B5EF4-FFF2-40B4-BE49-F238E27FC236}">
                <a16:creationId xmlns:a16="http://schemas.microsoft.com/office/drawing/2014/main" id="{091FF928-24D9-4ED0-9F5D-37EECC122D20}"/>
              </a:ext>
            </a:extLst>
          </p:cNvPr>
          <p:cNvSpPr>
            <a:spLocks noGrp="1"/>
          </p:cNvSpPr>
          <p:nvPr>
            <p:ph type="hdr" sz="quarter" idx="13"/>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black"/>
                </a:solidFill>
                <a:effectLst/>
                <a:uLnTx/>
                <a:uFillTx/>
                <a:latin typeface="Calibri" panose="020F0502020204030204"/>
                <a:ea typeface="+mn-ea"/>
                <a:cs typeface="+mn-cs"/>
              </a:rPr>
              <a:t>IHSDM and WisDOT Safety Analyses</a:t>
            </a:r>
          </a:p>
        </p:txBody>
      </p:sp>
      <p:sp>
        <p:nvSpPr>
          <p:cNvPr id="8" name="Date Placeholder 7">
            <a:extLst>
              <a:ext uri="{FF2B5EF4-FFF2-40B4-BE49-F238E27FC236}">
                <a16:creationId xmlns:a16="http://schemas.microsoft.com/office/drawing/2014/main" id="{BDA3A638-2672-45BB-BD6E-CD3B25F041C6}"/>
              </a:ext>
            </a:extLst>
          </p:cNvPr>
          <p:cNvSpPr>
            <a:spLocks noGrp="1"/>
          </p:cNvSpPr>
          <p:nvPr>
            <p:ph type="dt" idx="14"/>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78CCB0B-87F2-4F05-A697-6CA04E6CEAE0}" type="datetime1">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11/9/2022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646258489"/>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US" sz="1800" dirty="0">
                <a:solidFill>
                  <a:srgbClr val="FFFFFF"/>
                </a:solidFill>
                <a:effectLst/>
                <a:latin typeface="-apple-system"/>
              </a:rPr>
              <a:t>Step 2 of the SCP is the Diagnosis step. </a:t>
            </a:r>
          </a:p>
          <a:p>
            <a:pPr algn="l"/>
            <a:endParaRPr lang="en-US" sz="1800" dirty="0">
              <a:solidFill>
                <a:srgbClr val="FFFFFF"/>
              </a:solidFill>
              <a:effectLst/>
              <a:latin typeface="-apple-system"/>
            </a:endParaRPr>
          </a:p>
          <a:p>
            <a:pPr algn="l"/>
            <a:r>
              <a:rPr lang="en-US" sz="1800" dirty="0">
                <a:solidFill>
                  <a:srgbClr val="FFFFFF"/>
                </a:solidFill>
                <a:effectLst/>
                <a:latin typeface="-apple-system"/>
              </a:rPr>
              <a:t>Within the Diagnosis step, for each identified location, the analyst should confirm the correct information is used in the screening process, and then review the crash data and site conditions. The goal of this step is to identify treatable crashes and the contributing factors causing crashes. These factors are important when considering potential countermeasures to implement. Please be aware that the crash history at a particular location may or may not have a specific crash trend.</a:t>
            </a:r>
          </a:p>
          <a:p>
            <a:pPr algn="l"/>
            <a:endParaRPr lang="en-US" dirty="0">
              <a:solidFill>
                <a:srgbClr val="FFFFFF"/>
              </a:solidFill>
              <a:effectLst/>
              <a:latin typeface="-apple-system"/>
            </a:endParaRPr>
          </a:p>
          <a:p>
            <a:endParaRPr lang="en-US" dirty="0"/>
          </a:p>
        </p:txBody>
      </p:sp>
      <p:sp>
        <p:nvSpPr>
          <p:cNvPr id="6" name="Slide Number Placeholder 5"/>
          <p:cNvSpPr>
            <a:spLocks noGrp="1"/>
          </p:cNvSpPr>
          <p:nvPr>
            <p:ph type="sldNum" sz="quarter" idx="12"/>
          </p:nvPr>
        </p:nvSpPr>
        <p:spPr/>
        <p:txBody>
          <a:bodyPr/>
          <a:lstStyle/>
          <a:p>
            <a:fld id="{275C5B2A-C6C1-46CD-8323-5F37F4106C05}" type="slidenum">
              <a:rPr lang="en-US" smtClean="0"/>
              <a:t>43</a:t>
            </a:fld>
            <a:endParaRPr lang="en-US"/>
          </a:p>
        </p:txBody>
      </p:sp>
      <p:sp>
        <p:nvSpPr>
          <p:cNvPr id="7" name="Header Placeholder 6">
            <a:extLst>
              <a:ext uri="{FF2B5EF4-FFF2-40B4-BE49-F238E27FC236}">
                <a16:creationId xmlns:a16="http://schemas.microsoft.com/office/drawing/2014/main" id="{091FF928-24D9-4ED0-9F5D-37EECC122D20}"/>
              </a:ext>
            </a:extLst>
          </p:cNvPr>
          <p:cNvSpPr>
            <a:spLocks noGrp="1"/>
          </p:cNvSpPr>
          <p:nvPr>
            <p:ph type="hdr" sz="quarter" idx="13"/>
          </p:nvPr>
        </p:nvSpPr>
        <p:spPr/>
        <p:txBody>
          <a:bodyPr/>
          <a:lstStyle/>
          <a:p>
            <a:r>
              <a:rPr lang="en-US"/>
              <a:t>IHSDM and WisDOT Safety Analyses</a:t>
            </a:r>
          </a:p>
        </p:txBody>
      </p:sp>
      <p:sp>
        <p:nvSpPr>
          <p:cNvPr id="8" name="Date Placeholder 7">
            <a:extLst>
              <a:ext uri="{FF2B5EF4-FFF2-40B4-BE49-F238E27FC236}">
                <a16:creationId xmlns:a16="http://schemas.microsoft.com/office/drawing/2014/main" id="{BDA3A638-2672-45BB-BD6E-CD3B25F041C6}"/>
              </a:ext>
            </a:extLst>
          </p:cNvPr>
          <p:cNvSpPr>
            <a:spLocks noGrp="1"/>
          </p:cNvSpPr>
          <p:nvPr>
            <p:ph type="dt" idx="14"/>
          </p:nvPr>
        </p:nvSpPr>
        <p:spPr/>
        <p:txBody>
          <a:bodyPr/>
          <a:lstStyle/>
          <a:p>
            <a:fld id="{978CCB0B-87F2-4F05-A697-6CA04E6CEAE0}" type="datetime1">
              <a:rPr lang="en-US" smtClean="0"/>
              <a:t>11/9/2022</a:t>
            </a:fld>
            <a:endParaRPr lang="en-US"/>
          </a:p>
        </p:txBody>
      </p:sp>
    </p:spTree>
    <p:extLst>
      <p:ext uri="{BB962C8B-B14F-4D97-AF65-F5344CB8AC3E}">
        <p14:creationId xmlns:p14="http://schemas.microsoft.com/office/powerpoint/2010/main" val="1930509410"/>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US" dirty="0">
                <a:solidFill>
                  <a:srgbClr val="FFFFFF"/>
                </a:solidFill>
                <a:effectLst/>
                <a:latin typeface="-apple-system"/>
              </a:rPr>
              <a:t>Within this step, Sites of Promise are subject to a crash vetting process. Additional sites, or optional sites not flagged by safety, can still be investigated using the SCP.</a:t>
            </a:r>
          </a:p>
          <a:p>
            <a:pPr algn="l"/>
            <a:endParaRPr lang="en-US" dirty="0">
              <a:solidFill>
                <a:srgbClr val="FFFFFF"/>
              </a:solidFill>
              <a:effectLst/>
              <a:latin typeface="-apple-system"/>
            </a:endParaRPr>
          </a:p>
          <a:p>
            <a:pPr algn="l"/>
            <a:r>
              <a:rPr lang="en-US" dirty="0">
                <a:solidFill>
                  <a:srgbClr val="FFFFFF"/>
                </a:solidFill>
                <a:effectLst/>
                <a:latin typeface="-apple-system"/>
              </a:rPr>
              <a:t>When diagnosing the location, analysts look to identify the treatable crashes that can be mitigated or targeted by an engineering countermeasure. Crashes that should be removed include crashes that were incorrectly included within the data, or are outside of the project limits, equipment malfunctions, or animal crashes. The goal is to create an understanding of why the crashes are occurring, and the potential contributing factors. </a:t>
            </a:r>
          </a:p>
          <a:p>
            <a:pPr algn="l"/>
            <a:endParaRPr lang="en-US" dirty="0">
              <a:solidFill>
                <a:srgbClr val="FFFFFF"/>
              </a:solidFill>
              <a:effectLst/>
              <a:latin typeface="-apple-system"/>
            </a:endParaRPr>
          </a:p>
          <a:p>
            <a:pPr algn="l"/>
            <a:r>
              <a:rPr lang="en-US" dirty="0">
                <a:solidFill>
                  <a:srgbClr val="FFFFFF"/>
                </a:solidFill>
                <a:effectLst/>
                <a:latin typeface="-apple-system"/>
              </a:rPr>
              <a:t>An analyst can also identify other solutions within this step that could be mitigated by other means such as education, enforcement or behavioral changes. The SCP focuses on the engineering solutions, but these solutions could be communicated to our partners to help focus their efforts.</a:t>
            </a:r>
          </a:p>
          <a:p>
            <a:pPr algn="l"/>
            <a:endParaRPr lang="en-US" dirty="0">
              <a:solidFill>
                <a:srgbClr val="FFFFFF"/>
              </a:solidFill>
              <a:effectLst/>
              <a:latin typeface="-apple-system"/>
            </a:endParaRPr>
          </a:p>
          <a:p>
            <a:pPr algn="l"/>
            <a:endParaRPr lang="en-US" dirty="0">
              <a:solidFill>
                <a:srgbClr val="FFFFFF"/>
              </a:solidFill>
              <a:effectLst/>
              <a:latin typeface="-apple-system"/>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75C5B2A-C6C1-46CD-8323-5F37F4106C05}"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44</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 name="Header Placeholder 6">
            <a:extLst>
              <a:ext uri="{FF2B5EF4-FFF2-40B4-BE49-F238E27FC236}">
                <a16:creationId xmlns:a16="http://schemas.microsoft.com/office/drawing/2014/main" id="{091FF928-24D9-4ED0-9F5D-37EECC122D20}"/>
              </a:ext>
            </a:extLst>
          </p:cNvPr>
          <p:cNvSpPr>
            <a:spLocks noGrp="1"/>
          </p:cNvSpPr>
          <p:nvPr>
            <p:ph type="hdr" sz="quarter" idx="13"/>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black"/>
                </a:solidFill>
                <a:effectLst/>
                <a:uLnTx/>
                <a:uFillTx/>
                <a:latin typeface="Calibri" panose="020F0502020204030204"/>
                <a:ea typeface="+mn-ea"/>
                <a:cs typeface="+mn-cs"/>
              </a:rPr>
              <a:t>IHSDM and WisDOT Safety Analyses</a:t>
            </a:r>
          </a:p>
        </p:txBody>
      </p:sp>
      <p:sp>
        <p:nvSpPr>
          <p:cNvPr id="8" name="Date Placeholder 7">
            <a:extLst>
              <a:ext uri="{FF2B5EF4-FFF2-40B4-BE49-F238E27FC236}">
                <a16:creationId xmlns:a16="http://schemas.microsoft.com/office/drawing/2014/main" id="{BDA3A638-2672-45BB-BD6E-CD3B25F041C6}"/>
              </a:ext>
            </a:extLst>
          </p:cNvPr>
          <p:cNvSpPr>
            <a:spLocks noGrp="1"/>
          </p:cNvSpPr>
          <p:nvPr>
            <p:ph type="dt" idx="14"/>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78CCB0B-87F2-4F05-A697-6CA04E6CEAE0}" type="datetime1">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11/9/2022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688562483"/>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US" dirty="0"/>
              <a:t>It is important to put things into perspective when investigating locations within the SCP. To follow asset management principals, we identify the worst performing locations on our system for potential safety improvements. This is a small proportion of the state system overall, and not all locations identified are locations that can be corrected by engineering countermeasures. </a:t>
            </a:r>
          </a:p>
          <a:p>
            <a:pPr algn="l"/>
            <a:endParaRPr lang="en-US" dirty="0"/>
          </a:p>
          <a:p>
            <a:pPr algn="l"/>
            <a:r>
              <a:rPr lang="en-US" dirty="0"/>
              <a:t>Because we are placing emphasis on our worst performing locations, they should not be removed due to an arbitrary crash total such as it only had 2 or 3 crashes. Furthermore, locations shouldn’t be removed because there wasn’t an exact trend within the timeframe we’re investigating. An example of this could be that the location only had 1 angle crash from one direction and one from another, or there was a mixture of crash types such as a rear-end crash, angle crash and a run-off-road crash. </a:t>
            </a:r>
          </a:p>
          <a:p>
            <a:pPr algn="l"/>
            <a:endParaRPr lang="en-US" dirty="0"/>
          </a:p>
          <a:p>
            <a:pPr algn="l"/>
            <a:r>
              <a:rPr lang="en-US" dirty="0"/>
              <a:t>The emphasis should be on </a:t>
            </a:r>
            <a:r>
              <a:rPr lang="en-US" u="sng" dirty="0"/>
              <a:t>how</a:t>
            </a:r>
            <a:r>
              <a:rPr lang="en-US" dirty="0"/>
              <a:t> these crashes are occurring, and the associated contributing factors. </a:t>
            </a: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75C5B2A-C6C1-46CD-8323-5F37F4106C05}"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45</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 name="Header Placeholder 6">
            <a:extLst>
              <a:ext uri="{FF2B5EF4-FFF2-40B4-BE49-F238E27FC236}">
                <a16:creationId xmlns:a16="http://schemas.microsoft.com/office/drawing/2014/main" id="{091FF928-24D9-4ED0-9F5D-37EECC122D20}"/>
              </a:ext>
            </a:extLst>
          </p:cNvPr>
          <p:cNvSpPr>
            <a:spLocks noGrp="1"/>
          </p:cNvSpPr>
          <p:nvPr>
            <p:ph type="hdr" sz="quarter" idx="13"/>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black"/>
                </a:solidFill>
                <a:effectLst/>
                <a:uLnTx/>
                <a:uFillTx/>
                <a:latin typeface="Calibri" panose="020F0502020204030204"/>
                <a:ea typeface="+mn-ea"/>
                <a:cs typeface="+mn-cs"/>
              </a:rPr>
              <a:t>IHSDM and WisDOT Safety Analyses</a:t>
            </a:r>
          </a:p>
        </p:txBody>
      </p:sp>
      <p:sp>
        <p:nvSpPr>
          <p:cNvPr id="8" name="Date Placeholder 7">
            <a:extLst>
              <a:ext uri="{FF2B5EF4-FFF2-40B4-BE49-F238E27FC236}">
                <a16:creationId xmlns:a16="http://schemas.microsoft.com/office/drawing/2014/main" id="{BDA3A638-2672-45BB-BD6E-CD3B25F041C6}"/>
              </a:ext>
            </a:extLst>
          </p:cNvPr>
          <p:cNvSpPr>
            <a:spLocks noGrp="1"/>
          </p:cNvSpPr>
          <p:nvPr>
            <p:ph type="dt" idx="14"/>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78CCB0B-87F2-4F05-A697-6CA04E6CEAE0}" type="datetime1">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11/9/2022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42971113"/>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Crash vetting relies on a high level of engineering judgment. Crashes often occur because of a complex series of events and determining whether a safety improvement would have prevented a crash may be debatable between analysts. In general, you should keep a crash “in the process” if you are in doubt as to whether it has a potential safety treatment that would have prevented it or reduced its severity. Since significant judgment is used in this step, you should document your notes and thoughts while completing this step, so other analysts could understand your logic.  </a:t>
            </a:r>
          </a:p>
          <a:p>
            <a:endParaRPr lang="en-US" dirty="0"/>
          </a:p>
          <a:p>
            <a:r>
              <a:rPr lang="en-US" dirty="0"/>
              <a:t>A high-level example may be crashes resulting from sun glare. While this seems like a crash with no possible engineering solution, consider a rear-end crash that resulted from sun glare, but the rear-end would have been prevented if a queue from a traffic signal would not have extended beyond a left turn storage bay. One could suggest that storage lane could be extended and thereby reducing chances of this rear-end crash that was initially assigned to a sun glare issue. In summary, use and document your professional judgment while completing the crash vetting process.</a:t>
            </a:r>
          </a:p>
          <a:p>
            <a:pPr algn="l"/>
            <a:endParaRPr lang="en-US" dirty="0"/>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75C5B2A-C6C1-46CD-8323-5F37F4106C05}"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46</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 name="Header Placeholder 6">
            <a:extLst>
              <a:ext uri="{FF2B5EF4-FFF2-40B4-BE49-F238E27FC236}">
                <a16:creationId xmlns:a16="http://schemas.microsoft.com/office/drawing/2014/main" id="{091FF928-24D9-4ED0-9F5D-37EECC122D20}"/>
              </a:ext>
            </a:extLst>
          </p:cNvPr>
          <p:cNvSpPr>
            <a:spLocks noGrp="1"/>
          </p:cNvSpPr>
          <p:nvPr>
            <p:ph type="hdr" sz="quarter" idx="13"/>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black"/>
                </a:solidFill>
                <a:effectLst/>
                <a:uLnTx/>
                <a:uFillTx/>
                <a:latin typeface="Calibri" panose="020F0502020204030204"/>
                <a:ea typeface="+mn-ea"/>
                <a:cs typeface="+mn-cs"/>
              </a:rPr>
              <a:t>IHSDM and WisDOT Safety Analyses</a:t>
            </a:r>
          </a:p>
        </p:txBody>
      </p:sp>
      <p:sp>
        <p:nvSpPr>
          <p:cNvPr id="8" name="Date Placeholder 7">
            <a:extLst>
              <a:ext uri="{FF2B5EF4-FFF2-40B4-BE49-F238E27FC236}">
                <a16:creationId xmlns:a16="http://schemas.microsoft.com/office/drawing/2014/main" id="{BDA3A638-2672-45BB-BD6E-CD3B25F041C6}"/>
              </a:ext>
            </a:extLst>
          </p:cNvPr>
          <p:cNvSpPr>
            <a:spLocks noGrp="1"/>
          </p:cNvSpPr>
          <p:nvPr>
            <p:ph type="dt" idx="14"/>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78CCB0B-87F2-4F05-A697-6CA04E6CEAE0}" type="datetime1">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11/9/2022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570412911"/>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US" sz="1800" dirty="0">
                <a:solidFill>
                  <a:srgbClr val="FFFFFF"/>
                </a:solidFill>
                <a:effectLst/>
                <a:latin typeface="-apple-system"/>
              </a:rPr>
              <a:t>The third step in the SCP is to identify potential countermeasures. </a:t>
            </a:r>
          </a:p>
        </p:txBody>
      </p:sp>
      <p:sp>
        <p:nvSpPr>
          <p:cNvPr id="6" name="Slide Number Placeholder 5"/>
          <p:cNvSpPr>
            <a:spLocks noGrp="1"/>
          </p:cNvSpPr>
          <p:nvPr>
            <p:ph type="sldNum" sz="quarter" idx="12"/>
          </p:nvPr>
        </p:nvSpPr>
        <p:spPr/>
        <p:txBody>
          <a:bodyPr/>
          <a:lstStyle/>
          <a:p>
            <a:fld id="{275C5B2A-C6C1-46CD-8323-5F37F4106C05}" type="slidenum">
              <a:rPr lang="en-US" smtClean="0"/>
              <a:t>47</a:t>
            </a:fld>
            <a:endParaRPr lang="en-US"/>
          </a:p>
        </p:txBody>
      </p:sp>
      <p:sp>
        <p:nvSpPr>
          <p:cNvPr id="7" name="Header Placeholder 6">
            <a:extLst>
              <a:ext uri="{FF2B5EF4-FFF2-40B4-BE49-F238E27FC236}">
                <a16:creationId xmlns:a16="http://schemas.microsoft.com/office/drawing/2014/main" id="{091FF928-24D9-4ED0-9F5D-37EECC122D20}"/>
              </a:ext>
            </a:extLst>
          </p:cNvPr>
          <p:cNvSpPr>
            <a:spLocks noGrp="1"/>
          </p:cNvSpPr>
          <p:nvPr>
            <p:ph type="hdr" sz="quarter" idx="13"/>
          </p:nvPr>
        </p:nvSpPr>
        <p:spPr/>
        <p:txBody>
          <a:bodyPr/>
          <a:lstStyle/>
          <a:p>
            <a:r>
              <a:rPr lang="en-US"/>
              <a:t>IHSDM and WisDOT Safety Analyses</a:t>
            </a:r>
          </a:p>
        </p:txBody>
      </p:sp>
      <p:sp>
        <p:nvSpPr>
          <p:cNvPr id="8" name="Date Placeholder 7">
            <a:extLst>
              <a:ext uri="{FF2B5EF4-FFF2-40B4-BE49-F238E27FC236}">
                <a16:creationId xmlns:a16="http://schemas.microsoft.com/office/drawing/2014/main" id="{BDA3A638-2672-45BB-BD6E-CD3B25F041C6}"/>
              </a:ext>
            </a:extLst>
          </p:cNvPr>
          <p:cNvSpPr>
            <a:spLocks noGrp="1"/>
          </p:cNvSpPr>
          <p:nvPr>
            <p:ph type="dt" idx="14"/>
          </p:nvPr>
        </p:nvSpPr>
        <p:spPr/>
        <p:txBody>
          <a:bodyPr/>
          <a:lstStyle/>
          <a:p>
            <a:fld id="{978CCB0B-87F2-4F05-A697-6CA04E6CEAE0}" type="datetime1">
              <a:rPr lang="en-US" smtClean="0"/>
              <a:t>11/9/2022</a:t>
            </a:fld>
            <a:endParaRPr lang="en-US"/>
          </a:p>
        </p:txBody>
      </p:sp>
    </p:spTree>
    <p:extLst>
      <p:ext uri="{BB962C8B-B14F-4D97-AF65-F5344CB8AC3E}">
        <p14:creationId xmlns:p14="http://schemas.microsoft.com/office/powerpoint/2010/main" val="1017123562"/>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US" sz="1200" dirty="0">
                <a:solidFill>
                  <a:srgbClr val="FFFFFF"/>
                </a:solidFill>
                <a:effectLst/>
                <a:latin typeface="-apple-system"/>
              </a:rPr>
              <a:t>Within this step, for each location, the analyst should use the crash information and contributing factors identified from the Diagnosis procedure when considering which countermeasures to pursue. Certain countermeasures may treat a specific crash trend or type, but often, safety countermeasures may impact safety at the location as a whole. </a:t>
            </a:r>
          </a:p>
          <a:p>
            <a:pPr algn="l"/>
            <a:endParaRPr lang="en-US" sz="1200" dirty="0">
              <a:solidFill>
                <a:srgbClr val="FFFFFF"/>
              </a:solidFill>
              <a:effectLst/>
              <a:latin typeface="-apple-system"/>
            </a:endParaRPr>
          </a:p>
          <a:p>
            <a:pPr algn="l"/>
            <a:r>
              <a:rPr lang="en-US" sz="1200" dirty="0">
                <a:solidFill>
                  <a:srgbClr val="FFFFFF"/>
                </a:solidFill>
                <a:effectLst/>
                <a:latin typeface="-apple-system"/>
              </a:rPr>
              <a:t>For example, it is important to look at what proposed improvements are often targeting. It may make sense to construct a roundabout where a series angle crashes are occurring at a stop-controlled intersection. It may not make sense to construct a roundabout at the same location if only run-off-road crashes are occurring.</a:t>
            </a:r>
          </a:p>
          <a:p>
            <a:pPr algn="l"/>
            <a:endParaRPr lang="en-US" dirty="0">
              <a:solidFill>
                <a:srgbClr val="FFFFFF"/>
              </a:solidFill>
              <a:effectLst/>
              <a:latin typeface="-apple-system"/>
            </a:endParaRPr>
          </a:p>
        </p:txBody>
      </p:sp>
      <p:sp>
        <p:nvSpPr>
          <p:cNvPr id="6" name="Slide Number Placeholder 5"/>
          <p:cNvSpPr>
            <a:spLocks noGrp="1"/>
          </p:cNvSpPr>
          <p:nvPr>
            <p:ph type="sldNum" sz="quarter" idx="12"/>
          </p:nvPr>
        </p:nvSpPr>
        <p:spPr/>
        <p:txBody>
          <a:bodyPr/>
          <a:lstStyle/>
          <a:p>
            <a:fld id="{275C5B2A-C6C1-46CD-8323-5F37F4106C05}" type="slidenum">
              <a:rPr lang="en-US" smtClean="0"/>
              <a:t>48</a:t>
            </a:fld>
            <a:endParaRPr lang="en-US"/>
          </a:p>
        </p:txBody>
      </p:sp>
      <p:sp>
        <p:nvSpPr>
          <p:cNvPr id="7" name="Header Placeholder 6">
            <a:extLst>
              <a:ext uri="{FF2B5EF4-FFF2-40B4-BE49-F238E27FC236}">
                <a16:creationId xmlns:a16="http://schemas.microsoft.com/office/drawing/2014/main" id="{091FF928-24D9-4ED0-9F5D-37EECC122D20}"/>
              </a:ext>
            </a:extLst>
          </p:cNvPr>
          <p:cNvSpPr>
            <a:spLocks noGrp="1"/>
          </p:cNvSpPr>
          <p:nvPr>
            <p:ph type="hdr" sz="quarter" idx="13"/>
          </p:nvPr>
        </p:nvSpPr>
        <p:spPr/>
        <p:txBody>
          <a:bodyPr/>
          <a:lstStyle/>
          <a:p>
            <a:r>
              <a:rPr lang="en-US"/>
              <a:t>IHSDM and WisDOT Safety Analyses</a:t>
            </a:r>
          </a:p>
        </p:txBody>
      </p:sp>
      <p:sp>
        <p:nvSpPr>
          <p:cNvPr id="8" name="Date Placeholder 7">
            <a:extLst>
              <a:ext uri="{FF2B5EF4-FFF2-40B4-BE49-F238E27FC236}">
                <a16:creationId xmlns:a16="http://schemas.microsoft.com/office/drawing/2014/main" id="{BDA3A638-2672-45BB-BD6E-CD3B25F041C6}"/>
              </a:ext>
            </a:extLst>
          </p:cNvPr>
          <p:cNvSpPr>
            <a:spLocks noGrp="1"/>
          </p:cNvSpPr>
          <p:nvPr>
            <p:ph type="dt" idx="14"/>
          </p:nvPr>
        </p:nvSpPr>
        <p:spPr/>
        <p:txBody>
          <a:bodyPr/>
          <a:lstStyle/>
          <a:p>
            <a:fld id="{978CCB0B-87F2-4F05-A697-6CA04E6CEAE0}" type="datetime1">
              <a:rPr lang="en-US" smtClean="0"/>
              <a:t>11/9/2022</a:t>
            </a:fld>
            <a:endParaRPr lang="en-US"/>
          </a:p>
        </p:txBody>
      </p:sp>
    </p:spTree>
    <p:extLst>
      <p:ext uri="{BB962C8B-B14F-4D97-AF65-F5344CB8AC3E}">
        <p14:creationId xmlns:p14="http://schemas.microsoft.com/office/powerpoint/2010/main" val="2077659828"/>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US" dirty="0">
                <a:solidFill>
                  <a:srgbClr val="FFFFFF"/>
                </a:solidFill>
                <a:effectLst/>
                <a:latin typeface="-apple-system"/>
              </a:rPr>
              <a:t>FDM 11-38 attachment 10.3 is available to help identify potential countermeasures and crashes they often treat. This list is not exhaustive but may serve as a starting point when considering potential countermeasures.</a:t>
            </a:r>
          </a:p>
        </p:txBody>
      </p:sp>
      <p:sp>
        <p:nvSpPr>
          <p:cNvPr id="6" name="Slide Number Placeholder 5"/>
          <p:cNvSpPr>
            <a:spLocks noGrp="1"/>
          </p:cNvSpPr>
          <p:nvPr>
            <p:ph type="sldNum" sz="quarter" idx="12"/>
          </p:nvPr>
        </p:nvSpPr>
        <p:spPr/>
        <p:txBody>
          <a:bodyPr/>
          <a:lstStyle/>
          <a:p>
            <a:fld id="{275C5B2A-C6C1-46CD-8323-5F37F4106C05}" type="slidenum">
              <a:rPr lang="en-US" smtClean="0"/>
              <a:t>49</a:t>
            </a:fld>
            <a:endParaRPr lang="en-US"/>
          </a:p>
        </p:txBody>
      </p:sp>
      <p:sp>
        <p:nvSpPr>
          <p:cNvPr id="7" name="Header Placeholder 6">
            <a:extLst>
              <a:ext uri="{FF2B5EF4-FFF2-40B4-BE49-F238E27FC236}">
                <a16:creationId xmlns:a16="http://schemas.microsoft.com/office/drawing/2014/main" id="{091FF928-24D9-4ED0-9F5D-37EECC122D20}"/>
              </a:ext>
            </a:extLst>
          </p:cNvPr>
          <p:cNvSpPr>
            <a:spLocks noGrp="1"/>
          </p:cNvSpPr>
          <p:nvPr>
            <p:ph type="hdr" sz="quarter" idx="13"/>
          </p:nvPr>
        </p:nvSpPr>
        <p:spPr/>
        <p:txBody>
          <a:bodyPr/>
          <a:lstStyle/>
          <a:p>
            <a:r>
              <a:rPr lang="en-US"/>
              <a:t>IHSDM and WisDOT Safety Analyses</a:t>
            </a:r>
          </a:p>
        </p:txBody>
      </p:sp>
      <p:sp>
        <p:nvSpPr>
          <p:cNvPr id="8" name="Date Placeholder 7">
            <a:extLst>
              <a:ext uri="{FF2B5EF4-FFF2-40B4-BE49-F238E27FC236}">
                <a16:creationId xmlns:a16="http://schemas.microsoft.com/office/drawing/2014/main" id="{BDA3A638-2672-45BB-BD6E-CD3B25F041C6}"/>
              </a:ext>
            </a:extLst>
          </p:cNvPr>
          <p:cNvSpPr>
            <a:spLocks noGrp="1"/>
          </p:cNvSpPr>
          <p:nvPr>
            <p:ph type="dt" idx="14"/>
          </p:nvPr>
        </p:nvSpPr>
        <p:spPr/>
        <p:txBody>
          <a:bodyPr/>
          <a:lstStyle/>
          <a:p>
            <a:fld id="{978CCB0B-87F2-4F05-A697-6CA04E6CEAE0}" type="datetime1">
              <a:rPr lang="en-US" smtClean="0"/>
              <a:t>11/9/2022</a:t>
            </a:fld>
            <a:endParaRPr lang="en-US"/>
          </a:p>
        </p:txBody>
      </p:sp>
    </p:spTree>
    <p:extLst>
      <p:ext uri="{BB962C8B-B14F-4D97-AF65-F5344CB8AC3E}">
        <p14:creationId xmlns:p14="http://schemas.microsoft.com/office/powerpoint/2010/main" val="28424063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When is an ICE required?</a:t>
            </a:r>
          </a:p>
          <a:p>
            <a:endParaRPr lang="en-US" dirty="0"/>
          </a:p>
          <a:p>
            <a:r>
              <a:rPr lang="en-US" dirty="0"/>
              <a:t>The ICE process is a required process when there are proposed changes to traffic control, a new installation of a traffic control device, a new type of alternative intersection is being considered such as a new reduced conflict intersection or interchange, or when offsetting intersections may occur.</a:t>
            </a:r>
          </a:p>
          <a:p>
            <a:endParaRPr lang="en-US" dirty="0"/>
          </a:p>
          <a:p>
            <a:r>
              <a:rPr lang="en-US" dirty="0"/>
              <a:t>An ICE </a:t>
            </a:r>
            <a:r>
              <a:rPr lang="en-US" u="sng" dirty="0"/>
              <a:t>may</a:t>
            </a:r>
            <a:r>
              <a:rPr lang="en-US" dirty="0"/>
              <a:t> also be required should there be access, median restrictions or cul-de-sacs that cause considerable impacts to traffic patterns. Please contact BTO should you have any questions on whether an alternative considered is required to follow this process or not.</a:t>
            </a:r>
          </a:p>
        </p:txBody>
      </p:sp>
      <p:sp>
        <p:nvSpPr>
          <p:cNvPr id="6" name="Slide Number Placeholder 5"/>
          <p:cNvSpPr>
            <a:spLocks noGrp="1"/>
          </p:cNvSpPr>
          <p:nvPr>
            <p:ph type="sldNum" sz="quarter" idx="12"/>
          </p:nvPr>
        </p:nvSpPr>
        <p:spPr/>
        <p:txBody>
          <a:bodyPr/>
          <a:lstStyle/>
          <a:p>
            <a:fld id="{275C5B2A-C6C1-46CD-8323-5F37F4106C05}" type="slidenum">
              <a:rPr lang="en-US" smtClean="0"/>
              <a:t>5</a:t>
            </a:fld>
            <a:endParaRPr lang="en-US"/>
          </a:p>
        </p:txBody>
      </p:sp>
      <p:sp>
        <p:nvSpPr>
          <p:cNvPr id="7" name="Header Placeholder 6">
            <a:extLst>
              <a:ext uri="{FF2B5EF4-FFF2-40B4-BE49-F238E27FC236}">
                <a16:creationId xmlns:a16="http://schemas.microsoft.com/office/drawing/2014/main" id="{1A0CC7F4-CB4E-4E1D-81FE-F94C27EC243F}"/>
              </a:ext>
            </a:extLst>
          </p:cNvPr>
          <p:cNvSpPr>
            <a:spLocks noGrp="1"/>
          </p:cNvSpPr>
          <p:nvPr>
            <p:ph type="hdr" sz="quarter" idx="13"/>
          </p:nvPr>
        </p:nvSpPr>
        <p:spPr/>
        <p:txBody>
          <a:bodyPr/>
          <a:lstStyle/>
          <a:p>
            <a:r>
              <a:rPr lang="en-US"/>
              <a:t>IHSDM and WisDOT Safety Analyses</a:t>
            </a:r>
          </a:p>
        </p:txBody>
      </p:sp>
      <p:sp>
        <p:nvSpPr>
          <p:cNvPr id="8" name="Date Placeholder 7">
            <a:extLst>
              <a:ext uri="{FF2B5EF4-FFF2-40B4-BE49-F238E27FC236}">
                <a16:creationId xmlns:a16="http://schemas.microsoft.com/office/drawing/2014/main" id="{64E45AEC-39FB-4AFD-87DC-6A1EC1024E77}"/>
              </a:ext>
            </a:extLst>
          </p:cNvPr>
          <p:cNvSpPr>
            <a:spLocks noGrp="1"/>
          </p:cNvSpPr>
          <p:nvPr>
            <p:ph type="dt" idx="14"/>
          </p:nvPr>
        </p:nvSpPr>
        <p:spPr/>
        <p:txBody>
          <a:bodyPr/>
          <a:lstStyle/>
          <a:p>
            <a:fld id="{858D173E-95CB-4AA7-8CCC-A29D39F82061}" type="datetime1">
              <a:rPr lang="en-US" smtClean="0"/>
              <a:t>11/9/2022</a:t>
            </a:fld>
            <a:endParaRPr lang="en-US"/>
          </a:p>
        </p:txBody>
      </p:sp>
    </p:spTree>
    <p:extLst>
      <p:ext uri="{BB962C8B-B14F-4D97-AF65-F5344CB8AC3E}">
        <p14:creationId xmlns:p14="http://schemas.microsoft.com/office/powerpoint/2010/main" val="699205905"/>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US" dirty="0">
                <a:solidFill>
                  <a:srgbClr val="FFFFFF"/>
                </a:solidFill>
                <a:effectLst/>
                <a:latin typeface="-apple-system"/>
              </a:rPr>
              <a:t>BTO recommends completing the Phase 1 ICE report within this step, prior to moving forward within the SCP. This confirms that all alternatives being investigated fit within the purpose and need of a project and removes others that are not reasonable to carry forward. For example, an interchange alternative at an expressway within a resurfacing project may not be reasonable to carry forward. </a:t>
            </a:r>
          </a:p>
        </p:txBody>
      </p:sp>
      <p:sp>
        <p:nvSpPr>
          <p:cNvPr id="6" name="Slide Number Placeholder 5"/>
          <p:cNvSpPr>
            <a:spLocks noGrp="1"/>
          </p:cNvSpPr>
          <p:nvPr>
            <p:ph type="sldNum" sz="quarter" idx="12"/>
          </p:nvPr>
        </p:nvSpPr>
        <p:spPr/>
        <p:txBody>
          <a:bodyPr/>
          <a:lstStyle/>
          <a:p>
            <a:fld id="{275C5B2A-C6C1-46CD-8323-5F37F4106C05}" type="slidenum">
              <a:rPr lang="en-US" smtClean="0"/>
              <a:t>50</a:t>
            </a:fld>
            <a:endParaRPr lang="en-US"/>
          </a:p>
        </p:txBody>
      </p:sp>
      <p:sp>
        <p:nvSpPr>
          <p:cNvPr id="7" name="Header Placeholder 6">
            <a:extLst>
              <a:ext uri="{FF2B5EF4-FFF2-40B4-BE49-F238E27FC236}">
                <a16:creationId xmlns:a16="http://schemas.microsoft.com/office/drawing/2014/main" id="{091FF928-24D9-4ED0-9F5D-37EECC122D20}"/>
              </a:ext>
            </a:extLst>
          </p:cNvPr>
          <p:cNvSpPr>
            <a:spLocks noGrp="1"/>
          </p:cNvSpPr>
          <p:nvPr>
            <p:ph type="hdr" sz="quarter" idx="13"/>
          </p:nvPr>
        </p:nvSpPr>
        <p:spPr/>
        <p:txBody>
          <a:bodyPr/>
          <a:lstStyle/>
          <a:p>
            <a:r>
              <a:rPr lang="en-US"/>
              <a:t>IHSDM and WisDOT Safety Analyses</a:t>
            </a:r>
          </a:p>
        </p:txBody>
      </p:sp>
      <p:sp>
        <p:nvSpPr>
          <p:cNvPr id="8" name="Date Placeholder 7">
            <a:extLst>
              <a:ext uri="{FF2B5EF4-FFF2-40B4-BE49-F238E27FC236}">
                <a16:creationId xmlns:a16="http://schemas.microsoft.com/office/drawing/2014/main" id="{BDA3A638-2672-45BB-BD6E-CD3B25F041C6}"/>
              </a:ext>
            </a:extLst>
          </p:cNvPr>
          <p:cNvSpPr>
            <a:spLocks noGrp="1"/>
          </p:cNvSpPr>
          <p:nvPr>
            <p:ph type="dt" idx="14"/>
          </p:nvPr>
        </p:nvSpPr>
        <p:spPr/>
        <p:txBody>
          <a:bodyPr/>
          <a:lstStyle/>
          <a:p>
            <a:fld id="{978CCB0B-87F2-4F05-A697-6CA04E6CEAE0}" type="datetime1">
              <a:rPr lang="en-US" smtClean="0"/>
              <a:t>11/9/2022</a:t>
            </a:fld>
            <a:endParaRPr lang="en-US"/>
          </a:p>
        </p:txBody>
      </p:sp>
    </p:spTree>
    <p:extLst>
      <p:ext uri="{BB962C8B-B14F-4D97-AF65-F5344CB8AC3E}">
        <p14:creationId xmlns:p14="http://schemas.microsoft.com/office/powerpoint/2010/main" val="3680117458"/>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US" sz="1800" dirty="0">
                <a:solidFill>
                  <a:srgbClr val="FFFFFF"/>
                </a:solidFill>
                <a:effectLst/>
                <a:latin typeface="-apple-system"/>
              </a:rPr>
              <a:t>Once countermeasures are proposed, they are evaluated based on safety performance and cost in the fourth step of the SCP. </a:t>
            </a:r>
          </a:p>
          <a:p>
            <a:pPr algn="l"/>
            <a:endParaRPr lang="en-US" sz="1800" dirty="0">
              <a:solidFill>
                <a:srgbClr val="FFFFFF"/>
              </a:solidFill>
              <a:effectLst/>
              <a:latin typeface="-apple-system"/>
            </a:endParaRPr>
          </a:p>
          <a:p>
            <a:pPr algn="l"/>
            <a:r>
              <a:rPr lang="en-US" sz="1800" dirty="0">
                <a:solidFill>
                  <a:srgbClr val="FFFFFF"/>
                </a:solidFill>
                <a:effectLst/>
                <a:latin typeface="-apple-system"/>
              </a:rPr>
              <a:t>To determine the safety benefits for each alternative, the correct analysis method needs to be utilized. Per the HSM, the same analysis method must be used for </a:t>
            </a:r>
            <a:r>
              <a:rPr lang="en-US" sz="1800" u="sng" dirty="0">
                <a:solidFill>
                  <a:srgbClr val="FFFFFF"/>
                </a:solidFill>
                <a:effectLst/>
                <a:latin typeface="-apple-system"/>
              </a:rPr>
              <a:t>all</a:t>
            </a:r>
            <a:r>
              <a:rPr lang="en-US" dirty="0">
                <a:solidFill>
                  <a:srgbClr val="FFFFFF"/>
                </a:solidFill>
                <a:effectLst/>
                <a:latin typeface="-apple-system"/>
              </a:rPr>
              <a:t> </a:t>
            </a:r>
            <a:r>
              <a:rPr lang="en-US" sz="1800" dirty="0">
                <a:solidFill>
                  <a:srgbClr val="FFFFFF"/>
                </a:solidFill>
                <a:effectLst/>
                <a:latin typeface="-apple-system"/>
              </a:rPr>
              <a:t>alternatives for the same location. This should be the most reliable method available.</a:t>
            </a:r>
            <a:r>
              <a:rPr lang="en-US" dirty="0">
                <a:solidFill>
                  <a:srgbClr val="FFFFFF"/>
                </a:solidFill>
                <a:effectLst/>
                <a:latin typeface="-apple-system"/>
              </a:rPr>
              <a:t> </a:t>
            </a:r>
            <a:r>
              <a:rPr lang="en-US" sz="1800" dirty="0">
                <a:solidFill>
                  <a:srgbClr val="FFFFFF"/>
                </a:solidFill>
                <a:effectLst/>
                <a:latin typeface="-apple-system"/>
              </a:rPr>
              <a:t>Additionally,</a:t>
            </a:r>
            <a:r>
              <a:rPr lang="en-US" dirty="0">
                <a:solidFill>
                  <a:srgbClr val="FFFFFF"/>
                </a:solidFill>
                <a:effectLst/>
                <a:latin typeface="-apple-system"/>
              </a:rPr>
              <a:t> </a:t>
            </a:r>
            <a:r>
              <a:rPr lang="en-US" sz="1800" dirty="0">
                <a:solidFill>
                  <a:srgbClr val="FFFFFF"/>
                </a:solidFill>
                <a:effectLst/>
                <a:latin typeface="-apple-system"/>
              </a:rPr>
              <a:t>all alternatives are compared to the lowest cost alternative, which is typically the alternative which perpetuates the existing, or base, conditions.</a:t>
            </a:r>
            <a:endParaRPr lang="en-US" dirty="0">
              <a:solidFill>
                <a:srgbClr val="FFFFFF"/>
              </a:solidFill>
              <a:effectLst/>
              <a:latin typeface="-apple-system"/>
            </a:endParaRPr>
          </a:p>
          <a:p>
            <a:pPr algn="l"/>
            <a:endParaRPr lang="en-US" dirty="0">
              <a:solidFill>
                <a:srgbClr val="FFFFFF"/>
              </a:solidFill>
              <a:effectLst/>
              <a:latin typeface="-apple-system"/>
            </a:endParaRPr>
          </a:p>
          <a:p>
            <a:pPr algn="l"/>
            <a:r>
              <a:rPr lang="en-US" sz="1800" dirty="0">
                <a:solidFill>
                  <a:srgbClr val="FFFFFF"/>
                </a:solidFill>
                <a:effectLst/>
                <a:latin typeface="-apple-system"/>
              </a:rPr>
              <a:t>All alternatives that have a positive safety benefit-cost ratio, which is any value greater than zero, are considered reasonable. Those alternatives with a safety benefit-cost ratio greater than one are economically justified from a safety perspective. For alternatives investigated that are not identified as a Safety Site of Promise, a benefit-cost ratio of 2.0 or greater is required to economically justify the improvement from a safety perspective.</a:t>
            </a:r>
            <a:endParaRPr lang="en-US" dirty="0">
              <a:solidFill>
                <a:srgbClr val="FFFFFF"/>
              </a:solidFill>
              <a:effectLst/>
              <a:latin typeface="-apple-system"/>
            </a:endParaRPr>
          </a:p>
        </p:txBody>
      </p:sp>
      <p:sp>
        <p:nvSpPr>
          <p:cNvPr id="6" name="Slide Number Placeholder 5"/>
          <p:cNvSpPr>
            <a:spLocks noGrp="1"/>
          </p:cNvSpPr>
          <p:nvPr>
            <p:ph type="sldNum" sz="quarter" idx="12"/>
          </p:nvPr>
        </p:nvSpPr>
        <p:spPr/>
        <p:txBody>
          <a:bodyPr/>
          <a:lstStyle/>
          <a:p>
            <a:fld id="{275C5B2A-C6C1-46CD-8323-5F37F4106C05}" type="slidenum">
              <a:rPr lang="en-US" smtClean="0"/>
              <a:t>51</a:t>
            </a:fld>
            <a:endParaRPr lang="en-US"/>
          </a:p>
        </p:txBody>
      </p:sp>
      <p:sp>
        <p:nvSpPr>
          <p:cNvPr id="7" name="Header Placeholder 6">
            <a:extLst>
              <a:ext uri="{FF2B5EF4-FFF2-40B4-BE49-F238E27FC236}">
                <a16:creationId xmlns:a16="http://schemas.microsoft.com/office/drawing/2014/main" id="{091FF928-24D9-4ED0-9F5D-37EECC122D20}"/>
              </a:ext>
            </a:extLst>
          </p:cNvPr>
          <p:cNvSpPr>
            <a:spLocks noGrp="1"/>
          </p:cNvSpPr>
          <p:nvPr>
            <p:ph type="hdr" sz="quarter" idx="13"/>
          </p:nvPr>
        </p:nvSpPr>
        <p:spPr/>
        <p:txBody>
          <a:bodyPr/>
          <a:lstStyle/>
          <a:p>
            <a:r>
              <a:rPr lang="en-US"/>
              <a:t>IHSDM and WisDOT Safety Analyses</a:t>
            </a:r>
          </a:p>
        </p:txBody>
      </p:sp>
      <p:sp>
        <p:nvSpPr>
          <p:cNvPr id="8" name="Date Placeholder 7">
            <a:extLst>
              <a:ext uri="{FF2B5EF4-FFF2-40B4-BE49-F238E27FC236}">
                <a16:creationId xmlns:a16="http://schemas.microsoft.com/office/drawing/2014/main" id="{BDA3A638-2672-45BB-BD6E-CD3B25F041C6}"/>
              </a:ext>
            </a:extLst>
          </p:cNvPr>
          <p:cNvSpPr>
            <a:spLocks noGrp="1"/>
          </p:cNvSpPr>
          <p:nvPr>
            <p:ph type="dt" idx="14"/>
          </p:nvPr>
        </p:nvSpPr>
        <p:spPr/>
        <p:txBody>
          <a:bodyPr/>
          <a:lstStyle/>
          <a:p>
            <a:fld id="{978CCB0B-87F2-4F05-A697-6CA04E6CEAE0}" type="datetime1">
              <a:rPr lang="en-US" smtClean="0"/>
              <a:t>11/9/2022</a:t>
            </a:fld>
            <a:endParaRPr lang="en-US"/>
          </a:p>
        </p:txBody>
      </p:sp>
    </p:spTree>
    <p:extLst>
      <p:ext uri="{BB962C8B-B14F-4D97-AF65-F5344CB8AC3E}">
        <p14:creationId xmlns:p14="http://schemas.microsoft.com/office/powerpoint/2010/main" val="2251598545"/>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US" dirty="0">
                <a:solidFill>
                  <a:srgbClr val="FFFFFF"/>
                </a:solidFill>
                <a:effectLst/>
                <a:latin typeface="-apple-system"/>
              </a:rPr>
              <a:t>The SCP requires the most reliable safety analysis method to be used across all alternatives. </a:t>
            </a:r>
          </a:p>
          <a:p>
            <a:pPr algn="l"/>
            <a:endParaRPr lang="en-US" dirty="0">
              <a:solidFill>
                <a:srgbClr val="FFFFFF"/>
              </a:solidFill>
              <a:effectLst/>
              <a:latin typeface="-apple-system"/>
            </a:endParaRPr>
          </a:p>
          <a:p>
            <a:pPr algn="l"/>
            <a:r>
              <a:rPr lang="en-US" dirty="0">
                <a:solidFill>
                  <a:srgbClr val="FFFFFF"/>
                </a:solidFill>
                <a:effectLst/>
                <a:latin typeface="-apple-system"/>
              </a:rPr>
              <a:t>Depending on the alternatives chosen, the Empirical Bayes or EB method, which utilizes the observed crash history, may or may not be included within the analysis. The HSM defines where EB can be used. EB can be used where significant changes do not occur at a particular site. These include s</a:t>
            </a:r>
            <a:r>
              <a:rPr lang="en-US" sz="1200" dirty="0"/>
              <a:t>ites at which the roadway geometrics and traffic control are not being changed, projects in which the roadway cross section is modified but the basic number of through lanes remains the same, and projects where only minor changes in alignment are made.</a:t>
            </a:r>
          </a:p>
        </p:txBody>
      </p:sp>
      <p:sp>
        <p:nvSpPr>
          <p:cNvPr id="6" name="Slide Number Placeholder 5"/>
          <p:cNvSpPr>
            <a:spLocks noGrp="1"/>
          </p:cNvSpPr>
          <p:nvPr>
            <p:ph type="sldNum" sz="quarter" idx="12"/>
          </p:nvPr>
        </p:nvSpPr>
        <p:spPr/>
        <p:txBody>
          <a:bodyPr/>
          <a:lstStyle/>
          <a:p>
            <a:fld id="{275C5B2A-C6C1-46CD-8323-5F37F4106C05}" type="slidenum">
              <a:rPr lang="en-US" smtClean="0"/>
              <a:t>52</a:t>
            </a:fld>
            <a:endParaRPr lang="en-US"/>
          </a:p>
        </p:txBody>
      </p:sp>
      <p:sp>
        <p:nvSpPr>
          <p:cNvPr id="7" name="Header Placeholder 6">
            <a:extLst>
              <a:ext uri="{FF2B5EF4-FFF2-40B4-BE49-F238E27FC236}">
                <a16:creationId xmlns:a16="http://schemas.microsoft.com/office/drawing/2014/main" id="{091FF928-24D9-4ED0-9F5D-37EECC122D20}"/>
              </a:ext>
            </a:extLst>
          </p:cNvPr>
          <p:cNvSpPr>
            <a:spLocks noGrp="1"/>
          </p:cNvSpPr>
          <p:nvPr>
            <p:ph type="hdr" sz="quarter" idx="13"/>
          </p:nvPr>
        </p:nvSpPr>
        <p:spPr/>
        <p:txBody>
          <a:bodyPr/>
          <a:lstStyle/>
          <a:p>
            <a:r>
              <a:rPr lang="en-US"/>
              <a:t>IHSDM and WisDOT Safety Analyses</a:t>
            </a:r>
          </a:p>
        </p:txBody>
      </p:sp>
      <p:sp>
        <p:nvSpPr>
          <p:cNvPr id="8" name="Date Placeholder 7">
            <a:extLst>
              <a:ext uri="{FF2B5EF4-FFF2-40B4-BE49-F238E27FC236}">
                <a16:creationId xmlns:a16="http://schemas.microsoft.com/office/drawing/2014/main" id="{BDA3A638-2672-45BB-BD6E-CD3B25F041C6}"/>
              </a:ext>
            </a:extLst>
          </p:cNvPr>
          <p:cNvSpPr>
            <a:spLocks noGrp="1"/>
          </p:cNvSpPr>
          <p:nvPr>
            <p:ph type="dt" idx="14"/>
          </p:nvPr>
        </p:nvSpPr>
        <p:spPr/>
        <p:txBody>
          <a:bodyPr/>
          <a:lstStyle/>
          <a:p>
            <a:fld id="{978CCB0B-87F2-4F05-A697-6CA04E6CEAE0}" type="datetime1">
              <a:rPr lang="en-US" smtClean="0"/>
              <a:t>11/9/2022</a:t>
            </a:fld>
            <a:endParaRPr lang="en-US"/>
          </a:p>
        </p:txBody>
      </p:sp>
    </p:spTree>
    <p:extLst>
      <p:ext uri="{BB962C8B-B14F-4D97-AF65-F5344CB8AC3E}">
        <p14:creationId xmlns:p14="http://schemas.microsoft.com/office/powerpoint/2010/main" val="4280320400"/>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For each location, a separate safety evaluation and economic appraisal of alternatives is conducted. To determine the safety benefits for each alternative, the correct analysis method needs to be utilized, which depends on the countermeasures proposed. Use the most reliable method available. This method must be used for </a:t>
            </a:r>
            <a:r>
              <a:rPr lang="en-US" u="sng" dirty="0"/>
              <a:t>all</a:t>
            </a:r>
            <a:r>
              <a:rPr lang="en-US" dirty="0"/>
              <a:t> alternatives considered at the location.</a:t>
            </a:r>
          </a:p>
          <a:p>
            <a:endParaRPr lang="en-US" dirty="0"/>
          </a:p>
          <a:p>
            <a:r>
              <a:rPr lang="en-US" dirty="0"/>
              <a:t>Method one is the least reliable method and should only be used if methods two and three are unavailable. This method results in the estimated crash frequency for each alternative.</a:t>
            </a:r>
          </a:p>
          <a:p>
            <a:endParaRPr lang="en-US" dirty="0"/>
          </a:p>
          <a:p>
            <a:r>
              <a:rPr lang="en-US" dirty="0"/>
              <a:t>Method two is the most common method used for intersections. This method is used when Empirical Bayes cannot be applied and results in the predicted crash frequency for each alternative. This method does not take into account the existing crash history at the location and solely uses the predicted crash total.</a:t>
            </a:r>
          </a:p>
          <a:p>
            <a:endParaRPr lang="en-US" dirty="0"/>
          </a:p>
          <a:p>
            <a:r>
              <a:rPr lang="en-US" dirty="0"/>
              <a:t>Method three is the most common method used for segments. This method is used when Empirical Bayes can be applied and results in the expected crash frequency for each alternative. This method does take into account the existing crash history at the location and balances it with the predicted crash total.</a:t>
            </a:r>
          </a:p>
          <a:p>
            <a:endParaRPr lang="en-US" dirty="0"/>
          </a:p>
          <a:p>
            <a:r>
              <a:rPr lang="en-US" dirty="0"/>
              <a:t>Sometimes external crash modification factors, or CMFs, are needed. Method 1 requires an external CMF to apply to the observed crash history, but they may or may not be needed for Methods 2 and 3. When including external CMFs, please document the source.</a:t>
            </a:r>
          </a:p>
          <a:p>
            <a:endParaRPr lang="en-US" dirty="0"/>
          </a:p>
        </p:txBody>
      </p:sp>
      <p:sp>
        <p:nvSpPr>
          <p:cNvPr id="6" name="Slide Number Placeholder 5"/>
          <p:cNvSpPr>
            <a:spLocks noGrp="1"/>
          </p:cNvSpPr>
          <p:nvPr>
            <p:ph type="sldNum" sz="quarter" idx="12"/>
          </p:nvPr>
        </p:nvSpPr>
        <p:spPr/>
        <p:txBody>
          <a:bodyPr/>
          <a:lstStyle/>
          <a:p>
            <a:fld id="{275C5B2A-C6C1-46CD-8323-5F37F4106C05}" type="slidenum">
              <a:rPr lang="en-US" smtClean="0"/>
              <a:t>53</a:t>
            </a:fld>
            <a:endParaRPr lang="en-US"/>
          </a:p>
        </p:txBody>
      </p:sp>
      <p:sp>
        <p:nvSpPr>
          <p:cNvPr id="7" name="Header Placeholder 6">
            <a:extLst>
              <a:ext uri="{FF2B5EF4-FFF2-40B4-BE49-F238E27FC236}">
                <a16:creationId xmlns:a16="http://schemas.microsoft.com/office/drawing/2014/main" id="{70EE95E9-234F-4EDD-9432-EADEB512DE41}"/>
              </a:ext>
            </a:extLst>
          </p:cNvPr>
          <p:cNvSpPr>
            <a:spLocks noGrp="1"/>
          </p:cNvSpPr>
          <p:nvPr>
            <p:ph type="hdr" sz="quarter" idx="13"/>
          </p:nvPr>
        </p:nvSpPr>
        <p:spPr/>
        <p:txBody>
          <a:bodyPr/>
          <a:lstStyle/>
          <a:p>
            <a:r>
              <a:rPr lang="en-US"/>
              <a:t>IHSDM and WisDOT Safety Analyses</a:t>
            </a:r>
          </a:p>
        </p:txBody>
      </p:sp>
      <p:sp>
        <p:nvSpPr>
          <p:cNvPr id="8" name="Date Placeholder 7">
            <a:extLst>
              <a:ext uri="{FF2B5EF4-FFF2-40B4-BE49-F238E27FC236}">
                <a16:creationId xmlns:a16="http://schemas.microsoft.com/office/drawing/2014/main" id="{30710B90-6D97-4FC6-A752-F05070A26E8A}"/>
              </a:ext>
            </a:extLst>
          </p:cNvPr>
          <p:cNvSpPr>
            <a:spLocks noGrp="1"/>
          </p:cNvSpPr>
          <p:nvPr>
            <p:ph type="dt" idx="14"/>
          </p:nvPr>
        </p:nvSpPr>
        <p:spPr/>
        <p:txBody>
          <a:bodyPr/>
          <a:lstStyle/>
          <a:p>
            <a:fld id="{C034E49A-5846-4F04-8608-02D9DAE0AA4B}" type="datetime1">
              <a:rPr lang="en-US" smtClean="0"/>
              <a:t>11/9/2022</a:t>
            </a:fld>
            <a:endParaRPr lang="en-US"/>
          </a:p>
        </p:txBody>
      </p:sp>
    </p:spTree>
    <p:extLst>
      <p:ext uri="{BB962C8B-B14F-4D97-AF65-F5344CB8AC3E}">
        <p14:creationId xmlns:p14="http://schemas.microsoft.com/office/powerpoint/2010/main" val="1574922703"/>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Now let's talk about the tools used for each method. </a:t>
            </a:r>
          </a:p>
          <a:p>
            <a:endParaRPr lang="en-US" dirty="0"/>
          </a:p>
          <a:p>
            <a:r>
              <a:rPr lang="en-US" dirty="0"/>
              <a:t>Method 1 uses a spreadsheet-based tool which applies the CMF directly to the crash history. This is most often used when a CMF is targeting a specific crash type, such as pedestrian improvements or overheight detection systems.</a:t>
            </a:r>
          </a:p>
          <a:p>
            <a:endParaRPr lang="en-US" dirty="0"/>
          </a:p>
          <a:p>
            <a:r>
              <a:rPr lang="en-US" dirty="0"/>
              <a:t>For Methods 2 and 3 the Interactive Highway Safety Design Model (IHSDM) is used. IHSDM is a software used for safety evaluation and economic appraisal. It allows for the use of Safety Performance Functions (SPFs) and application of Empirical Bayes. </a:t>
            </a:r>
          </a:p>
        </p:txBody>
      </p:sp>
      <p:sp>
        <p:nvSpPr>
          <p:cNvPr id="6" name="Slide Number Placeholder 5"/>
          <p:cNvSpPr>
            <a:spLocks noGrp="1"/>
          </p:cNvSpPr>
          <p:nvPr>
            <p:ph type="sldNum" sz="quarter" idx="12"/>
          </p:nvPr>
        </p:nvSpPr>
        <p:spPr/>
        <p:txBody>
          <a:bodyPr/>
          <a:lstStyle/>
          <a:p>
            <a:fld id="{275C5B2A-C6C1-46CD-8323-5F37F4106C05}" type="slidenum">
              <a:rPr lang="en-US" smtClean="0"/>
              <a:t>54</a:t>
            </a:fld>
            <a:endParaRPr lang="en-US"/>
          </a:p>
        </p:txBody>
      </p:sp>
      <p:sp>
        <p:nvSpPr>
          <p:cNvPr id="7" name="Header Placeholder 6">
            <a:extLst>
              <a:ext uri="{FF2B5EF4-FFF2-40B4-BE49-F238E27FC236}">
                <a16:creationId xmlns:a16="http://schemas.microsoft.com/office/drawing/2014/main" id="{70EE95E9-234F-4EDD-9432-EADEB512DE41}"/>
              </a:ext>
            </a:extLst>
          </p:cNvPr>
          <p:cNvSpPr>
            <a:spLocks noGrp="1"/>
          </p:cNvSpPr>
          <p:nvPr>
            <p:ph type="hdr" sz="quarter" idx="13"/>
          </p:nvPr>
        </p:nvSpPr>
        <p:spPr/>
        <p:txBody>
          <a:bodyPr/>
          <a:lstStyle/>
          <a:p>
            <a:r>
              <a:rPr lang="en-US"/>
              <a:t>IHSDM and WisDOT Safety Analyses</a:t>
            </a:r>
          </a:p>
        </p:txBody>
      </p:sp>
      <p:sp>
        <p:nvSpPr>
          <p:cNvPr id="8" name="Date Placeholder 7">
            <a:extLst>
              <a:ext uri="{FF2B5EF4-FFF2-40B4-BE49-F238E27FC236}">
                <a16:creationId xmlns:a16="http://schemas.microsoft.com/office/drawing/2014/main" id="{30710B90-6D97-4FC6-A752-F05070A26E8A}"/>
              </a:ext>
            </a:extLst>
          </p:cNvPr>
          <p:cNvSpPr>
            <a:spLocks noGrp="1"/>
          </p:cNvSpPr>
          <p:nvPr>
            <p:ph type="dt" idx="14"/>
          </p:nvPr>
        </p:nvSpPr>
        <p:spPr/>
        <p:txBody>
          <a:bodyPr/>
          <a:lstStyle/>
          <a:p>
            <a:fld id="{C034E49A-5846-4F04-8608-02D9DAE0AA4B}" type="datetime1">
              <a:rPr lang="en-US" smtClean="0"/>
              <a:t>11/9/2022</a:t>
            </a:fld>
            <a:endParaRPr lang="en-US"/>
          </a:p>
        </p:txBody>
      </p:sp>
    </p:spTree>
    <p:extLst>
      <p:ext uri="{BB962C8B-B14F-4D97-AF65-F5344CB8AC3E}">
        <p14:creationId xmlns:p14="http://schemas.microsoft.com/office/powerpoint/2010/main" val="3073145419"/>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Let's go through an example to illustrate which method to select for the analysis.</a:t>
            </a:r>
          </a:p>
          <a:p>
            <a:endParaRPr lang="en-US" dirty="0"/>
          </a:p>
          <a:p>
            <a:r>
              <a:rPr lang="en-US" dirty="0"/>
              <a:t>In the first example, there is a rural, four leg, two-way stop-controlled intersection with a slight skew angle and no passing lanes. Based on the existing conditions, crash trends, and contributing factors identified in the “Diagnosis of Safety Sites of Promise” step, the proposed alternatives are to either realign the minor road to reduce the skew angle or to add left turn lanes to the major road. Since neither of these alternatives changes the intersection traffic control, the number of through lanes, or significantly alters the flow of traffic from the existing conditions, Empirical Bayes can be applied. This means the crash history can be used and therefore method 3 is used for the analysis.</a:t>
            </a:r>
          </a:p>
          <a:p>
            <a:endParaRPr lang="en-US" dirty="0"/>
          </a:p>
          <a:p>
            <a:r>
              <a:rPr lang="en-US" dirty="0"/>
              <a:t>In the second example, we use the same information from the first example and add a third alternative: a single-lane roundabout. This new alternative changes the traffic control at the intersection, meaning Empirical Bayes cannot be applied for alternative three. Since the same method of analysis must be used for all alternatives, method two is used. Again, method two is used to analyze perpetuating the existing conditions and alternatives one, two, and three. This means that existing crash history is not included in the evaluation for any of the alternatives, including the future perpetuation condition. </a:t>
            </a: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75C5B2A-C6C1-46CD-8323-5F37F4106C05}"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55</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 name="Header Placeholder 6">
            <a:extLst>
              <a:ext uri="{FF2B5EF4-FFF2-40B4-BE49-F238E27FC236}">
                <a16:creationId xmlns:a16="http://schemas.microsoft.com/office/drawing/2014/main" id="{70EE95E9-234F-4EDD-9432-EADEB512DE41}"/>
              </a:ext>
            </a:extLst>
          </p:cNvPr>
          <p:cNvSpPr>
            <a:spLocks noGrp="1"/>
          </p:cNvSpPr>
          <p:nvPr>
            <p:ph type="hdr" sz="quarter" idx="13"/>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black"/>
                </a:solidFill>
                <a:effectLst/>
                <a:uLnTx/>
                <a:uFillTx/>
                <a:latin typeface="Calibri" panose="020F0502020204030204"/>
                <a:ea typeface="+mn-ea"/>
                <a:cs typeface="+mn-cs"/>
              </a:rPr>
              <a:t>IHSDM and WisDOT Safety Analyses</a:t>
            </a:r>
          </a:p>
        </p:txBody>
      </p:sp>
      <p:sp>
        <p:nvSpPr>
          <p:cNvPr id="8" name="Date Placeholder 7">
            <a:extLst>
              <a:ext uri="{FF2B5EF4-FFF2-40B4-BE49-F238E27FC236}">
                <a16:creationId xmlns:a16="http://schemas.microsoft.com/office/drawing/2014/main" id="{30710B90-6D97-4FC6-A752-F05070A26E8A}"/>
              </a:ext>
            </a:extLst>
          </p:cNvPr>
          <p:cNvSpPr>
            <a:spLocks noGrp="1"/>
          </p:cNvSpPr>
          <p:nvPr>
            <p:ph type="dt" idx="14"/>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034E49A-5846-4F04-8608-02D9DAE0AA4B}" type="datetime1">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11/9/2022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783354118"/>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SCP was developed to use data-driven, performance-based practical design philosophies to support decision making. This requires a lot of data.</a:t>
            </a:r>
          </a:p>
          <a:p>
            <a:endParaRPr lang="en-US" dirty="0"/>
          </a:p>
          <a:p>
            <a:r>
              <a:rPr lang="en-US" dirty="0"/>
              <a:t>Volume data is required for crash modeling. To obtain accurate crash predictions, future volumes are also needed. The best source of information would be traffic forecast if they were completed for the project. If not, the Department provides several other sources an analyst can use such as high-level planning level traffic forecasts or historical traffic counts. When that information is not available at your site, an analyst can perform a special count or use engineering judgement.</a:t>
            </a:r>
          </a:p>
          <a:p>
            <a:endParaRPr lang="en-US" dirty="0"/>
          </a:p>
          <a:p>
            <a:r>
              <a:rPr lang="en-US" dirty="0"/>
              <a:t>Other information needed for crash modeling are site-specific information such as the number of lanes, speed limits, and roadway context.</a:t>
            </a:r>
          </a:p>
          <a:p>
            <a:endParaRPr lang="en-US" dirty="0"/>
          </a:p>
          <a:p>
            <a:r>
              <a:rPr lang="en-US" dirty="0"/>
              <a:t>Lastly, crash data may or may not be needed within the modeling portion of the SCP. This depends on the alternatives being investigated. When utilizing method 3, be sure to include the entire crash history at the site, including crashes that were previously removed within the diagnosis procedure. This includes animal crashes, or vehicle fires. All crashes need to be included within the IHSDM model as the national models included these types of crashes.</a:t>
            </a: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75C5B2A-C6C1-46CD-8323-5F37F4106C05}"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56</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 name="Header Placeholder 6">
            <a:extLst>
              <a:ext uri="{FF2B5EF4-FFF2-40B4-BE49-F238E27FC236}">
                <a16:creationId xmlns:a16="http://schemas.microsoft.com/office/drawing/2014/main" id="{70EE95E9-234F-4EDD-9432-EADEB512DE41}"/>
              </a:ext>
            </a:extLst>
          </p:cNvPr>
          <p:cNvSpPr>
            <a:spLocks noGrp="1"/>
          </p:cNvSpPr>
          <p:nvPr>
            <p:ph type="hdr" sz="quarter" idx="13"/>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black"/>
                </a:solidFill>
                <a:effectLst/>
                <a:uLnTx/>
                <a:uFillTx/>
                <a:latin typeface="Calibri" panose="020F0502020204030204"/>
                <a:ea typeface="+mn-ea"/>
                <a:cs typeface="+mn-cs"/>
              </a:rPr>
              <a:t>IHSDM and WisDOT Safety Analyses</a:t>
            </a:r>
          </a:p>
        </p:txBody>
      </p:sp>
      <p:sp>
        <p:nvSpPr>
          <p:cNvPr id="8" name="Date Placeholder 7">
            <a:extLst>
              <a:ext uri="{FF2B5EF4-FFF2-40B4-BE49-F238E27FC236}">
                <a16:creationId xmlns:a16="http://schemas.microsoft.com/office/drawing/2014/main" id="{30710B90-6D97-4FC6-A752-F05070A26E8A}"/>
              </a:ext>
            </a:extLst>
          </p:cNvPr>
          <p:cNvSpPr>
            <a:spLocks noGrp="1"/>
          </p:cNvSpPr>
          <p:nvPr>
            <p:ph type="dt" idx="14"/>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034E49A-5846-4F04-8608-02D9DAE0AA4B}" type="datetime1">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11/9/2022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63484454"/>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step requires many different attachments as part of the documentation. </a:t>
            </a:r>
          </a:p>
          <a:p>
            <a:endParaRPr lang="en-US" dirty="0"/>
          </a:p>
          <a:p>
            <a:r>
              <a:rPr lang="en-US" dirty="0"/>
              <a:t>When performing analyses on alternatives, concept drawings and cost estimates are required for all the alternatives, including the base case. BTO does not require detailed designs or cost estimates for each alternative. The information included needs to be enough to be able to accurately model and investigate the alternative for reasonableness. </a:t>
            </a:r>
          </a:p>
          <a:p>
            <a:endParaRPr lang="en-US" dirty="0"/>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75C5B2A-C6C1-46CD-8323-5F37F4106C05}"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57</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 name="Header Placeholder 6">
            <a:extLst>
              <a:ext uri="{FF2B5EF4-FFF2-40B4-BE49-F238E27FC236}">
                <a16:creationId xmlns:a16="http://schemas.microsoft.com/office/drawing/2014/main" id="{70EE95E9-234F-4EDD-9432-EADEB512DE41}"/>
              </a:ext>
            </a:extLst>
          </p:cNvPr>
          <p:cNvSpPr>
            <a:spLocks noGrp="1"/>
          </p:cNvSpPr>
          <p:nvPr>
            <p:ph type="hdr" sz="quarter" idx="13"/>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black"/>
                </a:solidFill>
                <a:effectLst/>
                <a:uLnTx/>
                <a:uFillTx/>
                <a:latin typeface="Calibri" panose="020F0502020204030204"/>
                <a:ea typeface="+mn-ea"/>
                <a:cs typeface="+mn-cs"/>
              </a:rPr>
              <a:t>IHSDM and WisDOT Safety Analyses</a:t>
            </a:r>
          </a:p>
        </p:txBody>
      </p:sp>
      <p:sp>
        <p:nvSpPr>
          <p:cNvPr id="8" name="Date Placeholder 7">
            <a:extLst>
              <a:ext uri="{FF2B5EF4-FFF2-40B4-BE49-F238E27FC236}">
                <a16:creationId xmlns:a16="http://schemas.microsoft.com/office/drawing/2014/main" id="{30710B90-6D97-4FC6-A752-F05070A26E8A}"/>
              </a:ext>
            </a:extLst>
          </p:cNvPr>
          <p:cNvSpPr>
            <a:spLocks noGrp="1"/>
          </p:cNvSpPr>
          <p:nvPr>
            <p:ph type="dt" idx="14"/>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034E49A-5846-4F04-8608-02D9DAE0AA4B}" type="datetime1">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11/9/2022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995955867"/>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For concept drawings, they need to provide enough context of the proposed improvement: how large of a footprint will it be? Will it require real estate? Again, these do not need to be a detailed design. </a:t>
            </a:r>
          </a:p>
          <a:p>
            <a:endParaRPr lang="en-US" dirty="0"/>
          </a:p>
          <a:p>
            <a:r>
              <a:rPr lang="en-US" dirty="0"/>
              <a:t>Let's look at a few acceptable examples:</a:t>
            </a:r>
          </a:p>
          <a:p>
            <a:endParaRPr lang="en-US" dirty="0"/>
          </a:p>
          <a:p>
            <a:r>
              <a:rPr lang="en-US" dirty="0"/>
              <a:t>The first set of images includes a Through Route Activated Warning System, or TRAWS and a proposed High Friction Surface Treatment.</a:t>
            </a:r>
          </a:p>
          <a:p>
            <a:endParaRPr lang="en-US" dirty="0"/>
          </a:p>
          <a:p>
            <a:r>
              <a:rPr lang="en-US" dirty="0"/>
              <a:t>The second set of images includes two different roundabout alternatives.</a:t>
            </a:r>
          </a:p>
          <a:p>
            <a:endParaRPr lang="en-US" dirty="0"/>
          </a:p>
          <a:p>
            <a:r>
              <a:rPr lang="en-US" dirty="0"/>
              <a:t>The third image is a more detailed design of a proposed realignment.</a:t>
            </a:r>
          </a:p>
          <a:p>
            <a:endParaRPr lang="en-US" dirty="0"/>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75C5B2A-C6C1-46CD-8323-5F37F4106C05}"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58</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 name="Header Placeholder 6">
            <a:extLst>
              <a:ext uri="{FF2B5EF4-FFF2-40B4-BE49-F238E27FC236}">
                <a16:creationId xmlns:a16="http://schemas.microsoft.com/office/drawing/2014/main" id="{70EE95E9-234F-4EDD-9432-EADEB512DE41}"/>
              </a:ext>
            </a:extLst>
          </p:cNvPr>
          <p:cNvSpPr>
            <a:spLocks noGrp="1"/>
          </p:cNvSpPr>
          <p:nvPr>
            <p:ph type="hdr" sz="quarter" idx="13"/>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black"/>
                </a:solidFill>
                <a:effectLst/>
                <a:uLnTx/>
                <a:uFillTx/>
                <a:latin typeface="Calibri" panose="020F0502020204030204"/>
                <a:ea typeface="+mn-ea"/>
                <a:cs typeface="+mn-cs"/>
              </a:rPr>
              <a:t>IHSDM and WisDOT Safety Analyses</a:t>
            </a:r>
          </a:p>
        </p:txBody>
      </p:sp>
      <p:sp>
        <p:nvSpPr>
          <p:cNvPr id="8" name="Date Placeholder 7">
            <a:extLst>
              <a:ext uri="{FF2B5EF4-FFF2-40B4-BE49-F238E27FC236}">
                <a16:creationId xmlns:a16="http://schemas.microsoft.com/office/drawing/2014/main" id="{30710B90-6D97-4FC6-A752-F05070A26E8A}"/>
              </a:ext>
            </a:extLst>
          </p:cNvPr>
          <p:cNvSpPr>
            <a:spLocks noGrp="1"/>
          </p:cNvSpPr>
          <p:nvPr>
            <p:ph type="dt" idx="14"/>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034E49A-5846-4F04-8608-02D9DAE0AA4B}" type="datetime1">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11/9/2022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111898985"/>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For concept drawings, they need to provide enough context of the proposed improvement: how large of a footprint will it be? Will it require real estate? Again, these do not need to be a detailed design. </a:t>
            </a:r>
          </a:p>
          <a:p>
            <a:endParaRPr lang="en-US" dirty="0"/>
          </a:p>
          <a:p>
            <a:r>
              <a:rPr lang="en-US" dirty="0"/>
              <a:t>Let's look at a few acceptable examples:</a:t>
            </a:r>
          </a:p>
          <a:p>
            <a:endParaRPr lang="en-US" dirty="0"/>
          </a:p>
          <a:p>
            <a:r>
              <a:rPr lang="en-US" dirty="0"/>
              <a:t>The first set of images includes a Through Route Activated Warning System, or TRAWS and a proposed High Friction Surface Treatment.</a:t>
            </a:r>
          </a:p>
          <a:p>
            <a:endParaRPr lang="en-US" dirty="0"/>
          </a:p>
          <a:p>
            <a:r>
              <a:rPr lang="en-US" dirty="0"/>
              <a:t>The second set of images includes two different roundabout alternatives.</a:t>
            </a:r>
          </a:p>
          <a:p>
            <a:endParaRPr lang="en-US" dirty="0"/>
          </a:p>
          <a:p>
            <a:r>
              <a:rPr lang="en-US" dirty="0"/>
              <a:t>The third image is a more detailed design of a proposed realignment.</a:t>
            </a:r>
          </a:p>
          <a:p>
            <a:endParaRPr lang="en-US" dirty="0"/>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75C5B2A-C6C1-46CD-8323-5F37F4106C05}"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59</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 name="Header Placeholder 6">
            <a:extLst>
              <a:ext uri="{FF2B5EF4-FFF2-40B4-BE49-F238E27FC236}">
                <a16:creationId xmlns:a16="http://schemas.microsoft.com/office/drawing/2014/main" id="{70EE95E9-234F-4EDD-9432-EADEB512DE41}"/>
              </a:ext>
            </a:extLst>
          </p:cNvPr>
          <p:cNvSpPr>
            <a:spLocks noGrp="1"/>
          </p:cNvSpPr>
          <p:nvPr>
            <p:ph type="hdr" sz="quarter" idx="13"/>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black"/>
                </a:solidFill>
                <a:effectLst/>
                <a:uLnTx/>
                <a:uFillTx/>
                <a:latin typeface="Calibri" panose="020F0502020204030204"/>
                <a:ea typeface="+mn-ea"/>
                <a:cs typeface="+mn-cs"/>
              </a:rPr>
              <a:t>IHSDM and WisDOT Safety Analyses</a:t>
            </a:r>
          </a:p>
        </p:txBody>
      </p:sp>
      <p:sp>
        <p:nvSpPr>
          <p:cNvPr id="8" name="Date Placeholder 7">
            <a:extLst>
              <a:ext uri="{FF2B5EF4-FFF2-40B4-BE49-F238E27FC236}">
                <a16:creationId xmlns:a16="http://schemas.microsoft.com/office/drawing/2014/main" id="{30710B90-6D97-4FC6-A752-F05070A26E8A}"/>
              </a:ext>
            </a:extLst>
          </p:cNvPr>
          <p:cNvSpPr>
            <a:spLocks noGrp="1"/>
          </p:cNvSpPr>
          <p:nvPr>
            <p:ph type="dt" idx="14"/>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034E49A-5846-4F04-8608-02D9DAE0AA4B}" type="datetime1">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11/9/2022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49130971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ICE process has two phases: the scoping phase (Phase 1) and alternative selection (Phase 2). </a:t>
            </a:r>
          </a:p>
          <a:p>
            <a:endParaRPr lang="en-US" dirty="0"/>
          </a:p>
          <a:p>
            <a:r>
              <a:rPr lang="en-US" dirty="0"/>
              <a:t>The scoping phase serves as a planning-level device to aid a project in identifying reasonable alternatives to meet the purpose and need of a project. The Phase 1 ICE contains brainstorming tools to help users consider all potential reasonable alternatives and eliminate others that do not meet the intended goal of the project. Any remaining reasonable alternatives are carried forward in the project process and require a Phase 2 ICE.</a:t>
            </a:r>
          </a:p>
          <a:p>
            <a:endParaRPr lang="en-US" dirty="0"/>
          </a:p>
          <a:p>
            <a:r>
              <a:rPr lang="en-US" dirty="0"/>
              <a:t>The Phase 2 ICE serves to document the alternative selection. This provides a much more detailed review of the reasonable alternatives and uses support from public opinion, environmental factors, and safety or operations considerations to select an alternative. </a:t>
            </a:r>
          </a:p>
        </p:txBody>
      </p:sp>
      <p:sp>
        <p:nvSpPr>
          <p:cNvPr id="6" name="Slide Number Placeholder 5"/>
          <p:cNvSpPr>
            <a:spLocks noGrp="1"/>
          </p:cNvSpPr>
          <p:nvPr>
            <p:ph type="sldNum" sz="quarter" idx="12"/>
          </p:nvPr>
        </p:nvSpPr>
        <p:spPr/>
        <p:txBody>
          <a:bodyPr/>
          <a:lstStyle/>
          <a:p>
            <a:fld id="{275C5B2A-C6C1-46CD-8323-5F37F4106C05}" type="slidenum">
              <a:rPr lang="en-US" smtClean="0"/>
              <a:t>6</a:t>
            </a:fld>
            <a:endParaRPr lang="en-US"/>
          </a:p>
        </p:txBody>
      </p:sp>
      <p:sp>
        <p:nvSpPr>
          <p:cNvPr id="7" name="Header Placeholder 6">
            <a:extLst>
              <a:ext uri="{FF2B5EF4-FFF2-40B4-BE49-F238E27FC236}">
                <a16:creationId xmlns:a16="http://schemas.microsoft.com/office/drawing/2014/main" id="{1A0CC7F4-CB4E-4E1D-81FE-F94C27EC243F}"/>
              </a:ext>
            </a:extLst>
          </p:cNvPr>
          <p:cNvSpPr>
            <a:spLocks noGrp="1"/>
          </p:cNvSpPr>
          <p:nvPr>
            <p:ph type="hdr" sz="quarter" idx="13"/>
          </p:nvPr>
        </p:nvSpPr>
        <p:spPr/>
        <p:txBody>
          <a:bodyPr/>
          <a:lstStyle/>
          <a:p>
            <a:r>
              <a:rPr lang="en-US"/>
              <a:t>IHSDM and WisDOT Safety Analyses</a:t>
            </a:r>
          </a:p>
        </p:txBody>
      </p:sp>
      <p:sp>
        <p:nvSpPr>
          <p:cNvPr id="8" name="Date Placeholder 7">
            <a:extLst>
              <a:ext uri="{FF2B5EF4-FFF2-40B4-BE49-F238E27FC236}">
                <a16:creationId xmlns:a16="http://schemas.microsoft.com/office/drawing/2014/main" id="{64E45AEC-39FB-4AFD-87DC-6A1EC1024E77}"/>
              </a:ext>
            </a:extLst>
          </p:cNvPr>
          <p:cNvSpPr>
            <a:spLocks noGrp="1"/>
          </p:cNvSpPr>
          <p:nvPr>
            <p:ph type="dt" idx="14"/>
          </p:nvPr>
        </p:nvSpPr>
        <p:spPr/>
        <p:txBody>
          <a:bodyPr/>
          <a:lstStyle/>
          <a:p>
            <a:fld id="{858D173E-95CB-4AA7-8CCC-A29D39F82061}" type="datetime1">
              <a:rPr lang="en-US" smtClean="0"/>
              <a:t>11/9/2022</a:t>
            </a:fld>
            <a:endParaRPr lang="en-US"/>
          </a:p>
        </p:txBody>
      </p:sp>
    </p:spTree>
    <p:extLst>
      <p:ext uri="{BB962C8B-B14F-4D97-AF65-F5344CB8AC3E}">
        <p14:creationId xmlns:p14="http://schemas.microsoft.com/office/powerpoint/2010/main" val="3136828780"/>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For concept drawings, they need to provide enough context of the proposed improvement: how large of a footprint will it be? Will it require real estate? Again, these do not need to be a detailed design. </a:t>
            </a:r>
          </a:p>
          <a:p>
            <a:endParaRPr lang="en-US" dirty="0"/>
          </a:p>
          <a:p>
            <a:r>
              <a:rPr lang="en-US" dirty="0"/>
              <a:t>Let's look at a few acceptable examples:</a:t>
            </a:r>
          </a:p>
          <a:p>
            <a:endParaRPr lang="en-US" dirty="0"/>
          </a:p>
          <a:p>
            <a:r>
              <a:rPr lang="en-US" dirty="0"/>
              <a:t>The first set of images includes a Through Route Activated Warning System, or TRAWS and a proposed High Friction Surface Treatment.</a:t>
            </a:r>
          </a:p>
          <a:p>
            <a:endParaRPr lang="en-US" dirty="0"/>
          </a:p>
          <a:p>
            <a:r>
              <a:rPr lang="en-US" dirty="0"/>
              <a:t>The second set of images includes two different roundabout alternatives.</a:t>
            </a:r>
          </a:p>
          <a:p>
            <a:endParaRPr lang="en-US" dirty="0"/>
          </a:p>
          <a:p>
            <a:r>
              <a:rPr lang="en-US" dirty="0"/>
              <a:t>The third image is a more detailed design of a proposed realignment.</a:t>
            </a:r>
          </a:p>
          <a:p>
            <a:endParaRPr lang="en-US" dirty="0"/>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75C5B2A-C6C1-46CD-8323-5F37F4106C05}"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60</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 name="Header Placeholder 6">
            <a:extLst>
              <a:ext uri="{FF2B5EF4-FFF2-40B4-BE49-F238E27FC236}">
                <a16:creationId xmlns:a16="http://schemas.microsoft.com/office/drawing/2014/main" id="{70EE95E9-234F-4EDD-9432-EADEB512DE41}"/>
              </a:ext>
            </a:extLst>
          </p:cNvPr>
          <p:cNvSpPr>
            <a:spLocks noGrp="1"/>
          </p:cNvSpPr>
          <p:nvPr>
            <p:ph type="hdr" sz="quarter" idx="13"/>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black"/>
                </a:solidFill>
                <a:effectLst/>
                <a:uLnTx/>
                <a:uFillTx/>
                <a:latin typeface="Calibri" panose="020F0502020204030204"/>
                <a:ea typeface="+mn-ea"/>
                <a:cs typeface="+mn-cs"/>
              </a:rPr>
              <a:t>IHSDM and WisDOT Safety Analyses</a:t>
            </a:r>
          </a:p>
        </p:txBody>
      </p:sp>
      <p:sp>
        <p:nvSpPr>
          <p:cNvPr id="8" name="Date Placeholder 7">
            <a:extLst>
              <a:ext uri="{FF2B5EF4-FFF2-40B4-BE49-F238E27FC236}">
                <a16:creationId xmlns:a16="http://schemas.microsoft.com/office/drawing/2014/main" id="{30710B90-6D97-4FC6-A752-F05070A26E8A}"/>
              </a:ext>
            </a:extLst>
          </p:cNvPr>
          <p:cNvSpPr>
            <a:spLocks noGrp="1"/>
          </p:cNvSpPr>
          <p:nvPr>
            <p:ph type="dt" idx="14"/>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034E49A-5846-4F04-8608-02D9DAE0AA4B}" type="datetime1">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11/9/2022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839369313"/>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Cost estimates are another required attachment for the SCP when investigating alternatives.</a:t>
            </a:r>
          </a:p>
          <a:p>
            <a:endParaRPr lang="en-US" dirty="0"/>
          </a:p>
          <a:p>
            <a:r>
              <a:rPr lang="en-US" dirty="0"/>
              <a:t>All alternatives, including the base case, require an estimate. For each alternative, only the cost to construct the alternative is required within this step. This consists of the LET construction cost, and any other associated costs such as real estate. Design, construction delivery, and maintenance or operating costs are not included. </a:t>
            </a:r>
          </a:p>
          <a:p>
            <a:endParaRPr lang="en-US" dirty="0"/>
          </a:p>
          <a:p>
            <a:r>
              <a:rPr lang="en-US" dirty="0"/>
              <a:t>Any estimates used within the SCP are snapshots with information available at the time. These should be accurate enough and contain contingencies for unknowns at the time within scoping. If there are needed revisions in the future, after the safety documentation is finalized, the analysis does not need to be reinvestigated. </a:t>
            </a: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75C5B2A-C6C1-46CD-8323-5F37F4106C05}"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 name="Header Placeholder 6">
            <a:extLst>
              <a:ext uri="{FF2B5EF4-FFF2-40B4-BE49-F238E27FC236}">
                <a16:creationId xmlns:a16="http://schemas.microsoft.com/office/drawing/2014/main" id="{70EE95E9-234F-4EDD-9432-EADEB512DE41}"/>
              </a:ext>
            </a:extLst>
          </p:cNvPr>
          <p:cNvSpPr>
            <a:spLocks noGrp="1"/>
          </p:cNvSpPr>
          <p:nvPr>
            <p:ph type="hdr" sz="quarter" idx="13"/>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black"/>
                </a:solidFill>
                <a:effectLst/>
                <a:uLnTx/>
                <a:uFillTx/>
                <a:latin typeface="Calibri" panose="020F0502020204030204"/>
                <a:ea typeface="+mn-ea"/>
                <a:cs typeface="+mn-cs"/>
              </a:rPr>
              <a:t>IHSDM and WisDOT Safety Analyses</a:t>
            </a:r>
          </a:p>
        </p:txBody>
      </p:sp>
      <p:sp>
        <p:nvSpPr>
          <p:cNvPr id="8" name="Date Placeholder 7">
            <a:extLst>
              <a:ext uri="{FF2B5EF4-FFF2-40B4-BE49-F238E27FC236}">
                <a16:creationId xmlns:a16="http://schemas.microsoft.com/office/drawing/2014/main" id="{30710B90-6D97-4FC6-A752-F05070A26E8A}"/>
              </a:ext>
            </a:extLst>
          </p:cNvPr>
          <p:cNvSpPr>
            <a:spLocks noGrp="1"/>
          </p:cNvSpPr>
          <p:nvPr>
            <p:ph type="dt" idx="14"/>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034E49A-5846-4F04-8608-02D9DAE0AA4B}" type="datetime1">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11/9/2022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4851478"/>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base case is often the perpetuation or “replace in kind “alternative of the facility. </a:t>
            </a:r>
          </a:p>
          <a:p>
            <a:endParaRPr lang="en-US" dirty="0"/>
          </a:p>
          <a:p>
            <a:r>
              <a:rPr lang="en-US" dirty="0"/>
              <a:t>When completing the cost estimate for the base case, it consists of any cost associated with the improvement strategy, such as a thin mill and overlay. It is important to include this cost as it demonstrates the magnitude of proposed improvements compared to the replace in kind cost. In some instances, a larger pavement replacement project may not be much more costly than one of the alternatives. </a:t>
            </a:r>
          </a:p>
          <a:p>
            <a:endParaRPr lang="en-US" dirty="0"/>
          </a:p>
          <a:p>
            <a:r>
              <a:rPr lang="en-US" dirty="0"/>
              <a:t>In rare cases, an alternative may be less expensive than the replace in kind alternative. For these cases, the lowest cost alternative is used as the “base case” when performing the economic appraisal. </a:t>
            </a:r>
          </a:p>
          <a:p>
            <a:endParaRPr lang="en-US" dirty="0"/>
          </a:p>
          <a:p>
            <a:endParaRPr lang="en-US" dirty="0"/>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75C5B2A-C6C1-46CD-8323-5F37F4106C05}"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 name="Header Placeholder 6">
            <a:extLst>
              <a:ext uri="{FF2B5EF4-FFF2-40B4-BE49-F238E27FC236}">
                <a16:creationId xmlns:a16="http://schemas.microsoft.com/office/drawing/2014/main" id="{70EE95E9-234F-4EDD-9432-EADEB512DE41}"/>
              </a:ext>
            </a:extLst>
          </p:cNvPr>
          <p:cNvSpPr>
            <a:spLocks noGrp="1"/>
          </p:cNvSpPr>
          <p:nvPr>
            <p:ph type="hdr" sz="quarter" idx="13"/>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black"/>
                </a:solidFill>
                <a:effectLst/>
                <a:uLnTx/>
                <a:uFillTx/>
                <a:latin typeface="Calibri" panose="020F0502020204030204"/>
                <a:ea typeface="+mn-ea"/>
                <a:cs typeface="+mn-cs"/>
              </a:rPr>
              <a:t>IHSDM and WisDOT Safety Analyses</a:t>
            </a:r>
          </a:p>
        </p:txBody>
      </p:sp>
      <p:sp>
        <p:nvSpPr>
          <p:cNvPr id="8" name="Date Placeholder 7">
            <a:extLst>
              <a:ext uri="{FF2B5EF4-FFF2-40B4-BE49-F238E27FC236}">
                <a16:creationId xmlns:a16="http://schemas.microsoft.com/office/drawing/2014/main" id="{30710B90-6D97-4FC6-A752-F05070A26E8A}"/>
              </a:ext>
            </a:extLst>
          </p:cNvPr>
          <p:cNvSpPr>
            <a:spLocks noGrp="1"/>
          </p:cNvSpPr>
          <p:nvPr>
            <p:ph type="dt" idx="14"/>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034E49A-5846-4F04-8608-02D9DAE0AA4B}" type="datetime1">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11/9/2022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323101361"/>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It is important to understand that the cost estimates need to be developed with the largest footprint in mind. In some cases, the cost is simply an “add-on” to the existing project such as shoulder widening, or application of a High Friction Surface Treatment. In other cases, the footprints may extend beyond the replace in kind alternative, and the footprints should match to accurately compare the alternatives.</a:t>
            </a:r>
          </a:p>
          <a:p>
            <a:endParaRPr lang="en-US" dirty="0"/>
          </a:p>
          <a:p>
            <a:endParaRPr lang="en-US" dirty="0"/>
          </a:p>
          <a:p>
            <a:endParaRPr lang="en-US" dirty="0"/>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75C5B2A-C6C1-46CD-8323-5F37F4106C05}"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 name="Header Placeholder 6">
            <a:extLst>
              <a:ext uri="{FF2B5EF4-FFF2-40B4-BE49-F238E27FC236}">
                <a16:creationId xmlns:a16="http://schemas.microsoft.com/office/drawing/2014/main" id="{70EE95E9-234F-4EDD-9432-EADEB512DE41}"/>
              </a:ext>
            </a:extLst>
          </p:cNvPr>
          <p:cNvSpPr>
            <a:spLocks noGrp="1"/>
          </p:cNvSpPr>
          <p:nvPr>
            <p:ph type="hdr" sz="quarter" idx="13"/>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black"/>
                </a:solidFill>
                <a:effectLst/>
                <a:uLnTx/>
                <a:uFillTx/>
                <a:latin typeface="Calibri" panose="020F0502020204030204"/>
                <a:ea typeface="+mn-ea"/>
                <a:cs typeface="+mn-cs"/>
              </a:rPr>
              <a:t>IHSDM and WisDOT Safety Analyses</a:t>
            </a:r>
          </a:p>
        </p:txBody>
      </p:sp>
      <p:sp>
        <p:nvSpPr>
          <p:cNvPr id="8" name="Date Placeholder 7">
            <a:extLst>
              <a:ext uri="{FF2B5EF4-FFF2-40B4-BE49-F238E27FC236}">
                <a16:creationId xmlns:a16="http://schemas.microsoft.com/office/drawing/2014/main" id="{30710B90-6D97-4FC6-A752-F05070A26E8A}"/>
              </a:ext>
            </a:extLst>
          </p:cNvPr>
          <p:cNvSpPr>
            <a:spLocks noGrp="1"/>
          </p:cNvSpPr>
          <p:nvPr>
            <p:ph type="dt" idx="14"/>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034E49A-5846-4F04-8608-02D9DAE0AA4B}" type="datetime1">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11/9/2022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889128269"/>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result of this step produces the estimated, predicted or expected crash totals of the proposed countermeasures. </a:t>
            </a:r>
          </a:p>
          <a:p>
            <a:endParaRPr lang="en-US" dirty="0"/>
          </a:p>
          <a:p>
            <a:r>
              <a:rPr lang="en-US" dirty="0"/>
              <a:t>These crash totals are used within the economical analysis to quantify the safety benefits or disbenefits. When compared to the construction costs, a benefit-cost ratio is determined.</a:t>
            </a:r>
          </a:p>
          <a:p>
            <a:endParaRPr lang="en-US" dirty="0"/>
          </a:p>
          <a:p>
            <a:endParaRPr lang="en-US" dirty="0"/>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75C5B2A-C6C1-46CD-8323-5F37F4106C05}"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64</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 name="Header Placeholder 6">
            <a:extLst>
              <a:ext uri="{FF2B5EF4-FFF2-40B4-BE49-F238E27FC236}">
                <a16:creationId xmlns:a16="http://schemas.microsoft.com/office/drawing/2014/main" id="{70EE95E9-234F-4EDD-9432-EADEB512DE41}"/>
              </a:ext>
            </a:extLst>
          </p:cNvPr>
          <p:cNvSpPr>
            <a:spLocks noGrp="1"/>
          </p:cNvSpPr>
          <p:nvPr>
            <p:ph type="hdr" sz="quarter" idx="13"/>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black"/>
                </a:solidFill>
                <a:effectLst/>
                <a:uLnTx/>
                <a:uFillTx/>
                <a:latin typeface="Calibri" panose="020F0502020204030204"/>
                <a:ea typeface="+mn-ea"/>
                <a:cs typeface="+mn-cs"/>
              </a:rPr>
              <a:t>IHSDM and WisDOT Safety Analyses</a:t>
            </a:r>
          </a:p>
        </p:txBody>
      </p:sp>
      <p:sp>
        <p:nvSpPr>
          <p:cNvPr id="8" name="Date Placeholder 7">
            <a:extLst>
              <a:ext uri="{FF2B5EF4-FFF2-40B4-BE49-F238E27FC236}">
                <a16:creationId xmlns:a16="http://schemas.microsoft.com/office/drawing/2014/main" id="{30710B90-6D97-4FC6-A752-F05070A26E8A}"/>
              </a:ext>
            </a:extLst>
          </p:cNvPr>
          <p:cNvSpPr>
            <a:spLocks noGrp="1"/>
          </p:cNvSpPr>
          <p:nvPr>
            <p:ph type="dt" idx="14"/>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034E49A-5846-4F04-8608-02D9DAE0AA4B}" type="datetime1">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11/9/2022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3382855"/>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At this point we ask: What justifies an improvement from a safety perspective?</a:t>
            </a: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75C5B2A-C6C1-46CD-8323-5F37F4106C05}"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65</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 name="Header Placeholder 6">
            <a:extLst>
              <a:ext uri="{FF2B5EF4-FFF2-40B4-BE49-F238E27FC236}">
                <a16:creationId xmlns:a16="http://schemas.microsoft.com/office/drawing/2014/main" id="{70EE95E9-234F-4EDD-9432-EADEB512DE41}"/>
              </a:ext>
            </a:extLst>
          </p:cNvPr>
          <p:cNvSpPr>
            <a:spLocks noGrp="1"/>
          </p:cNvSpPr>
          <p:nvPr>
            <p:ph type="hdr" sz="quarter" idx="13"/>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black"/>
                </a:solidFill>
                <a:effectLst/>
                <a:uLnTx/>
                <a:uFillTx/>
                <a:latin typeface="Calibri" panose="020F0502020204030204"/>
                <a:ea typeface="+mn-ea"/>
                <a:cs typeface="+mn-cs"/>
              </a:rPr>
              <a:t>IHSDM and WisDOT Safety Analyses</a:t>
            </a:r>
          </a:p>
        </p:txBody>
      </p:sp>
      <p:sp>
        <p:nvSpPr>
          <p:cNvPr id="8" name="Date Placeholder 7">
            <a:extLst>
              <a:ext uri="{FF2B5EF4-FFF2-40B4-BE49-F238E27FC236}">
                <a16:creationId xmlns:a16="http://schemas.microsoft.com/office/drawing/2014/main" id="{30710B90-6D97-4FC6-A752-F05070A26E8A}"/>
              </a:ext>
            </a:extLst>
          </p:cNvPr>
          <p:cNvSpPr>
            <a:spLocks noGrp="1"/>
          </p:cNvSpPr>
          <p:nvPr>
            <p:ph type="dt" idx="14"/>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034E49A-5846-4F04-8608-02D9DAE0AA4B}" type="datetime1">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11/9/2022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736614489"/>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solidFill>
                  <a:srgbClr val="FFFFFF"/>
                </a:solidFill>
                <a:effectLst/>
                <a:latin typeface="-apple-system"/>
              </a:rPr>
              <a:t>All alternatives that have a positive safety benefit-cost ratio, which is any value greater than zero, are considered reasonable. Those alternatives with a safety benefit-cost ratio greater than one are economically justified. For alternatives investigated that are not identified as a Safety Site of Promise, a benefit-cost ratio of 2.0 or greater is required to economically justify the improvement from a safety perspective.</a:t>
            </a:r>
            <a:endParaRPr lang="en-US" dirty="0">
              <a:solidFill>
                <a:srgbClr val="FFFFFF"/>
              </a:solidFill>
              <a:effectLst/>
              <a:latin typeface="-apple-system"/>
            </a:endParaRPr>
          </a:p>
          <a:p>
            <a:endParaRPr lang="en-US" dirty="0"/>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75C5B2A-C6C1-46CD-8323-5F37F4106C05}"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66</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 name="Header Placeholder 6">
            <a:extLst>
              <a:ext uri="{FF2B5EF4-FFF2-40B4-BE49-F238E27FC236}">
                <a16:creationId xmlns:a16="http://schemas.microsoft.com/office/drawing/2014/main" id="{70EE95E9-234F-4EDD-9432-EADEB512DE41}"/>
              </a:ext>
            </a:extLst>
          </p:cNvPr>
          <p:cNvSpPr>
            <a:spLocks noGrp="1"/>
          </p:cNvSpPr>
          <p:nvPr>
            <p:ph type="hdr" sz="quarter" idx="13"/>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black"/>
                </a:solidFill>
                <a:effectLst/>
                <a:uLnTx/>
                <a:uFillTx/>
                <a:latin typeface="Calibri" panose="020F0502020204030204"/>
                <a:ea typeface="+mn-ea"/>
                <a:cs typeface="+mn-cs"/>
              </a:rPr>
              <a:t>IHSDM and WisDOT Safety Analyses</a:t>
            </a:r>
          </a:p>
        </p:txBody>
      </p:sp>
      <p:sp>
        <p:nvSpPr>
          <p:cNvPr id="8" name="Date Placeholder 7">
            <a:extLst>
              <a:ext uri="{FF2B5EF4-FFF2-40B4-BE49-F238E27FC236}">
                <a16:creationId xmlns:a16="http://schemas.microsoft.com/office/drawing/2014/main" id="{30710B90-6D97-4FC6-A752-F05070A26E8A}"/>
              </a:ext>
            </a:extLst>
          </p:cNvPr>
          <p:cNvSpPr>
            <a:spLocks noGrp="1"/>
          </p:cNvSpPr>
          <p:nvPr>
            <p:ph type="dt" idx="14"/>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034E49A-5846-4F04-8608-02D9DAE0AA4B}" type="datetime1">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11/9/2022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671434508"/>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final step in the SCP is to document all the data, diagrams, and findings in the Safety and Operations Certification Document, or SOCD. Documentation occurs throughout this process. It is recommended that as information is gathered it is placed in the document instead of waiting until the end.</a:t>
            </a:r>
          </a:p>
          <a:p>
            <a:endParaRPr lang="en-US" dirty="0"/>
          </a:p>
          <a:p>
            <a:r>
              <a:rPr lang="en-US" dirty="0"/>
              <a:t>The Safety and Operations Certification Document does not select a final alternative, as safety is one component of the decision-making process. Instead, it is a summary of the safety considerations for the project and is utilized in the Final Scope Certification (FSC). This document may also contain operational information if the OCP is completed.</a:t>
            </a:r>
          </a:p>
        </p:txBody>
      </p:sp>
      <p:sp>
        <p:nvSpPr>
          <p:cNvPr id="6" name="Slide Number Placeholder 5"/>
          <p:cNvSpPr>
            <a:spLocks noGrp="1"/>
          </p:cNvSpPr>
          <p:nvPr>
            <p:ph type="sldNum" sz="quarter" idx="12"/>
          </p:nvPr>
        </p:nvSpPr>
        <p:spPr/>
        <p:txBody>
          <a:bodyPr/>
          <a:lstStyle/>
          <a:p>
            <a:fld id="{275C5B2A-C6C1-46CD-8323-5F37F4106C05}" type="slidenum">
              <a:rPr lang="en-US" smtClean="0"/>
              <a:t>67</a:t>
            </a:fld>
            <a:endParaRPr lang="en-US"/>
          </a:p>
        </p:txBody>
      </p:sp>
      <p:sp>
        <p:nvSpPr>
          <p:cNvPr id="7" name="Header Placeholder 6">
            <a:extLst>
              <a:ext uri="{FF2B5EF4-FFF2-40B4-BE49-F238E27FC236}">
                <a16:creationId xmlns:a16="http://schemas.microsoft.com/office/drawing/2014/main" id="{091FF928-24D9-4ED0-9F5D-37EECC122D20}"/>
              </a:ext>
            </a:extLst>
          </p:cNvPr>
          <p:cNvSpPr>
            <a:spLocks noGrp="1"/>
          </p:cNvSpPr>
          <p:nvPr>
            <p:ph type="hdr" sz="quarter" idx="13"/>
          </p:nvPr>
        </p:nvSpPr>
        <p:spPr/>
        <p:txBody>
          <a:bodyPr/>
          <a:lstStyle/>
          <a:p>
            <a:r>
              <a:rPr lang="en-US"/>
              <a:t>IHSDM and WisDOT Safety Analyses</a:t>
            </a:r>
          </a:p>
        </p:txBody>
      </p:sp>
      <p:sp>
        <p:nvSpPr>
          <p:cNvPr id="8" name="Date Placeholder 7">
            <a:extLst>
              <a:ext uri="{FF2B5EF4-FFF2-40B4-BE49-F238E27FC236}">
                <a16:creationId xmlns:a16="http://schemas.microsoft.com/office/drawing/2014/main" id="{BDA3A638-2672-45BB-BD6E-CD3B25F041C6}"/>
              </a:ext>
            </a:extLst>
          </p:cNvPr>
          <p:cNvSpPr>
            <a:spLocks noGrp="1"/>
          </p:cNvSpPr>
          <p:nvPr>
            <p:ph type="dt" idx="14"/>
          </p:nvPr>
        </p:nvSpPr>
        <p:spPr/>
        <p:txBody>
          <a:bodyPr/>
          <a:lstStyle/>
          <a:p>
            <a:fld id="{978CCB0B-87F2-4F05-A697-6CA04E6CEAE0}" type="datetime1">
              <a:rPr lang="en-US" smtClean="0"/>
              <a:t>11/9/2022</a:t>
            </a:fld>
            <a:endParaRPr lang="en-US"/>
          </a:p>
        </p:txBody>
      </p:sp>
    </p:spTree>
    <p:extLst>
      <p:ext uri="{BB962C8B-B14F-4D97-AF65-F5344CB8AC3E}">
        <p14:creationId xmlns:p14="http://schemas.microsoft.com/office/powerpoint/2010/main" val="3989329613"/>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BTO approval is required for the Safety and Operations Certification Document when alternatives are investigated. This ensures that BTO reviews the analysis performed, making sure it correctly follows the SCP. If CMF(s) are not available for the proposed alternative, please coordinate with BTO. BTO uses these to help identify gaps within our process and any missing CMFs are tracked for potential research projects.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BTO approval for this document is not required when alternatives are not investigated, or there are no Safety Sites of Promise and additional sites included in the project limits.</a:t>
            </a:r>
          </a:p>
        </p:txBody>
      </p:sp>
      <p:sp>
        <p:nvSpPr>
          <p:cNvPr id="6" name="Slide Number Placeholder 5"/>
          <p:cNvSpPr>
            <a:spLocks noGrp="1"/>
          </p:cNvSpPr>
          <p:nvPr>
            <p:ph type="sldNum" sz="quarter" idx="12"/>
          </p:nvPr>
        </p:nvSpPr>
        <p:spPr/>
        <p:txBody>
          <a:bodyPr/>
          <a:lstStyle/>
          <a:p>
            <a:fld id="{275C5B2A-C6C1-46CD-8323-5F37F4106C05}" type="slidenum">
              <a:rPr lang="en-US" smtClean="0"/>
              <a:t>68</a:t>
            </a:fld>
            <a:endParaRPr lang="en-US"/>
          </a:p>
        </p:txBody>
      </p:sp>
      <p:sp>
        <p:nvSpPr>
          <p:cNvPr id="7" name="Header Placeholder 6">
            <a:extLst>
              <a:ext uri="{FF2B5EF4-FFF2-40B4-BE49-F238E27FC236}">
                <a16:creationId xmlns:a16="http://schemas.microsoft.com/office/drawing/2014/main" id="{091FF928-24D9-4ED0-9F5D-37EECC122D20}"/>
              </a:ext>
            </a:extLst>
          </p:cNvPr>
          <p:cNvSpPr>
            <a:spLocks noGrp="1"/>
          </p:cNvSpPr>
          <p:nvPr>
            <p:ph type="hdr" sz="quarter" idx="13"/>
          </p:nvPr>
        </p:nvSpPr>
        <p:spPr/>
        <p:txBody>
          <a:bodyPr/>
          <a:lstStyle/>
          <a:p>
            <a:r>
              <a:rPr lang="en-US"/>
              <a:t>IHSDM and WisDOT Safety Analyses</a:t>
            </a:r>
          </a:p>
        </p:txBody>
      </p:sp>
      <p:sp>
        <p:nvSpPr>
          <p:cNvPr id="8" name="Date Placeholder 7">
            <a:extLst>
              <a:ext uri="{FF2B5EF4-FFF2-40B4-BE49-F238E27FC236}">
                <a16:creationId xmlns:a16="http://schemas.microsoft.com/office/drawing/2014/main" id="{BDA3A638-2672-45BB-BD6E-CD3B25F041C6}"/>
              </a:ext>
            </a:extLst>
          </p:cNvPr>
          <p:cNvSpPr>
            <a:spLocks noGrp="1"/>
          </p:cNvSpPr>
          <p:nvPr>
            <p:ph type="dt" idx="14"/>
          </p:nvPr>
        </p:nvSpPr>
        <p:spPr/>
        <p:txBody>
          <a:bodyPr/>
          <a:lstStyle/>
          <a:p>
            <a:fld id="{978CCB0B-87F2-4F05-A697-6CA04E6CEAE0}" type="datetime1">
              <a:rPr lang="en-US" smtClean="0"/>
              <a:t>11/9/2022</a:t>
            </a:fld>
            <a:endParaRPr lang="en-US"/>
          </a:p>
        </p:txBody>
      </p:sp>
    </p:spTree>
    <p:extLst>
      <p:ext uri="{BB962C8B-B14F-4D97-AF65-F5344CB8AC3E}">
        <p14:creationId xmlns:p14="http://schemas.microsoft.com/office/powerpoint/2010/main" val="3345407150"/>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To finalize the documentation, regional approval comes from either the planning or traffic supervisor. The intent of this is the supervisor directly overseeing the process would sign the documentation to be used within the Final Scope Certification. </a:t>
            </a:r>
          </a:p>
          <a:p>
            <a:endParaRPr lang="en-US" dirty="0"/>
          </a:p>
          <a:p>
            <a:r>
              <a:rPr lang="en-US" dirty="0"/>
              <a:t>For projects that do not require a safety and operations certification document, a prompt explaining this was added to help communicate that the safety analysis was not required. For these cases, the signature line of the document can be delegated to the analyst.</a:t>
            </a:r>
          </a:p>
          <a:p>
            <a:endParaRPr lang="en-US" dirty="0"/>
          </a:p>
          <a:p>
            <a:endParaRPr lang="en-US" dirty="0"/>
          </a:p>
        </p:txBody>
      </p:sp>
      <p:sp>
        <p:nvSpPr>
          <p:cNvPr id="6" name="Slide Number Placeholder 5"/>
          <p:cNvSpPr>
            <a:spLocks noGrp="1"/>
          </p:cNvSpPr>
          <p:nvPr>
            <p:ph type="sldNum" sz="quarter" idx="12"/>
          </p:nvPr>
        </p:nvSpPr>
        <p:spPr/>
        <p:txBody>
          <a:bodyPr/>
          <a:lstStyle/>
          <a:p>
            <a:fld id="{275C5B2A-C6C1-46CD-8323-5F37F4106C05}" type="slidenum">
              <a:rPr lang="en-US" smtClean="0"/>
              <a:t>69</a:t>
            </a:fld>
            <a:endParaRPr lang="en-US"/>
          </a:p>
        </p:txBody>
      </p:sp>
      <p:sp>
        <p:nvSpPr>
          <p:cNvPr id="7" name="Header Placeholder 6">
            <a:extLst>
              <a:ext uri="{FF2B5EF4-FFF2-40B4-BE49-F238E27FC236}">
                <a16:creationId xmlns:a16="http://schemas.microsoft.com/office/drawing/2014/main" id="{091FF928-24D9-4ED0-9F5D-37EECC122D20}"/>
              </a:ext>
            </a:extLst>
          </p:cNvPr>
          <p:cNvSpPr>
            <a:spLocks noGrp="1"/>
          </p:cNvSpPr>
          <p:nvPr>
            <p:ph type="hdr" sz="quarter" idx="13"/>
          </p:nvPr>
        </p:nvSpPr>
        <p:spPr/>
        <p:txBody>
          <a:bodyPr/>
          <a:lstStyle/>
          <a:p>
            <a:r>
              <a:rPr lang="en-US"/>
              <a:t>IHSDM and WisDOT Safety Analyses</a:t>
            </a:r>
          </a:p>
        </p:txBody>
      </p:sp>
      <p:sp>
        <p:nvSpPr>
          <p:cNvPr id="8" name="Date Placeholder 7">
            <a:extLst>
              <a:ext uri="{FF2B5EF4-FFF2-40B4-BE49-F238E27FC236}">
                <a16:creationId xmlns:a16="http://schemas.microsoft.com/office/drawing/2014/main" id="{BDA3A638-2672-45BB-BD6E-CD3B25F041C6}"/>
              </a:ext>
            </a:extLst>
          </p:cNvPr>
          <p:cNvSpPr>
            <a:spLocks noGrp="1"/>
          </p:cNvSpPr>
          <p:nvPr>
            <p:ph type="dt" idx="14"/>
          </p:nvPr>
        </p:nvSpPr>
        <p:spPr/>
        <p:txBody>
          <a:bodyPr/>
          <a:lstStyle/>
          <a:p>
            <a:fld id="{978CCB0B-87F2-4F05-A697-6CA04E6CEAE0}" type="datetime1">
              <a:rPr lang="en-US" smtClean="0"/>
              <a:t>11/9/2022</a:t>
            </a:fld>
            <a:endParaRPr lang="en-US"/>
          </a:p>
        </p:txBody>
      </p:sp>
    </p:spTree>
    <p:extLst>
      <p:ext uri="{BB962C8B-B14F-4D97-AF65-F5344CB8AC3E}">
        <p14:creationId xmlns:p14="http://schemas.microsoft.com/office/powerpoint/2010/main" val="31465807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Operations Certification Process (</a:t>
            </a:r>
            <a:r>
              <a:rPr lang="en-US" dirty="0" err="1"/>
              <a:t>OCP</a:t>
            </a:r>
            <a:r>
              <a:rPr lang="en-US" dirty="0"/>
              <a:t>) is an </a:t>
            </a:r>
            <a:r>
              <a:rPr lang="en-US" u="sng" dirty="0"/>
              <a:t>optional</a:t>
            </a:r>
            <a:r>
              <a:rPr lang="en-US" dirty="0"/>
              <a:t> process completed within the scoping phase of a project. This aims to use performance-based practical design approach principles to quantify the operational benefits, as well as safety impacts for any proposed operational improvement on the mainline or at an intersection. </a:t>
            </a:r>
          </a:p>
          <a:p>
            <a:endParaRPr lang="en-US" dirty="0"/>
          </a:p>
          <a:p>
            <a:r>
              <a:rPr lang="en-US" dirty="0"/>
              <a:t>When this process is completed, analysts identify Operational Sites of Promise either through network screening or through local knowledge. This process follows a similar procedural outline as the Safety Certification Process by identifying alternatives, evaluating the safety and operational benefits, and completing an economic analysis. </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This training will not cover the </a:t>
            </a:r>
            <a:r>
              <a:rPr lang="en-US" dirty="0" err="1"/>
              <a:t>OCP</a:t>
            </a:r>
            <a:r>
              <a:rPr lang="en-US" dirty="0"/>
              <a:t> in detail, as there is a separate training with that information. The important takeaway is that the OCP performs the same steps as the SCP when evaluating alternatives for the safety benefits. These safety benefits are combined with operational benefits. </a:t>
            </a:r>
          </a:p>
        </p:txBody>
      </p:sp>
      <p:sp>
        <p:nvSpPr>
          <p:cNvPr id="6" name="Slide Number Placeholder 5"/>
          <p:cNvSpPr>
            <a:spLocks noGrp="1"/>
          </p:cNvSpPr>
          <p:nvPr>
            <p:ph type="sldNum" sz="quarter" idx="12"/>
          </p:nvPr>
        </p:nvSpPr>
        <p:spPr/>
        <p:txBody>
          <a:bodyPr/>
          <a:lstStyle/>
          <a:p>
            <a:fld id="{275C5B2A-C6C1-46CD-8323-5F37F4106C05}" type="slidenum">
              <a:rPr lang="en-US" smtClean="0"/>
              <a:t>7</a:t>
            </a:fld>
            <a:endParaRPr lang="en-US"/>
          </a:p>
        </p:txBody>
      </p:sp>
      <p:sp>
        <p:nvSpPr>
          <p:cNvPr id="7" name="Header Placeholder 6">
            <a:extLst>
              <a:ext uri="{FF2B5EF4-FFF2-40B4-BE49-F238E27FC236}">
                <a16:creationId xmlns:a16="http://schemas.microsoft.com/office/drawing/2014/main" id="{1A0CC7F4-CB4E-4E1D-81FE-F94C27EC243F}"/>
              </a:ext>
            </a:extLst>
          </p:cNvPr>
          <p:cNvSpPr>
            <a:spLocks noGrp="1"/>
          </p:cNvSpPr>
          <p:nvPr>
            <p:ph type="hdr" sz="quarter" idx="13"/>
          </p:nvPr>
        </p:nvSpPr>
        <p:spPr/>
        <p:txBody>
          <a:bodyPr/>
          <a:lstStyle/>
          <a:p>
            <a:r>
              <a:rPr lang="en-US"/>
              <a:t>IHSDM and WisDOT Safety Analyses</a:t>
            </a:r>
          </a:p>
        </p:txBody>
      </p:sp>
      <p:sp>
        <p:nvSpPr>
          <p:cNvPr id="8" name="Date Placeholder 7">
            <a:extLst>
              <a:ext uri="{FF2B5EF4-FFF2-40B4-BE49-F238E27FC236}">
                <a16:creationId xmlns:a16="http://schemas.microsoft.com/office/drawing/2014/main" id="{64E45AEC-39FB-4AFD-87DC-6A1EC1024E77}"/>
              </a:ext>
            </a:extLst>
          </p:cNvPr>
          <p:cNvSpPr>
            <a:spLocks noGrp="1"/>
          </p:cNvSpPr>
          <p:nvPr>
            <p:ph type="dt" idx="14"/>
          </p:nvPr>
        </p:nvSpPr>
        <p:spPr/>
        <p:txBody>
          <a:bodyPr/>
          <a:lstStyle/>
          <a:p>
            <a:fld id="{858D173E-95CB-4AA7-8CCC-A29D39F82061}" type="datetime1">
              <a:rPr lang="en-US" smtClean="0"/>
              <a:t>11/9/2022</a:t>
            </a:fld>
            <a:endParaRPr lang="en-US"/>
          </a:p>
        </p:txBody>
      </p:sp>
    </p:spTree>
    <p:extLst>
      <p:ext uri="{BB962C8B-B14F-4D97-AF65-F5344CB8AC3E}">
        <p14:creationId xmlns:p14="http://schemas.microsoft.com/office/powerpoint/2010/main" val="123100132"/>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When documenting the results of the analysis, it is important to understand there is nuance to the crash values reported</a:t>
            </a:r>
            <a:r>
              <a:rPr lang="en-US"/>
              <a:t>. </a:t>
            </a: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Let’s look at some examples.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Example one looks at the safety benefit-cost ratio. Doubling up the stop signs yields the best safety benefit-cost ratio. This is due to a very low cost for the benefit it provides. The roundabout provides a larger safety benefit, although at a higher cost, which is why it has a lower safety benefit-cost ratio. Depending on the purpose and need of the project, either alternative could be correct to implement. This information should be carried forward into the FSC where additional data can be considered.</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In the next example, alternative one has fewer total crashes, property damage only crashes, and combined fatal and injury crashes when compared to the alternative two. However, the second alternative has fewer fatal crashes, injury A crashes, and injury B crashes. This reduction in the more serious injury and fatal crash types is likely a safer alternative even though the total number of crashes is higher.</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These two examples illustrate the need to understand the complete safety picture, not just one or two numbers.</a:t>
            </a:r>
          </a:p>
        </p:txBody>
      </p:sp>
      <p:sp>
        <p:nvSpPr>
          <p:cNvPr id="6" name="Slide Number Placeholder 5"/>
          <p:cNvSpPr>
            <a:spLocks noGrp="1"/>
          </p:cNvSpPr>
          <p:nvPr>
            <p:ph type="sldNum" sz="quarter" idx="12"/>
          </p:nvPr>
        </p:nvSpPr>
        <p:spPr/>
        <p:txBody>
          <a:bodyPr/>
          <a:lstStyle/>
          <a:p>
            <a:fld id="{275C5B2A-C6C1-46CD-8323-5F37F4106C05}" type="slidenum">
              <a:rPr lang="en-US" smtClean="0"/>
              <a:t>70</a:t>
            </a:fld>
            <a:endParaRPr lang="en-US"/>
          </a:p>
        </p:txBody>
      </p:sp>
      <p:sp>
        <p:nvSpPr>
          <p:cNvPr id="7" name="Header Placeholder 6">
            <a:extLst>
              <a:ext uri="{FF2B5EF4-FFF2-40B4-BE49-F238E27FC236}">
                <a16:creationId xmlns:a16="http://schemas.microsoft.com/office/drawing/2014/main" id="{091FF928-24D9-4ED0-9F5D-37EECC122D20}"/>
              </a:ext>
            </a:extLst>
          </p:cNvPr>
          <p:cNvSpPr>
            <a:spLocks noGrp="1"/>
          </p:cNvSpPr>
          <p:nvPr>
            <p:ph type="hdr" sz="quarter" idx="13"/>
          </p:nvPr>
        </p:nvSpPr>
        <p:spPr/>
        <p:txBody>
          <a:bodyPr/>
          <a:lstStyle/>
          <a:p>
            <a:r>
              <a:rPr lang="en-US"/>
              <a:t>IHSDM and WisDOT Safety Analyses</a:t>
            </a:r>
          </a:p>
        </p:txBody>
      </p:sp>
      <p:sp>
        <p:nvSpPr>
          <p:cNvPr id="8" name="Date Placeholder 7">
            <a:extLst>
              <a:ext uri="{FF2B5EF4-FFF2-40B4-BE49-F238E27FC236}">
                <a16:creationId xmlns:a16="http://schemas.microsoft.com/office/drawing/2014/main" id="{BDA3A638-2672-45BB-BD6E-CD3B25F041C6}"/>
              </a:ext>
            </a:extLst>
          </p:cNvPr>
          <p:cNvSpPr>
            <a:spLocks noGrp="1"/>
          </p:cNvSpPr>
          <p:nvPr>
            <p:ph type="dt" idx="14"/>
          </p:nvPr>
        </p:nvSpPr>
        <p:spPr/>
        <p:txBody>
          <a:bodyPr/>
          <a:lstStyle/>
          <a:p>
            <a:fld id="{978CCB0B-87F2-4F05-A697-6CA04E6CEAE0}" type="datetime1">
              <a:rPr lang="en-US" smtClean="0"/>
              <a:t>11/9/2022</a:t>
            </a:fld>
            <a:endParaRPr lang="en-US"/>
          </a:p>
        </p:txBody>
      </p:sp>
    </p:spTree>
    <p:extLst>
      <p:ext uri="{BB962C8B-B14F-4D97-AF65-F5344CB8AC3E}">
        <p14:creationId xmlns:p14="http://schemas.microsoft.com/office/powerpoint/2010/main" val="1971438906"/>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Safety Certification Process also has an amendment process. As a project evolves, sometimes project limits are adjusted after the safety analysis was performed or another alternative is brought up through public involvement. </a:t>
            </a:r>
          </a:p>
          <a:p>
            <a:endParaRPr lang="en-US" dirty="0"/>
          </a:p>
          <a:p>
            <a:r>
              <a:rPr lang="en-US" dirty="0"/>
              <a:t>This process is required when new alternatives or additional sites are investigated that weren’t included in the approved analysis. It is also required if the alternative investigated has substantial changes to the design. Examples of this may include a change in the number of approaches, or shoulder widths are changed. </a:t>
            </a:r>
          </a:p>
          <a:p>
            <a:endParaRPr lang="en-US" dirty="0"/>
          </a:p>
          <a:p>
            <a:r>
              <a:rPr lang="en-US" dirty="0"/>
              <a:t>The amendment process is not required if cost estimates fluctuate, or there are minor design changes such as curve radii or island adjustments. </a:t>
            </a:r>
          </a:p>
        </p:txBody>
      </p:sp>
      <p:sp>
        <p:nvSpPr>
          <p:cNvPr id="6" name="Slide Number Placeholder 5"/>
          <p:cNvSpPr>
            <a:spLocks noGrp="1"/>
          </p:cNvSpPr>
          <p:nvPr>
            <p:ph type="sldNum" sz="quarter" idx="12"/>
          </p:nvPr>
        </p:nvSpPr>
        <p:spPr/>
        <p:txBody>
          <a:bodyPr/>
          <a:lstStyle/>
          <a:p>
            <a:fld id="{275C5B2A-C6C1-46CD-8323-5F37F4106C05}" type="slidenum">
              <a:rPr lang="en-US" smtClean="0"/>
              <a:t>71</a:t>
            </a:fld>
            <a:endParaRPr lang="en-US"/>
          </a:p>
        </p:txBody>
      </p:sp>
      <p:sp>
        <p:nvSpPr>
          <p:cNvPr id="7" name="Header Placeholder 6">
            <a:extLst>
              <a:ext uri="{FF2B5EF4-FFF2-40B4-BE49-F238E27FC236}">
                <a16:creationId xmlns:a16="http://schemas.microsoft.com/office/drawing/2014/main" id="{091FF928-24D9-4ED0-9F5D-37EECC122D20}"/>
              </a:ext>
            </a:extLst>
          </p:cNvPr>
          <p:cNvSpPr>
            <a:spLocks noGrp="1"/>
          </p:cNvSpPr>
          <p:nvPr>
            <p:ph type="hdr" sz="quarter" idx="13"/>
          </p:nvPr>
        </p:nvSpPr>
        <p:spPr/>
        <p:txBody>
          <a:bodyPr/>
          <a:lstStyle/>
          <a:p>
            <a:r>
              <a:rPr lang="en-US"/>
              <a:t>IHSDM and WisDOT Safety Analyses</a:t>
            </a:r>
          </a:p>
        </p:txBody>
      </p:sp>
      <p:sp>
        <p:nvSpPr>
          <p:cNvPr id="8" name="Date Placeholder 7">
            <a:extLst>
              <a:ext uri="{FF2B5EF4-FFF2-40B4-BE49-F238E27FC236}">
                <a16:creationId xmlns:a16="http://schemas.microsoft.com/office/drawing/2014/main" id="{BDA3A638-2672-45BB-BD6E-CD3B25F041C6}"/>
              </a:ext>
            </a:extLst>
          </p:cNvPr>
          <p:cNvSpPr>
            <a:spLocks noGrp="1"/>
          </p:cNvSpPr>
          <p:nvPr>
            <p:ph type="dt" idx="14"/>
          </p:nvPr>
        </p:nvSpPr>
        <p:spPr/>
        <p:txBody>
          <a:bodyPr/>
          <a:lstStyle/>
          <a:p>
            <a:fld id="{978CCB0B-87F2-4F05-A697-6CA04E6CEAE0}" type="datetime1">
              <a:rPr lang="en-US" smtClean="0"/>
              <a:t>11/9/2022</a:t>
            </a:fld>
            <a:endParaRPr lang="en-US"/>
          </a:p>
        </p:txBody>
      </p:sp>
    </p:spTree>
    <p:extLst>
      <p:ext uri="{BB962C8B-B14F-4D97-AF65-F5344CB8AC3E}">
        <p14:creationId xmlns:p14="http://schemas.microsoft.com/office/powerpoint/2010/main" val="3953089864"/>
      </p:ext>
    </p:extLst>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Amendment requires a few additional pieces of information. The intent of this process is to include the additional information for the project and use the prior documentation as reference. For new sites investigated, the crash information is included, and the screening information, diagnosis, and alternative analysis would be completed. </a:t>
            </a:r>
          </a:p>
          <a:p>
            <a:endParaRPr lang="en-US" dirty="0"/>
          </a:p>
          <a:p>
            <a:r>
              <a:rPr lang="en-US" dirty="0"/>
              <a:t>If a location investigated prior has a new alternative being proposed, only information relevant to that alternative needs to be included such as concept drawings and cost estimates.</a:t>
            </a:r>
          </a:p>
          <a:p>
            <a:endParaRPr lang="en-US" dirty="0"/>
          </a:p>
          <a:p>
            <a:r>
              <a:rPr lang="en-US" dirty="0"/>
              <a:t>When this is required, it is documented within either the Final Scope Certification if still within the scoping phase, or within the Design Study Report/Environmental Document if the project is outside of the scoping phase.</a:t>
            </a:r>
          </a:p>
          <a:p>
            <a:endParaRPr lang="en-US" dirty="0"/>
          </a:p>
          <a:p>
            <a:endParaRPr lang="en-US" dirty="0"/>
          </a:p>
        </p:txBody>
      </p:sp>
      <p:sp>
        <p:nvSpPr>
          <p:cNvPr id="6" name="Slide Number Placeholder 5"/>
          <p:cNvSpPr>
            <a:spLocks noGrp="1"/>
          </p:cNvSpPr>
          <p:nvPr>
            <p:ph type="sldNum" sz="quarter" idx="12"/>
          </p:nvPr>
        </p:nvSpPr>
        <p:spPr/>
        <p:txBody>
          <a:bodyPr/>
          <a:lstStyle/>
          <a:p>
            <a:fld id="{275C5B2A-C6C1-46CD-8323-5F37F4106C05}" type="slidenum">
              <a:rPr lang="en-US" smtClean="0"/>
              <a:t>72</a:t>
            </a:fld>
            <a:endParaRPr lang="en-US"/>
          </a:p>
        </p:txBody>
      </p:sp>
      <p:sp>
        <p:nvSpPr>
          <p:cNvPr id="7" name="Header Placeholder 6">
            <a:extLst>
              <a:ext uri="{FF2B5EF4-FFF2-40B4-BE49-F238E27FC236}">
                <a16:creationId xmlns:a16="http://schemas.microsoft.com/office/drawing/2014/main" id="{091FF928-24D9-4ED0-9F5D-37EECC122D20}"/>
              </a:ext>
            </a:extLst>
          </p:cNvPr>
          <p:cNvSpPr>
            <a:spLocks noGrp="1"/>
          </p:cNvSpPr>
          <p:nvPr>
            <p:ph type="hdr" sz="quarter" idx="13"/>
          </p:nvPr>
        </p:nvSpPr>
        <p:spPr/>
        <p:txBody>
          <a:bodyPr/>
          <a:lstStyle/>
          <a:p>
            <a:r>
              <a:rPr lang="en-US"/>
              <a:t>IHSDM and WisDOT Safety Analyses</a:t>
            </a:r>
          </a:p>
        </p:txBody>
      </p:sp>
      <p:sp>
        <p:nvSpPr>
          <p:cNvPr id="8" name="Date Placeholder 7">
            <a:extLst>
              <a:ext uri="{FF2B5EF4-FFF2-40B4-BE49-F238E27FC236}">
                <a16:creationId xmlns:a16="http://schemas.microsoft.com/office/drawing/2014/main" id="{BDA3A638-2672-45BB-BD6E-CD3B25F041C6}"/>
              </a:ext>
            </a:extLst>
          </p:cNvPr>
          <p:cNvSpPr>
            <a:spLocks noGrp="1"/>
          </p:cNvSpPr>
          <p:nvPr>
            <p:ph type="dt" idx="14"/>
          </p:nvPr>
        </p:nvSpPr>
        <p:spPr/>
        <p:txBody>
          <a:bodyPr/>
          <a:lstStyle/>
          <a:p>
            <a:fld id="{978CCB0B-87F2-4F05-A697-6CA04E6CEAE0}" type="datetime1">
              <a:rPr lang="en-US" smtClean="0"/>
              <a:t>11/9/2022</a:t>
            </a:fld>
            <a:endParaRPr lang="en-US"/>
          </a:p>
        </p:txBody>
      </p:sp>
    </p:spTree>
    <p:extLst>
      <p:ext uri="{BB962C8B-B14F-4D97-AF65-F5344CB8AC3E}">
        <p14:creationId xmlns:p14="http://schemas.microsoft.com/office/powerpoint/2010/main" val="869026529"/>
      </p:ext>
    </p:extLst>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What is the Bureau of Traffic Operations’ role in the SCP?</a:t>
            </a:r>
          </a:p>
        </p:txBody>
      </p:sp>
      <p:sp>
        <p:nvSpPr>
          <p:cNvPr id="6" name="Slide Number Placeholder 5"/>
          <p:cNvSpPr>
            <a:spLocks noGrp="1"/>
          </p:cNvSpPr>
          <p:nvPr>
            <p:ph type="sldNum" sz="quarter" idx="12"/>
          </p:nvPr>
        </p:nvSpPr>
        <p:spPr/>
        <p:txBody>
          <a:bodyPr/>
          <a:lstStyle/>
          <a:p>
            <a:fld id="{275C5B2A-C6C1-46CD-8323-5F37F4106C05}" type="slidenum">
              <a:rPr lang="en-US" smtClean="0"/>
              <a:t>73</a:t>
            </a:fld>
            <a:endParaRPr lang="en-US"/>
          </a:p>
        </p:txBody>
      </p:sp>
      <p:sp>
        <p:nvSpPr>
          <p:cNvPr id="7" name="Header Placeholder 6">
            <a:extLst>
              <a:ext uri="{FF2B5EF4-FFF2-40B4-BE49-F238E27FC236}">
                <a16:creationId xmlns:a16="http://schemas.microsoft.com/office/drawing/2014/main" id="{1A0CC7F4-CB4E-4E1D-81FE-F94C27EC243F}"/>
              </a:ext>
            </a:extLst>
          </p:cNvPr>
          <p:cNvSpPr>
            <a:spLocks noGrp="1"/>
          </p:cNvSpPr>
          <p:nvPr>
            <p:ph type="hdr" sz="quarter" idx="13"/>
          </p:nvPr>
        </p:nvSpPr>
        <p:spPr/>
        <p:txBody>
          <a:bodyPr/>
          <a:lstStyle/>
          <a:p>
            <a:r>
              <a:rPr lang="en-US"/>
              <a:t>IHSDM and WisDOT Safety Analyses</a:t>
            </a:r>
          </a:p>
        </p:txBody>
      </p:sp>
      <p:sp>
        <p:nvSpPr>
          <p:cNvPr id="8" name="Date Placeholder 7">
            <a:extLst>
              <a:ext uri="{FF2B5EF4-FFF2-40B4-BE49-F238E27FC236}">
                <a16:creationId xmlns:a16="http://schemas.microsoft.com/office/drawing/2014/main" id="{64E45AEC-39FB-4AFD-87DC-6A1EC1024E77}"/>
              </a:ext>
            </a:extLst>
          </p:cNvPr>
          <p:cNvSpPr>
            <a:spLocks noGrp="1"/>
          </p:cNvSpPr>
          <p:nvPr>
            <p:ph type="dt" idx="14"/>
          </p:nvPr>
        </p:nvSpPr>
        <p:spPr/>
        <p:txBody>
          <a:bodyPr/>
          <a:lstStyle/>
          <a:p>
            <a:fld id="{858D173E-95CB-4AA7-8CCC-A29D39F82061}" type="datetime1">
              <a:rPr lang="en-US" smtClean="0"/>
              <a:t>11/9/2022</a:t>
            </a:fld>
            <a:endParaRPr lang="en-US"/>
          </a:p>
        </p:txBody>
      </p:sp>
    </p:spTree>
    <p:extLst>
      <p:ext uri="{BB962C8B-B14F-4D97-AF65-F5344CB8AC3E}">
        <p14:creationId xmlns:p14="http://schemas.microsoft.com/office/powerpoint/2010/main" val="1898799739"/>
      </p:ext>
    </p:extLst>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role of the Bureau of Traffic Operations is to maintain the SCP policy and update safety analysis tools as needed. These tools are periodically updated to incorporate newer volume information, crash information. When new Safety Performance Functions are developed nationally, BTO calibrates them using Wisconsin specific data, so they are more representative of Wisconsin roadways. Crash costs are also updated periodically to account for inflation and other trends.</a:t>
            </a:r>
          </a:p>
          <a:p>
            <a:endParaRPr lang="en-US" dirty="0"/>
          </a:p>
          <a:p>
            <a:r>
              <a:rPr lang="en-US" dirty="0"/>
              <a:t>Updates to software packages are coordinated with BITS and pushed to WisDOT computers. External partners can access the updated files on the WisDOT webpage, shown on the next slide.</a:t>
            </a:r>
          </a:p>
          <a:p>
            <a:endParaRPr lang="en-US" dirty="0"/>
          </a:p>
          <a:p>
            <a:r>
              <a:rPr lang="en-US" dirty="0"/>
              <a:t>When a Safety and Operations Certification Document (</a:t>
            </a:r>
            <a:r>
              <a:rPr lang="en-US" dirty="0" err="1"/>
              <a:t>SOCD</a:t>
            </a:r>
            <a:r>
              <a:rPr lang="en-US" dirty="0"/>
              <a:t>) is produced where at least one site performs step 4, Safety Evaluation and Economic Appraisal of Alternatives, the </a:t>
            </a:r>
            <a:r>
              <a:rPr lang="en-US" dirty="0" err="1"/>
              <a:t>SOCD</a:t>
            </a:r>
            <a:r>
              <a:rPr lang="en-US" dirty="0"/>
              <a:t> is sent to BTO for review and BTO approval is required. </a:t>
            </a:r>
            <a:r>
              <a:rPr lang="en-US" dirty="0" err="1"/>
              <a:t>BTO’s</a:t>
            </a:r>
            <a:r>
              <a:rPr lang="en-US" dirty="0"/>
              <a:t> responsibility is to verify that the SCP policy was followed and documented correctly. It is the responsibility of the analyst and Region to review the inputs and data.</a:t>
            </a:r>
          </a:p>
        </p:txBody>
      </p:sp>
      <p:sp>
        <p:nvSpPr>
          <p:cNvPr id="6" name="Slide Number Placeholder 5"/>
          <p:cNvSpPr>
            <a:spLocks noGrp="1"/>
          </p:cNvSpPr>
          <p:nvPr>
            <p:ph type="sldNum" sz="quarter" idx="12"/>
          </p:nvPr>
        </p:nvSpPr>
        <p:spPr/>
        <p:txBody>
          <a:bodyPr/>
          <a:lstStyle/>
          <a:p>
            <a:fld id="{275C5B2A-C6C1-46CD-8323-5F37F4106C05}" type="slidenum">
              <a:rPr lang="en-US" smtClean="0"/>
              <a:t>74</a:t>
            </a:fld>
            <a:endParaRPr lang="en-US"/>
          </a:p>
        </p:txBody>
      </p:sp>
      <p:sp>
        <p:nvSpPr>
          <p:cNvPr id="7" name="Header Placeholder 6">
            <a:extLst>
              <a:ext uri="{FF2B5EF4-FFF2-40B4-BE49-F238E27FC236}">
                <a16:creationId xmlns:a16="http://schemas.microsoft.com/office/drawing/2014/main" id="{C3D2FB15-305D-441B-A2D6-6672FF68551C}"/>
              </a:ext>
            </a:extLst>
          </p:cNvPr>
          <p:cNvSpPr>
            <a:spLocks noGrp="1"/>
          </p:cNvSpPr>
          <p:nvPr>
            <p:ph type="hdr" sz="quarter" idx="13"/>
          </p:nvPr>
        </p:nvSpPr>
        <p:spPr/>
        <p:txBody>
          <a:bodyPr/>
          <a:lstStyle/>
          <a:p>
            <a:r>
              <a:rPr lang="en-US"/>
              <a:t>IHSDM and WisDOT Safety Analyses</a:t>
            </a:r>
          </a:p>
        </p:txBody>
      </p:sp>
      <p:sp>
        <p:nvSpPr>
          <p:cNvPr id="8" name="Date Placeholder 7">
            <a:extLst>
              <a:ext uri="{FF2B5EF4-FFF2-40B4-BE49-F238E27FC236}">
                <a16:creationId xmlns:a16="http://schemas.microsoft.com/office/drawing/2014/main" id="{8C3F26E3-7222-4705-B616-3DD6C4415445}"/>
              </a:ext>
            </a:extLst>
          </p:cNvPr>
          <p:cNvSpPr>
            <a:spLocks noGrp="1"/>
          </p:cNvSpPr>
          <p:nvPr>
            <p:ph type="dt" idx="14"/>
          </p:nvPr>
        </p:nvSpPr>
        <p:spPr/>
        <p:txBody>
          <a:bodyPr/>
          <a:lstStyle/>
          <a:p>
            <a:fld id="{87C8E346-BC1C-40EC-B470-3504A5C266CB}" type="datetime1">
              <a:rPr lang="en-US" smtClean="0"/>
              <a:t>11/9/2022</a:t>
            </a:fld>
            <a:endParaRPr lang="en-US"/>
          </a:p>
        </p:txBody>
      </p:sp>
    </p:spTree>
    <p:extLst>
      <p:ext uri="{BB962C8B-B14F-4D97-AF65-F5344CB8AC3E}">
        <p14:creationId xmlns:p14="http://schemas.microsoft.com/office/powerpoint/2010/main" val="2103391055"/>
      </p:ext>
    </p:extLst>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Safety Certification Process is defined in FDM 11-38. In addition to this, the WisDOT webpage for Traffic Operation Manuals contains templates, configuration files, training materials, and examples. </a:t>
            </a:r>
          </a:p>
        </p:txBody>
      </p:sp>
      <p:sp>
        <p:nvSpPr>
          <p:cNvPr id="6" name="Slide Number Placeholder 5"/>
          <p:cNvSpPr>
            <a:spLocks noGrp="1"/>
          </p:cNvSpPr>
          <p:nvPr>
            <p:ph type="sldNum" sz="quarter" idx="12"/>
          </p:nvPr>
        </p:nvSpPr>
        <p:spPr/>
        <p:txBody>
          <a:bodyPr/>
          <a:lstStyle/>
          <a:p>
            <a:fld id="{275C5B2A-C6C1-46CD-8323-5F37F4106C05}" type="slidenum">
              <a:rPr lang="en-US" smtClean="0"/>
              <a:t>75</a:t>
            </a:fld>
            <a:endParaRPr lang="en-US"/>
          </a:p>
        </p:txBody>
      </p:sp>
      <p:sp>
        <p:nvSpPr>
          <p:cNvPr id="7" name="Header Placeholder 6">
            <a:extLst>
              <a:ext uri="{FF2B5EF4-FFF2-40B4-BE49-F238E27FC236}">
                <a16:creationId xmlns:a16="http://schemas.microsoft.com/office/drawing/2014/main" id="{DE937F64-8465-4B06-9E6A-F430DAC7A041}"/>
              </a:ext>
            </a:extLst>
          </p:cNvPr>
          <p:cNvSpPr>
            <a:spLocks noGrp="1"/>
          </p:cNvSpPr>
          <p:nvPr>
            <p:ph type="hdr" sz="quarter" idx="13"/>
          </p:nvPr>
        </p:nvSpPr>
        <p:spPr/>
        <p:txBody>
          <a:bodyPr/>
          <a:lstStyle/>
          <a:p>
            <a:r>
              <a:rPr lang="en-US"/>
              <a:t>IHSDM and WisDOT Safety Analyses</a:t>
            </a:r>
          </a:p>
        </p:txBody>
      </p:sp>
      <p:sp>
        <p:nvSpPr>
          <p:cNvPr id="8" name="Date Placeholder 7">
            <a:extLst>
              <a:ext uri="{FF2B5EF4-FFF2-40B4-BE49-F238E27FC236}">
                <a16:creationId xmlns:a16="http://schemas.microsoft.com/office/drawing/2014/main" id="{41EE1E3E-DF43-413F-97BE-9809F2149078}"/>
              </a:ext>
            </a:extLst>
          </p:cNvPr>
          <p:cNvSpPr>
            <a:spLocks noGrp="1"/>
          </p:cNvSpPr>
          <p:nvPr>
            <p:ph type="dt" idx="14"/>
          </p:nvPr>
        </p:nvSpPr>
        <p:spPr/>
        <p:txBody>
          <a:bodyPr/>
          <a:lstStyle/>
          <a:p>
            <a:fld id="{FC834386-562D-4BBE-B6DD-87DD23B306A2}" type="datetime1">
              <a:rPr lang="en-US" smtClean="0"/>
              <a:t>11/9/2022</a:t>
            </a:fld>
            <a:endParaRPr lang="en-US"/>
          </a:p>
        </p:txBody>
      </p:sp>
    </p:spTree>
    <p:extLst>
      <p:ext uri="{BB962C8B-B14F-4D97-AF65-F5344CB8AC3E}">
        <p14:creationId xmlns:p14="http://schemas.microsoft.com/office/powerpoint/2010/main" val="447859095"/>
      </p:ext>
    </p:extLst>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If you have questions regarding the Safety Certification Process, please contact BTO by </a:t>
            </a:r>
            <a:r>
              <a:rPr lang="en-US"/>
              <a:t>emailing them</a:t>
            </a:r>
            <a:endParaRPr lang="en-US" dirty="0"/>
          </a:p>
        </p:txBody>
      </p:sp>
      <p:sp>
        <p:nvSpPr>
          <p:cNvPr id="4" name="Header Placeholder 3"/>
          <p:cNvSpPr>
            <a:spLocks noGrp="1"/>
          </p:cNvSpPr>
          <p:nvPr>
            <p:ph type="hdr" sz="quarter"/>
          </p:nvPr>
        </p:nvSpPr>
        <p:spPr/>
        <p:txBody>
          <a:bodyPr/>
          <a:lstStyle/>
          <a:p>
            <a:r>
              <a:rPr lang="en-US"/>
              <a:t>IHSDM and WisDOT Safety Analyses</a:t>
            </a:r>
          </a:p>
        </p:txBody>
      </p:sp>
      <p:sp>
        <p:nvSpPr>
          <p:cNvPr id="5" name="Date Placeholder 4"/>
          <p:cNvSpPr>
            <a:spLocks noGrp="1"/>
          </p:cNvSpPr>
          <p:nvPr>
            <p:ph type="dt" idx="1"/>
          </p:nvPr>
        </p:nvSpPr>
        <p:spPr/>
        <p:txBody>
          <a:bodyPr/>
          <a:lstStyle/>
          <a:p>
            <a:fld id="{4EA5B570-4DB2-4F58-87B0-B99DEFDDD3F2}" type="datetime1">
              <a:rPr lang="en-US" smtClean="0"/>
              <a:t>11/9/2022</a:t>
            </a:fld>
            <a:endParaRPr lang="en-US"/>
          </a:p>
        </p:txBody>
      </p:sp>
      <p:sp>
        <p:nvSpPr>
          <p:cNvPr id="6" name="Slide Number Placeholder 5"/>
          <p:cNvSpPr>
            <a:spLocks noGrp="1"/>
          </p:cNvSpPr>
          <p:nvPr>
            <p:ph type="sldNum" sz="quarter" idx="5"/>
          </p:nvPr>
        </p:nvSpPr>
        <p:spPr/>
        <p:txBody>
          <a:bodyPr/>
          <a:lstStyle/>
          <a:p>
            <a:fld id="{275C5B2A-C6C1-46CD-8323-5F37F4106C05}" type="slidenum">
              <a:rPr lang="en-US" smtClean="0"/>
              <a:t>76</a:t>
            </a:fld>
            <a:endParaRPr lang="en-US"/>
          </a:p>
        </p:txBody>
      </p:sp>
    </p:spTree>
    <p:extLst>
      <p:ext uri="{BB962C8B-B14F-4D97-AF65-F5344CB8AC3E}">
        <p14:creationId xmlns:p14="http://schemas.microsoft.com/office/powerpoint/2010/main" val="424055487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Safety Certification Process is a required process within the scoping phase of a project for most improvement project work types. This uses performance-based practical design principals to quantify the safety of a proposed countermeasure, independent of other factors, which is used to perform an economic analysis. The result of this process produces an economic evaluation of an alternative which compares the </a:t>
            </a:r>
            <a:r>
              <a:rPr lang="en-US" u="sng" dirty="0"/>
              <a:t>safety</a:t>
            </a:r>
            <a:r>
              <a:rPr lang="en-US" dirty="0"/>
              <a:t> benefit to the construction cost. </a:t>
            </a:r>
          </a:p>
          <a:p>
            <a:endParaRPr lang="en-US" dirty="0"/>
          </a:p>
          <a:p>
            <a:r>
              <a:rPr lang="en-US" dirty="0"/>
              <a:t>The Safety Certification Process requires analysts to investigate all Safety Sites of Promise and is optional for any additional locations considered for improvements. </a:t>
            </a:r>
          </a:p>
          <a:p>
            <a:endParaRPr lang="en-US" dirty="0"/>
          </a:p>
        </p:txBody>
      </p:sp>
      <p:sp>
        <p:nvSpPr>
          <p:cNvPr id="6" name="Slide Number Placeholder 5"/>
          <p:cNvSpPr>
            <a:spLocks noGrp="1"/>
          </p:cNvSpPr>
          <p:nvPr>
            <p:ph type="sldNum" sz="quarter" idx="12"/>
          </p:nvPr>
        </p:nvSpPr>
        <p:spPr/>
        <p:txBody>
          <a:bodyPr/>
          <a:lstStyle/>
          <a:p>
            <a:fld id="{275C5B2A-C6C1-46CD-8323-5F37F4106C05}" type="slidenum">
              <a:rPr lang="en-US" smtClean="0"/>
              <a:t>8</a:t>
            </a:fld>
            <a:endParaRPr lang="en-US"/>
          </a:p>
        </p:txBody>
      </p:sp>
      <p:sp>
        <p:nvSpPr>
          <p:cNvPr id="7" name="Header Placeholder 6">
            <a:extLst>
              <a:ext uri="{FF2B5EF4-FFF2-40B4-BE49-F238E27FC236}">
                <a16:creationId xmlns:a16="http://schemas.microsoft.com/office/drawing/2014/main" id="{1A0CC7F4-CB4E-4E1D-81FE-F94C27EC243F}"/>
              </a:ext>
            </a:extLst>
          </p:cNvPr>
          <p:cNvSpPr>
            <a:spLocks noGrp="1"/>
          </p:cNvSpPr>
          <p:nvPr>
            <p:ph type="hdr" sz="quarter" idx="13"/>
          </p:nvPr>
        </p:nvSpPr>
        <p:spPr/>
        <p:txBody>
          <a:bodyPr/>
          <a:lstStyle/>
          <a:p>
            <a:r>
              <a:rPr lang="en-US"/>
              <a:t>IHSDM and WisDOT Safety Analyses</a:t>
            </a:r>
          </a:p>
        </p:txBody>
      </p:sp>
      <p:sp>
        <p:nvSpPr>
          <p:cNvPr id="8" name="Date Placeholder 7">
            <a:extLst>
              <a:ext uri="{FF2B5EF4-FFF2-40B4-BE49-F238E27FC236}">
                <a16:creationId xmlns:a16="http://schemas.microsoft.com/office/drawing/2014/main" id="{64E45AEC-39FB-4AFD-87DC-6A1EC1024E77}"/>
              </a:ext>
            </a:extLst>
          </p:cNvPr>
          <p:cNvSpPr>
            <a:spLocks noGrp="1"/>
          </p:cNvSpPr>
          <p:nvPr>
            <p:ph type="dt" idx="14"/>
          </p:nvPr>
        </p:nvSpPr>
        <p:spPr/>
        <p:txBody>
          <a:bodyPr/>
          <a:lstStyle/>
          <a:p>
            <a:fld id="{858D173E-95CB-4AA7-8CCC-A29D39F82061}" type="datetime1">
              <a:rPr lang="en-US" smtClean="0"/>
              <a:t>11/9/2022</a:t>
            </a:fld>
            <a:endParaRPr lang="en-US"/>
          </a:p>
        </p:txBody>
      </p:sp>
    </p:spTree>
    <p:extLst>
      <p:ext uri="{BB962C8B-B14F-4D97-AF65-F5344CB8AC3E}">
        <p14:creationId xmlns:p14="http://schemas.microsoft.com/office/powerpoint/2010/main" val="223064425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1" algn="l" defTabSz="914400" rtl="0" eaLnBrk="1" latinLnBrk="0" hangingPunct="1">
              <a:spcAft>
                <a:spcPts val="600"/>
              </a:spcAft>
              <a:buClr>
                <a:srgbClr val="0070C0"/>
              </a:buClr>
            </a:pPr>
            <a:r>
              <a:rPr lang="en-US" sz="1200" kern="1200" dirty="0">
                <a:solidFill>
                  <a:schemeClr val="tx1"/>
                </a:solidFill>
                <a:latin typeface="+mn-lt"/>
                <a:ea typeface="+mn-ea"/>
                <a:cs typeface="+mn-cs"/>
              </a:rPr>
              <a:t>The Highway Safety Improvement Program, H-S-I-P, commonly referred to as hiss-sip, is a separate and independent process from the SCP. This is a core federal aid program which has a goal of reducing fatal and serious injury crashes on all roadways: local and state.  </a:t>
            </a: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75C5B2A-C6C1-46CD-8323-5F37F4106C05}"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 name="Header Placeholder 6">
            <a:extLst>
              <a:ext uri="{FF2B5EF4-FFF2-40B4-BE49-F238E27FC236}">
                <a16:creationId xmlns:a16="http://schemas.microsoft.com/office/drawing/2014/main" id="{1A0CC7F4-CB4E-4E1D-81FE-F94C27EC243F}"/>
              </a:ext>
            </a:extLst>
          </p:cNvPr>
          <p:cNvSpPr>
            <a:spLocks noGrp="1"/>
          </p:cNvSpPr>
          <p:nvPr>
            <p:ph type="hdr" sz="quarter" idx="13"/>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black"/>
                </a:solidFill>
                <a:effectLst/>
                <a:uLnTx/>
                <a:uFillTx/>
                <a:latin typeface="Calibri" panose="020F0502020204030204"/>
                <a:ea typeface="+mn-ea"/>
                <a:cs typeface="+mn-cs"/>
              </a:rPr>
              <a:t>IHSDM and WisDOT Safety Analyses</a:t>
            </a:r>
          </a:p>
        </p:txBody>
      </p:sp>
      <p:sp>
        <p:nvSpPr>
          <p:cNvPr id="8" name="Date Placeholder 7">
            <a:extLst>
              <a:ext uri="{FF2B5EF4-FFF2-40B4-BE49-F238E27FC236}">
                <a16:creationId xmlns:a16="http://schemas.microsoft.com/office/drawing/2014/main" id="{64E45AEC-39FB-4AFD-87DC-6A1EC1024E77}"/>
              </a:ext>
            </a:extLst>
          </p:cNvPr>
          <p:cNvSpPr>
            <a:spLocks noGrp="1"/>
          </p:cNvSpPr>
          <p:nvPr>
            <p:ph type="dt" idx="14"/>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58D173E-95CB-4AA7-8CCC-A29D39F82061}" type="datetime1">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11/9/2022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536851388"/>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Example Title Slide">
    <p:spTree>
      <p:nvGrpSpPr>
        <p:cNvPr id="1" name=""/>
        <p:cNvGrpSpPr/>
        <p:nvPr/>
      </p:nvGrpSpPr>
      <p:grpSpPr>
        <a:xfrm>
          <a:off x="0" y="0"/>
          <a:ext cx="0" cy="0"/>
          <a:chOff x="0" y="0"/>
          <a:chExt cx="0" cy="0"/>
        </a:xfrm>
      </p:grpSpPr>
      <p:sp>
        <p:nvSpPr>
          <p:cNvPr id="8" name="Text Placeholder 14"/>
          <p:cNvSpPr>
            <a:spLocks noGrp="1"/>
          </p:cNvSpPr>
          <p:nvPr>
            <p:ph type="body" sz="quarter" idx="10" hasCustomPrompt="1"/>
          </p:nvPr>
        </p:nvSpPr>
        <p:spPr>
          <a:xfrm>
            <a:off x="594360" y="2163236"/>
            <a:ext cx="10972800" cy="567260"/>
          </a:xfrm>
          <a:prstGeom prst="rect">
            <a:avLst/>
          </a:prstGeom>
        </p:spPr>
        <p:txBody>
          <a:bodyPr lIns="0" tIns="0" rIns="0" bIns="0" anchor="t" anchorCtr="0"/>
          <a:lstStyle>
            <a:lvl1pPr marL="0" indent="0" algn="ctr">
              <a:buNone/>
              <a:defRPr sz="4700" b="1" spc="150" baseline="0">
                <a:solidFill>
                  <a:srgbClr val="A0284C"/>
                </a:solidFill>
                <a:latin typeface="Arial Narrow" panose="020B0606020202030204" pitchFamily="34" charset="0"/>
              </a:defRPr>
            </a:lvl1pPr>
          </a:lstStyle>
          <a:p>
            <a:pPr lvl="0"/>
            <a:r>
              <a:rPr lang="en-US" dirty="0"/>
              <a:t>Name of Presenter</a:t>
            </a:r>
          </a:p>
        </p:txBody>
      </p:sp>
      <p:sp>
        <p:nvSpPr>
          <p:cNvPr id="9" name="Text Placeholder 17"/>
          <p:cNvSpPr>
            <a:spLocks noGrp="1"/>
          </p:cNvSpPr>
          <p:nvPr>
            <p:ph type="body" sz="quarter" idx="11" hasCustomPrompt="1"/>
          </p:nvPr>
        </p:nvSpPr>
        <p:spPr>
          <a:xfrm>
            <a:off x="594360" y="2730496"/>
            <a:ext cx="10972800" cy="548640"/>
          </a:xfrm>
          <a:prstGeom prst="rect">
            <a:avLst/>
          </a:prstGeom>
        </p:spPr>
        <p:txBody>
          <a:bodyPr lIns="0" tIns="0" rIns="0" bIns="0" anchor="t" anchorCtr="0"/>
          <a:lstStyle>
            <a:lvl1pPr marL="0" indent="0" algn="ctr">
              <a:lnSpc>
                <a:spcPts val="4200"/>
              </a:lnSpc>
              <a:buNone/>
              <a:defRPr sz="4000" spc="100" baseline="0">
                <a:solidFill>
                  <a:srgbClr val="A0284C"/>
                </a:solidFill>
                <a:latin typeface="Arial Narrow" panose="020B0606020202030204" pitchFamily="34" charset="0"/>
              </a:defRPr>
            </a:lvl1pPr>
          </a:lstStyle>
          <a:p>
            <a:pPr lvl="0"/>
            <a:r>
              <a:rPr lang="en-US" dirty="0"/>
              <a:t>Title of Presenter</a:t>
            </a:r>
          </a:p>
        </p:txBody>
      </p:sp>
      <p:sp>
        <p:nvSpPr>
          <p:cNvPr id="10" name="Text Placeholder 19"/>
          <p:cNvSpPr>
            <a:spLocks noGrp="1"/>
          </p:cNvSpPr>
          <p:nvPr>
            <p:ph type="body" sz="quarter" idx="12" hasCustomPrompt="1"/>
          </p:nvPr>
        </p:nvSpPr>
        <p:spPr>
          <a:xfrm>
            <a:off x="594360" y="3505200"/>
            <a:ext cx="10972800" cy="1005840"/>
          </a:xfrm>
          <a:prstGeom prst="rect">
            <a:avLst/>
          </a:prstGeom>
        </p:spPr>
        <p:txBody>
          <a:bodyPr lIns="0" tIns="0" rIns="0" bIns="0" anchor="t" anchorCtr="0"/>
          <a:lstStyle>
            <a:lvl1pPr marL="0" indent="0" algn="ctr">
              <a:lnSpc>
                <a:spcPts val="2700"/>
              </a:lnSpc>
              <a:spcBef>
                <a:spcPts val="0"/>
              </a:spcBef>
              <a:buNone/>
              <a:defRPr sz="2800" spc="100" baseline="0">
                <a:solidFill>
                  <a:srgbClr val="00416A"/>
                </a:solidFill>
                <a:latin typeface="Arial Narrow" panose="020B0606020202030204" pitchFamily="34" charset="0"/>
              </a:defRPr>
            </a:lvl1pPr>
          </a:lstStyle>
          <a:p>
            <a:pPr lvl="0"/>
            <a:r>
              <a:rPr lang="en-US" dirty="0"/>
              <a:t>Name of Conference or Event</a:t>
            </a:r>
          </a:p>
          <a:p>
            <a:pPr lvl="0"/>
            <a:r>
              <a:rPr lang="en-US" dirty="0"/>
              <a:t>Location, City, State</a:t>
            </a:r>
          </a:p>
        </p:txBody>
      </p:sp>
      <p:sp>
        <p:nvSpPr>
          <p:cNvPr id="11" name="Text Placeholder 21"/>
          <p:cNvSpPr>
            <a:spLocks noGrp="1"/>
          </p:cNvSpPr>
          <p:nvPr>
            <p:ph type="body" sz="quarter" idx="13" hasCustomPrompt="1"/>
          </p:nvPr>
        </p:nvSpPr>
        <p:spPr>
          <a:xfrm>
            <a:off x="594360" y="4559300"/>
            <a:ext cx="10972800" cy="482600"/>
          </a:xfrm>
          <a:prstGeom prst="rect">
            <a:avLst/>
          </a:prstGeom>
        </p:spPr>
        <p:txBody>
          <a:bodyPr lIns="0" tIns="0" rIns="0" anchor="t" anchorCtr="0"/>
          <a:lstStyle>
            <a:lvl1pPr marL="0" indent="0" algn="ctr">
              <a:buNone/>
              <a:defRPr sz="2500" b="1" baseline="0">
                <a:solidFill>
                  <a:srgbClr val="A0284C"/>
                </a:solidFill>
                <a:latin typeface="Arial Narrow" panose="020B0606020202030204" pitchFamily="34" charset="0"/>
              </a:defRPr>
            </a:lvl1pPr>
          </a:lstStyle>
          <a:p>
            <a:pPr lvl="0"/>
            <a:r>
              <a:rPr lang="en-US" dirty="0"/>
              <a:t>Month Day, Year</a:t>
            </a:r>
          </a:p>
        </p:txBody>
      </p:sp>
      <p:sp>
        <p:nvSpPr>
          <p:cNvPr id="18" name="Title 1"/>
          <p:cNvSpPr>
            <a:spLocks noGrp="1"/>
          </p:cNvSpPr>
          <p:nvPr>
            <p:ph type="ctrTitle" hasCustomPrompt="1"/>
          </p:nvPr>
        </p:nvSpPr>
        <p:spPr>
          <a:xfrm>
            <a:off x="594360" y="594360"/>
            <a:ext cx="10972800" cy="1475740"/>
          </a:xfrm>
          <a:prstGeom prst="rect">
            <a:avLst/>
          </a:prstGeom>
        </p:spPr>
        <p:txBody>
          <a:bodyPr lIns="0" tIns="0" rIns="0" bIns="0" anchor="ctr" anchorCtr="0"/>
          <a:lstStyle>
            <a:lvl1pPr algn="ctr">
              <a:lnSpc>
                <a:spcPts val="5600"/>
              </a:lnSpc>
              <a:defRPr sz="6300" b="1" spc="100" baseline="0">
                <a:solidFill>
                  <a:srgbClr val="00416A"/>
                </a:solidFill>
                <a:latin typeface="Arial Narrow" panose="020B0606020202030204" pitchFamily="34" charset="0"/>
              </a:defRPr>
            </a:lvl1pPr>
          </a:lstStyle>
          <a:p>
            <a:r>
              <a:rPr lang="en-US" dirty="0"/>
              <a:t>Presentation title line 1</a:t>
            </a:r>
            <a:br>
              <a:rPr lang="en-US" dirty="0"/>
            </a:br>
            <a:r>
              <a:rPr lang="en-US" dirty="0"/>
              <a:t>Line 2 optional</a:t>
            </a:r>
          </a:p>
        </p:txBody>
      </p:sp>
      <p:pic>
        <p:nvPicPr>
          <p:cNvPr id="15" name="Picture 1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94360" y="5290247"/>
            <a:ext cx="1143000" cy="1143000"/>
          </a:xfrm>
          <a:prstGeom prst="rect">
            <a:avLst/>
          </a:prstGeom>
          <a:effectLst>
            <a:outerShdw blurRad="190500" algn="ctr" rotWithShape="0">
              <a:schemeClr val="tx1">
                <a:lumMod val="50000"/>
                <a:lumOff val="50000"/>
                <a:alpha val="70000"/>
              </a:schemeClr>
            </a:outerShdw>
          </a:effectLst>
        </p:spPr>
      </p:pic>
    </p:spTree>
    <p:extLst>
      <p:ext uri="{BB962C8B-B14F-4D97-AF65-F5344CB8AC3E}">
        <p14:creationId xmlns:p14="http://schemas.microsoft.com/office/powerpoint/2010/main" val="4185722092"/>
      </p:ext>
    </p:extLst>
  </p:cSld>
  <p:clrMapOvr>
    <a:masterClrMapping/>
  </p:clrMapOvr>
  <p:transition spd="slow">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Example: picture and bullets">
    <p:spTree>
      <p:nvGrpSpPr>
        <p:cNvPr id="1" name=""/>
        <p:cNvGrpSpPr/>
        <p:nvPr/>
      </p:nvGrpSpPr>
      <p:grpSpPr>
        <a:xfrm>
          <a:off x="0" y="0"/>
          <a:ext cx="0" cy="0"/>
          <a:chOff x="0" y="0"/>
          <a:chExt cx="0" cy="0"/>
        </a:xfrm>
      </p:grpSpPr>
      <p:sp>
        <p:nvSpPr>
          <p:cNvPr id="3" name="Title 1"/>
          <p:cNvSpPr>
            <a:spLocks noGrp="1"/>
          </p:cNvSpPr>
          <p:nvPr>
            <p:ph type="title" hasCustomPrompt="1"/>
          </p:nvPr>
        </p:nvSpPr>
        <p:spPr>
          <a:xfrm>
            <a:off x="594360" y="594360"/>
            <a:ext cx="10972800" cy="1270528"/>
          </a:xfrm>
          <a:prstGeom prst="rect">
            <a:avLst/>
          </a:prstGeom>
        </p:spPr>
        <p:txBody>
          <a:bodyPr anchor="ctr" anchorCtr="0"/>
          <a:lstStyle>
            <a:lvl1pPr algn="ctr">
              <a:lnSpc>
                <a:spcPts val="4400"/>
              </a:lnSpc>
              <a:defRPr sz="4500" b="1" baseline="0">
                <a:solidFill>
                  <a:srgbClr val="00416A"/>
                </a:solidFill>
                <a:latin typeface="Arial Narrow" panose="020B0606020202030204" pitchFamily="34" charset="0"/>
              </a:defRPr>
            </a:lvl1pPr>
          </a:lstStyle>
          <a:p>
            <a:r>
              <a:rPr lang="en-US" dirty="0"/>
              <a:t>Example: picture and bullets</a:t>
            </a:r>
            <a:br>
              <a:rPr lang="en-US" dirty="0"/>
            </a:br>
            <a:r>
              <a:rPr lang="en-US" dirty="0"/>
              <a:t>Click here to edit headline</a:t>
            </a:r>
          </a:p>
        </p:txBody>
      </p:sp>
      <p:sp>
        <p:nvSpPr>
          <p:cNvPr id="4" name="Text Placeholder 2"/>
          <p:cNvSpPr>
            <a:spLocks noGrp="1"/>
          </p:cNvSpPr>
          <p:nvPr>
            <p:ph type="body" idx="1" hasCustomPrompt="1"/>
          </p:nvPr>
        </p:nvSpPr>
        <p:spPr>
          <a:xfrm>
            <a:off x="594360" y="1930401"/>
            <a:ext cx="10972800" cy="457200"/>
          </a:xfrm>
          <a:prstGeom prst="rect">
            <a:avLst/>
          </a:prstGeom>
        </p:spPr>
        <p:txBody>
          <a:bodyPr anchor="t" anchorCtr="0"/>
          <a:lstStyle>
            <a:lvl1pPr marL="0" indent="0" algn="ctr">
              <a:lnSpc>
                <a:spcPts val="3400"/>
              </a:lnSpc>
              <a:spcBef>
                <a:spcPts val="0"/>
              </a:spcBef>
              <a:buNone/>
              <a:defRPr sz="3600" b="1">
                <a:solidFill>
                  <a:srgbClr val="A0284C"/>
                </a:solidFill>
                <a:latin typeface="Arial Narrow" panose="020B060602020203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Click here to edit subhead</a:t>
            </a:r>
          </a:p>
        </p:txBody>
      </p:sp>
      <p:sp>
        <p:nvSpPr>
          <p:cNvPr id="5" name="Content Placeholder 2"/>
          <p:cNvSpPr>
            <a:spLocks noGrp="1"/>
          </p:cNvSpPr>
          <p:nvPr>
            <p:ph idx="13" hasCustomPrompt="1"/>
          </p:nvPr>
        </p:nvSpPr>
        <p:spPr>
          <a:xfrm>
            <a:off x="594359" y="2743200"/>
            <a:ext cx="5427299" cy="3825453"/>
          </a:xfrm>
          <a:prstGeom prst="rect">
            <a:avLst/>
          </a:prstGeom>
        </p:spPr>
        <p:txBody>
          <a:bodyPr/>
          <a:lstStyle>
            <a:lvl1pPr>
              <a:defRPr sz="3200" baseline="0">
                <a:solidFill>
                  <a:srgbClr val="00416A"/>
                </a:solidFill>
                <a:latin typeface="Arial Narrow" panose="020B0606020202030204" pitchFamily="34" charset="0"/>
              </a:defRPr>
            </a:lvl1pPr>
            <a:lvl2pPr marL="685800" indent="-228600">
              <a:buFont typeface="Wingdings" panose="05000000000000000000" pitchFamily="2" charset="2"/>
              <a:buChar char="§"/>
              <a:defRPr sz="2800" baseline="0">
                <a:solidFill>
                  <a:srgbClr val="A0284C"/>
                </a:solidFill>
                <a:latin typeface="Arial Narrow" panose="020B0606020202030204" pitchFamily="34" charset="0"/>
              </a:defRPr>
            </a:lvl2pPr>
            <a:lvl3pPr>
              <a:defRPr sz="2400" baseline="0">
                <a:solidFill>
                  <a:srgbClr val="00416A"/>
                </a:solidFill>
                <a:latin typeface="Arial Narrow" panose="020B0606020202030204" pitchFamily="34" charset="0"/>
              </a:defRPr>
            </a:lvl3pPr>
            <a:lvl4pPr marL="1600200" indent="-228600">
              <a:buFont typeface="Wingdings" panose="05000000000000000000" pitchFamily="2" charset="2"/>
              <a:buChar char="§"/>
              <a:defRPr sz="2200" baseline="0">
                <a:solidFill>
                  <a:srgbClr val="A0284C"/>
                </a:solidFill>
                <a:latin typeface="Arial Narrow" panose="020B0606020202030204" pitchFamily="34" charset="0"/>
              </a:defRPr>
            </a:lvl4pPr>
            <a:lvl5pPr>
              <a:defRPr>
                <a:solidFill>
                  <a:schemeClr val="bg1"/>
                </a:solidFill>
                <a:latin typeface="Arial Narrow" panose="020B0606020202030204" pitchFamily="34" charset="0"/>
              </a:defRPr>
            </a:lvl5pPr>
          </a:lstStyle>
          <a:p>
            <a:pPr lvl="0"/>
            <a:r>
              <a:rPr lang="en-US" dirty="0"/>
              <a:t>Click here to edit bullet 1</a:t>
            </a:r>
          </a:p>
          <a:p>
            <a:pPr lvl="1"/>
            <a:r>
              <a:rPr lang="en-US" dirty="0"/>
              <a:t>Click here to edit bullet 2</a:t>
            </a:r>
          </a:p>
          <a:p>
            <a:pPr lvl="2"/>
            <a:r>
              <a:rPr lang="en-US" dirty="0"/>
              <a:t>Click here to edit bullet 3</a:t>
            </a:r>
          </a:p>
          <a:p>
            <a:pPr lvl="3"/>
            <a:r>
              <a:rPr lang="en-US" dirty="0"/>
              <a:t>Click here to edit bullet 4</a:t>
            </a:r>
          </a:p>
        </p:txBody>
      </p:sp>
      <p:sp>
        <p:nvSpPr>
          <p:cNvPr id="6" name="Picture Placeholder 8"/>
          <p:cNvSpPr>
            <a:spLocks noGrp="1"/>
          </p:cNvSpPr>
          <p:nvPr>
            <p:ph type="pic" sz="quarter" idx="14" hasCustomPrompt="1"/>
          </p:nvPr>
        </p:nvSpPr>
        <p:spPr>
          <a:xfrm>
            <a:off x="6329264" y="2743200"/>
            <a:ext cx="5237896" cy="3800052"/>
          </a:xfrm>
          <a:prstGeom prst="rect">
            <a:avLst/>
          </a:prstGeom>
          <a:effectLst>
            <a:outerShdw blurRad="88900" algn="tl" rotWithShape="0">
              <a:schemeClr val="tx2">
                <a:lumMod val="50000"/>
                <a:alpha val="70000"/>
              </a:schemeClr>
            </a:outerShdw>
          </a:effectLst>
        </p:spPr>
        <p:txBody>
          <a:bodyPr tIns="914400"/>
          <a:lstStyle>
            <a:lvl1pPr marL="0" indent="0" algn="ctr">
              <a:lnSpc>
                <a:spcPts val="2700"/>
              </a:lnSpc>
              <a:spcBef>
                <a:spcPts val="0"/>
              </a:spcBef>
              <a:buNone/>
              <a:defRPr sz="2400" baseline="0">
                <a:solidFill>
                  <a:srgbClr val="00416A"/>
                </a:solidFill>
                <a:latin typeface="Arial Narrow" panose="020B0606020202030204" pitchFamily="34" charset="0"/>
              </a:defRPr>
            </a:lvl1pPr>
          </a:lstStyle>
          <a:p>
            <a:r>
              <a:rPr lang="en-US" dirty="0"/>
              <a:t>Double click on icon </a:t>
            </a:r>
            <a:br>
              <a:rPr lang="en-US" dirty="0"/>
            </a:br>
            <a:r>
              <a:rPr lang="en-US" dirty="0"/>
              <a:t>below to insert picture</a:t>
            </a:r>
          </a:p>
        </p:txBody>
      </p:sp>
    </p:spTree>
    <p:extLst>
      <p:ext uri="{BB962C8B-B14F-4D97-AF65-F5344CB8AC3E}">
        <p14:creationId xmlns:p14="http://schemas.microsoft.com/office/powerpoint/2010/main" val="1345652572"/>
      </p:ext>
    </p:extLst>
  </p:cSld>
  <p:clrMapOvr>
    <a:masterClrMapping/>
  </p:clrMapOvr>
  <p:transition spd="slow">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Example: Bullets only">
    <p:spTree>
      <p:nvGrpSpPr>
        <p:cNvPr id="1" name=""/>
        <p:cNvGrpSpPr/>
        <p:nvPr/>
      </p:nvGrpSpPr>
      <p:grpSpPr>
        <a:xfrm>
          <a:off x="0" y="0"/>
          <a:ext cx="0" cy="0"/>
          <a:chOff x="0" y="0"/>
          <a:chExt cx="0" cy="0"/>
        </a:xfrm>
      </p:grpSpPr>
      <p:sp>
        <p:nvSpPr>
          <p:cNvPr id="3" name="Title 1"/>
          <p:cNvSpPr>
            <a:spLocks noGrp="1"/>
          </p:cNvSpPr>
          <p:nvPr>
            <p:ph type="title" hasCustomPrompt="1"/>
          </p:nvPr>
        </p:nvSpPr>
        <p:spPr>
          <a:xfrm>
            <a:off x="594360" y="594360"/>
            <a:ext cx="10972800" cy="1325563"/>
          </a:xfrm>
          <a:prstGeom prst="rect">
            <a:avLst/>
          </a:prstGeom>
        </p:spPr>
        <p:txBody>
          <a:bodyPr anchor="ctr" anchorCtr="0"/>
          <a:lstStyle>
            <a:lvl1pPr algn="ctr">
              <a:lnSpc>
                <a:spcPts val="4400"/>
              </a:lnSpc>
              <a:defRPr sz="4500" b="1" baseline="0">
                <a:solidFill>
                  <a:srgbClr val="00416A"/>
                </a:solidFill>
                <a:latin typeface="Arial Narrow" panose="020B0606020202030204" pitchFamily="34" charset="0"/>
              </a:defRPr>
            </a:lvl1pPr>
          </a:lstStyle>
          <a:p>
            <a:r>
              <a:rPr lang="en-US" dirty="0"/>
              <a:t>Example: bullets only</a:t>
            </a:r>
            <a:br>
              <a:rPr lang="en-US" dirty="0"/>
            </a:br>
            <a:r>
              <a:rPr lang="en-US" dirty="0"/>
              <a:t>Click here to edit headline</a:t>
            </a:r>
          </a:p>
        </p:txBody>
      </p:sp>
      <p:sp>
        <p:nvSpPr>
          <p:cNvPr id="4" name="Content Placeholder 2"/>
          <p:cNvSpPr>
            <a:spLocks noGrp="1"/>
          </p:cNvSpPr>
          <p:nvPr>
            <p:ph idx="1" hasCustomPrompt="1"/>
          </p:nvPr>
        </p:nvSpPr>
        <p:spPr>
          <a:xfrm>
            <a:off x="594360" y="2286000"/>
            <a:ext cx="10972800" cy="4351338"/>
          </a:xfrm>
          <a:prstGeom prst="rect">
            <a:avLst/>
          </a:prstGeom>
        </p:spPr>
        <p:txBody>
          <a:bodyPr/>
          <a:lstStyle>
            <a:lvl1pPr>
              <a:spcBef>
                <a:spcPts val="0"/>
              </a:spcBef>
              <a:defRPr sz="3200" baseline="0">
                <a:solidFill>
                  <a:srgbClr val="00416A"/>
                </a:solidFill>
                <a:latin typeface="Arial Narrow" panose="020B0606020202030204" pitchFamily="34" charset="0"/>
              </a:defRPr>
            </a:lvl1pPr>
            <a:lvl2pPr marL="685800" indent="-228600">
              <a:buFont typeface="Wingdings" panose="05000000000000000000" pitchFamily="2" charset="2"/>
              <a:buChar char="§"/>
              <a:defRPr sz="2800" baseline="0">
                <a:solidFill>
                  <a:srgbClr val="A0284C"/>
                </a:solidFill>
                <a:latin typeface="Arial Narrow" panose="020B0606020202030204" pitchFamily="34" charset="0"/>
              </a:defRPr>
            </a:lvl2pPr>
            <a:lvl3pPr>
              <a:defRPr sz="2400" baseline="0">
                <a:solidFill>
                  <a:srgbClr val="00416A"/>
                </a:solidFill>
                <a:latin typeface="Arial Narrow" panose="020B0606020202030204" pitchFamily="34" charset="0"/>
              </a:defRPr>
            </a:lvl3pPr>
            <a:lvl4pPr marL="1657350" indent="-285750">
              <a:buFont typeface="Wingdings" panose="05000000000000000000" pitchFamily="2" charset="2"/>
              <a:buChar char="§"/>
              <a:defRPr sz="2200" baseline="0">
                <a:solidFill>
                  <a:srgbClr val="A0284C"/>
                </a:solidFill>
                <a:latin typeface="Arial Narrow" panose="020B0606020202030204" pitchFamily="34" charset="0"/>
              </a:defRPr>
            </a:lvl4pPr>
            <a:lvl5pPr>
              <a:defRPr>
                <a:solidFill>
                  <a:schemeClr val="bg1"/>
                </a:solidFill>
                <a:latin typeface="Arial Narrow" panose="020B0606020202030204" pitchFamily="34" charset="0"/>
              </a:defRPr>
            </a:lvl5pPr>
          </a:lstStyle>
          <a:p>
            <a:pPr lvl="0"/>
            <a:r>
              <a:rPr lang="en-US" dirty="0"/>
              <a:t>Click here to edit bullet 1</a:t>
            </a:r>
          </a:p>
          <a:p>
            <a:pPr lvl="1"/>
            <a:r>
              <a:rPr lang="en-US" dirty="0"/>
              <a:t>Click here to edit bullet 2</a:t>
            </a:r>
          </a:p>
          <a:p>
            <a:pPr lvl="2"/>
            <a:r>
              <a:rPr lang="en-US" dirty="0"/>
              <a:t>Click here to edit bullet 3</a:t>
            </a:r>
          </a:p>
          <a:p>
            <a:pPr lvl="3"/>
            <a:r>
              <a:rPr lang="en-US" dirty="0"/>
              <a:t>Click here to edit bullet 4</a:t>
            </a:r>
          </a:p>
        </p:txBody>
      </p:sp>
    </p:spTree>
    <p:extLst>
      <p:ext uri="{BB962C8B-B14F-4D97-AF65-F5344CB8AC3E}">
        <p14:creationId xmlns:p14="http://schemas.microsoft.com/office/powerpoint/2010/main" val="457125490"/>
      </p:ext>
    </p:extLst>
  </p:cSld>
  <p:clrMapOvr>
    <a:masterClrMapping/>
  </p:clrMapOvr>
  <p:transition spd="slow">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Example picture or graph">
    <p:spTree>
      <p:nvGrpSpPr>
        <p:cNvPr id="1" name=""/>
        <p:cNvGrpSpPr/>
        <p:nvPr/>
      </p:nvGrpSpPr>
      <p:grpSpPr>
        <a:xfrm>
          <a:off x="0" y="0"/>
          <a:ext cx="0" cy="0"/>
          <a:chOff x="0" y="0"/>
          <a:chExt cx="0" cy="0"/>
        </a:xfrm>
      </p:grpSpPr>
      <p:sp>
        <p:nvSpPr>
          <p:cNvPr id="3" name="Title 1"/>
          <p:cNvSpPr>
            <a:spLocks noGrp="1"/>
          </p:cNvSpPr>
          <p:nvPr>
            <p:ph type="title" hasCustomPrompt="1"/>
          </p:nvPr>
        </p:nvSpPr>
        <p:spPr>
          <a:xfrm>
            <a:off x="594360" y="594360"/>
            <a:ext cx="10972800" cy="1270528"/>
          </a:xfrm>
          <a:prstGeom prst="rect">
            <a:avLst/>
          </a:prstGeom>
        </p:spPr>
        <p:txBody>
          <a:bodyPr anchor="ctr" anchorCtr="0"/>
          <a:lstStyle>
            <a:lvl1pPr algn="ctr">
              <a:lnSpc>
                <a:spcPts val="4400"/>
              </a:lnSpc>
              <a:defRPr sz="4500" b="1" baseline="0">
                <a:solidFill>
                  <a:srgbClr val="00416A"/>
                </a:solidFill>
                <a:latin typeface="Arial Narrow" panose="020B0606020202030204" pitchFamily="34" charset="0"/>
              </a:defRPr>
            </a:lvl1pPr>
          </a:lstStyle>
          <a:p>
            <a:r>
              <a:rPr lang="en-US" dirty="0"/>
              <a:t>Example: picture or graph only</a:t>
            </a:r>
            <a:br>
              <a:rPr lang="en-US" dirty="0"/>
            </a:br>
            <a:r>
              <a:rPr lang="en-US" dirty="0"/>
              <a:t>Click here to edit headline</a:t>
            </a:r>
          </a:p>
        </p:txBody>
      </p:sp>
      <p:sp>
        <p:nvSpPr>
          <p:cNvPr id="4" name="Text Placeholder 2"/>
          <p:cNvSpPr>
            <a:spLocks noGrp="1"/>
          </p:cNvSpPr>
          <p:nvPr>
            <p:ph type="body" idx="1" hasCustomPrompt="1"/>
          </p:nvPr>
        </p:nvSpPr>
        <p:spPr>
          <a:xfrm>
            <a:off x="594360" y="1930401"/>
            <a:ext cx="10972800" cy="457200"/>
          </a:xfrm>
          <a:prstGeom prst="rect">
            <a:avLst/>
          </a:prstGeom>
        </p:spPr>
        <p:txBody>
          <a:bodyPr anchor="t" anchorCtr="0"/>
          <a:lstStyle>
            <a:lvl1pPr marL="0" indent="0" algn="ctr">
              <a:lnSpc>
                <a:spcPts val="3400"/>
              </a:lnSpc>
              <a:spcBef>
                <a:spcPts val="0"/>
              </a:spcBef>
              <a:buNone/>
              <a:defRPr sz="3600" b="1">
                <a:solidFill>
                  <a:srgbClr val="A0284C"/>
                </a:solidFill>
                <a:latin typeface="Arial Narrow" panose="020B060602020203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Click here to edit subhead</a:t>
            </a:r>
          </a:p>
        </p:txBody>
      </p:sp>
      <p:sp>
        <p:nvSpPr>
          <p:cNvPr id="5" name="Picture Placeholder 8"/>
          <p:cNvSpPr>
            <a:spLocks noGrp="1"/>
          </p:cNvSpPr>
          <p:nvPr>
            <p:ph type="pic" sz="quarter" idx="14" hasCustomPrompt="1"/>
          </p:nvPr>
        </p:nvSpPr>
        <p:spPr>
          <a:xfrm>
            <a:off x="594360" y="2743200"/>
            <a:ext cx="10972800" cy="3825879"/>
          </a:xfrm>
          <a:prstGeom prst="rect">
            <a:avLst/>
          </a:prstGeom>
          <a:effectLst>
            <a:outerShdw blurRad="101600" algn="tl" rotWithShape="0">
              <a:schemeClr val="tx2">
                <a:lumMod val="50000"/>
                <a:alpha val="70000"/>
              </a:schemeClr>
            </a:outerShdw>
          </a:effectLst>
        </p:spPr>
        <p:txBody>
          <a:bodyPr tIns="914400"/>
          <a:lstStyle>
            <a:lvl1pPr marL="0" indent="0" algn="ctr">
              <a:lnSpc>
                <a:spcPts val="2700"/>
              </a:lnSpc>
              <a:spcBef>
                <a:spcPts val="0"/>
              </a:spcBef>
              <a:buNone/>
              <a:defRPr sz="2400" baseline="0">
                <a:solidFill>
                  <a:srgbClr val="00416A"/>
                </a:solidFill>
                <a:latin typeface="Arial Narrow" panose="020B0606020202030204" pitchFamily="34" charset="0"/>
              </a:defRPr>
            </a:lvl1pPr>
          </a:lstStyle>
          <a:p>
            <a:r>
              <a:rPr lang="en-US" dirty="0"/>
              <a:t>Double click on icon below to insert picture</a:t>
            </a:r>
          </a:p>
        </p:txBody>
      </p:sp>
    </p:spTree>
    <p:extLst>
      <p:ext uri="{BB962C8B-B14F-4D97-AF65-F5344CB8AC3E}">
        <p14:creationId xmlns:p14="http://schemas.microsoft.com/office/powerpoint/2010/main" val="3608552125"/>
      </p:ext>
    </p:extLst>
  </p:cSld>
  <p:clrMapOvr>
    <a:masterClrMapping/>
  </p:clrMapOvr>
  <p:transition spd="slow">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Example: Subhead and Bullets">
    <p:spTree>
      <p:nvGrpSpPr>
        <p:cNvPr id="1" name=""/>
        <p:cNvGrpSpPr/>
        <p:nvPr/>
      </p:nvGrpSpPr>
      <p:grpSpPr>
        <a:xfrm>
          <a:off x="0" y="0"/>
          <a:ext cx="0" cy="0"/>
          <a:chOff x="0" y="0"/>
          <a:chExt cx="0" cy="0"/>
        </a:xfrm>
      </p:grpSpPr>
      <p:sp>
        <p:nvSpPr>
          <p:cNvPr id="3" name="Title 1"/>
          <p:cNvSpPr>
            <a:spLocks noGrp="1"/>
          </p:cNvSpPr>
          <p:nvPr>
            <p:ph type="title" hasCustomPrompt="1"/>
          </p:nvPr>
        </p:nvSpPr>
        <p:spPr>
          <a:xfrm>
            <a:off x="594360" y="594360"/>
            <a:ext cx="10972800" cy="1270528"/>
          </a:xfrm>
          <a:prstGeom prst="rect">
            <a:avLst/>
          </a:prstGeom>
        </p:spPr>
        <p:txBody>
          <a:bodyPr anchor="ctr" anchorCtr="0"/>
          <a:lstStyle>
            <a:lvl1pPr algn="ctr">
              <a:lnSpc>
                <a:spcPts val="4400"/>
              </a:lnSpc>
              <a:defRPr sz="4500" b="1" baseline="0">
                <a:solidFill>
                  <a:srgbClr val="00416A"/>
                </a:solidFill>
                <a:latin typeface="Arial Narrow" panose="020B0606020202030204" pitchFamily="34" charset="0"/>
              </a:defRPr>
            </a:lvl1pPr>
          </a:lstStyle>
          <a:p>
            <a:r>
              <a:rPr lang="en-US" dirty="0"/>
              <a:t>Example: subhead and bullets</a:t>
            </a:r>
            <a:br>
              <a:rPr lang="en-US" dirty="0"/>
            </a:br>
            <a:r>
              <a:rPr lang="en-US" dirty="0"/>
              <a:t>Click here to edit headline</a:t>
            </a:r>
          </a:p>
        </p:txBody>
      </p:sp>
      <p:sp>
        <p:nvSpPr>
          <p:cNvPr id="5" name="Text Placeholder 2"/>
          <p:cNvSpPr>
            <a:spLocks noGrp="1"/>
          </p:cNvSpPr>
          <p:nvPr>
            <p:ph type="body" idx="1" hasCustomPrompt="1"/>
          </p:nvPr>
        </p:nvSpPr>
        <p:spPr>
          <a:xfrm>
            <a:off x="594360" y="1930401"/>
            <a:ext cx="10972800" cy="457200"/>
          </a:xfrm>
          <a:prstGeom prst="rect">
            <a:avLst/>
          </a:prstGeom>
        </p:spPr>
        <p:txBody>
          <a:bodyPr anchor="t" anchorCtr="0"/>
          <a:lstStyle>
            <a:lvl1pPr marL="0" indent="0" algn="ctr">
              <a:lnSpc>
                <a:spcPts val="3400"/>
              </a:lnSpc>
              <a:spcBef>
                <a:spcPts val="0"/>
              </a:spcBef>
              <a:buNone/>
              <a:defRPr sz="3600" b="1">
                <a:solidFill>
                  <a:srgbClr val="A0284C"/>
                </a:solidFill>
                <a:latin typeface="Arial Narrow" panose="020B060602020203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Click here to edit subhead</a:t>
            </a:r>
          </a:p>
        </p:txBody>
      </p:sp>
      <p:sp>
        <p:nvSpPr>
          <p:cNvPr id="6" name="Content Placeholder 2"/>
          <p:cNvSpPr>
            <a:spLocks noGrp="1"/>
          </p:cNvSpPr>
          <p:nvPr>
            <p:ph idx="13" hasCustomPrompt="1"/>
          </p:nvPr>
        </p:nvSpPr>
        <p:spPr>
          <a:xfrm>
            <a:off x="594360" y="2743200"/>
            <a:ext cx="10972800" cy="3825453"/>
          </a:xfrm>
          <a:prstGeom prst="rect">
            <a:avLst/>
          </a:prstGeom>
        </p:spPr>
        <p:txBody>
          <a:bodyPr/>
          <a:lstStyle>
            <a:lvl1pPr>
              <a:defRPr sz="3200" baseline="0">
                <a:solidFill>
                  <a:srgbClr val="00416A"/>
                </a:solidFill>
                <a:latin typeface="Arial Narrow" panose="020B0606020202030204" pitchFamily="34" charset="0"/>
              </a:defRPr>
            </a:lvl1pPr>
            <a:lvl2pPr marL="685800" indent="-228600">
              <a:buFont typeface="Wingdings" panose="05000000000000000000" pitchFamily="2" charset="2"/>
              <a:buChar char="§"/>
              <a:defRPr sz="2800" baseline="0">
                <a:solidFill>
                  <a:srgbClr val="A0284C"/>
                </a:solidFill>
                <a:latin typeface="Arial Narrow" panose="020B0606020202030204" pitchFamily="34" charset="0"/>
              </a:defRPr>
            </a:lvl2pPr>
            <a:lvl3pPr>
              <a:defRPr sz="2400" baseline="0">
                <a:solidFill>
                  <a:srgbClr val="00416A"/>
                </a:solidFill>
                <a:latin typeface="Arial Narrow" panose="020B0606020202030204" pitchFamily="34" charset="0"/>
              </a:defRPr>
            </a:lvl3pPr>
            <a:lvl4pPr marL="1657350" indent="-285750">
              <a:buFont typeface="Wingdings" panose="05000000000000000000" pitchFamily="2" charset="2"/>
              <a:buChar char="§"/>
              <a:defRPr sz="2200" baseline="0">
                <a:solidFill>
                  <a:srgbClr val="A0284C"/>
                </a:solidFill>
                <a:latin typeface="Arial Narrow" panose="020B0606020202030204" pitchFamily="34" charset="0"/>
              </a:defRPr>
            </a:lvl4pPr>
            <a:lvl5pPr>
              <a:defRPr>
                <a:solidFill>
                  <a:schemeClr val="bg1"/>
                </a:solidFill>
                <a:latin typeface="Arial Narrow" panose="020B0606020202030204" pitchFamily="34" charset="0"/>
              </a:defRPr>
            </a:lvl5pPr>
          </a:lstStyle>
          <a:p>
            <a:pPr lvl="0"/>
            <a:r>
              <a:rPr lang="en-US" dirty="0"/>
              <a:t>Click here to edit bullet 1</a:t>
            </a:r>
          </a:p>
          <a:p>
            <a:pPr lvl="1"/>
            <a:r>
              <a:rPr lang="en-US" dirty="0"/>
              <a:t>Click here to edit bullet 2</a:t>
            </a:r>
          </a:p>
          <a:p>
            <a:pPr lvl="2"/>
            <a:r>
              <a:rPr lang="en-US" dirty="0"/>
              <a:t>Click here to edit bullet 3</a:t>
            </a:r>
          </a:p>
          <a:p>
            <a:pPr lvl="3"/>
            <a:r>
              <a:rPr lang="en-US" dirty="0"/>
              <a:t>Click here to edit bullet 4</a:t>
            </a:r>
          </a:p>
        </p:txBody>
      </p:sp>
    </p:spTree>
    <p:extLst>
      <p:ext uri="{BB962C8B-B14F-4D97-AF65-F5344CB8AC3E}">
        <p14:creationId xmlns:p14="http://schemas.microsoft.com/office/powerpoint/2010/main" val="3035851788"/>
      </p:ext>
    </p:extLst>
  </p:cSld>
  <p:clrMapOvr>
    <a:masterClrMapping/>
  </p:clrMapOvr>
  <p:transition spd="slow">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Example subhead and paragraph">
    <p:spTree>
      <p:nvGrpSpPr>
        <p:cNvPr id="1" name=""/>
        <p:cNvGrpSpPr/>
        <p:nvPr/>
      </p:nvGrpSpPr>
      <p:grpSpPr>
        <a:xfrm>
          <a:off x="0" y="0"/>
          <a:ext cx="0" cy="0"/>
          <a:chOff x="0" y="0"/>
          <a:chExt cx="0" cy="0"/>
        </a:xfrm>
      </p:grpSpPr>
      <p:sp>
        <p:nvSpPr>
          <p:cNvPr id="3" name="Title 1"/>
          <p:cNvSpPr>
            <a:spLocks noGrp="1"/>
          </p:cNvSpPr>
          <p:nvPr>
            <p:ph type="title" hasCustomPrompt="1"/>
          </p:nvPr>
        </p:nvSpPr>
        <p:spPr>
          <a:xfrm>
            <a:off x="594360" y="594360"/>
            <a:ext cx="10972800" cy="1270528"/>
          </a:xfrm>
          <a:prstGeom prst="rect">
            <a:avLst/>
          </a:prstGeom>
        </p:spPr>
        <p:txBody>
          <a:bodyPr anchor="ctr" anchorCtr="0"/>
          <a:lstStyle>
            <a:lvl1pPr algn="ctr">
              <a:lnSpc>
                <a:spcPts val="4400"/>
              </a:lnSpc>
              <a:defRPr sz="4500" b="1" baseline="0">
                <a:solidFill>
                  <a:srgbClr val="00416A"/>
                </a:solidFill>
                <a:latin typeface="Arial Narrow" panose="020B0606020202030204" pitchFamily="34" charset="0"/>
              </a:defRPr>
            </a:lvl1pPr>
          </a:lstStyle>
          <a:p>
            <a:r>
              <a:rPr lang="en-US" dirty="0"/>
              <a:t>Example: subhead and paragraph</a:t>
            </a:r>
            <a:br>
              <a:rPr lang="en-US" dirty="0"/>
            </a:br>
            <a:r>
              <a:rPr lang="en-US" dirty="0"/>
              <a:t>Click here to edit headline</a:t>
            </a:r>
          </a:p>
        </p:txBody>
      </p:sp>
      <p:sp>
        <p:nvSpPr>
          <p:cNvPr id="4" name="Text Placeholder 2"/>
          <p:cNvSpPr>
            <a:spLocks noGrp="1"/>
          </p:cNvSpPr>
          <p:nvPr>
            <p:ph type="body" idx="1" hasCustomPrompt="1"/>
          </p:nvPr>
        </p:nvSpPr>
        <p:spPr>
          <a:xfrm>
            <a:off x="594360" y="1930401"/>
            <a:ext cx="10972800" cy="457200"/>
          </a:xfrm>
          <a:prstGeom prst="rect">
            <a:avLst/>
          </a:prstGeom>
        </p:spPr>
        <p:txBody>
          <a:bodyPr anchor="t" anchorCtr="0"/>
          <a:lstStyle>
            <a:lvl1pPr marL="0" indent="0" algn="ctr">
              <a:lnSpc>
                <a:spcPts val="3400"/>
              </a:lnSpc>
              <a:spcBef>
                <a:spcPts val="0"/>
              </a:spcBef>
              <a:buNone/>
              <a:defRPr sz="3600" b="1">
                <a:solidFill>
                  <a:srgbClr val="A0284C"/>
                </a:solidFill>
                <a:latin typeface="Arial Narrow" panose="020B060602020203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Click here to edit subhead</a:t>
            </a:r>
          </a:p>
        </p:txBody>
      </p:sp>
      <p:sp>
        <p:nvSpPr>
          <p:cNvPr id="5" name="Content Placeholder 2"/>
          <p:cNvSpPr>
            <a:spLocks noGrp="1"/>
          </p:cNvSpPr>
          <p:nvPr>
            <p:ph idx="13" hasCustomPrompt="1"/>
          </p:nvPr>
        </p:nvSpPr>
        <p:spPr>
          <a:xfrm>
            <a:off x="594360" y="2743200"/>
            <a:ext cx="10972800" cy="3825453"/>
          </a:xfrm>
          <a:prstGeom prst="rect">
            <a:avLst/>
          </a:prstGeom>
        </p:spPr>
        <p:txBody>
          <a:bodyPr/>
          <a:lstStyle>
            <a:lvl1pPr marL="0" indent="0">
              <a:lnSpc>
                <a:spcPts val="3100"/>
              </a:lnSpc>
              <a:buNone/>
              <a:defRPr baseline="0">
                <a:solidFill>
                  <a:srgbClr val="00416A"/>
                </a:solidFill>
                <a:latin typeface="Arial Narrow" panose="020B0606020202030204" pitchFamily="34" charset="0"/>
              </a:defRPr>
            </a:lvl1pPr>
            <a:lvl2pPr>
              <a:defRPr baseline="0">
                <a:solidFill>
                  <a:srgbClr val="DCC070"/>
                </a:solidFill>
                <a:latin typeface="Arial Narrow" panose="020B0606020202030204" pitchFamily="34" charset="0"/>
              </a:defRPr>
            </a:lvl2pPr>
            <a:lvl3pPr>
              <a:defRPr baseline="0">
                <a:solidFill>
                  <a:schemeClr val="bg1"/>
                </a:solidFill>
                <a:latin typeface="Arial Narrow" panose="020B0606020202030204" pitchFamily="34" charset="0"/>
              </a:defRPr>
            </a:lvl3pPr>
            <a:lvl4pPr>
              <a:defRPr baseline="0">
                <a:solidFill>
                  <a:srgbClr val="FFC000"/>
                </a:solidFill>
                <a:latin typeface="Arial Narrow" panose="020B0606020202030204" pitchFamily="34" charset="0"/>
              </a:defRPr>
            </a:lvl4pPr>
            <a:lvl5pPr>
              <a:defRPr>
                <a:solidFill>
                  <a:schemeClr val="bg1"/>
                </a:solidFill>
                <a:latin typeface="Arial Narrow" panose="020B0606020202030204" pitchFamily="34" charset="0"/>
              </a:defRPr>
            </a:lvl5pPr>
          </a:lstStyle>
          <a:p>
            <a:pPr lvl="0"/>
            <a:r>
              <a:rPr lang="en-US" dirty="0"/>
              <a:t>Click here to edit paragraph.</a:t>
            </a:r>
          </a:p>
        </p:txBody>
      </p:sp>
    </p:spTree>
    <p:extLst>
      <p:ext uri="{BB962C8B-B14F-4D97-AF65-F5344CB8AC3E}">
        <p14:creationId xmlns:p14="http://schemas.microsoft.com/office/powerpoint/2010/main" val="613432053"/>
      </p:ext>
    </p:extLst>
  </p:cSld>
  <p:clrMapOvr>
    <a:masterClrMapping/>
  </p:clrMapOvr>
  <p:transition spd="slow">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721354197"/>
      </p:ext>
    </p:extLst>
  </p:cSld>
  <p:clrMapOvr>
    <a:masterClrMapping/>
  </p:clrMapOvr>
  <p:transition spd="slow">
    <p:fade/>
  </p:transition>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4" name="Picture 3"/>
          <p:cNvPicPr>
            <a:picLocks noChangeAspect="1"/>
          </p:cNvPicPr>
          <p:nvPr userDrawn="1"/>
        </p:nvPicPr>
        <p:blipFill>
          <a:blip r:embed="rId9">
            <a:extLst>
              <a:ext uri="{28A0092B-C50C-407E-A947-70E740481C1C}">
                <a14:useLocalDpi xmlns:a14="http://schemas.microsoft.com/office/drawing/2010/main" val="0"/>
              </a:ext>
            </a:extLst>
          </a:blip>
          <a:stretch>
            <a:fillRect/>
          </a:stretch>
        </p:blipFill>
        <p:spPr>
          <a:xfrm>
            <a:off x="8002319" y="4360549"/>
            <a:ext cx="3775972" cy="2497451"/>
          </a:xfrm>
          <a:prstGeom prst="rect">
            <a:avLst/>
          </a:prstGeom>
        </p:spPr>
      </p:pic>
      <p:pic>
        <p:nvPicPr>
          <p:cNvPr id="3" name="Picture 2"/>
          <p:cNvPicPr>
            <a:picLocks noChangeAspect="1"/>
          </p:cNvPicPr>
          <p:nvPr userDrawn="1"/>
        </p:nvPicPr>
        <p:blipFill>
          <a:blip r:embed="rId10">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2417235140"/>
      </p:ext>
    </p:extLst>
  </p:cSld>
  <p:clrMap bg1="lt1" tx1="dk1" bg2="lt2" tx2="dk2" accent1="accent1" accent2="accent2" accent3="accent3" accent4="accent4" accent5="accent5" accent6="accent6" hlink="hlink" folHlink="folHlink"/>
  <p:sldLayoutIdLst>
    <p:sldLayoutId id="2147483656" r:id="rId1"/>
    <p:sldLayoutId id="2147483660" r:id="rId2"/>
    <p:sldLayoutId id="2147483657" r:id="rId3"/>
    <p:sldLayoutId id="2147483661" r:id="rId4"/>
    <p:sldLayoutId id="2147483658" r:id="rId5"/>
    <p:sldLayoutId id="2147483659" r:id="rId6"/>
    <p:sldLayoutId id="2147483663" r:id="rId7"/>
  </p:sldLayoutIdLst>
  <p:transition spd="slow">
    <p:fade/>
  </p:transition>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customXml" Target="../ink/ink1.xml"/><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7.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11.xml"/><Relationship Id="rId1" Type="http://schemas.openxmlformats.org/officeDocument/2006/relationships/slideLayout" Target="../slideLayouts/slideLayout3.xml"/><Relationship Id="rId4" Type="http://schemas.openxmlformats.org/officeDocument/2006/relationships/image" Target="../media/image5.jpg"/></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3" Type="http://schemas.openxmlformats.org/officeDocument/2006/relationships/hyperlink" Target="http://apwmad0p7106:37108/rdwy/fdm/fd-11-38.pdf#fd11-38" TargetMode="External"/><Relationship Id="rId2" Type="http://schemas.openxmlformats.org/officeDocument/2006/relationships/notesSlide" Target="../notesSlides/notesSlide22.xml"/><Relationship Id="rId1" Type="http://schemas.openxmlformats.org/officeDocument/2006/relationships/slideLayout" Target="../slideLayouts/slideLayout3.xml"/><Relationship Id="rId4" Type="http://schemas.openxmlformats.org/officeDocument/2006/relationships/hyperlink" Target="http://apwmad0p7106:37108/rdwy/fdm/fd-11-01.pdf#fd11-1-10" TargetMode="External"/></Relationships>
</file>

<file path=ppt/slides/_rels/slide2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3.xml"/><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3" Type="http://schemas.openxmlformats.org/officeDocument/2006/relationships/hyperlink" Target="http://apwmad0p7106:37108/rdwy/fdm/fd-11-01-att.pdf#fd11-1a10.1" TargetMode="External"/><Relationship Id="rId2" Type="http://schemas.openxmlformats.org/officeDocument/2006/relationships/notesSlide" Target="../notesSlides/notesSlide25.xml"/><Relationship Id="rId1" Type="http://schemas.openxmlformats.org/officeDocument/2006/relationships/slideLayout" Target="../slideLayouts/slideLayout3.xml"/><Relationship Id="rId4" Type="http://schemas.openxmlformats.org/officeDocument/2006/relationships/image" Target="../media/image8.png"/></Relationships>
</file>

<file path=ppt/slides/_rels/slide26.xml.rels><?xml version="1.0" encoding="UTF-8" standalone="yes"?>
<Relationships xmlns="http://schemas.openxmlformats.org/package/2006/relationships"><Relationship Id="rId3" Type="http://schemas.openxmlformats.org/officeDocument/2006/relationships/hyperlink" Target="http://apwmad0p7106:37108/rdwy/fdm/fd-11-40.pdf#fd11-40-1.2" TargetMode="External"/><Relationship Id="rId2" Type="http://schemas.openxmlformats.org/officeDocument/2006/relationships/notesSlide" Target="../notesSlides/notesSlide26.xml"/><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8.xml"/><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29.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30.xml"/><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34.xml"/><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3" Type="http://schemas.openxmlformats.org/officeDocument/2006/relationships/image" Target="../media/image12.gif"/><Relationship Id="rId2" Type="http://schemas.openxmlformats.org/officeDocument/2006/relationships/notesSlide" Target="../notesSlides/notesSlide35.xml"/><Relationship Id="rId1" Type="http://schemas.openxmlformats.org/officeDocument/2006/relationships/slideLayout" Target="../slideLayouts/slideLayout3.xml"/><Relationship Id="rId4" Type="http://schemas.openxmlformats.org/officeDocument/2006/relationships/hyperlink" Target="https://rspcb.safety.fhwa.dot.gov/noteworthy/html/projident_co.aspx" TargetMode="Externa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3.xml"/></Relationships>
</file>

<file path=ppt/slides/_rels/slide37.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37.xml"/><Relationship Id="rId1" Type="http://schemas.openxmlformats.org/officeDocument/2006/relationships/slideLayout" Target="../slideLayouts/slideLayout3.xml"/></Relationships>
</file>

<file path=ppt/slides/_rels/slide38.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38.xml"/><Relationship Id="rId1" Type="http://schemas.openxmlformats.org/officeDocument/2006/relationships/slideLayout" Target="../slideLayouts/slideLayout3.xml"/></Relationships>
</file>

<file path=ppt/slides/_rels/slide39.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39.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40.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40.xml"/><Relationship Id="rId1" Type="http://schemas.openxmlformats.org/officeDocument/2006/relationships/slideLayout" Target="../slideLayouts/slideLayout3.xml"/></Relationships>
</file>

<file path=ppt/slides/_rels/slide41.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notesSlide" Target="../notesSlides/notesSlide41.xml"/><Relationship Id="rId1" Type="http://schemas.openxmlformats.org/officeDocument/2006/relationships/slideLayout" Target="../slideLayouts/slideLayout3.xml"/><Relationship Id="rId4" Type="http://schemas.openxmlformats.org/officeDocument/2006/relationships/image" Target="../media/image18.jpg"/></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3.xml"/></Relationships>
</file>

<file path=ppt/slides/_rels/slide43.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43.xml"/><Relationship Id="rId1" Type="http://schemas.openxmlformats.org/officeDocument/2006/relationships/slideLayout" Target="../slideLayouts/slideLayout3.xml"/><Relationship Id="rId4" Type="http://schemas.openxmlformats.org/officeDocument/2006/relationships/image" Target="../media/image20.jpg"/></Relationships>
</file>

<file path=ppt/slides/_rels/slide44.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notesSlide" Target="../notesSlides/notesSlide44.xml"/><Relationship Id="rId1" Type="http://schemas.openxmlformats.org/officeDocument/2006/relationships/slideLayout" Target="../slideLayouts/slideLayout3.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3.xml"/></Relationships>
</file>

<file path=ppt/slides/_rels/slide46.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notesSlide" Target="../notesSlides/notesSlide46.xml"/><Relationship Id="rId1" Type="http://schemas.openxmlformats.org/officeDocument/2006/relationships/slideLayout" Target="../slideLayouts/slideLayout3.xml"/></Relationships>
</file>

<file path=ppt/slides/_rels/slide47.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notesSlide" Target="../notesSlides/notesSlide47.xml"/><Relationship Id="rId1" Type="http://schemas.openxmlformats.org/officeDocument/2006/relationships/slideLayout" Target="../slideLayouts/slideLayout3.xml"/><Relationship Id="rId5" Type="http://schemas.openxmlformats.org/officeDocument/2006/relationships/hyperlink" Target="https://highways.dot.gov/safety/proven-safety-countermeasures#:~:text=FHWA's%20Proven%20Safety%20Countermeasures%20initiative,injuries%20on%20our%20Nation's%20highways." TargetMode="External"/><Relationship Id="rId4" Type="http://schemas.openxmlformats.org/officeDocument/2006/relationships/image" Target="../media/image24.jpg"/></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3.xml"/></Relationships>
</file>

<file path=ppt/slides/_rels/slide49.xml.rels><?xml version="1.0" encoding="UTF-8" standalone="yes"?>
<Relationships xmlns="http://schemas.openxmlformats.org/package/2006/relationships"><Relationship Id="rId3" Type="http://schemas.openxmlformats.org/officeDocument/2006/relationships/image" Target="../media/image25.emf"/><Relationship Id="rId2" Type="http://schemas.openxmlformats.org/officeDocument/2006/relationships/notesSlide" Target="../notesSlides/notesSlide49.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3.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3.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3.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3.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3.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3.xml"/></Relationships>
</file>

<file path=ppt/slides/_rels/slide56.xml.rels><?xml version="1.0" encoding="UTF-8" standalone="yes"?>
<Relationships xmlns="http://schemas.openxmlformats.org/package/2006/relationships"><Relationship Id="rId3" Type="http://schemas.openxmlformats.org/officeDocument/2006/relationships/hyperlink" Target="http://apwmad0p7106:37108/Pages/projects/data-plan/traf-fore/default.aspx" TargetMode="External"/><Relationship Id="rId2" Type="http://schemas.openxmlformats.org/officeDocument/2006/relationships/notesSlide" Target="../notesSlides/notesSlide56.xml"/><Relationship Id="rId1" Type="http://schemas.openxmlformats.org/officeDocument/2006/relationships/slideLayout" Target="../slideLayouts/slideLayout3.xml"/><Relationship Id="rId4" Type="http://schemas.openxmlformats.org/officeDocument/2006/relationships/hyperlink" Target="http://apwmad0p7106:37108/Pages/projects/data-plan/traf-counts/default.aspx" TargetMode="Externa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3.xml"/></Relationships>
</file>

<file path=ppt/slides/_rels/slide58.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notesSlide" Target="../notesSlides/notesSlide58.xml"/><Relationship Id="rId1" Type="http://schemas.openxmlformats.org/officeDocument/2006/relationships/slideLayout" Target="../slideLayouts/slideLayout3.xml"/><Relationship Id="rId4" Type="http://schemas.openxmlformats.org/officeDocument/2006/relationships/image" Target="../media/image27.jpg"/></Relationships>
</file>

<file path=ppt/slides/_rels/slide59.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notesSlide" Target="../notesSlides/notesSlide59.xml"/><Relationship Id="rId1" Type="http://schemas.openxmlformats.org/officeDocument/2006/relationships/slideLayout" Target="../slideLayouts/slideLayout3.xml"/><Relationship Id="rId4" Type="http://schemas.openxmlformats.org/officeDocument/2006/relationships/image" Target="../media/image29.jp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60.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notesSlide" Target="../notesSlides/notesSlide60.xml"/><Relationship Id="rId1" Type="http://schemas.openxmlformats.org/officeDocument/2006/relationships/slideLayout" Target="../slideLayouts/slideLayout3.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61.xml"/><Relationship Id="rId1" Type="http://schemas.openxmlformats.org/officeDocument/2006/relationships/slideLayout" Target="../slideLayouts/slideLayout3.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62.xml"/><Relationship Id="rId1" Type="http://schemas.openxmlformats.org/officeDocument/2006/relationships/slideLayout" Target="../slideLayouts/slideLayout3.xml"/></Relationships>
</file>

<file path=ppt/slides/_rels/slide63.xml.rels><?xml version="1.0" encoding="UTF-8" standalone="yes"?>
<Relationships xmlns="http://schemas.openxmlformats.org/package/2006/relationships"><Relationship Id="rId3" Type="http://schemas.openxmlformats.org/officeDocument/2006/relationships/image" Target="../media/image31.jpg"/><Relationship Id="rId2" Type="http://schemas.openxmlformats.org/officeDocument/2006/relationships/notesSlide" Target="../notesSlides/notesSlide63.xml"/><Relationship Id="rId1" Type="http://schemas.openxmlformats.org/officeDocument/2006/relationships/slideLayout" Target="../slideLayouts/slideLayout3.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64.xml"/><Relationship Id="rId1" Type="http://schemas.openxmlformats.org/officeDocument/2006/relationships/slideLayout" Target="../slideLayouts/slideLayout3.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65.xml"/><Relationship Id="rId1" Type="http://schemas.openxmlformats.org/officeDocument/2006/relationships/slideLayout" Target="../slideLayouts/slideLayout3.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66.xml"/><Relationship Id="rId1" Type="http://schemas.openxmlformats.org/officeDocument/2006/relationships/slideLayout" Target="../slideLayouts/slideLayout3.xml"/></Relationships>
</file>

<file path=ppt/slides/_rels/slide67.xml.rels><?xml version="1.0" encoding="UTF-8" standalone="yes"?>
<Relationships xmlns="http://schemas.openxmlformats.org/package/2006/relationships"><Relationship Id="rId3" Type="http://schemas.openxmlformats.org/officeDocument/2006/relationships/hyperlink" Target="http://apwmad0p7106:37108/rdwy/fdm/fd-11-38-att.pdf#fd11-38a10.5" TargetMode="External"/><Relationship Id="rId2" Type="http://schemas.openxmlformats.org/officeDocument/2006/relationships/notesSlide" Target="../notesSlides/notesSlide67.xml"/><Relationship Id="rId1" Type="http://schemas.openxmlformats.org/officeDocument/2006/relationships/slideLayout" Target="../slideLayouts/slideLayout3.xml"/></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68.xml"/><Relationship Id="rId1" Type="http://schemas.openxmlformats.org/officeDocument/2006/relationships/slideLayout" Target="../slideLayouts/slideLayout3.xml"/></Relationships>
</file>

<file path=ppt/slides/_rels/slide69.xml.rels><?xml version="1.0" encoding="UTF-8" standalone="yes"?>
<Relationships xmlns="http://schemas.openxmlformats.org/package/2006/relationships"><Relationship Id="rId3" Type="http://schemas.openxmlformats.org/officeDocument/2006/relationships/image" Target="../media/image32.jpg"/><Relationship Id="rId2" Type="http://schemas.openxmlformats.org/officeDocument/2006/relationships/notesSlide" Target="../notesSlides/notesSlide69.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70.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70.xml"/><Relationship Id="rId1" Type="http://schemas.openxmlformats.org/officeDocument/2006/relationships/slideLayout" Target="../slideLayouts/slideLayout3.xml"/></Relationships>
</file>

<file path=ppt/slides/_rels/slide71.xml.rels><?xml version="1.0" encoding="UTF-8" standalone="yes"?>
<Relationships xmlns="http://schemas.openxmlformats.org/package/2006/relationships"><Relationship Id="rId2" Type="http://schemas.openxmlformats.org/officeDocument/2006/relationships/notesSlide" Target="../notesSlides/notesSlide71.xml"/><Relationship Id="rId1" Type="http://schemas.openxmlformats.org/officeDocument/2006/relationships/slideLayout" Target="../slideLayouts/slideLayout3.xml"/></Relationships>
</file>

<file path=ppt/slides/_rels/slide72.xml.rels><?xml version="1.0" encoding="UTF-8" standalone="yes"?>
<Relationships xmlns="http://schemas.openxmlformats.org/package/2006/relationships"><Relationship Id="rId2" Type="http://schemas.openxmlformats.org/officeDocument/2006/relationships/notesSlide" Target="../notesSlides/notesSlide72.xml"/><Relationship Id="rId1" Type="http://schemas.openxmlformats.org/officeDocument/2006/relationships/slideLayout" Target="../slideLayouts/slideLayout3.xml"/></Relationships>
</file>

<file path=ppt/slides/_rels/slide73.xml.rels><?xml version="1.0" encoding="UTF-8" standalone="yes"?>
<Relationships xmlns="http://schemas.openxmlformats.org/package/2006/relationships"><Relationship Id="rId2" Type="http://schemas.openxmlformats.org/officeDocument/2006/relationships/notesSlide" Target="../notesSlides/notesSlide73.xml"/><Relationship Id="rId1" Type="http://schemas.openxmlformats.org/officeDocument/2006/relationships/slideLayout" Target="../slideLayouts/slideLayout3.xml"/></Relationships>
</file>

<file path=ppt/slides/_rels/slide74.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74.xml"/><Relationship Id="rId1" Type="http://schemas.openxmlformats.org/officeDocument/2006/relationships/slideLayout" Target="../slideLayouts/slideLayout3.xml"/></Relationships>
</file>

<file path=ppt/slides/_rels/slide75.xml.rels><?xml version="1.0" encoding="UTF-8" standalone="yes"?>
<Relationships xmlns="http://schemas.openxmlformats.org/package/2006/relationships"><Relationship Id="rId3" Type="http://schemas.openxmlformats.org/officeDocument/2006/relationships/hyperlink" Target="http://apwmad0p7106:37108/Pages/doing-bus/local-gov/traffic-ops/manuals-and-standards/manuals.aspx" TargetMode="External"/><Relationship Id="rId2" Type="http://schemas.openxmlformats.org/officeDocument/2006/relationships/notesSlide" Target="../notesSlides/notesSlide75.xml"/><Relationship Id="rId1" Type="http://schemas.openxmlformats.org/officeDocument/2006/relationships/slideLayout" Target="../slideLayouts/slideLayout3.xml"/><Relationship Id="rId4" Type="http://schemas.openxmlformats.org/officeDocument/2006/relationships/image" Target="../media/image35.jpg"/></Relationships>
</file>

<file path=ppt/slides/_rels/slide76.xml.rels><?xml version="1.0" encoding="UTF-8" standalone="yes"?>
<Relationships xmlns="http://schemas.openxmlformats.org/package/2006/relationships"><Relationship Id="rId3" Type="http://schemas.openxmlformats.org/officeDocument/2006/relationships/hyperlink" Target="mailto:Kevinm.scopoline@dot.wi.gov" TargetMode="External"/><Relationship Id="rId2" Type="http://schemas.openxmlformats.org/officeDocument/2006/relationships/notesSlide" Target="../notesSlides/notesSlide76.xml"/><Relationship Id="rId1" Type="http://schemas.openxmlformats.org/officeDocument/2006/relationships/slideLayout" Target="../slideLayouts/slideLayout3.xml"/><Relationship Id="rId4" Type="http://schemas.openxmlformats.org/officeDocument/2006/relationships/hyperlink" Target="mailto:Daniel.Brugman@dot.wi.gov" TargetMode="Externa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hyperlink" Target="http://apwmad0p7106:37108/Pages/doing-bus/local-gov/astnce-pgms/highway/hsip.aspx" TargetMode="External"/><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ctrTitle"/>
          </p:nvPr>
        </p:nvSpPr>
        <p:spPr>
          <a:xfrm>
            <a:off x="796248" y="268192"/>
            <a:ext cx="10599504" cy="2906030"/>
          </a:xfrm>
        </p:spPr>
        <p:txBody>
          <a:bodyPr/>
          <a:lstStyle/>
          <a:p>
            <a:pPr>
              <a:lnSpc>
                <a:spcPts val="8000"/>
              </a:lnSpc>
              <a:spcBef>
                <a:spcPts val="0"/>
              </a:spcBef>
            </a:pPr>
            <a:r>
              <a:rPr lang="en-US" dirty="0">
                <a:latin typeface="Arial Narrow"/>
              </a:rPr>
              <a:t>Safety Certification Process Training</a:t>
            </a:r>
            <a:endParaRPr lang="en-US" dirty="0">
              <a:solidFill>
                <a:srgbClr val="A0284C"/>
              </a:solidFill>
              <a:latin typeface="Arial Narrow"/>
            </a:endParaRPr>
          </a:p>
        </p:txBody>
      </p:sp>
      <mc:AlternateContent xmlns:mc="http://schemas.openxmlformats.org/markup-compatibility/2006" xmlns:p14="http://schemas.microsoft.com/office/powerpoint/2010/main">
        <mc:Choice Requires="p14">
          <p:contentPart p14:bwMode="auto" r:id="rId3">
            <p14:nvContentPartPr>
              <p14:cNvPr id="9" name="Ink 8"/>
              <p14:cNvContentPartPr/>
              <p14:nvPr/>
            </p14:nvContentPartPr>
            <p14:xfrm>
              <a:off x="17556192" y="1536192"/>
              <a:ext cx="360" cy="37080"/>
            </p14:xfrm>
          </p:contentPart>
        </mc:Choice>
        <mc:Fallback xmlns="">
          <p:pic>
            <p:nvPicPr>
              <p:cNvPr id="9" name="Ink 8"/>
              <p:cNvPicPr/>
              <p:nvPr/>
            </p:nvPicPr>
            <p:blipFill>
              <a:blip r:embed="rId5"/>
              <a:stretch>
                <a:fillRect/>
              </a:stretch>
            </p:blipFill>
            <p:spPr>
              <a:xfrm>
                <a:off x="17553312" y="1533312"/>
                <a:ext cx="6120" cy="42840"/>
              </a:xfrm>
              <a:prstGeom prst="rect">
                <a:avLst/>
              </a:prstGeom>
            </p:spPr>
          </p:pic>
        </mc:Fallback>
      </mc:AlternateContent>
      <p:sp>
        <p:nvSpPr>
          <p:cNvPr id="4" name="Text Placeholder 1">
            <a:extLst>
              <a:ext uri="{FF2B5EF4-FFF2-40B4-BE49-F238E27FC236}">
                <a16:creationId xmlns:a16="http://schemas.microsoft.com/office/drawing/2014/main" id="{A48B5D6C-DF31-4F19-875B-3E7E505AAABC}"/>
              </a:ext>
            </a:extLst>
          </p:cNvPr>
          <p:cNvSpPr>
            <a:spLocks noGrp="1"/>
          </p:cNvSpPr>
          <p:nvPr>
            <p:ph type="body" sz="quarter" idx="10"/>
          </p:nvPr>
        </p:nvSpPr>
        <p:spPr>
          <a:xfrm>
            <a:off x="594360" y="2746037"/>
            <a:ext cx="10972800" cy="567260"/>
          </a:xfrm>
        </p:spPr>
        <p:txBody>
          <a:bodyPr/>
          <a:lstStyle/>
          <a:p>
            <a:r>
              <a:rPr lang="en-US" sz="4800" b="0" dirty="0"/>
              <a:t>Dan Brugman</a:t>
            </a:r>
          </a:p>
          <a:p>
            <a:r>
              <a:rPr lang="en-US" sz="4800" b="0" dirty="0"/>
              <a:t>Kevin M. Scopoline</a:t>
            </a:r>
          </a:p>
          <a:p>
            <a:r>
              <a:rPr lang="en-US" sz="3600" b="0" dirty="0">
                <a:solidFill>
                  <a:srgbClr val="00416A"/>
                </a:solidFill>
              </a:rPr>
              <a:t>Bureau of Traffic Operations</a:t>
            </a:r>
          </a:p>
        </p:txBody>
      </p:sp>
      <p:sp>
        <p:nvSpPr>
          <p:cNvPr id="5" name="Text Placeholder 3">
            <a:extLst>
              <a:ext uri="{FF2B5EF4-FFF2-40B4-BE49-F238E27FC236}">
                <a16:creationId xmlns:a16="http://schemas.microsoft.com/office/drawing/2014/main" id="{6C88CB11-5156-42FA-8B50-41AB78AEC756}"/>
              </a:ext>
            </a:extLst>
          </p:cNvPr>
          <p:cNvSpPr txBox="1">
            <a:spLocks/>
          </p:cNvSpPr>
          <p:nvPr/>
        </p:nvSpPr>
        <p:spPr>
          <a:xfrm>
            <a:off x="594360" y="4088001"/>
            <a:ext cx="10972800" cy="1005840"/>
          </a:xfrm>
          <a:prstGeom prst="rect">
            <a:avLst/>
          </a:prstGeom>
        </p:spPr>
        <p:txBody>
          <a:bodyPr lIns="0" tIns="0" rIns="0" bIns="0" anchor="t" anchorCtr="0"/>
          <a:lstStyle>
            <a:lvl1pPr marL="0" indent="0" algn="ctr" defTabSz="914400" rtl="0" eaLnBrk="1" latinLnBrk="0" hangingPunct="1">
              <a:lnSpc>
                <a:spcPts val="2700"/>
              </a:lnSpc>
              <a:spcBef>
                <a:spcPts val="0"/>
              </a:spcBef>
              <a:buFont typeface="Arial" panose="020B0604020202020204" pitchFamily="34" charset="0"/>
              <a:buNone/>
              <a:defRPr sz="2800" kern="1200" spc="100" baseline="0">
                <a:solidFill>
                  <a:srgbClr val="00416A"/>
                </a:solidFill>
                <a:latin typeface="Arial Narrow" panose="020B060602020203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sp>
        <p:nvSpPr>
          <p:cNvPr id="7" name="Text Placeholder 4">
            <a:extLst>
              <a:ext uri="{FF2B5EF4-FFF2-40B4-BE49-F238E27FC236}">
                <a16:creationId xmlns:a16="http://schemas.microsoft.com/office/drawing/2014/main" id="{37790A7E-7DD4-470B-B43E-00FDEDDC5FBE}"/>
              </a:ext>
            </a:extLst>
          </p:cNvPr>
          <p:cNvSpPr txBox="1">
            <a:spLocks/>
          </p:cNvSpPr>
          <p:nvPr/>
        </p:nvSpPr>
        <p:spPr>
          <a:xfrm>
            <a:off x="594360" y="4971921"/>
            <a:ext cx="10972800" cy="482600"/>
          </a:xfrm>
          <a:prstGeom prst="rect">
            <a:avLst/>
          </a:prstGeom>
        </p:spPr>
        <p:txBody>
          <a:bodyPr lIns="0" tIns="0" rIns="0" anchor="t" anchorCtr="0"/>
          <a:lstStyle>
            <a:lvl1pPr marL="0" indent="0" algn="ctr" defTabSz="914400" rtl="0" eaLnBrk="1" latinLnBrk="0" hangingPunct="1">
              <a:lnSpc>
                <a:spcPct val="90000"/>
              </a:lnSpc>
              <a:spcBef>
                <a:spcPts val="1000"/>
              </a:spcBef>
              <a:buFont typeface="Arial" panose="020B0604020202020204" pitchFamily="34" charset="0"/>
              <a:buNone/>
              <a:defRPr sz="2500" b="1" kern="1200" baseline="0">
                <a:solidFill>
                  <a:srgbClr val="A0284C"/>
                </a:solidFill>
                <a:latin typeface="Arial Narrow" panose="020B060602020203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t>October 20, 2022</a:t>
            </a:r>
          </a:p>
        </p:txBody>
      </p:sp>
    </p:spTree>
    <p:extLst>
      <p:ext uri="{BB962C8B-B14F-4D97-AF65-F5344CB8AC3E}">
        <p14:creationId xmlns:p14="http://schemas.microsoft.com/office/powerpoint/2010/main" val="241009718"/>
      </p:ext>
    </p:extLst>
  </p:cSld>
  <p:clrMapOvr>
    <a:masterClrMapping/>
  </p:clrMapOvr>
  <p:transition spd="slow">
    <p:fad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lIns="91440" tIns="45720" rIns="91440" bIns="45720" anchor="ctr" anchorCtr="0"/>
          <a:lstStyle/>
          <a:p>
            <a:pPr>
              <a:lnSpc>
                <a:spcPts val="4800"/>
              </a:lnSpc>
            </a:pPr>
            <a:r>
              <a:rPr lang="en-US" sz="4800" dirty="0">
                <a:latin typeface="Arial Narrow"/>
              </a:rPr>
              <a:t>Process Interaction</a:t>
            </a:r>
          </a:p>
        </p:txBody>
      </p:sp>
      <p:sp>
        <p:nvSpPr>
          <p:cNvPr id="3" name="Content Placeholder 2"/>
          <p:cNvSpPr>
            <a:spLocks noGrp="1"/>
          </p:cNvSpPr>
          <p:nvPr>
            <p:ph idx="1"/>
          </p:nvPr>
        </p:nvSpPr>
        <p:spPr>
          <a:xfrm>
            <a:off x="375285" y="3101008"/>
            <a:ext cx="11511915" cy="3528391"/>
          </a:xfrm>
        </p:spPr>
        <p:txBody>
          <a:bodyPr/>
          <a:lstStyle/>
          <a:p>
            <a:pPr marL="0" indent="0" algn="ctr">
              <a:buNone/>
            </a:pPr>
            <a:r>
              <a:rPr lang="en-US" sz="3600" dirty="0">
                <a:solidFill>
                  <a:srgbClr val="A0284C"/>
                </a:solidFill>
              </a:rPr>
              <a:t>How do these process interact?</a:t>
            </a:r>
            <a:endParaRPr lang="en-US" dirty="0">
              <a:solidFill>
                <a:srgbClr val="A0284C"/>
              </a:solidFill>
            </a:endParaRPr>
          </a:p>
        </p:txBody>
      </p:sp>
    </p:spTree>
    <p:extLst>
      <p:ext uri="{BB962C8B-B14F-4D97-AF65-F5344CB8AC3E}">
        <p14:creationId xmlns:p14="http://schemas.microsoft.com/office/powerpoint/2010/main" val="2908465329"/>
      </p:ext>
    </p:extLst>
  </p:cSld>
  <p:clrMapOvr>
    <a:masterClrMapping/>
  </p:clrMapOvr>
  <p:transition spd="slow">
    <p:fade/>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lIns="91440" tIns="45720" rIns="91440" bIns="45720" anchor="ctr" anchorCtr="0"/>
          <a:lstStyle/>
          <a:p>
            <a:pPr>
              <a:lnSpc>
                <a:spcPts val="4800"/>
              </a:lnSpc>
            </a:pPr>
            <a:r>
              <a:rPr lang="en-US" sz="4800" dirty="0">
                <a:latin typeface="Arial Narrow"/>
              </a:rPr>
              <a:t>Process Interaction</a:t>
            </a:r>
          </a:p>
        </p:txBody>
      </p:sp>
      <p:sp>
        <p:nvSpPr>
          <p:cNvPr id="6" name="Content Placeholder 2">
            <a:extLst>
              <a:ext uri="{FF2B5EF4-FFF2-40B4-BE49-F238E27FC236}">
                <a16:creationId xmlns:a16="http://schemas.microsoft.com/office/drawing/2014/main" id="{D995310D-AE93-4F82-8B6C-702105C6E657}"/>
              </a:ext>
            </a:extLst>
          </p:cNvPr>
          <p:cNvSpPr txBox="1">
            <a:spLocks/>
          </p:cNvSpPr>
          <p:nvPr/>
        </p:nvSpPr>
        <p:spPr>
          <a:xfrm>
            <a:off x="340042" y="1919923"/>
            <a:ext cx="11511915" cy="4762500"/>
          </a:xfrm>
          <a:prstGeom prst="rect">
            <a:avLst/>
          </a:prstGeom>
        </p:spPr>
        <p:txBody>
          <a:bodyPr/>
          <a:lstStyle>
            <a:lvl1pPr marL="228600" indent="-228600" algn="l" defTabSz="914400" rtl="0" eaLnBrk="1" latinLnBrk="0" hangingPunct="1">
              <a:lnSpc>
                <a:spcPct val="90000"/>
              </a:lnSpc>
              <a:spcBef>
                <a:spcPts val="0"/>
              </a:spcBef>
              <a:buFont typeface="Arial" panose="020B0604020202020204" pitchFamily="34" charset="0"/>
              <a:buChar char="•"/>
              <a:defRPr sz="3200" kern="1200" baseline="0">
                <a:solidFill>
                  <a:srgbClr val="00416A"/>
                </a:solidFill>
                <a:latin typeface="Arial Narrow" panose="020B0606020202030204" pitchFamily="34" charset="0"/>
                <a:ea typeface="+mn-ea"/>
                <a:cs typeface="+mn-cs"/>
              </a:defRPr>
            </a:lvl1pPr>
            <a:lvl2pPr marL="685800" indent="-228600" algn="l" defTabSz="914400" rtl="0" eaLnBrk="1" latinLnBrk="0" hangingPunct="1">
              <a:lnSpc>
                <a:spcPct val="90000"/>
              </a:lnSpc>
              <a:spcBef>
                <a:spcPts val="500"/>
              </a:spcBef>
              <a:buFont typeface="Wingdings" panose="05000000000000000000" pitchFamily="2" charset="2"/>
              <a:buChar char="§"/>
              <a:defRPr sz="2800" kern="1200" baseline="0">
                <a:solidFill>
                  <a:srgbClr val="A0284C"/>
                </a:solidFill>
                <a:latin typeface="Arial Narrow" panose="020B060602020203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400" kern="1200" baseline="0">
                <a:solidFill>
                  <a:srgbClr val="00416A"/>
                </a:solidFill>
                <a:latin typeface="Arial Narrow" panose="020B0606020202030204" pitchFamily="34" charset="0"/>
                <a:ea typeface="+mn-ea"/>
                <a:cs typeface="+mn-cs"/>
              </a:defRPr>
            </a:lvl3pPr>
            <a:lvl4pPr marL="1657350" indent="-285750" algn="l" defTabSz="914400" rtl="0" eaLnBrk="1" latinLnBrk="0" hangingPunct="1">
              <a:lnSpc>
                <a:spcPct val="90000"/>
              </a:lnSpc>
              <a:spcBef>
                <a:spcPts val="500"/>
              </a:spcBef>
              <a:buFont typeface="Wingdings" panose="05000000000000000000" pitchFamily="2" charset="2"/>
              <a:buChar char="§"/>
              <a:defRPr sz="2200" kern="1200" baseline="0">
                <a:solidFill>
                  <a:srgbClr val="A0284C"/>
                </a:solidFill>
                <a:latin typeface="Arial Narrow" panose="020B060602020203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bg1"/>
                </a:solidFill>
                <a:latin typeface="Arial Narrow" panose="020B060602020203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3600" dirty="0"/>
              <a:t>Process flowchart within the Traffic Engineering, Operations and Safety Manual (TEOpS 1-30)</a:t>
            </a:r>
          </a:p>
          <a:p>
            <a:pPr marL="457200" lvl="1" indent="0">
              <a:buFont typeface="Wingdings" panose="05000000000000000000" pitchFamily="2" charset="2"/>
              <a:buNone/>
            </a:pPr>
            <a:endParaRPr lang="en-US" sz="3200" dirty="0"/>
          </a:p>
          <a:p>
            <a:pPr lvl="1"/>
            <a:endParaRPr lang="en-US" sz="3200" dirty="0"/>
          </a:p>
          <a:p>
            <a:pPr marL="0" indent="0">
              <a:buFont typeface="Arial" panose="020B0604020202020204" pitchFamily="34" charset="0"/>
              <a:buNone/>
            </a:pPr>
            <a:endParaRPr lang="en-US" dirty="0"/>
          </a:p>
        </p:txBody>
      </p:sp>
      <p:pic>
        <p:nvPicPr>
          <p:cNvPr id="8" name="Picture 7" descr="Diagram&#10;&#10;Description automatically generated">
            <a:extLst>
              <a:ext uri="{FF2B5EF4-FFF2-40B4-BE49-F238E27FC236}">
                <a16:creationId xmlns:a16="http://schemas.microsoft.com/office/drawing/2014/main" id="{3892BDB0-A254-44C7-8F89-B99003BA50F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07771" y="2985351"/>
            <a:ext cx="5124450" cy="3771900"/>
          </a:xfrm>
          <a:prstGeom prst="rect">
            <a:avLst/>
          </a:prstGeom>
        </p:spPr>
      </p:pic>
      <p:pic>
        <p:nvPicPr>
          <p:cNvPr id="12" name="Picture 11" descr="Diagram&#10;&#10;Description automatically generated">
            <a:extLst>
              <a:ext uri="{FF2B5EF4-FFF2-40B4-BE49-F238E27FC236}">
                <a16:creationId xmlns:a16="http://schemas.microsoft.com/office/drawing/2014/main" id="{ADBFCADF-7BD6-423E-B7CC-021E5A7E6FB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324690" y="2516957"/>
            <a:ext cx="2776595" cy="4341041"/>
          </a:xfrm>
          <a:prstGeom prst="rect">
            <a:avLst/>
          </a:prstGeom>
        </p:spPr>
      </p:pic>
    </p:spTree>
    <p:extLst>
      <p:ext uri="{BB962C8B-B14F-4D97-AF65-F5344CB8AC3E}">
        <p14:creationId xmlns:p14="http://schemas.microsoft.com/office/powerpoint/2010/main" val="3662108159"/>
      </p:ext>
    </p:extLst>
  </p:cSld>
  <p:clrMapOvr>
    <a:masterClrMapping/>
  </p:clrMapOvr>
  <p:transition spd="slow">
    <p:fade/>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lIns="91440" tIns="45720" rIns="91440" bIns="45720" anchor="ctr" anchorCtr="0"/>
          <a:lstStyle/>
          <a:p>
            <a:pPr>
              <a:lnSpc>
                <a:spcPts val="4800"/>
              </a:lnSpc>
            </a:pPr>
            <a:r>
              <a:rPr lang="en-US" sz="4800" dirty="0">
                <a:latin typeface="Arial Narrow"/>
              </a:rPr>
              <a:t>Process Interaction</a:t>
            </a:r>
          </a:p>
        </p:txBody>
      </p:sp>
      <p:sp>
        <p:nvSpPr>
          <p:cNvPr id="3" name="Content Placeholder 2"/>
          <p:cNvSpPr>
            <a:spLocks noGrp="1"/>
          </p:cNvSpPr>
          <p:nvPr>
            <p:ph idx="1"/>
          </p:nvPr>
        </p:nvSpPr>
        <p:spPr>
          <a:xfrm>
            <a:off x="375285" y="3101008"/>
            <a:ext cx="11511915" cy="3528391"/>
          </a:xfrm>
        </p:spPr>
        <p:txBody>
          <a:bodyPr/>
          <a:lstStyle/>
          <a:p>
            <a:pPr marL="0" indent="0" algn="ctr">
              <a:buNone/>
            </a:pPr>
            <a:r>
              <a:rPr lang="en-US" sz="3600" dirty="0">
                <a:solidFill>
                  <a:srgbClr val="A0284C"/>
                </a:solidFill>
              </a:rPr>
              <a:t>Highway Safety Improvement Program (HSIP)</a:t>
            </a:r>
            <a:endParaRPr lang="en-US" dirty="0">
              <a:solidFill>
                <a:srgbClr val="A0284C"/>
              </a:solidFill>
            </a:endParaRPr>
          </a:p>
        </p:txBody>
      </p:sp>
    </p:spTree>
    <p:extLst>
      <p:ext uri="{BB962C8B-B14F-4D97-AF65-F5344CB8AC3E}">
        <p14:creationId xmlns:p14="http://schemas.microsoft.com/office/powerpoint/2010/main" val="4218665776"/>
      </p:ext>
    </p:extLst>
  </p:cSld>
  <p:clrMapOvr>
    <a:masterClrMapping/>
  </p:clrMapOvr>
  <p:transition spd="slow">
    <p:fade/>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lIns="91440" tIns="45720" rIns="91440" bIns="45720" anchor="ctr" anchorCtr="0"/>
          <a:lstStyle/>
          <a:p>
            <a:pPr>
              <a:lnSpc>
                <a:spcPts val="4800"/>
              </a:lnSpc>
            </a:pPr>
            <a:r>
              <a:rPr lang="en-US" sz="4800" dirty="0">
                <a:latin typeface="Arial Narrow"/>
              </a:rPr>
              <a:t>Process Interaction (HSIP)</a:t>
            </a:r>
          </a:p>
        </p:txBody>
      </p:sp>
      <p:sp>
        <p:nvSpPr>
          <p:cNvPr id="3" name="Content Placeholder 2"/>
          <p:cNvSpPr>
            <a:spLocks noGrp="1"/>
          </p:cNvSpPr>
          <p:nvPr>
            <p:ph idx="1"/>
          </p:nvPr>
        </p:nvSpPr>
        <p:spPr>
          <a:xfrm>
            <a:off x="375285" y="1866900"/>
            <a:ext cx="11511915" cy="4762500"/>
          </a:xfrm>
        </p:spPr>
        <p:txBody>
          <a:bodyPr/>
          <a:lstStyle/>
          <a:p>
            <a:r>
              <a:rPr lang="en-US" sz="3600" dirty="0"/>
              <a:t>HSIP role within the SCP</a:t>
            </a:r>
          </a:p>
          <a:p>
            <a:pPr lvl="1"/>
            <a:r>
              <a:rPr lang="en-US" sz="3200" dirty="0"/>
              <a:t>Improvement program project</a:t>
            </a:r>
          </a:p>
          <a:p>
            <a:pPr lvl="2"/>
            <a:r>
              <a:rPr lang="en-US" sz="2800" dirty="0"/>
              <a:t>Projects undergo network screening. Safety countermeasures considered can use HSIP as a funding mechanism</a:t>
            </a:r>
          </a:p>
          <a:p>
            <a:pPr lvl="2"/>
            <a:r>
              <a:rPr lang="en-US" sz="2800" dirty="0"/>
              <a:t>Both the HSIP process and SCP are required</a:t>
            </a:r>
          </a:p>
          <a:p>
            <a:pPr lvl="1"/>
            <a:r>
              <a:rPr lang="en-US" sz="3200" dirty="0"/>
              <a:t>Standalone HSIP projects</a:t>
            </a:r>
          </a:p>
          <a:p>
            <a:pPr lvl="2"/>
            <a:r>
              <a:rPr lang="en-US" sz="2800" dirty="0"/>
              <a:t>Projects evaluated for HSIP, originating </a:t>
            </a:r>
            <a:r>
              <a:rPr lang="en-US" sz="2800" u="sng" dirty="0"/>
              <a:t>outside</a:t>
            </a:r>
            <a:r>
              <a:rPr lang="en-US" sz="2800" dirty="0"/>
              <a:t> of the improvement program due to a safety need, do not need to complete the SCP</a:t>
            </a:r>
          </a:p>
          <a:p>
            <a:pPr lvl="3"/>
            <a:r>
              <a:rPr lang="en-US" sz="2600" dirty="0"/>
              <a:t>FDM 11-4-3.3.3</a:t>
            </a:r>
          </a:p>
          <a:p>
            <a:pPr lvl="1"/>
            <a:endParaRPr lang="en-US" sz="3200" dirty="0"/>
          </a:p>
          <a:p>
            <a:pPr lvl="1"/>
            <a:endParaRPr lang="en-US" sz="3200" dirty="0"/>
          </a:p>
          <a:p>
            <a:pPr marL="0" indent="0">
              <a:buNone/>
            </a:pPr>
            <a:endParaRPr lang="en-US" dirty="0"/>
          </a:p>
        </p:txBody>
      </p:sp>
    </p:spTree>
    <p:extLst>
      <p:ext uri="{BB962C8B-B14F-4D97-AF65-F5344CB8AC3E}">
        <p14:creationId xmlns:p14="http://schemas.microsoft.com/office/powerpoint/2010/main" val="2438630910"/>
      </p:ext>
    </p:extLst>
  </p:cSld>
  <p:clrMapOvr>
    <a:masterClrMapping/>
  </p:clrMapOvr>
  <p:transition spd="slow">
    <p:fade/>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lIns="91440" tIns="45720" rIns="91440" bIns="45720" anchor="ctr" anchorCtr="0"/>
          <a:lstStyle/>
          <a:p>
            <a:pPr>
              <a:lnSpc>
                <a:spcPts val="4800"/>
              </a:lnSpc>
            </a:pPr>
            <a:r>
              <a:rPr lang="en-US" sz="4800" dirty="0">
                <a:latin typeface="Arial Narrow"/>
              </a:rPr>
              <a:t>Process Interaction (HSIP)</a:t>
            </a:r>
          </a:p>
        </p:txBody>
      </p:sp>
      <p:sp>
        <p:nvSpPr>
          <p:cNvPr id="3" name="Content Placeholder 2"/>
          <p:cNvSpPr>
            <a:spLocks noGrp="1"/>
          </p:cNvSpPr>
          <p:nvPr>
            <p:ph idx="1"/>
          </p:nvPr>
        </p:nvSpPr>
        <p:spPr>
          <a:xfrm>
            <a:off x="375285" y="1866900"/>
            <a:ext cx="11511915" cy="4762500"/>
          </a:xfrm>
        </p:spPr>
        <p:txBody>
          <a:bodyPr/>
          <a:lstStyle/>
          <a:p>
            <a:r>
              <a:rPr lang="en-US" sz="3600" dirty="0"/>
              <a:t>HSIP role within the SCP</a:t>
            </a:r>
          </a:p>
          <a:p>
            <a:pPr lvl="1"/>
            <a:r>
              <a:rPr lang="en-US" sz="3200" dirty="0"/>
              <a:t>Examples</a:t>
            </a:r>
          </a:p>
          <a:p>
            <a:pPr lvl="2"/>
            <a:r>
              <a:rPr lang="en-US" sz="2800" dirty="0"/>
              <a:t>Segmental Site of Promise with lane departure trend</a:t>
            </a:r>
          </a:p>
          <a:p>
            <a:pPr lvl="3"/>
            <a:r>
              <a:rPr lang="en-US" sz="2600" dirty="0"/>
              <a:t>Investigated shoulder widening – Requires SCP, could utilize HSIP</a:t>
            </a:r>
          </a:p>
          <a:p>
            <a:pPr lvl="2"/>
            <a:r>
              <a:rPr lang="en-US" sz="2800" dirty="0"/>
              <a:t>Project corridor has lane departure trend but there are no Sites of Promise identified</a:t>
            </a:r>
          </a:p>
          <a:p>
            <a:pPr lvl="3"/>
            <a:r>
              <a:rPr lang="en-US" sz="2600" dirty="0"/>
              <a:t>Investigated shoulder widening – Requires SCP, could utilize HSIP</a:t>
            </a:r>
          </a:p>
          <a:p>
            <a:pPr lvl="2"/>
            <a:r>
              <a:rPr lang="en-US" sz="2800" dirty="0"/>
              <a:t>HSIP – Project originated from HSIP funding</a:t>
            </a:r>
          </a:p>
          <a:p>
            <a:pPr lvl="3"/>
            <a:r>
              <a:rPr lang="en-US" sz="2600" dirty="0"/>
              <a:t>HSIP application approved for a roundabout – Does not require SCP, utilizes HSIP</a:t>
            </a:r>
          </a:p>
          <a:p>
            <a:pPr marL="457200" lvl="1" indent="0">
              <a:buNone/>
            </a:pPr>
            <a:endParaRPr lang="en-US" sz="3200" dirty="0"/>
          </a:p>
          <a:p>
            <a:pPr lvl="1"/>
            <a:endParaRPr lang="en-US" sz="3200" dirty="0"/>
          </a:p>
          <a:p>
            <a:pPr marL="0" indent="0">
              <a:buNone/>
            </a:pPr>
            <a:endParaRPr lang="en-US" dirty="0"/>
          </a:p>
        </p:txBody>
      </p:sp>
    </p:spTree>
    <p:extLst>
      <p:ext uri="{BB962C8B-B14F-4D97-AF65-F5344CB8AC3E}">
        <p14:creationId xmlns:p14="http://schemas.microsoft.com/office/powerpoint/2010/main" val="2848591669"/>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6" end="6"/>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lIns="91440" tIns="45720" rIns="91440" bIns="45720" anchor="ctr" anchorCtr="0"/>
          <a:lstStyle/>
          <a:p>
            <a:pPr>
              <a:lnSpc>
                <a:spcPts val="4800"/>
              </a:lnSpc>
            </a:pPr>
            <a:r>
              <a:rPr lang="en-US" sz="4800" dirty="0">
                <a:latin typeface="Arial Narrow"/>
              </a:rPr>
              <a:t>Process Interaction (HSIP)</a:t>
            </a:r>
          </a:p>
        </p:txBody>
      </p:sp>
      <p:sp>
        <p:nvSpPr>
          <p:cNvPr id="3" name="Content Placeholder 2"/>
          <p:cNvSpPr>
            <a:spLocks noGrp="1"/>
          </p:cNvSpPr>
          <p:nvPr>
            <p:ph idx="1"/>
          </p:nvPr>
        </p:nvSpPr>
        <p:spPr>
          <a:xfrm>
            <a:off x="375285" y="1533525"/>
            <a:ext cx="11580495" cy="4762500"/>
          </a:xfrm>
        </p:spPr>
        <p:txBody>
          <a:bodyPr/>
          <a:lstStyle/>
          <a:p>
            <a:r>
              <a:rPr lang="en-US" sz="3600" dirty="0"/>
              <a:t>HSIP role within the SCP</a:t>
            </a:r>
          </a:p>
          <a:p>
            <a:pPr lvl="1"/>
            <a:r>
              <a:rPr lang="en-US" sz="3200" dirty="0"/>
              <a:t>Examples</a:t>
            </a:r>
          </a:p>
          <a:p>
            <a:pPr lvl="2"/>
            <a:r>
              <a:rPr lang="en-US" sz="2800" dirty="0"/>
              <a:t>Network screening identified an intersection Safety Site of Promise</a:t>
            </a:r>
          </a:p>
          <a:p>
            <a:pPr lvl="3"/>
            <a:r>
              <a:rPr lang="en-US" sz="2600" dirty="0"/>
              <a:t>Investigated improvements – Requires SCP, could utilize HSIP</a:t>
            </a:r>
          </a:p>
          <a:p>
            <a:pPr lvl="2"/>
            <a:r>
              <a:rPr lang="en-US" sz="2800" dirty="0"/>
              <a:t>Region identified a crash hotspot from HSIP screening lists or Regional screening procedures (outside of the improvement program)</a:t>
            </a:r>
          </a:p>
          <a:p>
            <a:pPr lvl="3"/>
            <a:r>
              <a:rPr lang="en-US" sz="2600" dirty="0"/>
              <a:t>Investigated improvements and submitted a HSIP application – SCP not required</a:t>
            </a:r>
            <a:endParaRPr lang="en-US" dirty="0"/>
          </a:p>
          <a:p>
            <a:pPr lvl="2"/>
            <a:r>
              <a:rPr lang="en-US" sz="2800" dirty="0"/>
              <a:t>Network screening identified an intersection of Site of Promise, and the Region created a separate project ID to treat the intersection</a:t>
            </a:r>
          </a:p>
          <a:p>
            <a:pPr lvl="3"/>
            <a:r>
              <a:rPr lang="en-US" sz="2600" dirty="0"/>
              <a:t>Requires SCP, could utilize HSIP. This is not considered HSIP Standalone even if the construction occurs in a later year. </a:t>
            </a:r>
          </a:p>
          <a:p>
            <a:pPr marL="457200" lvl="1" indent="0">
              <a:buNone/>
            </a:pPr>
            <a:endParaRPr lang="en-US" sz="3200" dirty="0"/>
          </a:p>
          <a:p>
            <a:pPr lvl="1"/>
            <a:endParaRPr lang="en-US" sz="3200" dirty="0"/>
          </a:p>
          <a:p>
            <a:pPr marL="0" indent="0">
              <a:buNone/>
            </a:pPr>
            <a:endParaRPr lang="en-US" dirty="0"/>
          </a:p>
        </p:txBody>
      </p:sp>
    </p:spTree>
    <p:extLst>
      <p:ext uri="{BB962C8B-B14F-4D97-AF65-F5344CB8AC3E}">
        <p14:creationId xmlns:p14="http://schemas.microsoft.com/office/powerpoint/2010/main" val="1197535145"/>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6" end="6"/>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lIns="91440" tIns="45720" rIns="91440" bIns="45720" anchor="ctr" anchorCtr="0"/>
          <a:lstStyle/>
          <a:p>
            <a:pPr>
              <a:lnSpc>
                <a:spcPts val="4800"/>
              </a:lnSpc>
            </a:pPr>
            <a:r>
              <a:rPr lang="en-US" sz="4800" dirty="0">
                <a:latin typeface="Arial Narrow"/>
              </a:rPr>
              <a:t>Process Interaction</a:t>
            </a:r>
          </a:p>
        </p:txBody>
      </p:sp>
      <p:sp>
        <p:nvSpPr>
          <p:cNvPr id="3" name="Content Placeholder 2"/>
          <p:cNvSpPr>
            <a:spLocks noGrp="1"/>
          </p:cNvSpPr>
          <p:nvPr>
            <p:ph idx="1"/>
          </p:nvPr>
        </p:nvSpPr>
        <p:spPr>
          <a:xfrm>
            <a:off x="375285" y="3101008"/>
            <a:ext cx="11511915" cy="3528391"/>
          </a:xfrm>
        </p:spPr>
        <p:txBody>
          <a:bodyPr/>
          <a:lstStyle/>
          <a:p>
            <a:pPr marL="0" indent="0" algn="ctr">
              <a:buNone/>
            </a:pPr>
            <a:r>
              <a:rPr lang="en-US" sz="3600" dirty="0">
                <a:solidFill>
                  <a:srgbClr val="A0284C"/>
                </a:solidFill>
              </a:rPr>
              <a:t>Intersection Control Evaluation (ICE)</a:t>
            </a:r>
            <a:endParaRPr lang="en-US" dirty="0">
              <a:solidFill>
                <a:srgbClr val="A0284C"/>
              </a:solidFill>
            </a:endParaRPr>
          </a:p>
        </p:txBody>
      </p:sp>
    </p:spTree>
    <p:extLst>
      <p:ext uri="{BB962C8B-B14F-4D97-AF65-F5344CB8AC3E}">
        <p14:creationId xmlns:p14="http://schemas.microsoft.com/office/powerpoint/2010/main" val="855436962"/>
      </p:ext>
    </p:extLst>
  </p:cSld>
  <p:clrMapOvr>
    <a:masterClrMapping/>
  </p:clrMapOvr>
  <p:transition spd="slow">
    <p:fade/>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lIns="91440" tIns="45720" rIns="91440" bIns="45720" anchor="ctr" anchorCtr="0"/>
          <a:lstStyle/>
          <a:p>
            <a:pPr>
              <a:lnSpc>
                <a:spcPts val="4800"/>
              </a:lnSpc>
            </a:pPr>
            <a:r>
              <a:rPr lang="en-US" sz="4800" dirty="0">
                <a:latin typeface="Arial Narrow"/>
              </a:rPr>
              <a:t>Process Interaction (ICE)</a:t>
            </a:r>
          </a:p>
        </p:txBody>
      </p:sp>
      <p:sp>
        <p:nvSpPr>
          <p:cNvPr id="3" name="Content Placeholder 2"/>
          <p:cNvSpPr>
            <a:spLocks noGrp="1"/>
          </p:cNvSpPr>
          <p:nvPr>
            <p:ph idx="1"/>
          </p:nvPr>
        </p:nvSpPr>
        <p:spPr>
          <a:xfrm>
            <a:off x="375285" y="1866900"/>
            <a:ext cx="11511915" cy="4762500"/>
          </a:xfrm>
        </p:spPr>
        <p:txBody>
          <a:bodyPr/>
          <a:lstStyle/>
          <a:p>
            <a:r>
              <a:rPr lang="en-US" sz="3600" dirty="0"/>
              <a:t>ICE serves to document all factors</a:t>
            </a:r>
          </a:p>
          <a:p>
            <a:r>
              <a:rPr lang="en-US" sz="3600" dirty="0"/>
              <a:t>Recommended to complete Phase I ICE prior to performing the Safety Evaluation Procedure within the SCP</a:t>
            </a:r>
          </a:p>
          <a:p>
            <a:pPr lvl="1"/>
            <a:r>
              <a:rPr lang="en-US" sz="3600" dirty="0"/>
              <a:t>Confirms alternatives that should be analyzed which fit within the purpose and need</a:t>
            </a:r>
          </a:p>
          <a:p>
            <a:pPr lvl="1"/>
            <a:r>
              <a:rPr lang="en-US" sz="3600" dirty="0"/>
              <a:t>Helps document decisions for alternatives which weren’t analyzed within the SCP</a:t>
            </a:r>
          </a:p>
          <a:p>
            <a:pPr marL="0" indent="0">
              <a:buNone/>
            </a:pPr>
            <a:endParaRPr lang="en-US" dirty="0"/>
          </a:p>
        </p:txBody>
      </p:sp>
    </p:spTree>
    <p:extLst>
      <p:ext uri="{BB962C8B-B14F-4D97-AF65-F5344CB8AC3E}">
        <p14:creationId xmlns:p14="http://schemas.microsoft.com/office/powerpoint/2010/main" val="495209719"/>
      </p:ext>
    </p:extLst>
  </p:cSld>
  <p:clrMapOvr>
    <a:masterClrMapping/>
  </p:clrMapOvr>
  <p:transition spd="slow">
    <p:fade/>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lIns="91440" tIns="45720" rIns="91440" bIns="45720" anchor="ctr" anchorCtr="0"/>
          <a:lstStyle/>
          <a:p>
            <a:pPr>
              <a:lnSpc>
                <a:spcPts val="4800"/>
              </a:lnSpc>
            </a:pPr>
            <a:r>
              <a:rPr lang="en-US" sz="4800" dirty="0">
                <a:latin typeface="Arial Narrow"/>
              </a:rPr>
              <a:t>Process Interaction (ICE)</a:t>
            </a:r>
          </a:p>
        </p:txBody>
      </p:sp>
      <p:sp>
        <p:nvSpPr>
          <p:cNvPr id="3" name="Content Placeholder 2"/>
          <p:cNvSpPr>
            <a:spLocks noGrp="1"/>
          </p:cNvSpPr>
          <p:nvPr>
            <p:ph idx="1"/>
          </p:nvPr>
        </p:nvSpPr>
        <p:spPr>
          <a:xfrm>
            <a:off x="375285" y="1866900"/>
            <a:ext cx="11511915" cy="4762500"/>
          </a:xfrm>
        </p:spPr>
        <p:txBody>
          <a:bodyPr/>
          <a:lstStyle/>
          <a:p>
            <a:r>
              <a:rPr lang="en-US" sz="3600" dirty="0"/>
              <a:t>Safety Certification Process completed</a:t>
            </a:r>
          </a:p>
          <a:p>
            <a:pPr lvl="1"/>
            <a:r>
              <a:rPr lang="en-US" sz="3200" dirty="0"/>
              <a:t>Use safety evaluation results (i.e., IHSDM results) in Phase II ICE</a:t>
            </a:r>
          </a:p>
          <a:p>
            <a:r>
              <a:rPr lang="en-US" sz="3600" dirty="0"/>
              <a:t>Operations Certification Process completed</a:t>
            </a:r>
          </a:p>
          <a:p>
            <a:pPr lvl="1"/>
            <a:r>
              <a:rPr lang="en-US" sz="3200" dirty="0"/>
              <a:t>Use safety and operation evaluation results in Phase II ICE</a:t>
            </a:r>
          </a:p>
          <a:p>
            <a:r>
              <a:rPr lang="en-US" sz="3600" dirty="0"/>
              <a:t>Highway Safety Improvement Program Standalone Project</a:t>
            </a:r>
          </a:p>
          <a:p>
            <a:pPr lvl="1"/>
            <a:r>
              <a:rPr lang="en-US" sz="3200" dirty="0"/>
              <a:t>Use Performance Evaluation Factor (PEF) worksheet</a:t>
            </a:r>
          </a:p>
          <a:p>
            <a:pPr marL="0" indent="0">
              <a:buNone/>
            </a:pPr>
            <a:endParaRPr lang="en-US" dirty="0"/>
          </a:p>
        </p:txBody>
      </p:sp>
    </p:spTree>
    <p:extLst>
      <p:ext uri="{BB962C8B-B14F-4D97-AF65-F5344CB8AC3E}">
        <p14:creationId xmlns:p14="http://schemas.microsoft.com/office/powerpoint/2010/main" val="590992792"/>
      </p:ext>
    </p:extLst>
  </p:cSld>
  <p:clrMapOvr>
    <a:masterClrMapping/>
  </p:clrMapOvr>
  <p:transition spd="slow">
    <p:fade/>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94360" y="594360"/>
            <a:ext cx="10972800" cy="5111115"/>
          </a:xfrm>
        </p:spPr>
        <p:txBody>
          <a:bodyPr lIns="91440" tIns="45720" rIns="91440" bIns="45720" anchor="ctr" anchorCtr="0"/>
          <a:lstStyle/>
          <a:p>
            <a:pPr>
              <a:lnSpc>
                <a:spcPts val="4800"/>
              </a:lnSpc>
            </a:pPr>
            <a:r>
              <a:rPr lang="en-US" sz="4800" dirty="0">
                <a:latin typeface="Arial Narrow"/>
              </a:rPr>
              <a:t>Safety Certification Process</a:t>
            </a:r>
          </a:p>
        </p:txBody>
      </p:sp>
    </p:spTree>
    <p:extLst>
      <p:ext uri="{BB962C8B-B14F-4D97-AF65-F5344CB8AC3E}">
        <p14:creationId xmlns:p14="http://schemas.microsoft.com/office/powerpoint/2010/main" val="1082304941"/>
      </p:ext>
    </p:extLst>
  </p:cSld>
  <p:clrMapOvr>
    <a:masterClrMapping/>
  </p:clrMapOvr>
  <p:transition spd="slow">
    <p:fad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lIns="91440" tIns="45720" rIns="91440" bIns="45720" anchor="ctr" anchorCtr="0"/>
          <a:lstStyle/>
          <a:p>
            <a:pPr>
              <a:lnSpc>
                <a:spcPts val="4800"/>
              </a:lnSpc>
            </a:pPr>
            <a:r>
              <a:rPr lang="en-US" sz="4800" dirty="0">
                <a:latin typeface="Arial Narrow"/>
              </a:rPr>
              <a:t>Learning Objectives</a:t>
            </a:r>
          </a:p>
        </p:txBody>
      </p:sp>
      <p:sp>
        <p:nvSpPr>
          <p:cNvPr id="3" name="Content Placeholder 2"/>
          <p:cNvSpPr>
            <a:spLocks noGrp="1"/>
          </p:cNvSpPr>
          <p:nvPr>
            <p:ph idx="1"/>
          </p:nvPr>
        </p:nvSpPr>
        <p:spPr>
          <a:xfrm>
            <a:off x="340042" y="1769807"/>
            <a:ext cx="11511915" cy="4830096"/>
          </a:xfrm>
        </p:spPr>
        <p:txBody>
          <a:bodyPr/>
          <a:lstStyle/>
          <a:p>
            <a:r>
              <a:rPr lang="en-US" sz="3600" dirty="0"/>
              <a:t>Understand how the Safety Certification Process interacts with other BTO and safety processes</a:t>
            </a:r>
          </a:p>
          <a:p>
            <a:r>
              <a:rPr lang="en-US" sz="3600" dirty="0"/>
              <a:t>Roles and responsibilities</a:t>
            </a:r>
          </a:p>
          <a:p>
            <a:r>
              <a:rPr lang="en-US" sz="3600" dirty="0"/>
              <a:t>Safety Certification Process procedures</a:t>
            </a:r>
          </a:p>
          <a:p>
            <a:r>
              <a:rPr lang="en-US" sz="3600" dirty="0"/>
              <a:t>Documentation requirements</a:t>
            </a:r>
          </a:p>
        </p:txBody>
      </p:sp>
    </p:spTree>
    <p:extLst>
      <p:ext uri="{BB962C8B-B14F-4D97-AF65-F5344CB8AC3E}">
        <p14:creationId xmlns:p14="http://schemas.microsoft.com/office/powerpoint/2010/main" val="1183315889"/>
      </p:ext>
    </p:extLst>
  </p:cSld>
  <p:clrMapOvr>
    <a:masterClrMapping/>
  </p:clrMapOvr>
  <p:transition spd="slow">
    <p:fade/>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lIns="91440" tIns="45720" rIns="91440" bIns="45720" anchor="ctr" anchorCtr="0"/>
          <a:lstStyle/>
          <a:p>
            <a:pPr>
              <a:lnSpc>
                <a:spcPts val="4800"/>
              </a:lnSpc>
            </a:pPr>
            <a:r>
              <a:rPr lang="en-US" sz="4800" dirty="0">
                <a:latin typeface="Arial Narrow"/>
              </a:rPr>
              <a:t>Overview</a:t>
            </a:r>
          </a:p>
        </p:txBody>
      </p:sp>
      <p:sp>
        <p:nvSpPr>
          <p:cNvPr id="3" name="Content Placeholder 2"/>
          <p:cNvSpPr>
            <a:spLocks noGrp="1"/>
          </p:cNvSpPr>
          <p:nvPr>
            <p:ph idx="1"/>
          </p:nvPr>
        </p:nvSpPr>
        <p:spPr>
          <a:xfrm>
            <a:off x="375285" y="1866900"/>
            <a:ext cx="11511915" cy="4762500"/>
          </a:xfrm>
        </p:spPr>
        <p:txBody>
          <a:bodyPr/>
          <a:lstStyle/>
          <a:p>
            <a:r>
              <a:rPr lang="en-US" sz="3600" dirty="0"/>
              <a:t>Purpose of the Safety Certification Process (SCP)</a:t>
            </a:r>
          </a:p>
          <a:p>
            <a:r>
              <a:rPr lang="en-US" sz="3600" dirty="0"/>
              <a:t>When to perform</a:t>
            </a:r>
          </a:p>
          <a:p>
            <a:r>
              <a:rPr lang="en-US" sz="3600" dirty="0"/>
              <a:t>Steps involved</a:t>
            </a:r>
          </a:p>
          <a:p>
            <a:endParaRPr lang="en-US" sz="3600" dirty="0"/>
          </a:p>
        </p:txBody>
      </p:sp>
    </p:spTree>
    <p:extLst>
      <p:ext uri="{BB962C8B-B14F-4D97-AF65-F5344CB8AC3E}">
        <p14:creationId xmlns:p14="http://schemas.microsoft.com/office/powerpoint/2010/main" val="2578014617"/>
      </p:ext>
    </p:extLst>
  </p:cSld>
  <p:clrMapOvr>
    <a:masterClrMapping/>
  </p:clrMapOvr>
  <p:transition spd="slow">
    <p:fade/>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lIns="91440" tIns="45720" rIns="91440" bIns="45720" anchor="ctr" anchorCtr="0"/>
          <a:lstStyle/>
          <a:p>
            <a:pPr>
              <a:lnSpc>
                <a:spcPts val="4800"/>
              </a:lnSpc>
            </a:pPr>
            <a:r>
              <a:rPr lang="en-US" sz="4800" dirty="0">
                <a:latin typeface="Arial Narrow"/>
              </a:rPr>
              <a:t>Safety Certification Process</a:t>
            </a:r>
          </a:p>
        </p:txBody>
      </p:sp>
      <p:sp>
        <p:nvSpPr>
          <p:cNvPr id="3" name="Content Placeholder 2"/>
          <p:cNvSpPr>
            <a:spLocks noGrp="1"/>
          </p:cNvSpPr>
          <p:nvPr>
            <p:ph idx="1"/>
          </p:nvPr>
        </p:nvSpPr>
        <p:spPr>
          <a:xfrm>
            <a:off x="375285" y="3101008"/>
            <a:ext cx="11511915" cy="3528391"/>
          </a:xfrm>
        </p:spPr>
        <p:txBody>
          <a:bodyPr/>
          <a:lstStyle/>
          <a:p>
            <a:pPr marL="0" indent="0" algn="ctr">
              <a:buNone/>
            </a:pPr>
            <a:r>
              <a:rPr lang="en-US" sz="3600" dirty="0">
                <a:solidFill>
                  <a:srgbClr val="A0284C"/>
                </a:solidFill>
              </a:rPr>
              <a:t>Why does WisDOT have this process?</a:t>
            </a:r>
            <a:endParaRPr lang="en-US" dirty="0">
              <a:solidFill>
                <a:srgbClr val="A0284C"/>
              </a:solidFill>
            </a:endParaRPr>
          </a:p>
        </p:txBody>
      </p:sp>
    </p:spTree>
    <p:extLst>
      <p:ext uri="{BB962C8B-B14F-4D97-AF65-F5344CB8AC3E}">
        <p14:creationId xmlns:p14="http://schemas.microsoft.com/office/powerpoint/2010/main" val="4084841443"/>
      </p:ext>
    </p:extLst>
  </p:cSld>
  <p:clrMapOvr>
    <a:masterClrMapping/>
  </p:clrMapOvr>
  <p:transition spd="slow">
    <p:fade/>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lIns="91440" tIns="45720" rIns="91440" bIns="45720" anchor="ctr" anchorCtr="0"/>
          <a:lstStyle/>
          <a:p>
            <a:pPr>
              <a:lnSpc>
                <a:spcPts val="4800"/>
              </a:lnSpc>
            </a:pPr>
            <a:r>
              <a:rPr lang="en-US" sz="4800" dirty="0">
                <a:latin typeface="Arial Narrow"/>
              </a:rPr>
              <a:t>Safety Certification Process</a:t>
            </a:r>
          </a:p>
        </p:txBody>
      </p:sp>
      <p:sp>
        <p:nvSpPr>
          <p:cNvPr id="3" name="Content Placeholder 2"/>
          <p:cNvSpPr>
            <a:spLocks noGrp="1"/>
          </p:cNvSpPr>
          <p:nvPr>
            <p:ph idx="1"/>
          </p:nvPr>
        </p:nvSpPr>
        <p:spPr>
          <a:xfrm>
            <a:off x="375285" y="1866900"/>
            <a:ext cx="11511915" cy="4762500"/>
          </a:xfrm>
        </p:spPr>
        <p:txBody>
          <a:bodyPr/>
          <a:lstStyle/>
          <a:p>
            <a:r>
              <a:rPr lang="en-US" sz="3600" dirty="0"/>
              <a:t>The Safety Certification Process (SCP)</a:t>
            </a:r>
          </a:p>
          <a:p>
            <a:pPr lvl="1"/>
            <a:r>
              <a:rPr lang="en-US" sz="3200" dirty="0"/>
              <a:t>Defined in </a:t>
            </a:r>
            <a:r>
              <a:rPr lang="en-US" sz="3200" dirty="0">
                <a:hlinkClick r:id="rId3"/>
              </a:rPr>
              <a:t>FDM 11-38</a:t>
            </a:r>
            <a:endParaRPr lang="en-US" sz="3200" dirty="0"/>
          </a:p>
          <a:p>
            <a:pPr lvl="1"/>
            <a:r>
              <a:rPr lang="en-US" sz="3200" dirty="0"/>
              <a:t>Implements a performance-based practical design (PBPD) approach to asset management (</a:t>
            </a:r>
            <a:r>
              <a:rPr lang="en-US" sz="3200" dirty="0">
                <a:hlinkClick r:id="rId4"/>
              </a:rPr>
              <a:t>FDM 11-1-10</a:t>
            </a:r>
            <a:r>
              <a:rPr lang="en-US" sz="3200" dirty="0"/>
              <a:t>)</a:t>
            </a:r>
          </a:p>
          <a:p>
            <a:pPr lvl="2"/>
            <a:r>
              <a:rPr lang="en-US" sz="2800" dirty="0"/>
              <a:t>An approach to decision making that encourages engineered solutions rather than reliance on maximum values or limits found in design specifications</a:t>
            </a:r>
          </a:p>
          <a:p>
            <a:pPr lvl="2"/>
            <a:r>
              <a:rPr lang="en-US" sz="2800" dirty="0"/>
              <a:t>Is grounded in performance management</a:t>
            </a:r>
          </a:p>
          <a:p>
            <a:pPr lvl="2"/>
            <a:r>
              <a:rPr lang="en-US" sz="2800" dirty="0"/>
              <a:t>Exercises engineering judgment to address the purpose and need</a:t>
            </a:r>
          </a:p>
          <a:p>
            <a:pPr lvl="2"/>
            <a:r>
              <a:rPr lang="en-US" sz="2800" dirty="0"/>
              <a:t>Considers both short and long-term project and system goals</a:t>
            </a:r>
          </a:p>
          <a:p>
            <a:pPr marL="0" indent="0">
              <a:buNone/>
            </a:pPr>
            <a:endParaRPr lang="en-US" dirty="0"/>
          </a:p>
        </p:txBody>
      </p:sp>
    </p:spTree>
    <p:extLst>
      <p:ext uri="{BB962C8B-B14F-4D97-AF65-F5344CB8AC3E}">
        <p14:creationId xmlns:p14="http://schemas.microsoft.com/office/powerpoint/2010/main" val="3247168877"/>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childTnLst>
                                </p:cTn>
                              </p:par>
                            </p:childTnLst>
                          </p:cTn>
                        </p:par>
                        <p:par>
                          <p:cTn id="7" fill="hold">
                            <p:stCondLst>
                              <p:cond delay="0"/>
                            </p:stCondLst>
                            <p:childTnLst>
                              <p:par>
                                <p:cTn id="8" presetID="1" presetClass="entr" presetSubtype="0" fill="hold" nodeType="afterEffect">
                                  <p:stCondLst>
                                    <p:cond delay="2000"/>
                                  </p:stCondLst>
                                  <p:childTnLst>
                                    <p:set>
                                      <p:cBhvr>
                                        <p:cTn id="9" dur="1" fill="hold">
                                          <p:stCondLst>
                                            <p:cond delay="0"/>
                                          </p:stCondLst>
                                        </p:cTn>
                                        <p:tgtEl>
                                          <p:spTgt spid="3">
                                            <p:txEl>
                                              <p:pRg st="4" end="4"/>
                                            </p:txEl>
                                          </p:spTgt>
                                        </p:tgtEl>
                                        <p:attrNameLst>
                                          <p:attrName>style.visibility</p:attrName>
                                        </p:attrNameLst>
                                      </p:cBhvr>
                                      <p:to>
                                        <p:strVal val="visible"/>
                                      </p:to>
                                    </p:set>
                                  </p:childTnLst>
                                </p:cTn>
                              </p:par>
                            </p:childTnLst>
                          </p:cTn>
                        </p:par>
                        <p:par>
                          <p:cTn id="10" fill="hold">
                            <p:stCondLst>
                              <p:cond delay="2000"/>
                            </p:stCondLst>
                            <p:childTnLst>
                              <p:par>
                                <p:cTn id="11" presetID="1" presetClass="entr" presetSubtype="0" fill="hold" nodeType="afterEffect">
                                  <p:stCondLst>
                                    <p:cond delay="2000"/>
                                  </p:stCondLst>
                                  <p:childTnLst>
                                    <p:set>
                                      <p:cBhvr>
                                        <p:cTn id="12" dur="1" fill="hold">
                                          <p:stCondLst>
                                            <p:cond delay="0"/>
                                          </p:stCondLst>
                                        </p:cTn>
                                        <p:tgtEl>
                                          <p:spTgt spid="3">
                                            <p:txEl>
                                              <p:pRg st="5" end="5"/>
                                            </p:txEl>
                                          </p:spTgt>
                                        </p:tgtEl>
                                        <p:attrNameLst>
                                          <p:attrName>style.visibility</p:attrName>
                                        </p:attrNameLst>
                                      </p:cBhvr>
                                      <p:to>
                                        <p:strVal val="visible"/>
                                      </p:to>
                                    </p:set>
                                  </p:childTnLst>
                                </p:cTn>
                              </p:par>
                            </p:childTnLst>
                          </p:cTn>
                        </p:par>
                        <p:par>
                          <p:cTn id="13" fill="hold">
                            <p:stCondLst>
                              <p:cond delay="4000"/>
                            </p:stCondLst>
                            <p:childTnLst>
                              <p:par>
                                <p:cTn id="14" presetID="1" presetClass="entr" presetSubtype="0" fill="hold" nodeType="afterEffect">
                                  <p:stCondLst>
                                    <p:cond delay="2000"/>
                                  </p:stCondLst>
                                  <p:childTnLst>
                                    <p:set>
                                      <p:cBhvr>
                                        <p:cTn id="15"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lIns="91440" tIns="45720" rIns="91440" bIns="45720" anchor="ctr" anchorCtr="0"/>
          <a:lstStyle/>
          <a:p>
            <a:pPr>
              <a:lnSpc>
                <a:spcPts val="4800"/>
              </a:lnSpc>
            </a:pPr>
            <a:r>
              <a:rPr lang="en-US" sz="4800" dirty="0">
                <a:latin typeface="Arial Narrow"/>
              </a:rPr>
              <a:t>Safety Certification Process</a:t>
            </a:r>
          </a:p>
        </p:txBody>
      </p:sp>
      <p:sp>
        <p:nvSpPr>
          <p:cNvPr id="3" name="Content Placeholder 2"/>
          <p:cNvSpPr>
            <a:spLocks noGrp="1"/>
          </p:cNvSpPr>
          <p:nvPr>
            <p:ph idx="1"/>
          </p:nvPr>
        </p:nvSpPr>
        <p:spPr>
          <a:xfrm>
            <a:off x="375285" y="1866900"/>
            <a:ext cx="11511915" cy="4762500"/>
          </a:xfrm>
        </p:spPr>
        <p:txBody>
          <a:bodyPr/>
          <a:lstStyle/>
          <a:p>
            <a:r>
              <a:rPr lang="en-US" sz="3600" dirty="0"/>
              <a:t>Evaluates safety-driven roadway improvements</a:t>
            </a:r>
          </a:p>
          <a:p>
            <a:pPr lvl="1"/>
            <a:r>
              <a:rPr lang="en-US" dirty="0"/>
              <a:t>Uses evidence-based tools to evaluate the current and future safety performance of roadway improvements</a:t>
            </a:r>
          </a:p>
          <a:p>
            <a:pPr lvl="1"/>
            <a:r>
              <a:rPr lang="en-US" dirty="0"/>
              <a:t>Predicts the number and severity of crashes for each project alternative, allowing safety performance to be considered independent of other factors</a:t>
            </a:r>
          </a:p>
          <a:p>
            <a:pPr lvl="1"/>
            <a:r>
              <a:rPr lang="en-US" dirty="0"/>
              <a:t>Allows WisDOT to target investments with more confidence and reduce severe crashes</a:t>
            </a:r>
          </a:p>
        </p:txBody>
      </p:sp>
      <p:pic>
        <p:nvPicPr>
          <p:cNvPr id="4" name="Picture 3">
            <a:extLst>
              <a:ext uri="{FF2B5EF4-FFF2-40B4-BE49-F238E27FC236}">
                <a16:creationId xmlns:a16="http://schemas.microsoft.com/office/drawing/2014/main" id="{8F55E10B-AEDB-4F3D-9504-FA25F6562F21}"/>
              </a:ext>
            </a:extLst>
          </p:cNvPr>
          <p:cNvPicPr>
            <a:picLocks noChangeAspect="1"/>
          </p:cNvPicPr>
          <p:nvPr/>
        </p:nvPicPr>
        <p:blipFill>
          <a:blip r:embed="rId3"/>
          <a:stretch>
            <a:fillRect/>
          </a:stretch>
        </p:blipFill>
        <p:spPr>
          <a:xfrm>
            <a:off x="2852367" y="4627444"/>
            <a:ext cx="6487266" cy="2174111"/>
          </a:xfrm>
          <a:prstGeom prst="rect">
            <a:avLst/>
          </a:prstGeom>
        </p:spPr>
      </p:pic>
    </p:spTree>
    <p:extLst>
      <p:ext uri="{BB962C8B-B14F-4D97-AF65-F5344CB8AC3E}">
        <p14:creationId xmlns:p14="http://schemas.microsoft.com/office/powerpoint/2010/main" val="563186802"/>
      </p:ext>
    </p:extLst>
  </p:cSld>
  <p:clrMapOvr>
    <a:masterClrMapping/>
  </p:clrMapOvr>
  <p:transition spd="slow">
    <p:fade/>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lIns="91440" tIns="45720" rIns="91440" bIns="45720" anchor="ctr" anchorCtr="0"/>
          <a:lstStyle/>
          <a:p>
            <a:pPr>
              <a:lnSpc>
                <a:spcPts val="4800"/>
              </a:lnSpc>
            </a:pPr>
            <a:r>
              <a:rPr lang="en-US" sz="4800" dirty="0">
                <a:latin typeface="Arial Narrow"/>
              </a:rPr>
              <a:t>Safety Certification Process</a:t>
            </a:r>
          </a:p>
        </p:txBody>
      </p:sp>
      <p:sp>
        <p:nvSpPr>
          <p:cNvPr id="3" name="Content Placeholder 2"/>
          <p:cNvSpPr>
            <a:spLocks noGrp="1"/>
          </p:cNvSpPr>
          <p:nvPr>
            <p:ph idx="1"/>
          </p:nvPr>
        </p:nvSpPr>
        <p:spPr>
          <a:xfrm>
            <a:off x="375285" y="1866900"/>
            <a:ext cx="11511915" cy="4762500"/>
          </a:xfrm>
        </p:spPr>
        <p:txBody>
          <a:bodyPr/>
          <a:lstStyle/>
          <a:p>
            <a:r>
              <a:rPr lang="en-US" sz="3600" dirty="0"/>
              <a:t>Purpose of the SCP</a:t>
            </a:r>
          </a:p>
          <a:p>
            <a:pPr lvl="1"/>
            <a:r>
              <a:rPr lang="en-US" sz="3200" dirty="0"/>
              <a:t>Assists in defining the purpose and need of a project</a:t>
            </a:r>
          </a:p>
          <a:p>
            <a:pPr lvl="1"/>
            <a:r>
              <a:rPr lang="en-US" sz="3200" dirty="0"/>
              <a:t>Identifies locations with the highest potential for crash reduction</a:t>
            </a:r>
          </a:p>
          <a:p>
            <a:pPr lvl="1"/>
            <a:r>
              <a:rPr lang="en-US" sz="3200" dirty="0"/>
              <a:t>Investigates safety countermeasures focused on crash history</a:t>
            </a:r>
            <a:r>
              <a:rPr lang="en-US" dirty="0"/>
              <a:t> </a:t>
            </a:r>
          </a:p>
          <a:p>
            <a:pPr lvl="1"/>
            <a:r>
              <a:rPr lang="en-US" sz="3200" dirty="0"/>
              <a:t>Quantifies safety to determine safety improvement impacts</a:t>
            </a:r>
          </a:p>
          <a:p>
            <a:pPr lvl="1"/>
            <a:r>
              <a:rPr lang="en-US" sz="3200" dirty="0"/>
              <a:t>Consistent application of safety analysis</a:t>
            </a:r>
          </a:p>
          <a:p>
            <a:pPr marL="0" indent="0">
              <a:buNone/>
            </a:pPr>
            <a:endParaRPr lang="en-US" dirty="0"/>
          </a:p>
        </p:txBody>
      </p:sp>
    </p:spTree>
    <p:extLst>
      <p:ext uri="{BB962C8B-B14F-4D97-AF65-F5344CB8AC3E}">
        <p14:creationId xmlns:p14="http://schemas.microsoft.com/office/powerpoint/2010/main" val="182151834"/>
      </p:ext>
    </p:extLst>
  </p:cSld>
  <p:clrMapOvr>
    <a:masterClrMapping/>
  </p:clrMapOvr>
  <p:transition spd="slow">
    <p:fade/>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0500" y="594360"/>
            <a:ext cx="4644260" cy="1325563"/>
          </a:xfrm>
        </p:spPr>
        <p:txBody>
          <a:bodyPr lIns="91440" tIns="45720" rIns="91440" bIns="45720" anchor="ctr" anchorCtr="0"/>
          <a:lstStyle/>
          <a:p>
            <a:pPr>
              <a:lnSpc>
                <a:spcPts val="4800"/>
              </a:lnSpc>
            </a:pPr>
            <a:r>
              <a:rPr lang="en-US" sz="4800" dirty="0">
                <a:latin typeface="Arial Narrow"/>
              </a:rPr>
              <a:t>When is this completed?</a:t>
            </a:r>
          </a:p>
        </p:txBody>
      </p:sp>
      <p:sp>
        <p:nvSpPr>
          <p:cNvPr id="3" name="Content Placeholder 2"/>
          <p:cNvSpPr>
            <a:spLocks noGrp="1"/>
          </p:cNvSpPr>
          <p:nvPr>
            <p:ph idx="1"/>
          </p:nvPr>
        </p:nvSpPr>
        <p:spPr>
          <a:xfrm>
            <a:off x="190499" y="2419350"/>
            <a:ext cx="4834760" cy="4210050"/>
          </a:xfrm>
        </p:spPr>
        <p:txBody>
          <a:bodyPr/>
          <a:lstStyle/>
          <a:p>
            <a:pPr marL="341313" lvl="1"/>
            <a:r>
              <a:rPr lang="en-US" sz="3200" dirty="0"/>
              <a:t>Required on all improvement projects except preservation/restoration, maintenance and expansion improvement types </a:t>
            </a:r>
          </a:p>
          <a:p>
            <a:pPr marL="682625" lvl="2"/>
            <a:r>
              <a:rPr lang="en-US" sz="2800" dirty="0">
                <a:hlinkClick r:id="rId3"/>
              </a:rPr>
              <a:t>FDM 11-1 Attachment 10.1</a:t>
            </a:r>
            <a:endParaRPr lang="en-US" sz="2800" dirty="0"/>
          </a:p>
          <a:p>
            <a:pPr marL="0" indent="0">
              <a:buNone/>
            </a:pPr>
            <a:endParaRPr lang="en-US" dirty="0"/>
          </a:p>
        </p:txBody>
      </p:sp>
      <p:pic>
        <p:nvPicPr>
          <p:cNvPr id="5" name="Picture 4">
            <a:extLst>
              <a:ext uri="{FF2B5EF4-FFF2-40B4-BE49-F238E27FC236}">
                <a16:creationId xmlns:a16="http://schemas.microsoft.com/office/drawing/2014/main" id="{8B4304CC-1664-4B73-97F2-BE6767F73814}"/>
              </a:ext>
            </a:extLst>
          </p:cNvPr>
          <p:cNvPicPr>
            <a:picLocks noChangeAspect="1"/>
          </p:cNvPicPr>
          <p:nvPr/>
        </p:nvPicPr>
        <p:blipFill>
          <a:blip r:embed="rId4"/>
          <a:stretch>
            <a:fillRect/>
          </a:stretch>
        </p:blipFill>
        <p:spPr>
          <a:xfrm>
            <a:off x="5025259" y="177573"/>
            <a:ext cx="6976242" cy="6502854"/>
          </a:xfrm>
          <a:prstGeom prst="rect">
            <a:avLst/>
          </a:prstGeom>
        </p:spPr>
      </p:pic>
    </p:spTree>
    <p:extLst>
      <p:ext uri="{BB962C8B-B14F-4D97-AF65-F5344CB8AC3E}">
        <p14:creationId xmlns:p14="http://schemas.microsoft.com/office/powerpoint/2010/main" val="1189262914"/>
      </p:ext>
    </p:extLst>
  </p:cSld>
  <p:clrMapOvr>
    <a:masterClrMapping/>
  </p:clrMapOvr>
  <p:transition spd="slow">
    <p:fade/>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0500" y="594360"/>
            <a:ext cx="11913010" cy="1325563"/>
          </a:xfrm>
        </p:spPr>
        <p:txBody>
          <a:bodyPr lIns="91440" tIns="45720" rIns="91440" bIns="45720" anchor="ctr" anchorCtr="0"/>
          <a:lstStyle/>
          <a:p>
            <a:pPr>
              <a:lnSpc>
                <a:spcPts val="4800"/>
              </a:lnSpc>
            </a:pPr>
            <a:r>
              <a:rPr lang="en-US" sz="4800" dirty="0">
                <a:latin typeface="Arial Narrow"/>
              </a:rPr>
              <a:t>When is this completed?</a:t>
            </a:r>
          </a:p>
        </p:txBody>
      </p:sp>
      <p:sp>
        <p:nvSpPr>
          <p:cNvPr id="7" name="Content Placeholder 2">
            <a:extLst>
              <a:ext uri="{FF2B5EF4-FFF2-40B4-BE49-F238E27FC236}">
                <a16:creationId xmlns:a16="http://schemas.microsoft.com/office/drawing/2014/main" id="{DDA560E2-715C-47CE-BFDA-5EE7C3441932}"/>
              </a:ext>
            </a:extLst>
          </p:cNvPr>
          <p:cNvSpPr txBox="1">
            <a:spLocks/>
          </p:cNvSpPr>
          <p:nvPr/>
        </p:nvSpPr>
        <p:spPr>
          <a:xfrm>
            <a:off x="375285" y="1866900"/>
            <a:ext cx="11511915" cy="4762500"/>
          </a:xfrm>
          <a:prstGeom prst="rect">
            <a:avLst/>
          </a:prstGeom>
        </p:spPr>
        <p:txBody>
          <a:bodyPr/>
          <a:lstStyle>
            <a:lvl1pPr marL="228600" indent="-228600" algn="l" defTabSz="914400" rtl="0" eaLnBrk="1" latinLnBrk="0" hangingPunct="1">
              <a:lnSpc>
                <a:spcPct val="90000"/>
              </a:lnSpc>
              <a:spcBef>
                <a:spcPts val="0"/>
              </a:spcBef>
              <a:buFont typeface="Arial" panose="020B0604020202020204" pitchFamily="34" charset="0"/>
              <a:buChar char="•"/>
              <a:defRPr sz="3200" kern="1200" baseline="0">
                <a:solidFill>
                  <a:srgbClr val="00416A"/>
                </a:solidFill>
                <a:latin typeface="Arial Narrow" panose="020B0606020202030204" pitchFamily="34" charset="0"/>
                <a:ea typeface="+mn-ea"/>
                <a:cs typeface="+mn-cs"/>
              </a:defRPr>
            </a:lvl1pPr>
            <a:lvl2pPr marL="685800" indent="-228600" algn="l" defTabSz="914400" rtl="0" eaLnBrk="1" latinLnBrk="0" hangingPunct="1">
              <a:lnSpc>
                <a:spcPct val="90000"/>
              </a:lnSpc>
              <a:spcBef>
                <a:spcPts val="500"/>
              </a:spcBef>
              <a:buFont typeface="Wingdings" panose="05000000000000000000" pitchFamily="2" charset="2"/>
              <a:buChar char="§"/>
              <a:defRPr sz="2800" kern="1200" baseline="0">
                <a:solidFill>
                  <a:srgbClr val="A0284C"/>
                </a:solidFill>
                <a:latin typeface="Arial Narrow" panose="020B060602020203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400" kern="1200" baseline="0">
                <a:solidFill>
                  <a:srgbClr val="00416A"/>
                </a:solidFill>
                <a:latin typeface="Arial Narrow" panose="020B0606020202030204" pitchFamily="34" charset="0"/>
                <a:ea typeface="+mn-ea"/>
                <a:cs typeface="+mn-cs"/>
              </a:defRPr>
            </a:lvl3pPr>
            <a:lvl4pPr marL="1657350" indent="-285750" algn="l" defTabSz="914400" rtl="0" eaLnBrk="1" latinLnBrk="0" hangingPunct="1">
              <a:lnSpc>
                <a:spcPct val="90000"/>
              </a:lnSpc>
              <a:spcBef>
                <a:spcPts val="500"/>
              </a:spcBef>
              <a:buFont typeface="Wingdings" panose="05000000000000000000" pitchFamily="2" charset="2"/>
              <a:buChar char="§"/>
              <a:defRPr sz="2200" kern="1200" baseline="0">
                <a:solidFill>
                  <a:srgbClr val="A0284C"/>
                </a:solidFill>
                <a:latin typeface="Arial Narrow" panose="020B060602020203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bg1"/>
                </a:solidFill>
                <a:latin typeface="Arial Narrow" panose="020B060602020203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3600" dirty="0"/>
              <a:t>State and Connecting Highway Projects</a:t>
            </a:r>
          </a:p>
          <a:p>
            <a:pPr lvl="1"/>
            <a:r>
              <a:rPr lang="en-US" sz="3200" dirty="0"/>
              <a:t>Complete the Safety Certification Process</a:t>
            </a:r>
          </a:p>
          <a:p>
            <a:pPr lvl="1"/>
            <a:r>
              <a:rPr lang="en-US" sz="3200" dirty="0"/>
              <a:t>BTO approves documentation for any project completing the Safety Evaluation Procedure</a:t>
            </a:r>
          </a:p>
          <a:p>
            <a:r>
              <a:rPr lang="en-US" dirty="0"/>
              <a:t>Local Projects (</a:t>
            </a:r>
            <a:r>
              <a:rPr lang="en-US" dirty="0">
                <a:hlinkClick r:id="rId3"/>
              </a:rPr>
              <a:t>FDM 11-40-1.2.1.1</a:t>
            </a:r>
            <a:r>
              <a:rPr lang="en-US" dirty="0"/>
              <a:t>)</a:t>
            </a:r>
          </a:p>
          <a:p>
            <a:pPr lvl="1"/>
            <a:r>
              <a:rPr lang="en-US" sz="3200" dirty="0"/>
              <a:t>Can complete the Safety Certification Process</a:t>
            </a:r>
          </a:p>
          <a:p>
            <a:pPr lvl="2"/>
            <a:r>
              <a:rPr lang="en-US" sz="2800" dirty="0"/>
              <a:t>Network screening does not include local roads. Screening based on local knowledge.</a:t>
            </a:r>
          </a:p>
          <a:p>
            <a:pPr lvl="1"/>
            <a:r>
              <a:rPr lang="en-US" sz="3200" dirty="0"/>
              <a:t>BTO can provide guidance and recommendations but does not approve documentation </a:t>
            </a:r>
          </a:p>
          <a:p>
            <a:pPr marL="0" indent="0">
              <a:buFont typeface="Arial" panose="020B0604020202020204" pitchFamily="34" charset="0"/>
              <a:buNone/>
            </a:pPr>
            <a:endParaRPr lang="en-US" dirty="0"/>
          </a:p>
        </p:txBody>
      </p:sp>
    </p:spTree>
    <p:extLst>
      <p:ext uri="{BB962C8B-B14F-4D97-AF65-F5344CB8AC3E}">
        <p14:creationId xmlns:p14="http://schemas.microsoft.com/office/powerpoint/2010/main" val="2130803539"/>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xEl>
                                              <p:pRg st="3" end="3"/>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7">
                                            <p:txEl>
                                              <p:pRg st="4" end="4"/>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7">
                                            <p:txEl>
                                              <p:pRg st="5" end="5"/>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7">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lIns="91440" tIns="45720" rIns="91440" bIns="45720" anchor="ctr" anchorCtr="0"/>
          <a:lstStyle/>
          <a:p>
            <a:pPr>
              <a:lnSpc>
                <a:spcPts val="4800"/>
              </a:lnSpc>
            </a:pPr>
            <a:r>
              <a:rPr lang="en-US" sz="4800" dirty="0">
                <a:latin typeface="Arial Narrow"/>
              </a:rPr>
              <a:t>Safety Certification Process</a:t>
            </a:r>
          </a:p>
        </p:txBody>
      </p:sp>
      <p:sp>
        <p:nvSpPr>
          <p:cNvPr id="3" name="Content Placeholder 2"/>
          <p:cNvSpPr>
            <a:spLocks noGrp="1"/>
          </p:cNvSpPr>
          <p:nvPr>
            <p:ph idx="1"/>
          </p:nvPr>
        </p:nvSpPr>
        <p:spPr>
          <a:xfrm>
            <a:off x="375285" y="3101008"/>
            <a:ext cx="11511915" cy="3528391"/>
          </a:xfrm>
        </p:spPr>
        <p:txBody>
          <a:bodyPr/>
          <a:lstStyle/>
          <a:p>
            <a:pPr marL="0" indent="0" algn="ctr">
              <a:buNone/>
            </a:pPr>
            <a:r>
              <a:rPr lang="en-US" sz="3600" dirty="0">
                <a:solidFill>
                  <a:srgbClr val="A0284C"/>
                </a:solidFill>
              </a:rPr>
              <a:t>Overview of the Safety Certification Process Steps</a:t>
            </a:r>
            <a:endParaRPr lang="en-US" dirty="0">
              <a:solidFill>
                <a:srgbClr val="A0284C"/>
              </a:solidFill>
            </a:endParaRPr>
          </a:p>
        </p:txBody>
      </p:sp>
    </p:spTree>
    <p:extLst>
      <p:ext uri="{BB962C8B-B14F-4D97-AF65-F5344CB8AC3E}">
        <p14:creationId xmlns:p14="http://schemas.microsoft.com/office/powerpoint/2010/main" val="2339805932"/>
      </p:ext>
    </p:extLst>
  </p:cSld>
  <p:clrMapOvr>
    <a:masterClrMapping/>
  </p:clrMapOvr>
  <p:transition spd="slow">
    <p:fade/>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2991A6-2BAB-4A12-B77C-B328A2B10990}"/>
              </a:ext>
            </a:extLst>
          </p:cNvPr>
          <p:cNvSpPr>
            <a:spLocks noGrp="1"/>
          </p:cNvSpPr>
          <p:nvPr>
            <p:ph type="title"/>
          </p:nvPr>
        </p:nvSpPr>
        <p:spPr>
          <a:xfrm>
            <a:off x="609600" y="228600"/>
            <a:ext cx="10972800" cy="1325563"/>
          </a:xfrm>
        </p:spPr>
        <p:txBody>
          <a:bodyPr/>
          <a:lstStyle/>
          <a:p>
            <a:r>
              <a:rPr lang="en-US" dirty="0"/>
              <a:t>Safety Certification Process</a:t>
            </a:r>
          </a:p>
        </p:txBody>
      </p:sp>
      <p:pic>
        <p:nvPicPr>
          <p:cNvPr id="4" name="Picture 4">
            <a:extLst>
              <a:ext uri="{FF2B5EF4-FFF2-40B4-BE49-F238E27FC236}">
                <a16:creationId xmlns:a16="http://schemas.microsoft.com/office/drawing/2014/main" id="{9A2F2F40-F651-4298-B5A6-24E9994F65A2}"/>
              </a:ext>
            </a:extLst>
          </p:cNvPr>
          <p:cNvPicPr>
            <a:picLocks noGrp="1" noChangeAspect="1"/>
          </p:cNvPicPr>
          <p:nvPr>
            <p:ph idx="1"/>
          </p:nvPr>
        </p:nvPicPr>
        <p:blipFill>
          <a:blip r:embed="rId3"/>
          <a:stretch>
            <a:fillRect/>
          </a:stretch>
        </p:blipFill>
        <p:spPr>
          <a:xfrm>
            <a:off x="6536267" y="1102905"/>
            <a:ext cx="5531689" cy="5638521"/>
          </a:xfrm>
        </p:spPr>
      </p:pic>
      <p:sp>
        <p:nvSpPr>
          <p:cNvPr id="7" name="Content Placeholder 2">
            <a:extLst>
              <a:ext uri="{FF2B5EF4-FFF2-40B4-BE49-F238E27FC236}">
                <a16:creationId xmlns:a16="http://schemas.microsoft.com/office/drawing/2014/main" id="{0B0D7838-C524-4FA9-9372-C684E96F6CC6}"/>
              </a:ext>
            </a:extLst>
          </p:cNvPr>
          <p:cNvSpPr txBox="1">
            <a:spLocks/>
          </p:cNvSpPr>
          <p:nvPr/>
        </p:nvSpPr>
        <p:spPr>
          <a:xfrm>
            <a:off x="124044" y="1527667"/>
            <a:ext cx="6684291" cy="4762500"/>
          </a:xfrm>
          <a:prstGeom prst="rect">
            <a:avLst/>
          </a:prstGeom>
        </p:spPr>
        <p:txBody>
          <a:bodyPr/>
          <a:lstStyle>
            <a:lvl1pPr marL="228600" indent="-228600" algn="l" defTabSz="914400" rtl="0" eaLnBrk="1" latinLnBrk="0" hangingPunct="1">
              <a:lnSpc>
                <a:spcPct val="90000"/>
              </a:lnSpc>
              <a:spcBef>
                <a:spcPts val="0"/>
              </a:spcBef>
              <a:buFont typeface="Arial" panose="020B0604020202020204" pitchFamily="34" charset="0"/>
              <a:buChar char="•"/>
              <a:defRPr sz="3200" kern="1200" baseline="0">
                <a:solidFill>
                  <a:srgbClr val="00416A"/>
                </a:solidFill>
                <a:latin typeface="Arial Narrow" panose="020B0606020202030204" pitchFamily="34" charset="0"/>
                <a:ea typeface="+mn-ea"/>
                <a:cs typeface="+mn-cs"/>
              </a:defRPr>
            </a:lvl1pPr>
            <a:lvl2pPr marL="685800" indent="-228600" algn="l" defTabSz="914400" rtl="0" eaLnBrk="1" latinLnBrk="0" hangingPunct="1">
              <a:lnSpc>
                <a:spcPct val="90000"/>
              </a:lnSpc>
              <a:spcBef>
                <a:spcPts val="500"/>
              </a:spcBef>
              <a:buFont typeface="Wingdings" panose="05000000000000000000" pitchFamily="2" charset="2"/>
              <a:buChar char="§"/>
              <a:defRPr sz="2800" kern="1200" baseline="0">
                <a:solidFill>
                  <a:srgbClr val="A0284C"/>
                </a:solidFill>
                <a:latin typeface="Arial Narrow" panose="020B060602020203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400" kern="1200" baseline="0">
                <a:solidFill>
                  <a:srgbClr val="00416A"/>
                </a:solidFill>
                <a:latin typeface="Arial Narrow" panose="020B0606020202030204" pitchFamily="34" charset="0"/>
                <a:ea typeface="+mn-ea"/>
                <a:cs typeface="+mn-cs"/>
              </a:defRPr>
            </a:lvl3pPr>
            <a:lvl4pPr marL="1657350" indent="-285750" algn="l" defTabSz="914400" rtl="0" eaLnBrk="1" latinLnBrk="0" hangingPunct="1">
              <a:lnSpc>
                <a:spcPct val="90000"/>
              </a:lnSpc>
              <a:spcBef>
                <a:spcPts val="500"/>
              </a:spcBef>
              <a:buFont typeface="Wingdings" panose="05000000000000000000" pitchFamily="2" charset="2"/>
              <a:buChar char="§"/>
              <a:defRPr sz="2200" kern="1200" baseline="0">
                <a:solidFill>
                  <a:srgbClr val="A0284C"/>
                </a:solidFill>
                <a:latin typeface="Arial Narrow" panose="020B060602020203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bg1"/>
                </a:solidFill>
                <a:latin typeface="Arial Narrow" panose="020B060602020203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t>Aligns with the Highway Safety Manual’s (HSM) Roadway Safety Management Process</a:t>
            </a:r>
          </a:p>
          <a:p>
            <a:pPr marL="971550" lvl="1" indent="-514350">
              <a:buFont typeface="+mj-lt"/>
              <a:buAutoNum type="arabicPeriod"/>
            </a:pPr>
            <a:r>
              <a:rPr lang="en-US" dirty="0"/>
              <a:t>Network Screening for Safety Sites of Promise</a:t>
            </a:r>
          </a:p>
          <a:p>
            <a:pPr marL="971550" lvl="1" indent="-514350">
              <a:buFont typeface="+mj-lt"/>
              <a:buAutoNum type="arabicPeriod"/>
            </a:pPr>
            <a:r>
              <a:rPr lang="en-US" dirty="0"/>
              <a:t>Diagnosis of Safety Sites of Promise</a:t>
            </a:r>
          </a:p>
          <a:p>
            <a:pPr marL="971550" lvl="1" indent="-514350">
              <a:buFont typeface="+mj-lt"/>
              <a:buAutoNum type="arabicPeriod"/>
            </a:pPr>
            <a:r>
              <a:rPr lang="en-US" dirty="0"/>
              <a:t>Countermeasure Identification</a:t>
            </a:r>
          </a:p>
          <a:p>
            <a:pPr marL="971550" lvl="1" indent="-514350">
              <a:buFont typeface="+mj-lt"/>
              <a:buAutoNum type="arabicPeriod"/>
            </a:pPr>
            <a:r>
              <a:rPr lang="en-US" dirty="0"/>
              <a:t>Safety Evaluation &amp; Economic Appraisal </a:t>
            </a:r>
            <a:br>
              <a:rPr lang="en-US" dirty="0"/>
            </a:br>
            <a:r>
              <a:rPr lang="en-US" dirty="0"/>
              <a:t>of Alternatives</a:t>
            </a:r>
          </a:p>
          <a:p>
            <a:pPr marL="971550" lvl="1" indent="-514350">
              <a:buFont typeface="+mj-lt"/>
              <a:buAutoNum type="arabicPeriod"/>
            </a:pPr>
            <a:r>
              <a:rPr lang="en-US" dirty="0"/>
              <a:t>Documentation</a:t>
            </a:r>
          </a:p>
          <a:p>
            <a:endParaRPr lang="en-US" dirty="0"/>
          </a:p>
        </p:txBody>
      </p:sp>
    </p:spTree>
    <p:extLst>
      <p:ext uri="{BB962C8B-B14F-4D97-AF65-F5344CB8AC3E}">
        <p14:creationId xmlns:p14="http://schemas.microsoft.com/office/powerpoint/2010/main" val="3621979421"/>
      </p:ext>
    </p:extLst>
  </p:cSld>
  <p:clrMapOvr>
    <a:masterClrMapping/>
  </p:clrMapOvr>
  <p:transition spd="slow">
    <p:fade/>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494FC5-804B-4E12-B28A-0A6677071650}"/>
              </a:ext>
            </a:extLst>
          </p:cNvPr>
          <p:cNvSpPr>
            <a:spLocks noGrp="1"/>
          </p:cNvSpPr>
          <p:nvPr>
            <p:ph idx="1"/>
          </p:nvPr>
        </p:nvSpPr>
        <p:spPr>
          <a:xfrm>
            <a:off x="212635" y="1584691"/>
            <a:ext cx="11640698" cy="4885683"/>
          </a:xfrm>
        </p:spPr>
        <p:txBody>
          <a:bodyPr lIns="91440" tIns="45720" rIns="91440" bIns="45720" anchor="t"/>
          <a:lstStyle/>
          <a:p>
            <a:r>
              <a:rPr lang="en-US" sz="3600" dirty="0"/>
              <a:t>Network Screening for Safety Sites of Promise</a:t>
            </a:r>
          </a:p>
          <a:p>
            <a:pPr lvl="1"/>
            <a:r>
              <a:rPr lang="en-US" sz="3200" dirty="0"/>
              <a:t>Uses Highway Safety Manual (HSM) methodologies to account for potential regression to the mean bias.</a:t>
            </a:r>
          </a:p>
          <a:p>
            <a:pPr lvl="2"/>
            <a:endParaRPr lang="en-US" sz="2800" dirty="0"/>
          </a:p>
          <a:p>
            <a:pPr lvl="2"/>
            <a:endParaRPr lang="en-US" sz="2800" dirty="0"/>
          </a:p>
        </p:txBody>
      </p:sp>
      <p:sp>
        <p:nvSpPr>
          <p:cNvPr id="7" name="Title 1">
            <a:extLst>
              <a:ext uri="{FF2B5EF4-FFF2-40B4-BE49-F238E27FC236}">
                <a16:creationId xmlns:a16="http://schemas.microsoft.com/office/drawing/2014/main" id="{C1E87B78-BB13-437F-85DA-553690440C43}"/>
              </a:ext>
            </a:extLst>
          </p:cNvPr>
          <p:cNvSpPr>
            <a:spLocks noGrp="1"/>
          </p:cNvSpPr>
          <p:nvPr>
            <p:ph type="title"/>
          </p:nvPr>
        </p:nvSpPr>
        <p:spPr/>
        <p:txBody>
          <a:bodyPr lIns="91440" tIns="45720" rIns="91440" bIns="45720" anchor="ctr" anchorCtr="0"/>
          <a:lstStyle/>
          <a:p>
            <a:pPr>
              <a:lnSpc>
                <a:spcPts val="4800"/>
              </a:lnSpc>
            </a:pPr>
            <a:r>
              <a:rPr lang="en-US" sz="4800" dirty="0">
                <a:latin typeface="Arial Narrow"/>
              </a:rPr>
              <a:t>Step 1: Network Screening</a:t>
            </a:r>
          </a:p>
        </p:txBody>
      </p:sp>
      <p:pic>
        <p:nvPicPr>
          <p:cNvPr id="4" name="Picture 3" descr="Diagram&#10;&#10;Description automatically generated">
            <a:extLst>
              <a:ext uri="{FF2B5EF4-FFF2-40B4-BE49-F238E27FC236}">
                <a16:creationId xmlns:a16="http://schemas.microsoft.com/office/drawing/2014/main" id="{EC98DA34-144E-412E-BC83-B192552E44A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722210" y="3235343"/>
            <a:ext cx="6747580" cy="3405469"/>
          </a:xfrm>
          <a:prstGeom prst="rect">
            <a:avLst/>
          </a:prstGeom>
        </p:spPr>
      </p:pic>
    </p:spTree>
    <p:extLst>
      <p:ext uri="{BB962C8B-B14F-4D97-AF65-F5344CB8AC3E}">
        <p14:creationId xmlns:p14="http://schemas.microsoft.com/office/powerpoint/2010/main" val="3392071942"/>
      </p:ext>
    </p:extLst>
  </p:cSld>
  <p:clrMapOvr>
    <a:masterClrMapping/>
  </p:clrMapOvr>
  <p:transition spd="slow">
    <p:fad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lIns="91440" tIns="45720" rIns="91440" bIns="45720" anchor="ctr" anchorCtr="0"/>
          <a:lstStyle/>
          <a:p>
            <a:pPr>
              <a:lnSpc>
                <a:spcPts val="4800"/>
              </a:lnSpc>
            </a:pPr>
            <a:r>
              <a:rPr lang="en-US" sz="4800" dirty="0">
                <a:latin typeface="Arial Narrow"/>
              </a:rPr>
              <a:t>Bureau of Traffic Operations</a:t>
            </a:r>
          </a:p>
        </p:txBody>
      </p:sp>
      <p:sp>
        <p:nvSpPr>
          <p:cNvPr id="3" name="Content Placeholder 2"/>
          <p:cNvSpPr>
            <a:spLocks noGrp="1"/>
          </p:cNvSpPr>
          <p:nvPr>
            <p:ph idx="1"/>
          </p:nvPr>
        </p:nvSpPr>
        <p:spPr>
          <a:xfrm>
            <a:off x="340042" y="1769807"/>
            <a:ext cx="11511915" cy="4830096"/>
          </a:xfrm>
        </p:spPr>
        <p:txBody>
          <a:bodyPr/>
          <a:lstStyle/>
          <a:p>
            <a:r>
              <a:rPr lang="en-US" sz="3600" dirty="0"/>
              <a:t>Bureau of Traffic Operations (BTO) manages:</a:t>
            </a:r>
          </a:p>
          <a:p>
            <a:pPr lvl="1"/>
            <a:r>
              <a:rPr lang="en-US" sz="3200" dirty="0"/>
              <a:t>Intersection Control Evaluation: FDM 11-25-3</a:t>
            </a:r>
          </a:p>
          <a:p>
            <a:pPr lvl="1"/>
            <a:r>
              <a:rPr lang="en-US" sz="3200" dirty="0"/>
              <a:t>Safety Certification Process: FDM 11-38</a:t>
            </a:r>
          </a:p>
          <a:p>
            <a:pPr lvl="1"/>
            <a:r>
              <a:rPr lang="en-US" sz="3200" dirty="0"/>
              <a:t>Operations Certification Process: FDM 11-52</a:t>
            </a:r>
            <a:endParaRPr lang="en-US" sz="3200" strike="sngStrike" dirty="0"/>
          </a:p>
          <a:p>
            <a:r>
              <a:rPr lang="en-US" sz="3600" dirty="0"/>
              <a:t>BTO supports:</a:t>
            </a:r>
          </a:p>
          <a:p>
            <a:pPr lvl="1"/>
            <a:r>
              <a:rPr lang="en-US" sz="3200" dirty="0"/>
              <a:t>Highway Safety Improvement Program (</a:t>
            </a:r>
            <a:r>
              <a:rPr lang="en-US" sz="3200" dirty="0" err="1"/>
              <a:t>PMM</a:t>
            </a:r>
            <a:r>
              <a:rPr lang="en-US" sz="3200" dirty="0"/>
              <a:t> 4-1-10)</a:t>
            </a:r>
          </a:p>
          <a:p>
            <a:pPr lvl="2"/>
            <a:r>
              <a:rPr lang="en-US" sz="2800" dirty="0"/>
              <a:t>Evaluation of crash modification factors (CMFs)</a:t>
            </a:r>
          </a:p>
          <a:p>
            <a:pPr lvl="2"/>
            <a:r>
              <a:rPr lang="en-US" sz="2800" dirty="0"/>
              <a:t>Program goals and tools</a:t>
            </a:r>
          </a:p>
          <a:p>
            <a:pPr lvl="2"/>
            <a:r>
              <a:rPr lang="en-US" sz="2800" dirty="0"/>
              <a:t>Screening list development</a:t>
            </a:r>
          </a:p>
        </p:txBody>
      </p:sp>
    </p:spTree>
    <p:extLst>
      <p:ext uri="{BB962C8B-B14F-4D97-AF65-F5344CB8AC3E}">
        <p14:creationId xmlns:p14="http://schemas.microsoft.com/office/powerpoint/2010/main" val="595350816"/>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5" end="5"/>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6" end="6"/>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7" end="7"/>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3">
            <a:extLst>
              <a:ext uri="{FF2B5EF4-FFF2-40B4-BE49-F238E27FC236}">
                <a16:creationId xmlns:a16="http://schemas.microsoft.com/office/drawing/2014/main" id="{8666D7FE-FE4C-4450-BA93-1C9969094AD5}"/>
              </a:ext>
            </a:extLst>
          </p:cNvPr>
          <p:cNvPicPr>
            <a:picLocks noChangeAspect="1"/>
          </p:cNvPicPr>
          <p:nvPr/>
        </p:nvPicPr>
        <p:blipFill>
          <a:blip r:embed="rId3"/>
          <a:stretch>
            <a:fillRect/>
          </a:stretch>
        </p:blipFill>
        <p:spPr>
          <a:xfrm>
            <a:off x="6565900" y="1584873"/>
            <a:ext cx="5382985" cy="4885683"/>
          </a:xfrm>
          <a:prstGeom prst="rect">
            <a:avLst/>
          </a:prstGeom>
        </p:spPr>
      </p:pic>
      <p:sp>
        <p:nvSpPr>
          <p:cNvPr id="3" name="Content Placeholder 2">
            <a:extLst>
              <a:ext uri="{FF2B5EF4-FFF2-40B4-BE49-F238E27FC236}">
                <a16:creationId xmlns:a16="http://schemas.microsoft.com/office/drawing/2014/main" id="{FF494FC5-804B-4E12-B28A-0A6677071650}"/>
              </a:ext>
            </a:extLst>
          </p:cNvPr>
          <p:cNvSpPr>
            <a:spLocks noGrp="1"/>
          </p:cNvSpPr>
          <p:nvPr>
            <p:ph idx="1"/>
          </p:nvPr>
        </p:nvSpPr>
        <p:spPr>
          <a:xfrm>
            <a:off x="212635" y="1584691"/>
            <a:ext cx="6353266" cy="4885683"/>
          </a:xfrm>
        </p:spPr>
        <p:txBody>
          <a:bodyPr lIns="91440" tIns="45720" rIns="91440" bIns="45720" anchor="t"/>
          <a:lstStyle/>
          <a:p>
            <a:pPr marL="228600" lvl="1">
              <a:spcBef>
                <a:spcPts val="0"/>
              </a:spcBef>
              <a:buFont typeface="Arial" panose="020B0604020202020204" pitchFamily="34" charset="0"/>
              <a:buChar char="•"/>
            </a:pPr>
            <a:r>
              <a:rPr lang="en-US" sz="3600" dirty="0">
                <a:solidFill>
                  <a:srgbClr val="00416A"/>
                </a:solidFill>
              </a:rPr>
              <a:t>Network Screening for Safety Sites of Promise</a:t>
            </a:r>
          </a:p>
          <a:p>
            <a:pPr lvl="1"/>
            <a:r>
              <a:rPr lang="en-US" sz="3200" dirty="0"/>
              <a:t>Finds potential improvement locations</a:t>
            </a:r>
          </a:p>
          <a:p>
            <a:pPr lvl="1"/>
            <a:r>
              <a:rPr lang="en-US" sz="3200" dirty="0"/>
              <a:t>Uses Level of Service of Safety (LOSS) and Crash Flags in Meta-Manager</a:t>
            </a:r>
          </a:p>
          <a:p>
            <a:pPr marL="460375" lvl="2" indent="0">
              <a:buNone/>
            </a:pPr>
            <a:endParaRPr lang="en-US" dirty="0">
              <a:latin typeface="Arial Narrow"/>
            </a:endParaRPr>
          </a:p>
        </p:txBody>
      </p:sp>
      <p:sp>
        <p:nvSpPr>
          <p:cNvPr id="7" name="Title 1">
            <a:extLst>
              <a:ext uri="{FF2B5EF4-FFF2-40B4-BE49-F238E27FC236}">
                <a16:creationId xmlns:a16="http://schemas.microsoft.com/office/drawing/2014/main" id="{C1E87B78-BB13-437F-85DA-553690440C43}"/>
              </a:ext>
            </a:extLst>
          </p:cNvPr>
          <p:cNvSpPr>
            <a:spLocks noGrp="1"/>
          </p:cNvSpPr>
          <p:nvPr>
            <p:ph type="title"/>
          </p:nvPr>
        </p:nvSpPr>
        <p:spPr/>
        <p:txBody>
          <a:bodyPr lIns="91440" tIns="45720" rIns="91440" bIns="45720" anchor="ctr" anchorCtr="0"/>
          <a:lstStyle/>
          <a:p>
            <a:pPr>
              <a:lnSpc>
                <a:spcPts val="4800"/>
              </a:lnSpc>
            </a:pPr>
            <a:r>
              <a:rPr lang="en-US" sz="4800" dirty="0">
                <a:latin typeface="Arial Narrow"/>
              </a:rPr>
              <a:t>Step 1: Network Screening</a:t>
            </a:r>
          </a:p>
        </p:txBody>
      </p:sp>
    </p:spTree>
    <p:extLst>
      <p:ext uri="{BB962C8B-B14F-4D97-AF65-F5344CB8AC3E}">
        <p14:creationId xmlns:p14="http://schemas.microsoft.com/office/powerpoint/2010/main" val="1390253575"/>
      </p:ext>
    </p:extLst>
  </p:cSld>
  <p:clrMapOvr>
    <a:masterClrMapping/>
  </p:clrMapOvr>
  <p:transition spd="slow">
    <p:fade/>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494FC5-804B-4E12-B28A-0A6677071650}"/>
              </a:ext>
            </a:extLst>
          </p:cNvPr>
          <p:cNvSpPr>
            <a:spLocks noGrp="1"/>
          </p:cNvSpPr>
          <p:nvPr>
            <p:ph idx="1"/>
          </p:nvPr>
        </p:nvSpPr>
        <p:spPr>
          <a:xfrm>
            <a:off x="212635" y="1584691"/>
            <a:ext cx="11640698" cy="4885683"/>
          </a:xfrm>
        </p:spPr>
        <p:txBody>
          <a:bodyPr lIns="91440" tIns="45720" rIns="91440" bIns="45720" anchor="t"/>
          <a:lstStyle/>
          <a:p>
            <a:r>
              <a:rPr lang="en-US" sz="3600" dirty="0"/>
              <a:t>WisDOT developed network screening safety performance functions (SPFs) for predictive modeling</a:t>
            </a:r>
          </a:p>
          <a:p>
            <a:pPr lvl="1"/>
            <a:r>
              <a:rPr lang="en-US" sz="3200" dirty="0"/>
              <a:t>Based on network-level, site-specific information (e.g., geometric configurations and volume)</a:t>
            </a:r>
          </a:p>
          <a:p>
            <a:pPr lvl="1"/>
            <a:r>
              <a:rPr lang="en-US" sz="3200" dirty="0"/>
              <a:t>SPFs produce “Predicted Crashes” for “an average” location</a:t>
            </a:r>
          </a:p>
          <a:p>
            <a:pPr lvl="1"/>
            <a:r>
              <a:rPr lang="en-US" sz="3200" dirty="0"/>
              <a:t>Observed Crashes are used to estimate “Expected Crashes”</a:t>
            </a:r>
          </a:p>
          <a:p>
            <a:pPr lvl="2"/>
            <a:endParaRPr lang="en-US" sz="2800" dirty="0"/>
          </a:p>
        </p:txBody>
      </p:sp>
      <p:sp>
        <p:nvSpPr>
          <p:cNvPr id="7" name="Title 1">
            <a:extLst>
              <a:ext uri="{FF2B5EF4-FFF2-40B4-BE49-F238E27FC236}">
                <a16:creationId xmlns:a16="http://schemas.microsoft.com/office/drawing/2014/main" id="{C1E87B78-BB13-437F-85DA-553690440C43}"/>
              </a:ext>
            </a:extLst>
          </p:cNvPr>
          <p:cNvSpPr>
            <a:spLocks noGrp="1"/>
          </p:cNvSpPr>
          <p:nvPr>
            <p:ph type="title"/>
          </p:nvPr>
        </p:nvSpPr>
        <p:spPr/>
        <p:txBody>
          <a:bodyPr lIns="91440" tIns="45720" rIns="91440" bIns="45720" anchor="ctr" anchorCtr="0"/>
          <a:lstStyle/>
          <a:p>
            <a:pPr>
              <a:lnSpc>
                <a:spcPts val="4800"/>
              </a:lnSpc>
            </a:pPr>
            <a:r>
              <a:rPr lang="en-US" sz="4800" dirty="0">
                <a:latin typeface="Arial Narrow"/>
              </a:rPr>
              <a:t>Step 1: Network Screening</a:t>
            </a:r>
          </a:p>
        </p:txBody>
      </p:sp>
    </p:spTree>
    <p:extLst>
      <p:ext uri="{BB962C8B-B14F-4D97-AF65-F5344CB8AC3E}">
        <p14:creationId xmlns:p14="http://schemas.microsoft.com/office/powerpoint/2010/main" val="3343881013"/>
      </p:ext>
    </p:extLst>
  </p:cSld>
  <p:clrMapOvr>
    <a:masterClrMapping/>
  </p:clrMapOvr>
  <p:transition spd="slow">
    <p:fade/>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C1E87B78-BB13-437F-85DA-553690440C43}"/>
              </a:ext>
            </a:extLst>
          </p:cNvPr>
          <p:cNvSpPr>
            <a:spLocks noGrp="1"/>
          </p:cNvSpPr>
          <p:nvPr>
            <p:ph type="title"/>
          </p:nvPr>
        </p:nvSpPr>
        <p:spPr/>
        <p:txBody>
          <a:bodyPr lIns="91440" tIns="45720" rIns="91440" bIns="45720" anchor="ctr" anchorCtr="0"/>
          <a:lstStyle/>
          <a:p>
            <a:pPr>
              <a:lnSpc>
                <a:spcPts val="4800"/>
              </a:lnSpc>
            </a:pPr>
            <a:r>
              <a:rPr lang="en-US" sz="4800" dirty="0">
                <a:latin typeface="Arial Narrow"/>
              </a:rPr>
              <a:t>Step 1: Network Screening</a:t>
            </a:r>
          </a:p>
        </p:txBody>
      </p:sp>
      <p:sp>
        <p:nvSpPr>
          <p:cNvPr id="8" name="Rectangle 7">
            <a:extLst>
              <a:ext uri="{FF2B5EF4-FFF2-40B4-BE49-F238E27FC236}">
                <a16:creationId xmlns:a16="http://schemas.microsoft.com/office/drawing/2014/main" id="{E4514CE5-F7C4-4890-A7C4-F51337AB6B05}"/>
              </a:ext>
            </a:extLst>
          </p:cNvPr>
          <p:cNvSpPr/>
          <p:nvPr/>
        </p:nvSpPr>
        <p:spPr>
          <a:xfrm>
            <a:off x="1868311" y="2077156"/>
            <a:ext cx="8455377" cy="3905956"/>
          </a:xfrm>
          <a:prstGeom prst="rect">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10" name="Straight Connector 9">
            <a:extLst>
              <a:ext uri="{FF2B5EF4-FFF2-40B4-BE49-F238E27FC236}">
                <a16:creationId xmlns:a16="http://schemas.microsoft.com/office/drawing/2014/main" id="{C81AA9AE-4986-4DB4-8231-DFCB0DA006F8}"/>
              </a:ext>
            </a:extLst>
          </p:cNvPr>
          <p:cNvCxnSpPr/>
          <p:nvPr/>
        </p:nvCxnSpPr>
        <p:spPr>
          <a:xfrm>
            <a:off x="3019777" y="2427112"/>
            <a:ext cx="0" cy="2935111"/>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228AD993-83EB-4923-8F12-F79A8FFAC4F4}"/>
              </a:ext>
            </a:extLst>
          </p:cNvPr>
          <p:cNvCxnSpPr>
            <a:cxnSpLocks/>
          </p:cNvCxnSpPr>
          <p:nvPr/>
        </p:nvCxnSpPr>
        <p:spPr>
          <a:xfrm flipH="1">
            <a:off x="3019777" y="5362223"/>
            <a:ext cx="6005689" cy="0"/>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sp>
        <p:nvSpPr>
          <p:cNvPr id="15" name="TextBox 14">
            <a:extLst>
              <a:ext uri="{FF2B5EF4-FFF2-40B4-BE49-F238E27FC236}">
                <a16:creationId xmlns:a16="http://schemas.microsoft.com/office/drawing/2014/main" id="{0CCF8D03-103A-43BD-AE73-491DB48CC13C}"/>
              </a:ext>
            </a:extLst>
          </p:cNvPr>
          <p:cNvSpPr txBox="1"/>
          <p:nvPr/>
        </p:nvSpPr>
        <p:spPr>
          <a:xfrm>
            <a:off x="3019777" y="5391235"/>
            <a:ext cx="6005689" cy="369332"/>
          </a:xfrm>
          <a:prstGeom prst="rect">
            <a:avLst/>
          </a:prstGeom>
          <a:noFill/>
        </p:spPr>
        <p:txBody>
          <a:bodyPr wrap="square" rtlCol="0">
            <a:spAutoFit/>
          </a:bodyPr>
          <a:lstStyle/>
          <a:p>
            <a:pPr algn="ctr"/>
            <a:r>
              <a:rPr lang="en-US" b="1" dirty="0"/>
              <a:t>VOLUME</a:t>
            </a:r>
          </a:p>
        </p:txBody>
      </p:sp>
      <p:sp>
        <p:nvSpPr>
          <p:cNvPr id="16" name="TextBox 15">
            <a:extLst>
              <a:ext uri="{FF2B5EF4-FFF2-40B4-BE49-F238E27FC236}">
                <a16:creationId xmlns:a16="http://schemas.microsoft.com/office/drawing/2014/main" id="{732A4A78-742A-4491-B08A-81BF475D2A3C}"/>
              </a:ext>
            </a:extLst>
          </p:cNvPr>
          <p:cNvSpPr txBox="1"/>
          <p:nvPr/>
        </p:nvSpPr>
        <p:spPr>
          <a:xfrm rot="16200000">
            <a:off x="1857007" y="3730966"/>
            <a:ext cx="1956208" cy="369332"/>
          </a:xfrm>
          <a:prstGeom prst="rect">
            <a:avLst/>
          </a:prstGeom>
          <a:noFill/>
        </p:spPr>
        <p:txBody>
          <a:bodyPr wrap="square" rtlCol="0">
            <a:spAutoFit/>
          </a:bodyPr>
          <a:lstStyle/>
          <a:p>
            <a:pPr algn="ctr"/>
            <a:r>
              <a:rPr lang="en-US" b="1" dirty="0"/>
              <a:t>CRASHES</a:t>
            </a:r>
          </a:p>
        </p:txBody>
      </p:sp>
      <p:sp>
        <p:nvSpPr>
          <p:cNvPr id="17" name="Freeform: Shape 16">
            <a:extLst>
              <a:ext uri="{FF2B5EF4-FFF2-40B4-BE49-F238E27FC236}">
                <a16:creationId xmlns:a16="http://schemas.microsoft.com/office/drawing/2014/main" id="{B14E32DD-2391-422F-85B3-E8F59E46D308}"/>
              </a:ext>
            </a:extLst>
          </p:cNvPr>
          <p:cNvSpPr/>
          <p:nvPr/>
        </p:nvSpPr>
        <p:spPr>
          <a:xfrm>
            <a:off x="3019764" y="3951111"/>
            <a:ext cx="6005689" cy="1099858"/>
          </a:xfrm>
          <a:custGeom>
            <a:avLst/>
            <a:gdLst>
              <a:gd name="connsiteX0" fmla="*/ 0 w 8737600"/>
              <a:gd name="connsiteY0" fmla="*/ 2359378 h 2359378"/>
              <a:gd name="connsiteX1" fmla="*/ 5926666 w 8737600"/>
              <a:gd name="connsiteY1" fmla="*/ 293511 h 2359378"/>
              <a:gd name="connsiteX2" fmla="*/ 8737600 w 8737600"/>
              <a:gd name="connsiteY2" fmla="*/ 0 h 2359378"/>
            </a:gdLst>
            <a:ahLst/>
            <a:cxnLst>
              <a:cxn ang="0">
                <a:pos x="connsiteX0" y="connsiteY0"/>
              </a:cxn>
              <a:cxn ang="0">
                <a:pos x="connsiteX1" y="connsiteY1"/>
              </a:cxn>
              <a:cxn ang="0">
                <a:pos x="connsiteX2" y="connsiteY2"/>
              </a:cxn>
            </a:cxnLst>
            <a:rect l="l" t="t" r="r" b="b"/>
            <a:pathLst>
              <a:path w="8737600" h="2359378">
                <a:moveTo>
                  <a:pt x="0" y="2359378"/>
                </a:moveTo>
                <a:cubicBezTo>
                  <a:pt x="2235199" y="1523059"/>
                  <a:pt x="4470399" y="686741"/>
                  <a:pt x="5926666" y="293511"/>
                </a:cubicBezTo>
                <a:cubicBezTo>
                  <a:pt x="7382933" y="-99719"/>
                  <a:pt x="8257822" y="26341"/>
                  <a:pt x="8737600" y="0"/>
                </a:cubicBezTo>
              </a:path>
            </a:pathLst>
          </a:custGeom>
          <a:noFill/>
          <a:ln w="762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7D16C9BB-28B6-49CD-B429-0002C2EC8E65}"/>
              </a:ext>
            </a:extLst>
          </p:cNvPr>
          <p:cNvSpPr txBox="1"/>
          <p:nvPr/>
        </p:nvSpPr>
        <p:spPr>
          <a:xfrm>
            <a:off x="7845749" y="3639857"/>
            <a:ext cx="1179704" cy="369332"/>
          </a:xfrm>
          <a:prstGeom prst="rect">
            <a:avLst/>
          </a:prstGeom>
          <a:noFill/>
        </p:spPr>
        <p:txBody>
          <a:bodyPr wrap="square" rtlCol="0">
            <a:spAutoFit/>
          </a:bodyPr>
          <a:lstStyle/>
          <a:p>
            <a:pPr algn="ctr"/>
            <a:r>
              <a:rPr lang="en-US" b="1" dirty="0"/>
              <a:t>SPF</a:t>
            </a:r>
          </a:p>
        </p:txBody>
      </p:sp>
      <p:grpSp>
        <p:nvGrpSpPr>
          <p:cNvPr id="23" name="Group 22">
            <a:extLst>
              <a:ext uri="{FF2B5EF4-FFF2-40B4-BE49-F238E27FC236}">
                <a16:creationId xmlns:a16="http://schemas.microsoft.com/office/drawing/2014/main" id="{3E049D02-FA6E-4FEB-BC43-999D176D818C}"/>
              </a:ext>
            </a:extLst>
          </p:cNvPr>
          <p:cNvGrpSpPr/>
          <p:nvPr/>
        </p:nvGrpSpPr>
        <p:grpSpPr>
          <a:xfrm>
            <a:off x="6287922" y="3984978"/>
            <a:ext cx="2359328" cy="484645"/>
            <a:chOff x="6231478" y="4583657"/>
            <a:chExt cx="2359328" cy="484645"/>
          </a:xfrm>
        </p:grpSpPr>
        <p:sp>
          <p:nvSpPr>
            <p:cNvPr id="19" name="Oval 18">
              <a:extLst>
                <a:ext uri="{FF2B5EF4-FFF2-40B4-BE49-F238E27FC236}">
                  <a16:creationId xmlns:a16="http://schemas.microsoft.com/office/drawing/2014/main" id="{5A051DD3-5C9B-430F-A83A-0AD92579BA49}"/>
                </a:ext>
              </a:extLst>
            </p:cNvPr>
            <p:cNvSpPr/>
            <p:nvPr/>
          </p:nvSpPr>
          <p:spPr>
            <a:xfrm>
              <a:off x="6231478" y="4583657"/>
              <a:ext cx="451541" cy="395110"/>
            </a:xfrm>
            <a:prstGeom prst="ellipse">
              <a:avLst/>
            </a:prstGeom>
            <a:solidFill>
              <a:schemeClr val="accent2"/>
            </a:solidFill>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8E7A4B64-EDD3-4ECF-8568-6D33D0180083}"/>
                </a:ext>
              </a:extLst>
            </p:cNvPr>
            <p:cNvSpPr txBox="1"/>
            <p:nvPr/>
          </p:nvSpPr>
          <p:spPr>
            <a:xfrm>
              <a:off x="6558813" y="4698970"/>
              <a:ext cx="2031993" cy="369332"/>
            </a:xfrm>
            <a:prstGeom prst="rect">
              <a:avLst/>
            </a:prstGeom>
            <a:noFill/>
          </p:spPr>
          <p:txBody>
            <a:bodyPr wrap="square" rtlCol="0">
              <a:spAutoFit/>
            </a:bodyPr>
            <a:lstStyle/>
            <a:p>
              <a:pPr algn="ctr"/>
              <a:r>
                <a:rPr lang="en-US" b="1" dirty="0">
                  <a:solidFill>
                    <a:srgbClr val="ED7D31"/>
                  </a:solidFill>
                </a:rPr>
                <a:t>Predicted Crashes</a:t>
              </a:r>
            </a:p>
          </p:txBody>
        </p:sp>
      </p:grpSp>
      <p:grpSp>
        <p:nvGrpSpPr>
          <p:cNvPr id="31" name="Group 30">
            <a:extLst>
              <a:ext uri="{FF2B5EF4-FFF2-40B4-BE49-F238E27FC236}">
                <a16:creationId xmlns:a16="http://schemas.microsoft.com/office/drawing/2014/main" id="{705288DB-3B03-434B-AE06-FC9727A71A7F}"/>
              </a:ext>
            </a:extLst>
          </p:cNvPr>
          <p:cNvGrpSpPr/>
          <p:nvPr/>
        </p:nvGrpSpPr>
        <p:grpSpPr>
          <a:xfrm>
            <a:off x="6287922" y="2616184"/>
            <a:ext cx="2359328" cy="395110"/>
            <a:chOff x="6287922" y="2616184"/>
            <a:chExt cx="2359328" cy="395110"/>
          </a:xfrm>
        </p:grpSpPr>
        <p:sp>
          <p:nvSpPr>
            <p:cNvPr id="25" name="Oval 24">
              <a:extLst>
                <a:ext uri="{FF2B5EF4-FFF2-40B4-BE49-F238E27FC236}">
                  <a16:creationId xmlns:a16="http://schemas.microsoft.com/office/drawing/2014/main" id="{682CD02F-1DA1-472A-849F-0C4006A10743}"/>
                </a:ext>
              </a:extLst>
            </p:cNvPr>
            <p:cNvSpPr/>
            <p:nvPr/>
          </p:nvSpPr>
          <p:spPr>
            <a:xfrm>
              <a:off x="6287922" y="2616184"/>
              <a:ext cx="451541" cy="395110"/>
            </a:xfrm>
            <a:prstGeom prst="ellipse">
              <a:avLst/>
            </a:prstGeom>
            <a:solidFill>
              <a:srgbClr val="7030A0"/>
            </a:solidFill>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solidFill>
                  <a:srgbClr val="7030A0"/>
                </a:solidFill>
              </a:endParaRPr>
            </a:p>
          </p:txBody>
        </p:sp>
        <p:sp>
          <p:nvSpPr>
            <p:cNvPr id="26" name="TextBox 25">
              <a:extLst>
                <a:ext uri="{FF2B5EF4-FFF2-40B4-BE49-F238E27FC236}">
                  <a16:creationId xmlns:a16="http://schemas.microsoft.com/office/drawing/2014/main" id="{8748BEB1-8CCC-4967-B866-B6843014C11A}"/>
                </a:ext>
              </a:extLst>
            </p:cNvPr>
            <p:cNvSpPr txBox="1"/>
            <p:nvPr/>
          </p:nvSpPr>
          <p:spPr>
            <a:xfrm>
              <a:off x="6615257" y="2629896"/>
              <a:ext cx="2031993" cy="369332"/>
            </a:xfrm>
            <a:prstGeom prst="rect">
              <a:avLst/>
            </a:prstGeom>
            <a:noFill/>
          </p:spPr>
          <p:txBody>
            <a:bodyPr wrap="square" rtlCol="0">
              <a:spAutoFit/>
            </a:bodyPr>
            <a:lstStyle/>
            <a:p>
              <a:pPr algn="ctr"/>
              <a:r>
                <a:rPr lang="en-US" b="1" dirty="0">
                  <a:solidFill>
                    <a:srgbClr val="7030A0"/>
                  </a:solidFill>
                </a:rPr>
                <a:t>Observed Crashes</a:t>
              </a:r>
            </a:p>
          </p:txBody>
        </p:sp>
      </p:grpSp>
      <p:grpSp>
        <p:nvGrpSpPr>
          <p:cNvPr id="32" name="Group 31">
            <a:extLst>
              <a:ext uri="{FF2B5EF4-FFF2-40B4-BE49-F238E27FC236}">
                <a16:creationId xmlns:a16="http://schemas.microsoft.com/office/drawing/2014/main" id="{3A1BCF65-55AA-428A-8C3F-5956A5B5F14A}"/>
              </a:ext>
            </a:extLst>
          </p:cNvPr>
          <p:cNvGrpSpPr/>
          <p:nvPr/>
        </p:nvGrpSpPr>
        <p:grpSpPr>
          <a:xfrm>
            <a:off x="6287922" y="3382656"/>
            <a:ext cx="2359328" cy="395110"/>
            <a:chOff x="976499" y="1192956"/>
            <a:chExt cx="2359328" cy="395110"/>
          </a:xfrm>
        </p:grpSpPr>
        <p:sp>
          <p:nvSpPr>
            <p:cNvPr id="29" name="Oval 28">
              <a:extLst>
                <a:ext uri="{FF2B5EF4-FFF2-40B4-BE49-F238E27FC236}">
                  <a16:creationId xmlns:a16="http://schemas.microsoft.com/office/drawing/2014/main" id="{471B2275-4877-42CB-AAE7-A4934CD0304C}"/>
                </a:ext>
              </a:extLst>
            </p:cNvPr>
            <p:cNvSpPr/>
            <p:nvPr/>
          </p:nvSpPr>
          <p:spPr>
            <a:xfrm>
              <a:off x="976499" y="1192956"/>
              <a:ext cx="451541" cy="395110"/>
            </a:xfrm>
            <a:prstGeom prst="ellipse">
              <a:avLst/>
            </a:prstGeom>
            <a:solidFill>
              <a:schemeClr val="accent6">
                <a:lumMod val="75000"/>
              </a:schemeClr>
            </a:solidFill>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solidFill>
                  <a:srgbClr val="7030A0"/>
                </a:solidFill>
              </a:endParaRPr>
            </a:p>
          </p:txBody>
        </p:sp>
        <p:sp>
          <p:nvSpPr>
            <p:cNvPr id="30" name="TextBox 29">
              <a:extLst>
                <a:ext uri="{FF2B5EF4-FFF2-40B4-BE49-F238E27FC236}">
                  <a16:creationId xmlns:a16="http://schemas.microsoft.com/office/drawing/2014/main" id="{B5D5917C-5A9C-4EE7-9C77-CFD41B00EBD1}"/>
                </a:ext>
              </a:extLst>
            </p:cNvPr>
            <p:cNvSpPr txBox="1"/>
            <p:nvPr/>
          </p:nvSpPr>
          <p:spPr>
            <a:xfrm>
              <a:off x="1303834" y="1217957"/>
              <a:ext cx="2031993" cy="369332"/>
            </a:xfrm>
            <a:prstGeom prst="rect">
              <a:avLst/>
            </a:prstGeom>
            <a:noFill/>
          </p:spPr>
          <p:txBody>
            <a:bodyPr wrap="square" rtlCol="0">
              <a:spAutoFit/>
            </a:bodyPr>
            <a:lstStyle/>
            <a:p>
              <a:pPr algn="ctr"/>
              <a:r>
                <a:rPr lang="en-US" b="1" dirty="0">
                  <a:solidFill>
                    <a:schemeClr val="accent6">
                      <a:lumMod val="75000"/>
                    </a:schemeClr>
                  </a:solidFill>
                </a:rPr>
                <a:t>Expected Crashes</a:t>
              </a:r>
            </a:p>
          </p:txBody>
        </p:sp>
      </p:grpSp>
    </p:spTree>
    <p:extLst>
      <p:ext uri="{BB962C8B-B14F-4D97-AF65-F5344CB8AC3E}">
        <p14:creationId xmlns:p14="http://schemas.microsoft.com/office/powerpoint/2010/main" val="3397738361"/>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8"/>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23"/>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1"/>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3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8"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C1E87B78-BB13-437F-85DA-553690440C43}"/>
              </a:ext>
            </a:extLst>
          </p:cNvPr>
          <p:cNvSpPr>
            <a:spLocks noGrp="1"/>
          </p:cNvSpPr>
          <p:nvPr>
            <p:ph type="title"/>
          </p:nvPr>
        </p:nvSpPr>
        <p:spPr/>
        <p:txBody>
          <a:bodyPr lIns="91440" tIns="45720" rIns="91440" bIns="45720" anchor="ctr" anchorCtr="0"/>
          <a:lstStyle/>
          <a:p>
            <a:pPr>
              <a:lnSpc>
                <a:spcPts val="4800"/>
              </a:lnSpc>
            </a:pPr>
            <a:r>
              <a:rPr lang="en-US" sz="4800" dirty="0">
                <a:latin typeface="Arial Narrow"/>
              </a:rPr>
              <a:t>Step 1: Network Screening</a:t>
            </a:r>
          </a:p>
        </p:txBody>
      </p:sp>
      <p:sp>
        <p:nvSpPr>
          <p:cNvPr id="8" name="Rectangle 7">
            <a:extLst>
              <a:ext uri="{FF2B5EF4-FFF2-40B4-BE49-F238E27FC236}">
                <a16:creationId xmlns:a16="http://schemas.microsoft.com/office/drawing/2014/main" id="{E4514CE5-F7C4-4890-A7C4-F51337AB6B05}"/>
              </a:ext>
            </a:extLst>
          </p:cNvPr>
          <p:cNvSpPr/>
          <p:nvPr/>
        </p:nvSpPr>
        <p:spPr>
          <a:xfrm>
            <a:off x="1868311" y="2077156"/>
            <a:ext cx="8455377" cy="3905956"/>
          </a:xfrm>
          <a:prstGeom prst="rect">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10" name="Straight Connector 9">
            <a:extLst>
              <a:ext uri="{FF2B5EF4-FFF2-40B4-BE49-F238E27FC236}">
                <a16:creationId xmlns:a16="http://schemas.microsoft.com/office/drawing/2014/main" id="{C81AA9AE-4986-4DB4-8231-DFCB0DA006F8}"/>
              </a:ext>
            </a:extLst>
          </p:cNvPr>
          <p:cNvCxnSpPr/>
          <p:nvPr/>
        </p:nvCxnSpPr>
        <p:spPr>
          <a:xfrm>
            <a:off x="3019777" y="2427112"/>
            <a:ext cx="0" cy="2935111"/>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228AD993-83EB-4923-8F12-F79A8FFAC4F4}"/>
              </a:ext>
            </a:extLst>
          </p:cNvPr>
          <p:cNvCxnSpPr>
            <a:cxnSpLocks/>
          </p:cNvCxnSpPr>
          <p:nvPr/>
        </p:nvCxnSpPr>
        <p:spPr>
          <a:xfrm flipH="1">
            <a:off x="3019777" y="5362223"/>
            <a:ext cx="6005689" cy="0"/>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sp>
        <p:nvSpPr>
          <p:cNvPr id="15" name="TextBox 14">
            <a:extLst>
              <a:ext uri="{FF2B5EF4-FFF2-40B4-BE49-F238E27FC236}">
                <a16:creationId xmlns:a16="http://schemas.microsoft.com/office/drawing/2014/main" id="{0CCF8D03-103A-43BD-AE73-491DB48CC13C}"/>
              </a:ext>
            </a:extLst>
          </p:cNvPr>
          <p:cNvSpPr txBox="1"/>
          <p:nvPr/>
        </p:nvSpPr>
        <p:spPr>
          <a:xfrm>
            <a:off x="3019777" y="5391235"/>
            <a:ext cx="6005689" cy="369332"/>
          </a:xfrm>
          <a:prstGeom prst="rect">
            <a:avLst/>
          </a:prstGeom>
          <a:noFill/>
        </p:spPr>
        <p:txBody>
          <a:bodyPr wrap="square" rtlCol="0">
            <a:spAutoFit/>
          </a:bodyPr>
          <a:lstStyle/>
          <a:p>
            <a:pPr algn="ctr"/>
            <a:r>
              <a:rPr lang="en-US" b="1" dirty="0"/>
              <a:t>VOLUME</a:t>
            </a:r>
          </a:p>
        </p:txBody>
      </p:sp>
      <p:sp>
        <p:nvSpPr>
          <p:cNvPr id="16" name="TextBox 15">
            <a:extLst>
              <a:ext uri="{FF2B5EF4-FFF2-40B4-BE49-F238E27FC236}">
                <a16:creationId xmlns:a16="http://schemas.microsoft.com/office/drawing/2014/main" id="{732A4A78-742A-4491-B08A-81BF475D2A3C}"/>
              </a:ext>
            </a:extLst>
          </p:cNvPr>
          <p:cNvSpPr txBox="1"/>
          <p:nvPr/>
        </p:nvSpPr>
        <p:spPr>
          <a:xfrm rot="16200000">
            <a:off x="1857007" y="3730966"/>
            <a:ext cx="1956208" cy="369332"/>
          </a:xfrm>
          <a:prstGeom prst="rect">
            <a:avLst/>
          </a:prstGeom>
          <a:noFill/>
        </p:spPr>
        <p:txBody>
          <a:bodyPr wrap="square" rtlCol="0">
            <a:spAutoFit/>
          </a:bodyPr>
          <a:lstStyle/>
          <a:p>
            <a:pPr algn="ctr"/>
            <a:r>
              <a:rPr lang="en-US" b="1" dirty="0"/>
              <a:t>CRASHES</a:t>
            </a:r>
          </a:p>
        </p:txBody>
      </p:sp>
      <p:sp>
        <p:nvSpPr>
          <p:cNvPr id="17" name="Freeform: Shape 16">
            <a:extLst>
              <a:ext uri="{FF2B5EF4-FFF2-40B4-BE49-F238E27FC236}">
                <a16:creationId xmlns:a16="http://schemas.microsoft.com/office/drawing/2014/main" id="{B14E32DD-2391-422F-85B3-E8F59E46D308}"/>
              </a:ext>
            </a:extLst>
          </p:cNvPr>
          <p:cNvSpPr/>
          <p:nvPr/>
        </p:nvSpPr>
        <p:spPr>
          <a:xfrm>
            <a:off x="3019764" y="3951111"/>
            <a:ext cx="6005689" cy="1099858"/>
          </a:xfrm>
          <a:custGeom>
            <a:avLst/>
            <a:gdLst>
              <a:gd name="connsiteX0" fmla="*/ 0 w 8737600"/>
              <a:gd name="connsiteY0" fmla="*/ 2359378 h 2359378"/>
              <a:gd name="connsiteX1" fmla="*/ 5926666 w 8737600"/>
              <a:gd name="connsiteY1" fmla="*/ 293511 h 2359378"/>
              <a:gd name="connsiteX2" fmla="*/ 8737600 w 8737600"/>
              <a:gd name="connsiteY2" fmla="*/ 0 h 2359378"/>
            </a:gdLst>
            <a:ahLst/>
            <a:cxnLst>
              <a:cxn ang="0">
                <a:pos x="connsiteX0" y="connsiteY0"/>
              </a:cxn>
              <a:cxn ang="0">
                <a:pos x="connsiteX1" y="connsiteY1"/>
              </a:cxn>
              <a:cxn ang="0">
                <a:pos x="connsiteX2" y="connsiteY2"/>
              </a:cxn>
            </a:cxnLst>
            <a:rect l="l" t="t" r="r" b="b"/>
            <a:pathLst>
              <a:path w="8737600" h="2359378">
                <a:moveTo>
                  <a:pt x="0" y="2359378"/>
                </a:moveTo>
                <a:cubicBezTo>
                  <a:pt x="2235199" y="1523059"/>
                  <a:pt x="4470399" y="686741"/>
                  <a:pt x="5926666" y="293511"/>
                </a:cubicBezTo>
                <a:cubicBezTo>
                  <a:pt x="7382933" y="-99719"/>
                  <a:pt x="8257822" y="26341"/>
                  <a:pt x="8737600" y="0"/>
                </a:cubicBezTo>
              </a:path>
            </a:pathLst>
          </a:custGeom>
          <a:noFill/>
          <a:ln w="762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7D16C9BB-28B6-49CD-B429-0002C2EC8E65}"/>
              </a:ext>
            </a:extLst>
          </p:cNvPr>
          <p:cNvSpPr txBox="1"/>
          <p:nvPr/>
        </p:nvSpPr>
        <p:spPr>
          <a:xfrm>
            <a:off x="7845749" y="3639857"/>
            <a:ext cx="1179704" cy="369332"/>
          </a:xfrm>
          <a:prstGeom prst="rect">
            <a:avLst/>
          </a:prstGeom>
          <a:noFill/>
        </p:spPr>
        <p:txBody>
          <a:bodyPr wrap="square" rtlCol="0">
            <a:spAutoFit/>
          </a:bodyPr>
          <a:lstStyle/>
          <a:p>
            <a:pPr algn="ctr"/>
            <a:r>
              <a:rPr lang="en-US" b="1" dirty="0"/>
              <a:t>SPF</a:t>
            </a:r>
          </a:p>
        </p:txBody>
      </p:sp>
      <p:sp>
        <p:nvSpPr>
          <p:cNvPr id="19" name="Oval 18">
            <a:extLst>
              <a:ext uri="{FF2B5EF4-FFF2-40B4-BE49-F238E27FC236}">
                <a16:creationId xmlns:a16="http://schemas.microsoft.com/office/drawing/2014/main" id="{5A051DD3-5C9B-430F-A83A-0AD92579BA49}"/>
              </a:ext>
            </a:extLst>
          </p:cNvPr>
          <p:cNvSpPr/>
          <p:nvPr/>
        </p:nvSpPr>
        <p:spPr>
          <a:xfrm>
            <a:off x="6287923" y="4097448"/>
            <a:ext cx="327334" cy="282639"/>
          </a:xfrm>
          <a:prstGeom prst="ellipse">
            <a:avLst/>
          </a:prstGeom>
          <a:solidFill>
            <a:schemeClr val="accent2"/>
          </a:solidFill>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8E7A4B64-EDD3-4ECF-8568-6D33D0180083}"/>
              </a:ext>
            </a:extLst>
          </p:cNvPr>
          <p:cNvSpPr txBox="1"/>
          <p:nvPr/>
        </p:nvSpPr>
        <p:spPr>
          <a:xfrm>
            <a:off x="6615257" y="4100291"/>
            <a:ext cx="2031993" cy="369332"/>
          </a:xfrm>
          <a:prstGeom prst="rect">
            <a:avLst/>
          </a:prstGeom>
          <a:noFill/>
        </p:spPr>
        <p:txBody>
          <a:bodyPr wrap="square" rtlCol="0">
            <a:spAutoFit/>
          </a:bodyPr>
          <a:lstStyle/>
          <a:p>
            <a:pPr algn="ctr"/>
            <a:r>
              <a:rPr lang="en-US" b="1" dirty="0">
                <a:solidFill>
                  <a:srgbClr val="ED7D31"/>
                </a:solidFill>
              </a:rPr>
              <a:t>Predicted Crashes</a:t>
            </a:r>
          </a:p>
        </p:txBody>
      </p:sp>
      <p:sp>
        <p:nvSpPr>
          <p:cNvPr id="25" name="Oval 24">
            <a:extLst>
              <a:ext uri="{FF2B5EF4-FFF2-40B4-BE49-F238E27FC236}">
                <a16:creationId xmlns:a16="http://schemas.microsoft.com/office/drawing/2014/main" id="{682CD02F-1DA1-472A-849F-0C4006A10743}"/>
              </a:ext>
            </a:extLst>
          </p:cNvPr>
          <p:cNvSpPr/>
          <p:nvPr/>
        </p:nvSpPr>
        <p:spPr>
          <a:xfrm>
            <a:off x="6287923" y="4980390"/>
            <a:ext cx="327334" cy="282639"/>
          </a:xfrm>
          <a:prstGeom prst="ellipse">
            <a:avLst/>
          </a:prstGeom>
          <a:solidFill>
            <a:srgbClr val="7030A0"/>
          </a:solidFill>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solidFill>
                <a:srgbClr val="7030A0"/>
              </a:solidFill>
            </a:endParaRPr>
          </a:p>
        </p:txBody>
      </p:sp>
      <p:sp>
        <p:nvSpPr>
          <p:cNvPr id="26" name="TextBox 25">
            <a:extLst>
              <a:ext uri="{FF2B5EF4-FFF2-40B4-BE49-F238E27FC236}">
                <a16:creationId xmlns:a16="http://schemas.microsoft.com/office/drawing/2014/main" id="{8748BEB1-8CCC-4967-B866-B6843014C11A}"/>
              </a:ext>
            </a:extLst>
          </p:cNvPr>
          <p:cNvSpPr txBox="1"/>
          <p:nvPr/>
        </p:nvSpPr>
        <p:spPr>
          <a:xfrm>
            <a:off x="6615257" y="4881632"/>
            <a:ext cx="2031993" cy="369332"/>
          </a:xfrm>
          <a:prstGeom prst="rect">
            <a:avLst/>
          </a:prstGeom>
          <a:noFill/>
        </p:spPr>
        <p:txBody>
          <a:bodyPr wrap="square" rtlCol="0">
            <a:spAutoFit/>
          </a:bodyPr>
          <a:lstStyle/>
          <a:p>
            <a:pPr algn="ctr"/>
            <a:r>
              <a:rPr lang="en-US" b="1" dirty="0">
                <a:solidFill>
                  <a:srgbClr val="7030A0"/>
                </a:solidFill>
              </a:rPr>
              <a:t>Observed Crashes</a:t>
            </a:r>
          </a:p>
        </p:txBody>
      </p:sp>
      <p:sp>
        <p:nvSpPr>
          <p:cNvPr id="29" name="Oval 28">
            <a:extLst>
              <a:ext uri="{FF2B5EF4-FFF2-40B4-BE49-F238E27FC236}">
                <a16:creationId xmlns:a16="http://schemas.microsoft.com/office/drawing/2014/main" id="{471B2275-4877-42CB-AAE7-A4934CD0304C}"/>
              </a:ext>
            </a:extLst>
          </p:cNvPr>
          <p:cNvSpPr/>
          <p:nvPr/>
        </p:nvSpPr>
        <p:spPr>
          <a:xfrm>
            <a:off x="6287923" y="4489553"/>
            <a:ext cx="327334" cy="276159"/>
          </a:xfrm>
          <a:prstGeom prst="ellipse">
            <a:avLst/>
          </a:prstGeom>
          <a:solidFill>
            <a:schemeClr val="accent6">
              <a:lumMod val="75000"/>
            </a:schemeClr>
          </a:solidFill>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solidFill>
                <a:srgbClr val="7030A0"/>
              </a:solidFill>
            </a:endParaRPr>
          </a:p>
        </p:txBody>
      </p:sp>
      <p:sp>
        <p:nvSpPr>
          <p:cNvPr id="30" name="TextBox 29">
            <a:extLst>
              <a:ext uri="{FF2B5EF4-FFF2-40B4-BE49-F238E27FC236}">
                <a16:creationId xmlns:a16="http://schemas.microsoft.com/office/drawing/2014/main" id="{B5D5917C-5A9C-4EE7-9C77-CFD41B00EBD1}"/>
              </a:ext>
            </a:extLst>
          </p:cNvPr>
          <p:cNvSpPr txBox="1"/>
          <p:nvPr/>
        </p:nvSpPr>
        <p:spPr>
          <a:xfrm>
            <a:off x="6615257" y="4395604"/>
            <a:ext cx="2031993" cy="369332"/>
          </a:xfrm>
          <a:prstGeom prst="rect">
            <a:avLst/>
          </a:prstGeom>
          <a:noFill/>
        </p:spPr>
        <p:txBody>
          <a:bodyPr wrap="square" rtlCol="0">
            <a:spAutoFit/>
          </a:bodyPr>
          <a:lstStyle/>
          <a:p>
            <a:pPr algn="ctr"/>
            <a:r>
              <a:rPr lang="en-US" b="1" dirty="0">
                <a:solidFill>
                  <a:schemeClr val="accent6">
                    <a:lumMod val="75000"/>
                  </a:schemeClr>
                </a:solidFill>
              </a:rPr>
              <a:t>Expected Crashes</a:t>
            </a:r>
          </a:p>
        </p:txBody>
      </p:sp>
    </p:spTree>
    <p:extLst>
      <p:ext uri="{BB962C8B-B14F-4D97-AF65-F5344CB8AC3E}">
        <p14:creationId xmlns:p14="http://schemas.microsoft.com/office/powerpoint/2010/main" val="1110365134"/>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1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494FC5-804B-4E12-B28A-0A6677071650}"/>
              </a:ext>
            </a:extLst>
          </p:cNvPr>
          <p:cNvSpPr>
            <a:spLocks noGrp="1"/>
          </p:cNvSpPr>
          <p:nvPr>
            <p:ph idx="1"/>
          </p:nvPr>
        </p:nvSpPr>
        <p:spPr>
          <a:xfrm>
            <a:off x="212635" y="1584691"/>
            <a:ext cx="11640698" cy="4885683"/>
          </a:xfrm>
        </p:spPr>
        <p:txBody>
          <a:bodyPr lIns="91440" tIns="45720" rIns="91440" bIns="45720" anchor="t"/>
          <a:lstStyle/>
          <a:p>
            <a:r>
              <a:rPr lang="en-US" sz="3600" dirty="0"/>
              <a:t>Expected crashes are used to categorize into four Level of Service of Safety (LOSS) groups</a:t>
            </a:r>
          </a:p>
          <a:p>
            <a:pPr lvl="1"/>
            <a:r>
              <a:rPr lang="en-US" dirty="0"/>
              <a:t>LOSS 1 performing better than SPF</a:t>
            </a:r>
          </a:p>
          <a:p>
            <a:pPr lvl="1"/>
            <a:r>
              <a:rPr lang="en-US" dirty="0"/>
              <a:t>LOSS 2 performing at or better than SPF</a:t>
            </a:r>
          </a:p>
          <a:p>
            <a:pPr lvl="1"/>
            <a:r>
              <a:rPr lang="en-US" dirty="0"/>
              <a:t>LOSS 3 performing at or worse than SPF</a:t>
            </a:r>
          </a:p>
          <a:p>
            <a:pPr lvl="1"/>
            <a:r>
              <a:rPr lang="en-US" dirty="0"/>
              <a:t>LOSS 4 performing worse than SPF</a:t>
            </a:r>
          </a:p>
          <a:p>
            <a:r>
              <a:rPr lang="en-US" dirty="0"/>
              <a:t>WisDOT uses two screening metrics</a:t>
            </a:r>
          </a:p>
          <a:p>
            <a:pPr lvl="1"/>
            <a:r>
              <a:rPr lang="en-US" dirty="0"/>
              <a:t>TOTAL Crashes (Property Damage + Injury)</a:t>
            </a:r>
          </a:p>
          <a:p>
            <a:pPr lvl="1"/>
            <a:r>
              <a:rPr lang="en-US" dirty="0"/>
              <a:t>KABC (Injury) Crashes</a:t>
            </a:r>
          </a:p>
          <a:p>
            <a:pPr lvl="2"/>
            <a:endParaRPr lang="en-US" sz="2800" dirty="0"/>
          </a:p>
        </p:txBody>
      </p:sp>
      <p:sp>
        <p:nvSpPr>
          <p:cNvPr id="7" name="Title 1">
            <a:extLst>
              <a:ext uri="{FF2B5EF4-FFF2-40B4-BE49-F238E27FC236}">
                <a16:creationId xmlns:a16="http://schemas.microsoft.com/office/drawing/2014/main" id="{C1E87B78-BB13-437F-85DA-553690440C43}"/>
              </a:ext>
            </a:extLst>
          </p:cNvPr>
          <p:cNvSpPr>
            <a:spLocks noGrp="1"/>
          </p:cNvSpPr>
          <p:nvPr>
            <p:ph type="title"/>
          </p:nvPr>
        </p:nvSpPr>
        <p:spPr/>
        <p:txBody>
          <a:bodyPr lIns="91440" tIns="45720" rIns="91440" bIns="45720" anchor="ctr" anchorCtr="0"/>
          <a:lstStyle/>
          <a:p>
            <a:pPr>
              <a:lnSpc>
                <a:spcPts val="4800"/>
              </a:lnSpc>
            </a:pPr>
            <a:r>
              <a:rPr lang="en-US" sz="4800" dirty="0">
                <a:latin typeface="Arial Narrow"/>
              </a:rPr>
              <a:t>Step 1: Network Screening</a:t>
            </a:r>
          </a:p>
        </p:txBody>
      </p:sp>
      <p:grpSp>
        <p:nvGrpSpPr>
          <p:cNvPr id="2" name="Group 1">
            <a:extLst>
              <a:ext uri="{FF2B5EF4-FFF2-40B4-BE49-F238E27FC236}">
                <a16:creationId xmlns:a16="http://schemas.microsoft.com/office/drawing/2014/main" id="{EB38CDAD-A6D4-4AC1-BE32-D69AA0452988}"/>
              </a:ext>
            </a:extLst>
          </p:cNvPr>
          <p:cNvGrpSpPr/>
          <p:nvPr/>
        </p:nvGrpSpPr>
        <p:grpSpPr>
          <a:xfrm>
            <a:off x="6769100" y="2114377"/>
            <a:ext cx="5084233" cy="4614531"/>
            <a:chOff x="5640210" y="2186458"/>
            <a:chExt cx="5084233" cy="4614531"/>
          </a:xfrm>
        </p:grpSpPr>
        <p:pic>
          <p:nvPicPr>
            <p:cNvPr id="4" name="Picture 3">
              <a:extLst>
                <a:ext uri="{FF2B5EF4-FFF2-40B4-BE49-F238E27FC236}">
                  <a16:creationId xmlns:a16="http://schemas.microsoft.com/office/drawing/2014/main" id="{6B695046-F7CE-411E-8FE1-EA7EF9AC9C7C}"/>
                </a:ext>
              </a:extLst>
            </p:cNvPr>
            <p:cNvPicPr>
              <a:picLocks noChangeAspect="1"/>
            </p:cNvPicPr>
            <p:nvPr/>
          </p:nvPicPr>
          <p:blipFill>
            <a:blip r:embed="rId3"/>
            <a:stretch>
              <a:fillRect/>
            </a:stretch>
          </p:blipFill>
          <p:spPr>
            <a:xfrm>
              <a:off x="5640210" y="2186458"/>
              <a:ext cx="5084233" cy="4614531"/>
            </a:xfrm>
            <a:prstGeom prst="rect">
              <a:avLst/>
            </a:prstGeom>
          </p:spPr>
        </p:pic>
        <p:sp>
          <p:nvSpPr>
            <p:cNvPr id="5" name="TextBox 4">
              <a:extLst>
                <a:ext uri="{FF2B5EF4-FFF2-40B4-BE49-F238E27FC236}">
                  <a16:creationId xmlns:a16="http://schemas.microsoft.com/office/drawing/2014/main" id="{AD71606F-F58E-4B07-BAF6-5F18E95DF57E}"/>
                </a:ext>
              </a:extLst>
            </p:cNvPr>
            <p:cNvSpPr txBox="1"/>
            <p:nvPr/>
          </p:nvSpPr>
          <p:spPr>
            <a:xfrm rot="20550078">
              <a:off x="8816593" y="4489679"/>
              <a:ext cx="1179704" cy="369332"/>
            </a:xfrm>
            <a:prstGeom prst="rect">
              <a:avLst/>
            </a:prstGeom>
            <a:noFill/>
          </p:spPr>
          <p:txBody>
            <a:bodyPr wrap="square" rtlCol="0">
              <a:spAutoFit/>
            </a:bodyPr>
            <a:lstStyle/>
            <a:p>
              <a:pPr algn="ctr"/>
              <a:r>
                <a:rPr lang="en-US" b="1" dirty="0"/>
                <a:t>SPF</a:t>
              </a:r>
            </a:p>
          </p:txBody>
        </p:sp>
      </p:grpSp>
    </p:spTree>
    <p:extLst>
      <p:ext uri="{BB962C8B-B14F-4D97-AF65-F5344CB8AC3E}">
        <p14:creationId xmlns:p14="http://schemas.microsoft.com/office/powerpoint/2010/main" val="3804771525"/>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5" end="5"/>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6" end="6"/>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31FA425C-8694-45A2-9760-79D826D746A5}"/>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1350045" y="154292"/>
            <a:ext cx="9491910" cy="6438420"/>
          </a:xfrm>
          <a:prstGeom prst="rect">
            <a:avLst/>
          </a:prstGeom>
        </p:spPr>
      </p:pic>
      <p:sp>
        <p:nvSpPr>
          <p:cNvPr id="11" name="TextBox 10">
            <a:extLst>
              <a:ext uri="{FF2B5EF4-FFF2-40B4-BE49-F238E27FC236}">
                <a16:creationId xmlns:a16="http://schemas.microsoft.com/office/drawing/2014/main" id="{4BB56E41-C8E0-4301-9B18-9EB15D4DDED5}"/>
              </a:ext>
            </a:extLst>
          </p:cNvPr>
          <p:cNvSpPr txBox="1"/>
          <p:nvPr/>
        </p:nvSpPr>
        <p:spPr>
          <a:xfrm rot="19723927">
            <a:off x="6310460" y="3929430"/>
            <a:ext cx="1179704" cy="369332"/>
          </a:xfrm>
          <a:prstGeom prst="rect">
            <a:avLst/>
          </a:prstGeom>
          <a:noFill/>
        </p:spPr>
        <p:txBody>
          <a:bodyPr wrap="square" rtlCol="0">
            <a:spAutoFit/>
          </a:bodyPr>
          <a:lstStyle/>
          <a:p>
            <a:pPr algn="ctr"/>
            <a:r>
              <a:rPr lang="en-US" b="1" dirty="0">
                <a:solidFill>
                  <a:srgbClr val="FF0000"/>
                </a:solidFill>
              </a:rPr>
              <a:t>SPF</a:t>
            </a:r>
          </a:p>
        </p:txBody>
      </p:sp>
      <p:cxnSp>
        <p:nvCxnSpPr>
          <p:cNvPr id="13" name="Straight Arrow Connector 12">
            <a:extLst>
              <a:ext uri="{FF2B5EF4-FFF2-40B4-BE49-F238E27FC236}">
                <a16:creationId xmlns:a16="http://schemas.microsoft.com/office/drawing/2014/main" id="{64EEBDA3-0E3C-4958-9308-5D586BB1A430}"/>
              </a:ext>
            </a:extLst>
          </p:cNvPr>
          <p:cNvCxnSpPr/>
          <p:nvPr/>
        </p:nvCxnSpPr>
        <p:spPr>
          <a:xfrm>
            <a:off x="3962400" y="2630311"/>
            <a:ext cx="1975556" cy="383822"/>
          </a:xfrm>
          <a:prstGeom prst="straightConnector1">
            <a:avLst/>
          </a:prstGeom>
          <a:ln w="5715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4" name="TextBox 13">
            <a:extLst>
              <a:ext uri="{FF2B5EF4-FFF2-40B4-BE49-F238E27FC236}">
                <a16:creationId xmlns:a16="http://schemas.microsoft.com/office/drawing/2014/main" id="{DA324D18-1D06-49FA-BDB7-B2E9E02A51E3}"/>
              </a:ext>
            </a:extLst>
          </p:cNvPr>
          <p:cNvSpPr txBox="1"/>
          <p:nvPr/>
        </p:nvSpPr>
        <p:spPr>
          <a:xfrm>
            <a:off x="1350045" y="6284935"/>
            <a:ext cx="8882743" cy="307777"/>
          </a:xfrm>
          <a:prstGeom prst="rect">
            <a:avLst/>
          </a:prstGeom>
          <a:noFill/>
        </p:spPr>
        <p:txBody>
          <a:bodyPr wrap="square" rtlCol="0">
            <a:spAutoFit/>
          </a:bodyPr>
          <a:lstStyle/>
          <a:p>
            <a:r>
              <a:rPr lang="en-US" sz="1400" dirty="0"/>
              <a:t>Source: </a:t>
            </a:r>
            <a:r>
              <a:rPr lang="en-US" sz="1400" dirty="0">
                <a:hlinkClick r:id="rId4"/>
              </a:rPr>
              <a:t>FHWA-SA-11-02; 2011</a:t>
            </a:r>
            <a:endParaRPr lang="en-US" sz="1400" dirty="0"/>
          </a:p>
        </p:txBody>
      </p:sp>
    </p:spTree>
    <p:extLst>
      <p:ext uri="{BB962C8B-B14F-4D97-AF65-F5344CB8AC3E}">
        <p14:creationId xmlns:p14="http://schemas.microsoft.com/office/powerpoint/2010/main" val="474149929"/>
      </p:ext>
    </p:extLst>
  </p:cSld>
  <p:clrMapOvr>
    <a:masterClrMapping/>
  </p:clrMapOvr>
  <p:transition spd="slow">
    <p:fade/>
  </p:transition>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494FC5-804B-4E12-B28A-0A6677071650}"/>
              </a:ext>
            </a:extLst>
          </p:cNvPr>
          <p:cNvSpPr>
            <a:spLocks noGrp="1"/>
          </p:cNvSpPr>
          <p:nvPr>
            <p:ph idx="1"/>
          </p:nvPr>
        </p:nvSpPr>
        <p:spPr>
          <a:xfrm>
            <a:off x="212635" y="1584691"/>
            <a:ext cx="11640698" cy="4885683"/>
          </a:xfrm>
        </p:spPr>
        <p:txBody>
          <a:bodyPr lIns="91440" tIns="45720" rIns="91440" bIns="45720" anchor="t"/>
          <a:lstStyle/>
          <a:p>
            <a:r>
              <a:rPr lang="en-US" sz="3600" dirty="0"/>
              <a:t>Calculates a Potential for Safety Improvement (PSI)</a:t>
            </a:r>
          </a:p>
          <a:p>
            <a:pPr lvl="1"/>
            <a:r>
              <a:rPr lang="en-US" sz="3200" dirty="0"/>
              <a:t>Difference between “Expected” and “Predicted” crashes</a:t>
            </a:r>
          </a:p>
          <a:p>
            <a:pPr lvl="1"/>
            <a:r>
              <a:rPr lang="en-US" sz="3200" dirty="0"/>
              <a:t>Estimates how much potential exists which the long-term crash frequency could be reduced at a particular location</a:t>
            </a:r>
          </a:p>
          <a:p>
            <a:pPr lvl="2"/>
            <a:endParaRPr lang="en-US" sz="2800" dirty="0"/>
          </a:p>
        </p:txBody>
      </p:sp>
      <p:sp>
        <p:nvSpPr>
          <p:cNvPr id="7" name="Title 1">
            <a:extLst>
              <a:ext uri="{FF2B5EF4-FFF2-40B4-BE49-F238E27FC236}">
                <a16:creationId xmlns:a16="http://schemas.microsoft.com/office/drawing/2014/main" id="{C1E87B78-BB13-437F-85DA-553690440C43}"/>
              </a:ext>
            </a:extLst>
          </p:cNvPr>
          <p:cNvSpPr>
            <a:spLocks noGrp="1"/>
          </p:cNvSpPr>
          <p:nvPr>
            <p:ph type="title"/>
          </p:nvPr>
        </p:nvSpPr>
        <p:spPr/>
        <p:txBody>
          <a:bodyPr lIns="91440" tIns="45720" rIns="91440" bIns="45720" anchor="ctr" anchorCtr="0"/>
          <a:lstStyle/>
          <a:p>
            <a:pPr>
              <a:lnSpc>
                <a:spcPts val="4800"/>
              </a:lnSpc>
            </a:pPr>
            <a:r>
              <a:rPr lang="en-US" sz="4800" dirty="0">
                <a:latin typeface="Arial Narrow"/>
              </a:rPr>
              <a:t>Step 1: Network Screening</a:t>
            </a:r>
          </a:p>
        </p:txBody>
      </p:sp>
      <p:grpSp>
        <p:nvGrpSpPr>
          <p:cNvPr id="26" name="Group 25">
            <a:extLst>
              <a:ext uri="{FF2B5EF4-FFF2-40B4-BE49-F238E27FC236}">
                <a16:creationId xmlns:a16="http://schemas.microsoft.com/office/drawing/2014/main" id="{24B2E9C0-9749-4FE6-AEEA-95B3359C7789}"/>
              </a:ext>
            </a:extLst>
          </p:cNvPr>
          <p:cNvGrpSpPr/>
          <p:nvPr/>
        </p:nvGrpSpPr>
        <p:grpSpPr>
          <a:xfrm>
            <a:off x="1858786" y="3640697"/>
            <a:ext cx="7953022" cy="3215760"/>
            <a:chOff x="3651956" y="2910254"/>
            <a:chExt cx="8455377" cy="3905956"/>
          </a:xfrm>
        </p:grpSpPr>
        <p:sp>
          <p:nvSpPr>
            <p:cNvPr id="9" name="Rectangle 8">
              <a:extLst>
                <a:ext uri="{FF2B5EF4-FFF2-40B4-BE49-F238E27FC236}">
                  <a16:creationId xmlns:a16="http://schemas.microsoft.com/office/drawing/2014/main" id="{11458D39-E244-4A21-82EB-CB6068621C4B}"/>
                </a:ext>
              </a:extLst>
            </p:cNvPr>
            <p:cNvSpPr/>
            <p:nvPr/>
          </p:nvSpPr>
          <p:spPr>
            <a:xfrm>
              <a:off x="3651956" y="2910254"/>
              <a:ext cx="8455377" cy="3905956"/>
            </a:xfrm>
            <a:prstGeom prst="rect">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10" name="Straight Connector 9">
              <a:extLst>
                <a:ext uri="{FF2B5EF4-FFF2-40B4-BE49-F238E27FC236}">
                  <a16:creationId xmlns:a16="http://schemas.microsoft.com/office/drawing/2014/main" id="{42D642EA-FDC4-4120-982D-83A596100E62}"/>
                </a:ext>
              </a:extLst>
            </p:cNvPr>
            <p:cNvCxnSpPr>
              <a:cxnSpLocks/>
            </p:cNvCxnSpPr>
            <p:nvPr/>
          </p:nvCxnSpPr>
          <p:spPr>
            <a:xfrm>
              <a:off x="4803422" y="3260210"/>
              <a:ext cx="0" cy="2935111"/>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0D110B42-E673-4CA0-9DFA-1EB7D010D081}"/>
                </a:ext>
              </a:extLst>
            </p:cNvPr>
            <p:cNvCxnSpPr>
              <a:cxnSpLocks/>
            </p:cNvCxnSpPr>
            <p:nvPr/>
          </p:nvCxnSpPr>
          <p:spPr>
            <a:xfrm flipH="1">
              <a:off x="4803422" y="6195321"/>
              <a:ext cx="6005689" cy="0"/>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sp>
          <p:nvSpPr>
            <p:cNvPr id="12" name="TextBox 11">
              <a:extLst>
                <a:ext uri="{FF2B5EF4-FFF2-40B4-BE49-F238E27FC236}">
                  <a16:creationId xmlns:a16="http://schemas.microsoft.com/office/drawing/2014/main" id="{FF854BA0-B38E-44D1-9AC0-055885100C70}"/>
                </a:ext>
              </a:extLst>
            </p:cNvPr>
            <p:cNvSpPr txBox="1"/>
            <p:nvPr/>
          </p:nvSpPr>
          <p:spPr>
            <a:xfrm>
              <a:off x="4803422" y="6224333"/>
              <a:ext cx="6005689" cy="369332"/>
            </a:xfrm>
            <a:prstGeom prst="rect">
              <a:avLst/>
            </a:prstGeom>
            <a:noFill/>
          </p:spPr>
          <p:txBody>
            <a:bodyPr wrap="square" rtlCol="0">
              <a:spAutoFit/>
            </a:bodyPr>
            <a:lstStyle/>
            <a:p>
              <a:pPr algn="ctr"/>
              <a:r>
                <a:rPr lang="en-US" b="1" dirty="0"/>
                <a:t>VOLUME</a:t>
              </a:r>
            </a:p>
          </p:txBody>
        </p:sp>
        <p:sp>
          <p:nvSpPr>
            <p:cNvPr id="13" name="TextBox 12">
              <a:extLst>
                <a:ext uri="{FF2B5EF4-FFF2-40B4-BE49-F238E27FC236}">
                  <a16:creationId xmlns:a16="http://schemas.microsoft.com/office/drawing/2014/main" id="{15D0A037-E120-48B1-9389-42E770A26068}"/>
                </a:ext>
              </a:extLst>
            </p:cNvPr>
            <p:cNvSpPr txBox="1"/>
            <p:nvPr/>
          </p:nvSpPr>
          <p:spPr>
            <a:xfrm rot="16200000">
              <a:off x="3640652" y="4564064"/>
              <a:ext cx="1956208" cy="369332"/>
            </a:xfrm>
            <a:prstGeom prst="rect">
              <a:avLst/>
            </a:prstGeom>
            <a:noFill/>
          </p:spPr>
          <p:txBody>
            <a:bodyPr wrap="square" rtlCol="0">
              <a:spAutoFit/>
            </a:bodyPr>
            <a:lstStyle/>
            <a:p>
              <a:pPr algn="ctr"/>
              <a:r>
                <a:rPr lang="en-US" b="1" dirty="0"/>
                <a:t>CRASHES</a:t>
              </a:r>
            </a:p>
          </p:txBody>
        </p:sp>
        <p:sp>
          <p:nvSpPr>
            <p:cNvPr id="14" name="Freeform: Shape 13">
              <a:extLst>
                <a:ext uri="{FF2B5EF4-FFF2-40B4-BE49-F238E27FC236}">
                  <a16:creationId xmlns:a16="http://schemas.microsoft.com/office/drawing/2014/main" id="{7FDD3EFF-5B43-474B-B04C-904341B11F4E}"/>
                </a:ext>
              </a:extLst>
            </p:cNvPr>
            <p:cNvSpPr/>
            <p:nvPr/>
          </p:nvSpPr>
          <p:spPr>
            <a:xfrm>
              <a:off x="4803409" y="4784209"/>
              <a:ext cx="6005689" cy="1099858"/>
            </a:xfrm>
            <a:custGeom>
              <a:avLst/>
              <a:gdLst>
                <a:gd name="connsiteX0" fmla="*/ 0 w 8737600"/>
                <a:gd name="connsiteY0" fmla="*/ 2359378 h 2359378"/>
                <a:gd name="connsiteX1" fmla="*/ 5926666 w 8737600"/>
                <a:gd name="connsiteY1" fmla="*/ 293511 h 2359378"/>
                <a:gd name="connsiteX2" fmla="*/ 8737600 w 8737600"/>
                <a:gd name="connsiteY2" fmla="*/ 0 h 2359378"/>
              </a:gdLst>
              <a:ahLst/>
              <a:cxnLst>
                <a:cxn ang="0">
                  <a:pos x="connsiteX0" y="connsiteY0"/>
                </a:cxn>
                <a:cxn ang="0">
                  <a:pos x="connsiteX1" y="connsiteY1"/>
                </a:cxn>
                <a:cxn ang="0">
                  <a:pos x="connsiteX2" y="connsiteY2"/>
                </a:cxn>
              </a:cxnLst>
              <a:rect l="l" t="t" r="r" b="b"/>
              <a:pathLst>
                <a:path w="8737600" h="2359378">
                  <a:moveTo>
                    <a:pt x="0" y="2359378"/>
                  </a:moveTo>
                  <a:cubicBezTo>
                    <a:pt x="2235199" y="1523059"/>
                    <a:pt x="4470399" y="686741"/>
                    <a:pt x="5926666" y="293511"/>
                  </a:cubicBezTo>
                  <a:cubicBezTo>
                    <a:pt x="7382933" y="-99719"/>
                    <a:pt x="8257822" y="26341"/>
                    <a:pt x="8737600" y="0"/>
                  </a:cubicBezTo>
                </a:path>
              </a:pathLst>
            </a:custGeom>
            <a:noFill/>
            <a:ln w="762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E3B1133D-D474-4D90-A22D-E23CAAE90561}"/>
                </a:ext>
              </a:extLst>
            </p:cNvPr>
            <p:cNvSpPr txBox="1"/>
            <p:nvPr/>
          </p:nvSpPr>
          <p:spPr>
            <a:xfrm>
              <a:off x="9629394" y="4472955"/>
              <a:ext cx="1179704" cy="369332"/>
            </a:xfrm>
            <a:prstGeom prst="rect">
              <a:avLst/>
            </a:prstGeom>
            <a:noFill/>
          </p:spPr>
          <p:txBody>
            <a:bodyPr wrap="square" rtlCol="0">
              <a:spAutoFit/>
            </a:bodyPr>
            <a:lstStyle/>
            <a:p>
              <a:pPr algn="ctr"/>
              <a:r>
                <a:rPr lang="en-US" b="1" dirty="0"/>
                <a:t>SPF</a:t>
              </a:r>
            </a:p>
          </p:txBody>
        </p:sp>
        <p:grpSp>
          <p:nvGrpSpPr>
            <p:cNvPr id="16" name="Group 15">
              <a:extLst>
                <a:ext uri="{FF2B5EF4-FFF2-40B4-BE49-F238E27FC236}">
                  <a16:creationId xmlns:a16="http://schemas.microsoft.com/office/drawing/2014/main" id="{49628FBA-24C3-4C66-8951-D2557719D79C}"/>
                </a:ext>
              </a:extLst>
            </p:cNvPr>
            <p:cNvGrpSpPr/>
            <p:nvPr/>
          </p:nvGrpSpPr>
          <p:grpSpPr>
            <a:xfrm>
              <a:off x="8071567" y="4818076"/>
              <a:ext cx="2359328" cy="484645"/>
              <a:chOff x="6231478" y="4583657"/>
              <a:chExt cx="2359328" cy="484645"/>
            </a:xfrm>
          </p:grpSpPr>
          <p:sp>
            <p:nvSpPr>
              <p:cNvPr id="17" name="Oval 16">
                <a:extLst>
                  <a:ext uri="{FF2B5EF4-FFF2-40B4-BE49-F238E27FC236}">
                    <a16:creationId xmlns:a16="http://schemas.microsoft.com/office/drawing/2014/main" id="{4852ABFE-3926-4AF9-8E83-C62EC757A37E}"/>
                  </a:ext>
                </a:extLst>
              </p:cNvPr>
              <p:cNvSpPr/>
              <p:nvPr/>
            </p:nvSpPr>
            <p:spPr>
              <a:xfrm>
                <a:off x="6231478" y="4583657"/>
                <a:ext cx="451541" cy="395110"/>
              </a:xfrm>
              <a:prstGeom prst="ellipse">
                <a:avLst/>
              </a:prstGeom>
              <a:solidFill>
                <a:schemeClr val="accent2"/>
              </a:solidFill>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B8FCB01D-F1D7-4348-A9C8-AD22B013DED8}"/>
                  </a:ext>
                </a:extLst>
              </p:cNvPr>
              <p:cNvSpPr txBox="1"/>
              <p:nvPr/>
            </p:nvSpPr>
            <p:spPr>
              <a:xfrm>
                <a:off x="6558813" y="4698970"/>
                <a:ext cx="2031993" cy="369332"/>
              </a:xfrm>
              <a:prstGeom prst="rect">
                <a:avLst/>
              </a:prstGeom>
              <a:noFill/>
            </p:spPr>
            <p:txBody>
              <a:bodyPr wrap="square" rtlCol="0">
                <a:spAutoFit/>
              </a:bodyPr>
              <a:lstStyle/>
              <a:p>
                <a:pPr algn="ctr"/>
                <a:r>
                  <a:rPr lang="en-US" b="1" dirty="0">
                    <a:solidFill>
                      <a:srgbClr val="ED7D31"/>
                    </a:solidFill>
                  </a:rPr>
                  <a:t>Predicted Crashes</a:t>
                </a:r>
              </a:p>
            </p:txBody>
          </p:sp>
        </p:grpSp>
        <p:grpSp>
          <p:nvGrpSpPr>
            <p:cNvPr id="22" name="Group 21">
              <a:extLst>
                <a:ext uri="{FF2B5EF4-FFF2-40B4-BE49-F238E27FC236}">
                  <a16:creationId xmlns:a16="http://schemas.microsoft.com/office/drawing/2014/main" id="{F3A107B1-BB68-4146-9639-ED18D150F912}"/>
                </a:ext>
              </a:extLst>
            </p:cNvPr>
            <p:cNvGrpSpPr/>
            <p:nvPr/>
          </p:nvGrpSpPr>
          <p:grpSpPr>
            <a:xfrm>
              <a:off x="8071567" y="4215754"/>
              <a:ext cx="2359328" cy="395110"/>
              <a:chOff x="976499" y="1192956"/>
              <a:chExt cx="2359328" cy="395110"/>
            </a:xfrm>
          </p:grpSpPr>
          <p:sp>
            <p:nvSpPr>
              <p:cNvPr id="23" name="Oval 22">
                <a:extLst>
                  <a:ext uri="{FF2B5EF4-FFF2-40B4-BE49-F238E27FC236}">
                    <a16:creationId xmlns:a16="http://schemas.microsoft.com/office/drawing/2014/main" id="{DA425DBA-1B22-46A2-8D63-0757CCD941C6}"/>
                  </a:ext>
                </a:extLst>
              </p:cNvPr>
              <p:cNvSpPr/>
              <p:nvPr/>
            </p:nvSpPr>
            <p:spPr>
              <a:xfrm>
                <a:off x="976499" y="1192956"/>
                <a:ext cx="451541" cy="395110"/>
              </a:xfrm>
              <a:prstGeom prst="ellipse">
                <a:avLst/>
              </a:prstGeom>
              <a:solidFill>
                <a:schemeClr val="accent6">
                  <a:lumMod val="75000"/>
                </a:schemeClr>
              </a:solidFill>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solidFill>
                    <a:srgbClr val="7030A0"/>
                  </a:solidFill>
                </a:endParaRPr>
              </a:p>
            </p:txBody>
          </p:sp>
          <p:sp>
            <p:nvSpPr>
              <p:cNvPr id="24" name="TextBox 23">
                <a:extLst>
                  <a:ext uri="{FF2B5EF4-FFF2-40B4-BE49-F238E27FC236}">
                    <a16:creationId xmlns:a16="http://schemas.microsoft.com/office/drawing/2014/main" id="{4B696229-3E17-4852-B66E-7BB19AD31CF1}"/>
                  </a:ext>
                </a:extLst>
              </p:cNvPr>
              <p:cNvSpPr txBox="1"/>
              <p:nvPr/>
            </p:nvSpPr>
            <p:spPr>
              <a:xfrm>
                <a:off x="1303834" y="1217957"/>
                <a:ext cx="2031993" cy="369332"/>
              </a:xfrm>
              <a:prstGeom prst="rect">
                <a:avLst/>
              </a:prstGeom>
              <a:noFill/>
            </p:spPr>
            <p:txBody>
              <a:bodyPr wrap="square" rtlCol="0">
                <a:spAutoFit/>
              </a:bodyPr>
              <a:lstStyle/>
              <a:p>
                <a:pPr algn="ctr"/>
                <a:r>
                  <a:rPr lang="en-US" b="1" dirty="0">
                    <a:solidFill>
                      <a:schemeClr val="accent6">
                        <a:lumMod val="75000"/>
                      </a:schemeClr>
                    </a:solidFill>
                  </a:rPr>
                  <a:t>Expected Crashes</a:t>
                </a:r>
              </a:p>
            </p:txBody>
          </p:sp>
        </p:grpSp>
      </p:grpSp>
      <p:grpSp>
        <p:nvGrpSpPr>
          <p:cNvPr id="4" name="Group 3">
            <a:extLst>
              <a:ext uri="{FF2B5EF4-FFF2-40B4-BE49-F238E27FC236}">
                <a16:creationId xmlns:a16="http://schemas.microsoft.com/office/drawing/2014/main" id="{6F94E551-8BB2-4642-9BCA-C73EC8A67217}"/>
              </a:ext>
            </a:extLst>
          </p:cNvPr>
          <p:cNvGrpSpPr/>
          <p:nvPr/>
        </p:nvGrpSpPr>
        <p:grpSpPr>
          <a:xfrm>
            <a:off x="3249728" y="4072690"/>
            <a:ext cx="2750489" cy="1326807"/>
            <a:chOff x="5481830" y="3882074"/>
            <a:chExt cx="2750489" cy="1326807"/>
          </a:xfrm>
        </p:grpSpPr>
        <p:cxnSp>
          <p:nvCxnSpPr>
            <p:cNvPr id="29" name="Straight Connector 28">
              <a:extLst>
                <a:ext uri="{FF2B5EF4-FFF2-40B4-BE49-F238E27FC236}">
                  <a16:creationId xmlns:a16="http://schemas.microsoft.com/office/drawing/2014/main" id="{869B4697-BD87-4B98-B5B9-35D3D21B3B66}"/>
                </a:ext>
              </a:extLst>
            </p:cNvPr>
            <p:cNvCxnSpPr/>
            <p:nvPr/>
          </p:nvCxnSpPr>
          <p:spPr>
            <a:xfrm>
              <a:off x="7845777" y="5208881"/>
              <a:ext cx="386542" cy="0"/>
            </a:xfrm>
            <a:prstGeom prst="line">
              <a:avLst/>
            </a:prstGeom>
            <a:ln w="28575"/>
          </p:spPr>
          <p:style>
            <a:lnRef idx="1">
              <a:schemeClr val="dk1"/>
            </a:lnRef>
            <a:fillRef idx="0">
              <a:schemeClr val="dk1"/>
            </a:fillRef>
            <a:effectRef idx="0">
              <a:schemeClr val="dk1"/>
            </a:effectRef>
            <a:fontRef idx="minor">
              <a:schemeClr val="tx1"/>
            </a:fontRef>
          </p:style>
        </p:cxnSp>
        <p:grpSp>
          <p:nvGrpSpPr>
            <p:cNvPr id="2" name="Group 1">
              <a:extLst>
                <a:ext uri="{FF2B5EF4-FFF2-40B4-BE49-F238E27FC236}">
                  <a16:creationId xmlns:a16="http://schemas.microsoft.com/office/drawing/2014/main" id="{4226E5D4-490B-473A-B610-ABA7EBFC24C3}"/>
                </a:ext>
              </a:extLst>
            </p:cNvPr>
            <p:cNvGrpSpPr/>
            <p:nvPr/>
          </p:nvGrpSpPr>
          <p:grpSpPr>
            <a:xfrm>
              <a:off x="5481830" y="3882074"/>
              <a:ext cx="2750489" cy="1326807"/>
              <a:chOff x="5481830" y="3882074"/>
              <a:chExt cx="2750489" cy="1326807"/>
            </a:xfrm>
          </p:grpSpPr>
          <p:cxnSp>
            <p:nvCxnSpPr>
              <p:cNvPr id="28" name="Straight Connector 27">
                <a:extLst>
                  <a:ext uri="{FF2B5EF4-FFF2-40B4-BE49-F238E27FC236}">
                    <a16:creationId xmlns:a16="http://schemas.microsoft.com/office/drawing/2014/main" id="{8155E025-6FC0-4F5A-99B1-FC1D7FE38883}"/>
                  </a:ext>
                </a:extLst>
              </p:cNvPr>
              <p:cNvCxnSpPr/>
              <p:nvPr/>
            </p:nvCxnSpPr>
            <p:spPr>
              <a:xfrm>
                <a:off x="7845777" y="4627503"/>
                <a:ext cx="386542" cy="0"/>
              </a:xfrm>
              <a:prstGeom prst="line">
                <a:avLst/>
              </a:prstGeom>
              <a:ln w="28575"/>
            </p:spPr>
            <p:style>
              <a:lnRef idx="1">
                <a:schemeClr val="dk1"/>
              </a:lnRef>
              <a:fillRef idx="0">
                <a:schemeClr val="dk1"/>
              </a:fillRef>
              <a:effectRef idx="0">
                <a:schemeClr val="dk1"/>
              </a:effectRef>
              <a:fontRef idx="minor">
                <a:schemeClr val="tx1"/>
              </a:fontRef>
            </p:style>
          </p:cxnSp>
          <p:cxnSp>
            <p:nvCxnSpPr>
              <p:cNvPr id="30" name="Straight Connector 29">
                <a:extLst>
                  <a:ext uri="{FF2B5EF4-FFF2-40B4-BE49-F238E27FC236}">
                    <a16:creationId xmlns:a16="http://schemas.microsoft.com/office/drawing/2014/main" id="{9BC7AFDB-CD88-4C26-B314-385BCB47FF7B}"/>
                  </a:ext>
                </a:extLst>
              </p:cNvPr>
              <p:cNvCxnSpPr>
                <a:cxnSpLocks/>
              </p:cNvCxnSpPr>
              <p:nvPr/>
            </p:nvCxnSpPr>
            <p:spPr>
              <a:xfrm flipV="1">
                <a:off x="8046860" y="4627503"/>
                <a:ext cx="0" cy="581378"/>
              </a:xfrm>
              <a:prstGeom prst="line">
                <a:avLst/>
              </a:prstGeom>
              <a:ln w="28575"/>
            </p:spPr>
            <p:style>
              <a:lnRef idx="1">
                <a:schemeClr val="dk1"/>
              </a:lnRef>
              <a:fillRef idx="0">
                <a:schemeClr val="dk1"/>
              </a:fillRef>
              <a:effectRef idx="0">
                <a:schemeClr val="dk1"/>
              </a:effectRef>
              <a:fontRef idx="minor">
                <a:schemeClr val="tx1"/>
              </a:fontRef>
            </p:style>
          </p:cxnSp>
          <p:cxnSp>
            <p:nvCxnSpPr>
              <p:cNvPr id="36" name="Straight Arrow Connector 35">
                <a:extLst>
                  <a:ext uri="{FF2B5EF4-FFF2-40B4-BE49-F238E27FC236}">
                    <a16:creationId xmlns:a16="http://schemas.microsoft.com/office/drawing/2014/main" id="{962E0586-97D8-423E-BB8F-C34E932FF8CC}"/>
                  </a:ext>
                </a:extLst>
              </p:cNvPr>
              <p:cNvCxnSpPr/>
              <p:nvPr/>
            </p:nvCxnSpPr>
            <p:spPr>
              <a:xfrm>
                <a:off x="6874933" y="4481689"/>
                <a:ext cx="1171927" cy="456389"/>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37" name="TextBox 36">
                <a:extLst>
                  <a:ext uri="{FF2B5EF4-FFF2-40B4-BE49-F238E27FC236}">
                    <a16:creationId xmlns:a16="http://schemas.microsoft.com/office/drawing/2014/main" id="{15147134-3D2E-4F6B-B5F5-B89ACDE504F5}"/>
                  </a:ext>
                </a:extLst>
              </p:cNvPr>
              <p:cNvSpPr txBox="1"/>
              <p:nvPr/>
            </p:nvSpPr>
            <p:spPr>
              <a:xfrm>
                <a:off x="5481830" y="3882074"/>
                <a:ext cx="2159297" cy="646331"/>
              </a:xfrm>
              <a:prstGeom prst="rect">
                <a:avLst/>
              </a:prstGeom>
              <a:noFill/>
            </p:spPr>
            <p:txBody>
              <a:bodyPr wrap="square" rtlCol="0">
                <a:spAutoFit/>
              </a:bodyPr>
              <a:lstStyle/>
              <a:p>
                <a:pPr algn="ctr"/>
                <a:r>
                  <a:rPr lang="en-US" b="1" dirty="0"/>
                  <a:t>Potential for Safety Improvement (PSI)</a:t>
                </a:r>
              </a:p>
            </p:txBody>
          </p:sp>
        </p:grpSp>
      </p:grpSp>
    </p:spTree>
    <p:extLst>
      <p:ext uri="{BB962C8B-B14F-4D97-AF65-F5344CB8AC3E}">
        <p14:creationId xmlns:p14="http://schemas.microsoft.com/office/powerpoint/2010/main" val="1034001127"/>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350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494FC5-804B-4E12-B28A-0A6677071650}"/>
              </a:ext>
            </a:extLst>
          </p:cNvPr>
          <p:cNvSpPr>
            <a:spLocks noGrp="1"/>
          </p:cNvSpPr>
          <p:nvPr>
            <p:ph idx="1"/>
          </p:nvPr>
        </p:nvSpPr>
        <p:spPr>
          <a:xfrm>
            <a:off x="212635" y="1584691"/>
            <a:ext cx="11640698" cy="4885683"/>
          </a:xfrm>
        </p:spPr>
        <p:txBody>
          <a:bodyPr lIns="91440" tIns="45720" rIns="91440" bIns="45720" anchor="t"/>
          <a:lstStyle/>
          <a:p>
            <a:r>
              <a:rPr lang="en-US" sz="3600" dirty="0"/>
              <a:t>Safety Sites of Promise (Segments)</a:t>
            </a:r>
          </a:p>
          <a:p>
            <a:pPr lvl="1"/>
            <a:r>
              <a:rPr lang="en-US" sz="3200" dirty="0"/>
              <a:t>Utilizes Meta-Manager </a:t>
            </a:r>
          </a:p>
          <a:p>
            <a:pPr lvl="2"/>
            <a:r>
              <a:rPr lang="en-US" sz="2800" dirty="0"/>
              <a:t>Screening is based on peer group crash rates (i.e., statewide crash rates)</a:t>
            </a:r>
          </a:p>
          <a:p>
            <a:pPr lvl="1"/>
            <a:r>
              <a:rPr lang="en-US" sz="3200" dirty="0"/>
              <a:t>Identified as a Safety Site of Promise for </a:t>
            </a:r>
            <a:r>
              <a:rPr lang="en-US" sz="3200" u="sng" dirty="0"/>
              <a:t>any</a:t>
            </a:r>
            <a:r>
              <a:rPr lang="en-US" sz="3200" dirty="0"/>
              <a:t> of the following:</a:t>
            </a:r>
          </a:p>
          <a:p>
            <a:pPr lvl="2"/>
            <a:r>
              <a:rPr lang="en-US" sz="2800" dirty="0"/>
              <a:t>Crash Rate Flag ≥ 1.0</a:t>
            </a:r>
          </a:p>
          <a:p>
            <a:pPr lvl="2"/>
            <a:r>
              <a:rPr lang="en-US" sz="2800" dirty="0"/>
              <a:t>KAB (Severe Injury) Crash Rate Flag ≥ 1.0</a:t>
            </a:r>
          </a:p>
          <a:p>
            <a:pPr lvl="2"/>
            <a:r>
              <a:rPr lang="en-US" sz="2800" dirty="0"/>
              <a:t>Bicycle Crashes ≥ 1</a:t>
            </a:r>
          </a:p>
          <a:p>
            <a:pPr lvl="2"/>
            <a:r>
              <a:rPr lang="en-US" sz="2800" dirty="0"/>
              <a:t>Pedestrian Crashes ≥ 1</a:t>
            </a:r>
          </a:p>
        </p:txBody>
      </p:sp>
      <p:sp>
        <p:nvSpPr>
          <p:cNvPr id="7" name="Title 1">
            <a:extLst>
              <a:ext uri="{FF2B5EF4-FFF2-40B4-BE49-F238E27FC236}">
                <a16:creationId xmlns:a16="http://schemas.microsoft.com/office/drawing/2014/main" id="{C1E87B78-BB13-437F-85DA-553690440C43}"/>
              </a:ext>
            </a:extLst>
          </p:cNvPr>
          <p:cNvSpPr>
            <a:spLocks noGrp="1"/>
          </p:cNvSpPr>
          <p:nvPr>
            <p:ph type="title"/>
          </p:nvPr>
        </p:nvSpPr>
        <p:spPr/>
        <p:txBody>
          <a:bodyPr lIns="91440" tIns="45720" rIns="91440" bIns="45720" anchor="ctr" anchorCtr="0"/>
          <a:lstStyle/>
          <a:p>
            <a:pPr>
              <a:lnSpc>
                <a:spcPts val="4800"/>
              </a:lnSpc>
            </a:pPr>
            <a:r>
              <a:rPr lang="en-US" sz="4800" dirty="0">
                <a:latin typeface="Arial Narrow"/>
              </a:rPr>
              <a:t>Step 1: Network Screening</a:t>
            </a:r>
          </a:p>
        </p:txBody>
      </p:sp>
      <p:pic>
        <p:nvPicPr>
          <p:cNvPr id="5" name="Picture 4" descr="Map&#10;&#10;Description automatically generated">
            <a:extLst>
              <a:ext uri="{FF2B5EF4-FFF2-40B4-BE49-F238E27FC236}">
                <a16:creationId xmlns:a16="http://schemas.microsoft.com/office/drawing/2014/main" id="{10D85FDC-5263-4ED3-B38A-E036178197E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141597" y="3782816"/>
            <a:ext cx="3793242" cy="2980985"/>
          </a:xfrm>
          <a:prstGeom prst="rect">
            <a:avLst/>
          </a:prstGeom>
        </p:spPr>
      </p:pic>
    </p:spTree>
    <p:extLst>
      <p:ext uri="{BB962C8B-B14F-4D97-AF65-F5344CB8AC3E}">
        <p14:creationId xmlns:p14="http://schemas.microsoft.com/office/powerpoint/2010/main" val="4210489612"/>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7" end="7"/>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3">
                                            <p:txEl>
                                              <p:pRg st="2" end="2"/>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3">
                                            <p:txEl>
                                              <p:pRg st="5" end="5"/>
                                            </p:txEl>
                                          </p:spTgt>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3">
                                            <p:txEl>
                                              <p:pRg st="7" end="7"/>
                                            </p:txEl>
                                          </p:spTgt>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C1E87B78-BB13-437F-85DA-553690440C43}"/>
              </a:ext>
            </a:extLst>
          </p:cNvPr>
          <p:cNvSpPr>
            <a:spLocks noGrp="1"/>
          </p:cNvSpPr>
          <p:nvPr>
            <p:ph type="title"/>
          </p:nvPr>
        </p:nvSpPr>
        <p:spPr/>
        <p:txBody>
          <a:bodyPr lIns="91440" tIns="45720" rIns="91440" bIns="45720" anchor="ctr" anchorCtr="0"/>
          <a:lstStyle/>
          <a:p>
            <a:pPr>
              <a:lnSpc>
                <a:spcPts val="4800"/>
              </a:lnSpc>
            </a:pPr>
            <a:r>
              <a:rPr lang="en-US" sz="4800" dirty="0">
                <a:latin typeface="Arial Narrow"/>
              </a:rPr>
              <a:t>Step 1: Network Screening</a:t>
            </a:r>
          </a:p>
        </p:txBody>
      </p:sp>
      <p:pic>
        <p:nvPicPr>
          <p:cNvPr id="8" name="Picture 7" descr="Graphical user interface, application, table&#10;&#10;Description automatically generated">
            <a:extLst>
              <a:ext uri="{FF2B5EF4-FFF2-40B4-BE49-F238E27FC236}">
                <a16:creationId xmlns:a16="http://schemas.microsoft.com/office/drawing/2014/main" id="{77767EF0-248E-4A65-9FF5-BF60F41C62C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621410"/>
            <a:ext cx="12192000" cy="5236590"/>
          </a:xfrm>
          <a:prstGeom prst="rect">
            <a:avLst/>
          </a:prstGeom>
        </p:spPr>
      </p:pic>
    </p:spTree>
    <p:extLst>
      <p:ext uri="{BB962C8B-B14F-4D97-AF65-F5344CB8AC3E}">
        <p14:creationId xmlns:p14="http://schemas.microsoft.com/office/powerpoint/2010/main" val="3710994208"/>
      </p:ext>
    </p:extLst>
  </p:cSld>
  <p:clrMapOvr>
    <a:masterClrMapping/>
  </p:clrMapOvr>
  <p:transition spd="slow">
    <p:fade/>
  </p:transition>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494FC5-804B-4E12-B28A-0A6677071650}"/>
              </a:ext>
            </a:extLst>
          </p:cNvPr>
          <p:cNvSpPr>
            <a:spLocks noGrp="1"/>
          </p:cNvSpPr>
          <p:nvPr>
            <p:ph idx="1"/>
          </p:nvPr>
        </p:nvSpPr>
        <p:spPr>
          <a:xfrm>
            <a:off x="212635" y="1584691"/>
            <a:ext cx="11640698" cy="4885683"/>
          </a:xfrm>
        </p:spPr>
        <p:txBody>
          <a:bodyPr lIns="91440" tIns="45720" rIns="91440" bIns="45720" anchor="t"/>
          <a:lstStyle/>
          <a:p>
            <a:r>
              <a:rPr lang="en-US" sz="3600" dirty="0"/>
              <a:t>Safety Sites of Promise (Intersections)</a:t>
            </a:r>
          </a:p>
          <a:p>
            <a:pPr lvl="1"/>
            <a:r>
              <a:rPr lang="en-US" sz="3200" dirty="0"/>
              <a:t>Uses Level of Service of Safety (LOSS) and Potential for Safety Improvement (PSI) methodologies</a:t>
            </a:r>
          </a:p>
          <a:p>
            <a:pPr lvl="2"/>
            <a:r>
              <a:rPr lang="en-US" sz="2800" dirty="0"/>
              <a:t>Emphasis on KABC (injury) rather than TOTAL crashes</a:t>
            </a:r>
          </a:p>
          <a:p>
            <a:pPr lvl="1"/>
            <a:r>
              <a:rPr lang="en-US" sz="3200" dirty="0"/>
              <a:t>Requires at least 2 observed crashes within the 5-year period</a:t>
            </a:r>
          </a:p>
          <a:p>
            <a:pPr lvl="1"/>
            <a:r>
              <a:rPr lang="en-US" sz="3200" dirty="0"/>
              <a:t>Identified as a Safety Site of Promise for </a:t>
            </a:r>
            <a:r>
              <a:rPr lang="en-US" sz="3200" u="sng" dirty="0"/>
              <a:t>any</a:t>
            </a:r>
            <a:r>
              <a:rPr lang="en-US" sz="3200" dirty="0"/>
              <a:t> of the following:</a:t>
            </a:r>
          </a:p>
          <a:p>
            <a:pPr lvl="2"/>
            <a:r>
              <a:rPr lang="en-US" sz="2800" dirty="0"/>
              <a:t>LOSS 4</a:t>
            </a:r>
            <a:r>
              <a:rPr lang="en-US" sz="2000" dirty="0"/>
              <a:t>(TOTAL)</a:t>
            </a:r>
            <a:endParaRPr lang="en-US" sz="2800" dirty="0"/>
          </a:p>
          <a:p>
            <a:pPr lvl="2"/>
            <a:r>
              <a:rPr lang="en-US" sz="2800" dirty="0"/>
              <a:t>LOSS 4</a:t>
            </a:r>
            <a:r>
              <a:rPr lang="en-US" sz="2000" dirty="0"/>
              <a:t>(KABC)</a:t>
            </a:r>
            <a:endParaRPr lang="en-US" sz="2800" dirty="0"/>
          </a:p>
        </p:txBody>
      </p:sp>
      <p:sp>
        <p:nvSpPr>
          <p:cNvPr id="7" name="Title 1">
            <a:extLst>
              <a:ext uri="{FF2B5EF4-FFF2-40B4-BE49-F238E27FC236}">
                <a16:creationId xmlns:a16="http://schemas.microsoft.com/office/drawing/2014/main" id="{C1E87B78-BB13-437F-85DA-553690440C43}"/>
              </a:ext>
            </a:extLst>
          </p:cNvPr>
          <p:cNvSpPr>
            <a:spLocks noGrp="1"/>
          </p:cNvSpPr>
          <p:nvPr>
            <p:ph type="title"/>
          </p:nvPr>
        </p:nvSpPr>
        <p:spPr/>
        <p:txBody>
          <a:bodyPr lIns="91440" tIns="45720" rIns="91440" bIns="45720" anchor="ctr" anchorCtr="0"/>
          <a:lstStyle/>
          <a:p>
            <a:pPr>
              <a:lnSpc>
                <a:spcPts val="4800"/>
              </a:lnSpc>
            </a:pPr>
            <a:r>
              <a:rPr lang="en-US" sz="4800" dirty="0">
                <a:latin typeface="Arial Narrow"/>
              </a:rPr>
              <a:t>Step 1: Network Screening</a:t>
            </a:r>
          </a:p>
        </p:txBody>
      </p:sp>
      <p:pic>
        <p:nvPicPr>
          <p:cNvPr id="5" name="Picture 4" descr="Diagram&#10;&#10;Description automatically generated">
            <a:extLst>
              <a:ext uri="{FF2B5EF4-FFF2-40B4-BE49-F238E27FC236}">
                <a16:creationId xmlns:a16="http://schemas.microsoft.com/office/drawing/2014/main" id="{EB9B5ED3-DE4A-4658-9298-CB522B769DF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229805" y="4648496"/>
            <a:ext cx="6923617" cy="2043873"/>
          </a:xfrm>
          <a:prstGeom prst="rect">
            <a:avLst/>
          </a:prstGeom>
        </p:spPr>
      </p:pic>
    </p:spTree>
    <p:extLst>
      <p:ext uri="{BB962C8B-B14F-4D97-AF65-F5344CB8AC3E}">
        <p14:creationId xmlns:p14="http://schemas.microsoft.com/office/powerpoint/2010/main" val="192454660"/>
      </p:ext>
    </p:extLst>
  </p:cSld>
  <p:clrMapOvr>
    <a:masterClrMapping/>
  </p:clrMapOvr>
  <p:transition spd="slow">
    <p:fade/>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lIns="91440" tIns="45720" rIns="91440" bIns="45720" anchor="ctr" anchorCtr="0"/>
          <a:lstStyle/>
          <a:p>
            <a:pPr>
              <a:lnSpc>
                <a:spcPts val="4800"/>
              </a:lnSpc>
            </a:pPr>
            <a:r>
              <a:rPr lang="en-US" sz="4800" dirty="0">
                <a:latin typeface="Arial Narrow"/>
              </a:rPr>
              <a:t>Intersection Control Evaluation</a:t>
            </a:r>
          </a:p>
        </p:txBody>
      </p:sp>
      <p:sp>
        <p:nvSpPr>
          <p:cNvPr id="3" name="Content Placeholder 2"/>
          <p:cNvSpPr>
            <a:spLocks noGrp="1"/>
          </p:cNvSpPr>
          <p:nvPr>
            <p:ph idx="1"/>
          </p:nvPr>
        </p:nvSpPr>
        <p:spPr>
          <a:xfrm>
            <a:off x="340042" y="1769807"/>
            <a:ext cx="11511915" cy="4830096"/>
          </a:xfrm>
        </p:spPr>
        <p:txBody>
          <a:bodyPr/>
          <a:lstStyle/>
          <a:p>
            <a:r>
              <a:rPr lang="en-US" sz="3600" dirty="0"/>
              <a:t>Intersection Control Evaluation (ICE):</a:t>
            </a:r>
          </a:p>
          <a:p>
            <a:pPr lvl="1"/>
            <a:r>
              <a:rPr lang="en-US" sz="3200" dirty="0"/>
              <a:t>Goal: Document the justification or support for intersection/interchange decision made within an improvement project</a:t>
            </a:r>
          </a:p>
          <a:p>
            <a:pPr lvl="1"/>
            <a:r>
              <a:rPr lang="en-US" sz="3200" dirty="0"/>
              <a:t>Considers all factors and </a:t>
            </a:r>
            <a:r>
              <a:rPr lang="en-US" sz="3200" u="sng" dirty="0"/>
              <a:t>not</a:t>
            </a:r>
            <a:r>
              <a:rPr lang="en-US" sz="3200" dirty="0"/>
              <a:t> exclusive to safety and/or operations:</a:t>
            </a:r>
          </a:p>
          <a:p>
            <a:pPr lvl="2"/>
            <a:r>
              <a:rPr lang="en-US" dirty="0"/>
              <a:t>Oversized/Overweight (OSOW)</a:t>
            </a:r>
          </a:p>
          <a:p>
            <a:pPr lvl="2"/>
            <a:r>
              <a:rPr lang="en-US" dirty="0"/>
              <a:t>Bicycle and pedestrian</a:t>
            </a:r>
          </a:p>
          <a:p>
            <a:pPr lvl="2"/>
            <a:r>
              <a:rPr lang="en-US" dirty="0"/>
              <a:t>Environmental factors</a:t>
            </a:r>
          </a:p>
          <a:p>
            <a:pPr lvl="2"/>
            <a:r>
              <a:rPr lang="en-US" dirty="0"/>
              <a:t>Real estate impacts</a:t>
            </a:r>
          </a:p>
          <a:p>
            <a:pPr lvl="2"/>
            <a:r>
              <a:rPr lang="en-US" dirty="0"/>
              <a:t>Public involvement</a:t>
            </a:r>
          </a:p>
          <a:p>
            <a:pPr lvl="2"/>
            <a:r>
              <a:rPr lang="en-US" dirty="0"/>
              <a:t>Safety</a:t>
            </a:r>
          </a:p>
          <a:p>
            <a:pPr lvl="2"/>
            <a:r>
              <a:rPr lang="en-US" dirty="0"/>
              <a:t>Operations</a:t>
            </a:r>
          </a:p>
        </p:txBody>
      </p:sp>
    </p:spTree>
    <p:extLst>
      <p:ext uri="{BB962C8B-B14F-4D97-AF65-F5344CB8AC3E}">
        <p14:creationId xmlns:p14="http://schemas.microsoft.com/office/powerpoint/2010/main" val="2811018377"/>
      </p:ext>
    </p:extLst>
  </p:cSld>
  <p:clrMapOvr>
    <a:masterClrMapping/>
  </p:clrMapOvr>
  <p:transition spd="slow">
    <p:fade/>
  </p:transition>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C1E87B78-BB13-437F-85DA-553690440C43}"/>
              </a:ext>
            </a:extLst>
          </p:cNvPr>
          <p:cNvSpPr>
            <a:spLocks noGrp="1"/>
          </p:cNvSpPr>
          <p:nvPr>
            <p:ph type="title"/>
          </p:nvPr>
        </p:nvSpPr>
        <p:spPr/>
        <p:txBody>
          <a:bodyPr lIns="91440" tIns="45720" rIns="91440" bIns="45720" anchor="ctr" anchorCtr="0"/>
          <a:lstStyle/>
          <a:p>
            <a:pPr>
              <a:lnSpc>
                <a:spcPts val="4800"/>
              </a:lnSpc>
            </a:pPr>
            <a:r>
              <a:rPr lang="en-US" sz="4800" dirty="0">
                <a:latin typeface="Arial Narrow"/>
              </a:rPr>
              <a:t>Step 1: Network Screening</a:t>
            </a:r>
          </a:p>
        </p:txBody>
      </p:sp>
      <p:pic>
        <p:nvPicPr>
          <p:cNvPr id="6" name="Picture 5" descr="Graphical user interface, application, Excel&#10;&#10;Description automatically generated">
            <a:extLst>
              <a:ext uri="{FF2B5EF4-FFF2-40B4-BE49-F238E27FC236}">
                <a16:creationId xmlns:a16="http://schemas.microsoft.com/office/drawing/2014/main" id="{9858EA69-5E94-42F6-9813-C5D79C7448F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661188"/>
            <a:ext cx="12192000" cy="5012086"/>
          </a:xfrm>
          <a:prstGeom prst="rect">
            <a:avLst/>
          </a:prstGeom>
        </p:spPr>
      </p:pic>
      <p:sp>
        <p:nvSpPr>
          <p:cNvPr id="8" name="Oval 7">
            <a:extLst>
              <a:ext uri="{FF2B5EF4-FFF2-40B4-BE49-F238E27FC236}">
                <a16:creationId xmlns:a16="http://schemas.microsoft.com/office/drawing/2014/main" id="{7656BF91-9A40-4BD6-AE5C-35C66B3BC6E9}"/>
              </a:ext>
            </a:extLst>
          </p:cNvPr>
          <p:cNvSpPr/>
          <p:nvPr/>
        </p:nvSpPr>
        <p:spPr>
          <a:xfrm>
            <a:off x="1602297" y="1535185"/>
            <a:ext cx="4493703" cy="5931017"/>
          </a:xfrm>
          <a:prstGeom prst="ellipse">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a:extLst>
              <a:ext uri="{FF2B5EF4-FFF2-40B4-BE49-F238E27FC236}">
                <a16:creationId xmlns:a16="http://schemas.microsoft.com/office/drawing/2014/main" id="{CB429529-153B-40D0-8FC6-5987C9D644D7}"/>
              </a:ext>
            </a:extLst>
          </p:cNvPr>
          <p:cNvSpPr/>
          <p:nvPr/>
        </p:nvSpPr>
        <p:spPr>
          <a:xfrm>
            <a:off x="5451445" y="1331090"/>
            <a:ext cx="6991936" cy="5931017"/>
          </a:xfrm>
          <a:prstGeom prst="ellipse">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483679646"/>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 presetClass="exit" presetSubtype="0" fill="hold" grpId="1" nodeType="clickEffect">
                                  <p:stCondLst>
                                    <p:cond delay="0"/>
                                  </p:stCondLst>
                                  <p:childTnLst>
                                    <p:set>
                                      <p:cBhvr>
                                        <p:cTn id="11" dur="1" fill="hold">
                                          <p:stCondLst>
                                            <p:cond delay="0"/>
                                          </p:stCondLst>
                                        </p:cTn>
                                        <p:tgtEl>
                                          <p:spTgt spid="8"/>
                                        </p:tgtEl>
                                        <p:attrNameLst>
                                          <p:attrName>style.visibility</p:attrName>
                                        </p:attrNameLst>
                                      </p:cBhvr>
                                      <p:to>
                                        <p:strVal val="hidden"/>
                                      </p:to>
                                    </p:set>
                                  </p:childTnLst>
                                </p:cTn>
                              </p:par>
                              <p:par>
                                <p:cTn id="12" presetID="1" presetClass="entr" presetSubtype="0" fill="hold" grpId="0" nodeType="withEffect">
                                  <p:stCondLst>
                                    <p:cond delay="0"/>
                                  </p:stCondLst>
                                  <p:childTnLst>
                                    <p:set>
                                      <p:cBhvr>
                                        <p:cTn id="13"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8" grpId="1" animBg="1"/>
      <p:bldP spid="9" grpId="0" animBg="1"/>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Graphical user interface, application, table, Excel&#10;&#10;Description automatically generated">
            <a:extLst>
              <a:ext uri="{FF2B5EF4-FFF2-40B4-BE49-F238E27FC236}">
                <a16:creationId xmlns:a16="http://schemas.microsoft.com/office/drawing/2014/main" id="{5A488D77-B821-4701-BAD3-83A073839D3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
            <a:ext cx="12192000" cy="3429000"/>
          </a:xfrm>
          <a:prstGeom prst="rect">
            <a:avLst/>
          </a:prstGeom>
        </p:spPr>
      </p:pic>
      <p:pic>
        <p:nvPicPr>
          <p:cNvPr id="11" name="Picture 10" descr="Graphical user interface, application, table, Excel&#10;&#10;Description automatically generated">
            <a:extLst>
              <a:ext uri="{FF2B5EF4-FFF2-40B4-BE49-F238E27FC236}">
                <a16:creationId xmlns:a16="http://schemas.microsoft.com/office/drawing/2014/main" id="{10E4EEC8-F59E-49E9-8402-305F7EEE7EE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3657600"/>
            <a:ext cx="12192000" cy="3200400"/>
          </a:xfrm>
          <a:prstGeom prst="rect">
            <a:avLst/>
          </a:prstGeom>
        </p:spPr>
      </p:pic>
    </p:spTree>
    <p:extLst>
      <p:ext uri="{BB962C8B-B14F-4D97-AF65-F5344CB8AC3E}">
        <p14:creationId xmlns:p14="http://schemas.microsoft.com/office/powerpoint/2010/main" val="4047514815"/>
      </p:ext>
    </p:extLst>
  </p:cSld>
  <p:clrMapOvr>
    <a:masterClrMapping/>
  </p:clrMapOvr>
  <p:transition spd="slow">
    <p:fade/>
  </p:transition>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494FC5-804B-4E12-B28A-0A6677071650}"/>
              </a:ext>
            </a:extLst>
          </p:cNvPr>
          <p:cNvSpPr>
            <a:spLocks noGrp="1"/>
          </p:cNvSpPr>
          <p:nvPr>
            <p:ph idx="1"/>
          </p:nvPr>
        </p:nvSpPr>
        <p:spPr>
          <a:xfrm>
            <a:off x="212635" y="1584691"/>
            <a:ext cx="11640698" cy="4885683"/>
          </a:xfrm>
        </p:spPr>
        <p:txBody>
          <a:bodyPr lIns="91440" tIns="45720" rIns="91440" bIns="45720" anchor="t"/>
          <a:lstStyle/>
          <a:p>
            <a:r>
              <a:rPr lang="en-US" sz="3600" dirty="0"/>
              <a:t>Network Screening Tools Validation</a:t>
            </a:r>
          </a:p>
          <a:p>
            <a:pPr lvl="1"/>
            <a:r>
              <a:rPr lang="en-US" sz="3200" dirty="0"/>
              <a:t>BTO updates tools as needed</a:t>
            </a:r>
          </a:p>
          <a:p>
            <a:pPr lvl="2"/>
            <a:r>
              <a:rPr lang="en-US" sz="2800" dirty="0"/>
              <a:t>Crash information is updated annually</a:t>
            </a:r>
          </a:p>
          <a:p>
            <a:pPr lvl="1"/>
            <a:r>
              <a:rPr lang="en-US" sz="3200" dirty="0"/>
              <a:t>Regional Analyst</a:t>
            </a:r>
          </a:p>
          <a:p>
            <a:pPr lvl="2"/>
            <a:r>
              <a:rPr lang="en-US" sz="2800" dirty="0"/>
              <a:t>Verify intersections and/or segments exist</a:t>
            </a:r>
          </a:p>
          <a:p>
            <a:pPr lvl="2"/>
            <a:r>
              <a:rPr lang="en-US" sz="2800" dirty="0"/>
              <a:t>Validate traffic volume (AADT) or other data inputs</a:t>
            </a:r>
          </a:p>
        </p:txBody>
      </p:sp>
      <p:sp>
        <p:nvSpPr>
          <p:cNvPr id="7" name="Title 1">
            <a:extLst>
              <a:ext uri="{FF2B5EF4-FFF2-40B4-BE49-F238E27FC236}">
                <a16:creationId xmlns:a16="http://schemas.microsoft.com/office/drawing/2014/main" id="{C1E87B78-BB13-437F-85DA-553690440C43}"/>
              </a:ext>
            </a:extLst>
          </p:cNvPr>
          <p:cNvSpPr>
            <a:spLocks noGrp="1"/>
          </p:cNvSpPr>
          <p:nvPr>
            <p:ph type="title"/>
          </p:nvPr>
        </p:nvSpPr>
        <p:spPr/>
        <p:txBody>
          <a:bodyPr lIns="91440" tIns="45720" rIns="91440" bIns="45720" anchor="ctr" anchorCtr="0"/>
          <a:lstStyle/>
          <a:p>
            <a:pPr>
              <a:lnSpc>
                <a:spcPts val="4800"/>
              </a:lnSpc>
            </a:pPr>
            <a:r>
              <a:rPr lang="en-US" sz="4800" dirty="0">
                <a:latin typeface="Arial Narrow"/>
              </a:rPr>
              <a:t>Step 1: Network Screening</a:t>
            </a:r>
          </a:p>
        </p:txBody>
      </p:sp>
    </p:spTree>
    <p:extLst>
      <p:ext uri="{BB962C8B-B14F-4D97-AF65-F5344CB8AC3E}">
        <p14:creationId xmlns:p14="http://schemas.microsoft.com/office/powerpoint/2010/main" val="3278446673"/>
      </p:ext>
    </p:extLst>
  </p:cSld>
  <p:clrMapOvr>
    <a:masterClrMapping/>
  </p:clrMapOvr>
  <p:transition spd="slow">
    <p:fade/>
  </p:transition>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494FC5-804B-4E12-B28A-0A6677071650}"/>
              </a:ext>
            </a:extLst>
          </p:cNvPr>
          <p:cNvSpPr>
            <a:spLocks noGrp="1"/>
          </p:cNvSpPr>
          <p:nvPr>
            <p:ph idx="1"/>
          </p:nvPr>
        </p:nvSpPr>
        <p:spPr>
          <a:xfrm>
            <a:off x="212634" y="1584691"/>
            <a:ext cx="11354525" cy="4885683"/>
          </a:xfrm>
        </p:spPr>
        <p:txBody>
          <a:bodyPr lIns="91440" tIns="45720" rIns="91440" bIns="45720" anchor="t"/>
          <a:lstStyle/>
          <a:p>
            <a:pPr marL="228600" lvl="1">
              <a:spcBef>
                <a:spcPts val="0"/>
              </a:spcBef>
              <a:buFont typeface="Arial" panose="020B0604020202020204" pitchFamily="34" charset="0"/>
              <a:buChar char="•"/>
            </a:pPr>
            <a:r>
              <a:rPr lang="en-US" sz="3600" dirty="0">
                <a:solidFill>
                  <a:srgbClr val="00416A"/>
                </a:solidFill>
              </a:rPr>
              <a:t>Diagnosis of sites</a:t>
            </a:r>
          </a:p>
          <a:p>
            <a:pPr lvl="1"/>
            <a:r>
              <a:rPr lang="en-US" sz="3200" dirty="0"/>
              <a:t>Understand the location conditions review crash data to identify contributing factors and trends</a:t>
            </a:r>
          </a:p>
          <a:p>
            <a:pPr marL="460375" lvl="2" indent="0">
              <a:buNone/>
            </a:pPr>
            <a:endParaRPr lang="en-US" dirty="0">
              <a:latin typeface="Arial Narrow"/>
            </a:endParaRPr>
          </a:p>
        </p:txBody>
      </p:sp>
      <p:sp>
        <p:nvSpPr>
          <p:cNvPr id="7" name="Title 1">
            <a:extLst>
              <a:ext uri="{FF2B5EF4-FFF2-40B4-BE49-F238E27FC236}">
                <a16:creationId xmlns:a16="http://schemas.microsoft.com/office/drawing/2014/main" id="{C1E87B78-BB13-437F-85DA-553690440C43}"/>
              </a:ext>
            </a:extLst>
          </p:cNvPr>
          <p:cNvSpPr>
            <a:spLocks noGrp="1"/>
          </p:cNvSpPr>
          <p:nvPr>
            <p:ph type="title"/>
          </p:nvPr>
        </p:nvSpPr>
        <p:spPr/>
        <p:txBody>
          <a:bodyPr lIns="91440" tIns="45720" rIns="91440" bIns="45720" anchor="ctr" anchorCtr="0"/>
          <a:lstStyle/>
          <a:p>
            <a:pPr>
              <a:lnSpc>
                <a:spcPts val="4800"/>
              </a:lnSpc>
            </a:pPr>
            <a:r>
              <a:rPr lang="en-US" sz="4800" dirty="0">
                <a:latin typeface="Arial Narrow"/>
              </a:rPr>
              <a:t>Step 2: Diagnosis</a:t>
            </a:r>
          </a:p>
        </p:txBody>
      </p:sp>
      <p:pic>
        <p:nvPicPr>
          <p:cNvPr id="5" name="Picture 4">
            <a:extLst>
              <a:ext uri="{FF2B5EF4-FFF2-40B4-BE49-F238E27FC236}">
                <a16:creationId xmlns:a16="http://schemas.microsoft.com/office/drawing/2014/main" id="{F7676117-F470-4EA5-9130-B3BF0B9F8EB2}"/>
              </a:ext>
            </a:extLst>
          </p:cNvPr>
          <p:cNvPicPr>
            <a:picLocks noChangeAspect="1"/>
          </p:cNvPicPr>
          <p:nvPr/>
        </p:nvPicPr>
        <p:blipFill rotWithShape="1">
          <a:blip r:embed="rId3"/>
          <a:srcRect l="5301" t="17780" r="7842" b="16654"/>
          <a:stretch/>
        </p:blipFill>
        <p:spPr>
          <a:xfrm>
            <a:off x="5541659" y="2685691"/>
            <a:ext cx="6437707" cy="4114292"/>
          </a:xfrm>
          <a:prstGeom prst="rect">
            <a:avLst/>
          </a:prstGeom>
        </p:spPr>
      </p:pic>
      <p:pic>
        <p:nvPicPr>
          <p:cNvPr id="4" name="Picture 3" descr="Diagram&#10;&#10;Description automatically generated">
            <a:extLst>
              <a:ext uri="{FF2B5EF4-FFF2-40B4-BE49-F238E27FC236}">
                <a16:creationId xmlns:a16="http://schemas.microsoft.com/office/drawing/2014/main" id="{14351970-1ED6-45D8-9415-2BACEF9813D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12633" y="3886200"/>
            <a:ext cx="5085419" cy="2128224"/>
          </a:xfrm>
          <a:prstGeom prst="rect">
            <a:avLst/>
          </a:prstGeom>
        </p:spPr>
      </p:pic>
    </p:spTree>
    <p:extLst>
      <p:ext uri="{BB962C8B-B14F-4D97-AF65-F5344CB8AC3E}">
        <p14:creationId xmlns:p14="http://schemas.microsoft.com/office/powerpoint/2010/main" val="3174036494"/>
      </p:ext>
    </p:extLst>
  </p:cSld>
  <p:clrMapOvr>
    <a:masterClrMapping/>
  </p:clrMapOvr>
  <p:transition spd="slow">
    <p:fade/>
  </p:transition>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494FC5-804B-4E12-B28A-0A6677071650}"/>
              </a:ext>
            </a:extLst>
          </p:cNvPr>
          <p:cNvSpPr>
            <a:spLocks noGrp="1"/>
          </p:cNvSpPr>
          <p:nvPr>
            <p:ph idx="1"/>
          </p:nvPr>
        </p:nvSpPr>
        <p:spPr>
          <a:xfrm>
            <a:off x="212635" y="1584691"/>
            <a:ext cx="11640698" cy="4885683"/>
          </a:xfrm>
        </p:spPr>
        <p:txBody>
          <a:bodyPr lIns="91440" tIns="45720" rIns="91440" bIns="45720" anchor="t"/>
          <a:lstStyle/>
          <a:p>
            <a:r>
              <a:rPr lang="en-US" dirty="0"/>
              <a:t>Safety Sites of Promise undergo crash vetting</a:t>
            </a:r>
          </a:p>
          <a:p>
            <a:pPr lvl="1"/>
            <a:r>
              <a:rPr lang="en-US" dirty="0"/>
              <a:t>Additional, non-flagged sites can be investigated</a:t>
            </a:r>
          </a:p>
          <a:p>
            <a:r>
              <a:rPr lang="en-US" dirty="0"/>
              <a:t>Focus on crashes that can be mitigated by engineering solutions (</a:t>
            </a:r>
            <a:r>
              <a:rPr lang="en-US" i="1" dirty="0"/>
              <a:t>treatable</a:t>
            </a:r>
            <a:r>
              <a:rPr lang="en-US" dirty="0"/>
              <a:t> crashes)</a:t>
            </a:r>
          </a:p>
          <a:p>
            <a:pPr lvl="1"/>
            <a:r>
              <a:rPr lang="en-US" dirty="0"/>
              <a:t>Remove crashes that engineering cannot address (e.g., trailer malfunctions, animal strikes, outside of project limits, etc.)</a:t>
            </a:r>
          </a:p>
          <a:p>
            <a:r>
              <a:rPr lang="en-US" dirty="0"/>
              <a:t>Create an understanding of the crash and determine potential contributing factors</a:t>
            </a:r>
          </a:p>
          <a:p>
            <a:pPr lvl="1"/>
            <a:r>
              <a:rPr lang="en-US" i="1" dirty="0"/>
              <a:t>Why</a:t>
            </a:r>
            <a:r>
              <a:rPr lang="en-US" dirty="0"/>
              <a:t> did the crash occur?</a:t>
            </a:r>
          </a:p>
          <a:p>
            <a:endParaRPr lang="en-US" sz="3600" dirty="0"/>
          </a:p>
          <a:p>
            <a:pPr lvl="1"/>
            <a:endParaRPr lang="en-US" sz="2800" dirty="0"/>
          </a:p>
        </p:txBody>
      </p:sp>
      <p:sp>
        <p:nvSpPr>
          <p:cNvPr id="7" name="Title 1">
            <a:extLst>
              <a:ext uri="{FF2B5EF4-FFF2-40B4-BE49-F238E27FC236}">
                <a16:creationId xmlns:a16="http://schemas.microsoft.com/office/drawing/2014/main" id="{C1E87B78-BB13-437F-85DA-553690440C43}"/>
              </a:ext>
            </a:extLst>
          </p:cNvPr>
          <p:cNvSpPr>
            <a:spLocks noGrp="1"/>
          </p:cNvSpPr>
          <p:nvPr>
            <p:ph type="title"/>
          </p:nvPr>
        </p:nvSpPr>
        <p:spPr/>
        <p:txBody>
          <a:bodyPr lIns="91440" tIns="45720" rIns="91440" bIns="45720" anchor="ctr" anchorCtr="0"/>
          <a:lstStyle/>
          <a:p>
            <a:pPr>
              <a:lnSpc>
                <a:spcPts val="4800"/>
              </a:lnSpc>
            </a:pPr>
            <a:r>
              <a:rPr lang="en-US" sz="4800" dirty="0">
                <a:latin typeface="Arial Narrow"/>
              </a:rPr>
              <a:t>Step 2: Diagnosis</a:t>
            </a:r>
          </a:p>
        </p:txBody>
      </p:sp>
      <p:pic>
        <p:nvPicPr>
          <p:cNvPr id="6" name="Picture 5">
            <a:extLst>
              <a:ext uri="{FF2B5EF4-FFF2-40B4-BE49-F238E27FC236}">
                <a16:creationId xmlns:a16="http://schemas.microsoft.com/office/drawing/2014/main" id="{BB2AB2C2-4677-4CE5-9528-EC0DFF4448D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13933" y="4750839"/>
            <a:ext cx="4842651" cy="2002386"/>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2949071966"/>
      </p:ext>
    </p:extLst>
  </p:cSld>
  <p:clrMapOvr>
    <a:masterClrMapping/>
  </p:clrMapOvr>
  <p:transition spd="slow">
    <p:fade/>
  </p:transition>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494FC5-804B-4E12-B28A-0A6677071650}"/>
              </a:ext>
            </a:extLst>
          </p:cNvPr>
          <p:cNvSpPr>
            <a:spLocks noGrp="1"/>
          </p:cNvSpPr>
          <p:nvPr>
            <p:ph idx="1"/>
          </p:nvPr>
        </p:nvSpPr>
        <p:spPr>
          <a:xfrm>
            <a:off x="212635" y="1584691"/>
            <a:ext cx="11640698" cy="4885683"/>
          </a:xfrm>
        </p:spPr>
        <p:txBody>
          <a:bodyPr lIns="91440" tIns="45720" rIns="91440" bIns="45720" anchor="t"/>
          <a:lstStyle/>
          <a:p>
            <a:endParaRPr lang="en-US" sz="3200" dirty="0"/>
          </a:p>
          <a:p>
            <a:endParaRPr lang="en-US" sz="3600" dirty="0"/>
          </a:p>
          <a:p>
            <a:pPr lvl="1"/>
            <a:endParaRPr lang="en-US" sz="2800" dirty="0"/>
          </a:p>
        </p:txBody>
      </p:sp>
      <p:sp>
        <p:nvSpPr>
          <p:cNvPr id="7" name="Title 1">
            <a:extLst>
              <a:ext uri="{FF2B5EF4-FFF2-40B4-BE49-F238E27FC236}">
                <a16:creationId xmlns:a16="http://schemas.microsoft.com/office/drawing/2014/main" id="{C1E87B78-BB13-437F-85DA-553690440C43}"/>
              </a:ext>
            </a:extLst>
          </p:cNvPr>
          <p:cNvSpPr>
            <a:spLocks noGrp="1"/>
          </p:cNvSpPr>
          <p:nvPr>
            <p:ph type="title"/>
          </p:nvPr>
        </p:nvSpPr>
        <p:spPr/>
        <p:txBody>
          <a:bodyPr lIns="91440" tIns="45720" rIns="91440" bIns="45720" anchor="ctr" anchorCtr="0"/>
          <a:lstStyle/>
          <a:p>
            <a:pPr>
              <a:lnSpc>
                <a:spcPts val="4800"/>
              </a:lnSpc>
            </a:pPr>
            <a:r>
              <a:rPr lang="en-US" sz="4800" dirty="0">
                <a:latin typeface="Arial Narrow"/>
              </a:rPr>
              <a:t>Step 2: Diagnosis</a:t>
            </a:r>
          </a:p>
        </p:txBody>
      </p:sp>
      <p:sp>
        <p:nvSpPr>
          <p:cNvPr id="4" name="Content Placeholder 2">
            <a:extLst>
              <a:ext uri="{FF2B5EF4-FFF2-40B4-BE49-F238E27FC236}">
                <a16:creationId xmlns:a16="http://schemas.microsoft.com/office/drawing/2014/main" id="{D7E7DB79-E4EB-4D88-855A-2FB69CD5A7CE}"/>
              </a:ext>
            </a:extLst>
          </p:cNvPr>
          <p:cNvSpPr txBox="1">
            <a:spLocks/>
          </p:cNvSpPr>
          <p:nvPr/>
        </p:nvSpPr>
        <p:spPr>
          <a:xfrm>
            <a:off x="365035" y="1737091"/>
            <a:ext cx="11640698" cy="4885683"/>
          </a:xfrm>
          <a:prstGeom prst="rect">
            <a:avLst/>
          </a:prstGeom>
        </p:spPr>
        <p:txBody>
          <a:bodyPr lIns="91440" tIns="45720" rIns="91440" bIns="45720" anchor="t"/>
          <a:lstStyle>
            <a:lvl1pPr marL="228600" indent="-228600" algn="l" defTabSz="914400" rtl="0" eaLnBrk="1" latinLnBrk="0" hangingPunct="1">
              <a:lnSpc>
                <a:spcPct val="90000"/>
              </a:lnSpc>
              <a:spcBef>
                <a:spcPts val="0"/>
              </a:spcBef>
              <a:buFont typeface="Arial" panose="020B0604020202020204" pitchFamily="34" charset="0"/>
              <a:buChar char="•"/>
              <a:defRPr sz="3200" kern="1200" baseline="0">
                <a:solidFill>
                  <a:srgbClr val="00416A"/>
                </a:solidFill>
                <a:latin typeface="Arial Narrow" panose="020B0606020202030204" pitchFamily="34" charset="0"/>
                <a:ea typeface="+mn-ea"/>
                <a:cs typeface="+mn-cs"/>
              </a:defRPr>
            </a:lvl1pPr>
            <a:lvl2pPr marL="685800" indent="-228600" algn="l" defTabSz="914400" rtl="0" eaLnBrk="1" latinLnBrk="0" hangingPunct="1">
              <a:lnSpc>
                <a:spcPct val="90000"/>
              </a:lnSpc>
              <a:spcBef>
                <a:spcPts val="500"/>
              </a:spcBef>
              <a:buFont typeface="Wingdings" panose="05000000000000000000" pitchFamily="2" charset="2"/>
              <a:buChar char="§"/>
              <a:defRPr sz="2800" kern="1200" baseline="0">
                <a:solidFill>
                  <a:srgbClr val="A0284C"/>
                </a:solidFill>
                <a:latin typeface="Arial Narrow" panose="020B060602020203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400" kern="1200" baseline="0">
                <a:solidFill>
                  <a:srgbClr val="00416A"/>
                </a:solidFill>
                <a:latin typeface="Arial Narrow" panose="020B0606020202030204" pitchFamily="34" charset="0"/>
                <a:ea typeface="+mn-ea"/>
                <a:cs typeface="+mn-cs"/>
              </a:defRPr>
            </a:lvl3pPr>
            <a:lvl4pPr marL="1657350" indent="-285750" algn="l" defTabSz="914400" rtl="0" eaLnBrk="1" latinLnBrk="0" hangingPunct="1">
              <a:lnSpc>
                <a:spcPct val="90000"/>
              </a:lnSpc>
              <a:spcBef>
                <a:spcPts val="500"/>
              </a:spcBef>
              <a:buFont typeface="Wingdings" panose="05000000000000000000" pitchFamily="2" charset="2"/>
              <a:buChar char="§"/>
              <a:defRPr sz="2200" kern="1200" baseline="0">
                <a:solidFill>
                  <a:srgbClr val="A0284C"/>
                </a:solidFill>
                <a:latin typeface="Arial Narrow" panose="020B060602020203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bg1"/>
                </a:solidFill>
                <a:latin typeface="Arial Narrow" panose="020B060602020203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3600" dirty="0"/>
              <a:t>Small proportion of the system is identified as Safety Sites of Promise</a:t>
            </a:r>
          </a:p>
          <a:p>
            <a:r>
              <a:rPr lang="en-US" sz="3600" dirty="0"/>
              <a:t>Locations should </a:t>
            </a:r>
            <a:r>
              <a:rPr lang="en-US" sz="3600" i="1" u="sng" dirty="0"/>
              <a:t>not</a:t>
            </a:r>
            <a:r>
              <a:rPr lang="en-US" sz="3600" dirty="0"/>
              <a:t> be removed due to crash total </a:t>
            </a:r>
          </a:p>
          <a:p>
            <a:pPr lvl="1"/>
            <a:r>
              <a:rPr lang="en-US" sz="3200" dirty="0"/>
              <a:t>“Only 3 crashes”</a:t>
            </a:r>
          </a:p>
          <a:p>
            <a:pPr lvl="1"/>
            <a:r>
              <a:rPr lang="en-US" sz="3200" dirty="0"/>
              <a:t>“There isn’t a significant pattern” (e.g., 2 rear-end crashes, 1 angle crash) </a:t>
            </a:r>
          </a:p>
          <a:p>
            <a:r>
              <a:rPr lang="en-US" sz="3600" dirty="0"/>
              <a:t>Focus on </a:t>
            </a:r>
            <a:r>
              <a:rPr lang="en-US" sz="3600" i="1" dirty="0"/>
              <a:t>how</a:t>
            </a:r>
            <a:r>
              <a:rPr lang="en-US" sz="3600" dirty="0"/>
              <a:t> the crashes or contributing factors could be mitigated with potential alternatives</a:t>
            </a:r>
          </a:p>
        </p:txBody>
      </p:sp>
    </p:spTree>
    <p:extLst>
      <p:ext uri="{BB962C8B-B14F-4D97-AF65-F5344CB8AC3E}">
        <p14:creationId xmlns:p14="http://schemas.microsoft.com/office/powerpoint/2010/main" val="3003861423"/>
      </p:ext>
    </p:extLst>
  </p:cSld>
  <p:clrMapOvr>
    <a:masterClrMapping/>
  </p:clrMapOvr>
  <p:transition spd="slow">
    <p:fade/>
  </p:transition>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494FC5-804B-4E12-B28A-0A6677071650}"/>
              </a:ext>
            </a:extLst>
          </p:cNvPr>
          <p:cNvSpPr>
            <a:spLocks noGrp="1"/>
          </p:cNvSpPr>
          <p:nvPr>
            <p:ph idx="1"/>
          </p:nvPr>
        </p:nvSpPr>
        <p:spPr>
          <a:xfrm>
            <a:off x="212635" y="1584691"/>
            <a:ext cx="11640698" cy="4885683"/>
          </a:xfrm>
        </p:spPr>
        <p:txBody>
          <a:bodyPr lIns="91440" tIns="45720" rIns="91440" bIns="45720" anchor="t"/>
          <a:lstStyle/>
          <a:p>
            <a:endParaRPr lang="en-US" sz="3200" dirty="0"/>
          </a:p>
          <a:p>
            <a:endParaRPr lang="en-US" sz="3600" dirty="0"/>
          </a:p>
          <a:p>
            <a:pPr lvl="1"/>
            <a:endParaRPr lang="en-US" sz="2800" dirty="0"/>
          </a:p>
        </p:txBody>
      </p:sp>
      <p:sp>
        <p:nvSpPr>
          <p:cNvPr id="7" name="Title 1">
            <a:extLst>
              <a:ext uri="{FF2B5EF4-FFF2-40B4-BE49-F238E27FC236}">
                <a16:creationId xmlns:a16="http://schemas.microsoft.com/office/drawing/2014/main" id="{C1E87B78-BB13-437F-85DA-553690440C43}"/>
              </a:ext>
            </a:extLst>
          </p:cNvPr>
          <p:cNvSpPr>
            <a:spLocks noGrp="1"/>
          </p:cNvSpPr>
          <p:nvPr>
            <p:ph type="title"/>
          </p:nvPr>
        </p:nvSpPr>
        <p:spPr/>
        <p:txBody>
          <a:bodyPr lIns="91440" tIns="45720" rIns="91440" bIns="45720" anchor="ctr" anchorCtr="0"/>
          <a:lstStyle/>
          <a:p>
            <a:pPr>
              <a:lnSpc>
                <a:spcPts val="4800"/>
              </a:lnSpc>
            </a:pPr>
            <a:r>
              <a:rPr lang="en-US" sz="4800" dirty="0">
                <a:latin typeface="Arial Narrow"/>
              </a:rPr>
              <a:t>Step 2: Diagnosis</a:t>
            </a:r>
          </a:p>
        </p:txBody>
      </p:sp>
      <p:sp>
        <p:nvSpPr>
          <p:cNvPr id="4" name="Content Placeholder 2">
            <a:extLst>
              <a:ext uri="{FF2B5EF4-FFF2-40B4-BE49-F238E27FC236}">
                <a16:creationId xmlns:a16="http://schemas.microsoft.com/office/drawing/2014/main" id="{D7E7DB79-E4EB-4D88-855A-2FB69CD5A7CE}"/>
              </a:ext>
            </a:extLst>
          </p:cNvPr>
          <p:cNvSpPr txBox="1">
            <a:spLocks/>
          </p:cNvSpPr>
          <p:nvPr/>
        </p:nvSpPr>
        <p:spPr>
          <a:xfrm>
            <a:off x="365035" y="1737091"/>
            <a:ext cx="11640698" cy="4885683"/>
          </a:xfrm>
          <a:prstGeom prst="rect">
            <a:avLst/>
          </a:prstGeom>
        </p:spPr>
        <p:txBody>
          <a:bodyPr lIns="91440" tIns="45720" rIns="91440" bIns="45720" anchor="t"/>
          <a:lstStyle>
            <a:lvl1pPr marL="228600" indent="-228600" algn="l" defTabSz="914400" rtl="0" eaLnBrk="1" latinLnBrk="0" hangingPunct="1">
              <a:lnSpc>
                <a:spcPct val="90000"/>
              </a:lnSpc>
              <a:spcBef>
                <a:spcPts val="0"/>
              </a:spcBef>
              <a:buFont typeface="Arial" panose="020B0604020202020204" pitchFamily="34" charset="0"/>
              <a:buChar char="•"/>
              <a:defRPr sz="3200" kern="1200" baseline="0">
                <a:solidFill>
                  <a:srgbClr val="00416A"/>
                </a:solidFill>
                <a:latin typeface="Arial Narrow" panose="020B0606020202030204" pitchFamily="34" charset="0"/>
                <a:ea typeface="+mn-ea"/>
                <a:cs typeface="+mn-cs"/>
              </a:defRPr>
            </a:lvl1pPr>
            <a:lvl2pPr marL="685800" indent="-228600" algn="l" defTabSz="914400" rtl="0" eaLnBrk="1" latinLnBrk="0" hangingPunct="1">
              <a:lnSpc>
                <a:spcPct val="90000"/>
              </a:lnSpc>
              <a:spcBef>
                <a:spcPts val="500"/>
              </a:spcBef>
              <a:buFont typeface="Wingdings" panose="05000000000000000000" pitchFamily="2" charset="2"/>
              <a:buChar char="§"/>
              <a:defRPr sz="2800" kern="1200" baseline="0">
                <a:solidFill>
                  <a:srgbClr val="A0284C"/>
                </a:solidFill>
                <a:latin typeface="Arial Narrow" panose="020B060602020203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400" kern="1200" baseline="0">
                <a:solidFill>
                  <a:srgbClr val="00416A"/>
                </a:solidFill>
                <a:latin typeface="Arial Narrow" panose="020B0606020202030204" pitchFamily="34" charset="0"/>
                <a:ea typeface="+mn-ea"/>
                <a:cs typeface="+mn-cs"/>
              </a:defRPr>
            </a:lvl3pPr>
            <a:lvl4pPr marL="1657350" indent="-285750" algn="l" defTabSz="914400" rtl="0" eaLnBrk="1" latinLnBrk="0" hangingPunct="1">
              <a:lnSpc>
                <a:spcPct val="90000"/>
              </a:lnSpc>
              <a:spcBef>
                <a:spcPts val="500"/>
              </a:spcBef>
              <a:buFont typeface="Wingdings" panose="05000000000000000000" pitchFamily="2" charset="2"/>
              <a:buChar char="§"/>
              <a:defRPr sz="2200" kern="1200" baseline="0">
                <a:solidFill>
                  <a:srgbClr val="A0284C"/>
                </a:solidFill>
                <a:latin typeface="Arial Narrow" panose="020B060602020203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bg1"/>
                </a:solidFill>
                <a:latin typeface="Arial Narrow" panose="020B060602020203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3600" dirty="0"/>
              <a:t>Document crash/vetting comments </a:t>
            </a:r>
          </a:p>
        </p:txBody>
      </p:sp>
      <p:pic>
        <p:nvPicPr>
          <p:cNvPr id="5" name="Picture 4" descr="Calendar&#10;&#10;Description automatically generated">
            <a:extLst>
              <a:ext uri="{FF2B5EF4-FFF2-40B4-BE49-F238E27FC236}">
                <a16:creationId xmlns:a16="http://schemas.microsoft.com/office/drawing/2014/main" id="{DA1DE2A8-6150-492D-BFD6-614FEB0EF5C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1600" y="2288898"/>
            <a:ext cx="12011378" cy="4486276"/>
          </a:xfrm>
          <a:prstGeom prst="rect">
            <a:avLst/>
          </a:prstGeom>
        </p:spPr>
      </p:pic>
    </p:spTree>
    <p:extLst>
      <p:ext uri="{BB962C8B-B14F-4D97-AF65-F5344CB8AC3E}">
        <p14:creationId xmlns:p14="http://schemas.microsoft.com/office/powerpoint/2010/main" val="1828020232"/>
      </p:ext>
    </p:extLst>
  </p:cSld>
  <p:clrMapOvr>
    <a:masterClrMapping/>
  </p:clrMapOvr>
  <p:transition spd="slow">
    <p:fade/>
  </p:transition>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C1E87B78-BB13-437F-85DA-553690440C43}"/>
              </a:ext>
            </a:extLst>
          </p:cNvPr>
          <p:cNvSpPr>
            <a:spLocks noGrp="1"/>
          </p:cNvSpPr>
          <p:nvPr>
            <p:ph type="title"/>
          </p:nvPr>
        </p:nvSpPr>
        <p:spPr/>
        <p:txBody>
          <a:bodyPr lIns="91440" tIns="45720" rIns="91440" bIns="45720" anchor="ctr" anchorCtr="0"/>
          <a:lstStyle/>
          <a:p>
            <a:pPr>
              <a:lnSpc>
                <a:spcPts val="4800"/>
              </a:lnSpc>
            </a:pPr>
            <a:r>
              <a:rPr lang="en-US" sz="4800" dirty="0">
                <a:latin typeface="Arial Narrow"/>
              </a:rPr>
              <a:t>Step 3: Countermeasure Identification</a:t>
            </a:r>
          </a:p>
        </p:txBody>
      </p:sp>
      <p:pic>
        <p:nvPicPr>
          <p:cNvPr id="6" name="Picture 5">
            <a:extLst>
              <a:ext uri="{FF2B5EF4-FFF2-40B4-BE49-F238E27FC236}">
                <a16:creationId xmlns:a16="http://schemas.microsoft.com/office/drawing/2014/main" id="{909FAC97-2966-4B63-AEBB-E16946E25A0B}"/>
              </a:ext>
            </a:extLst>
          </p:cNvPr>
          <p:cNvPicPr>
            <a:picLocks noChangeAspect="1"/>
          </p:cNvPicPr>
          <p:nvPr/>
        </p:nvPicPr>
        <p:blipFill rotWithShape="1">
          <a:blip r:embed="rId3">
            <a:extLst>
              <a:ext uri="{28A0092B-C50C-407E-A947-70E740481C1C}">
                <a14:useLocalDpi xmlns:a14="http://schemas.microsoft.com/office/drawing/2010/main" val="0"/>
              </a:ext>
            </a:extLst>
          </a:blip>
          <a:srcRect l="-690" r="-358"/>
          <a:stretch/>
        </p:blipFill>
        <p:spPr>
          <a:xfrm>
            <a:off x="2599815" y="1804264"/>
            <a:ext cx="6689362" cy="2153684"/>
          </a:xfrm>
          <a:prstGeom prst="rect">
            <a:avLst/>
          </a:prstGeom>
        </p:spPr>
      </p:pic>
      <p:pic>
        <p:nvPicPr>
          <p:cNvPr id="9" name="Picture 8">
            <a:extLst>
              <a:ext uri="{FF2B5EF4-FFF2-40B4-BE49-F238E27FC236}">
                <a16:creationId xmlns:a16="http://schemas.microsoft.com/office/drawing/2014/main" id="{6ACBF4C1-D1D8-4E42-A9CE-00270051EA8D}"/>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a:off x="2599816" y="4044986"/>
            <a:ext cx="6689362" cy="2153684"/>
          </a:xfrm>
          <a:prstGeom prst="rect">
            <a:avLst/>
          </a:prstGeom>
        </p:spPr>
      </p:pic>
      <p:sp>
        <p:nvSpPr>
          <p:cNvPr id="10" name="TextBox 9">
            <a:extLst>
              <a:ext uri="{FF2B5EF4-FFF2-40B4-BE49-F238E27FC236}">
                <a16:creationId xmlns:a16="http://schemas.microsoft.com/office/drawing/2014/main" id="{6E18EEBF-7CE8-4B6F-960A-9729350AF304}"/>
              </a:ext>
            </a:extLst>
          </p:cNvPr>
          <p:cNvSpPr txBox="1"/>
          <p:nvPr/>
        </p:nvSpPr>
        <p:spPr>
          <a:xfrm>
            <a:off x="594358" y="6285708"/>
            <a:ext cx="8882743" cy="307777"/>
          </a:xfrm>
          <a:prstGeom prst="rect">
            <a:avLst/>
          </a:prstGeom>
          <a:noFill/>
        </p:spPr>
        <p:txBody>
          <a:bodyPr wrap="square" rtlCol="0">
            <a:spAutoFit/>
          </a:bodyPr>
          <a:lstStyle/>
          <a:p>
            <a:r>
              <a:rPr lang="en-US" sz="1400" dirty="0"/>
              <a:t>Source: </a:t>
            </a:r>
            <a:r>
              <a:rPr lang="en-US" sz="1400" dirty="0">
                <a:hlinkClick r:id="rId5"/>
              </a:rPr>
              <a:t>FHWA Proven Countermeasures</a:t>
            </a:r>
            <a:endParaRPr lang="en-US" sz="1400" dirty="0"/>
          </a:p>
        </p:txBody>
      </p:sp>
    </p:spTree>
    <p:extLst>
      <p:ext uri="{BB962C8B-B14F-4D97-AF65-F5344CB8AC3E}">
        <p14:creationId xmlns:p14="http://schemas.microsoft.com/office/powerpoint/2010/main" val="218321024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C1E87B78-BB13-437F-85DA-553690440C43}"/>
              </a:ext>
            </a:extLst>
          </p:cNvPr>
          <p:cNvSpPr>
            <a:spLocks noGrp="1"/>
          </p:cNvSpPr>
          <p:nvPr>
            <p:ph type="title"/>
          </p:nvPr>
        </p:nvSpPr>
        <p:spPr/>
        <p:txBody>
          <a:bodyPr lIns="91440" tIns="45720" rIns="91440" bIns="45720" anchor="ctr" anchorCtr="0"/>
          <a:lstStyle/>
          <a:p>
            <a:pPr>
              <a:lnSpc>
                <a:spcPts val="4800"/>
              </a:lnSpc>
            </a:pPr>
            <a:r>
              <a:rPr lang="en-US" sz="4800" dirty="0">
                <a:latin typeface="Arial Narrow"/>
              </a:rPr>
              <a:t>Step 3: Countermeasure Identification</a:t>
            </a:r>
          </a:p>
        </p:txBody>
      </p:sp>
      <p:sp>
        <p:nvSpPr>
          <p:cNvPr id="11" name="Content Placeholder 2">
            <a:extLst>
              <a:ext uri="{FF2B5EF4-FFF2-40B4-BE49-F238E27FC236}">
                <a16:creationId xmlns:a16="http://schemas.microsoft.com/office/drawing/2014/main" id="{EAB8217D-7951-4AA2-B225-2B47F27679E0}"/>
              </a:ext>
            </a:extLst>
          </p:cNvPr>
          <p:cNvSpPr txBox="1">
            <a:spLocks/>
          </p:cNvSpPr>
          <p:nvPr/>
        </p:nvSpPr>
        <p:spPr>
          <a:xfrm>
            <a:off x="365035" y="1737091"/>
            <a:ext cx="11640698" cy="4885683"/>
          </a:xfrm>
          <a:prstGeom prst="rect">
            <a:avLst/>
          </a:prstGeom>
        </p:spPr>
        <p:txBody>
          <a:bodyPr lIns="91440" tIns="45720" rIns="91440" bIns="45720" anchor="t"/>
          <a:lstStyle>
            <a:lvl1pPr marL="228600" indent="-228600" algn="l" defTabSz="914400" rtl="0" eaLnBrk="1" latinLnBrk="0" hangingPunct="1">
              <a:lnSpc>
                <a:spcPct val="90000"/>
              </a:lnSpc>
              <a:spcBef>
                <a:spcPts val="0"/>
              </a:spcBef>
              <a:buFont typeface="Arial" panose="020B0604020202020204" pitchFamily="34" charset="0"/>
              <a:buChar char="•"/>
              <a:defRPr sz="3200" kern="1200" baseline="0">
                <a:solidFill>
                  <a:srgbClr val="00416A"/>
                </a:solidFill>
                <a:latin typeface="Arial Narrow" panose="020B0606020202030204" pitchFamily="34" charset="0"/>
                <a:ea typeface="+mn-ea"/>
                <a:cs typeface="+mn-cs"/>
              </a:defRPr>
            </a:lvl1pPr>
            <a:lvl2pPr marL="685800" indent="-228600" algn="l" defTabSz="914400" rtl="0" eaLnBrk="1" latinLnBrk="0" hangingPunct="1">
              <a:lnSpc>
                <a:spcPct val="90000"/>
              </a:lnSpc>
              <a:spcBef>
                <a:spcPts val="500"/>
              </a:spcBef>
              <a:buFont typeface="Wingdings" panose="05000000000000000000" pitchFamily="2" charset="2"/>
              <a:buChar char="§"/>
              <a:defRPr sz="2800" kern="1200" baseline="0">
                <a:solidFill>
                  <a:srgbClr val="A0284C"/>
                </a:solidFill>
                <a:latin typeface="Arial Narrow" panose="020B060602020203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400" kern="1200" baseline="0">
                <a:solidFill>
                  <a:srgbClr val="00416A"/>
                </a:solidFill>
                <a:latin typeface="Arial Narrow" panose="020B0606020202030204" pitchFamily="34" charset="0"/>
                <a:ea typeface="+mn-ea"/>
                <a:cs typeface="+mn-cs"/>
              </a:defRPr>
            </a:lvl3pPr>
            <a:lvl4pPr marL="1657350" indent="-285750" algn="l" defTabSz="914400" rtl="0" eaLnBrk="1" latinLnBrk="0" hangingPunct="1">
              <a:lnSpc>
                <a:spcPct val="90000"/>
              </a:lnSpc>
              <a:spcBef>
                <a:spcPts val="500"/>
              </a:spcBef>
              <a:buFont typeface="Wingdings" panose="05000000000000000000" pitchFamily="2" charset="2"/>
              <a:buChar char="§"/>
              <a:defRPr sz="2200" kern="1200" baseline="0">
                <a:solidFill>
                  <a:srgbClr val="A0284C"/>
                </a:solidFill>
                <a:latin typeface="Arial Narrow" panose="020B060602020203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bg1"/>
                </a:solidFill>
                <a:latin typeface="Arial Narrow" panose="020B060602020203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3600" dirty="0"/>
              <a:t>From the Diagnosis procedure:</a:t>
            </a:r>
          </a:p>
          <a:p>
            <a:pPr lvl="1"/>
            <a:r>
              <a:rPr lang="en-US" sz="3200" dirty="0"/>
              <a:t>Identified crashes that could be treated/mitigated</a:t>
            </a:r>
          </a:p>
          <a:p>
            <a:pPr lvl="1"/>
            <a:r>
              <a:rPr lang="en-US" sz="3200" dirty="0"/>
              <a:t>Determined what factors led to the crash, crash type, or severity of the crash</a:t>
            </a:r>
          </a:p>
          <a:p>
            <a:r>
              <a:rPr lang="en-US" sz="3600" dirty="0"/>
              <a:t>Engineering judgement is used to select appropriate safety countermeasures</a:t>
            </a:r>
          </a:p>
          <a:p>
            <a:pPr lvl="1"/>
            <a:r>
              <a:rPr lang="en-US" sz="3200" dirty="0"/>
              <a:t>It is likely that certain countermeasures may treat different or multiple factors and/or crash types</a:t>
            </a:r>
          </a:p>
        </p:txBody>
      </p:sp>
    </p:spTree>
    <p:extLst>
      <p:ext uri="{BB962C8B-B14F-4D97-AF65-F5344CB8AC3E}">
        <p14:creationId xmlns:p14="http://schemas.microsoft.com/office/powerpoint/2010/main" val="339937185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C1E87B78-BB13-437F-85DA-553690440C43}"/>
              </a:ext>
            </a:extLst>
          </p:cNvPr>
          <p:cNvSpPr>
            <a:spLocks noGrp="1"/>
          </p:cNvSpPr>
          <p:nvPr>
            <p:ph type="title"/>
          </p:nvPr>
        </p:nvSpPr>
        <p:spPr/>
        <p:txBody>
          <a:bodyPr lIns="91440" tIns="45720" rIns="91440" bIns="45720" anchor="ctr" anchorCtr="0"/>
          <a:lstStyle/>
          <a:p>
            <a:pPr>
              <a:lnSpc>
                <a:spcPts val="4800"/>
              </a:lnSpc>
            </a:pPr>
            <a:r>
              <a:rPr lang="en-US" sz="4800" dirty="0">
                <a:latin typeface="Arial Narrow"/>
              </a:rPr>
              <a:t>Step 3: Countermeasure Identification</a:t>
            </a:r>
          </a:p>
        </p:txBody>
      </p:sp>
      <p:sp>
        <p:nvSpPr>
          <p:cNvPr id="11" name="Content Placeholder 2">
            <a:extLst>
              <a:ext uri="{FF2B5EF4-FFF2-40B4-BE49-F238E27FC236}">
                <a16:creationId xmlns:a16="http://schemas.microsoft.com/office/drawing/2014/main" id="{EAB8217D-7951-4AA2-B225-2B47F27679E0}"/>
              </a:ext>
            </a:extLst>
          </p:cNvPr>
          <p:cNvSpPr txBox="1">
            <a:spLocks/>
          </p:cNvSpPr>
          <p:nvPr/>
        </p:nvSpPr>
        <p:spPr>
          <a:xfrm>
            <a:off x="365035" y="1737091"/>
            <a:ext cx="11640698" cy="4885683"/>
          </a:xfrm>
          <a:prstGeom prst="rect">
            <a:avLst/>
          </a:prstGeom>
        </p:spPr>
        <p:txBody>
          <a:bodyPr lIns="91440" tIns="45720" rIns="91440" bIns="45720" anchor="t"/>
          <a:lstStyle>
            <a:lvl1pPr marL="228600" indent="-228600" algn="l" defTabSz="914400" rtl="0" eaLnBrk="1" latinLnBrk="0" hangingPunct="1">
              <a:lnSpc>
                <a:spcPct val="90000"/>
              </a:lnSpc>
              <a:spcBef>
                <a:spcPts val="0"/>
              </a:spcBef>
              <a:buFont typeface="Arial" panose="020B0604020202020204" pitchFamily="34" charset="0"/>
              <a:buChar char="•"/>
              <a:defRPr sz="3200" kern="1200" baseline="0">
                <a:solidFill>
                  <a:srgbClr val="00416A"/>
                </a:solidFill>
                <a:latin typeface="Arial Narrow" panose="020B0606020202030204" pitchFamily="34" charset="0"/>
                <a:ea typeface="+mn-ea"/>
                <a:cs typeface="+mn-cs"/>
              </a:defRPr>
            </a:lvl1pPr>
            <a:lvl2pPr marL="685800" indent="-228600" algn="l" defTabSz="914400" rtl="0" eaLnBrk="1" latinLnBrk="0" hangingPunct="1">
              <a:lnSpc>
                <a:spcPct val="90000"/>
              </a:lnSpc>
              <a:spcBef>
                <a:spcPts val="500"/>
              </a:spcBef>
              <a:buFont typeface="Wingdings" panose="05000000000000000000" pitchFamily="2" charset="2"/>
              <a:buChar char="§"/>
              <a:defRPr sz="2800" kern="1200" baseline="0">
                <a:solidFill>
                  <a:srgbClr val="A0284C"/>
                </a:solidFill>
                <a:latin typeface="Arial Narrow" panose="020B060602020203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400" kern="1200" baseline="0">
                <a:solidFill>
                  <a:srgbClr val="00416A"/>
                </a:solidFill>
                <a:latin typeface="Arial Narrow" panose="020B0606020202030204" pitchFamily="34" charset="0"/>
                <a:ea typeface="+mn-ea"/>
                <a:cs typeface="+mn-cs"/>
              </a:defRPr>
            </a:lvl3pPr>
            <a:lvl4pPr marL="1657350" indent="-285750" algn="l" defTabSz="914400" rtl="0" eaLnBrk="1" latinLnBrk="0" hangingPunct="1">
              <a:lnSpc>
                <a:spcPct val="90000"/>
              </a:lnSpc>
              <a:spcBef>
                <a:spcPts val="500"/>
              </a:spcBef>
              <a:buFont typeface="Wingdings" panose="05000000000000000000" pitchFamily="2" charset="2"/>
              <a:buChar char="§"/>
              <a:defRPr sz="2200" kern="1200" baseline="0">
                <a:solidFill>
                  <a:srgbClr val="A0284C"/>
                </a:solidFill>
                <a:latin typeface="Arial Narrow" panose="020B060602020203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bg1"/>
                </a:solidFill>
                <a:latin typeface="Arial Narrow" panose="020B060602020203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3600" dirty="0"/>
              <a:t>FDM 11-38 attachment 10.3 </a:t>
            </a:r>
          </a:p>
          <a:p>
            <a:pPr lvl="1"/>
            <a:r>
              <a:rPr lang="en-US" sz="3200" dirty="0"/>
              <a:t>Lists several common countermeasures with factors they could address</a:t>
            </a:r>
          </a:p>
        </p:txBody>
      </p:sp>
      <p:pic>
        <p:nvPicPr>
          <p:cNvPr id="4" name="Picture 3">
            <a:extLst>
              <a:ext uri="{FF2B5EF4-FFF2-40B4-BE49-F238E27FC236}">
                <a16:creationId xmlns:a16="http://schemas.microsoft.com/office/drawing/2014/main" id="{730841D6-0371-4743-8938-B16DD8DD4B50}"/>
              </a:ext>
            </a:extLst>
          </p:cNvPr>
          <p:cNvPicPr>
            <a:picLocks noChangeAspect="1"/>
          </p:cNvPicPr>
          <p:nvPr/>
        </p:nvPicPr>
        <p:blipFill>
          <a:blip r:embed="rId3"/>
          <a:stretch>
            <a:fillRect/>
          </a:stretch>
        </p:blipFill>
        <p:spPr>
          <a:xfrm>
            <a:off x="961072" y="2955649"/>
            <a:ext cx="10239375" cy="3667125"/>
          </a:xfrm>
          <a:prstGeom prst="rect">
            <a:avLst/>
          </a:prstGeom>
        </p:spPr>
      </p:pic>
    </p:spTree>
    <p:extLst>
      <p:ext uri="{BB962C8B-B14F-4D97-AF65-F5344CB8AC3E}">
        <p14:creationId xmlns:p14="http://schemas.microsoft.com/office/powerpoint/2010/main" val="116502055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lIns="91440" tIns="45720" rIns="91440" bIns="45720" anchor="ctr" anchorCtr="0"/>
          <a:lstStyle/>
          <a:p>
            <a:pPr>
              <a:lnSpc>
                <a:spcPts val="4800"/>
              </a:lnSpc>
            </a:pPr>
            <a:r>
              <a:rPr lang="en-US" sz="4800" dirty="0">
                <a:latin typeface="Arial Narrow"/>
              </a:rPr>
              <a:t>Intersection Control Evaluation</a:t>
            </a:r>
          </a:p>
        </p:txBody>
      </p:sp>
      <p:sp>
        <p:nvSpPr>
          <p:cNvPr id="3" name="Content Placeholder 2"/>
          <p:cNvSpPr>
            <a:spLocks noGrp="1"/>
          </p:cNvSpPr>
          <p:nvPr>
            <p:ph idx="1"/>
          </p:nvPr>
        </p:nvSpPr>
        <p:spPr>
          <a:xfrm>
            <a:off x="340042" y="1769807"/>
            <a:ext cx="11511915" cy="4830096"/>
          </a:xfrm>
        </p:spPr>
        <p:txBody>
          <a:bodyPr/>
          <a:lstStyle/>
          <a:p>
            <a:r>
              <a:rPr lang="en-US" sz="3600" dirty="0"/>
              <a:t>Intersection Control Evaluation (ICE):</a:t>
            </a:r>
          </a:p>
          <a:p>
            <a:pPr lvl="1"/>
            <a:r>
              <a:rPr lang="en-US" sz="3200" dirty="0"/>
              <a:t>ICE is required when:</a:t>
            </a:r>
          </a:p>
          <a:p>
            <a:pPr lvl="2"/>
            <a:r>
              <a:rPr lang="en-US" sz="2800" dirty="0"/>
              <a:t>Changes to existing traffic control are proposed</a:t>
            </a:r>
          </a:p>
          <a:p>
            <a:pPr lvl="2"/>
            <a:r>
              <a:rPr lang="en-US" sz="2800" dirty="0"/>
              <a:t>New traffic control installation</a:t>
            </a:r>
          </a:p>
          <a:p>
            <a:pPr lvl="2"/>
            <a:r>
              <a:rPr lang="en-US" sz="2800" dirty="0"/>
              <a:t>New alternative type is investigated</a:t>
            </a:r>
          </a:p>
          <a:p>
            <a:pPr lvl="2"/>
            <a:r>
              <a:rPr lang="en-US" sz="2800" dirty="0"/>
              <a:t>Offsetting intersections</a:t>
            </a:r>
          </a:p>
          <a:p>
            <a:pPr lvl="1"/>
            <a:r>
              <a:rPr lang="en-US" sz="3200" dirty="0"/>
              <a:t>ICE </a:t>
            </a:r>
            <a:r>
              <a:rPr lang="en-US" sz="3200" i="1" dirty="0"/>
              <a:t>may</a:t>
            </a:r>
            <a:r>
              <a:rPr lang="en-US" sz="3200" dirty="0"/>
              <a:t> be required when:</a:t>
            </a:r>
          </a:p>
          <a:p>
            <a:pPr lvl="2"/>
            <a:r>
              <a:rPr lang="en-US" sz="2800" dirty="0"/>
              <a:t>Access/median restrictions occur on the State Highway</a:t>
            </a:r>
          </a:p>
        </p:txBody>
      </p:sp>
    </p:spTree>
    <p:extLst>
      <p:ext uri="{BB962C8B-B14F-4D97-AF65-F5344CB8AC3E}">
        <p14:creationId xmlns:p14="http://schemas.microsoft.com/office/powerpoint/2010/main" val="3593273810"/>
      </p:ext>
    </p:extLst>
  </p:cSld>
  <p:clrMapOvr>
    <a:masterClrMapping/>
  </p:clrMapOvr>
  <p:transition spd="slow">
    <p:fade/>
  </p:transition>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C1E87B78-BB13-437F-85DA-553690440C43}"/>
              </a:ext>
            </a:extLst>
          </p:cNvPr>
          <p:cNvSpPr>
            <a:spLocks noGrp="1"/>
          </p:cNvSpPr>
          <p:nvPr>
            <p:ph type="title"/>
          </p:nvPr>
        </p:nvSpPr>
        <p:spPr/>
        <p:txBody>
          <a:bodyPr lIns="91440" tIns="45720" rIns="91440" bIns="45720" anchor="ctr" anchorCtr="0"/>
          <a:lstStyle/>
          <a:p>
            <a:pPr>
              <a:lnSpc>
                <a:spcPts val="4800"/>
              </a:lnSpc>
            </a:pPr>
            <a:r>
              <a:rPr lang="en-US" sz="4800" dirty="0">
                <a:latin typeface="Arial Narrow"/>
              </a:rPr>
              <a:t>Step 3: Countermeasure Identification</a:t>
            </a:r>
          </a:p>
        </p:txBody>
      </p:sp>
      <p:sp>
        <p:nvSpPr>
          <p:cNvPr id="11" name="Content Placeholder 2">
            <a:extLst>
              <a:ext uri="{FF2B5EF4-FFF2-40B4-BE49-F238E27FC236}">
                <a16:creationId xmlns:a16="http://schemas.microsoft.com/office/drawing/2014/main" id="{EAB8217D-7951-4AA2-B225-2B47F27679E0}"/>
              </a:ext>
            </a:extLst>
          </p:cNvPr>
          <p:cNvSpPr txBox="1">
            <a:spLocks/>
          </p:cNvSpPr>
          <p:nvPr/>
        </p:nvSpPr>
        <p:spPr>
          <a:xfrm>
            <a:off x="365035" y="1737091"/>
            <a:ext cx="11640698" cy="4885683"/>
          </a:xfrm>
          <a:prstGeom prst="rect">
            <a:avLst/>
          </a:prstGeom>
        </p:spPr>
        <p:txBody>
          <a:bodyPr lIns="91440" tIns="45720" rIns="91440" bIns="45720" anchor="t"/>
          <a:lstStyle>
            <a:lvl1pPr marL="228600" indent="-228600" algn="l" defTabSz="914400" rtl="0" eaLnBrk="1" latinLnBrk="0" hangingPunct="1">
              <a:lnSpc>
                <a:spcPct val="90000"/>
              </a:lnSpc>
              <a:spcBef>
                <a:spcPts val="0"/>
              </a:spcBef>
              <a:buFont typeface="Arial" panose="020B0604020202020204" pitchFamily="34" charset="0"/>
              <a:buChar char="•"/>
              <a:defRPr sz="3200" kern="1200" baseline="0">
                <a:solidFill>
                  <a:srgbClr val="00416A"/>
                </a:solidFill>
                <a:latin typeface="Arial Narrow" panose="020B0606020202030204" pitchFamily="34" charset="0"/>
                <a:ea typeface="+mn-ea"/>
                <a:cs typeface="+mn-cs"/>
              </a:defRPr>
            </a:lvl1pPr>
            <a:lvl2pPr marL="685800" indent="-228600" algn="l" defTabSz="914400" rtl="0" eaLnBrk="1" latinLnBrk="0" hangingPunct="1">
              <a:lnSpc>
                <a:spcPct val="90000"/>
              </a:lnSpc>
              <a:spcBef>
                <a:spcPts val="500"/>
              </a:spcBef>
              <a:buFont typeface="Wingdings" panose="05000000000000000000" pitchFamily="2" charset="2"/>
              <a:buChar char="§"/>
              <a:defRPr sz="2800" kern="1200" baseline="0">
                <a:solidFill>
                  <a:srgbClr val="A0284C"/>
                </a:solidFill>
                <a:latin typeface="Arial Narrow" panose="020B060602020203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400" kern="1200" baseline="0">
                <a:solidFill>
                  <a:srgbClr val="00416A"/>
                </a:solidFill>
                <a:latin typeface="Arial Narrow" panose="020B0606020202030204" pitchFamily="34" charset="0"/>
                <a:ea typeface="+mn-ea"/>
                <a:cs typeface="+mn-cs"/>
              </a:defRPr>
            </a:lvl3pPr>
            <a:lvl4pPr marL="1657350" indent="-285750" algn="l" defTabSz="914400" rtl="0" eaLnBrk="1" latinLnBrk="0" hangingPunct="1">
              <a:lnSpc>
                <a:spcPct val="90000"/>
              </a:lnSpc>
              <a:spcBef>
                <a:spcPts val="500"/>
              </a:spcBef>
              <a:buFont typeface="Wingdings" panose="05000000000000000000" pitchFamily="2" charset="2"/>
              <a:buChar char="§"/>
              <a:defRPr sz="2200" kern="1200" baseline="0">
                <a:solidFill>
                  <a:srgbClr val="A0284C"/>
                </a:solidFill>
                <a:latin typeface="Arial Narrow" panose="020B060602020203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bg1"/>
                </a:solidFill>
                <a:latin typeface="Arial Narrow" panose="020B060602020203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3600" dirty="0"/>
              <a:t>BTO recommends completing a Phase I Intersection Control Evaluation (ICE) report prior to moving on within the process (if needed)</a:t>
            </a:r>
          </a:p>
          <a:p>
            <a:pPr lvl="1"/>
            <a:r>
              <a:rPr lang="en-US" sz="3200" dirty="0"/>
              <a:t>Confirms alternatives that should be analyzed fitting the purpose and need</a:t>
            </a:r>
          </a:p>
          <a:p>
            <a:pPr lvl="1"/>
            <a:r>
              <a:rPr lang="en-US" sz="3200" dirty="0"/>
              <a:t>Removes alternatives that are not reasonable to carry forward</a:t>
            </a:r>
          </a:p>
          <a:p>
            <a:pPr lvl="1"/>
            <a:r>
              <a:rPr lang="en-US" sz="3200" dirty="0"/>
              <a:t>Documents decision making</a:t>
            </a:r>
          </a:p>
          <a:p>
            <a:pPr lvl="1"/>
            <a:endParaRPr lang="en-US" dirty="0"/>
          </a:p>
        </p:txBody>
      </p:sp>
    </p:spTree>
    <p:extLst>
      <p:ext uri="{BB962C8B-B14F-4D97-AF65-F5344CB8AC3E}">
        <p14:creationId xmlns:p14="http://schemas.microsoft.com/office/powerpoint/2010/main" val="340822352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494FC5-804B-4E12-B28A-0A6677071650}"/>
              </a:ext>
            </a:extLst>
          </p:cNvPr>
          <p:cNvSpPr>
            <a:spLocks noGrp="1"/>
          </p:cNvSpPr>
          <p:nvPr>
            <p:ph idx="1"/>
          </p:nvPr>
        </p:nvSpPr>
        <p:spPr>
          <a:xfrm>
            <a:off x="594359" y="1912302"/>
            <a:ext cx="10972800" cy="4558072"/>
          </a:xfrm>
        </p:spPr>
        <p:txBody>
          <a:bodyPr/>
          <a:lstStyle/>
          <a:p>
            <a:pPr marL="228600" lvl="1">
              <a:spcBef>
                <a:spcPts val="0"/>
              </a:spcBef>
              <a:buFont typeface="Arial" panose="020B0604020202020204" pitchFamily="34" charset="0"/>
              <a:buChar char="•"/>
            </a:pPr>
            <a:r>
              <a:rPr lang="en-US" sz="3600" dirty="0">
                <a:solidFill>
                  <a:srgbClr val="00416A"/>
                </a:solidFill>
              </a:rPr>
              <a:t>Safety Evaluation and Economic Appraisal of alternatives</a:t>
            </a:r>
          </a:p>
          <a:p>
            <a:pPr lvl="1"/>
            <a:r>
              <a:rPr lang="en-US" sz="3200" dirty="0">
                <a:solidFill>
                  <a:srgbClr val="A0284C"/>
                </a:solidFill>
              </a:rPr>
              <a:t>Determines the </a:t>
            </a:r>
            <a:r>
              <a:rPr lang="en-US" sz="3200" i="1" u="sng" dirty="0">
                <a:solidFill>
                  <a:srgbClr val="A0284C"/>
                </a:solidFill>
              </a:rPr>
              <a:t>safety</a:t>
            </a:r>
            <a:r>
              <a:rPr lang="en-US" sz="3200" dirty="0">
                <a:solidFill>
                  <a:srgbClr val="A0284C"/>
                </a:solidFill>
              </a:rPr>
              <a:t> benefit of each alternative using the appropriate analysis method</a:t>
            </a:r>
          </a:p>
          <a:p>
            <a:pPr lvl="1"/>
            <a:r>
              <a:rPr lang="en-US" sz="3200" dirty="0">
                <a:solidFill>
                  <a:srgbClr val="A0284C"/>
                </a:solidFill>
              </a:rPr>
              <a:t>Compares the </a:t>
            </a:r>
            <a:r>
              <a:rPr lang="en-US" sz="3200" i="1" u="sng" dirty="0">
                <a:solidFill>
                  <a:srgbClr val="A0284C"/>
                </a:solidFill>
              </a:rPr>
              <a:t>safety</a:t>
            </a:r>
            <a:r>
              <a:rPr lang="en-US" sz="3200" dirty="0">
                <a:solidFill>
                  <a:srgbClr val="A0284C"/>
                </a:solidFill>
              </a:rPr>
              <a:t> benefits and cost of constructing the alternative</a:t>
            </a:r>
          </a:p>
          <a:p>
            <a:pPr lvl="1"/>
            <a:r>
              <a:rPr lang="en-US" sz="3200" dirty="0">
                <a:solidFill>
                  <a:srgbClr val="A0284C"/>
                </a:solidFill>
              </a:rPr>
              <a:t>Produces an economic analysis result (i.e., Benefit-Cost (B/C) ratio) for each alternative</a:t>
            </a:r>
          </a:p>
          <a:p>
            <a:pPr lvl="3"/>
            <a:endParaRPr lang="en-US" dirty="0"/>
          </a:p>
        </p:txBody>
      </p:sp>
      <p:sp>
        <p:nvSpPr>
          <p:cNvPr id="7" name="Title 1">
            <a:extLst>
              <a:ext uri="{FF2B5EF4-FFF2-40B4-BE49-F238E27FC236}">
                <a16:creationId xmlns:a16="http://schemas.microsoft.com/office/drawing/2014/main" id="{C1E87B78-BB13-437F-85DA-553690440C43}"/>
              </a:ext>
            </a:extLst>
          </p:cNvPr>
          <p:cNvSpPr>
            <a:spLocks noGrp="1"/>
          </p:cNvSpPr>
          <p:nvPr>
            <p:ph type="title"/>
          </p:nvPr>
        </p:nvSpPr>
        <p:spPr>
          <a:xfrm>
            <a:off x="0" y="594360"/>
            <a:ext cx="12192000" cy="1325563"/>
          </a:xfrm>
        </p:spPr>
        <p:txBody>
          <a:bodyPr lIns="91440" tIns="45720" rIns="91440" bIns="45720" anchor="ctr" anchorCtr="0"/>
          <a:lstStyle/>
          <a:p>
            <a:pPr>
              <a:lnSpc>
                <a:spcPts val="4800"/>
              </a:lnSpc>
            </a:pPr>
            <a:r>
              <a:rPr lang="en-US" sz="4800" dirty="0">
                <a:latin typeface="Arial Narrow"/>
              </a:rPr>
              <a:t>Step 4: Safety Evaluation and Economic Appraisal</a:t>
            </a:r>
          </a:p>
        </p:txBody>
      </p:sp>
    </p:spTree>
    <p:extLst>
      <p:ext uri="{BB962C8B-B14F-4D97-AF65-F5344CB8AC3E}">
        <p14:creationId xmlns:p14="http://schemas.microsoft.com/office/powerpoint/2010/main" val="266473640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C1E87B78-BB13-437F-85DA-553690440C43}"/>
              </a:ext>
            </a:extLst>
          </p:cNvPr>
          <p:cNvSpPr>
            <a:spLocks noGrp="1"/>
          </p:cNvSpPr>
          <p:nvPr>
            <p:ph type="title"/>
          </p:nvPr>
        </p:nvSpPr>
        <p:spPr>
          <a:xfrm>
            <a:off x="0" y="594360"/>
            <a:ext cx="12192000" cy="1325563"/>
          </a:xfrm>
        </p:spPr>
        <p:txBody>
          <a:bodyPr lIns="91440" tIns="45720" rIns="91440" bIns="45720" anchor="ctr" anchorCtr="0"/>
          <a:lstStyle/>
          <a:p>
            <a:pPr>
              <a:lnSpc>
                <a:spcPts val="4800"/>
              </a:lnSpc>
            </a:pPr>
            <a:r>
              <a:rPr lang="en-US" sz="4800" dirty="0">
                <a:latin typeface="Arial Narrow"/>
              </a:rPr>
              <a:t>Step 4: Safety Evaluation and Economic Appraisal</a:t>
            </a:r>
          </a:p>
        </p:txBody>
      </p:sp>
      <p:sp>
        <p:nvSpPr>
          <p:cNvPr id="11" name="Content Placeholder 2">
            <a:extLst>
              <a:ext uri="{FF2B5EF4-FFF2-40B4-BE49-F238E27FC236}">
                <a16:creationId xmlns:a16="http://schemas.microsoft.com/office/drawing/2014/main" id="{EAB8217D-7951-4AA2-B225-2B47F27679E0}"/>
              </a:ext>
            </a:extLst>
          </p:cNvPr>
          <p:cNvSpPr txBox="1">
            <a:spLocks/>
          </p:cNvSpPr>
          <p:nvPr/>
        </p:nvSpPr>
        <p:spPr>
          <a:xfrm>
            <a:off x="365035" y="1737091"/>
            <a:ext cx="11640698" cy="4885683"/>
          </a:xfrm>
          <a:prstGeom prst="rect">
            <a:avLst/>
          </a:prstGeom>
        </p:spPr>
        <p:txBody>
          <a:bodyPr lIns="91440" tIns="45720" rIns="91440" bIns="45720" anchor="t"/>
          <a:lstStyle>
            <a:lvl1pPr marL="228600" indent="-228600" algn="l" defTabSz="914400" rtl="0" eaLnBrk="1" latinLnBrk="0" hangingPunct="1">
              <a:lnSpc>
                <a:spcPct val="90000"/>
              </a:lnSpc>
              <a:spcBef>
                <a:spcPts val="0"/>
              </a:spcBef>
              <a:buFont typeface="Arial" panose="020B0604020202020204" pitchFamily="34" charset="0"/>
              <a:buChar char="•"/>
              <a:defRPr sz="3200" kern="1200" baseline="0">
                <a:solidFill>
                  <a:srgbClr val="00416A"/>
                </a:solidFill>
                <a:latin typeface="Arial Narrow" panose="020B0606020202030204" pitchFamily="34" charset="0"/>
                <a:ea typeface="+mn-ea"/>
                <a:cs typeface="+mn-cs"/>
              </a:defRPr>
            </a:lvl1pPr>
            <a:lvl2pPr marL="685800" indent="-228600" algn="l" defTabSz="914400" rtl="0" eaLnBrk="1" latinLnBrk="0" hangingPunct="1">
              <a:lnSpc>
                <a:spcPct val="90000"/>
              </a:lnSpc>
              <a:spcBef>
                <a:spcPts val="500"/>
              </a:spcBef>
              <a:buFont typeface="Wingdings" panose="05000000000000000000" pitchFamily="2" charset="2"/>
              <a:buChar char="§"/>
              <a:defRPr sz="2800" kern="1200" baseline="0">
                <a:solidFill>
                  <a:srgbClr val="A0284C"/>
                </a:solidFill>
                <a:latin typeface="Arial Narrow" panose="020B060602020203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400" kern="1200" baseline="0">
                <a:solidFill>
                  <a:srgbClr val="00416A"/>
                </a:solidFill>
                <a:latin typeface="Arial Narrow" panose="020B0606020202030204" pitchFamily="34" charset="0"/>
                <a:ea typeface="+mn-ea"/>
                <a:cs typeface="+mn-cs"/>
              </a:defRPr>
            </a:lvl3pPr>
            <a:lvl4pPr marL="1657350" indent="-285750" algn="l" defTabSz="914400" rtl="0" eaLnBrk="1" latinLnBrk="0" hangingPunct="1">
              <a:lnSpc>
                <a:spcPct val="90000"/>
              </a:lnSpc>
              <a:spcBef>
                <a:spcPts val="500"/>
              </a:spcBef>
              <a:buFont typeface="Wingdings" panose="05000000000000000000" pitchFamily="2" charset="2"/>
              <a:buChar char="§"/>
              <a:defRPr sz="2200" kern="1200" baseline="0">
                <a:solidFill>
                  <a:srgbClr val="A0284C"/>
                </a:solidFill>
                <a:latin typeface="Arial Narrow" panose="020B060602020203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bg1"/>
                </a:solidFill>
                <a:latin typeface="Arial Narrow" panose="020B060602020203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3600" dirty="0"/>
              <a:t>Use the most reliable safety analysis method to evaluate all alternatives</a:t>
            </a:r>
          </a:p>
          <a:p>
            <a:r>
              <a:rPr lang="en-US" sz="3600" dirty="0"/>
              <a:t>Determine if Empirical Bayes (EB)/crash history can be used</a:t>
            </a:r>
          </a:p>
          <a:p>
            <a:pPr lvl="1"/>
            <a:r>
              <a:rPr lang="en-US" sz="3100" dirty="0"/>
              <a:t>From the Highway Safety Manual: EB </a:t>
            </a:r>
            <a:r>
              <a:rPr lang="en-US" sz="3100" b="1" i="1" dirty="0">
                <a:solidFill>
                  <a:srgbClr val="A0284C"/>
                </a:solidFill>
              </a:rPr>
              <a:t>can</a:t>
            </a:r>
            <a:r>
              <a:rPr lang="en-US" sz="3100" dirty="0"/>
              <a:t> be used for:</a:t>
            </a:r>
          </a:p>
          <a:p>
            <a:pPr lvl="2"/>
            <a:r>
              <a:rPr lang="en-US" sz="2800" dirty="0"/>
              <a:t>Sites at which the roadway geometrics and traffic control are not being changed</a:t>
            </a:r>
          </a:p>
          <a:p>
            <a:pPr lvl="2"/>
            <a:r>
              <a:rPr lang="en-US" sz="2800" dirty="0"/>
              <a:t>Projects in which the roadway cross section is modified but the basic number of through lanes remains the same</a:t>
            </a:r>
          </a:p>
          <a:p>
            <a:pPr lvl="2"/>
            <a:r>
              <a:rPr lang="en-US" sz="2800" dirty="0"/>
              <a:t>Projects in which minor changes in alignment are made</a:t>
            </a:r>
          </a:p>
          <a:p>
            <a:pPr lvl="2"/>
            <a:r>
              <a:rPr lang="en-US" sz="2800" dirty="0"/>
              <a:t>Projects in which a short passing lane is added </a:t>
            </a:r>
          </a:p>
          <a:p>
            <a:pPr marL="0" indent="0">
              <a:buNone/>
            </a:pPr>
            <a:endParaRPr lang="en-US" sz="3600" dirty="0"/>
          </a:p>
        </p:txBody>
      </p:sp>
    </p:spTree>
    <p:extLst>
      <p:ext uri="{BB962C8B-B14F-4D97-AF65-F5344CB8AC3E}">
        <p14:creationId xmlns:p14="http://schemas.microsoft.com/office/powerpoint/2010/main" val="355289929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1">
                                            <p:txEl>
                                              <p:pRg st="3" end="3"/>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1">
                                            <p:txEl>
                                              <p:pRg st="4" end="4"/>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1">
                                            <p:txEl>
                                              <p:pRg st="5" end="5"/>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1">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594360"/>
            <a:ext cx="12192000" cy="1325563"/>
          </a:xfrm>
        </p:spPr>
        <p:txBody>
          <a:bodyPr/>
          <a:lstStyle/>
          <a:p>
            <a:pPr>
              <a:lnSpc>
                <a:spcPts val="4800"/>
              </a:lnSpc>
            </a:pPr>
            <a:r>
              <a:rPr lang="en-US" sz="4800" dirty="0">
                <a:latin typeface="Arial Narrow"/>
              </a:rPr>
              <a:t>Step 4: Safety Evaluation and Economic Appraisal</a:t>
            </a:r>
            <a:endParaRPr lang="en-US" sz="4800" dirty="0"/>
          </a:p>
        </p:txBody>
      </p:sp>
      <p:sp>
        <p:nvSpPr>
          <p:cNvPr id="3" name="Content Placeholder 2"/>
          <p:cNvSpPr>
            <a:spLocks noGrp="1"/>
          </p:cNvSpPr>
          <p:nvPr>
            <p:ph idx="1"/>
          </p:nvPr>
        </p:nvSpPr>
        <p:spPr>
          <a:xfrm>
            <a:off x="594358" y="1490134"/>
            <a:ext cx="11597642" cy="5367868"/>
          </a:xfrm>
        </p:spPr>
        <p:txBody>
          <a:bodyPr/>
          <a:lstStyle/>
          <a:p>
            <a:pPr marL="0" indent="0">
              <a:buNone/>
            </a:pPr>
            <a:endParaRPr lang="en-US" sz="2400" dirty="0"/>
          </a:p>
          <a:p>
            <a:pPr marL="914400" lvl="2" indent="-457200">
              <a:lnSpc>
                <a:spcPct val="120000"/>
              </a:lnSpc>
              <a:buFont typeface="Wingdings" panose="05000000000000000000" pitchFamily="2" charset="2"/>
              <a:buChar char="§"/>
            </a:pPr>
            <a:r>
              <a:rPr lang="en-US" sz="3200" dirty="0">
                <a:solidFill>
                  <a:srgbClr val="A0284C"/>
                </a:solidFill>
              </a:rPr>
              <a:t>Method 1:</a:t>
            </a:r>
            <a:r>
              <a:rPr lang="en-US" sz="3200" dirty="0"/>
              <a:t>  </a:t>
            </a:r>
            <a:r>
              <a:rPr lang="en-US" sz="2800" dirty="0"/>
              <a:t>Apply CMF to observed crashes → </a:t>
            </a:r>
            <a:r>
              <a:rPr lang="en-US" sz="2800" u="sng" dirty="0">
                <a:solidFill>
                  <a:srgbClr val="A0284C"/>
                </a:solidFill>
              </a:rPr>
              <a:t>Estimated</a:t>
            </a:r>
            <a:r>
              <a:rPr lang="en-US" sz="2800" dirty="0"/>
              <a:t> Crash Frequency</a:t>
            </a:r>
          </a:p>
          <a:p>
            <a:pPr marL="914400" lvl="2" indent="-457200">
              <a:lnSpc>
                <a:spcPct val="120000"/>
              </a:lnSpc>
              <a:buFont typeface="Wingdings" panose="05000000000000000000" pitchFamily="2" charset="2"/>
              <a:buChar char="§"/>
            </a:pPr>
            <a:r>
              <a:rPr lang="en-US" sz="3200" dirty="0">
                <a:solidFill>
                  <a:srgbClr val="A0284C"/>
                </a:solidFill>
              </a:rPr>
              <a:t>Method 2:</a:t>
            </a:r>
            <a:r>
              <a:rPr lang="en-US" sz="3200" dirty="0"/>
              <a:t>  </a:t>
            </a:r>
            <a:r>
              <a:rPr lang="en-US" sz="2800" dirty="0"/>
              <a:t>Use SPF to obtain predicted crashes → </a:t>
            </a:r>
            <a:r>
              <a:rPr lang="en-US" sz="2800" u="sng" dirty="0">
                <a:solidFill>
                  <a:srgbClr val="A0284C"/>
                </a:solidFill>
              </a:rPr>
              <a:t>Predicted</a:t>
            </a:r>
            <a:r>
              <a:rPr lang="en-US" sz="2800" dirty="0"/>
              <a:t> Crash Frequency</a:t>
            </a:r>
            <a:endParaRPr lang="en-US" sz="3200" dirty="0"/>
          </a:p>
          <a:p>
            <a:pPr marL="914400" lvl="2" indent="-457200">
              <a:lnSpc>
                <a:spcPct val="120000"/>
              </a:lnSpc>
              <a:buFont typeface="Wingdings" panose="05000000000000000000" pitchFamily="2" charset="2"/>
              <a:buChar char="§"/>
            </a:pPr>
            <a:r>
              <a:rPr lang="en-US" sz="3200" dirty="0">
                <a:solidFill>
                  <a:srgbClr val="A0284C"/>
                </a:solidFill>
              </a:rPr>
              <a:t>Method 3:  </a:t>
            </a:r>
            <a:r>
              <a:rPr lang="en-US" sz="2800" dirty="0"/>
              <a:t>Use SPF to obtain predicted crashes and then apply EB method to weight the predicted and observed crashes → </a:t>
            </a:r>
            <a:r>
              <a:rPr lang="en-US" sz="2800" u="sng" dirty="0">
                <a:solidFill>
                  <a:srgbClr val="A0284C"/>
                </a:solidFill>
              </a:rPr>
              <a:t>Expected</a:t>
            </a:r>
            <a:r>
              <a:rPr lang="en-US" sz="2800" dirty="0"/>
              <a:t> Crash Frequency</a:t>
            </a:r>
            <a:endParaRPr lang="en-US" sz="3200" dirty="0"/>
          </a:p>
          <a:p>
            <a:pPr marL="0" indent="0">
              <a:buNone/>
            </a:pPr>
            <a:endParaRPr lang="en-US" sz="3500" dirty="0"/>
          </a:p>
          <a:p>
            <a:r>
              <a:rPr lang="en-US" sz="2800" dirty="0"/>
              <a:t>External Crash Modification Factors (CMFs) are needed for Method 1 and </a:t>
            </a:r>
            <a:r>
              <a:rPr lang="en-US" sz="2800" i="1" dirty="0"/>
              <a:t>may</a:t>
            </a:r>
            <a:r>
              <a:rPr lang="en-US" sz="2800" dirty="0"/>
              <a:t> be needed for Methods 2 &amp; 3</a:t>
            </a:r>
          </a:p>
          <a:p>
            <a:pPr lvl="1"/>
            <a:r>
              <a:rPr lang="en-US" sz="2400" dirty="0"/>
              <a:t>Note: External CMFs are factors included from </a:t>
            </a:r>
            <a:r>
              <a:rPr lang="en-US" sz="2400" u="sng" dirty="0"/>
              <a:t>outside</a:t>
            </a:r>
            <a:r>
              <a:rPr lang="en-US" sz="2400" dirty="0"/>
              <a:t> of IHSDM </a:t>
            </a:r>
            <a:br>
              <a:rPr lang="en-US" sz="2400" dirty="0"/>
            </a:br>
            <a:r>
              <a:rPr lang="en-US" sz="2400" dirty="0"/>
              <a:t>(i.e., WisDOT CMF table, CMF Clearinghouse)</a:t>
            </a:r>
          </a:p>
        </p:txBody>
      </p:sp>
      <p:grpSp>
        <p:nvGrpSpPr>
          <p:cNvPr id="6" name="Group 5">
            <a:extLst>
              <a:ext uri="{FF2B5EF4-FFF2-40B4-BE49-F238E27FC236}">
                <a16:creationId xmlns:a16="http://schemas.microsoft.com/office/drawing/2014/main" id="{3D585706-7055-469A-9277-94E00634D7BE}"/>
              </a:ext>
            </a:extLst>
          </p:cNvPr>
          <p:cNvGrpSpPr/>
          <p:nvPr/>
        </p:nvGrpSpPr>
        <p:grpSpPr>
          <a:xfrm>
            <a:off x="225316" y="1913859"/>
            <a:ext cx="981368" cy="2380727"/>
            <a:chOff x="594358" y="2735902"/>
            <a:chExt cx="805817" cy="1954855"/>
          </a:xfrm>
        </p:grpSpPr>
        <p:sp>
          <p:nvSpPr>
            <p:cNvPr id="4" name="Arrow: Down 3">
              <a:extLst>
                <a:ext uri="{FF2B5EF4-FFF2-40B4-BE49-F238E27FC236}">
                  <a16:creationId xmlns:a16="http://schemas.microsoft.com/office/drawing/2014/main" id="{52592995-D63B-4901-8656-BB15C8863080}"/>
                </a:ext>
              </a:extLst>
            </p:cNvPr>
            <p:cNvSpPr/>
            <p:nvPr/>
          </p:nvSpPr>
          <p:spPr>
            <a:xfrm>
              <a:off x="594358" y="2754437"/>
              <a:ext cx="805817" cy="1936320"/>
            </a:xfrm>
            <a:prstGeom prst="downArrow">
              <a:avLst/>
            </a:prstGeom>
            <a:solidFill>
              <a:srgbClr val="1E384B"/>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TextBox 4">
              <a:extLst>
                <a:ext uri="{FF2B5EF4-FFF2-40B4-BE49-F238E27FC236}">
                  <a16:creationId xmlns:a16="http://schemas.microsoft.com/office/drawing/2014/main" id="{5D9CE9DC-B4D0-4021-91B3-3AF1755F42CC}"/>
                </a:ext>
              </a:extLst>
            </p:cNvPr>
            <p:cNvSpPr txBox="1"/>
            <p:nvPr/>
          </p:nvSpPr>
          <p:spPr>
            <a:xfrm rot="16200000">
              <a:off x="202399" y="3391773"/>
              <a:ext cx="1589734" cy="277992"/>
            </a:xfrm>
            <a:prstGeom prst="rect">
              <a:avLst/>
            </a:prstGeom>
            <a:noFill/>
          </p:spPr>
          <p:txBody>
            <a:bodyPr wrap="square" rtlCol="0">
              <a:spAutoFit/>
            </a:bodyPr>
            <a:lstStyle/>
            <a:p>
              <a:r>
                <a:rPr lang="en-US" sz="1600" dirty="0">
                  <a:solidFill>
                    <a:schemeClr val="bg1"/>
                  </a:solidFill>
                </a:rPr>
                <a:t>Reliability Improves</a:t>
              </a:r>
            </a:p>
          </p:txBody>
        </p:sp>
      </p:grpSp>
    </p:spTree>
    <p:extLst>
      <p:ext uri="{BB962C8B-B14F-4D97-AF65-F5344CB8AC3E}">
        <p14:creationId xmlns:p14="http://schemas.microsoft.com/office/powerpoint/2010/main" val="184264661"/>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par>
                                <p:cTn id="15" presetID="22" presetClass="entr" presetSubtype="1" fill="hold" nodeType="with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wipe(up)">
                                      <p:cBhvr>
                                        <p:cTn id="17" dur="500"/>
                                        <p:tgtEl>
                                          <p:spTgt spid="6"/>
                                        </p:tgtEl>
                                      </p:cBhvr>
                                    </p:animEffect>
                                  </p:childTnLst>
                                </p:cTn>
                              </p:par>
                            </p:childTnLst>
                          </p:cTn>
                        </p:par>
                      </p:childTnLst>
                    </p:cTn>
                  </p:par>
                  <p:par>
                    <p:cTn id="18" fill="hold">
                      <p:stCondLst>
                        <p:cond delay="indefinite"/>
                      </p:stCondLst>
                      <p:childTnLst>
                        <p:par>
                          <p:cTn id="19" fill="hold">
                            <p:stCondLst>
                              <p:cond delay="0"/>
                            </p:stCondLst>
                            <p:childTnLst>
                              <p:par>
                                <p:cTn id="20" presetID="1" presetClass="entr" presetSubtype="0" fill="hold" nodeType="clickEffect">
                                  <p:stCondLst>
                                    <p:cond delay="0"/>
                                  </p:stCondLst>
                                  <p:childTnLst>
                                    <p:set>
                                      <p:cBhvr>
                                        <p:cTn id="21" dur="1" fill="hold">
                                          <p:stCondLst>
                                            <p:cond delay="0"/>
                                          </p:stCondLst>
                                        </p:cTn>
                                        <p:tgtEl>
                                          <p:spTgt spid="3">
                                            <p:txEl>
                                              <p:pRg st="5" end="5"/>
                                            </p:txEl>
                                          </p:spTgt>
                                        </p:tgtEl>
                                        <p:attrNameLst>
                                          <p:attrName>style.visibility</p:attrName>
                                        </p:attrNameLst>
                                      </p:cBhvr>
                                      <p:to>
                                        <p:strVal val="visible"/>
                                      </p:to>
                                    </p:set>
                                  </p:childTnLst>
                                </p:cTn>
                              </p:par>
                              <p:par>
                                <p:cTn id="22" presetID="1" presetClass="entr" presetSubtype="0" fill="hold" nodeType="withEffect">
                                  <p:stCondLst>
                                    <p:cond delay="3000"/>
                                  </p:stCondLst>
                                  <p:childTnLst>
                                    <p:set>
                                      <p:cBhvr>
                                        <p:cTn id="23"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94358" y="447261"/>
            <a:ext cx="11597642" cy="6261652"/>
          </a:xfrm>
        </p:spPr>
        <p:txBody>
          <a:bodyPr/>
          <a:lstStyle/>
          <a:p>
            <a:pPr lvl="2"/>
            <a:endParaRPr lang="en-US" dirty="0"/>
          </a:p>
          <a:p>
            <a:pPr lvl="2"/>
            <a:endParaRPr lang="en-US" dirty="0"/>
          </a:p>
          <a:p>
            <a:pPr lvl="2"/>
            <a:endParaRPr lang="en-US" dirty="0"/>
          </a:p>
          <a:p>
            <a:pPr marL="914400" lvl="2" indent="0">
              <a:buNone/>
            </a:pPr>
            <a:endParaRPr lang="en-US" dirty="0"/>
          </a:p>
          <a:p>
            <a:pPr marL="0" indent="0">
              <a:buNone/>
            </a:pPr>
            <a:endParaRPr lang="en-US" sz="1000" dirty="0"/>
          </a:p>
          <a:p>
            <a:pPr marL="914400" lvl="2" indent="-457200">
              <a:lnSpc>
                <a:spcPct val="120000"/>
              </a:lnSpc>
              <a:buFont typeface="Wingdings" panose="05000000000000000000" pitchFamily="2" charset="2"/>
              <a:buChar char="§"/>
            </a:pPr>
            <a:r>
              <a:rPr lang="en-US" sz="3200" dirty="0">
                <a:solidFill>
                  <a:srgbClr val="A0284C"/>
                </a:solidFill>
              </a:rPr>
              <a:t>Method 1:</a:t>
            </a:r>
            <a:r>
              <a:rPr lang="en-US" sz="3200" dirty="0"/>
              <a:t>  </a:t>
            </a:r>
            <a:r>
              <a:rPr lang="en-US" sz="2800" dirty="0"/>
              <a:t>Apply CMF to </a:t>
            </a:r>
            <a:r>
              <a:rPr lang="en-US" sz="2800" b="1" i="1" dirty="0"/>
              <a:t>observed</a:t>
            </a:r>
            <a:r>
              <a:rPr lang="en-US" sz="2800" dirty="0"/>
              <a:t> crashes → </a:t>
            </a:r>
            <a:r>
              <a:rPr lang="en-US" sz="2800" u="sng" dirty="0">
                <a:solidFill>
                  <a:srgbClr val="A0284C"/>
                </a:solidFill>
              </a:rPr>
              <a:t>Estimated</a:t>
            </a:r>
            <a:r>
              <a:rPr lang="en-US" sz="2800" dirty="0"/>
              <a:t> Crash Frequency</a:t>
            </a:r>
          </a:p>
          <a:p>
            <a:pPr marL="1257300" lvl="3" indent="-342900">
              <a:lnSpc>
                <a:spcPct val="100000"/>
              </a:lnSpc>
              <a:spcBef>
                <a:spcPts val="0"/>
              </a:spcBef>
              <a:buFont typeface="Arial" panose="020B0604020202020204" pitchFamily="34" charset="0"/>
              <a:buChar char="•"/>
            </a:pPr>
            <a:r>
              <a:rPr lang="en-US" sz="2000" dirty="0">
                <a:solidFill>
                  <a:srgbClr val="00416A"/>
                </a:solidFill>
              </a:rPr>
              <a:t>Tool Used: Highway Safety Benefit-Cost Analysis Tool (Microsoft Excel spreadsheet)</a:t>
            </a:r>
          </a:p>
          <a:p>
            <a:pPr marL="1257300" lvl="3" indent="-342900">
              <a:lnSpc>
                <a:spcPct val="100000"/>
              </a:lnSpc>
              <a:spcBef>
                <a:spcPts val="0"/>
              </a:spcBef>
            </a:pPr>
            <a:endParaRPr lang="en-US" sz="2000" dirty="0">
              <a:solidFill>
                <a:schemeClr val="tx1"/>
              </a:solidFill>
            </a:endParaRPr>
          </a:p>
          <a:p>
            <a:pPr marL="914400" lvl="2" indent="-457200">
              <a:lnSpc>
                <a:spcPct val="120000"/>
              </a:lnSpc>
              <a:buFont typeface="Wingdings" panose="05000000000000000000" pitchFamily="2" charset="2"/>
              <a:buChar char="§"/>
            </a:pPr>
            <a:r>
              <a:rPr lang="en-US" sz="3200" dirty="0">
                <a:solidFill>
                  <a:srgbClr val="A0284C"/>
                </a:solidFill>
              </a:rPr>
              <a:t>Method 2:</a:t>
            </a:r>
            <a:r>
              <a:rPr lang="en-US" sz="3200" dirty="0"/>
              <a:t>  </a:t>
            </a:r>
            <a:r>
              <a:rPr lang="en-US" sz="2800" dirty="0"/>
              <a:t>Use SPF to obtain predicted crashes → </a:t>
            </a:r>
            <a:r>
              <a:rPr lang="en-US" sz="2800" u="sng" dirty="0">
                <a:solidFill>
                  <a:srgbClr val="A0284C"/>
                </a:solidFill>
              </a:rPr>
              <a:t>Predicted</a:t>
            </a:r>
            <a:r>
              <a:rPr lang="en-US" sz="2800" dirty="0"/>
              <a:t> Crash Frequency</a:t>
            </a:r>
          </a:p>
          <a:p>
            <a:pPr marL="1257300" lvl="3" indent="-342900">
              <a:lnSpc>
                <a:spcPct val="100000"/>
              </a:lnSpc>
              <a:spcBef>
                <a:spcPts val="0"/>
              </a:spcBef>
              <a:buFont typeface="Arial" panose="020B0604020202020204" pitchFamily="34" charset="0"/>
              <a:buChar char="•"/>
            </a:pPr>
            <a:r>
              <a:rPr lang="en-US" sz="2000" dirty="0">
                <a:solidFill>
                  <a:srgbClr val="00416A"/>
                </a:solidFill>
              </a:rPr>
              <a:t>Tool Used: Interactive Highway Safety Design Model (IHSDM)</a:t>
            </a:r>
          </a:p>
          <a:p>
            <a:pPr marL="1257300" lvl="3" indent="-342900">
              <a:lnSpc>
                <a:spcPct val="100000"/>
              </a:lnSpc>
              <a:spcBef>
                <a:spcPts val="0"/>
              </a:spcBef>
            </a:pPr>
            <a:endParaRPr lang="en-US" sz="2000" dirty="0">
              <a:solidFill>
                <a:schemeClr val="tx1"/>
              </a:solidFill>
            </a:endParaRPr>
          </a:p>
          <a:p>
            <a:pPr marL="914400" lvl="2" indent="-457200">
              <a:lnSpc>
                <a:spcPct val="120000"/>
              </a:lnSpc>
              <a:buFont typeface="Wingdings" panose="05000000000000000000" pitchFamily="2" charset="2"/>
              <a:buChar char="§"/>
            </a:pPr>
            <a:r>
              <a:rPr lang="en-US" sz="3200" dirty="0">
                <a:solidFill>
                  <a:srgbClr val="A0284C"/>
                </a:solidFill>
              </a:rPr>
              <a:t>Method 3:  </a:t>
            </a:r>
            <a:r>
              <a:rPr lang="en-US" sz="2800" dirty="0"/>
              <a:t>Use SPF to obtain predicted crashes and apply Empirical Bayes method to the </a:t>
            </a:r>
            <a:r>
              <a:rPr lang="en-US" sz="2800" b="1" i="1" dirty="0"/>
              <a:t>predicted</a:t>
            </a:r>
            <a:r>
              <a:rPr lang="en-US" sz="2800" dirty="0"/>
              <a:t> and </a:t>
            </a:r>
            <a:r>
              <a:rPr lang="en-US" sz="2800" b="1" i="1" dirty="0"/>
              <a:t>observed</a:t>
            </a:r>
            <a:r>
              <a:rPr lang="en-US" sz="2800" dirty="0"/>
              <a:t> crashes → </a:t>
            </a:r>
            <a:r>
              <a:rPr lang="en-US" sz="2800" u="sng" dirty="0">
                <a:solidFill>
                  <a:srgbClr val="A0284C"/>
                </a:solidFill>
              </a:rPr>
              <a:t>Expected</a:t>
            </a:r>
            <a:r>
              <a:rPr lang="en-US" sz="2800" dirty="0"/>
              <a:t> Crash Frequency</a:t>
            </a:r>
          </a:p>
          <a:p>
            <a:pPr marL="1257300" lvl="3" indent="-342900">
              <a:lnSpc>
                <a:spcPct val="100000"/>
              </a:lnSpc>
              <a:spcBef>
                <a:spcPts val="0"/>
              </a:spcBef>
              <a:buFont typeface="Arial" panose="020B0604020202020204" pitchFamily="34" charset="0"/>
              <a:buChar char="•"/>
            </a:pPr>
            <a:r>
              <a:rPr lang="en-US" sz="2000" dirty="0">
                <a:solidFill>
                  <a:srgbClr val="00416A"/>
                </a:solidFill>
              </a:rPr>
              <a:t>Tool Used: Interactive Highway Safety Design Model (IHSDM)</a:t>
            </a:r>
          </a:p>
        </p:txBody>
      </p:sp>
      <p:grpSp>
        <p:nvGrpSpPr>
          <p:cNvPr id="6" name="Group 5">
            <a:extLst>
              <a:ext uri="{FF2B5EF4-FFF2-40B4-BE49-F238E27FC236}">
                <a16:creationId xmlns:a16="http://schemas.microsoft.com/office/drawing/2014/main" id="{3D585706-7055-469A-9277-94E00634D7BE}"/>
              </a:ext>
            </a:extLst>
          </p:cNvPr>
          <p:cNvGrpSpPr/>
          <p:nvPr/>
        </p:nvGrpSpPr>
        <p:grpSpPr>
          <a:xfrm>
            <a:off x="103674" y="2505075"/>
            <a:ext cx="981368" cy="2795015"/>
            <a:chOff x="594358" y="3162301"/>
            <a:chExt cx="805817" cy="1936320"/>
          </a:xfrm>
        </p:grpSpPr>
        <p:sp>
          <p:nvSpPr>
            <p:cNvPr id="4" name="Arrow: Down 3">
              <a:extLst>
                <a:ext uri="{FF2B5EF4-FFF2-40B4-BE49-F238E27FC236}">
                  <a16:creationId xmlns:a16="http://schemas.microsoft.com/office/drawing/2014/main" id="{52592995-D63B-4901-8656-BB15C8863080}"/>
                </a:ext>
              </a:extLst>
            </p:cNvPr>
            <p:cNvSpPr/>
            <p:nvPr/>
          </p:nvSpPr>
          <p:spPr>
            <a:xfrm>
              <a:off x="594358" y="3162301"/>
              <a:ext cx="805817" cy="1936320"/>
            </a:xfrm>
            <a:prstGeom prst="downArrow">
              <a:avLst/>
            </a:prstGeom>
            <a:solidFill>
              <a:srgbClr val="1E384B"/>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TextBox 4">
              <a:extLst>
                <a:ext uri="{FF2B5EF4-FFF2-40B4-BE49-F238E27FC236}">
                  <a16:creationId xmlns:a16="http://schemas.microsoft.com/office/drawing/2014/main" id="{5D9CE9DC-B4D0-4021-91B3-3AF1755F42CC}"/>
                </a:ext>
              </a:extLst>
            </p:cNvPr>
            <p:cNvSpPr txBox="1"/>
            <p:nvPr/>
          </p:nvSpPr>
          <p:spPr>
            <a:xfrm rot="16200000">
              <a:off x="202399" y="3818172"/>
              <a:ext cx="1589734" cy="277992"/>
            </a:xfrm>
            <a:prstGeom prst="rect">
              <a:avLst/>
            </a:prstGeom>
            <a:noFill/>
          </p:spPr>
          <p:txBody>
            <a:bodyPr wrap="square" rtlCol="0">
              <a:spAutoFit/>
            </a:bodyPr>
            <a:lstStyle/>
            <a:p>
              <a:pPr algn="ctr"/>
              <a:r>
                <a:rPr lang="en-US" sz="1600" dirty="0">
                  <a:solidFill>
                    <a:schemeClr val="bg1"/>
                  </a:solidFill>
                </a:rPr>
                <a:t>Reliability Improves</a:t>
              </a:r>
            </a:p>
          </p:txBody>
        </p:sp>
      </p:grpSp>
      <p:sp>
        <p:nvSpPr>
          <p:cNvPr id="7" name="Title 1">
            <a:extLst>
              <a:ext uri="{FF2B5EF4-FFF2-40B4-BE49-F238E27FC236}">
                <a16:creationId xmlns:a16="http://schemas.microsoft.com/office/drawing/2014/main" id="{5D1EDAB1-89AA-4C5C-9FAA-5FF8406D7C64}"/>
              </a:ext>
            </a:extLst>
          </p:cNvPr>
          <p:cNvSpPr>
            <a:spLocks noGrp="1"/>
          </p:cNvSpPr>
          <p:nvPr>
            <p:ph type="title"/>
          </p:nvPr>
        </p:nvSpPr>
        <p:spPr>
          <a:xfrm>
            <a:off x="0" y="594360"/>
            <a:ext cx="12192000" cy="1325563"/>
          </a:xfrm>
        </p:spPr>
        <p:txBody>
          <a:bodyPr/>
          <a:lstStyle/>
          <a:p>
            <a:pPr>
              <a:lnSpc>
                <a:spcPts val="4800"/>
              </a:lnSpc>
            </a:pPr>
            <a:r>
              <a:rPr lang="en-US" sz="4800" dirty="0">
                <a:latin typeface="Arial Narrow"/>
              </a:rPr>
              <a:t>Step 4: Safety Evaluation and Economic Appraisal</a:t>
            </a:r>
            <a:endParaRPr lang="en-US" sz="4800" dirty="0"/>
          </a:p>
        </p:txBody>
      </p:sp>
    </p:spTree>
    <p:extLst>
      <p:ext uri="{BB962C8B-B14F-4D97-AF65-F5344CB8AC3E}">
        <p14:creationId xmlns:p14="http://schemas.microsoft.com/office/powerpoint/2010/main" val="2032613670"/>
      </p:ext>
    </p:extLst>
  </p:cSld>
  <p:clrMapOvr>
    <a:masterClrMapping/>
  </p:clrMapOvr>
  <p:transition spd="slow">
    <p:fade/>
  </p:transition>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94358" y="447261"/>
            <a:ext cx="11597642" cy="6261652"/>
          </a:xfrm>
        </p:spPr>
        <p:txBody>
          <a:bodyPr/>
          <a:lstStyle/>
          <a:p>
            <a:pPr lvl="2"/>
            <a:endParaRPr lang="en-US" sz="1100" dirty="0"/>
          </a:p>
          <a:p>
            <a:pPr lvl="2"/>
            <a:endParaRPr lang="en-US" sz="1100" dirty="0"/>
          </a:p>
          <a:p>
            <a:pPr lvl="2"/>
            <a:endParaRPr lang="en-US" sz="1100" dirty="0"/>
          </a:p>
          <a:p>
            <a:pPr lvl="2"/>
            <a:endParaRPr lang="en-US" sz="1100" dirty="0"/>
          </a:p>
          <a:p>
            <a:pPr lvl="2"/>
            <a:endParaRPr lang="en-US" sz="1100" dirty="0"/>
          </a:p>
          <a:p>
            <a:pPr lvl="2"/>
            <a:endParaRPr lang="en-US" sz="1100" dirty="0"/>
          </a:p>
          <a:p>
            <a:pPr lvl="2"/>
            <a:endParaRPr lang="en-US" sz="1100" dirty="0"/>
          </a:p>
          <a:p>
            <a:pPr lvl="2"/>
            <a:endParaRPr lang="en-US" sz="1100" dirty="0"/>
          </a:p>
          <a:p>
            <a:r>
              <a:rPr lang="en-US" sz="2800" dirty="0"/>
              <a:t>Example 1:</a:t>
            </a:r>
          </a:p>
          <a:p>
            <a:pPr lvl="1"/>
            <a:r>
              <a:rPr lang="en-US" sz="2000" dirty="0"/>
              <a:t>Existing Conditions: Rural, 4-leg, two-way stop-controlled intersection without passing lanes and slightly askew</a:t>
            </a:r>
          </a:p>
          <a:p>
            <a:pPr lvl="1"/>
            <a:r>
              <a:rPr lang="en-US" sz="2000" dirty="0"/>
              <a:t>Proposed Alternatives:</a:t>
            </a:r>
          </a:p>
          <a:p>
            <a:pPr lvl="2"/>
            <a:r>
              <a:rPr lang="en-US" sz="1800" dirty="0"/>
              <a:t>Alt. 1: Realign minor road to reduce skew angle</a:t>
            </a:r>
          </a:p>
          <a:p>
            <a:pPr lvl="2"/>
            <a:r>
              <a:rPr lang="en-US" sz="1800" dirty="0"/>
              <a:t>Alt. 2: Add major road left turn lanes</a:t>
            </a:r>
          </a:p>
          <a:p>
            <a:pPr lvl="1"/>
            <a:r>
              <a:rPr lang="en-US" sz="2000" dirty="0"/>
              <a:t>Method used to analyze all scenarios (perpetuate existing, alt. 1, alt. 2) = Method 3</a:t>
            </a:r>
          </a:p>
          <a:p>
            <a:pPr lvl="1"/>
            <a:endParaRPr lang="en-US" sz="2300" dirty="0"/>
          </a:p>
          <a:p>
            <a:r>
              <a:rPr lang="en-US" sz="2800" dirty="0"/>
              <a:t>Example 2:</a:t>
            </a:r>
          </a:p>
          <a:p>
            <a:pPr lvl="1"/>
            <a:r>
              <a:rPr lang="en-US" sz="2000" dirty="0"/>
              <a:t>Same as example 1, add Alt. 3: single lane roundabout</a:t>
            </a:r>
          </a:p>
          <a:p>
            <a:pPr lvl="1"/>
            <a:r>
              <a:rPr lang="en-US" sz="2000" dirty="0"/>
              <a:t>Method used to analyze all scenarios (perpetuate existing, alt. 1, alt. 2, alt. 3) = Method 2</a:t>
            </a:r>
          </a:p>
          <a:p>
            <a:pPr lvl="1"/>
            <a:endParaRPr lang="en-US" sz="2000" dirty="0"/>
          </a:p>
        </p:txBody>
      </p:sp>
      <p:sp>
        <p:nvSpPr>
          <p:cNvPr id="4" name="Title 1">
            <a:extLst>
              <a:ext uri="{FF2B5EF4-FFF2-40B4-BE49-F238E27FC236}">
                <a16:creationId xmlns:a16="http://schemas.microsoft.com/office/drawing/2014/main" id="{91A2E291-769E-47CE-A773-409100E403BB}"/>
              </a:ext>
            </a:extLst>
          </p:cNvPr>
          <p:cNvSpPr>
            <a:spLocks noGrp="1"/>
          </p:cNvSpPr>
          <p:nvPr>
            <p:ph type="title"/>
          </p:nvPr>
        </p:nvSpPr>
        <p:spPr>
          <a:xfrm>
            <a:off x="0" y="594360"/>
            <a:ext cx="12192000" cy="1325563"/>
          </a:xfrm>
        </p:spPr>
        <p:txBody>
          <a:bodyPr/>
          <a:lstStyle/>
          <a:p>
            <a:pPr>
              <a:lnSpc>
                <a:spcPts val="4800"/>
              </a:lnSpc>
            </a:pPr>
            <a:r>
              <a:rPr lang="en-US" sz="4800" dirty="0">
                <a:latin typeface="Arial Narrow"/>
              </a:rPr>
              <a:t>Step 4: Safety Evaluation and Economic Appraisal</a:t>
            </a:r>
            <a:endParaRPr lang="en-US" sz="4800" dirty="0"/>
          </a:p>
        </p:txBody>
      </p:sp>
    </p:spTree>
    <p:extLst>
      <p:ext uri="{BB962C8B-B14F-4D97-AF65-F5344CB8AC3E}">
        <p14:creationId xmlns:p14="http://schemas.microsoft.com/office/powerpoint/2010/main" val="3194826314"/>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3" end="13"/>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5" end="15"/>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16" end="16"/>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
                                            <p:txEl>
                                              <p:pRg st="17" end="1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94358" y="447261"/>
            <a:ext cx="11597642" cy="6261652"/>
          </a:xfrm>
        </p:spPr>
        <p:txBody>
          <a:bodyPr/>
          <a:lstStyle/>
          <a:p>
            <a:pPr lvl="2"/>
            <a:endParaRPr lang="en-US" sz="1100" dirty="0"/>
          </a:p>
          <a:p>
            <a:pPr lvl="2"/>
            <a:endParaRPr lang="en-US" sz="1100" dirty="0"/>
          </a:p>
          <a:p>
            <a:pPr lvl="2"/>
            <a:endParaRPr lang="en-US" sz="1100" dirty="0"/>
          </a:p>
          <a:p>
            <a:pPr lvl="2"/>
            <a:endParaRPr lang="en-US" sz="1100" dirty="0"/>
          </a:p>
          <a:p>
            <a:pPr lvl="2"/>
            <a:endParaRPr lang="en-US" sz="1100" dirty="0"/>
          </a:p>
          <a:p>
            <a:pPr marL="914400" lvl="2" indent="0">
              <a:buNone/>
            </a:pPr>
            <a:endParaRPr lang="en-US" sz="1100" dirty="0"/>
          </a:p>
          <a:p>
            <a:r>
              <a:rPr lang="en-US" sz="3600" dirty="0"/>
              <a:t>Data requirements for modeling</a:t>
            </a:r>
          </a:p>
          <a:p>
            <a:pPr lvl="1"/>
            <a:r>
              <a:rPr lang="en-US" dirty="0"/>
              <a:t>Volume information</a:t>
            </a:r>
          </a:p>
          <a:p>
            <a:pPr lvl="2"/>
            <a:r>
              <a:rPr lang="en-US" dirty="0"/>
              <a:t>Traffic Forecasts (if available)</a:t>
            </a:r>
          </a:p>
          <a:p>
            <a:pPr lvl="2"/>
            <a:r>
              <a:rPr lang="en-US" dirty="0">
                <a:hlinkClick r:id="rId3"/>
              </a:rPr>
              <a:t>Planning-level estimates</a:t>
            </a:r>
            <a:r>
              <a:rPr lang="en-US" dirty="0"/>
              <a:t>, </a:t>
            </a:r>
            <a:r>
              <a:rPr lang="en-US" dirty="0">
                <a:hlinkClick r:id="rId4"/>
              </a:rPr>
              <a:t>historical traffic counts</a:t>
            </a:r>
            <a:r>
              <a:rPr lang="en-US" dirty="0"/>
              <a:t>, Meta-Manager estimates, engineering judgement</a:t>
            </a:r>
          </a:p>
          <a:p>
            <a:pPr lvl="1"/>
            <a:r>
              <a:rPr lang="en-US" dirty="0"/>
              <a:t>Intersection &amp; Roadway Geometrics</a:t>
            </a:r>
          </a:p>
          <a:p>
            <a:pPr lvl="2"/>
            <a:r>
              <a:rPr lang="en-US" dirty="0"/>
              <a:t>Skew angles, number of lanes, number of turn lanes, lighting, parking presence, etc.</a:t>
            </a:r>
          </a:p>
          <a:p>
            <a:pPr lvl="1"/>
            <a:r>
              <a:rPr lang="en-US" dirty="0"/>
              <a:t>Roadway Characteristics</a:t>
            </a:r>
          </a:p>
          <a:p>
            <a:pPr lvl="2"/>
            <a:r>
              <a:rPr lang="en-US" dirty="0"/>
              <a:t>Rural, Urban, Suburban, speed limits, etc.</a:t>
            </a:r>
          </a:p>
          <a:p>
            <a:pPr lvl="1"/>
            <a:r>
              <a:rPr lang="en-US" dirty="0"/>
              <a:t>Crash Data (Methods 1 and 3 only)</a:t>
            </a:r>
          </a:p>
          <a:p>
            <a:pPr lvl="2"/>
            <a:r>
              <a:rPr lang="en-US" dirty="0"/>
              <a:t>Method 3 utilizes all crashes (including those vetted out)</a:t>
            </a:r>
          </a:p>
        </p:txBody>
      </p:sp>
      <p:sp>
        <p:nvSpPr>
          <p:cNvPr id="4" name="Title 1">
            <a:extLst>
              <a:ext uri="{FF2B5EF4-FFF2-40B4-BE49-F238E27FC236}">
                <a16:creationId xmlns:a16="http://schemas.microsoft.com/office/drawing/2014/main" id="{91A2E291-769E-47CE-A773-409100E403BB}"/>
              </a:ext>
            </a:extLst>
          </p:cNvPr>
          <p:cNvSpPr>
            <a:spLocks noGrp="1"/>
          </p:cNvSpPr>
          <p:nvPr>
            <p:ph type="title"/>
          </p:nvPr>
        </p:nvSpPr>
        <p:spPr>
          <a:xfrm>
            <a:off x="0" y="594360"/>
            <a:ext cx="12192000" cy="1325563"/>
          </a:xfrm>
        </p:spPr>
        <p:txBody>
          <a:bodyPr/>
          <a:lstStyle/>
          <a:p>
            <a:pPr>
              <a:lnSpc>
                <a:spcPts val="4800"/>
              </a:lnSpc>
            </a:pPr>
            <a:r>
              <a:rPr lang="en-US" sz="4800" dirty="0">
                <a:latin typeface="Arial Narrow"/>
              </a:rPr>
              <a:t>Step 4: Safety Evaluation and Economic Appraisal</a:t>
            </a:r>
            <a:endParaRPr lang="en-US" sz="4800" dirty="0"/>
          </a:p>
        </p:txBody>
      </p:sp>
    </p:spTree>
    <p:extLst>
      <p:ext uri="{BB962C8B-B14F-4D97-AF65-F5344CB8AC3E}">
        <p14:creationId xmlns:p14="http://schemas.microsoft.com/office/powerpoint/2010/main" val="2859299298"/>
      </p:ext>
    </p:extLst>
  </p:cSld>
  <p:clrMapOvr>
    <a:masterClrMapping/>
  </p:clrMapOvr>
  <p:transition spd="slow">
    <p:fade/>
  </p:transition>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94358" y="447261"/>
            <a:ext cx="11597642" cy="6261652"/>
          </a:xfrm>
        </p:spPr>
        <p:txBody>
          <a:bodyPr/>
          <a:lstStyle/>
          <a:p>
            <a:pPr lvl="2"/>
            <a:endParaRPr lang="en-US" sz="1100" dirty="0"/>
          </a:p>
          <a:p>
            <a:pPr lvl="2"/>
            <a:endParaRPr lang="en-US" sz="1100" dirty="0"/>
          </a:p>
          <a:p>
            <a:pPr lvl="2"/>
            <a:endParaRPr lang="en-US" sz="1100" dirty="0"/>
          </a:p>
          <a:p>
            <a:pPr lvl="2"/>
            <a:endParaRPr lang="en-US" sz="1100" dirty="0"/>
          </a:p>
          <a:p>
            <a:pPr lvl="2"/>
            <a:endParaRPr lang="en-US" sz="1100" dirty="0"/>
          </a:p>
          <a:p>
            <a:pPr marL="914400" lvl="2" indent="0">
              <a:buNone/>
            </a:pPr>
            <a:endParaRPr lang="en-US" sz="1100" dirty="0"/>
          </a:p>
          <a:p>
            <a:r>
              <a:rPr lang="en-US" sz="3600" dirty="0"/>
              <a:t>Documentation Requirements</a:t>
            </a:r>
          </a:p>
          <a:p>
            <a:pPr lvl="1"/>
            <a:r>
              <a:rPr lang="en-US" sz="3200" dirty="0"/>
              <a:t>Conceptual drawing(s)</a:t>
            </a:r>
          </a:p>
          <a:p>
            <a:pPr lvl="1"/>
            <a:r>
              <a:rPr lang="en-US" sz="3200" dirty="0"/>
              <a:t>Cost Estimate(s)</a:t>
            </a:r>
          </a:p>
          <a:p>
            <a:pPr lvl="2"/>
            <a:r>
              <a:rPr lang="en-US" sz="2800" dirty="0"/>
              <a:t>Includes “Base Case” and Alternatives</a:t>
            </a:r>
          </a:p>
          <a:p>
            <a:pPr lvl="1"/>
            <a:r>
              <a:rPr lang="en-US" sz="3200" dirty="0"/>
              <a:t>Safety Evaluation Results</a:t>
            </a:r>
          </a:p>
          <a:p>
            <a:pPr lvl="2"/>
            <a:r>
              <a:rPr lang="en-US" sz="2800" dirty="0"/>
              <a:t>IHSDM Crash Prediction Results</a:t>
            </a:r>
          </a:p>
          <a:p>
            <a:pPr lvl="2"/>
            <a:r>
              <a:rPr lang="en-US" sz="2800" dirty="0"/>
              <a:t>Highway Safety Benefit-Cost spreadsheet Results (Method 1 only)</a:t>
            </a:r>
          </a:p>
          <a:p>
            <a:pPr lvl="1"/>
            <a:endParaRPr lang="en-US" sz="2000" dirty="0"/>
          </a:p>
        </p:txBody>
      </p:sp>
      <p:sp>
        <p:nvSpPr>
          <p:cNvPr id="4" name="Title 1">
            <a:extLst>
              <a:ext uri="{FF2B5EF4-FFF2-40B4-BE49-F238E27FC236}">
                <a16:creationId xmlns:a16="http://schemas.microsoft.com/office/drawing/2014/main" id="{91A2E291-769E-47CE-A773-409100E403BB}"/>
              </a:ext>
            </a:extLst>
          </p:cNvPr>
          <p:cNvSpPr>
            <a:spLocks noGrp="1"/>
          </p:cNvSpPr>
          <p:nvPr>
            <p:ph type="title"/>
          </p:nvPr>
        </p:nvSpPr>
        <p:spPr>
          <a:xfrm>
            <a:off x="0" y="594360"/>
            <a:ext cx="12192000" cy="1325563"/>
          </a:xfrm>
        </p:spPr>
        <p:txBody>
          <a:bodyPr/>
          <a:lstStyle/>
          <a:p>
            <a:pPr>
              <a:lnSpc>
                <a:spcPts val="4800"/>
              </a:lnSpc>
            </a:pPr>
            <a:r>
              <a:rPr lang="en-US" sz="4800" dirty="0">
                <a:latin typeface="Arial Narrow"/>
              </a:rPr>
              <a:t>Step 4: Safety Evaluation and Economic Appraisal</a:t>
            </a:r>
            <a:endParaRPr lang="en-US" sz="4800" dirty="0"/>
          </a:p>
        </p:txBody>
      </p:sp>
    </p:spTree>
    <p:extLst>
      <p:ext uri="{BB962C8B-B14F-4D97-AF65-F5344CB8AC3E}">
        <p14:creationId xmlns:p14="http://schemas.microsoft.com/office/powerpoint/2010/main" val="2362108790"/>
      </p:ext>
    </p:extLst>
  </p:cSld>
  <p:clrMapOvr>
    <a:masterClrMapping/>
  </p:clrMapOvr>
  <p:transition spd="slow">
    <p:fade/>
  </p:transition>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94358" y="447261"/>
            <a:ext cx="11597642" cy="6261652"/>
          </a:xfrm>
        </p:spPr>
        <p:txBody>
          <a:bodyPr/>
          <a:lstStyle/>
          <a:p>
            <a:pPr lvl="2"/>
            <a:endParaRPr lang="en-US" sz="1100" dirty="0"/>
          </a:p>
          <a:p>
            <a:pPr lvl="2"/>
            <a:endParaRPr lang="en-US" sz="1100" dirty="0"/>
          </a:p>
          <a:p>
            <a:pPr lvl="2"/>
            <a:endParaRPr lang="en-US" sz="1100" dirty="0"/>
          </a:p>
          <a:p>
            <a:pPr lvl="2"/>
            <a:endParaRPr lang="en-US" sz="1100" dirty="0"/>
          </a:p>
          <a:p>
            <a:pPr lvl="2"/>
            <a:endParaRPr lang="en-US" sz="1100" dirty="0"/>
          </a:p>
          <a:p>
            <a:pPr marL="914400" lvl="2" indent="0">
              <a:buNone/>
            </a:pPr>
            <a:endParaRPr lang="en-US" sz="1100" dirty="0"/>
          </a:p>
          <a:p>
            <a:r>
              <a:rPr lang="en-US" sz="3600" dirty="0"/>
              <a:t>Concept Drawings</a:t>
            </a:r>
          </a:p>
          <a:p>
            <a:pPr lvl="1"/>
            <a:r>
              <a:rPr lang="en-US" sz="3200" dirty="0"/>
              <a:t>Need to provide enough context of the proposed improvement</a:t>
            </a:r>
          </a:p>
          <a:p>
            <a:pPr lvl="1"/>
            <a:r>
              <a:rPr lang="en-US" sz="3200" dirty="0"/>
              <a:t>Does </a:t>
            </a:r>
            <a:r>
              <a:rPr lang="en-US" sz="3200" b="1" u="sng" dirty="0"/>
              <a:t>not</a:t>
            </a:r>
            <a:r>
              <a:rPr lang="en-US" sz="3200" dirty="0"/>
              <a:t> need to be a detailed design</a:t>
            </a:r>
          </a:p>
          <a:p>
            <a:pPr lvl="1"/>
            <a:endParaRPr lang="en-US" sz="2000" dirty="0"/>
          </a:p>
        </p:txBody>
      </p:sp>
      <p:sp>
        <p:nvSpPr>
          <p:cNvPr id="4" name="Title 1">
            <a:extLst>
              <a:ext uri="{FF2B5EF4-FFF2-40B4-BE49-F238E27FC236}">
                <a16:creationId xmlns:a16="http://schemas.microsoft.com/office/drawing/2014/main" id="{91A2E291-769E-47CE-A773-409100E403BB}"/>
              </a:ext>
            </a:extLst>
          </p:cNvPr>
          <p:cNvSpPr>
            <a:spLocks noGrp="1"/>
          </p:cNvSpPr>
          <p:nvPr>
            <p:ph type="title"/>
          </p:nvPr>
        </p:nvSpPr>
        <p:spPr>
          <a:xfrm>
            <a:off x="0" y="594360"/>
            <a:ext cx="12192000" cy="1325563"/>
          </a:xfrm>
        </p:spPr>
        <p:txBody>
          <a:bodyPr/>
          <a:lstStyle/>
          <a:p>
            <a:pPr>
              <a:lnSpc>
                <a:spcPts val="4800"/>
              </a:lnSpc>
            </a:pPr>
            <a:r>
              <a:rPr lang="en-US" sz="4800" dirty="0">
                <a:latin typeface="Arial Narrow"/>
              </a:rPr>
              <a:t>Step 4: Safety Evaluation and Economic Appraisal</a:t>
            </a:r>
            <a:endParaRPr lang="en-US" sz="4800" dirty="0"/>
          </a:p>
        </p:txBody>
      </p:sp>
      <p:pic>
        <p:nvPicPr>
          <p:cNvPr id="5" name="Picture 4" descr="A screenshot of a video game&#10;&#10;Description automatically generated with low confidence">
            <a:extLst>
              <a:ext uri="{FF2B5EF4-FFF2-40B4-BE49-F238E27FC236}">
                <a16:creationId xmlns:a16="http://schemas.microsoft.com/office/drawing/2014/main" id="{D3A0322E-E57C-4DB3-9F8F-7AE6CCC24D9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54072" y="3189381"/>
            <a:ext cx="4630994" cy="3570598"/>
          </a:xfrm>
          <a:prstGeom prst="rect">
            <a:avLst/>
          </a:prstGeom>
        </p:spPr>
      </p:pic>
      <p:pic>
        <p:nvPicPr>
          <p:cNvPr id="15" name="Picture 14" descr="Diagram&#10;&#10;Description automatically generated">
            <a:extLst>
              <a:ext uri="{FF2B5EF4-FFF2-40B4-BE49-F238E27FC236}">
                <a16:creationId xmlns:a16="http://schemas.microsoft.com/office/drawing/2014/main" id="{080E8752-FCB5-47F8-9E28-FB6F60EFE73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554969" y="3189381"/>
            <a:ext cx="5687210" cy="3593728"/>
          </a:xfrm>
          <a:prstGeom prst="rect">
            <a:avLst/>
          </a:prstGeom>
        </p:spPr>
      </p:pic>
    </p:spTree>
    <p:extLst>
      <p:ext uri="{BB962C8B-B14F-4D97-AF65-F5344CB8AC3E}">
        <p14:creationId xmlns:p14="http://schemas.microsoft.com/office/powerpoint/2010/main" val="3913483282"/>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5"/>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xit" presetSubtype="0" fill="hold" nodeType="clickEffect">
                                  <p:stCondLst>
                                    <p:cond delay="0"/>
                                  </p:stCondLst>
                                  <p:childTnLst>
                                    <p:set>
                                      <p:cBhvr>
                                        <p:cTn id="12" dur="1" fill="hold">
                                          <p:stCondLst>
                                            <p:cond delay="0"/>
                                          </p:stCondLst>
                                        </p:cTn>
                                        <p:tgtEl>
                                          <p:spTgt spid="5"/>
                                        </p:tgtEl>
                                        <p:attrNameLst>
                                          <p:attrName>style.visibility</p:attrName>
                                        </p:attrNameLst>
                                      </p:cBhvr>
                                      <p:to>
                                        <p:strVal val="hidden"/>
                                      </p:to>
                                    </p:set>
                                  </p:childTnLst>
                                </p:cTn>
                              </p:par>
                              <p:par>
                                <p:cTn id="13" presetID="1" presetClass="exit" presetSubtype="0" fill="hold" nodeType="withEffect">
                                  <p:stCondLst>
                                    <p:cond delay="0"/>
                                  </p:stCondLst>
                                  <p:childTnLst>
                                    <p:set>
                                      <p:cBhvr>
                                        <p:cTn id="14" dur="1" fill="hold">
                                          <p:stCondLst>
                                            <p:cond delay="0"/>
                                          </p:stCondLst>
                                        </p:cTn>
                                        <p:tgtEl>
                                          <p:spTgt spid="15"/>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94358" y="447261"/>
            <a:ext cx="11597642" cy="6261652"/>
          </a:xfrm>
        </p:spPr>
        <p:txBody>
          <a:bodyPr/>
          <a:lstStyle/>
          <a:p>
            <a:pPr lvl="2"/>
            <a:endParaRPr lang="en-US" sz="1100" dirty="0"/>
          </a:p>
          <a:p>
            <a:pPr lvl="2"/>
            <a:endParaRPr lang="en-US" sz="1100" dirty="0"/>
          </a:p>
          <a:p>
            <a:pPr lvl="2"/>
            <a:endParaRPr lang="en-US" sz="1100" dirty="0"/>
          </a:p>
          <a:p>
            <a:pPr lvl="2"/>
            <a:endParaRPr lang="en-US" sz="1100" dirty="0"/>
          </a:p>
          <a:p>
            <a:pPr lvl="2"/>
            <a:endParaRPr lang="en-US" sz="1100" dirty="0"/>
          </a:p>
          <a:p>
            <a:pPr marL="914400" lvl="2" indent="0">
              <a:buNone/>
            </a:pPr>
            <a:endParaRPr lang="en-US" sz="1100" dirty="0"/>
          </a:p>
          <a:p>
            <a:r>
              <a:rPr lang="en-US" sz="3600" dirty="0"/>
              <a:t>Concept Drawings</a:t>
            </a:r>
          </a:p>
          <a:p>
            <a:pPr lvl="1"/>
            <a:r>
              <a:rPr lang="en-US" sz="3200" dirty="0"/>
              <a:t>Need to provide enough context of the proposed improvement</a:t>
            </a:r>
          </a:p>
          <a:p>
            <a:pPr lvl="1"/>
            <a:r>
              <a:rPr lang="en-US" sz="3200" dirty="0"/>
              <a:t>Does </a:t>
            </a:r>
            <a:r>
              <a:rPr lang="en-US" sz="3200" b="1" u="sng" dirty="0"/>
              <a:t>not</a:t>
            </a:r>
            <a:r>
              <a:rPr lang="en-US" sz="3200" dirty="0"/>
              <a:t> need to be a detailed design</a:t>
            </a:r>
          </a:p>
          <a:p>
            <a:pPr lvl="1"/>
            <a:endParaRPr lang="en-US" sz="2000" dirty="0"/>
          </a:p>
        </p:txBody>
      </p:sp>
      <p:sp>
        <p:nvSpPr>
          <p:cNvPr id="4" name="Title 1">
            <a:extLst>
              <a:ext uri="{FF2B5EF4-FFF2-40B4-BE49-F238E27FC236}">
                <a16:creationId xmlns:a16="http://schemas.microsoft.com/office/drawing/2014/main" id="{91A2E291-769E-47CE-A773-409100E403BB}"/>
              </a:ext>
            </a:extLst>
          </p:cNvPr>
          <p:cNvSpPr>
            <a:spLocks noGrp="1"/>
          </p:cNvSpPr>
          <p:nvPr>
            <p:ph type="title"/>
          </p:nvPr>
        </p:nvSpPr>
        <p:spPr>
          <a:xfrm>
            <a:off x="0" y="594360"/>
            <a:ext cx="12192000" cy="1325563"/>
          </a:xfrm>
        </p:spPr>
        <p:txBody>
          <a:bodyPr/>
          <a:lstStyle/>
          <a:p>
            <a:pPr>
              <a:lnSpc>
                <a:spcPts val="4800"/>
              </a:lnSpc>
            </a:pPr>
            <a:r>
              <a:rPr lang="en-US" sz="4800" dirty="0">
                <a:latin typeface="Arial Narrow"/>
              </a:rPr>
              <a:t>Step 4: Safety Evaluation and Economic Appraisal</a:t>
            </a:r>
            <a:endParaRPr lang="en-US" sz="4800" dirty="0"/>
          </a:p>
        </p:txBody>
      </p:sp>
      <p:pic>
        <p:nvPicPr>
          <p:cNvPr id="11" name="Picture 10" descr="A screenshot of a video game&#10;&#10;Description automatically generated">
            <a:extLst>
              <a:ext uri="{FF2B5EF4-FFF2-40B4-BE49-F238E27FC236}">
                <a16:creationId xmlns:a16="http://schemas.microsoft.com/office/drawing/2014/main" id="{57A43159-8372-467E-B2CF-24A102DD132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939053"/>
            <a:ext cx="5997841" cy="4979893"/>
          </a:xfrm>
          <a:prstGeom prst="rect">
            <a:avLst/>
          </a:prstGeom>
        </p:spPr>
      </p:pic>
      <p:pic>
        <p:nvPicPr>
          <p:cNvPr id="9" name="Picture 8" descr="Diagram&#10;&#10;Description automatically generated">
            <a:extLst>
              <a:ext uri="{FF2B5EF4-FFF2-40B4-BE49-F238E27FC236}">
                <a16:creationId xmlns:a16="http://schemas.microsoft.com/office/drawing/2014/main" id="{65564C69-2A07-490A-AF58-A23BF037997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682072" y="0"/>
            <a:ext cx="6509928" cy="6858000"/>
          </a:xfrm>
          <a:prstGeom prst="rect">
            <a:avLst/>
          </a:prstGeom>
        </p:spPr>
      </p:pic>
    </p:spTree>
    <p:extLst>
      <p:ext uri="{BB962C8B-B14F-4D97-AF65-F5344CB8AC3E}">
        <p14:creationId xmlns:p14="http://schemas.microsoft.com/office/powerpoint/2010/main" val="1145195271"/>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11"/>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9"/>
                                        </p:tgtEl>
                                        <p:attrNameLst>
                                          <p:attrName>style.visibility</p:attrName>
                                        </p:attrNameLst>
                                      </p:cBhvr>
                                      <p:to>
                                        <p:strVal val="visible"/>
                                      </p:to>
                                    </p:set>
                                  </p:childTnLst>
                                </p:cTn>
                              </p:par>
                              <p:par>
                                <p:cTn id="9" presetID="1" presetClass="exit" presetSubtype="0" fill="hold" nodeType="withEffect">
                                  <p:stCondLst>
                                    <p:cond delay="0"/>
                                  </p:stCondLst>
                                  <p:childTnLst>
                                    <p:set>
                                      <p:cBhvr>
                                        <p:cTn id="10" dur="1" fill="hold">
                                          <p:stCondLst>
                                            <p:cond delay="0"/>
                                          </p:stCondLst>
                                        </p:cTn>
                                        <p:tgtEl>
                                          <p:spTgt spid="11"/>
                                        </p:tgtEl>
                                        <p:attrNameLst>
                                          <p:attrName>style.visibility</p:attrName>
                                        </p:attrNameLst>
                                      </p:cBhvr>
                                      <p:to>
                                        <p:strVal val="hidden"/>
                                      </p:to>
                                    </p:set>
                                  </p:childTnLst>
                                </p:cTn>
                              </p:par>
                              <p:par>
                                <p:cTn id="11" presetID="1" presetClass="exit" presetSubtype="0" fill="hold" nodeType="withEffect">
                                  <p:stCondLst>
                                    <p:cond delay="0"/>
                                  </p:stCondLst>
                                  <p:childTnLst>
                                    <p:set>
                                      <p:cBhvr>
                                        <p:cTn id="12" dur="1" fill="hold">
                                          <p:stCondLst>
                                            <p:cond delay="0"/>
                                          </p:stCondLst>
                                        </p:cTn>
                                        <p:tgtEl>
                                          <p:spTgt spid="9"/>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lIns="91440" tIns="45720" rIns="91440" bIns="45720" anchor="ctr" anchorCtr="0"/>
          <a:lstStyle/>
          <a:p>
            <a:pPr>
              <a:lnSpc>
                <a:spcPts val="4800"/>
              </a:lnSpc>
            </a:pPr>
            <a:r>
              <a:rPr lang="en-US" sz="4800" dirty="0">
                <a:latin typeface="Arial Narrow"/>
              </a:rPr>
              <a:t>Intersection Control Evaluation</a:t>
            </a:r>
          </a:p>
        </p:txBody>
      </p:sp>
      <p:sp>
        <p:nvSpPr>
          <p:cNvPr id="3" name="Content Placeholder 2"/>
          <p:cNvSpPr>
            <a:spLocks noGrp="1"/>
          </p:cNvSpPr>
          <p:nvPr>
            <p:ph idx="1"/>
          </p:nvPr>
        </p:nvSpPr>
        <p:spPr>
          <a:xfrm>
            <a:off x="340042" y="1769807"/>
            <a:ext cx="11511915" cy="4830096"/>
          </a:xfrm>
        </p:spPr>
        <p:txBody>
          <a:bodyPr/>
          <a:lstStyle/>
          <a:p>
            <a:r>
              <a:rPr lang="en-US" sz="3600" dirty="0"/>
              <a:t>ICE Process has two phases</a:t>
            </a:r>
          </a:p>
          <a:p>
            <a:pPr lvl="1"/>
            <a:r>
              <a:rPr lang="en-US" sz="3200" dirty="0"/>
              <a:t>Phase I (Scoping)</a:t>
            </a:r>
          </a:p>
          <a:p>
            <a:pPr lvl="2"/>
            <a:r>
              <a:rPr lang="en-US" sz="2800" dirty="0"/>
              <a:t>Serves as a brainstorming device</a:t>
            </a:r>
          </a:p>
          <a:p>
            <a:pPr lvl="2"/>
            <a:r>
              <a:rPr lang="en-US" sz="2800" dirty="0"/>
              <a:t>Identifies all possible alternatives to carry into the Phase II</a:t>
            </a:r>
          </a:p>
          <a:p>
            <a:pPr lvl="2"/>
            <a:r>
              <a:rPr lang="en-US" sz="2800" dirty="0"/>
              <a:t>Provides considerations for multiple factors (e.g., safety, roadway context) to aid decision making</a:t>
            </a:r>
          </a:p>
          <a:p>
            <a:pPr lvl="1"/>
            <a:r>
              <a:rPr lang="en-US" sz="3200" dirty="0"/>
              <a:t>Phase II (Alternative Selection):</a:t>
            </a:r>
          </a:p>
          <a:p>
            <a:pPr lvl="2"/>
            <a:r>
              <a:rPr lang="en-US" sz="2800" dirty="0"/>
              <a:t>In-depth analysis of remaining alternatives</a:t>
            </a:r>
          </a:p>
          <a:p>
            <a:pPr lvl="2"/>
            <a:r>
              <a:rPr lang="en-US" sz="2800" dirty="0"/>
              <a:t>Document final decisions for a reasonable alternative</a:t>
            </a:r>
          </a:p>
        </p:txBody>
      </p:sp>
    </p:spTree>
    <p:extLst>
      <p:ext uri="{BB962C8B-B14F-4D97-AF65-F5344CB8AC3E}">
        <p14:creationId xmlns:p14="http://schemas.microsoft.com/office/powerpoint/2010/main" val="341396293"/>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2" end="2"/>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94358" y="447261"/>
            <a:ext cx="11597642" cy="6261652"/>
          </a:xfrm>
        </p:spPr>
        <p:txBody>
          <a:bodyPr/>
          <a:lstStyle/>
          <a:p>
            <a:pPr lvl="2"/>
            <a:endParaRPr lang="en-US" sz="1100" dirty="0"/>
          </a:p>
          <a:p>
            <a:pPr lvl="2"/>
            <a:endParaRPr lang="en-US" sz="1100" dirty="0"/>
          </a:p>
          <a:p>
            <a:pPr lvl="2"/>
            <a:endParaRPr lang="en-US" sz="1100" dirty="0"/>
          </a:p>
          <a:p>
            <a:pPr lvl="2"/>
            <a:endParaRPr lang="en-US" sz="1100" dirty="0"/>
          </a:p>
          <a:p>
            <a:pPr lvl="2"/>
            <a:endParaRPr lang="en-US" sz="1100" dirty="0"/>
          </a:p>
          <a:p>
            <a:pPr marL="914400" lvl="2" indent="0">
              <a:buNone/>
            </a:pPr>
            <a:endParaRPr lang="en-US" sz="1100" dirty="0"/>
          </a:p>
          <a:p>
            <a:r>
              <a:rPr lang="en-US" sz="3600" dirty="0"/>
              <a:t>Concept Drawings</a:t>
            </a:r>
          </a:p>
          <a:p>
            <a:pPr lvl="1"/>
            <a:r>
              <a:rPr lang="en-US" sz="3200" dirty="0"/>
              <a:t>Need to provide enough context of the proposed improvement</a:t>
            </a:r>
          </a:p>
          <a:p>
            <a:pPr lvl="1"/>
            <a:r>
              <a:rPr lang="en-US" sz="3200" dirty="0"/>
              <a:t>Does </a:t>
            </a:r>
            <a:r>
              <a:rPr lang="en-US" sz="3200" b="1" u="sng" dirty="0"/>
              <a:t>not</a:t>
            </a:r>
            <a:r>
              <a:rPr lang="en-US" sz="3200" dirty="0"/>
              <a:t> need to be a detailed design</a:t>
            </a:r>
          </a:p>
          <a:p>
            <a:pPr lvl="1"/>
            <a:endParaRPr lang="en-US" sz="2000" dirty="0"/>
          </a:p>
        </p:txBody>
      </p:sp>
      <p:sp>
        <p:nvSpPr>
          <p:cNvPr id="4" name="Title 1">
            <a:extLst>
              <a:ext uri="{FF2B5EF4-FFF2-40B4-BE49-F238E27FC236}">
                <a16:creationId xmlns:a16="http://schemas.microsoft.com/office/drawing/2014/main" id="{91A2E291-769E-47CE-A773-409100E403BB}"/>
              </a:ext>
            </a:extLst>
          </p:cNvPr>
          <p:cNvSpPr>
            <a:spLocks noGrp="1"/>
          </p:cNvSpPr>
          <p:nvPr>
            <p:ph type="title"/>
          </p:nvPr>
        </p:nvSpPr>
        <p:spPr>
          <a:xfrm>
            <a:off x="0" y="594360"/>
            <a:ext cx="12192000" cy="1325563"/>
          </a:xfrm>
        </p:spPr>
        <p:txBody>
          <a:bodyPr/>
          <a:lstStyle/>
          <a:p>
            <a:pPr>
              <a:lnSpc>
                <a:spcPts val="4800"/>
              </a:lnSpc>
            </a:pPr>
            <a:r>
              <a:rPr lang="en-US" sz="4800" dirty="0">
                <a:latin typeface="Arial Narrow"/>
              </a:rPr>
              <a:t>Step 4: Safety Evaluation and Economic Appraisal</a:t>
            </a:r>
            <a:endParaRPr lang="en-US" sz="4800" dirty="0"/>
          </a:p>
        </p:txBody>
      </p:sp>
      <p:pic>
        <p:nvPicPr>
          <p:cNvPr id="7" name="Picture 6" descr="Map&#10;&#10;Description automatically generated">
            <a:extLst>
              <a:ext uri="{FF2B5EF4-FFF2-40B4-BE49-F238E27FC236}">
                <a16:creationId xmlns:a16="http://schemas.microsoft.com/office/drawing/2014/main" id="{B8FE01F0-9652-41E5-86C6-30183822E42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4001" y="575382"/>
            <a:ext cx="12167999" cy="6282618"/>
          </a:xfrm>
          <a:prstGeom prst="rect">
            <a:avLst/>
          </a:prstGeom>
        </p:spPr>
      </p:pic>
    </p:spTree>
    <p:extLst>
      <p:ext uri="{BB962C8B-B14F-4D97-AF65-F5344CB8AC3E}">
        <p14:creationId xmlns:p14="http://schemas.microsoft.com/office/powerpoint/2010/main" val="3887239453"/>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94358" y="447261"/>
            <a:ext cx="11597642" cy="6261652"/>
          </a:xfrm>
        </p:spPr>
        <p:txBody>
          <a:bodyPr/>
          <a:lstStyle/>
          <a:p>
            <a:pPr lvl="2"/>
            <a:endParaRPr lang="en-US" sz="1100" dirty="0"/>
          </a:p>
          <a:p>
            <a:pPr lvl="2"/>
            <a:endParaRPr lang="en-US" sz="1100" dirty="0"/>
          </a:p>
          <a:p>
            <a:pPr lvl="2"/>
            <a:endParaRPr lang="en-US" sz="1100" dirty="0"/>
          </a:p>
          <a:p>
            <a:pPr lvl="2"/>
            <a:endParaRPr lang="en-US" sz="1100" dirty="0"/>
          </a:p>
          <a:p>
            <a:pPr lvl="2"/>
            <a:endParaRPr lang="en-US" sz="1100" dirty="0"/>
          </a:p>
          <a:p>
            <a:pPr marL="914400" lvl="2" indent="0">
              <a:buNone/>
            </a:pPr>
            <a:endParaRPr lang="en-US" sz="1100" dirty="0"/>
          </a:p>
          <a:p>
            <a:r>
              <a:rPr lang="en-US" sz="3600" dirty="0"/>
              <a:t>Cost Estimates</a:t>
            </a:r>
          </a:p>
          <a:p>
            <a:pPr lvl="1"/>
            <a:r>
              <a:rPr lang="en-US" sz="2600" dirty="0"/>
              <a:t>All alternatives (including the base case) require cost estimates</a:t>
            </a:r>
          </a:p>
          <a:p>
            <a:pPr lvl="2"/>
            <a:r>
              <a:rPr lang="en-US" sz="2600" dirty="0"/>
              <a:t>Do </a:t>
            </a:r>
            <a:r>
              <a:rPr lang="en-US" sz="2600" b="1" u="sng" dirty="0"/>
              <a:t>not</a:t>
            </a:r>
            <a:r>
              <a:rPr lang="en-US" sz="2600" dirty="0"/>
              <a:t> need to be detailed bid item estimates</a:t>
            </a:r>
          </a:p>
          <a:p>
            <a:pPr lvl="1"/>
            <a:r>
              <a:rPr lang="en-US" sz="2600" dirty="0"/>
              <a:t>Costs Included:</a:t>
            </a:r>
          </a:p>
          <a:p>
            <a:pPr lvl="2"/>
            <a:r>
              <a:rPr lang="en-US" sz="2600" dirty="0"/>
              <a:t>LET construction cost and other associated costs (e.g., real estate, utilities, railroad, etc.)</a:t>
            </a:r>
          </a:p>
          <a:p>
            <a:pPr lvl="1"/>
            <a:r>
              <a:rPr lang="en-US" sz="2600" dirty="0"/>
              <a:t>Costs Excluded:</a:t>
            </a:r>
          </a:p>
          <a:p>
            <a:pPr lvl="2"/>
            <a:r>
              <a:rPr lang="en-US" sz="2600" dirty="0"/>
              <a:t>Design or construction delivery, maintenance or operating costs</a:t>
            </a:r>
          </a:p>
          <a:p>
            <a:pPr lvl="1"/>
            <a:r>
              <a:rPr lang="en-US" sz="2600" dirty="0"/>
              <a:t>Any cost estimates evaluated within the economic appraisal are to be viewed as a snapshot in time</a:t>
            </a:r>
          </a:p>
          <a:p>
            <a:pPr lvl="2"/>
            <a:r>
              <a:rPr lang="en-US" sz="2600" dirty="0"/>
              <a:t>Do </a:t>
            </a:r>
            <a:r>
              <a:rPr lang="en-US" sz="2600" b="1" u="sng" dirty="0"/>
              <a:t>not</a:t>
            </a:r>
            <a:r>
              <a:rPr lang="en-US" sz="2600" dirty="0"/>
              <a:t> need to be updated should revisions occur</a:t>
            </a:r>
          </a:p>
          <a:p>
            <a:endParaRPr lang="en-US" sz="3600" dirty="0"/>
          </a:p>
          <a:p>
            <a:pPr lvl="1"/>
            <a:endParaRPr lang="en-US" sz="2000" dirty="0"/>
          </a:p>
        </p:txBody>
      </p:sp>
      <p:sp>
        <p:nvSpPr>
          <p:cNvPr id="4" name="Title 1">
            <a:extLst>
              <a:ext uri="{FF2B5EF4-FFF2-40B4-BE49-F238E27FC236}">
                <a16:creationId xmlns:a16="http://schemas.microsoft.com/office/drawing/2014/main" id="{91A2E291-769E-47CE-A773-409100E403BB}"/>
              </a:ext>
            </a:extLst>
          </p:cNvPr>
          <p:cNvSpPr>
            <a:spLocks noGrp="1"/>
          </p:cNvSpPr>
          <p:nvPr>
            <p:ph type="title"/>
          </p:nvPr>
        </p:nvSpPr>
        <p:spPr>
          <a:xfrm>
            <a:off x="0" y="594360"/>
            <a:ext cx="12192000" cy="1325563"/>
          </a:xfrm>
        </p:spPr>
        <p:txBody>
          <a:bodyPr/>
          <a:lstStyle/>
          <a:p>
            <a:pPr>
              <a:lnSpc>
                <a:spcPts val="4800"/>
              </a:lnSpc>
            </a:pPr>
            <a:r>
              <a:rPr lang="en-US" sz="4800" dirty="0">
                <a:latin typeface="Arial Narrow"/>
              </a:rPr>
              <a:t>Step 4: Safety Evaluation and Economic Appraisal</a:t>
            </a:r>
            <a:endParaRPr lang="en-US" sz="4800" dirty="0"/>
          </a:p>
        </p:txBody>
      </p:sp>
    </p:spTree>
    <p:extLst>
      <p:ext uri="{BB962C8B-B14F-4D97-AF65-F5344CB8AC3E}">
        <p14:creationId xmlns:p14="http://schemas.microsoft.com/office/powerpoint/2010/main" val="1183526579"/>
      </p:ext>
    </p:extLst>
  </p:cSld>
  <p:clrMapOvr>
    <a:masterClrMapping/>
  </p:clrMapOvr>
  <p:transition spd="slow">
    <p:fade/>
  </p:transition>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94358" y="447261"/>
            <a:ext cx="11597642" cy="6261652"/>
          </a:xfrm>
        </p:spPr>
        <p:txBody>
          <a:bodyPr/>
          <a:lstStyle/>
          <a:p>
            <a:pPr lvl="2"/>
            <a:endParaRPr lang="en-US" sz="1100" dirty="0"/>
          </a:p>
          <a:p>
            <a:pPr lvl="2"/>
            <a:endParaRPr lang="en-US" sz="1100" dirty="0"/>
          </a:p>
          <a:p>
            <a:pPr lvl="2"/>
            <a:endParaRPr lang="en-US" sz="1100" dirty="0"/>
          </a:p>
          <a:p>
            <a:pPr lvl="2"/>
            <a:endParaRPr lang="en-US" sz="1100" dirty="0"/>
          </a:p>
          <a:p>
            <a:pPr lvl="2"/>
            <a:endParaRPr lang="en-US" sz="1100" dirty="0"/>
          </a:p>
          <a:p>
            <a:pPr marL="914400" lvl="2" indent="0">
              <a:buNone/>
            </a:pPr>
            <a:endParaRPr lang="en-US" sz="1100" dirty="0"/>
          </a:p>
          <a:p>
            <a:r>
              <a:rPr lang="en-US" sz="3600" dirty="0"/>
              <a:t>Base Case</a:t>
            </a:r>
          </a:p>
          <a:p>
            <a:pPr lvl="1"/>
            <a:r>
              <a:rPr lang="en-US" sz="3200" dirty="0"/>
              <a:t>Include any cost associated with the improvement strategy (i.e., Perpetuation, Rehabilitation, Modernization) </a:t>
            </a:r>
          </a:p>
          <a:p>
            <a:pPr lvl="2"/>
            <a:r>
              <a:rPr lang="en-US" sz="2800" dirty="0"/>
              <a:t>Alternative Benefit-Cost (B/C) ratios determined by difference</a:t>
            </a:r>
          </a:p>
          <a:p>
            <a:pPr lvl="2"/>
            <a:r>
              <a:rPr lang="en-US" sz="2800" dirty="0"/>
              <a:t>Demonstrates </a:t>
            </a:r>
            <a:r>
              <a:rPr lang="en-US" sz="2800" u="sng" dirty="0"/>
              <a:t>magnitude</a:t>
            </a:r>
            <a:r>
              <a:rPr lang="en-US" sz="2800" dirty="0"/>
              <a:t> of proposed improvements</a:t>
            </a:r>
          </a:p>
          <a:p>
            <a:pPr lvl="1"/>
            <a:r>
              <a:rPr lang="en-US" sz="3200" dirty="0"/>
              <a:t>Typically, the “base case” is perpetuation of the existing facility</a:t>
            </a:r>
          </a:p>
          <a:p>
            <a:pPr lvl="2"/>
            <a:r>
              <a:rPr lang="en-US" sz="2800" dirty="0"/>
              <a:t>In some cases, the base case is more costly than an alternative</a:t>
            </a:r>
          </a:p>
          <a:p>
            <a:pPr lvl="3"/>
            <a:r>
              <a:rPr lang="en-US" sz="2600" dirty="0"/>
              <a:t>Solution: Use the lowest cost alternative as the “base case”</a:t>
            </a:r>
          </a:p>
          <a:p>
            <a:endParaRPr lang="en-US" sz="3600" dirty="0"/>
          </a:p>
          <a:p>
            <a:pPr lvl="1"/>
            <a:endParaRPr lang="en-US" sz="2000" dirty="0"/>
          </a:p>
        </p:txBody>
      </p:sp>
      <p:sp>
        <p:nvSpPr>
          <p:cNvPr id="4" name="Title 1">
            <a:extLst>
              <a:ext uri="{FF2B5EF4-FFF2-40B4-BE49-F238E27FC236}">
                <a16:creationId xmlns:a16="http://schemas.microsoft.com/office/drawing/2014/main" id="{91A2E291-769E-47CE-A773-409100E403BB}"/>
              </a:ext>
            </a:extLst>
          </p:cNvPr>
          <p:cNvSpPr>
            <a:spLocks noGrp="1"/>
          </p:cNvSpPr>
          <p:nvPr>
            <p:ph type="title"/>
          </p:nvPr>
        </p:nvSpPr>
        <p:spPr>
          <a:xfrm>
            <a:off x="0" y="594360"/>
            <a:ext cx="12192000" cy="1325563"/>
          </a:xfrm>
        </p:spPr>
        <p:txBody>
          <a:bodyPr/>
          <a:lstStyle/>
          <a:p>
            <a:pPr>
              <a:lnSpc>
                <a:spcPts val="4800"/>
              </a:lnSpc>
            </a:pPr>
            <a:r>
              <a:rPr lang="en-US" sz="4800" dirty="0">
                <a:latin typeface="Arial Narrow"/>
              </a:rPr>
              <a:t>Step 4: Safety Evaluation and Economic Appraisal</a:t>
            </a:r>
            <a:endParaRPr lang="en-US" sz="4800" dirty="0"/>
          </a:p>
        </p:txBody>
      </p:sp>
    </p:spTree>
    <p:extLst>
      <p:ext uri="{BB962C8B-B14F-4D97-AF65-F5344CB8AC3E}">
        <p14:creationId xmlns:p14="http://schemas.microsoft.com/office/powerpoint/2010/main" val="2937308247"/>
      </p:ext>
    </p:extLst>
  </p:cSld>
  <p:clrMapOvr>
    <a:masterClrMapping/>
  </p:clrMapOvr>
  <p:transition spd="slow">
    <p:fade/>
  </p:transition>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94358" y="447261"/>
            <a:ext cx="11597642" cy="6261652"/>
          </a:xfrm>
        </p:spPr>
        <p:txBody>
          <a:bodyPr/>
          <a:lstStyle/>
          <a:p>
            <a:pPr lvl="2"/>
            <a:endParaRPr lang="en-US" sz="1100" dirty="0"/>
          </a:p>
          <a:p>
            <a:pPr lvl="2"/>
            <a:endParaRPr lang="en-US" sz="1100" dirty="0"/>
          </a:p>
          <a:p>
            <a:pPr lvl="2"/>
            <a:endParaRPr lang="en-US" sz="1100" dirty="0"/>
          </a:p>
          <a:p>
            <a:pPr lvl="2"/>
            <a:endParaRPr lang="en-US" sz="1100" dirty="0"/>
          </a:p>
          <a:p>
            <a:pPr lvl="2"/>
            <a:endParaRPr lang="en-US" sz="1100" dirty="0"/>
          </a:p>
          <a:p>
            <a:pPr marL="914400" lvl="2" indent="0">
              <a:buNone/>
            </a:pPr>
            <a:endParaRPr lang="en-US" sz="1100" dirty="0"/>
          </a:p>
          <a:p>
            <a:r>
              <a:rPr lang="en-US" sz="3600" dirty="0"/>
              <a:t>Cost estimates should have the same footprint</a:t>
            </a:r>
            <a:endParaRPr lang="en-US" sz="2600" dirty="0"/>
          </a:p>
          <a:p>
            <a:endParaRPr lang="en-US" sz="3600" dirty="0"/>
          </a:p>
          <a:p>
            <a:pPr lvl="1"/>
            <a:endParaRPr lang="en-US" sz="2000" dirty="0"/>
          </a:p>
        </p:txBody>
      </p:sp>
      <p:sp>
        <p:nvSpPr>
          <p:cNvPr id="4" name="Title 1">
            <a:extLst>
              <a:ext uri="{FF2B5EF4-FFF2-40B4-BE49-F238E27FC236}">
                <a16:creationId xmlns:a16="http://schemas.microsoft.com/office/drawing/2014/main" id="{91A2E291-769E-47CE-A773-409100E403BB}"/>
              </a:ext>
            </a:extLst>
          </p:cNvPr>
          <p:cNvSpPr>
            <a:spLocks noGrp="1"/>
          </p:cNvSpPr>
          <p:nvPr>
            <p:ph type="title"/>
          </p:nvPr>
        </p:nvSpPr>
        <p:spPr>
          <a:xfrm>
            <a:off x="0" y="594360"/>
            <a:ext cx="12192000" cy="1325563"/>
          </a:xfrm>
        </p:spPr>
        <p:txBody>
          <a:bodyPr/>
          <a:lstStyle/>
          <a:p>
            <a:pPr>
              <a:lnSpc>
                <a:spcPts val="4800"/>
              </a:lnSpc>
            </a:pPr>
            <a:r>
              <a:rPr lang="en-US" sz="4800" dirty="0">
                <a:latin typeface="Arial Narrow"/>
              </a:rPr>
              <a:t>Step 4: Safety Evaluation and Economic Appraisal</a:t>
            </a:r>
            <a:endParaRPr lang="en-US" sz="4800" dirty="0"/>
          </a:p>
        </p:txBody>
      </p:sp>
      <p:pic>
        <p:nvPicPr>
          <p:cNvPr id="5" name="Picture 4">
            <a:extLst>
              <a:ext uri="{FF2B5EF4-FFF2-40B4-BE49-F238E27FC236}">
                <a16:creationId xmlns:a16="http://schemas.microsoft.com/office/drawing/2014/main" id="{0389E751-E7BD-4FE9-B485-FE690B50826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728474" y="2257216"/>
            <a:ext cx="8735052" cy="4300744"/>
          </a:xfrm>
          <a:prstGeom prst="rect">
            <a:avLst/>
          </a:prstGeom>
        </p:spPr>
      </p:pic>
    </p:spTree>
    <p:extLst>
      <p:ext uri="{BB962C8B-B14F-4D97-AF65-F5344CB8AC3E}">
        <p14:creationId xmlns:p14="http://schemas.microsoft.com/office/powerpoint/2010/main" val="185720937"/>
      </p:ext>
    </p:extLst>
  </p:cSld>
  <p:clrMapOvr>
    <a:masterClrMapping/>
  </p:clrMapOvr>
  <p:transition spd="slow">
    <p:fade/>
  </p:transition>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94358" y="447261"/>
            <a:ext cx="11597642" cy="6261652"/>
          </a:xfrm>
        </p:spPr>
        <p:txBody>
          <a:bodyPr/>
          <a:lstStyle/>
          <a:p>
            <a:pPr lvl="2"/>
            <a:endParaRPr lang="en-US" sz="1100" dirty="0"/>
          </a:p>
          <a:p>
            <a:pPr lvl="2"/>
            <a:endParaRPr lang="en-US" sz="1100" dirty="0"/>
          </a:p>
          <a:p>
            <a:pPr lvl="2"/>
            <a:endParaRPr lang="en-US" sz="1100" dirty="0"/>
          </a:p>
          <a:p>
            <a:pPr lvl="2"/>
            <a:endParaRPr lang="en-US" sz="1100" dirty="0"/>
          </a:p>
          <a:p>
            <a:pPr lvl="2"/>
            <a:endParaRPr lang="en-US" sz="1100" dirty="0"/>
          </a:p>
          <a:p>
            <a:pPr marL="914400" lvl="2" indent="0">
              <a:buNone/>
            </a:pPr>
            <a:endParaRPr lang="en-US" sz="1100" dirty="0"/>
          </a:p>
          <a:p>
            <a:r>
              <a:rPr lang="en-US" sz="3600" dirty="0"/>
              <a:t>Safety Evaluation provides the predicted/expected crashes for each alternative </a:t>
            </a:r>
          </a:p>
          <a:p>
            <a:pPr lvl="1"/>
            <a:r>
              <a:rPr lang="en-US" sz="3200" dirty="0"/>
              <a:t>Result: Crash total breakouts</a:t>
            </a:r>
          </a:p>
          <a:p>
            <a:r>
              <a:rPr lang="en-US" sz="3600" dirty="0"/>
              <a:t>Economic Appraisal provides an economic analysis comparing the </a:t>
            </a:r>
            <a:r>
              <a:rPr lang="en-US" sz="3600" i="1" u="sng" dirty="0"/>
              <a:t>safety</a:t>
            </a:r>
            <a:r>
              <a:rPr lang="en-US" sz="3600" dirty="0"/>
              <a:t> benefits to the construction cost of an alternative</a:t>
            </a:r>
          </a:p>
          <a:p>
            <a:pPr lvl="1"/>
            <a:r>
              <a:rPr lang="en-US" sz="3200" dirty="0"/>
              <a:t> Result: Benefit-Cost (B/C) Ratios</a:t>
            </a:r>
          </a:p>
          <a:p>
            <a:pPr marL="457200" lvl="1" indent="0">
              <a:buNone/>
            </a:pPr>
            <a:endParaRPr lang="en-US" sz="2000" dirty="0"/>
          </a:p>
        </p:txBody>
      </p:sp>
      <p:sp>
        <p:nvSpPr>
          <p:cNvPr id="4" name="Title 1">
            <a:extLst>
              <a:ext uri="{FF2B5EF4-FFF2-40B4-BE49-F238E27FC236}">
                <a16:creationId xmlns:a16="http://schemas.microsoft.com/office/drawing/2014/main" id="{91A2E291-769E-47CE-A773-409100E403BB}"/>
              </a:ext>
            </a:extLst>
          </p:cNvPr>
          <p:cNvSpPr>
            <a:spLocks noGrp="1"/>
          </p:cNvSpPr>
          <p:nvPr>
            <p:ph type="title"/>
          </p:nvPr>
        </p:nvSpPr>
        <p:spPr>
          <a:xfrm>
            <a:off x="0" y="594360"/>
            <a:ext cx="12192000" cy="1325563"/>
          </a:xfrm>
        </p:spPr>
        <p:txBody>
          <a:bodyPr/>
          <a:lstStyle/>
          <a:p>
            <a:pPr>
              <a:lnSpc>
                <a:spcPts val="4800"/>
              </a:lnSpc>
            </a:pPr>
            <a:r>
              <a:rPr lang="en-US" sz="4800" dirty="0">
                <a:latin typeface="Arial Narrow"/>
              </a:rPr>
              <a:t>Step 4: Safety Evaluation and Economic Appraisal</a:t>
            </a:r>
            <a:endParaRPr lang="en-US" sz="4800" dirty="0"/>
          </a:p>
        </p:txBody>
      </p:sp>
    </p:spTree>
    <p:extLst>
      <p:ext uri="{BB962C8B-B14F-4D97-AF65-F5344CB8AC3E}">
        <p14:creationId xmlns:p14="http://schemas.microsoft.com/office/powerpoint/2010/main" val="2566523000"/>
      </p:ext>
    </p:extLst>
  </p:cSld>
  <p:clrMapOvr>
    <a:masterClrMapping/>
  </p:clrMapOvr>
  <p:transition spd="slow">
    <p:fade/>
  </p:transition>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94358" y="447261"/>
            <a:ext cx="11597642" cy="6261652"/>
          </a:xfrm>
        </p:spPr>
        <p:txBody>
          <a:bodyPr/>
          <a:lstStyle/>
          <a:p>
            <a:pPr lvl="2"/>
            <a:endParaRPr lang="en-US" sz="1100" dirty="0"/>
          </a:p>
          <a:p>
            <a:pPr lvl="2"/>
            <a:endParaRPr lang="en-US" sz="1100" dirty="0"/>
          </a:p>
          <a:p>
            <a:pPr lvl="2"/>
            <a:endParaRPr lang="en-US" sz="1100" dirty="0"/>
          </a:p>
          <a:p>
            <a:pPr lvl="2"/>
            <a:endParaRPr lang="en-US" sz="1100" dirty="0"/>
          </a:p>
          <a:p>
            <a:pPr lvl="2"/>
            <a:endParaRPr lang="en-US" sz="1100" dirty="0"/>
          </a:p>
          <a:p>
            <a:pPr marL="914400" lvl="2" indent="0">
              <a:buNone/>
            </a:pPr>
            <a:endParaRPr lang="en-US" sz="1100" dirty="0"/>
          </a:p>
          <a:p>
            <a:pPr marL="0" indent="0">
              <a:buNone/>
            </a:pPr>
            <a:endParaRPr lang="en-US" sz="3600" dirty="0"/>
          </a:p>
          <a:p>
            <a:pPr marL="0" indent="0">
              <a:buNone/>
            </a:pPr>
            <a:endParaRPr lang="en-US" sz="3600" dirty="0"/>
          </a:p>
          <a:p>
            <a:pPr marL="0" indent="0">
              <a:buNone/>
            </a:pPr>
            <a:endParaRPr lang="en-US" sz="3600" dirty="0"/>
          </a:p>
          <a:p>
            <a:pPr marL="0" indent="0" algn="ctr">
              <a:buNone/>
            </a:pPr>
            <a:r>
              <a:rPr lang="en-US" sz="3600" dirty="0"/>
              <a:t>What justifies an improvement from a </a:t>
            </a:r>
            <a:r>
              <a:rPr lang="en-US" sz="3600" i="1" u="sng" dirty="0"/>
              <a:t>safety</a:t>
            </a:r>
            <a:r>
              <a:rPr lang="en-US" sz="3600" dirty="0"/>
              <a:t> perspective?</a:t>
            </a:r>
            <a:endParaRPr lang="en-US" sz="3200" dirty="0"/>
          </a:p>
          <a:p>
            <a:pPr marL="457200" lvl="1" indent="0">
              <a:buNone/>
            </a:pPr>
            <a:endParaRPr lang="en-US" sz="2000" dirty="0"/>
          </a:p>
        </p:txBody>
      </p:sp>
      <p:sp>
        <p:nvSpPr>
          <p:cNvPr id="4" name="Title 1">
            <a:extLst>
              <a:ext uri="{FF2B5EF4-FFF2-40B4-BE49-F238E27FC236}">
                <a16:creationId xmlns:a16="http://schemas.microsoft.com/office/drawing/2014/main" id="{91A2E291-769E-47CE-A773-409100E403BB}"/>
              </a:ext>
            </a:extLst>
          </p:cNvPr>
          <p:cNvSpPr>
            <a:spLocks noGrp="1"/>
          </p:cNvSpPr>
          <p:nvPr>
            <p:ph type="title"/>
          </p:nvPr>
        </p:nvSpPr>
        <p:spPr>
          <a:xfrm>
            <a:off x="0" y="594360"/>
            <a:ext cx="12192000" cy="1325563"/>
          </a:xfrm>
        </p:spPr>
        <p:txBody>
          <a:bodyPr/>
          <a:lstStyle/>
          <a:p>
            <a:pPr>
              <a:lnSpc>
                <a:spcPts val="4800"/>
              </a:lnSpc>
            </a:pPr>
            <a:r>
              <a:rPr lang="en-US" sz="4800" dirty="0">
                <a:latin typeface="Arial Narrow"/>
              </a:rPr>
              <a:t>Step 4: Safety Evaluation and Economic Appraisal</a:t>
            </a:r>
            <a:endParaRPr lang="en-US" sz="4800" dirty="0"/>
          </a:p>
        </p:txBody>
      </p:sp>
    </p:spTree>
    <p:extLst>
      <p:ext uri="{BB962C8B-B14F-4D97-AF65-F5344CB8AC3E}">
        <p14:creationId xmlns:p14="http://schemas.microsoft.com/office/powerpoint/2010/main" val="2530769983"/>
      </p:ext>
    </p:extLst>
  </p:cSld>
  <p:clrMapOvr>
    <a:masterClrMapping/>
  </p:clrMapOvr>
  <p:transition spd="slow">
    <p:fade/>
  </p:transition>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94358" y="447261"/>
            <a:ext cx="11597642" cy="6261652"/>
          </a:xfrm>
        </p:spPr>
        <p:txBody>
          <a:bodyPr/>
          <a:lstStyle/>
          <a:p>
            <a:pPr lvl="2"/>
            <a:endParaRPr lang="en-US" sz="1100" dirty="0"/>
          </a:p>
          <a:p>
            <a:pPr lvl="2"/>
            <a:endParaRPr lang="en-US" sz="1100" dirty="0"/>
          </a:p>
          <a:p>
            <a:pPr lvl="2"/>
            <a:endParaRPr lang="en-US" sz="1100" dirty="0"/>
          </a:p>
          <a:p>
            <a:pPr lvl="2"/>
            <a:endParaRPr lang="en-US" sz="1100" dirty="0"/>
          </a:p>
          <a:p>
            <a:pPr lvl="2"/>
            <a:endParaRPr lang="en-US" sz="1100" dirty="0"/>
          </a:p>
          <a:p>
            <a:pPr marL="914400" lvl="2" indent="0">
              <a:buNone/>
            </a:pPr>
            <a:endParaRPr lang="en-US" sz="1100" dirty="0"/>
          </a:p>
          <a:p>
            <a:r>
              <a:rPr lang="en-US" sz="3600" dirty="0"/>
              <a:t>Compare the </a:t>
            </a:r>
            <a:r>
              <a:rPr lang="en-US" sz="3600" i="1" u="sng" dirty="0"/>
              <a:t>safety</a:t>
            </a:r>
            <a:r>
              <a:rPr lang="en-US" sz="3600" dirty="0"/>
              <a:t> benefits and cost of constructing the alternative</a:t>
            </a:r>
          </a:p>
          <a:p>
            <a:pPr lvl="1"/>
            <a:r>
              <a:rPr lang="en-US" sz="3200" dirty="0"/>
              <a:t>A safety benefit-cost ratio greater than 1.0 are economically justified</a:t>
            </a:r>
          </a:p>
          <a:p>
            <a:pPr lvl="1"/>
            <a:r>
              <a:rPr lang="en-US" sz="3200" dirty="0"/>
              <a:t>A safety benefit-cost ratio between 0 and 1 may be considered reasonable when combined with other factors (e.g., operations, environmental, etc.)</a:t>
            </a:r>
          </a:p>
          <a:p>
            <a:pPr lvl="1"/>
            <a:r>
              <a:rPr lang="en-US" sz="3200" dirty="0"/>
              <a:t>Alternatives investigated at a non-Safety Site of Promise with a benefit-cost ratio of greater than 2.0 is economically justified</a:t>
            </a:r>
          </a:p>
          <a:p>
            <a:pPr marL="457200" lvl="1" indent="0">
              <a:buNone/>
            </a:pPr>
            <a:endParaRPr lang="en-US" sz="2000" dirty="0"/>
          </a:p>
        </p:txBody>
      </p:sp>
      <p:sp>
        <p:nvSpPr>
          <p:cNvPr id="4" name="Title 1">
            <a:extLst>
              <a:ext uri="{FF2B5EF4-FFF2-40B4-BE49-F238E27FC236}">
                <a16:creationId xmlns:a16="http://schemas.microsoft.com/office/drawing/2014/main" id="{91A2E291-769E-47CE-A773-409100E403BB}"/>
              </a:ext>
            </a:extLst>
          </p:cNvPr>
          <p:cNvSpPr>
            <a:spLocks noGrp="1"/>
          </p:cNvSpPr>
          <p:nvPr>
            <p:ph type="title"/>
          </p:nvPr>
        </p:nvSpPr>
        <p:spPr>
          <a:xfrm>
            <a:off x="0" y="594360"/>
            <a:ext cx="12192000" cy="1325563"/>
          </a:xfrm>
        </p:spPr>
        <p:txBody>
          <a:bodyPr/>
          <a:lstStyle/>
          <a:p>
            <a:pPr>
              <a:lnSpc>
                <a:spcPts val="4800"/>
              </a:lnSpc>
            </a:pPr>
            <a:r>
              <a:rPr lang="en-US" sz="4800" dirty="0">
                <a:latin typeface="Arial Narrow"/>
              </a:rPr>
              <a:t>Step 4: Safety Evaluation and Economic Appraisal</a:t>
            </a:r>
            <a:endParaRPr lang="en-US" sz="4800" dirty="0"/>
          </a:p>
        </p:txBody>
      </p:sp>
    </p:spTree>
    <p:extLst>
      <p:ext uri="{BB962C8B-B14F-4D97-AF65-F5344CB8AC3E}">
        <p14:creationId xmlns:p14="http://schemas.microsoft.com/office/powerpoint/2010/main" val="1006989586"/>
      </p:ext>
    </p:extLst>
  </p:cSld>
  <p:clrMapOvr>
    <a:masterClrMapping/>
  </p:clrMapOvr>
  <p:transition spd="slow">
    <p:fade/>
  </p:transition>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494FC5-804B-4E12-B28A-0A6677071650}"/>
              </a:ext>
            </a:extLst>
          </p:cNvPr>
          <p:cNvSpPr>
            <a:spLocks noGrp="1"/>
          </p:cNvSpPr>
          <p:nvPr>
            <p:ph idx="1"/>
          </p:nvPr>
        </p:nvSpPr>
        <p:spPr>
          <a:xfrm>
            <a:off x="594360" y="1912302"/>
            <a:ext cx="10972800" cy="4558072"/>
          </a:xfrm>
        </p:spPr>
        <p:txBody>
          <a:bodyPr/>
          <a:lstStyle/>
          <a:p>
            <a:pPr marL="228600" lvl="1">
              <a:spcBef>
                <a:spcPts val="0"/>
              </a:spcBef>
              <a:buFont typeface="Arial" panose="020B0604020202020204" pitchFamily="34" charset="0"/>
              <a:buChar char="•"/>
            </a:pPr>
            <a:r>
              <a:rPr lang="en-US" sz="3600" dirty="0">
                <a:solidFill>
                  <a:srgbClr val="00416A"/>
                </a:solidFill>
              </a:rPr>
              <a:t>Documentation</a:t>
            </a:r>
          </a:p>
          <a:p>
            <a:pPr lvl="1"/>
            <a:r>
              <a:rPr lang="en-US" dirty="0"/>
              <a:t>Put all analysis, reports, diagrams, assumptions, engineering judgement, etc., into the Safety and Operations Certification Document (SOCD)</a:t>
            </a:r>
          </a:p>
          <a:p>
            <a:pPr lvl="3"/>
            <a:r>
              <a:rPr lang="en-US" dirty="0">
                <a:solidFill>
                  <a:srgbClr val="00416A"/>
                </a:solidFill>
              </a:rPr>
              <a:t>Template: </a:t>
            </a:r>
            <a:r>
              <a:rPr lang="en-US" dirty="0">
                <a:hlinkClick r:id="rId3"/>
              </a:rPr>
              <a:t>FDM 11-38 Attachment 10.5</a:t>
            </a:r>
            <a:endParaRPr lang="en-US" dirty="0"/>
          </a:p>
          <a:p>
            <a:pPr lvl="3"/>
            <a:r>
              <a:rPr lang="en-US" dirty="0">
                <a:solidFill>
                  <a:srgbClr val="00416A"/>
                </a:solidFill>
              </a:rPr>
              <a:t>Note: There is a separate Operations Certification Process (OCP) that utilizes the same document for recording findings. OCP is found in FDM 11-52.</a:t>
            </a:r>
          </a:p>
          <a:p>
            <a:pPr lvl="1"/>
            <a:r>
              <a:rPr lang="en-US" dirty="0"/>
              <a:t>Does </a:t>
            </a:r>
            <a:r>
              <a:rPr lang="en-US" b="1" u="sng" dirty="0"/>
              <a:t>not</a:t>
            </a:r>
            <a:r>
              <a:rPr lang="en-US" dirty="0"/>
              <a:t> select a final alternative. Indicates which alternatives should move forward in the project development process.</a:t>
            </a:r>
          </a:p>
          <a:p>
            <a:pPr lvl="1"/>
            <a:r>
              <a:rPr lang="en-US" dirty="0"/>
              <a:t>This document is included in the Final Scope Certification (FSC) to provide information pertaining to the existing safety and the safety of proposed alternatives.</a:t>
            </a:r>
          </a:p>
        </p:txBody>
      </p:sp>
      <p:sp>
        <p:nvSpPr>
          <p:cNvPr id="7" name="Title 1">
            <a:extLst>
              <a:ext uri="{FF2B5EF4-FFF2-40B4-BE49-F238E27FC236}">
                <a16:creationId xmlns:a16="http://schemas.microsoft.com/office/drawing/2014/main" id="{C1E87B78-BB13-437F-85DA-553690440C43}"/>
              </a:ext>
            </a:extLst>
          </p:cNvPr>
          <p:cNvSpPr>
            <a:spLocks noGrp="1"/>
          </p:cNvSpPr>
          <p:nvPr>
            <p:ph type="title"/>
          </p:nvPr>
        </p:nvSpPr>
        <p:spPr/>
        <p:txBody>
          <a:bodyPr lIns="91440" tIns="45720" rIns="91440" bIns="45720" anchor="ctr" anchorCtr="0"/>
          <a:lstStyle/>
          <a:p>
            <a:pPr>
              <a:lnSpc>
                <a:spcPts val="4800"/>
              </a:lnSpc>
            </a:pPr>
            <a:r>
              <a:rPr lang="en-US" sz="4800" dirty="0">
                <a:latin typeface="Arial Narrow"/>
              </a:rPr>
              <a:t>Step 5: Documentation</a:t>
            </a:r>
          </a:p>
        </p:txBody>
      </p:sp>
    </p:spTree>
    <p:extLst>
      <p:ext uri="{BB962C8B-B14F-4D97-AF65-F5344CB8AC3E}">
        <p14:creationId xmlns:p14="http://schemas.microsoft.com/office/powerpoint/2010/main" val="174862816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2" end="2"/>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494FC5-804B-4E12-B28A-0A6677071650}"/>
              </a:ext>
            </a:extLst>
          </p:cNvPr>
          <p:cNvSpPr>
            <a:spLocks noGrp="1"/>
          </p:cNvSpPr>
          <p:nvPr>
            <p:ph idx="1"/>
          </p:nvPr>
        </p:nvSpPr>
        <p:spPr>
          <a:xfrm>
            <a:off x="594360" y="1912302"/>
            <a:ext cx="10972800" cy="4558072"/>
          </a:xfrm>
        </p:spPr>
        <p:txBody>
          <a:bodyPr/>
          <a:lstStyle/>
          <a:p>
            <a:pPr marL="228600" lvl="1">
              <a:spcBef>
                <a:spcPts val="0"/>
              </a:spcBef>
              <a:buFont typeface="Arial" panose="020B0604020202020204" pitchFamily="34" charset="0"/>
              <a:buChar char="•"/>
            </a:pPr>
            <a:r>
              <a:rPr lang="en-US" sz="3600" dirty="0">
                <a:solidFill>
                  <a:srgbClr val="00416A"/>
                </a:solidFill>
              </a:rPr>
              <a:t>Safety (and Operations) Certification Document finalization</a:t>
            </a:r>
          </a:p>
          <a:p>
            <a:pPr lvl="1"/>
            <a:r>
              <a:rPr lang="en-US" dirty="0"/>
              <a:t>BTO Approval required if:</a:t>
            </a:r>
          </a:p>
          <a:p>
            <a:pPr lvl="2"/>
            <a:r>
              <a:rPr lang="en-US" dirty="0"/>
              <a:t>Safety Evaluation and Economic Appraisal is completed (i.e., alternatives investigated)</a:t>
            </a:r>
          </a:p>
          <a:p>
            <a:pPr lvl="1"/>
            <a:r>
              <a:rPr lang="en-US" dirty="0"/>
              <a:t>BTO Approval </a:t>
            </a:r>
            <a:r>
              <a:rPr lang="en-US" b="1" u="sng" dirty="0"/>
              <a:t>not</a:t>
            </a:r>
            <a:r>
              <a:rPr lang="en-US" dirty="0"/>
              <a:t> required if:</a:t>
            </a:r>
          </a:p>
          <a:p>
            <a:pPr lvl="2"/>
            <a:r>
              <a:rPr lang="en-US" dirty="0"/>
              <a:t>No Safety Sites of Promise within the project limits and additional locations are not investigated</a:t>
            </a:r>
          </a:p>
          <a:p>
            <a:pPr lvl="2"/>
            <a:r>
              <a:rPr lang="en-US" dirty="0"/>
              <a:t>Safety Sites of Promise are not valid (e.g., screening data incorrect, crashes are not treatable)</a:t>
            </a:r>
          </a:p>
          <a:p>
            <a:pPr lvl="2"/>
            <a:r>
              <a:rPr lang="en-US" dirty="0"/>
              <a:t>No alternatives investigated</a:t>
            </a:r>
          </a:p>
        </p:txBody>
      </p:sp>
      <p:sp>
        <p:nvSpPr>
          <p:cNvPr id="7" name="Title 1">
            <a:extLst>
              <a:ext uri="{FF2B5EF4-FFF2-40B4-BE49-F238E27FC236}">
                <a16:creationId xmlns:a16="http://schemas.microsoft.com/office/drawing/2014/main" id="{C1E87B78-BB13-437F-85DA-553690440C43}"/>
              </a:ext>
            </a:extLst>
          </p:cNvPr>
          <p:cNvSpPr>
            <a:spLocks noGrp="1"/>
          </p:cNvSpPr>
          <p:nvPr>
            <p:ph type="title"/>
          </p:nvPr>
        </p:nvSpPr>
        <p:spPr/>
        <p:txBody>
          <a:bodyPr lIns="91440" tIns="45720" rIns="91440" bIns="45720" anchor="ctr" anchorCtr="0"/>
          <a:lstStyle/>
          <a:p>
            <a:pPr>
              <a:lnSpc>
                <a:spcPts val="4800"/>
              </a:lnSpc>
            </a:pPr>
            <a:r>
              <a:rPr lang="en-US" sz="4800" dirty="0">
                <a:latin typeface="Arial Narrow"/>
              </a:rPr>
              <a:t>Step 5: Documentation</a:t>
            </a:r>
          </a:p>
        </p:txBody>
      </p:sp>
    </p:spTree>
    <p:extLst>
      <p:ext uri="{BB962C8B-B14F-4D97-AF65-F5344CB8AC3E}">
        <p14:creationId xmlns:p14="http://schemas.microsoft.com/office/powerpoint/2010/main" val="253305874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494FC5-804B-4E12-B28A-0A6677071650}"/>
              </a:ext>
            </a:extLst>
          </p:cNvPr>
          <p:cNvSpPr>
            <a:spLocks noGrp="1"/>
          </p:cNvSpPr>
          <p:nvPr>
            <p:ph idx="1"/>
          </p:nvPr>
        </p:nvSpPr>
        <p:spPr>
          <a:xfrm>
            <a:off x="594360" y="1912302"/>
            <a:ext cx="10972800" cy="4558072"/>
          </a:xfrm>
        </p:spPr>
        <p:txBody>
          <a:bodyPr/>
          <a:lstStyle/>
          <a:p>
            <a:pPr marL="228600" lvl="1">
              <a:spcBef>
                <a:spcPts val="0"/>
              </a:spcBef>
              <a:buFont typeface="Arial" panose="020B0604020202020204" pitchFamily="34" charset="0"/>
              <a:buChar char="•"/>
            </a:pPr>
            <a:r>
              <a:rPr lang="en-US" sz="3600" dirty="0">
                <a:solidFill>
                  <a:srgbClr val="00416A"/>
                </a:solidFill>
              </a:rPr>
              <a:t>Safety (and Operations Certification) Document finalization</a:t>
            </a:r>
          </a:p>
          <a:p>
            <a:pPr lvl="1"/>
            <a:r>
              <a:rPr lang="en-US" dirty="0"/>
              <a:t>Regional Approval</a:t>
            </a:r>
          </a:p>
          <a:p>
            <a:pPr lvl="2"/>
            <a:r>
              <a:rPr lang="en-US" dirty="0"/>
              <a:t>Planning/Traffic supervisor overseeing the section completing the certification document can approve the document</a:t>
            </a:r>
          </a:p>
          <a:p>
            <a:pPr lvl="2"/>
            <a:r>
              <a:rPr lang="en-US" dirty="0"/>
              <a:t>Template was made to provide a document regardless if a Safety Certification is required for the project.</a:t>
            </a:r>
          </a:p>
          <a:p>
            <a:pPr lvl="3"/>
            <a:r>
              <a:rPr lang="en-US" dirty="0"/>
              <a:t>For cases that do not require the Safety Certification Process, the Region supervisor can delegate the analyst to approve the document</a:t>
            </a:r>
          </a:p>
          <a:p>
            <a:pPr marL="1371600" lvl="3" indent="0">
              <a:buNone/>
            </a:pPr>
            <a:endParaRPr lang="en-US" dirty="0"/>
          </a:p>
        </p:txBody>
      </p:sp>
      <p:sp>
        <p:nvSpPr>
          <p:cNvPr id="7" name="Title 1">
            <a:extLst>
              <a:ext uri="{FF2B5EF4-FFF2-40B4-BE49-F238E27FC236}">
                <a16:creationId xmlns:a16="http://schemas.microsoft.com/office/drawing/2014/main" id="{C1E87B78-BB13-437F-85DA-553690440C43}"/>
              </a:ext>
            </a:extLst>
          </p:cNvPr>
          <p:cNvSpPr>
            <a:spLocks noGrp="1"/>
          </p:cNvSpPr>
          <p:nvPr>
            <p:ph type="title"/>
          </p:nvPr>
        </p:nvSpPr>
        <p:spPr/>
        <p:txBody>
          <a:bodyPr lIns="91440" tIns="45720" rIns="91440" bIns="45720" anchor="ctr" anchorCtr="0"/>
          <a:lstStyle/>
          <a:p>
            <a:pPr>
              <a:lnSpc>
                <a:spcPts val="4800"/>
              </a:lnSpc>
            </a:pPr>
            <a:r>
              <a:rPr lang="en-US" sz="4800" dirty="0">
                <a:latin typeface="Arial Narrow"/>
              </a:rPr>
              <a:t>Step 5: Documentation</a:t>
            </a:r>
          </a:p>
        </p:txBody>
      </p:sp>
      <p:pic>
        <p:nvPicPr>
          <p:cNvPr id="4" name="Picture 3">
            <a:extLst>
              <a:ext uri="{FF2B5EF4-FFF2-40B4-BE49-F238E27FC236}">
                <a16:creationId xmlns:a16="http://schemas.microsoft.com/office/drawing/2014/main" id="{F6F182B4-47DF-4706-AC21-CF99F76E7D3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08446" y="5329838"/>
            <a:ext cx="10589194" cy="1240296"/>
          </a:xfrm>
          <a:prstGeom prst="rect">
            <a:avLst/>
          </a:prstGeom>
        </p:spPr>
      </p:pic>
    </p:spTree>
    <p:extLst>
      <p:ext uri="{BB962C8B-B14F-4D97-AF65-F5344CB8AC3E}">
        <p14:creationId xmlns:p14="http://schemas.microsoft.com/office/powerpoint/2010/main" val="305883057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lIns="91440" tIns="45720" rIns="91440" bIns="45720" anchor="ctr" anchorCtr="0"/>
          <a:lstStyle/>
          <a:p>
            <a:pPr>
              <a:lnSpc>
                <a:spcPts val="4800"/>
              </a:lnSpc>
            </a:pPr>
            <a:r>
              <a:rPr lang="en-US" sz="4800" dirty="0">
                <a:latin typeface="Arial Narrow"/>
              </a:rPr>
              <a:t>Operations Certification Process</a:t>
            </a:r>
          </a:p>
        </p:txBody>
      </p:sp>
      <p:sp>
        <p:nvSpPr>
          <p:cNvPr id="3" name="Content Placeholder 2"/>
          <p:cNvSpPr>
            <a:spLocks noGrp="1"/>
          </p:cNvSpPr>
          <p:nvPr>
            <p:ph idx="1"/>
          </p:nvPr>
        </p:nvSpPr>
        <p:spPr>
          <a:xfrm>
            <a:off x="340042" y="1769807"/>
            <a:ext cx="11511915" cy="4830096"/>
          </a:xfrm>
        </p:spPr>
        <p:txBody>
          <a:bodyPr/>
          <a:lstStyle/>
          <a:p>
            <a:r>
              <a:rPr lang="en-US" sz="3600" dirty="0"/>
              <a:t>Operations Certification Process (</a:t>
            </a:r>
            <a:r>
              <a:rPr lang="en-US" sz="3600" dirty="0" err="1"/>
              <a:t>OCP</a:t>
            </a:r>
            <a:r>
              <a:rPr lang="en-US" sz="3600" dirty="0"/>
              <a:t>):</a:t>
            </a:r>
          </a:p>
          <a:p>
            <a:pPr lvl="1"/>
            <a:r>
              <a:rPr lang="en-US" sz="3200" u="sng" dirty="0"/>
              <a:t>Optional</a:t>
            </a:r>
            <a:r>
              <a:rPr lang="en-US" sz="3200" dirty="0"/>
              <a:t> process</a:t>
            </a:r>
          </a:p>
          <a:p>
            <a:pPr lvl="1"/>
            <a:r>
              <a:rPr lang="en-US" sz="3200" dirty="0"/>
              <a:t>Quantifies operations </a:t>
            </a:r>
            <a:r>
              <a:rPr lang="en-US" sz="3200" u="sng" dirty="0"/>
              <a:t>and</a:t>
            </a:r>
            <a:r>
              <a:rPr lang="en-US" sz="3200" dirty="0"/>
              <a:t> safety for proposed improvements for either mainline or intersections</a:t>
            </a:r>
          </a:p>
          <a:p>
            <a:pPr lvl="1"/>
            <a:r>
              <a:rPr lang="en-US" sz="3200" dirty="0"/>
              <a:t>When completed:</a:t>
            </a:r>
          </a:p>
          <a:p>
            <a:pPr lvl="2"/>
            <a:r>
              <a:rPr lang="en-US" sz="2800" dirty="0"/>
              <a:t>Locations identified through network screening or reviewed from local knowledge (i.e., </a:t>
            </a:r>
            <a:r>
              <a:rPr lang="en-US" sz="2600" dirty="0"/>
              <a:t>Operational Sites of Promise)</a:t>
            </a:r>
          </a:p>
          <a:p>
            <a:pPr lvl="2"/>
            <a:r>
              <a:rPr lang="en-US" sz="2800" dirty="0"/>
              <a:t>Alternative investigation</a:t>
            </a:r>
          </a:p>
          <a:p>
            <a:pPr lvl="2"/>
            <a:r>
              <a:rPr lang="en-US" sz="2800" dirty="0"/>
              <a:t>Safety </a:t>
            </a:r>
            <a:r>
              <a:rPr lang="en-US" sz="2800" u="sng" dirty="0"/>
              <a:t>and</a:t>
            </a:r>
            <a:r>
              <a:rPr lang="en-US" sz="2800" dirty="0"/>
              <a:t> Operations Evaluation and Economic Appraisal</a:t>
            </a:r>
          </a:p>
        </p:txBody>
      </p:sp>
    </p:spTree>
    <p:extLst>
      <p:ext uri="{BB962C8B-B14F-4D97-AF65-F5344CB8AC3E}">
        <p14:creationId xmlns:p14="http://schemas.microsoft.com/office/powerpoint/2010/main" val="1954508857"/>
      </p:ext>
    </p:extLst>
  </p:cSld>
  <p:clrMapOvr>
    <a:masterClrMapping/>
  </p:clrMapOvr>
  <p:transition spd="slow">
    <p:fade/>
  </p:transition>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494FC5-804B-4E12-B28A-0A6677071650}"/>
              </a:ext>
            </a:extLst>
          </p:cNvPr>
          <p:cNvSpPr>
            <a:spLocks noGrp="1"/>
          </p:cNvSpPr>
          <p:nvPr>
            <p:ph idx="1"/>
          </p:nvPr>
        </p:nvSpPr>
        <p:spPr>
          <a:xfrm>
            <a:off x="594359" y="1912302"/>
            <a:ext cx="6341423" cy="4558072"/>
          </a:xfrm>
        </p:spPr>
        <p:txBody>
          <a:bodyPr/>
          <a:lstStyle/>
          <a:p>
            <a:pPr marL="228600" lvl="1">
              <a:spcBef>
                <a:spcPts val="0"/>
              </a:spcBef>
              <a:buFont typeface="Arial" panose="020B0604020202020204" pitchFamily="34" charset="0"/>
              <a:buChar char="•"/>
            </a:pPr>
            <a:r>
              <a:rPr lang="en-US" sz="3600" dirty="0">
                <a:solidFill>
                  <a:srgbClr val="00416A"/>
                </a:solidFill>
              </a:rPr>
              <a:t>Important to understand one number does not tell the whole story. There is nuance to the Safety B/C and Total Crash values.</a:t>
            </a:r>
          </a:p>
        </p:txBody>
      </p:sp>
      <p:sp>
        <p:nvSpPr>
          <p:cNvPr id="7" name="Title 1">
            <a:extLst>
              <a:ext uri="{FF2B5EF4-FFF2-40B4-BE49-F238E27FC236}">
                <a16:creationId xmlns:a16="http://schemas.microsoft.com/office/drawing/2014/main" id="{C1E87B78-BB13-437F-85DA-553690440C43}"/>
              </a:ext>
            </a:extLst>
          </p:cNvPr>
          <p:cNvSpPr>
            <a:spLocks noGrp="1"/>
          </p:cNvSpPr>
          <p:nvPr>
            <p:ph type="title"/>
          </p:nvPr>
        </p:nvSpPr>
        <p:spPr/>
        <p:txBody>
          <a:bodyPr lIns="91440" tIns="45720" rIns="91440" bIns="45720" anchor="ctr" anchorCtr="0"/>
          <a:lstStyle/>
          <a:p>
            <a:pPr>
              <a:lnSpc>
                <a:spcPts val="4800"/>
              </a:lnSpc>
            </a:pPr>
            <a:r>
              <a:rPr lang="en-US" sz="4800" dirty="0">
                <a:latin typeface="Arial Narrow"/>
              </a:rPr>
              <a:t>Step 5: Documentation</a:t>
            </a:r>
          </a:p>
        </p:txBody>
      </p:sp>
      <p:pic>
        <p:nvPicPr>
          <p:cNvPr id="5" name="Picture 4">
            <a:extLst>
              <a:ext uri="{FF2B5EF4-FFF2-40B4-BE49-F238E27FC236}">
                <a16:creationId xmlns:a16="http://schemas.microsoft.com/office/drawing/2014/main" id="{75FC5F05-4961-4E61-8EB7-B197E90E5EC6}"/>
              </a:ext>
            </a:extLst>
          </p:cNvPr>
          <p:cNvPicPr>
            <a:picLocks noChangeAspect="1"/>
          </p:cNvPicPr>
          <p:nvPr/>
        </p:nvPicPr>
        <p:blipFill rotWithShape="1">
          <a:blip r:embed="rId3"/>
          <a:srcRect l="2175" t="5534" r="21493" b="9064"/>
          <a:stretch/>
        </p:blipFill>
        <p:spPr>
          <a:xfrm>
            <a:off x="7312972" y="1723604"/>
            <a:ext cx="4631377" cy="2634640"/>
          </a:xfrm>
          <a:prstGeom prst="rect">
            <a:avLst/>
          </a:prstGeom>
          <a:ln>
            <a:solidFill>
              <a:schemeClr val="tx1"/>
            </a:solidFill>
          </a:ln>
        </p:spPr>
      </p:pic>
      <p:graphicFrame>
        <p:nvGraphicFramePr>
          <p:cNvPr id="8" name="Table 7">
            <a:extLst>
              <a:ext uri="{FF2B5EF4-FFF2-40B4-BE49-F238E27FC236}">
                <a16:creationId xmlns:a16="http://schemas.microsoft.com/office/drawing/2014/main" id="{5AB5CD91-3693-40FD-A696-1B5FC7986B5A}"/>
              </a:ext>
            </a:extLst>
          </p:cNvPr>
          <p:cNvGraphicFramePr>
            <a:graphicFrameLocks noGrp="1"/>
          </p:cNvGraphicFramePr>
          <p:nvPr>
            <p:extLst>
              <p:ext uri="{D42A27DB-BD31-4B8C-83A1-F6EECF244321}">
                <p14:modId xmlns:p14="http://schemas.microsoft.com/office/powerpoint/2010/main" val="3499761095"/>
              </p:ext>
            </p:extLst>
          </p:nvPr>
        </p:nvGraphicFramePr>
        <p:xfrm>
          <a:off x="5320141" y="4683178"/>
          <a:ext cx="6624208" cy="1608620"/>
        </p:xfrm>
        <a:graphic>
          <a:graphicData uri="http://schemas.openxmlformats.org/drawingml/2006/table">
            <a:tbl>
              <a:tblPr firstRow="1" bandRow="1">
                <a:tableStyleId>{93296810-A885-4BE3-A3E7-6D5BEEA58F35}</a:tableStyleId>
              </a:tblPr>
              <a:tblGrid>
                <a:gridCol w="828026">
                  <a:extLst>
                    <a:ext uri="{9D8B030D-6E8A-4147-A177-3AD203B41FA5}">
                      <a16:colId xmlns:a16="http://schemas.microsoft.com/office/drawing/2014/main" val="2704168296"/>
                    </a:ext>
                  </a:extLst>
                </a:gridCol>
                <a:gridCol w="828026">
                  <a:extLst>
                    <a:ext uri="{9D8B030D-6E8A-4147-A177-3AD203B41FA5}">
                      <a16:colId xmlns:a16="http://schemas.microsoft.com/office/drawing/2014/main" val="3843401710"/>
                    </a:ext>
                  </a:extLst>
                </a:gridCol>
                <a:gridCol w="828026">
                  <a:extLst>
                    <a:ext uri="{9D8B030D-6E8A-4147-A177-3AD203B41FA5}">
                      <a16:colId xmlns:a16="http://schemas.microsoft.com/office/drawing/2014/main" val="761472817"/>
                    </a:ext>
                  </a:extLst>
                </a:gridCol>
                <a:gridCol w="828026">
                  <a:extLst>
                    <a:ext uri="{9D8B030D-6E8A-4147-A177-3AD203B41FA5}">
                      <a16:colId xmlns:a16="http://schemas.microsoft.com/office/drawing/2014/main" val="1033511949"/>
                    </a:ext>
                  </a:extLst>
                </a:gridCol>
                <a:gridCol w="828026">
                  <a:extLst>
                    <a:ext uri="{9D8B030D-6E8A-4147-A177-3AD203B41FA5}">
                      <a16:colId xmlns:a16="http://schemas.microsoft.com/office/drawing/2014/main" val="2276955397"/>
                    </a:ext>
                  </a:extLst>
                </a:gridCol>
                <a:gridCol w="828026">
                  <a:extLst>
                    <a:ext uri="{9D8B030D-6E8A-4147-A177-3AD203B41FA5}">
                      <a16:colId xmlns:a16="http://schemas.microsoft.com/office/drawing/2014/main" val="4068415697"/>
                    </a:ext>
                  </a:extLst>
                </a:gridCol>
                <a:gridCol w="828026">
                  <a:extLst>
                    <a:ext uri="{9D8B030D-6E8A-4147-A177-3AD203B41FA5}">
                      <a16:colId xmlns:a16="http://schemas.microsoft.com/office/drawing/2014/main" val="133577033"/>
                    </a:ext>
                  </a:extLst>
                </a:gridCol>
                <a:gridCol w="828026">
                  <a:extLst>
                    <a:ext uri="{9D8B030D-6E8A-4147-A177-3AD203B41FA5}">
                      <a16:colId xmlns:a16="http://schemas.microsoft.com/office/drawing/2014/main" val="850651818"/>
                    </a:ext>
                  </a:extLst>
                </a:gridCol>
              </a:tblGrid>
              <a:tr h="405896">
                <a:tc gridSpan="8">
                  <a:txBody>
                    <a:bodyPr/>
                    <a:lstStyle/>
                    <a:p>
                      <a:pPr algn="ctr"/>
                      <a:r>
                        <a:rPr lang="en-US" sz="1700" dirty="0"/>
                        <a:t>Example 2: Number of Crashes</a:t>
                      </a:r>
                      <a:endParaRPr lang="en-US" sz="1700" dirty="0">
                        <a:solidFill>
                          <a:schemeClr val="tx1"/>
                        </a:solidFill>
                      </a:endParaRPr>
                    </a:p>
                  </a:txBody>
                  <a:tcPr marL="49702" marR="49702" marT="24851" marB="24851" anchor="ctr"/>
                </a:tc>
                <a:tc hMerge="1">
                  <a:txBody>
                    <a:bodyPr/>
                    <a:lstStyle/>
                    <a:p>
                      <a:pPr algn="ctr"/>
                      <a:r>
                        <a:rPr lang="en-US" sz="1700" dirty="0"/>
                        <a:t>Crash Distribution by Severity</a:t>
                      </a:r>
                      <a:endParaRPr lang="en-US" sz="1700" dirty="0">
                        <a:solidFill>
                          <a:schemeClr val="tx1"/>
                        </a:solidFill>
                      </a:endParaRPr>
                    </a:p>
                  </a:txBody>
                  <a:tcPr marL="49702" marR="49702" marT="24851" marB="24851" anchor="ctr"/>
                </a:tc>
                <a:tc hMerge="1">
                  <a:txBody>
                    <a:bodyPr/>
                    <a:lstStyle/>
                    <a:p>
                      <a:endParaRPr lang="en-US" dirty="0"/>
                    </a:p>
                  </a:txBody>
                  <a:tcPr/>
                </a:tc>
                <a:tc hMerge="1">
                  <a:txBody>
                    <a:bodyPr/>
                    <a:lstStyle/>
                    <a:p>
                      <a:endParaRPr lang="en-US"/>
                    </a:p>
                  </a:txBody>
                  <a:tcPr/>
                </a:tc>
                <a:tc hMerge="1">
                  <a:txBody>
                    <a:bodyPr/>
                    <a:lstStyle/>
                    <a:p>
                      <a:endParaRPr lang="en-US" dirty="0"/>
                    </a:p>
                  </a:txBody>
                  <a:tcPr/>
                </a:tc>
                <a:tc hMerge="1">
                  <a:txBody>
                    <a:bodyPr/>
                    <a:lstStyle/>
                    <a:p>
                      <a:endParaRPr lang="en-US"/>
                    </a:p>
                  </a:txBody>
                  <a:tcPr/>
                </a:tc>
                <a:tc hMerge="1">
                  <a:txBody>
                    <a:bodyPr/>
                    <a:lstStyle/>
                    <a:p>
                      <a:endParaRPr lang="en-US" dirty="0"/>
                    </a:p>
                  </a:txBody>
                  <a:tcPr/>
                </a:tc>
                <a:tc hMerge="1">
                  <a:txBody>
                    <a:bodyPr/>
                    <a:lstStyle/>
                    <a:p>
                      <a:endParaRPr lang="en-US" dirty="0"/>
                    </a:p>
                  </a:txBody>
                  <a:tcPr/>
                </a:tc>
                <a:extLst>
                  <a:ext uri="{0D108BD9-81ED-4DB2-BD59-A6C34878D82A}">
                    <a16:rowId xmlns:a16="http://schemas.microsoft.com/office/drawing/2014/main" val="1242912259"/>
                  </a:ext>
                </a:extLst>
              </a:tr>
              <a:tr h="347911">
                <a:tc>
                  <a:txBody>
                    <a:bodyPr/>
                    <a:lstStyle/>
                    <a:p>
                      <a:pPr algn="ctr"/>
                      <a:endParaRPr lang="en-US" sz="1500" dirty="0"/>
                    </a:p>
                  </a:txBody>
                  <a:tcPr marL="49702" marR="49702" marT="24851" marB="24851" anchor="ctr"/>
                </a:tc>
                <a:tc>
                  <a:txBody>
                    <a:bodyPr/>
                    <a:lstStyle/>
                    <a:p>
                      <a:pPr algn="ctr"/>
                      <a:r>
                        <a:rPr lang="en-US" sz="1500" dirty="0"/>
                        <a:t>Total</a:t>
                      </a:r>
                    </a:p>
                  </a:txBody>
                  <a:tcPr marL="49702" marR="49702" marT="24851" marB="24851" anchor="ctr"/>
                </a:tc>
                <a:tc>
                  <a:txBody>
                    <a:bodyPr/>
                    <a:lstStyle/>
                    <a:p>
                      <a:pPr algn="ctr"/>
                      <a:r>
                        <a:rPr lang="en-US" sz="1500" dirty="0"/>
                        <a:t>PDO</a:t>
                      </a:r>
                    </a:p>
                  </a:txBody>
                  <a:tcPr marL="49702" marR="49702" marT="24851" marB="24851"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500" dirty="0"/>
                        <a:t>Fatal &amp; Injury</a:t>
                      </a:r>
                    </a:p>
                  </a:txBody>
                  <a:tcPr marL="49702" marR="49702" marT="24851" marB="24851" anchor="ctr"/>
                </a:tc>
                <a:tc>
                  <a:txBody>
                    <a:bodyPr/>
                    <a:lstStyle/>
                    <a:p>
                      <a:pPr algn="ctr"/>
                      <a:r>
                        <a:rPr lang="en-US" sz="1500" dirty="0"/>
                        <a:t>K</a:t>
                      </a:r>
                    </a:p>
                  </a:txBody>
                  <a:tcPr marL="49702" marR="49702" marT="24851" marB="24851" anchor="ctr"/>
                </a:tc>
                <a:tc>
                  <a:txBody>
                    <a:bodyPr/>
                    <a:lstStyle/>
                    <a:p>
                      <a:pPr algn="ctr"/>
                      <a:r>
                        <a:rPr lang="en-US" sz="1500" dirty="0"/>
                        <a:t>A</a:t>
                      </a:r>
                    </a:p>
                  </a:txBody>
                  <a:tcPr marL="49702" marR="49702" marT="24851" marB="24851" anchor="ctr"/>
                </a:tc>
                <a:tc>
                  <a:txBody>
                    <a:bodyPr/>
                    <a:lstStyle/>
                    <a:p>
                      <a:pPr algn="ctr"/>
                      <a:r>
                        <a:rPr lang="en-US" sz="1500" dirty="0"/>
                        <a:t>B</a:t>
                      </a:r>
                    </a:p>
                  </a:txBody>
                  <a:tcPr marL="49702" marR="49702" marT="24851" marB="24851" anchor="ctr"/>
                </a:tc>
                <a:tc>
                  <a:txBody>
                    <a:bodyPr/>
                    <a:lstStyle/>
                    <a:p>
                      <a:pPr algn="ctr"/>
                      <a:r>
                        <a:rPr lang="en-US" sz="1500" dirty="0"/>
                        <a:t>C</a:t>
                      </a:r>
                    </a:p>
                  </a:txBody>
                  <a:tcPr marL="49702" marR="49702" marT="24851" marB="24851" anchor="ctr"/>
                </a:tc>
                <a:extLst>
                  <a:ext uri="{0D108BD9-81ED-4DB2-BD59-A6C34878D82A}">
                    <a16:rowId xmlns:a16="http://schemas.microsoft.com/office/drawing/2014/main" val="825990538"/>
                  </a:ext>
                </a:extLst>
              </a:tr>
              <a:tr h="347911">
                <a:tc>
                  <a:txBody>
                    <a:bodyPr/>
                    <a:lstStyle/>
                    <a:p>
                      <a:pPr algn="ctr"/>
                      <a:r>
                        <a:rPr lang="en-US" sz="1500" dirty="0"/>
                        <a:t>Alt. 1</a:t>
                      </a:r>
                    </a:p>
                  </a:txBody>
                  <a:tcPr marL="49702" marR="49702" marT="24851" marB="24851" anchor="ctr"/>
                </a:tc>
                <a:tc>
                  <a:txBody>
                    <a:bodyPr/>
                    <a:lstStyle/>
                    <a:p>
                      <a:pPr algn="ctr"/>
                      <a:r>
                        <a:rPr lang="en-US" sz="1500" dirty="0"/>
                        <a:t>27</a:t>
                      </a:r>
                    </a:p>
                  </a:txBody>
                  <a:tcPr marL="49702" marR="49702" marT="24851" marB="24851" anchor="ctr"/>
                </a:tc>
                <a:tc>
                  <a:txBody>
                    <a:bodyPr/>
                    <a:lstStyle/>
                    <a:p>
                      <a:pPr algn="ctr"/>
                      <a:r>
                        <a:rPr lang="en-US" sz="1500" dirty="0"/>
                        <a:t>20</a:t>
                      </a:r>
                    </a:p>
                  </a:txBody>
                  <a:tcPr marL="49702" marR="49702" marT="24851" marB="24851" anchor="ctr"/>
                </a:tc>
                <a:tc>
                  <a:txBody>
                    <a:bodyPr/>
                    <a:lstStyle/>
                    <a:p>
                      <a:pPr algn="ctr"/>
                      <a:r>
                        <a:rPr lang="en-US" sz="1500" dirty="0"/>
                        <a:t>7</a:t>
                      </a:r>
                    </a:p>
                  </a:txBody>
                  <a:tcPr marL="49702" marR="49702" marT="24851" marB="24851" anchor="ctr"/>
                </a:tc>
                <a:tc>
                  <a:txBody>
                    <a:bodyPr/>
                    <a:lstStyle/>
                    <a:p>
                      <a:pPr algn="ctr"/>
                      <a:r>
                        <a:rPr lang="en-US" sz="1500" dirty="0"/>
                        <a:t>1</a:t>
                      </a:r>
                    </a:p>
                  </a:txBody>
                  <a:tcPr marL="49702" marR="49702" marT="24851" marB="24851" anchor="ctr"/>
                </a:tc>
                <a:tc>
                  <a:txBody>
                    <a:bodyPr/>
                    <a:lstStyle/>
                    <a:p>
                      <a:pPr algn="ctr"/>
                      <a:r>
                        <a:rPr lang="en-US" sz="1500" dirty="0"/>
                        <a:t>1.5</a:t>
                      </a:r>
                    </a:p>
                  </a:txBody>
                  <a:tcPr marL="49702" marR="49702" marT="24851" marB="24851" anchor="ctr"/>
                </a:tc>
                <a:tc>
                  <a:txBody>
                    <a:bodyPr/>
                    <a:lstStyle/>
                    <a:p>
                      <a:pPr algn="ctr"/>
                      <a:r>
                        <a:rPr lang="en-US" sz="1500" dirty="0"/>
                        <a:t>1.5</a:t>
                      </a:r>
                    </a:p>
                  </a:txBody>
                  <a:tcPr marL="49702" marR="49702" marT="24851" marB="24851" anchor="ctr"/>
                </a:tc>
                <a:tc>
                  <a:txBody>
                    <a:bodyPr/>
                    <a:lstStyle/>
                    <a:p>
                      <a:pPr algn="ctr"/>
                      <a:r>
                        <a:rPr lang="en-US" sz="1500" dirty="0"/>
                        <a:t>3</a:t>
                      </a:r>
                    </a:p>
                  </a:txBody>
                  <a:tcPr marL="49702" marR="49702" marT="24851" marB="24851" anchor="ctr"/>
                </a:tc>
                <a:extLst>
                  <a:ext uri="{0D108BD9-81ED-4DB2-BD59-A6C34878D82A}">
                    <a16:rowId xmlns:a16="http://schemas.microsoft.com/office/drawing/2014/main" val="716491164"/>
                  </a:ext>
                </a:extLst>
              </a:tr>
              <a:tr h="347911">
                <a:tc>
                  <a:txBody>
                    <a:bodyPr/>
                    <a:lstStyle/>
                    <a:p>
                      <a:pPr algn="ctr"/>
                      <a:r>
                        <a:rPr lang="en-US" sz="1500" dirty="0"/>
                        <a:t>Alt. 2</a:t>
                      </a:r>
                    </a:p>
                  </a:txBody>
                  <a:tcPr marL="49702" marR="49702" marT="24851" marB="24851" anchor="ctr"/>
                </a:tc>
                <a:tc>
                  <a:txBody>
                    <a:bodyPr/>
                    <a:lstStyle/>
                    <a:p>
                      <a:pPr algn="ctr"/>
                      <a:r>
                        <a:rPr lang="en-US" sz="1500" dirty="0"/>
                        <a:t>35</a:t>
                      </a:r>
                    </a:p>
                  </a:txBody>
                  <a:tcPr marL="49702" marR="49702" marT="24851" marB="24851" anchor="ctr"/>
                </a:tc>
                <a:tc>
                  <a:txBody>
                    <a:bodyPr/>
                    <a:lstStyle/>
                    <a:p>
                      <a:pPr algn="ctr"/>
                      <a:r>
                        <a:rPr lang="en-US" sz="1500" dirty="0"/>
                        <a:t>25</a:t>
                      </a:r>
                    </a:p>
                  </a:txBody>
                  <a:tcPr marL="49702" marR="49702" marT="24851" marB="24851" anchor="ctr"/>
                </a:tc>
                <a:tc>
                  <a:txBody>
                    <a:bodyPr/>
                    <a:lstStyle/>
                    <a:p>
                      <a:pPr algn="ctr"/>
                      <a:r>
                        <a:rPr lang="en-US" sz="1500" dirty="0"/>
                        <a:t>10</a:t>
                      </a:r>
                    </a:p>
                  </a:txBody>
                  <a:tcPr marL="49702" marR="49702" marT="24851" marB="24851" anchor="ctr"/>
                </a:tc>
                <a:tc>
                  <a:txBody>
                    <a:bodyPr/>
                    <a:lstStyle/>
                    <a:p>
                      <a:pPr algn="ctr"/>
                      <a:r>
                        <a:rPr lang="en-US" sz="1500" dirty="0"/>
                        <a:t>0.25</a:t>
                      </a:r>
                    </a:p>
                  </a:txBody>
                  <a:tcPr marL="49702" marR="49702" marT="24851" marB="24851" anchor="ctr"/>
                </a:tc>
                <a:tc>
                  <a:txBody>
                    <a:bodyPr/>
                    <a:lstStyle/>
                    <a:p>
                      <a:pPr algn="ctr"/>
                      <a:r>
                        <a:rPr lang="en-US" sz="1500" dirty="0"/>
                        <a:t>0.5</a:t>
                      </a:r>
                    </a:p>
                  </a:txBody>
                  <a:tcPr marL="49702" marR="49702" marT="24851" marB="24851" anchor="ctr"/>
                </a:tc>
                <a:tc>
                  <a:txBody>
                    <a:bodyPr/>
                    <a:lstStyle/>
                    <a:p>
                      <a:pPr algn="ctr"/>
                      <a:r>
                        <a:rPr lang="en-US" sz="1500" dirty="0"/>
                        <a:t>1.25</a:t>
                      </a:r>
                    </a:p>
                  </a:txBody>
                  <a:tcPr marL="49702" marR="49702" marT="24851" marB="24851" anchor="ctr"/>
                </a:tc>
                <a:tc>
                  <a:txBody>
                    <a:bodyPr/>
                    <a:lstStyle/>
                    <a:p>
                      <a:pPr algn="ctr"/>
                      <a:r>
                        <a:rPr lang="en-US" sz="1500" dirty="0"/>
                        <a:t>8</a:t>
                      </a:r>
                    </a:p>
                  </a:txBody>
                  <a:tcPr marL="49702" marR="49702" marT="24851" marB="24851" anchor="ctr"/>
                </a:tc>
                <a:extLst>
                  <a:ext uri="{0D108BD9-81ED-4DB2-BD59-A6C34878D82A}">
                    <a16:rowId xmlns:a16="http://schemas.microsoft.com/office/drawing/2014/main" val="3968720556"/>
                  </a:ext>
                </a:extLst>
              </a:tr>
            </a:tbl>
          </a:graphicData>
        </a:graphic>
      </p:graphicFrame>
      <p:graphicFrame>
        <p:nvGraphicFramePr>
          <p:cNvPr id="6" name="Table 5">
            <a:extLst>
              <a:ext uri="{FF2B5EF4-FFF2-40B4-BE49-F238E27FC236}">
                <a16:creationId xmlns:a16="http://schemas.microsoft.com/office/drawing/2014/main" id="{3233F903-5D68-44F8-9518-082BAE668F1A}"/>
              </a:ext>
            </a:extLst>
          </p:cNvPr>
          <p:cNvGraphicFramePr>
            <a:graphicFrameLocks noGrp="1"/>
          </p:cNvGraphicFramePr>
          <p:nvPr/>
        </p:nvGraphicFramePr>
        <p:xfrm>
          <a:off x="247651" y="4683178"/>
          <a:ext cx="4917524" cy="1608620"/>
        </p:xfrm>
        <a:graphic>
          <a:graphicData uri="http://schemas.openxmlformats.org/drawingml/2006/table">
            <a:tbl>
              <a:tblPr firstRow="1" bandRow="1">
                <a:tableStyleId>{7DF18680-E054-41AD-8BC1-D1AEF772440D}</a:tableStyleId>
              </a:tblPr>
              <a:tblGrid>
                <a:gridCol w="1980355">
                  <a:extLst>
                    <a:ext uri="{9D8B030D-6E8A-4147-A177-3AD203B41FA5}">
                      <a16:colId xmlns:a16="http://schemas.microsoft.com/office/drawing/2014/main" val="2704168296"/>
                    </a:ext>
                  </a:extLst>
                </a:gridCol>
                <a:gridCol w="1093359">
                  <a:extLst>
                    <a:ext uri="{9D8B030D-6E8A-4147-A177-3AD203B41FA5}">
                      <a16:colId xmlns:a16="http://schemas.microsoft.com/office/drawing/2014/main" val="2110342657"/>
                    </a:ext>
                  </a:extLst>
                </a:gridCol>
                <a:gridCol w="1197488">
                  <a:extLst>
                    <a:ext uri="{9D8B030D-6E8A-4147-A177-3AD203B41FA5}">
                      <a16:colId xmlns:a16="http://schemas.microsoft.com/office/drawing/2014/main" val="874648328"/>
                    </a:ext>
                  </a:extLst>
                </a:gridCol>
                <a:gridCol w="646322">
                  <a:extLst>
                    <a:ext uri="{9D8B030D-6E8A-4147-A177-3AD203B41FA5}">
                      <a16:colId xmlns:a16="http://schemas.microsoft.com/office/drawing/2014/main" val="3843401710"/>
                    </a:ext>
                  </a:extLst>
                </a:gridCol>
              </a:tblGrid>
              <a:tr h="450413">
                <a:tc gridSpan="4">
                  <a:txBody>
                    <a:bodyPr/>
                    <a:lstStyle/>
                    <a:p>
                      <a:pPr algn="ctr"/>
                      <a:r>
                        <a:rPr lang="en-US" sz="1700" dirty="0"/>
                        <a:t>Example 1: Safety B/C</a:t>
                      </a:r>
                      <a:endParaRPr lang="en-US" sz="1700" dirty="0">
                        <a:solidFill>
                          <a:schemeClr val="tx1"/>
                        </a:solidFill>
                      </a:endParaRPr>
                    </a:p>
                  </a:txBody>
                  <a:tcPr marL="49702" marR="49702" marT="24851" marB="24851" anchor="ctr"/>
                </a:tc>
                <a:tc hMerge="1">
                  <a:txBody>
                    <a:bodyPr/>
                    <a:lstStyle/>
                    <a:p>
                      <a:endParaRPr lang="en-US"/>
                    </a:p>
                  </a:txBody>
                  <a:tcPr/>
                </a:tc>
                <a:tc hMerge="1">
                  <a:txBody>
                    <a:bodyPr/>
                    <a:lstStyle/>
                    <a:p>
                      <a:endParaRPr lang="en-US"/>
                    </a:p>
                  </a:txBody>
                  <a:tcPr/>
                </a:tc>
                <a:tc hMerge="1">
                  <a:txBody>
                    <a:bodyPr/>
                    <a:lstStyle/>
                    <a:p>
                      <a:pPr algn="ctr"/>
                      <a:r>
                        <a:rPr lang="en-US" sz="1700" dirty="0"/>
                        <a:t>Crash Distribution by Severity</a:t>
                      </a:r>
                      <a:endParaRPr lang="en-US" sz="1700" dirty="0">
                        <a:solidFill>
                          <a:schemeClr val="tx1"/>
                        </a:solidFill>
                      </a:endParaRPr>
                    </a:p>
                  </a:txBody>
                  <a:tcPr marL="49702" marR="49702" marT="24851" marB="24851" anchor="ctr"/>
                </a:tc>
                <a:extLst>
                  <a:ext uri="{0D108BD9-81ED-4DB2-BD59-A6C34878D82A}">
                    <a16:rowId xmlns:a16="http://schemas.microsoft.com/office/drawing/2014/main" val="1242912259"/>
                  </a:ext>
                </a:extLst>
              </a:tr>
              <a:tr h="386069">
                <a:tc>
                  <a:txBody>
                    <a:bodyPr/>
                    <a:lstStyle/>
                    <a:p>
                      <a:pPr algn="ctr"/>
                      <a:r>
                        <a:rPr lang="en-US" sz="1500" dirty="0"/>
                        <a:t>Alternative</a:t>
                      </a:r>
                    </a:p>
                  </a:txBody>
                  <a:tcPr marL="49702" marR="49702" marT="24851" marB="24851" anchor="ctr"/>
                </a:tc>
                <a:tc>
                  <a:txBody>
                    <a:bodyPr/>
                    <a:lstStyle/>
                    <a:p>
                      <a:pPr algn="ctr"/>
                      <a:r>
                        <a:rPr lang="en-US" sz="1500" dirty="0"/>
                        <a:t>Benefit</a:t>
                      </a:r>
                    </a:p>
                  </a:txBody>
                  <a:tcPr marL="49702" marR="49702" marT="24851" marB="24851" anchor="ctr"/>
                </a:tc>
                <a:tc>
                  <a:txBody>
                    <a:bodyPr/>
                    <a:lstStyle/>
                    <a:p>
                      <a:pPr algn="ctr"/>
                      <a:r>
                        <a:rPr lang="en-US" sz="1500" dirty="0"/>
                        <a:t>Cost</a:t>
                      </a:r>
                    </a:p>
                  </a:txBody>
                  <a:tcPr marL="49702" marR="49702" marT="24851" marB="24851" anchor="ctr"/>
                </a:tc>
                <a:tc>
                  <a:txBody>
                    <a:bodyPr/>
                    <a:lstStyle/>
                    <a:p>
                      <a:pPr algn="ctr"/>
                      <a:r>
                        <a:rPr lang="en-US" sz="1500" dirty="0"/>
                        <a:t>B/C</a:t>
                      </a:r>
                    </a:p>
                  </a:txBody>
                  <a:tcPr marL="49702" marR="49702" marT="24851" marB="24851" anchor="ctr"/>
                </a:tc>
                <a:extLst>
                  <a:ext uri="{0D108BD9-81ED-4DB2-BD59-A6C34878D82A}">
                    <a16:rowId xmlns:a16="http://schemas.microsoft.com/office/drawing/2014/main" val="795690874"/>
                  </a:ext>
                </a:extLst>
              </a:tr>
              <a:tr h="386069">
                <a:tc>
                  <a:txBody>
                    <a:bodyPr/>
                    <a:lstStyle/>
                    <a:p>
                      <a:pPr algn="ctr"/>
                      <a:r>
                        <a:rPr lang="en-US" sz="1500" dirty="0"/>
                        <a:t>Roundabout</a:t>
                      </a:r>
                    </a:p>
                  </a:txBody>
                  <a:tcPr marL="49702" marR="49702" marT="24851" marB="24851" anchor="ctr"/>
                </a:tc>
                <a:tc>
                  <a:txBody>
                    <a:bodyPr/>
                    <a:lstStyle/>
                    <a:p>
                      <a:pPr algn="ctr"/>
                      <a:r>
                        <a:rPr lang="en-US" sz="1500" dirty="0"/>
                        <a:t>$1,160,000</a:t>
                      </a:r>
                    </a:p>
                  </a:txBody>
                  <a:tcPr marL="49702" marR="49702" marT="24851" marB="24851" anchor="ctr"/>
                </a:tc>
                <a:tc>
                  <a:txBody>
                    <a:bodyPr/>
                    <a:lstStyle/>
                    <a:p>
                      <a:pPr algn="ctr"/>
                      <a:r>
                        <a:rPr lang="en-US" sz="1500" dirty="0"/>
                        <a:t>$2,000,000</a:t>
                      </a:r>
                    </a:p>
                  </a:txBody>
                  <a:tcPr marL="49702" marR="49702" marT="24851" marB="24851" anchor="ctr"/>
                </a:tc>
                <a:tc>
                  <a:txBody>
                    <a:bodyPr/>
                    <a:lstStyle/>
                    <a:p>
                      <a:pPr algn="ctr"/>
                      <a:r>
                        <a:rPr lang="en-US" sz="1500" dirty="0"/>
                        <a:t>0.58</a:t>
                      </a:r>
                    </a:p>
                  </a:txBody>
                  <a:tcPr marL="49702" marR="49702" marT="24851" marB="24851" anchor="ctr"/>
                </a:tc>
                <a:extLst>
                  <a:ext uri="{0D108BD9-81ED-4DB2-BD59-A6C34878D82A}">
                    <a16:rowId xmlns:a16="http://schemas.microsoft.com/office/drawing/2014/main" val="716491164"/>
                  </a:ext>
                </a:extLst>
              </a:tr>
              <a:tr h="386069">
                <a:tc>
                  <a:txBody>
                    <a:bodyPr/>
                    <a:lstStyle/>
                    <a:p>
                      <a:pPr algn="ctr"/>
                      <a:r>
                        <a:rPr lang="en-US" sz="1500" dirty="0"/>
                        <a:t>Double Up Stop Signs</a:t>
                      </a:r>
                    </a:p>
                  </a:txBody>
                  <a:tcPr marL="49702" marR="49702" marT="24851" marB="24851" anchor="ctr"/>
                </a:tc>
                <a:tc>
                  <a:txBody>
                    <a:bodyPr/>
                    <a:lstStyle/>
                    <a:p>
                      <a:pPr algn="ctr"/>
                      <a:r>
                        <a:rPr lang="en-US" sz="1500" dirty="0"/>
                        <a:t>$126,000</a:t>
                      </a:r>
                    </a:p>
                  </a:txBody>
                  <a:tcPr marL="49702" marR="49702" marT="24851" marB="24851" anchor="ctr"/>
                </a:tc>
                <a:tc>
                  <a:txBody>
                    <a:bodyPr/>
                    <a:lstStyle/>
                    <a:p>
                      <a:pPr algn="ctr"/>
                      <a:r>
                        <a:rPr lang="en-US" sz="1500" dirty="0"/>
                        <a:t>$10,000</a:t>
                      </a:r>
                    </a:p>
                  </a:txBody>
                  <a:tcPr marL="49702" marR="49702" marT="24851" marB="24851" anchor="ctr"/>
                </a:tc>
                <a:tc>
                  <a:txBody>
                    <a:bodyPr/>
                    <a:lstStyle/>
                    <a:p>
                      <a:pPr algn="ctr"/>
                      <a:r>
                        <a:rPr lang="en-US" sz="1500" dirty="0"/>
                        <a:t>12.6</a:t>
                      </a:r>
                    </a:p>
                  </a:txBody>
                  <a:tcPr marL="49702" marR="49702" marT="24851" marB="24851" anchor="ctr"/>
                </a:tc>
                <a:extLst>
                  <a:ext uri="{0D108BD9-81ED-4DB2-BD59-A6C34878D82A}">
                    <a16:rowId xmlns:a16="http://schemas.microsoft.com/office/drawing/2014/main" val="3968720556"/>
                  </a:ext>
                </a:extLst>
              </a:tr>
            </a:tbl>
          </a:graphicData>
        </a:graphic>
      </p:graphicFrame>
    </p:spTree>
    <p:extLst>
      <p:ext uri="{BB962C8B-B14F-4D97-AF65-F5344CB8AC3E}">
        <p14:creationId xmlns:p14="http://schemas.microsoft.com/office/powerpoint/2010/main" val="256136635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494FC5-804B-4E12-B28A-0A6677071650}"/>
              </a:ext>
            </a:extLst>
          </p:cNvPr>
          <p:cNvSpPr>
            <a:spLocks noGrp="1"/>
          </p:cNvSpPr>
          <p:nvPr>
            <p:ph idx="1"/>
          </p:nvPr>
        </p:nvSpPr>
        <p:spPr>
          <a:xfrm>
            <a:off x="594360" y="1912302"/>
            <a:ext cx="10972800" cy="4558072"/>
          </a:xfrm>
        </p:spPr>
        <p:txBody>
          <a:bodyPr/>
          <a:lstStyle/>
          <a:p>
            <a:pPr marL="228600" lvl="1">
              <a:spcBef>
                <a:spcPts val="0"/>
              </a:spcBef>
              <a:buFont typeface="Arial" panose="020B0604020202020204" pitchFamily="34" charset="0"/>
              <a:buChar char="•"/>
            </a:pPr>
            <a:r>
              <a:rPr lang="en-US" sz="3600" dirty="0">
                <a:solidFill>
                  <a:srgbClr val="00416A"/>
                </a:solidFill>
              </a:rPr>
              <a:t>Safety (and Operations Certification) Document Amendment</a:t>
            </a:r>
            <a:endParaRPr lang="en-US" dirty="0"/>
          </a:p>
          <a:p>
            <a:pPr lvl="1"/>
            <a:r>
              <a:rPr lang="en-US" dirty="0"/>
              <a:t>Purpose is to capture the additional use of the SCP when documentation is finalized</a:t>
            </a:r>
          </a:p>
          <a:p>
            <a:pPr lvl="2"/>
            <a:r>
              <a:rPr lang="en-US" dirty="0"/>
              <a:t>Only required if:</a:t>
            </a:r>
          </a:p>
          <a:p>
            <a:pPr lvl="3"/>
            <a:r>
              <a:rPr lang="en-US" dirty="0"/>
              <a:t>New or additional alternative is analyzed which were not covered in the original document</a:t>
            </a:r>
          </a:p>
          <a:p>
            <a:pPr lvl="3"/>
            <a:r>
              <a:rPr lang="en-US" dirty="0"/>
              <a:t>New Safety Sites of Promise/Additional sites (e.g., project limits change)</a:t>
            </a:r>
          </a:p>
          <a:p>
            <a:pPr lvl="3"/>
            <a:r>
              <a:rPr lang="en-US" dirty="0"/>
              <a:t>Significant design changes (e.g., # of approaches adjusted, shoulder width changes)</a:t>
            </a:r>
          </a:p>
          <a:p>
            <a:pPr lvl="2"/>
            <a:r>
              <a:rPr lang="en-US" dirty="0"/>
              <a:t>Not required if:</a:t>
            </a:r>
          </a:p>
          <a:p>
            <a:pPr lvl="3"/>
            <a:r>
              <a:rPr lang="en-US" dirty="0"/>
              <a:t>Cost estimates changes</a:t>
            </a:r>
          </a:p>
          <a:p>
            <a:pPr lvl="3"/>
            <a:r>
              <a:rPr lang="en-US" dirty="0"/>
              <a:t>Design changes (e.g., curve radii, splitter island length)</a:t>
            </a:r>
          </a:p>
          <a:p>
            <a:pPr lvl="3"/>
            <a:r>
              <a:rPr lang="en-US" dirty="0"/>
              <a:t>Existing roadway context changes (e.g., speed limits adjusted, volumes change)</a:t>
            </a:r>
          </a:p>
          <a:p>
            <a:pPr marL="1371600" lvl="3" indent="0">
              <a:buNone/>
            </a:pPr>
            <a:endParaRPr lang="en-US" dirty="0"/>
          </a:p>
        </p:txBody>
      </p:sp>
      <p:sp>
        <p:nvSpPr>
          <p:cNvPr id="7" name="Title 1">
            <a:extLst>
              <a:ext uri="{FF2B5EF4-FFF2-40B4-BE49-F238E27FC236}">
                <a16:creationId xmlns:a16="http://schemas.microsoft.com/office/drawing/2014/main" id="{C1E87B78-BB13-437F-85DA-553690440C43}"/>
              </a:ext>
            </a:extLst>
          </p:cNvPr>
          <p:cNvSpPr>
            <a:spLocks noGrp="1"/>
          </p:cNvSpPr>
          <p:nvPr>
            <p:ph type="title"/>
          </p:nvPr>
        </p:nvSpPr>
        <p:spPr/>
        <p:txBody>
          <a:bodyPr lIns="91440" tIns="45720" rIns="91440" bIns="45720" anchor="ctr" anchorCtr="0"/>
          <a:lstStyle/>
          <a:p>
            <a:pPr>
              <a:lnSpc>
                <a:spcPts val="4800"/>
              </a:lnSpc>
            </a:pPr>
            <a:r>
              <a:rPr lang="en-US" sz="4800" dirty="0">
                <a:latin typeface="Arial Narrow"/>
              </a:rPr>
              <a:t>Step 5: Documentation</a:t>
            </a:r>
          </a:p>
        </p:txBody>
      </p:sp>
    </p:spTree>
    <p:extLst>
      <p:ext uri="{BB962C8B-B14F-4D97-AF65-F5344CB8AC3E}">
        <p14:creationId xmlns:p14="http://schemas.microsoft.com/office/powerpoint/2010/main" val="46823918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494FC5-804B-4E12-B28A-0A6677071650}"/>
              </a:ext>
            </a:extLst>
          </p:cNvPr>
          <p:cNvSpPr>
            <a:spLocks noGrp="1"/>
          </p:cNvSpPr>
          <p:nvPr>
            <p:ph idx="1"/>
          </p:nvPr>
        </p:nvSpPr>
        <p:spPr>
          <a:xfrm>
            <a:off x="594360" y="1912302"/>
            <a:ext cx="10972800" cy="4558072"/>
          </a:xfrm>
        </p:spPr>
        <p:txBody>
          <a:bodyPr/>
          <a:lstStyle/>
          <a:p>
            <a:pPr marL="228600" lvl="1">
              <a:spcBef>
                <a:spcPts val="0"/>
              </a:spcBef>
              <a:buFont typeface="Arial" panose="020B0604020202020204" pitchFamily="34" charset="0"/>
              <a:buChar char="•"/>
            </a:pPr>
            <a:r>
              <a:rPr lang="en-US" sz="3600" dirty="0">
                <a:solidFill>
                  <a:srgbClr val="00416A"/>
                </a:solidFill>
              </a:rPr>
              <a:t>Safety (and Operations Certification) Document Amendment</a:t>
            </a:r>
            <a:endParaRPr lang="en-US" dirty="0"/>
          </a:p>
          <a:p>
            <a:pPr lvl="1"/>
            <a:r>
              <a:rPr lang="en-US" dirty="0"/>
              <a:t>Documentation requires:</a:t>
            </a:r>
          </a:p>
          <a:p>
            <a:pPr lvl="2"/>
            <a:r>
              <a:rPr lang="en-US" dirty="0"/>
              <a:t>Reasoning for the amendment</a:t>
            </a:r>
          </a:p>
          <a:p>
            <a:pPr lvl="2"/>
            <a:r>
              <a:rPr lang="en-US" dirty="0"/>
              <a:t>Crash trend, contributing factors discussion (for </a:t>
            </a:r>
            <a:r>
              <a:rPr lang="en-US" u="sng" dirty="0"/>
              <a:t>new</a:t>
            </a:r>
            <a:r>
              <a:rPr lang="en-US" dirty="0"/>
              <a:t> sites only)</a:t>
            </a:r>
          </a:p>
          <a:p>
            <a:pPr lvl="2"/>
            <a:r>
              <a:rPr lang="en-US" dirty="0"/>
              <a:t>Narrative of additional alternatives reviewed</a:t>
            </a:r>
          </a:p>
          <a:p>
            <a:pPr lvl="2"/>
            <a:r>
              <a:rPr lang="en-US" dirty="0"/>
              <a:t>Analysis results</a:t>
            </a:r>
          </a:p>
          <a:p>
            <a:pPr lvl="3"/>
            <a:r>
              <a:rPr lang="en-US" dirty="0"/>
              <a:t>For analyses completed in the original document these do not need to be updated</a:t>
            </a:r>
          </a:p>
          <a:p>
            <a:pPr lvl="1"/>
            <a:r>
              <a:rPr lang="en-US" dirty="0"/>
              <a:t>When completed, documented within:</a:t>
            </a:r>
          </a:p>
          <a:p>
            <a:pPr lvl="2"/>
            <a:r>
              <a:rPr lang="en-US" dirty="0"/>
              <a:t>Final Scope Certification (Scoping Phase)</a:t>
            </a:r>
          </a:p>
          <a:p>
            <a:pPr lvl="2"/>
            <a:r>
              <a:rPr lang="en-US" dirty="0"/>
              <a:t>Design Study Report (</a:t>
            </a:r>
            <a:r>
              <a:rPr lang="en-US" dirty="0" err="1"/>
              <a:t>DSR</a:t>
            </a:r>
            <a:r>
              <a:rPr lang="en-US" dirty="0"/>
              <a:t>) or Environmental Document (outside of Scoping)</a:t>
            </a:r>
          </a:p>
          <a:p>
            <a:pPr marL="1371600" lvl="3" indent="0">
              <a:buNone/>
            </a:pPr>
            <a:endParaRPr lang="en-US" dirty="0"/>
          </a:p>
        </p:txBody>
      </p:sp>
      <p:sp>
        <p:nvSpPr>
          <p:cNvPr id="7" name="Title 1">
            <a:extLst>
              <a:ext uri="{FF2B5EF4-FFF2-40B4-BE49-F238E27FC236}">
                <a16:creationId xmlns:a16="http://schemas.microsoft.com/office/drawing/2014/main" id="{C1E87B78-BB13-437F-85DA-553690440C43}"/>
              </a:ext>
            </a:extLst>
          </p:cNvPr>
          <p:cNvSpPr>
            <a:spLocks noGrp="1"/>
          </p:cNvSpPr>
          <p:nvPr>
            <p:ph type="title"/>
          </p:nvPr>
        </p:nvSpPr>
        <p:spPr/>
        <p:txBody>
          <a:bodyPr lIns="91440" tIns="45720" rIns="91440" bIns="45720" anchor="ctr" anchorCtr="0"/>
          <a:lstStyle/>
          <a:p>
            <a:pPr>
              <a:lnSpc>
                <a:spcPts val="4800"/>
              </a:lnSpc>
            </a:pPr>
            <a:r>
              <a:rPr lang="en-US" sz="4800" dirty="0">
                <a:latin typeface="Arial Narrow"/>
              </a:rPr>
              <a:t>Step 5: Documentation</a:t>
            </a:r>
          </a:p>
        </p:txBody>
      </p:sp>
    </p:spTree>
    <p:extLst>
      <p:ext uri="{BB962C8B-B14F-4D97-AF65-F5344CB8AC3E}">
        <p14:creationId xmlns:p14="http://schemas.microsoft.com/office/powerpoint/2010/main" val="37691320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lIns="91440" tIns="45720" rIns="91440" bIns="45720" anchor="ctr" anchorCtr="0"/>
          <a:lstStyle/>
          <a:p>
            <a:pPr>
              <a:lnSpc>
                <a:spcPts val="4800"/>
              </a:lnSpc>
            </a:pPr>
            <a:r>
              <a:rPr lang="en-US" sz="4800" dirty="0">
                <a:latin typeface="Arial Narrow"/>
              </a:rPr>
              <a:t>Safety Certification Process</a:t>
            </a:r>
          </a:p>
        </p:txBody>
      </p:sp>
      <p:sp>
        <p:nvSpPr>
          <p:cNvPr id="3" name="Content Placeholder 2"/>
          <p:cNvSpPr>
            <a:spLocks noGrp="1"/>
          </p:cNvSpPr>
          <p:nvPr>
            <p:ph idx="1"/>
          </p:nvPr>
        </p:nvSpPr>
        <p:spPr>
          <a:xfrm>
            <a:off x="375285" y="3101008"/>
            <a:ext cx="11511915" cy="3528391"/>
          </a:xfrm>
        </p:spPr>
        <p:txBody>
          <a:bodyPr/>
          <a:lstStyle/>
          <a:p>
            <a:pPr marL="0" indent="0" algn="ctr">
              <a:buNone/>
            </a:pPr>
            <a:r>
              <a:rPr lang="en-US" sz="3600" dirty="0">
                <a:solidFill>
                  <a:srgbClr val="A0284C"/>
                </a:solidFill>
              </a:rPr>
              <a:t>Bureau of Traffic Operations (BTO) Role</a:t>
            </a:r>
            <a:endParaRPr lang="en-US" dirty="0">
              <a:solidFill>
                <a:srgbClr val="A0284C"/>
              </a:solidFill>
            </a:endParaRPr>
          </a:p>
        </p:txBody>
      </p:sp>
    </p:spTree>
    <p:extLst>
      <p:ext uri="{BB962C8B-B14F-4D97-AF65-F5344CB8AC3E}">
        <p14:creationId xmlns:p14="http://schemas.microsoft.com/office/powerpoint/2010/main" val="4170965468"/>
      </p:ext>
    </p:extLst>
  </p:cSld>
  <p:clrMapOvr>
    <a:masterClrMapping/>
  </p:clrMapOvr>
  <p:transition spd="slow">
    <p:fade/>
  </p:transition>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9CE3AF0F-DB92-4D29-9FD9-846D1BDE5C22}"/>
              </a:ext>
            </a:extLst>
          </p:cNvPr>
          <p:cNvSpPr>
            <a:spLocks noGrp="1"/>
          </p:cNvSpPr>
          <p:nvPr>
            <p:ph idx="1"/>
          </p:nvPr>
        </p:nvSpPr>
        <p:spPr>
          <a:xfrm>
            <a:off x="594360" y="1521303"/>
            <a:ext cx="10972800" cy="5116035"/>
          </a:xfrm>
        </p:spPr>
        <p:txBody>
          <a:bodyPr/>
          <a:lstStyle/>
          <a:p>
            <a:r>
              <a:rPr lang="en-US" sz="3500" dirty="0"/>
              <a:t>Maintain and update safety analysis tools</a:t>
            </a:r>
          </a:p>
          <a:p>
            <a:pPr lvl="1"/>
            <a:r>
              <a:rPr lang="en-US" sz="3100" dirty="0"/>
              <a:t>Evaluate and distribute tools when new versions are available</a:t>
            </a:r>
          </a:p>
          <a:p>
            <a:pPr lvl="1"/>
            <a:r>
              <a:rPr lang="en-US" sz="3100" dirty="0"/>
              <a:t>Manage Calibration Factors and Crash Severity/Type Proportions within IHSDM</a:t>
            </a:r>
          </a:p>
          <a:p>
            <a:pPr lvl="1"/>
            <a:r>
              <a:rPr lang="en-US" sz="3100" dirty="0"/>
              <a:t>Update crash costs</a:t>
            </a:r>
          </a:p>
        </p:txBody>
      </p:sp>
      <p:sp>
        <p:nvSpPr>
          <p:cNvPr id="6" name="Title 1">
            <a:extLst>
              <a:ext uri="{FF2B5EF4-FFF2-40B4-BE49-F238E27FC236}">
                <a16:creationId xmlns:a16="http://schemas.microsoft.com/office/drawing/2014/main" id="{A1C3764B-42F7-43E4-946A-C881F6FCC0BC}"/>
              </a:ext>
            </a:extLst>
          </p:cNvPr>
          <p:cNvSpPr>
            <a:spLocks noGrp="1"/>
          </p:cNvSpPr>
          <p:nvPr>
            <p:ph type="title"/>
          </p:nvPr>
        </p:nvSpPr>
        <p:spPr>
          <a:xfrm>
            <a:off x="594360" y="594360"/>
            <a:ext cx="10972800" cy="1325563"/>
          </a:xfrm>
        </p:spPr>
        <p:txBody>
          <a:bodyPr/>
          <a:lstStyle/>
          <a:p>
            <a:pPr>
              <a:lnSpc>
                <a:spcPts val="4800"/>
              </a:lnSpc>
            </a:pPr>
            <a:r>
              <a:rPr lang="en-US" sz="4800" dirty="0"/>
              <a:t>Bureau of Traffic Operations Role</a:t>
            </a:r>
          </a:p>
        </p:txBody>
      </p:sp>
      <p:sp>
        <p:nvSpPr>
          <p:cNvPr id="7" name="Content Placeholder 2">
            <a:extLst>
              <a:ext uri="{FF2B5EF4-FFF2-40B4-BE49-F238E27FC236}">
                <a16:creationId xmlns:a16="http://schemas.microsoft.com/office/drawing/2014/main" id="{E121D264-02D5-424C-8908-A2415334B21C}"/>
              </a:ext>
            </a:extLst>
          </p:cNvPr>
          <p:cNvSpPr txBox="1">
            <a:spLocks/>
          </p:cNvSpPr>
          <p:nvPr/>
        </p:nvSpPr>
        <p:spPr>
          <a:xfrm>
            <a:off x="594360" y="4030968"/>
            <a:ext cx="4750130" cy="2606370"/>
          </a:xfrm>
          <a:prstGeom prst="rect">
            <a:avLst/>
          </a:prstGeom>
        </p:spPr>
        <p:txBody>
          <a:bodyPr/>
          <a:lstStyle>
            <a:lvl1pPr marL="228600" indent="-228600" algn="l" defTabSz="914400" rtl="0" eaLnBrk="1" latinLnBrk="0" hangingPunct="1">
              <a:lnSpc>
                <a:spcPct val="90000"/>
              </a:lnSpc>
              <a:spcBef>
                <a:spcPts val="0"/>
              </a:spcBef>
              <a:buFont typeface="Arial" panose="020B0604020202020204" pitchFamily="34" charset="0"/>
              <a:buChar char="•"/>
              <a:defRPr sz="3200" kern="1200" baseline="0">
                <a:solidFill>
                  <a:srgbClr val="00416A"/>
                </a:solidFill>
                <a:latin typeface="Arial Narrow" panose="020B0606020202030204" pitchFamily="34" charset="0"/>
                <a:ea typeface="+mn-ea"/>
                <a:cs typeface="+mn-cs"/>
              </a:defRPr>
            </a:lvl1pPr>
            <a:lvl2pPr marL="685800" indent="-228600" algn="l" defTabSz="914400" rtl="0" eaLnBrk="1" latinLnBrk="0" hangingPunct="1">
              <a:lnSpc>
                <a:spcPct val="90000"/>
              </a:lnSpc>
              <a:spcBef>
                <a:spcPts val="500"/>
              </a:spcBef>
              <a:buFont typeface="Wingdings" panose="05000000000000000000" pitchFamily="2" charset="2"/>
              <a:buChar char="§"/>
              <a:defRPr sz="2800" kern="1200" baseline="0">
                <a:solidFill>
                  <a:srgbClr val="A0284C"/>
                </a:solidFill>
                <a:latin typeface="Arial Narrow" panose="020B060602020203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400" kern="1200" baseline="0">
                <a:solidFill>
                  <a:srgbClr val="00416A"/>
                </a:solidFill>
                <a:latin typeface="Arial Narrow" panose="020B0606020202030204" pitchFamily="34" charset="0"/>
                <a:ea typeface="+mn-ea"/>
                <a:cs typeface="+mn-cs"/>
              </a:defRPr>
            </a:lvl3pPr>
            <a:lvl4pPr marL="1657350" indent="-285750" algn="l" defTabSz="914400" rtl="0" eaLnBrk="1" latinLnBrk="0" hangingPunct="1">
              <a:lnSpc>
                <a:spcPct val="90000"/>
              </a:lnSpc>
              <a:spcBef>
                <a:spcPts val="500"/>
              </a:spcBef>
              <a:buFont typeface="Wingdings" panose="05000000000000000000" pitchFamily="2" charset="2"/>
              <a:buChar char="§"/>
              <a:defRPr sz="2200" kern="1200" baseline="0">
                <a:solidFill>
                  <a:srgbClr val="A0284C"/>
                </a:solidFill>
                <a:latin typeface="Arial Narrow" panose="020B060602020203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bg1"/>
                </a:solidFill>
                <a:latin typeface="Arial Narrow" panose="020B060602020203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3500" dirty="0"/>
              <a:t>Approve Certification Document when safety evaluations are completed</a:t>
            </a:r>
          </a:p>
          <a:p>
            <a:pPr lvl="1"/>
            <a:r>
              <a:rPr lang="en-US" sz="3100" dirty="0"/>
              <a:t>Verify methodology and analyses</a:t>
            </a:r>
          </a:p>
          <a:p>
            <a:pPr marL="0" indent="0">
              <a:buFont typeface="Arial" panose="020B0604020202020204" pitchFamily="34" charset="0"/>
              <a:buNone/>
            </a:pPr>
            <a:endParaRPr lang="en-US" sz="3500" dirty="0"/>
          </a:p>
        </p:txBody>
      </p:sp>
      <p:pic>
        <p:nvPicPr>
          <p:cNvPr id="10" name="Picture 9">
            <a:extLst>
              <a:ext uri="{FF2B5EF4-FFF2-40B4-BE49-F238E27FC236}">
                <a16:creationId xmlns:a16="http://schemas.microsoft.com/office/drawing/2014/main" id="{84E77992-86BE-460F-B450-D1298FD40255}"/>
              </a:ext>
            </a:extLst>
          </p:cNvPr>
          <p:cNvPicPr>
            <a:picLocks noChangeAspect="1"/>
          </p:cNvPicPr>
          <p:nvPr/>
        </p:nvPicPr>
        <p:blipFill>
          <a:blip r:embed="rId3"/>
          <a:stretch>
            <a:fillRect/>
          </a:stretch>
        </p:blipFill>
        <p:spPr>
          <a:xfrm>
            <a:off x="5225143" y="3263936"/>
            <a:ext cx="6782579" cy="2999704"/>
          </a:xfrm>
          <a:prstGeom prst="rect">
            <a:avLst/>
          </a:prstGeom>
        </p:spPr>
      </p:pic>
    </p:spTree>
    <p:extLst>
      <p:ext uri="{BB962C8B-B14F-4D97-AF65-F5344CB8AC3E}">
        <p14:creationId xmlns:p14="http://schemas.microsoft.com/office/powerpoint/2010/main" val="3101960148"/>
      </p:ext>
    </p:extLst>
  </p:cSld>
  <p:clrMapOvr>
    <a:masterClrMapping/>
  </p:clrMapOvr>
  <p:transition spd="slow">
    <p:fade/>
  </p:transition>
</p:sld>
</file>

<file path=ppt/slides/slide7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1785B7-A0C1-43DE-AA9A-FAF6E8B3BE72}"/>
              </a:ext>
            </a:extLst>
          </p:cNvPr>
          <p:cNvSpPr>
            <a:spLocks noGrp="1"/>
          </p:cNvSpPr>
          <p:nvPr>
            <p:ph type="title"/>
          </p:nvPr>
        </p:nvSpPr>
        <p:spPr>
          <a:xfrm>
            <a:off x="746760" y="242252"/>
            <a:ext cx="10515600" cy="652145"/>
          </a:xfrm>
        </p:spPr>
        <p:txBody>
          <a:bodyPr vert="horz" lIns="91440" tIns="45720" rIns="91440" bIns="45720" rtlCol="0" anchor="ctr">
            <a:normAutofit fontScale="90000"/>
          </a:bodyPr>
          <a:lstStyle/>
          <a:p>
            <a:pPr algn="l">
              <a:lnSpc>
                <a:spcPct val="90000"/>
              </a:lnSpc>
            </a:pPr>
            <a:r>
              <a:rPr lang="en-US" sz="4800" dirty="0"/>
              <a:t>Resources</a:t>
            </a:r>
          </a:p>
        </p:txBody>
      </p:sp>
      <p:sp>
        <p:nvSpPr>
          <p:cNvPr id="3" name="Content Placeholder 2">
            <a:extLst>
              <a:ext uri="{FF2B5EF4-FFF2-40B4-BE49-F238E27FC236}">
                <a16:creationId xmlns:a16="http://schemas.microsoft.com/office/drawing/2014/main" id="{CBDF779C-4BEA-45A5-BBDD-019B0E837E45}"/>
              </a:ext>
            </a:extLst>
          </p:cNvPr>
          <p:cNvSpPr>
            <a:spLocks noGrp="1"/>
          </p:cNvSpPr>
          <p:nvPr>
            <p:ph idx="1"/>
          </p:nvPr>
        </p:nvSpPr>
        <p:spPr>
          <a:xfrm>
            <a:off x="746760" y="894397"/>
            <a:ext cx="11197590" cy="448945"/>
          </a:xfrm>
        </p:spPr>
        <p:txBody>
          <a:bodyPr vert="horz" lIns="91440" tIns="45720" rIns="91440" bIns="45720" rtlCol="0">
            <a:normAutofit/>
          </a:bodyPr>
          <a:lstStyle/>
          <a:p>
            <a:pPr marL="0" indent="0">
              <a:spcAft>
                <a:spcPts val="600"/>
              </a:spcAft>
              <a:buNone/>
            </a:pPr>
            <a:r>
              <a:rPr lang="en-US" sz="2000" dirty="0">
                <a:solidFill>
                  <a:schemeClr val="tx1"/>
                </a:solidFill>
                <a:latin typeface="+mn-lt"/>
                <a:hlinkClick r:id="rId3"/>
              </a:rPr>
              <a:t>https://wisconsindot.gov/Pages/doing-bus/local-gov/traffic-ops/manuals-and-standards/manuals.aspx</a:t>
            </a:r>
            <a:endParaRPr lang="en-US" sz="2000" dirty="0">
              <a:solidFill>
                <a:schemeClr val="tx1"/>
              </a:solidFill>
              <a:latin typeface="+mn-lt"/>
            </a:endParaRPr>
          </a:p>
          <a:p>
            <a:pPr>
              <a:spcAft>
                <a:spcPts val="600"/>
              </a:spcAft>
            </a:pPr>
            <a:endParaRPr lang="en-US" sz="2000" dirty="0">
              <a:solidFill>
                <a:schemeClr val="tx1"/>
              </a:solidFill>
              <a:latin typeface="+mn-lt"/>
            </a:endParaRPr>
          </a:p>
          <a:p>
            <a:pPr>
              <a:spcAft>
                <a:spcPts val="600"/>
              </a:spcAft>
            </a:pPr>
            <a:endParaRPr lang="en-US" sz="2000" dirty="0">
              <a:solidFill>
                <a:schemeClr val="tx1"/>
              </a:solidFill>
              <a:latin typeface="+mn-lt"/>
            </a:endParaRPr>
          </a:p>
        </p:txBody>
      </p:sp>
      <p:pic>
        <p:nvPicPr>
          <p:cNvPr id="8" name="Picture 7" descr="Graphical user interface, text, application&#10;&#10;Description automatically generated">
            <a:extLst>
              <a:ext uri="{FF2B5EF4-FFF2-40B4-BE49-F238E27FC236}">
                <a16:creationId xmlns:a16="http://schemas.microsoft.com/office/drawing/2014/main" id="{0DF78168-E2A1-4B7B-9858-D8DC389EF2D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144740" y="1344494"/>
            <a:ext cx="6976682" cy="5447546"/>
          </a:xfrm>
          <a:prstGeom prst="rect">
            <a:avLst/>
          </a:prstGeom>
        </p:spPr>
      </p:pic>
    </p:spTree>
    <p:extLst>
      <p:ext uri="{BB962C8B-B14F-4D97-AF65-F5344CB8AC3E}">
        <p14:creationId xmlns:p14="http://schemas.microsoft.com/office/powerpoint/2010/main" val="2217730358"/>
      </p:ext>
    </p:extLst>
  </p:cSld>
  <p:clrMapOvr>
    <a:masterClrMapping/>
  </p:clrMapOvr>
  <p:transition spd="slow">
    <p:fade/>
  </p:transition>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1B1B26-D1DC-4E4F-AD62-EEEB00700B32}"/>
              </a:ext>
            </a:extLst>
          </p:cNvPr>
          <p:cNvSpPr>
            <a:spLocks noGrp="1"/>
          </p:cNvSpPr>
          <p:nvPr>
            <p:ph type="title"/>
          </p:nvPr>
        </p:nvSpPr>
        <p:spPr>
          <a:xfrm>
            <a:off x="594360" y="594360"/>
            <a:ext cx="3501390" cy="1325563"/>
          </a:xfrm>
        </p:spPr>
        <p:txBody>
          <a:bodyPr/>
          <a:lstStyle/>
          <a:p>
            <a:r>
              <a:rPr lang="en-US" dirty="0"/>
              <a:t>BTO Contacts</a:t>
            </a:r>
          </a:p>
        </p:txBody>
      </p:sp>
      <p:sp>
        <p:nvSpPr>
          <p:cNvPr id="3" name="Content Placeholder 2">
            <a:extLst>
              <a:ext uri="{FF2B5EF4-FFF2-40B4-BE49-F238E27FC236}">
                <a16:creationId xmlns:a16="http://schemas.microsoft.com/office/drawing/2014/main" id="{5CF73D07-BC0A-43AC-A03A-0B6B15FA5276}"/>
              </a:ext>
            </a:extLst>
          </p:cNvPr>
          <p:cNvSpPr>
            <a:spLocks noGrp="1"/>
          </p:cNvSpPr>
          <p:nvPr>
            <p:ph idx="1"/>
          </p:nvPr>
        </p:nvSpPr>
        <p:spPr>
          <a:xfrm>
            <a:off x="583602" y="2095500"/>
            <a:ext cx="6874473" cy="4541838"/>
          </a:xfrm>
        </p:spPr>
        <p:txBody>
          <a:bodyPr/>
          <a:lstStyle/>
          <a:p>
            <a:pPr marL="0" indent="0">
              <a:buNone/>
            </a:pPr>
            <a:r>
              <a:rPr lang="en-US" dirty="0"/>
              <a:t>BTO General Mailbox for SCP</a:t>
            </a:r>
          </a:p>
          <a:p>
            <a:pPr marL="0" indent="0">
              <a:buNone/>
            </a:pPr>
            <a:r>
              <a:rPr lang="en-US" u="sng" dirty="0">
                <a:solidFill>
                  <a:schemeClr val="accent1">
                    <a:lumMod val="75000"/>
                  </a:schemeClr>
                </a:solidFill>
              </a:rPr>
              <a:t>DOTBTOSafetyEngineering@dot.wi.gov</a:t>
            </a:r>
          </a:p>
          <a:p>
            <a:pPr marL="0" indent="0">
              <a:buNone/>
            </a:pPr>
            <a:endParaRPr lang="en-US" u="sng" dirty="0"/>
          </a:p>
          <a:p>
            <a:pPr marL="0" indent="0">
              <a:buNone/>
            </a:pPr>
            <a:r>
              <a:rPr lang="en-US" dirty="0"/>
              <a:t>Kevin M. Scopoline</a:t>
            </a:r>
          </a:p>
          <a:p>
            <a:pPr marL="0" indent="0">
              <a:buNone/>
            </a:pPr>
            <a:r>
              <a:rPr lang="en-US" dirty="0"/>
              <a:t>State Traffic Safety Engineer – Research</a:t>
            </a:r>
          </a:p>
          <a:p>
            <a:pPr marL="0" indent="0">
              <a:buNone/>
            </a:pPr>
            <a:r>
              <a:rPr lang="en-US" dirty="0">
                <a:hlinkClick r:id="rId3"/>
              </a:rPr>
              <a:t>KevinM.Scopoline@dot.wi.gov</a:t>
            </a:r>
            <a:endParaRPr lang="en-US" dirty="0"/>
          </a:p>
          <a:p>
            <a:pPr marL="0" indent="0">
              <a:buNone/>
            </a:pPr>
            <a:endParaRPr lang="en-US" dirty="0"/>
          </a:p>
          <a:p>
            <a:pPr marL="0" indent="0">
              <a:buNone/>
            </a:pPr>
            <a:r>
              <a:rPr lang="en-US" dirty="0"/>
              <a:t>Dan Brugman</a:t>
            </a:r>
          </a:p>
          <a:p>
            <a:pPr marL="0" indent="0">
              <a:buNone/>
            </a:pPr>
            <a:r>
              <a:rPr lang="en-US" dirty="0"/>
              <a:t>State Traffic Safety Engineer – Improvement</a:t>
            </a:r>
          </a:p>
          <a:p>
            <a:pPr marL="0" indent="0">
              <a:buNone/>
            </a:pPr>
            <a:r>
              <a:rPr lang="en-US" dirty="0">
                <a:hlinkClick r:id="rId4"/>
              </a:rPr>
              <a:t>Daniel.Brugman@dot.wi.gov</a:t>
            </a:r>
            <a:r>
              <a:rPr lang="en-US" dirty="0"/>
              <a:t> </a:t>
            </a:r>
          </a:p>
          <a:p>
            <a:pPr marL="0" indent="0">
              <a:buNone/>
            </a:pPr>
            <a:endParaRPr lang="en-US" dirty="0"/>
          </a:p>
          <a:p>
            <a:pPr marL="0" indent="0">
              <a:buNone/>
            </a:pPr>
            <a:endParaRPr lang="en-US" dirty="0"/>
          </a:p>
        </p:txBody>
      </p:sp>
    </p:spTree>
    <p:extLst>
      <p:ext uri="{BB962C8B-B14F-4D97-AF65-F5344CB8AC3E}">
        <p14:creationId xmlns:p14="http://schemas.microsoft.com/office/powerpoint/2010/main" val="2925060530"/>
      </p:ext>
    </p:extLst>
  </p:cSld>
  <p:clrMapOvr>
    <a:masterClrMapping/>
  </p:clrMapOvr>
  <p:transition spd="slow">
    <p:fade/>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lIns="91440" tIns="45720" rIns="91440" bIns="45720" anchor="ctr" anchorCtr="0"/>
          <a:lstStyle/>
          <a:p>
            <a:pPr>
              <a:lnSpc>
                <a:spcPts val="4800"/>
              </a:lnSpc>
            </a:pPr>
            <a:r>
              <a:rPr lang="en-US" sz="4800" dirty="0">
                <a:latin typeface="Arial Narrow"/>
              </a:rPr>
              <a:t>Safety Certification Process</a:t>
            </a:r>
          </a:p>
        </p:txBody>
      </p:sp>
      <p:sp>
        <p:nvSpPr>
          <p:cNvPr id="3" name="Content Placeholder 2"/>
          <p:cNvSpPr>
            <a:spLocks noGrp="1"/>
          </p:cNvSpPr>
          <p:nvPr>
            <p:ph idx="1"/>
          </p:nvPr>
        </p:nvSpPr>
        <p:spPr>
          <a:xfrm>
            <a:off x="340042" y="1769807"/>
            <a:ext cx="11511915" cy="4830096"/>
          </a:xfrm>
        </p:spPr>
        <p:txBody>
          <a:bodyPr/>
          <a:lstStyle/>
          <a:p>
            <a:r>
              <a:rPr lang="en-US" sz="3600" dirty="0"/>
              <a:t>Safety Certification Process (SCP):</a:t>
            </a:r>
          </a:p>
          <a:p>
            <a:pPr lvl="1"/>
            <a:r>
              <a:rPr lang="en-US" sz="3200" u="sng"/>
              <a:t>Required</a:t>
            </a:r>
            <a:r>
              <a:rPr lang="en-US" sz="3200"/>
              <a:t> </a:t>
            </a:r>
            <a:r>
              <a:rPr lang="en-US" sz="3200" dirty="0"/>
              <a:t>process for most improvement project work types</a:t>
            </a:r>
          </a:p>
          <a:p>
            <a:pPr lvl="2"/>
            <a:r>
              <a:rPr lang="en-US" sz="2800" dirty="0"/>
              <a:t>See FDM 11-1 Attachment 10.1</a:t>
            </a:r>
          </a:p>
          <a:p>
            <a:pPr lvl="1"/>
            <a:r>
              <a:rPr lang="en-US" sz="3200" dirty="0"/>
              <a:t>Analysts investigate safety for proposed improvements</a:t>
            </a:r>
          </a:p>
          <a:p>
            <a:pPr lvl="2"/>
            <a:r>
              <a:rPr lang="en-US" sz="2800" dirty="0"/>
              <a:t>Safety Sites of Promise (required)</a:t>
            </a:r>
          </a:p>
          <a:p>
            <a:pPr lvl="2"/>
            <a:r>
              <a:rPr lang="en-US" sz="2800" dirty="0"/>
              <a:t>Additional Sites (not required)</a:t>
            </a:r>
          </a:p>
          <a:p>
            <a:pPr lvl="1"/>
            <a:r>
              <a:rPr lang="en-US" sz="3200" dirty="0"/>
              <a:t>Undergoes Safety Evaluation and Economic Appraisal</a:t>
            </a:r>
          </a:p>
        </p:txBody>
      </p:sp>
    </p:spTree>
    <p:extLst>
      <p:ext uri="{BB962C8B-B14F-4D97-AF65-F5344CB8AC3E}">
        <p14:creationId xmlns:p14="http://schemas.microsoft.com/office/powerpoint/2010/main" val="1169847528"/>
      </p:ext>
    </p:extLst>
  </p:cSld>
  <p:clrMapOvr>
    <a:masterClrMapping/>
  </p:clrMapOvr>
  <p:transition spd="slow">
    <p:fade/>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lIns="91440" tIns="45720" rIns="91440" bIns="45720" anchor="ctr" anchorCtr="0"/>
          <a:lstStyle/>
          <a:p>
            <a:pPr>
              <a:lnSpc>
                <a:spcPts val="4800"/>
              </a:lnSpc>
            </a:pPr>
            <a:r>
              <a:rPr lang="en-US" sz="4800" dirty="0">
                <a:latin typeface="Arial Narrow"/>
              </a:rPr>
              <a:t>Highway Safety Improvement Program (HSIP)</a:t>
            </a:r>
          </a:p>
        </p:txBody>
      </p:sp>
      <p:sp>
        <p:nvSpPr>
          <p:cNvPr id="3" name="Content Placeholder 2"/>
          <p:cNvSpPr>
            <a:spLocks noGrp="1"/>
          </p:cNvSpPr>
          <p:nvPr>
            <p:ph idx="1"/>
          </p:nvPr>
        </p:nvSpPr>
        <p:spPr>
          <a:xfrm>
            <a:off x="375285" y="1866900"/>
            <a:ext cx="11511915" cy="4762500"/>
          </a:xfrm>
        </p:spPr>
        <p:txBody>
          <a:bodyPr/>
          <a:lstStyle/>
          <a:p>
            <a:r>
              <a:rPr lang="en-US" sz="3600" dirty="0"/>
              <a:t>Highway Safety Improvement Program</a:t>
            </a:r>
          </a:p>
          <a:p>
            <a:pPr lvl="1"/>
            <a:r>
              <a:rPr lang="en-US" sz="3200" dirty="0"/>
              <a:t>Process overview:</a:t>
            </a:r>
          </a:p>
          <a:p>
            <a:pPr lvl="2"/>
            <a:r>
              <a:rPr lang="en-US" sz="2800" dirty="0">
                <a:hlinkClick r:id="rId3"/>
              </a:rPr>
              <a:t>https://wisconsindot.gov/Pages/doing-bus/local-gov/astnce-pgms/highway/hsip.aspx</a:t>
            </a:r>
            <a:endParaRPr lang="en-US" sz="2800" dirty="0"/>
          </a:p>
          <a:p>
            <a:pPr lvl="1"/>
            <a:r>
              <a:rPr lang="en-US" sz="3200" dirty="0"/>
              <a:t>Separate process from the SCP</a:t>
            </a:r>
          </a:p>
          <a:p>
            <a:pPr lvl="2"/>
            <a:r>
              <a:rPr lang="en-US" sz="2800" dirty="0"/>
              <a:t>Federally-driven</a:t>
            </a:r>
          </a:p>
          <a:p>
            <a:pPr lvl="2"/>
            <a:r>
              <a:rPr lang="en-US" sz="2800" dirty="0"/>
              <a:t>Goal is to develop and implement safety projects to reduce the number and severity of crashes on all streets and highways (state and local)</a:t>
            </a:r>
          </a:p>
          <a:p>
            <a:pPr marL="457200" lvl="1" indent="0">
              <a:buNone/>
            </a:pPr>
            <a:endParaRPr lang="en-US" sz="3200" dirty="0"/>
          </a:p>
          <a:p>
            <a:pPr lvl="1"/>
            <a:endParaRPr lang="en-US" sz="3200" dirty="0"/>
          </a:p>
          <a:p>
            <a:pPr marL="0" indent="0">
              <a:buNone/>
            </a:pPr>
            <a:endParaRPr lang="en-US" dirty="0"/>
          </a:p>
        </p:txBody>
      </p:sp>
    </p:spTree>
    <p:extLst>
      <p:ext uri="{BB962C8B-B14F-4D97-AF65-F5344CB8AC3E}">
        <p14:creationId xmlns:p14="http://schemas.microsoft.com/office/powerpoint/2010/main" val="3114954398"/>
      </p:ext>
    </p:extLst>
  </p:cSld>
  <p:clrMapOvr>
    <a:masterClrMapping/>
  </p:clrMapOvr>
  <p:transition spd="slow">
    <p:fade/>
  </p:transition>
</p:sld>
</file>

<file path=ppt/theme/theme1.xml><?xml version="1.0" encoding="utf-8"?>
<a:theme xmlns:a="http://schemas.openxmlformats.org/drawingml/2006/main" name="WisDOT template widescreen gray background">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84F54288C657724180ED1312F00F45E4" ma:contentTypeVersion="1" ma:contentTypeDescription="Create a new document." ma:contentTypeScope="" ma:versionID="bb5a3f6e397b1690cf6564841654f2a0">
  <xsd:schema xmlns:xsd="http://www.w3.org/2001/XMLSchema" xmlns:xs="http://www.w3.org/2001/XMLSchema" xmlns:p="http://schemas.microsoft.com/office/2006/metadata/properties" xmlns:ns2="a8b72882-1d02-4704-8464-4e9c6e9dc531" targetNamespace="http://schemas.microsoft.com/office/2006/metadata/properties" ma:root="true" ma:fieldsID="5705412253ba870b06423a56f97807aa" ns2:_="">
    <xsd:import namespace="a8b72882-1d02-4704-8464-4e9c6e9dc531"/>
    <xsd:element name="properties">
      <xsd:complexType>
        <xsd:sequence>
          <xsd:element name="documentManagement">
            <xsd:complexType>
              <xsd:all>
                <xsd:element ref="ns2:SharedWithUser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a8b72882-1d02-4704-8464-4e9c6e9dc531" elementFormDefault="qualified">
    <xsd:import namespace="http://schemas.microsoft.com/office/2006/documentManagement/types"/>
    <xsd:import namespace="http://schemas.microsoft.com/office/infopath/2007/PartnerControls"/>
    <xsd:element name="SharedWithUsers" ma:index="8"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6F99D464-3594-4EBF-9883-B46375EB5742}"/>
</file>

<file path=customXml/itemProps2.xml><?xml version="1.0" encoding="utf-8"?>
<ds:datastoreItem xmlns:ds="http://schemas.openxmlformats.org/officeDocument/2006/customXml" ds:itemID="{6A9EB350-30E3-4B29-9123-276F8EF8C0E3}"/>
</file>

<file path=customXml/itemProps3.xml><?xml version="1.0" encoding="utf-8"?>
<ds:datastoreItem xmlns:ds="http://schemas.openxmlformats.org/officeDocument/2006/customXml" ds:itemID="{B0C8A8A4-DE17-4C2B-8500-4AEC7146965B}"/>
</file>

<file path=docProps/app.xml><?xml version="1.0" encoding="utf-8"?>
<Properties xmlns="http://schemas.openxmlformats.org/officeDocument/2006/extended-properties" xmlns:vt="http://schemas.openxmlformats.org/officeDocument/2006/docPropsVTypes">
  <TotalTime>8987</TotalTime>
  <Words>11361</Words>
  <Application>Microsoft Office PowerPoint</Application>
  <PresentationFormat>Widescreen</PresentationFormat>
  <Paragraphs>1031</Paragraphs>
  <Slides>76</Slides>
  <Notes>76</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76</vt:i4>
      </vt:variant>
    </vt:vector>
  </HeadingPairs>
  <TitlesOfParts>
    <vt:vector size="82" baseType="lpstr">
      <vt:lpstr>-apple-system</vt:lpstr>
      <vt:lpstr>Arial</vt:lpstr>
      <vt:lpstr>Arial Narrow</vt:lpstr>
      <vt:lpstr>Calibri</vt:lpstr>
      <vt:lpstr>Wingdings</vt:lpstr>
      <vt:lpstr>WisDOT template widescreen gray background</vt:lpstr>
      <vt:lpstr>Safety Certification Process Training</vt:lpstr>
      <vt:lpstr>Learning Objectives</vt:lpstr>
      <vt:lpstr>Bureau of Traffic Operations</vt:lpstr>
      <vt:lpstr>Intersection Control Evaluation</vt:lpstr>
      <vt:lpstr>Intersection Control Evaluation</vt:lpstr>
      <vt:lpstr>Intersection Control Evaluation</vt:lpstr>
      <vt:lpstr>Operations Certification Process</vt:lpstr>
      <vt:lpstr>Safety Certification Process</vt:lpstr>
      <vt:lpstr>Highway Safety Improvement Program (HSIP)</vt:lpstr>
      <vt:lpstr>Process Interaction</vt:lpstr>
      <vt:lpstr>Process Interaction</vt:lpstr>
      <vt:lpstr>Process Interaction</vt:lpstr>
      <vt:lpstr>Process Interaction (HSIP)</vt:lpstr>
      <vt:lpstr>Process Interaction (HSIP)</vt:lpstr>
      <vt:lpstr>Process Interaction (HSIP)</vt:lpstr>
      <vt:lpstr>Process Interaction</vt:lpstr>
      <vt:lpstr>Process Interaction (ICE)</vt:lpstr>
      <vt:lpstr>Process Interaction (ICE)</vt:lpstr>
      <vt:lpstr>Safety Certification Process</vt:lpstr>
      <vt:lpstr>Overview</vt:lpstr>
      <vt:lpstr>Safety Certification Process</vt:lpstr>
      <vt:lpstr>Safety Certification Process</vt:lpstr>
      <vt:lpstr>Safety Certification Process</vt:lpstr>
      <vt:lpstr>Safety Certification Process</vt:lpstr>
      <vt:lpstr>When is this completed?</vt:lpstr>
      <vt:lpstr>When is this completed?</vt:lpstr>
      <vt:lpstr>Safety Certification Process</vt:lpstr>
      <vt:lpstr>Safety Certification Process</vt:lpstr>
      <vt:lpstr>Step 1: Network Screening</vt:lpstr>
      <vt:lpstr>Step 1: Network Screening</vt:lpstr>
      <vt:lpstr>Step 1: Network Screening</vt:lpstr>
      <vt:lpstr>Step 1: Network Screening</vt:lpstr>
      <vt:lpstr>Step 1: Network Screening</vt:lpstr>
      <vt:lpstr>Step 1: Network Screening</vt:lpstr>
      <vt:lpstr>PowerPoint Presentation</vt:lpstr>
      <vt:lpstr>Step 1: Network Screening</vt:lpstr>
      <vt:lpstr>Step 1: Network Screening</vt:lpstr>
      <vt:lpstr>Step 1: Network Screening</vt:lpstr>
      <vt:lpstr>Step 1: Network Screening</vt:lpstr>
      <vt:lpstr>Step 1: Network Screening</vt:lpstr>
      <vt:lpstr>PowerPoint Presentation</vt:lpstr>
      <vt:lpstr>Step 1: Network Screening</vt:lpstr>
      <vt:lpstr>Step 2: Diagnosis</vt:lpstr>
      <vt:lpstr>Step 2: Diagnosis</vt:lpstr>
      <vt:lpstr>Step 2: Diagnosis</vt:lpstr>
      <vt:lpstr>Step 2: Diagnosis</vt:lpstr>
      <vt:lpstr>Step 3: Countermeasure Identification</vt:lpstr>
      <vt:lpstr>Step 3: Countermeasure Identification</vt:lpstr>
      <vt:lpstr>Step 3: Countermeasure Identification</vt:lpstr>
      <vt:lpstr>Step 3: Countermeasure Identification</vt:lpstr>
      <vt:lpstr>Step 4: Safety Evaluation and Economic Appraisal</vt:lpstr>
      <vt:lpstr>Step 4: Safety Evaluation and Economic Appraisal</vt:lpstr>
      <vt:lpstr>Step 4: Safety Evaluation and Economic Appraisal</vt:lpstr>
      <vt:lpstr>Step 4: Safety Evaluation and Economic Appraisal</vt:lpstr>
      <vt:lpstr>Step 4: Safety Evaluation and Economic Appraisal</vt:lpstr>
      <vt:lpstr>Step 4: Safety Evaluation and Economic Appraisal</vt:lpstr>
      <vt:lpstr>Step 4: Safety Evaluation and Economic Appraisal</vt:lpstr>
      <vt:lpstr>Step 4: Safety Evaluation and Economic Appraisal</vt:lpstr>
      <vt:lpstr>Step 4: Safety Evaluation and Economic Appraisal</vt:lpstr>
      <vt:lpstr>Step 4: Safety Evaluation and Economic Appraisal</vt:lpstr>
      <vt:lpstr>Step 4: Safety Evaluation and Economic Appraisal</vt:lpstr>
      <vt:lpstr>Step 4: Safety Evaluation and Economic Appraisal</vt:lpstr>
      <vt:lpstr>Step 4: Safety Evaluation and Economic Appraisal</vt:lpstr>
      <vt:lpstr>Step 4: Safety Evaluation and Economic Appraisal</vt:lpstr>
      <vt:lpstr>Step 4: Safety Evaluation and Economic Appraisal</vt:lpstr>
      <vt:lpstr>Step 4: Safety Evaluation and Economic Appraisal</vt:lpstr>
      <vt:lpstr>Step 5: Documentation</vt:lpstr>
      <vt:lpstr>Step 5: Documentation</vt:lpstr>
      <vt:lpstr>Step 5: Documentation</vt:lpstr>
      <vt:lpstr>Step 5: Documentation</vt:lpstr>
      <vt:lpstr>Step 5: Documentation</vt:lpstr>
      <vt:lpstr>Step 5: Documentation</vt:lpstr>
      <vt:lpstr>Safety Certification Process</vt:lpstr>
      <vt:lpstr>Bureau of Traffic Operations Role</vt:lpstr>
      <vt:lpstr>Resources</vt:lpstr>
      <vt:lpstr>BTO Contacts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IHSDM and WisDOT Safety Analyses</dc:title>
  <dc:creator>KIRKPATRICK, MARY K</dc:creator>
  <cp:lastModifiedBy>Brugman, Daniel J - DOT</cp:lastModifiedBy>
  <cp:revision>524</cp:revision>
  <cp:lastPrinted>2019-03-14T17:10:49Z</cp:lastPrinted>
  <dcterms:created xsi:type="dcterms:W3CDTF">2017-03-24T16:34:12Z</dcterms:created>
  <dcterms:modified xsi:type="dcterms:W3CDTF">2022-11-09T21:58:07Z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0x01010084F54288C657724180ED1312F00F45E4</vt:lpwstr>
  </property>
</Properties>
</file>