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5" r:id="rId4"/>
  </p:sldMasterIdLst>
  <p:notesMasterIdLst>
    <p:notesMasterId r:id="rId80"/>
  </p:notesMasterIdLst>
  <p:handoutMasterIdLst>
    <p:handoutMasterId r:id="rId81"/>
  </p:handoutMasterIdLst>
  <p:sldIdLst>
    <p:sldId id="340" r:id="rId5"/>
    <p:sldId id="303" r:id="rId6"/>
    <p:sldId id="337" r:id="rId7"/>
    <p:sldId id="302" r:id="rId8"/>
    <p:sldId id="314" r:id="rId9"/>
    <p:sldId id="315" r:id="rId10"/>
    <p:sldId id="332" r:id="rId11"/>
    <p:sldId id="309" r:id="rId12"/>
    <p:sldId id="304" r:id="rId13"/>
    <p:sldId id="311" r:id="rId14"/>
    <p:sldId id="310" r:id="rId15"/>
    <p:sldId id="312" r:id="rId16"/>
    <p:sldId id="295" r:id="rId17"/>
    <p:sldId id="319" r:id="rId18"/>
    <p:sldId id="299" r:id="rId19"/>
    <p:sldId id="321" r:id="rId20"/>
    <p:sldId id="296" r:id="rId21"/>
    <p:sldId id="298" r:id="rId22"/>
    <p:sldId id="273" r:id="rId23"/>
    <p:sldId id="285" r:id="rId24"/>
    <p:sldId id="297" r:id="rId25"/>
    <p:sldId id="308" r:id="rId26"/>
    <p:sldId id="316" r:id="rId27"/>
    <p:sldId id="317" r:id="rId28"/>
    <p:sldId id="318" r:id="rId29"/>
    <p:sldId id="320" r:id="rId30"/>
    <p:sldId id="275" r:id="rId31"/>
    <p:sldId id="313" r:id="rId32"/>
    <p:sldId id="305" r:id="rId33"/>
    <p:sldId id="306" r:id="rId34"/>
    <p:sldId id="307" r:id="rId35"/>
    <p:sldId id="287" r:id="rId36"/>
    <p:sldId id="322" r:id="rId37"/>
    <p:sldId id="338" r:id="rId38"/>
    <p:sldId id="325" r:id="rId39"/>
    <p:sldId id="333" r:id="rId40"/>
    <p:sldId id="281" r:id="rId41"/>
    <p:sldId id="282" r:id="rId42"/>
    <p:sldId id="334" r:id="rId43"/>
    <p:sldId id="283" r:id="rId44"/>
    <p:sldId id="323" r:id="rId45"/>
    <p:sldId id="326" r:id="rId46"/>
    <p:sldId id="324" r:id="rId47"/>
    <p:sldId id="329" r:id="rId48"/>
    <p:sldId id="335" r:id="rId49"/>
    <p:sldId id="328" r:id="rId50"/>
    <p:sldId id="327" r:id="rId51"/>
    <p:sldId id="330" r:id="rId52"/>
    <p:sldId id="271" r:id="rId53"/>
    <p:sldId id="293" r:id="rId54"/>
    <p:sldId id="339" r:id="rId55"/>
    <p:sldId id="257" r:id="rId56"/>
    <p:sldId id="270" r:id="rId57"/>
    <p:sldId id="258" r:id="rId58"/>
    <p:sldId id="259" r:id="rId59"/>
    <p:sldId id="260" r:id="rId60"/>
    <p:sldId id="261" r:id="rId61"/>
    <p:sldId id="262" r:id="rId62"/>
    <p:sldId id="265" r:id="rId63"/>
    <p:sldId id="266" r:id="rId64"/>
    <p:sldId id="263" r:id="rId65"/>
    <p:sldId id="264" r:id="rId66"/>
    <p:sldId id="269" r:id="rId67"/>
    <p:sldId id="256" r:id="rId68"/>
    <p:sldId id="267" r:id="rId69"/>
    <p:sldId id="294" r:id="rId70"/>
    <p:sldId id="272" r:id="rId71"/>
    <p:sldId id="288" r:id="rId72"/>
    <p:sldId id="289" r:id="rId73"/>
    <p:sldId id="290" r:id="rId74"/>
    <p:sldId id="336" r:id="rId75"/>
    <p:sldId id="300" r:id="rId76"/>
    <p:sldId id="286" r:id="rId77"/>
    <p:sldId id="291" r:id="rId78"/>
    <p:sldId id="343" r:id="rId79"/>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Default Section" id="{3F258645-C4BA-4192-B893-2B80827397EC}">
          <p14:sldIdLst>
            <p14:sldId id="340"/>
            <p14:sldId id="303"/>
            <p14:sldId id="337"/>
            <p14:sldId id="302"/>
            <p14:sldId id="314"/>
            <p14:sldId id="315"/>
            <p14:sldId id="332"/>
            <p14:sldId id="309"/>
            <p14:sldId id="304"/>
          </p14:sldIdLst>
        </p14:section>
        <p14:section name="Untitled Section" id="{0C1D66A7-02C8-4250-8C53-B3175D639EA5}">
          <p14:sldIdLst>
            <p14:sldId id="311"/>
            <p14:sldId id="310"/>
            <p14:sldId id="312"/>
            <p14:sldId id="295"/>
            <p14:sldId id="319"/>
            <p14:sldId id="299"/>
            <p14:sldId id="321"/>
            <p14:sldId id="296"/>
            <p14:sldId id="298"/>
            <p14:sldId id="273"/>
            <p14:sldId id="285"/>
            <p14:sldId id="297"/>
            <p14:sldId id="308"/>
            <p14:sldId id="316"/>
            <p14:sldId id="317"/>
            <p14:sldId id="318"/>
            <p14:sldId id="320"/>
            <p14:sldId id="275"/>
            <p14:sldId id="313"/>
            <p14:sldId id="305"/>
            <p14:sldId id="306"/>
            <p14:sldId id="307"/>
            <p14:sldId id="287"/>
            <p14:sldId id="322"/>
            <p14:sldId id="338"/>
            <p14:sldId id="325"/>
            <p14:sldId id="333"/>
            <p14:sldId id="281"/>
            <p14:sldId id="282"/>
            <p14:sldId id="334"/>
            <p14:sldId id="283"/>
            <p14:sldId id="323"/>
            <p14:sldId id="326"/>
            <p14:sldId id="324"/>
            <p14:sldId id="329"/>
            <p14:sldId id="335"/>
            <p14:sldId id="328"/>
            <p14:sldId id="327"/>
            <p14:sldId id="330"/>
            <p14:sldId id="271"/>
            <p14:sldId id="293"/>
            <p14:sldId id="339"/>
            <p14:sldId id="257"/>
            <p14:sldId id="270"/>
            <p14:sldId id="258"/>
            <p14:sldId id="259"/>
            <p14:sldId id="260"/>
            <p14:sldId id="261"/>
            <p14:sldId id="262"/>
            <p14:sldId id="265"/>
            <p14:sldId id="266"/>
            <p14:sldId id="263"/>
            <p14:sldId id="264"/>
            <p14:sldId id="269"/>
            <p14:sldId id="256"/>
            <p14:sldId id="267"/>
            <p14:sldId id="294"/>
            <p14:sldId id="272"/>
            <p14:sldId id="288"/>
            <p14:sldId id="289"/>
            <p14:sldId id="290"/>
            <p14:sldId id="336"/>
            <p14:sldId id="300"/>
            <p14:sldId id="286"/>
            <p14:sldId id="291"/>
            <p14:sldId id="343"/>
          </p14:sldIdLst>
        </p14:section>
      </p14:sectionLst>
    </p:ext>
    <p:ext uri="{EFAFB233-063F-42B5-8137-9DF3F51BA10A}">
      <p15:sldGuideLst xmlns:p15="http://schemas.microsoft.com/office/powerpoint/2012/main">
        <p15:guide id="1" orient="horz" pos="2208"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5A94"/>
    <a:srgbClr val="469D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8765" autoAdjust="0"/>
  </p:normalViewPr>
  <p:slideViewPr>
    <p:cSldViewPr showGuides="1">
      <p:cViewPr varScale="1">
        <p:scale>
          <a:sx n="82" d="100"/>
          <a:sy n="82" d="100"/>
        </p:scale>
        <p:origin x="917" y="101"/>
      </p:cViewPr>
      <p:guideLst>
        <p:guide orient="horz" pos="2208"/>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presProps" Target="presProps.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67EFE7-CFE0-4E89-B30D-B60A8E3503B2}"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en-US"/>
        </a:p>
      </dgm:t>
    </dgm:pt>
    <dgm:pt modelId="{27C0B7E5-19F5-488A-8B39-AC364863A86F}">
      <dgm:prSet phldrT="[Text]"/>
      <dgm:spPr/>
      <dgm:t>
        <a:bodyPr/>
        <a:lstStyle/>
        <a:p>
          <a:r>
            <a:rPr lang="en-US" dirty="0" smtClean="0">
              <a:solidFill>
                <a:schemeClr val="accent3">
                  <a:lumMod val="40000"/>
                  <a:lumOff val="60000"/>
                </a:schemeClr>
              </a:solidFill>
            </a:rPr>
            <a:t>North Central</a:t>
          </a:r>
          <a:endParaRPr lang="en-US" dirty="0">
            <a:solidFill>
              <a:schemeClr val="accent3">
                <a:lumMod val="40000"/>
                <a:lumOff val="60000"/>
              </a:schemeClr>
            </a:solidFill>
          </a:endParaRPr>
        </a:p>
      </dgm:t>
    </dgm:pt>
    <dgm:pt modelId="{AC85D5A3-2006-4A8A-A30C-3638C0F0AB60}" type="parTrans" cxnId="{048B2619-2CC4-4E0A-A670-7BE40F2E3445}">
      <dgm:prSet/>
      <dgm:spPr/>
      <dgm:t>
        <a:bodyPr/>
        <a:lstStyle/>
        <a:p>
          <a:endParaRPr lang="en-US"/>
        </a:p>
      </dgm:t>
    </dgm:pt>
    <dgm:pt modelId="{038E6420-170C-4A71-956E-AEE77726DFC4}" type="sibTrans" cxnId="{048B2619-2CC4-4E0A-A670-7BE40F2E3445}">
      <dgm:prSet/>
      <dgm:spPr/>
      <dgm:t>
        <a:bodyPr/>
        <a:lstStyle/>
        <a:p>
          <a:endParaRPr lang="en-US"/>
        </a:p>
      </dgm:t>
    </dgm:pt>
    <dgm:pt modelId="{1FA2B164-1A1A-401A-A31E-04823CCDF421}">
      <dgm:prSet phldrT="[Text]"/>
      <dgm:spPr/>
      <dgm:t>
        <a:bodyPr/>
        <a:lstStyle/>
        <a:p>
          <a:r>
            <a:rPr lang="en-US" dirty="0" smtClean="0">
              <a:solidFill>
                <a:schemeClr val="accent2">
                  <a:lumMod val="40000"/>
                  <a:lumOff val="60000"/>
                </a:schemeClr>
              </a:solidFill>
            </a:rPr>
            <a:t>Northeast</a:t>
          </a:r>
          <a:endParaRPr lang="en-US" dirty="0">
            <a:solidFill>
              <a:schemeClr val="accent2">
                <a:lumMod val="40000"/>
                <a:lumOff val="60000"/>
              </a:schemeClr>
            </a:solidFill>
          </a:endParaRPr>
        </a:p>
      </dgm:t>
    </dgm:pt>
    <dgm:pt modelId="{676EF3E8-096A-41BE-8BB1-78F787624924}" type="parTrans" cxnId="{31C736E8-BE5D-4A9D-B369-41C786DAF544}">
      <dgm:prSet/>
      <dgm:spPr/>
      <dgm:t>
        <a:bodyPr/>
        <a:lstStyle/>
        <a:p>
          <a:endParaRPr lang="en-US"/>
        </a:p>
      </dgm:t>
    </dgm:pt>
    <dgm:pt modelId="{133921A2-F5A4-4CBF-89C1-F6016265B621}" type="sibTrans" cxnId="{31C736E8-BE5D-4A9D-B369-41C786DAF544}">
      <dgm:prSet/>
      <dgm:spPr/>
      <dgm:t>
        <a:bodyPr/>
        <a:lstStyle/>
        <a:p>
          <a:endParaRPr lang="en-US"/>
        </a:p>
      </dgm:t>
    </dgm:pt>
    <dgm:pt modelId="{BF6292BC-2B56-4364-A630-7BED0FF116CD}">
      <dgm:prSet phldrT="[Text]"/>
      <dgm:spPr/>
      <dgm:t>
        <a:bodyPr/>
        <a:lstStyle/>
        <a:p>
          <a:r>
            <a:rPr lang="en-US" dirty="0" smtClean="0">
              <a:solidFill>
                <a:srgbClr val="745A94"/>
              </a:solidFill>
            </a:rPr>
            <a:t>Southeast</a:t>
          </a:r>
          <a:endParaRPr lang="en-US" dirty="0">
            <a:solidFill>
              <a:srgbClr val="745A94"/>
            </a:solidFill>
          </a:endParaRPr>
        </a:p>
      </dgm:t>
    </dgm:pt>
    <dgm:pt modelId="{B8FFF175-FEAD-493F-82E5-7FC5515283A2}" type="parTrans" cxnId="{4635FAEE-2270-4AF0-955D-2A69D366CAF1}">
      <dgm:prSet/>
      <dgm:spPr/>
      <dgm:t>
        <a:bodyPr/>
        <a:lstStyle/>
        <a:p>
          <a:endParaRPr lang="en-US"/>
        </a:p>
      </dgm:t>
    </dgm:pt>
    <dgm:pt modelId="{3BC0B42A-AAB1-4022-B88C-1155B1FB1938}" type="sibTrans" cxnId="{4635FAEE-2270-4AF0-955D-2A69D366CAF1}">
      <dgm:prSet/>
      <dgm:spPr/>
      <dgm:t>
        <a:bodyPr/>
        <a:lstStyle/>
        <a:p>
          <a:endParaRPr lang="en-US"/>
        </a:p>
      </dgm:t>
    </dgm:pt>
    <dgm:pt modelId="{39C579BB-30D1-47B3-AB50-2EF62C7EB8C7}">
      <dgm:prSet phldrT="[Text]"/>
      <dgm:spPr/>
      <dgm:t>
        <a:bodyPr/>
        <a:lstStyle/>
        <a:p>
          <a:r>
            <a:rPr lang="en-US" dirty="0" smtClean="0">
              <a:solidFill>
                <a:srgbClr val="FFFF00"/>
              </a:solidFill>
            </a:rPr>
            <a:t>Southwest</a:t>
          </a:r>
          <a:endParaRPr lang="en-US" dirty="0">
            <a:solidFill>
              <a:srgbClr val="FFFF00"/>
            </a:solidFill>
          </a:endParaRPr>
        </a:p>
      </dgm:t>
    </dgm:pt>
    <dgm:pt modelId="{A36F7D6D-E401-4B4D-86A5-6327B36F4AAE}" type="parTrans" cxnId="{FED71716-9911-4BE5-A33E-6F9C5086D947}">
      <dgm:prSet/>
      <dgm:spPr/>
      <dgm:t>
        <a:bodyPr/>
        <a:lstStyle/>
        <a:p>
          <a:endParaRPr lang="en-US"/>
        </a:p>
      </dgm:t>
    </dgm:pt>
    <dgm:pt modelId="{73BEBB50-0984-4765-B2C5-5A069907C384}" type="sibTrans" cxnId="{FED71716-9911-4BE5-A33E-6F9C5086D947}">
      <dgm:prSet/>
      <dgm:spPr/>
      <dgm:t>
        <a:bodyPr/>
        <a:lstStyle/>
        <a:p>
          <a:endParaRPr lang="en-US"/>
        </a:p>
      </dgm:t>
    </dgm:pt>
    <dgm:pt modelId="{9C4BAAC8-7E85-408B-9C3D-0AA3333C06FF}">
      <dgm:prSet phldrT="[Text]"/>
      <dgm:spPr/>
      <dgm:t>
        <a:bodyPr/>
        <a:lstStyle/>
        <a:p>
          <a:r>
            <a:rPr lang="en-US" dirty="0" smtClean="0">
              <a:solidFill>
                <a:schemeClr val="bg2">
                  <a:lumMod val="20000"/>
                  <a:lumOff val="80000"/>
                </a:schemeClr>
              </a:solidFill>
            </a:rPr>
            <a:t>Northwest</a:t>
          </a:r>
          <a:endParaRPr lang="en-US" dirty="0">
            <a:solidFill>
              <a:schemeClr val="bg2">
                <a:lumMod val="20000"/>
                <a:lumOff val="80000"/>
              </a:schemeClr>
            </a:solidFill>
          </a:endParaRPr>
        </a:p>
      </dgm:t>
    </dgm:pt>
    <dgm:pt modelId="{AC42AF7A-A61A-414B-A9B3-B69822BB04EE}" type="parTrans" cxnId="{36BA53E7-B5FE-4199-8294-E24A00B23216}">
      <dgm:prSet/>
      <dgm:spPr/>
      <dgm:t>
        <a:bodyPr/>
        <a:lstStyle/>
        <a:p>
          <a:endParaRPr lang="en-US"/>
        </a:p>
      </dgm:t>
    </dgm:pt>
    <dgm:pt modelId="{F000CAB9-B03C-4422-BF79-57BBEE32CA15}" type="sibTrans" cxnId="{36BA53E7-B5FE-4199-8294-E24A00B23216}">
      <dgm:prSet/>
      <dgm:spPr/>
      <dgm:t>
        <a:bodyPr/>
        <a:lstStyle/>
        <a:p>
          <a:endParaRPr lang="en-US"/>
        </a:p>
      </dgm:t>
    </dgm:pt>
    <dgm:pt modelId="{61C0F368-F0B6-4CFC-B7E4-79B24A4D1E2D}" type="pres">
      <dgm:prSet presAssocID="{5867EFE7-CFE0-4E89-B30D-B60A8E3503B2}" presName="cycle" presStyleCnt="0">
        <dgm:presLayoutVars>
          <dgm:dir/>
          <dgm:resizeHandles val="exact"/>
        </dgm:presLayoutVars>
      </dgm:prSet>
      <dgm:spPr/>
      <dgm:t>
        <a:bodyPr/>
        <a:lstStyle/>
        <a:p>
          <a:endParaRPr lang="en-US"/>
        </a:p>
      </dgm:t>
    </dgm:pt>
    <dgm:pt modelId="{72ED47DC-4B19-4A44-8791-BB00801C7A71}" type="pres">
      <dgm:prSet presAssocID="{27C0B7E5-19F5-488A-8B39-AC364863A86F}" presName="node" presStyleLbl="node1" presStyleIdx="0" presStyleCnt="5">
        <dgm:presLayoutVars>
          <dgm:bulletEnabled val="1"/>
        </dgm:presLayoutVars>
      </dgm:prSet>
      <dgm:spPr/>
      <dgm:t>
        <a:bodyPr/>
        <a:lstStyle/>
        <a:p>
          <a:endParaRPr lang="en-US"/>
        </a:p>
      </dgm:t>
    </dgm:pt>
    <dgm:pt modelId="{207759A5-C8E7-4876-AA41-1D415BC967BD}" type="pres">
      <dgm:prSet presAssocID="{27C0B7E5-19F5-488A-8B39-AC364863A86F}" presName="spNode" presStyleCnt="0"/>
      <dgm:spPr/>
    </dgm:pt>
    <dgm:pt modelId="{621011BA-5495-46BC-9378-ADDA6727C1BA}" type="pres">
      <dgm:prSet presAssocID="{038E6420-170C-4A71-956E-AEE77726DFC4}" presName="sibTrans" presStyleLbl="sibTrans1D1" presStyleIdx="0" presStyleCnt="5"/>
      <dgm:spPr/>
      <dgm:t>
        <a:bodyPr/>
        <a:lstStyle/>
        <a:p>
          <a:endParaRPr lang="en-US"/>
        </a:p>
      </dgm:t>
    </dgm:pt>
    <dgm:pt modelId="{DF465C02-DA95-4DCE-9C1D-AA7A862010DC}" type="pres">
      <dgm:prSet presAssocID="{1FA2B164-1A1A-401A-A31E-04823CCDF421}" presName="node" presStyleLbl="node1" presStyleIdx="1" presStyleCnt="5">
        <dgm:presLayoutVars>
          <dgm:bulletEnabled val="1"/>
        </dgm:presLayoutVars>
      </dgm:prSet>
      <dgm:spPr/>
      <dgm:t>
        <a:bodyPr/>
        <a:lstStyle/>
        <a:p>
          <a:endParaRPr lang="en-US"/>
        </a:p>
      </dgm:t>
    </dgm:pt>
    <dgm:pt modelId="{D20F3A98-A111-48B4-8D9F-D5A979051A58}" type="pres">
      <dgm:prSet presAssocID="{1FA2B164-1A1A-401A-A31E-04823CCDF421}" presName="spNode" presStyleCnt="0"/>
      <dgm:spPr/>
    </dgm:pt>
    <dgm:pt modelId="{BF65319F-9F69-4952-BD41-40B7EAE94BE5}" type="pres">
      <dgm:prSet presAssocID="{133921A2-F5A4-4CBF-89C1-F6016265B621}" presName="sibTrans" presStyleLbl="sibTrans1D1" presStyleIdx="1" presStyleCnt="5"/>
      <dgm:spPr/>
      <dgm:t>
        <a:bodyPr/>
        <a:lstStyle/>
        <a:p>
          <a:endParaRPr lang="en-US"/>
        </a:p>
      </dgm:t>
    </dgm:pt>
    <dgm:pt modelId="{0E0033F9-8500-4616-A775-24D420E4B2ED}" type="pres">
      <dgm:prSet presAssocID="{BF6292BC-2B56-4364-A630-7BED0FF116CD}" presName="node" presStyleLbl="node1" presStyleIdx="2" presStyleCnt="5">
        <dgm:presLayoutVars>
          <dgm:bulletEnabled val="1"/>
        </dgm:presLayoutVars>
      </dgm:prSet>
      <dgm:spPr/>
      <dgm:t>
        <a:bodyPr/>
        <a:lstStyle/>
        <a:p>
          <a:endParaRPr lang="en-US"/>
        </a:p>
      </dgm:t>
    </dgm:pt>
    <dgm:pt modelId="{154D2612-9A29-44BC-A6FC-AC89E26A3C81}" type="pres">
      <dgm:prSet presAssocID="{BF6292BC-2B56-4364-A630-7BED0FF116CD}" presName="spNode" presStyleCnt="0"/>
      <dgm:spPr/>
    </dgm:pt>
    <dgm:pt modelId="{3FE088F9-DC71-4CC0-9024-1F9DABDE55AE}" type="pres">
      <dgm:prSet presAssocID="{3BC0B42A-AAB1-4022-B88C-1155B1FB1938}" presName="sibTrans" presStyleLbl="sibTrans1D1" presStyleIdx="2" presStyleCnt="5"/>
      <dgm:spPr/>
      <dgm:t>
        <a:bodyPr/>
        <a:lstStyle/>
        <a:p>
          <a:endParaRPr lang="en-US"/>
        </a:p>
      </dgm:t>
    </dgm:pt>
    <dgm:pt modelId="{23B447FC-5F31-4524-8C6B-E1A183977A25}" type="pres">
      <dgm:prSet presAssocID="{39C579BB-30D1-47B3-AB50-2EF62C7EB8C7}" presName="node" presStyleLbl="node1" presStyleIdx="3" presStyleCnt="5">
        <dgm:presLayoutVars>
          <dgm:bulletEnabled val="1"/>
        </dgm:presLayoutVars>
      </dgm:prSet>
      <dgm:spPr/>
      <dgm:t>
        <a:bodyPr/>
        <a:lstStyle/>
        <a:p>
          <a:endParaRPr lang="en-US"/>
        </a:p>
      </dgm:t>
    </dgm:pt>
    <dgm:pt modelId="{4D8735AD-9C40-4898-A0D7-3E21078638A9}" type="pres">
      <dgm:prSet presAssocID="{39C579BB-30D1-47B3-AB50-2EF62C7EB8C7}" presName="spNode" presStyleCnt="0"/>
      <dgm:spPr/>
    </dgm:pt>
    <dgm:pt modelId="{7468925B-AF79-4F14-A261-6725F257B007}" type="pres">
      <dgm:prSet presAssocID="{73BEBB50-0984-4765-B2C5-5A069907C384}" presName="sibTrans" presStyleLbl="sibTrans1D1" presStyleIdx="3" presStyleCnt="5"/>
      <dgm:spPr/>
      <dgm:t>
        <a:bodyPr/>
        <a:lstStyle/>
        <a:p>
          <a:endParaRPr lang="en-US"/>
        </a:p>
      </dgm:t>
    </dgm:pt>
    <dgm:pt modelId="{34D889A9-9982-4F45-932F-55D2B550769A}" type="pres">
      <dgm:prSet presAssocID="{9C4BAAC8-7E85-408B-9C3D-0AA3333C06FF}" presName="node" presStyleLbl="node1" presStyleIdx="4" presStyleCnt="5">
        <dgm:presLayoutVars>
          <dgm:bulletEnabled val="1"/>
        </dgm:presLayoutVars>
      </dgm:prSet>
      <dgm:spPr/>
      <dgm:t>
        <a:bodyPr/>
        <a:lstStyle/>
        <a:p>
          <a:endParaRPr lang="en-US"/>
        </a:p>
      </dgm:t>
    </dgm:pt>
    <dgm:pt modelId="{87EFAC95-B207-4AB4-A010-4FE93142FCF8}" type="pres">
      <dgm:prSet presAssocID="{9C4BAAC8-7E85-408B-9C3D-0AA3333C06FF}" presName="spNode" presStyleCnt="0"/>
      <dgm:spPr/>
    </dgm:pt>
    <dgm:pt modelId="{0287F552-C17E-4AB2-A533-35B08029532B}" type="pres">
      <dgm:prSet presAssocID="{F000CAB9-B03C-4422-BF79-57BBEE32CA15}" presName="sibTrans" presStyleLbl="sibTrans1D1" presStyleIdx="4" presStyleCnt="5"/>
      <dgm:spPr/>
      <dgm:t>
        <a:bodyPr/>
        <a:lstStyle/>
        <a:p>
          <a:endParaRPr lang="en-US"/>
        </a:p>
      </dgm:t>
    </dgm:pt>
  </dgm:ptLst>
  <dgm:cxnLst>
    <dgm:cxn modelId="{048B2619-2CC4-4E0A-A670-7BE40F2E3445}" srcId="{5867EFE7-CFE0-4E89-B30D-B60A8E3503B2}" destId="{27C0B7E5-19F5-488A-8B39-AC364863A86F}" srcOrd="0" destOrd="0" parTransId="{AC85D5A3-2006-4A8A-A30C-3638C0F0AB60}" sibTransId="{038E6420-170C-4A71-956E-AEE77726DFC4}"/>
    <dgm:cxn modelId="{7445A073-2ABE-4C93-B65A-482BA213CCFB}" type="presOf" srcId="{1FA2B164-1A1A-401A-A31E-04823CCDF421}" destId="{DF465C02-DA95-4DCE-9C1D-AA7A862010DC}" srcOrd="0" destOrd="0" presId="urn:microsoft.com/office/officeart/2005/8/layout/cycle6"/>
    <dgm:cxn modelId="{3FB43F82-91EF-4655-B0A1-D7BD479FA804}" type="presOf" srcId="{9C4BAAC8-7E85-408B-9C3D-0AA3333C06FF}" destId="{34D889A9-9982-4F45-932F-55D2B550769A}" srcOrd="0" destOrd="0" presId="urn:microsoft.com/office/officeart/2005/8/layout/cycle6"/>
    <dgm:cxn modelId="{FED71716-9911-4BE5-A33E-6F9C5086D947}" srcId="{5867EFE7-CFE0-4E89-B30D-B60A8E3503B2}" destId="{39C579BB-30D1-47B3-AB50-2EF62C7EB8C7}" srcOrd="3" destOrd="0" parTransId="{A36F7D6D-E401-4B4D-86A5-6327B36F4AAE}" sibTransId="{73BEBB50-0984-4765-B2C5-5A069907C384}"/>
    <dgm:cxn modelId="{31C736E8-BE5D-4A9D-B369-41C786DAF544}" srcId="{5867EFE7-CFE0-4E89-B30D-B60A8E3503B2}" destId="{1FA2B164-1A1A-401A-A31E-04823CCDF421}" srcOrd="1" destOrd="0" parTransId="{676EF3E8-096A-41BE-8BB1-78F787624924}" sibTransId="{133921A2-F5A4-4CBF-89C1-F6016265B621}"/>
    <dgm:cxn modelId="{2FE6C247-BC77-4348-8719-B39558C4D5D2}" type="presOf" srcId="{39C579BB-30D1-47B3-AB50-2EF62C7EB8C7}" destId="{23B447FC-5F31-4524-8C6B-E1A183977A25}" srcOrd="0" destOrd="0" presId="urn:microsoft.com/office/officeart/2005/8/layout/cycle6"/>
    <dgm:cxn modelId="{80E92B1C-A73B-4499-AC41-BB5FE90681B5}" type="presOf" srcId="{5867EFE7-CFE0-4E89-B30D-B60A8E3503B2}" destId="{61C0F368-F0B6-4CFC-B7E4-79B24A4D1E2D}" srcOrd="0" destOrd="0" presId="urn:microsoft.com/office/officeart/2005/8/layout/cycle6"/>
    <dgm:cxn modelId="{BD0A34BA-C946-4660-9A1E-83FF208B7B28}" type="presOf" srcId="{038E6420-170C-4A71-956E-AEE77726DFC4}" destId="{621011BA-5495-46BC-9378-ADDA6727C1BA}" srcOrd="0" destOrd="0" presId="urn:microsoft.com/office/officeart/2005/8/layout/cycle6"/>
    <dgm:cxn modelId="{487D1060-AFBA-4692-B8BA-9727D1E5BE76}" type="presOf" srcId="{F000CAB9-B03C-4422-BF79-57BBEE32CA15}" destId="{0287F552-C17E-4AB2-A533-35B08029532B}" srcOrd="0" destOrd="0" presId="urn:microsoft.com/office/officeart/2005/8/layout/cycle6"/>
    <dgm:cxn modelId="{36BA53E7-B5FE-4199-8294-E24A00B23216}" srcId="{5867EFE7-CFE0-4E89-B30D-B60A8E3503B2}" destId="{9C4BAAC8-7E85-408B-9C3D-0AA3333C06FF}" srcOrd="4" destOrd="0" parTransId="{AC42AF7A-A61A-414B-A9B3-B69822BB04EE}" sibTransId="{F000CAB9-B03C-4422-BF79-57BBEE32CA15}"/>
    <dgm:cxn modelId="{C310A8BC-E5FF-406A-9194-68AB29596962}" type="presOf" srcId="{27C0B7E5-19F5-488A-8B39-AC364863A86F}" destId="{72ED47DC-4B19-4A44-8791-BB00801C7A71}" srcOrd="0" destOrd="0" presId="urn:microsoft.com/office/officeart/2005/8/layout/cycle6"/>
    <dgm:cxn modelId="{98508B84-9B1D-45C1-B700-C608320F7CD0}" type="presOf" srcId="{3BC0B42A-AAB1-4022-B88C-1155B1FB1938}" destId="{3FE088F9-DC71-4CC0-9024-1F9DABDE55AE}" srcOrd="0" destOrd="0" presId="urn:microsoft.com/office/officeart/2005/8/layout/cycle6"/>
    <dgm:cxn modelId="{4635FAEE-2270-4AF0-955D-2A69D366CAF1}" srcId="{5867EFE7-CFE0-4E89-B30D-B60A8E3503B2}" destId="{BF6292BC-2B56-4364-A630-7BED0FF116CD}" srcOrd="2" destOrd="0" parTransId="{B8FFF175-FEAD-493F-82E5-7FC5515283A2}" sibTransId="{3BC0B42A-AAB1-4022-B88C-1155B1FB1938}"/>
    <dgm:cxn modelId="{CF2F8028-D2C9-4040-95AD-5E27A047EB9B}" type="presOf" srcId="{73BEBB50-0984-4765-B2C5-5A069907C384}" destId="{7468925B-AF79-4F14-A261-6725F257B007}" srcOrd="0" destOrd="0" presId="urn:microsoft.com/office/officeart/2005/8/layout/cycle6"/>
    <dgm:cxn modelId="{4D0FAE51-7748-4E0F-ABDD-4028FDF991AA}" type="presOf" srcId="{BF6292BC-2B56-4364-A630-7BED0FF116CD}" destId="{0E0033F9-8500-4616-A775-24D420E4B2ED}" srcOrd="0" destOrd="0" presId="urn:microsoft.com/office/officeart/2005/8/layout/cycle6"/>
    <dgm:cxn modelId="{33C2A90C-5155-4D1D-976A-DADB0244B080}" type="presOf" srcId="{133921A2-F5A4-4CBF-89C1-F6016265B621}" destId="{BF65319F-9F69-4952-BD41-40B7EAE94BE5}" srcOrd="0" destOrd="0" presId="urn:microsoft.com/office/officeart/2005/8/layout/cycle6"/>
    <dgm:cxn modelId="{7D83F4DD-269A-449F-AC4B-D50F84AA8DCB}" type="presParOf" srcId="{61C0F368-F0B6-4CFC-B7E4-79B24A4D1E2D}" destId="{72ED47DC-4B19-4A44-8791-BB00801C7A71}" srcOrd="0" destOrd="0" presId="urn:microsoft.com/office/officeart/2005/8/layout/cycle6"/>
    <dgm:cxn modelId="{2E56E178-DDBD-4A18-8C79-D9EFD6E4BF5F}" type="presParOf" srcId="{61C0F368-F0B6-4CFC-B7E4-79B24A4D1E2D}" destId="{207759A5-C8E7-4876-AA41-1D415BC967BD}" srcOrd="1" destOrd="0" presId="urn:microsoft.com/office/officeart/2005/8/layout/cycle6"/>
    <dgm:cxn modelId="{F9B257C1-EFBB-4653-979D-2E39A4B66540}" type="presParOf" srcId="{61C0F368-F0B6-4CFC-B7E4-79B24A4D1E2D}" destId="{621011BA-5495-46BC-9378-ADDA6727C1BA}" srcOrd="2" destOrd="0" presId="urn:microsoft.com/office/officeart/2005/8/layout/cycle6"/>
    <dgm:cxn modelId="{31039AFE-898A-42AD-B1C4-AC2678B8F8CB}" type="presParOf" srcId="{61C0F368-F0B6-4CFC-B7E4-79B24A4D1E2D}" destId="{DF465C02-DA95-4DCE-9C1D-AA7A862010DC}" srcOrd="3" destOrd="0" presId="urn:microsoft.com/office/officeart/2005/8/layout/cycle6"/>
    <dgm:cxn modelId="{0675A258-FD70-4130-9DAF-48A3C9930D91}" type="presParOf" srcId="{61C0F368-F0B6-4CFC-B7E4-79B24A4D1E2D}" destId="{D20F3A98-A111-48B4-8D9F-D5A979051A58}" srcOrd="4" destOrd="0" presId="urn:microsoft.com/office/officeart/2005/8/layout/cycle6"/>
    <dgm:cxn modelId="{4F84CBC6-A33E-49B9-B3A7-A3A5680BB861}" type="presParOf" srcId="{61C0F368-F0B6-4CFC-B7E4-79B24A4D1E2D}" destId="{BF65319F-9F69-4952-BD41-40B7EAE94BE5}" srcOrd="5" destOrd="0" presId="urn:microsoft.com/office/officeart/2005/8/layout/cycle6"/>
    <dgm:cxn modelId="{DF7D1D36-9D9E-4022-B156-F0C02CEC5376}" type="presParOf" srcId="{61C0F368-F0B6-4CFC-B7E4-79B24A4D1E2D}" destId="{0E0033F9-8500-4616-A775-24D420E4B2ED}" srcOrd="6" destOrd="0" presId="urn:microsoft.com/office/officeart/2005/8/layout/cycle6"/>
    <dgm:cxn modelId="{D5B45E9F-1B63-4E64-A95A-CD0B44D310BF}" type="presParOf" srcId="{61C0F368-F0B6-4CFC-B7E4-79B24A4D1E2D}" destId="{154D2612-9A29-44BC-A6FC-AC89E26A3C81}" srcOrd="7" destOrd="0" presId="urn:microsoft.com/office/officeart/2005/8/layout/cycle6"/>
    <dgm:cxn modelId="{9326149F-6DD6-41F5-B14F-8D5B5C812E05}" type="presParOf" srcId="{61C0F368-F0B6-4CFC-B7E4-79B24A4D1E2D}" destId="{3FE088F9-DC71-4CC0-9024-1F9DABDE55AE}" srcOrd="8" destOrd="0" presId="urn:microsoft.com/office/officeart/2005/8/layout/cycle6"/>
    <dgm:cxn modelId="{84A1AA26-3163-4527-98AF-91EC1378B1B0}" type="presParOf" srcId="{61C0F368-F0B6-4CFC-B7E4-79B24A4D1E2D}" destId="{23B447FC-5F31-4524-8C6B-E1A183977A25}" srcOrd="9" destOrd="0" presId="urn:microsoft.com/office/officeart/2005/8/layout/cycle6"/>
    <dgm:cxn modelId="{893EDE6C-8F8E-4FEC-964F-E7EB843CCE4F}" type="presParOf" srcId="{61C0F368-F0B6-4CFC-B7E4-79B24A4D1E2D}" destId="{4D8735AD-9C40-4898-A0D7-3E21078638A9}" srcOrd="10" destOrd="0" presId="urn:microsoft.com/office/officeart/2005/8/layout/cycle6"/>
    <dgm:cxn modelId="{701BAA5F-2EE9-452B-B77F-F1CDAD40C5F5}" type="presParOf" srcId="{61C0F368-F0B6-4CFC-B7E4-79B24A4D1E2D}" destId="{7468925B-AF79-4F14-A261-6725F257B007}" srcOrd="11" destOrd="0" presId="urn:microsoft.com/office/officeart/2005/8/layout/cycle6"/>
    <dgm:cxn modelId="{5C3523BF-93F9-46BE-AB67-3E1A5D4594C7}" type="presParOf" srcId="{61C0F368-F0B6-4CFC-B7E4-79B24A4D1E2D}" destId="{34D889A9-9982-4F45-932F-55D2B550769A}" srcOrd="12" destOrd="0" presId="urn:microsoft.com/office/officeart/2005/8/layout/cycle6"/>
    <dgm:cxn modelId="{14C2160E-49CC-4DEC-AC87-021C13F6F066}" type="presParOf" srcId="{61C0F368-F0B6-4CFC-B7E4-79B24A4D1E2D}" destId="{87EFAC95-B207-4AB4-A010-4FE93142FCF8}" srcOrd="13" destOrd="0" presId="urn:microsoft.com/office/officeart/2005/8/layout/cycle6"/>
    <dgm:cxn modelId="{2CC45C8F-E33C-4970-B698-D0A82D99DCF5}" type="presParOf" srcId="{61C0F368-F0B6-4CFC-B7E4-79B24A4D1E2D}" destId="{0287F552-C17E-4AB2-A533-35B08029532B}" srcOrd="14"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66E14C-F735-4198-951D-04A0DFE8F946}"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US"/>
        </a:p>
      </dgm:t>
    </dgm:pt>
    <dgm:pt modelId="{39A35111-93E3-4B91-A653-EB89558B4FD4}">
      <dgm:prSet phldrT="[Text]"/>
      <dgm:spPr/>
      <dgm:t>
        <a:bodyPr/>
        <a:lstStyle/>
        <a:p>
          <a:r>
            <a:rPr lang="en-US" dirty="0" smtClean="0"/>
            <a:t>Bureau of Technical Services / Real Estate (BTS-RE)</a:t>
          </a:r>
          <a:endParaRPr lang="en-US" dirty="0"/>
        </a:p>
      </dgm:t>
    </dgm:pt>
    <dgm:pt modelId="{8FE05531-190F-4869-948F-ACB3BDE7B69D}" type="parTrans" cxnId="{09783D18-D44D-4026-949B-2FB518CF5143}">
      <dgm:prSet/>
      <dgm:spPr/>
      <dgm:t>
        <a:bodyPr/>
        <a:lstStyle/>
        <a:p>
          <a:endParaRPr lang="en-US"/>
        </a:p>
      </dgm:t>
    </dgm:pt>
    <dgm:pt modelId="{9CCD0A5E-19CC-41BF-AFAE-FBC641C93B54}" type="sibTrans" cxnId="{09783D18-D44D-4026-949B-2FB518CF5143}">
      <dgm:prSet/>
      <dgm:spPr/>
      <dgm:t>
        <a:bodyPr/>
        <a:lstStyle/>
        <a:p>
          <a:endParaRPr lang="en-US"/>
        </a:p>
      </dgm:t>
    </dgm:pt>
    <dgm:pt modelId="{FDA6D18C-7BC8-473A-9B42-24ECB5CCF8B5}">
      <dgm:prSet phldrT="[Text]"/>
      <dgm:spPr/>
      <dgm:t>
        <a:bodyPr/>
        <a:lstStyle/>
        <a:p>
          <a:r>
            <a:rPr lang="en-US" dirty="0" smtClean="0"/>
            <a:t>Acquisition &amp; Services Section</a:t>
          </a:r>
          <a:endParaRPr lang="en-US" dirty="0"/>
        </a:p>
      </dgm:t>
    </dgm:pt>
    <dgm:pt modelId="{709BC22B-35C3-4C90-A801-35D686D46B73}" type="parTrans" cxnId="{916FA7B7-0680-4F50-8019-3BAB4F0CE5E3}">
      <dgm:prSet/>
      <dgm:spPr/>
      <dgm:t>
        <a:bodyPr/>
        <a:lstStyle/>
        <a:p>
          <a:endParaRPr lang="en-US"/>
        </a:p>
      </dgm:t>
    </dgm:pt>
    <dgm:pt modelId="{3749B843-55E6-4132-9349-35FF18340767}" type="sibTrans" cxnId="{916FA7B7-0680-4F50-8019-3BAB4F0CE5E3}">
      <dgm:prSet/>
      <dgm:spPr/>
      <dgm:t>
        <a:bodyPr/>
        <a:lstStyle/>
        <a:p>
          <a:endParaRPr lang="en-US"/>
        </a:p>
      </dgm:t>
    </dgm:pt>
    <dgm:pt modelId="{646A8E65-8CAB-4ACD-89E4-8485B28B821E}">
      <dgm:prSet phldrT="[Text]"/>
      <dgm:spPr/>
      <dgm:t>
        <a:bodyPr/>
        <a:lstStyle/>
        <a:p>
          <a:r>
            <a:rPr lang="en-US" dirty="0" smtClean="0"/>
            <a:t>Appraisal / Relocation / Property Management Section</a:t>
          </a:r>
          <a:endParaRPr lang="en-US" dirty="0"/>
        </a:p>
      </dgm:t>
    </dgm:pt>
    <dgm:pt modelId="{172E1C66-E9FF-4296-838C-899EBAD3283E}" type="parTrans" cxnId="{AFDAF3B3-80FD-4C1B-ACBD-025E14432567}">
      <dgm:prSet/>
      <dgm:spPr/>
      <dgm:t>
        <a:bodyPr/>
        <a:lstStyle/>
        <a:p>
          <a:endParaRPr lang="en-US"/>
        </a:p>
      </dgm:t>
    </dgm:pt>
    <dgm:pt modelId="{CC95E37A-AF17-49F6-9CC3-78377C2D9ECF}" type="sibTrans" cxnId="{AFDAF3B3-80FD-4C1B-ACBD-025E14432567}">
      <dgm:prSet/>
      <dgm:spPr/>
      <dgm:t>
        <a:bodyPr/>
        <a:lstStyle/>
        <a:p>
          <a:endParaRPr lang="en-US"/>
        </a:p>
      </dgm:t>
    </dgm:pt>
    <dgm:pt modelId="{1A113C93-8F83-4E23-A4B0-D3A7700F932E}">
      <dgm:prSet phldrT="[Text]"/>
      <dgm:spPr/>
      <dgm:t>
        <a:bodyPr/>
        <a:lstStyle/>
        <a:p>
          <a:r>
            <a:rPr lang="en-US" dirty="0" smtClean="0"/>
            <a:t>Utility &amp; Access Unit</a:t>
          </a:r>
          <a:endParaRPr lang="en-US" dirty="0"/>
        </a:p>
      </dgm:t>
    </dgm:pt>
    <dgm:pt modelId="{71486F1D-136A-42AE-B532-DB88AD8CD468}" type="parTrans" cxnId="{113FD499-72BE-449D-B8B7-4554555681FC}">
      <dgm:prSet/>
      <dgm:spPr/>
      <dgm:t>
        <a:bodyPr/>
        <a:lstStyle/>
        <a:p>
          <a:endParaRPr lang="en-US"/>
        </a:p>
      </dgm:t>
    </dgm:pt>
    <dgm:pt modelId="{0BCF250D-BFD6-496A-9808-B8C1FD1BCD7B}" type="sibTrans" cxnId="{113FD499-72BE-449D-B8B7-4554555681FC}">
      <dgm:prSet/>
      <dgm:spPr/>
      <dgm:t>
        <a:bodyPr/>
        <a:lstStyle/>
        <a:p>
          <a:endParaRPr lang="en-US"/>
        </a:p>
      </dgm:t>
    </dgm:pt>
    <dgm:pt modelId="{51B5CC65-1350-4328-8C3C-2240931E3EA3}" type="pres">
      <dgm:prSet presAssocID="{9866E14C-F735-4198-951D-04A0DFE8F946}" presName="Name0" presStyleCnt="0">
        <dgm:presLayoutVars>
          <dgm:chMax val="1"/>
          <dgm:dir/>
          <dgm:animLvl val="ctr"/>
          <dgm:resizeHandles val="exact"/>
        </dgm:presLayoutVars>
      </dgm:prSet>
      <dgm:spPr/>
      <dgm:t>
        <a:bodyPr/>
        <a:lstStyle/>
        <a:p>
          <a:endParaRPr lang="en-US"/>
        </a:p>
      </dgm:t>
    </dgm:pt>
    <dgm:pt modelId="{D71F5468-DAD0-415C-9E47-779071FEF1E7}" type="pres">
      <dgm:prSet presAssocID="{39A35111-93E3-4B91-A653-EB89558B4FD4}" presName="centerShape" presStyleLbl="node0" presStyleIdx="0" presStyleCnt="1"/>
      <dgm:spPr/>
      <dgm:t>
        <a:bodyPr/>
        <a:lstStyle/>
        <a:p>
          <a:endParaRPr lang="en-US"/>
        </a:p>
      </dgm:t>
    </dgm:pt>
    <dgm:pt modelId="{09A2F7B6-1043-4E4A-B2C4-49EC36431F22}" type="pres">
      <dgm:prSet presAssocID="{FDA6D18C-7BC8-473A-9B42-24ECB5CCF8B5}" presName="node" presStyleLbl="node1" presStyleIdx="0" presStyleCnt="3">
        <dgm:presLayoutVars>
          <dgm:bulletEnabled val="1"/>
        </dgm:presLayoutVars>
      </dgm:prSet>
      <dgm:spPr/>
      <dgm:t>
        <a:bodyPr/>
        <a:lstStyle/>
        <a:p>
          <a:endParaRPr lang="en-US"/>
        </a:p>
      </dgm:t>
    </dgm:pt>
    <dgm:pt modelId="{AD6480BD-E226-4577-BA62-839CBF2227C3}" type="pres">
      <dgm:prSet presAssocID="{FDA6D18C-7BC8-473A-9B42-24ECB5CCF8B5}" presName="dummy" presStyleCnt="0"/>
      <dgm:spPr/>
    </dgm:pt>
    <dgm:pt modelId="{7BC523FB-83A8-4DB2-B090-0E90913C657D}" type="pres">
      <dgm:prSet presAssocID="{3749B843-55E6-4132-9349-35FF18340767}" presName="sibTrans" presStyleLbl="sibTrans2D1" presStyleIdx="0" presStyleCnt="3"/>
      <dgm:spPr/>
      <dgm:t>
        <a:bodyPr/>
        <a:lstStyle/>
        <a:p>
          <a:endParaRPr lang="en-US"/>
        </a:p>
      </dgm:t>
    </dgm:pt>
    <dgm:pt modelId="{34A65309-2338-41F2-81EB-AADA158034C1}" type="pres">
      <dgm:prSet presAssocID="{646A8E65-8CAB-4ACD-89E4-8485B28B821E}" presName="node" presStyleLbl="node1" presStyleIdx="1" presStyleCnt="3">
        <dgm:presLayoutVars>
          <dgm:bulletEnabled val="1"/>
        </dgm:presLayoutVars>
      </dgm:prSet>
      <dgm:spPr/>
      <dgm:t>
        <a:bodyPr/>
        <a:lstStyle/>
        <a:p>
          <a:endParaRPr lang="en-US"/>
        </a:p>
      </dgm:t>
    </dgm:pt>
    <dgm:pt modelId="{0147BE19-E81F-42B9-8272-E3193D49F0CE}" type="pres">
      <dgm:prSet presAssocID="{646A8E65-8CAB-4ACD-89E4-8485B28B821E}" presName="dummy" presStyleCnt="0"/>
      <dgm:spPr/>
    </dgm:pt>
    <dgm:pt modelId="{702E483C-F774-413A-8145-C4DC0528E157}" type="pres">
      <dgm:prSet presAssocID="{CC95E37A-AF17-49F6-9CC3-78377C2D9ECF}" presName="sibTrans" presStyleLbl="sibTrans2D1" presStyleIdx="1" presStyleCnt="3"/>
      <dgm:spPr/>
      <dgm:t>
        <a:bodyPr/>
        <a:lstStyle/>
        <a:p>
          <a:endParaRPr lang="en-US"/>
        </a:p>
      </dgm:t>
    </dgm:pt>
    <dgm:pt modelId="{272A31DB-1828-48E8-82AC-3DA663FFE0FA}" type="pres">
      <dgm:prSet presAssocID="{1A113C93-8F83-4E23-A4B0-D3A7700F932E}" presName="node" presStyleLbl="node1" presStyleIdx="2" presStyleCnt="3">
        <dgm:presLayoutVars>
          <dgm:bulletEnabled val="1"/>
        </dgm:presLayoutVars>
      </dgm:prSet>
      <dgm:spPr/>
      <dgm:t>
        <a:bodyPr/>
        <a:lstStyle/>
        <a:p>
          <a:endParaRPr lang="en-US"/>
        </a:p>
      </dgm:t>
    </dgm:pt>
    <dgm:pt modelId="{CC6A87C7-498C-41CC-9C4E-AF93B73323DC}" type="pres">
      <dgm:prSet presAssocID="{1A113C93-8F83-4E23-A4B0-D3A7700F932E}" presName="dummy" presStyleCnt="0"/>
      <dgm:spPr/>
    </dgm:pt>
    <dgm:pt modelId="{299B78A3-13AC-4FB0-91B4-5A2D03BF46D2}" type="pres">
      <dgm:prSet presAssocID="{0BCF250D-BFD6-496A-9808-B8C1FD1BCD7B}" presName="sibTrans" presStyleLbl="sibTrans2D1" presStyleIdx="2" presStyleCnt="3" custLinFactNeighborX="920" custLinFactNeighborY="-2027" custRadScaleRad="211669" custRadScaleInc="-2147483648"/>
      <dgm:spPr/>
      <dgm:t>
        <a:bodyPr/>
        <a:lstStyle/>
        <a:p>
          <a:endParaRPr lang="en-US"/>
        </a:p>
      </dgm:t>
    </dgm:pt>
  </dgm:ptLst>
  <dgm:cxnLst>
    <dgm:cxn modelId="{92FC434F-C583-41BD-8568-689A0A6FFC8A}" type="presOf" srcId="{CC95E37A-AF17-49F6-9CC3-78377C2D9ECF}" destId="{702E483C-F774-413A-8145-C4DC0528E157}" srcOrd="0" destOrd="0" presId="urn:microsoft.com/office/officeart/2005/8/layout/radial6"/>
    <dgm:cxn modelId="{8F04B3F8-1594-457D-8B65-9D2DDAC48093}" type="presOf" srcId="{0BCF250D-BFD6-496A-9808-B8C1FD1BCD7B}" destId="{299B78A3-13AC-4FB0-91B4-5A2D03BF46D2}" srcOrd="0" destOrd="0" presId="urn:microsoft.com/office/officeart/2005/8/layout/radial6"/>
    <dgm:cxn modelId="{09783D18-D44D-4026-949B-2FB518CF5143}" srcId="{9866E14C-F735-4198-951D-04A0DFE8F946}" destId="{39A35111-93E3-4B91-A653-EB89558B4FD4}" srcOrd="0" destOrd="0" parTransId="{8FE05531-190F-4869-948F-ACB3BDE7B69D}" sibTransId="{9CCD0A5E-19CC-41BF-AFAE-FBC641C93B54}"/>
    <dgm:cxn modelId="{113FD499-72BE-449D-B8B7-4554555681FC}" srcId="{39A35111-93E3-4B91-A653-EB89558B4FD4}" destId="{1A113C93-8F83-4E23-A4B0-D3A7700F932E}" srcOrd="2" destOrd="0" parTransId="{71486F1D-136A-42AE-B532-DB88AD8CD468}" sibTransId="{0BCF250D-BFD6-496A-9808-B8C1FD1BCD7B}"/>
    <dgm:cxn modelId="{D81CCC41-688C-4E65-9A2E-F28E2181E5AD}" type="presOf" srcId="{1A113C93-8F83-4E23-A4B0-D3A7700F932E}" destId="{272A31DB-1828-48E8-82AC-3DA663FFE0FA}" srcOrd="0" destOrd="0" presId="urn:microsoft.com/office/officeart/2005/8/layout/radial6"/>
    <dgm:cxn modelId="{06CA67F1-2BBE-4CEC-8F6C-875CA795CDE6}" type="presOf" srcId="{39A35111-93E3-4B91-A653-EB89558B4FD4}" destId="{D71F5468-DAD0-415C-9E47-779071FEF1E7}" srcOrd="0" destOrd="0" presId="urn:microsoft.com/office/officeart/2005/8/layout/radial6"/>
    <dgm:cxn modelId="{D8A27052-E06F-4346-A6CE-DAE9E92740A3}" type="presOf" srcId="{FDA6D18C-7BC8-473A-9B42-24ECB5CCF8B5}" destId="{09A2F7B6-1043-4E4A-B2C4-49EC36431F22}" srcOrd="0" destOrd="0" presId="urn:microsoft.com/office/officeart/2005/8/layout/radial6"/>
    <dgm:cxn modelId="{AFDAF3B3-80FD-4C1B-ACBD-025E14432567}" srcId="{39A35111-93E3-4B91-A653-EB89558B4FD4}" destId="{646A8E65-8CAB-4ACD-89E4-8485B28B821E}" srcOrd="1" destOrd="0" parTransId="{172E1C66-E9FF-4296-838C-899EBAD3283E}" sibTransId="{CC95E37A-AF17-49F6-9CC3-78377C2D9ECF}"/>
    <dgm:cxn modelId="{DF01FBC8-EE8B-4FDD-B870-1F66D8E91468}" type="presOf" srcId="{646A8E65-8CAB-4ACD-89E4-8485B28B821E}" destId="{34A65309-2338-41F2-81EB-AADA158034C1}" srcOrd="0" destOrd="0" presId="urn:microsoft.com/office/officeart/2005/8/layout/radial6"/>
    <dgm:cxn modelId="{30BA8D23-AA5B-4409-A8DE-39D7C4719FBF}" type="presOf" srcId="{3749B843-55E6-4132-9349-35FF18340767}" destId="{7BC523FB-83A8-4DB2-B090-0E90913C657D}" srcOrd="0" destOrd="0" presId="urn:microsoft.com/office/officeart/2005/8/layout/radial6"/>
    <dgm:cxn modelId="{0ECBDAC5-78F1-4F8F-A1FA-4E7B5206DCC0}" type="presOf" srcId="{9866E14C-F735-4198-951D-04A0DFE8F946}" destId="{51B5CC65-1350-4328-8C3C-2240931E3EA3}" srcOrd="0" destOrd="0" presId="urn:microsoft.com/office/officeart/2005/8/layout/radial6"/>
    <dgm:cxn modelId="{916FA7B7-0680-4F50-8019-3BAB4F0CE5E3}" srcId="{39A35111-93E3-4B91-A653-EB89558B4FD4}" destId="{FDA6D18C-7BC8-473A-9B42-24ECB5CCF8B5}" srcOrd="0" destOrd="0" parTransId="{709BC22B-35C3-4C90-A801-35D686D46B73}" sibTransId="{3749B843-55E6-4132-9349-35FF18340767}"/>
    <dgm:cxn modelId="{7E067C23-4957-41AB-B217-8227233EFF7A}" type="presParOf" srcId="{51B5CC65-1350-4328-8C3C-2240931E3EA3}" destId="{D71F5468-DAD0-415C-9E47-779071FEF1E7}" srcOrd="0" destOrd="0" presId="urn:microsoft.com/office/officeart/2005/8/layout/radial6"/>
    <dgm:cxn modelId="{BA3A87A2-A172-4D5A-BA79-92A7F5E52A9F}" type="presParOf" srcId="{51B5CC65-1350-4328-8C3C-2240931E3EA3}" destId="{09A2F7B6-1043-4E4A-B2C4-49EC36431F22}" srcOrd="1" destOrd="0" presId="urn:microsoft.com/office/officeart/2005/8/layout/radial6"/>
    <dgm:cxn modelId="{5EC1F275-0A58-4A8D-B014-FA43AC0645AB}" type="presParOf" srcId="{51B5CC65-1350-4328-8C3C-2240931E3EA3}" destId="{AD6480BD-E226-4577-BA62-839CBF2227C3}" srcOrd="2" destOrd="0" presId="urn:microsoft.com/office/officeart/2005/8/layout/radial6"/>
    <dgm:cxn modelId="{F858D74A-612D-446E-9EB2-D6EF1AE7A5AF}" type="presParOf" srcId="{51B5CC65-1350-4328-8C3C-2240931E3EA3}" destId="{7BC523FB-83A8-4DB2-B090-0E90913C657D}" srcOrd="3" destOrd="0" presId="urn:microsoft.com/office/officeart/2005/8/layout/radial6"/>
    <dgm:cxn modelId="{C41D4CC5-C5D4-478C-BE76-029A04C7DE8D}" type="presParOf" srcId="{51B5CC65-1350-4328-8C3C-2240931E3EA3}" destId="{34A65309-2338-41F2-81EB-AADA158034C1}" srcOrd="4" destOrd="0" presId="urn:microsoft.com/office/officeart/2005/8/layout/radial6"/>
    <dgm:cxn modelId="{F7EBE767-E0F0-48A6-9D2C-07058274E0C8}" type="presParOf" srcId="{51B5CC65-1350-4328-8C3C-2240931E3EA3}" destId="{0147BE19-E81F-42B9-8272-E3193D49F0CE}" srcOrd="5" destOrd="0" presId="urn:microsoft.com/office/officeart/2005/8/layout/radial6"/>
    <dgm:cxn modelId="{6294F4A6-7F18-473E-90AF-9CCB74460400}" type="presParOf" srcId="{51B5CC65-1350-4328-8C3C-2240931E3EA3}" destId="{702E483C-F774-413A-8145-C4DC0528E157}" srcOrd="6" destOrd="0" presId="urn:microsoft.com/office/officeart/2005/8/layout/radial6"/>
    <dgm:cxn modelId="{B2216E32-681D-48A7-B7A7-EEDD79176D96}" type="presParOf" srcId="{51B5CC65-1350-4328-8C3C-2240931E3EA3}" destId="{272A31DB-1828-48E8-82AC-3DA663FFE0FA}" srcOrd="7" destOrd="0" presId="urn:microsoft.com/office/officeart/2005/8/layout/radial6"/>
    <dgm:cxn modelId="{14BBFB66-7690-4701-841F-B1262C7F7099}" type="presParOf" srcId="{51B5CC65-1350-4328-8C3C-2240931E3EA3}" destId="{CC6A87C7-498C-41CC-9C4E-AF93B73323DC}" srcOrd="8" destOrd="0" presId="urn:microsoft.com/office/officeart/2005/8/layout/radial6"/>
    <dgm:cxn modelId="{784B4159-F9D5-4E44-B46E-F1995D4C142E}" type="presParOf" srcId="{51B5CC65-1350-4328-8C3C-2240931E3EA3}" destId="{299B78A3-13AC-4FB0-91B4-5A2D03BF46D2}" srcOrd="9"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ED47DC-4B19-4A44-8791-BB00801C7A71}">
      <dsp:nvSpPr>
        <dsp:cNvPr id="0" name=""/>
        <dsp:cNvSpPr/>
      </dsp:nvSpPr>
      <dsp:spPr>
        <a:xfrm>
          <a:off x="3052998" y="3040"/>
          <a:ext cx="1712122" cy="111287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solidFill>
                <a:schemeClr val="accent3">
                  <a:lumMod val="40000"/>
                  <a:lumOff val="60000"/>
                </a:schemeClr>
              </a:solidFill>
            </a:rPr>
            <a:t>North Central</a:t>
          </a:r>
          <a:endParaRPr lang="en-US" sz="2500" kern="1200" dirty="0">
            <a:solidFill>
              <a:schemeClr val="accent3">
                <a:lumMod val="40000"/>
                <a:lumOff val="60000"/>
              </a:schemeClr>
            </a:solidFill>
          </a:endParaRPr>
        </a:p>
      </dsp:txBody>
      <dsp:txXfrm>
        <a:off x="3107324" y="57366"/>
        <a:ext cx="1603470" cy="1004227"/>
      </dsp:txXfrm>
    </dsp:sp>
    <dsp:sp modelId="{621011BA-5495-46BC-9378-ADDA6727C1BA}">
      <dsp:nvSpPr>
        <dsp:cNvPr id="0" name=""/>
        <dsp:cNvSpPr/>
      </dsp:nvSpPr>
      <dsp:spPr>
        <a:xfrm>
          <a:off x="1687007" y="559480"/>
          <a:ext cx="4444104" cy="4444104"/>
        </a:xfrm>
        <a:custGeom>
          <a:avLst/>
          <a:gdLst/>
          <a:ahLst/>
          <a:cxnLst/>
          <a:rect l="0" t="0" r="0" b="0"/>
          <a:pathLst>
            <a:path>
              <a:moveTo>
                <a:pt x="3089858" y="176464"/>
              </a:moveTo>
              <a:arcTo wR="2222052" hR="2222052" stAng="17579295" swAng="1959991"/>
            </a:path>
          </a:pathLst>
        </a:custGeom>
        <a:noFill/>
        <a:ln w="1270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F465C02-DA95-4DCE-9C1D-AA7A862010DC}">
      <dsp:nvSpPr>
        <dsp:cNvPr id="0" name=""/>
        <dsp:cNvSpPr/>
      </dsp:nvSpPr>
      <dsp:spPr>
        <a:xfrm>
          <a:off x="5166296" y="1538440"/>
          <a:ext cx="1712122" cy="111287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solidFill>
                <a:schemeClr val="accent2">
                  <a:lumMod val="40000"/>
                  <a:lumOff val="60000"/>
                </a:schemeClr>
              </a:solidFill>
            </a:rPr>
            <a:t>Northeast</a:t>
          </a:r>
          <a:endParaRPr lang="en-US" sz="2500" kern="1200" dirty="0">
            <a:solidFill>
              <a:schemeClr val="accent2">
                <a:lumMod val="40000"/>
                <a:lumOff val="60000"/>
              </a:schemeClr>
            </a:solidFill>
          </a:endParaRPr>
        </a:p>
      </dsp:txBody>
      <dsp:txXfrm>
        <a:off x="5220622" y="1592766"/>
        <a:ext cx="1603470" cy="1004227"/>
      </dsp:txXfrm>
    </dsp:sp>
    <dsp:sp modelId="{BF65319F-9F69-4952-BD41-40B7EAE94BE5}">
      <dsp:nvSpPr>
        <dsp:cNvPr id="0" name=""/>
        <dsp:cNvSpPr/>
      </dsp:nvSpPr>
      <dsp:spPr>
        <a:xfrm>
          <a:off x="1687007" y="559480"/>
          <a:ext cx="4444104" cy="4444104"/>
        </a:xfrm>
        <a:custGeom>
          <a:avLst/>
          <a:gdLst/>
          <a:ahLst/>
          <a:cxnLst/>
          <a:rect l="0" t="0" r="0" b="0"/>
          <a:pathLst>
            <a:path>
              <a:moveTo>
                <a:pt x="4441073" y="2106036"/>
              </a:moveTo>
              <a:arcTo wR="2222052" hR="2222052" stAng="21420430" swAng="2195114"/>
            </a:path>
          </a:pathLst>
        </a:custGeom>
        <a:noFill/>
        <a:ln w="1270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E0033F9-8500-4616-A775-24D420E4B2ED}">
      <dsp:nvSpPr>
        <dsp:cNvPr id="0" name=""/>
        <dsp:cNvSpPr/>
      </dsp:nvSpPr>
      <dsp:spPr>
        <a:xfrm>
          <a:off x="4359088" y="4022770"/>
          <a:ext cx="1712122" cy="111287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solidFill>
                <a:srgbClr val="745A94"/>
              </a:solidFill>
            </a:rPr>
            <a:t>Southeast</a:t>
          </a:r>
          <a:endParaRPr lang="en-US" sz="2500" kern="1200" dirty="0">
            <a:solidFill>
              <a:srgbClr val="745A94"/>
            </a:solidFill>
          </a:endParaRPr>
        </a:p>
      </dsp:txBody>
      <dsp:txXfrm>
        <a:off x="4413414" y="4077096"/>
        <a:ext cx="1603470" cy="1004227"/>
      </dsp:txXfrm>
    </dsp:sp>
    <dsp:sp modelId="{3FE088F9-DC71-4CC0-9024-1F9DABDE55AE}">
      <dsp:nvSpPr>
        <dsp:cNvPr id="0" name=""/>
        <dsp:cNvSpPr/>
      </dsp:nvSpPr>
      <dsp:spPr>
        <a:xfrm>
          <a:off x="1687007" y="559480"/>
          <a:ext cx="4444104" cy="4444104"/>
        </a:xfrm>
        <a:custGeom>
          <a:avLst/>
          <a:gdLst/>
          <a:ahLst/>
          <a:cxnLst/>
          <a:rect l="0" t="0" r="0" b="0"/>
          <a:pathLst>
            <a:path>
              <a:moveTo>
                <a:pt x="2663263" y="4399860"/>
              </a:moveTo>
              <a:arcTo wR="2222052" hR="2222052" stAng="4712834" swAng="1374332"/>
            </a:path>
          </a:pathLst>
        </a:custGeom>
        <a:noFill/>
        <a:ln w="1270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3B447FC-5F31-4524-8C6B-E1A183977A25}">
      <dsp:nvSpPr>
        <dsp:cNvPr id="0" name=""/>
        <dsp:cNvSpPr/>
      </dsp:nvSpPr>
      <dsp:spPr>
        <a:xfrm>
          <a:off x="1746909" y="4022770"/>
          <a:ext cx="1712122" cy="111287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solidFill>
                <a:srgbClr val="FFFF00"/>
              </a:solidFill>
            </a:rPr>
            <a:t>Southwest</a:t>
          </a:r>
          <a:endParaRPr lang="en-US" sz="2500" kern="1200" dirty="0">
            <a:solidFill>
              <a:srgbClr val="FFFF00"/>
            </a:solidFill>
          </a:endParaRPr>
        </a:p>
      </dsp:txBody>
      <dsp:txXfrm>
        <a:off x="1801235" y="4077096"/>
        <a:ext cx="1603470" cy="1004227"/>
      </dsp:txXfrm>
    </dsp:sp>
    <dsp:sp modelId="{7468925B-AF79-4F14-A261-6725F257B007}">
      <dsp:nvSpPr>
        <dsp:cNvPr id="0" name=""/>
        <dsp:cNvSpPr/>
      </dsp:nvSpPr>
      <dsp:spPr>
        <a:xfrm>
          <a:off x="1687007" y="559480"/>
          <a:ext cx="4444104" cy="4444104"/>
        </a:xfrm>
        <a:custGeom>
          <a:avLst/>
          <a:gdLst/>
          <a:ahLst/>
          <a:cxnLst/>
          <a:rect l="0" t="0" r="0" b="0"/>
          <a:pathLst>
            <a:path>
              <a:moveTo>
                <a:pt x="371094" y="3451472"/>
              </a:moveTo>
              <a:arcTo wR="2222052" hR="2222052" stAng="8784456" swAng="2195114"/>
            </a:path>
          </a:pathLst>
        </a:custGeom>
        <a:noFill/>
        <a:ln w="1270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4D889A9-9982-4F45-932F-55D2B550769A}">
      <dsp:nvSpPr>
        <dsp:cNvPr id="0" name=""/>
        <dsp:cNvSpPr/>
      </dsp:nvSpPr>
      <dsp:spPr>
        <a:xfrm>
          <a:off x="939701" y="1538440"/>
          <a:ext cx="1712122" cy="111287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solidFill>
                <a:schemeClr val="bg2">
                  <a:lumMod val="20000"/>
                  <a:lumOff val="80000"/>
                </a:schemeClr>
              </a:solidFill>
            </a:rPr>
            <a:t>Northwest</a:t>
          </a:r>
          <a:endParaRPr lang="en-US" sz="2500" kern="1200" dirty="0">
            <a:solidFill>
              <a:schemeClr val="bg2">
                <a:lumMod val="20000"/>
                <a:lumOff val="80000"/>
              </a:schemeClr>
            </a:solidFill>
          </a:endParaRPr>
        </a:p>
      </dsp:txBody>
      <dsp:txXfrm>
        <a:off x="994027" y="1592766"/>
        <a:ext cx="1603470" cy="1004227"/>
      </dsp:txXfrm>
    </dsp:sp>
    <dsp:sp modelId="{0287F552-C17E-4AB2-A533-35B08029532B}">
      <dsp:nvSpPr>
        <dsp:cNvPr id="0" name=""/>
        <dsp:cNvSpPr/>
      </dsp:nvSpPr>
      <dsp:spPr>
        <a:xfrm>
          <a:off x="1687007" y="559480"/>
          <a:ext cx="4444104" cy="4444104"/>
        </a:xfrm>
        <a:custGeom>
          <a:avLst/>
          <a:gdLst/>
          <a:ahLst/>
          <a:cxnLst/>
          <a:rect l="0" t="0" r="0" b="0"/>
          <a:pathLst>
            <a:path>
              <a:moveTo>
                <a:pt x="387407" y="968419"/>
              </a:moveTo>
              <a:arcTo wR="2222052" hR="2222052" stAng="12860714" swAng="1959991"/>
            </a:path>
          </a:pathLst>
        </a:custGeom>
        <a:noFill/>
        <a:ln w="1270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37EF5BDA-A838-4BF7-B9D0-81AF088EFE32}" type="datetimeFigureOut">
              <a:rPr lang="en-US"/>
              <a:pPr>
                <a:defRPr/>
              </a:pPr>
              <a:t>11/17/2016</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5BA84FCC-A0C6-4FB3-BD08-AB584F224D58}" type="slidenum">
              <a:rPr lang="en-US" altLang="en-US"/>
              <a:pPr>
                <a:defRPr/>
              </a:pPr>
              <a:t>‹#›</a:t>
            </a:fld>
            <a:endParaRPr lang="en-US" altLang="en-US" dirty="0"/>
          </a:p>
        </p:txBody>
      </p:sp>
    </p:spTree>
    <p:extLst>
      <p:ext uri="{BB962C8B-B14F-4D97-AF65-F5344CB8AC3E}">
        <p14:creationId xmlns:p14="http://schemas.microsoft.com/office/powerpoint/2010/main" val="5373437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eaLnBrk="1" fontAlgn="auto" hangingPunct="1">
              <a:spcBef>
                <a:spcPts val="0"/>
              </a:spcBef>
              <a:spcAft>
                <a:spcPts val="0"/>
              </a:spcAft>
              <a:defRPr sz="1200">
                <a:latin typeface="+mn-lt"/>
              </a:defRPr>
            </a:lvl1pPr>
          </a:lstStyle>
          <a:p>
            <a:pPr>
              <a:defRPr/>
            </a:pPr>
            <a:fld id="{28DDB3EB-20F7-490B-8669-2B27CBF13270}" type="datetimeFigureOut">
              <a:rPr lang="en-US"/>
              <a:pPr>
                <a:defRPr/>
              </a:pPr>
              <a:t>11/17/2016</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9D41E42B-8389-4D08-A9C5-1962963E2613}" type="slidenum">
              <a:rPr lang="en-US" altLang="en-US"/>
              <a:pPr>
                <a:defRPr/>
              </a:pPr>
              <a:t>‹#›</a:t>
            </a:fld>
            <a:endParaRPr lang="en-US" altLang="en-US" dirty="0"/>
          </a:p>
        </p:txBody>
      </p:sp>
    </p:spTree>
    <p:extLst>
      <p:ext uri="{BB962C8B-B14F-4D97-AF65-F5344CB8AC3E}">
        <p14:creationId xmlns:p14="http://schemas.microsoft.com/office/powerpoint/2010/main" val="7240222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D41E42B-8389-4D08-A9C5-1962963E2613}" type="slidenum">
              <a:rPr lang="en-US" altLang="en-US" smtClean="0"/>
              <a:pPr>
                <a:defRPr/>
              </a:pPr>
              <a:t>2</a:t>
            </a:fld>
            <a:endParaRPr lang="en-US" altLang="en-US" dirty="0"/>
          </a:p>
        </p:txBody>
      </p:sp>
    </p:spTree>
    <p:extLst>
      <p:ext uri="{BB962C8B-B14F-4D97-AF65-F5344CB8AC3E}">
        <p14:creationId xmlns:p14="http://schemas.microsoft.com/office/powerpoint/2010/main" val="3540483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FA66F49-3C12-4CBB-B3EF-7BB373415894}" type="slidenum">
              <a:rPr lang="en-US" altLang="en-US" smtClean="0"/>
              <a:pPr>
                <a:spcBef>
                  <a:spcPct val="0"/>
                </a:spcBef>
              </a:pPr>
              <a:t>19</a:t>
            </a:fld>
            <a:endParaRPr lang="en-US" altLang="en-US" dirty="0" smtClean="0"/>
          </a:p>
        </p:txBody>
      </p:sp>
    </p:spTree>
    <p:extLst>
      <p:ext uri="{BB962C8B-B14F-4D97-AF65-F5344CB8AC3E}">
        <p14:creationId xmlns:p14="http://schemas.microsoft.com/office/powerpoint/2010/main" val="2921403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373E026-CBB3-4D50-B086-4D61C0D5B0F2}" type="slidenum">
              <a:rPr lang="en-US" altLang="en-US" smtClean="0"/>
              <a:pPr>
                <a:spcBef>
                  <a:spcPct val="0"/>
                </a:spcBef>
              </a:pPr>
              <a:t>38</a:t>
            </a:fld>
            <a:endParaRPr lang="en-US" altLang="en-US" dirty="0" smtClean="0"/>
          </a:p>
        </p:txBody>
      </p:sp>
    </p:spTree>
    <p:extLst>
      <p:ext uri="{BB962C8B-B14F-4D97-AF65-F5344CB8AC3E}">
        <p14:creationId xmlns:p14="http://schemas.microsoft.com/office/powerpoint/2010/main" val="1604411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1B626B2-266D-41BD-B595-21BA37658272}" type="slidenum">
              <a:rPr lang="en-US" altLang="en-US" smtClean="0"/>
              <a:pPr>
                <a:spcBef>
                  <a:spcPct val="0"/>
                </a:spcBef>
              </a:pPr>
              <a:t>40</a:t>
            </a:fld>
            <a:endParaRPr lang="en-US" altLang="en-US" dirty="0" smtClean="0"/>
          </a:p>
        </p:txBody>
      </p:sp>
    </p:spTree>
    <p:extLst>
      <p:ext uri="{BB962C8B-B14F-4D97-AF65-F5344CB8AC3E}">
        <p14:creationId xmlns:p14="http://schemas.microsoft.com/office/powerpoint/2010/main" val="2736771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r>
              <a:rPr lang="en-US" dirty="0" smtClean="0"/>
              <a:t>11/2016</a:t>
            </a: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DC062DC3-D18F-477A-8BDE-8A6D92A38960}" type="slidenum">
              <a:rPr lang="en-US" altLang="en-US" smtClean="0"/>
              <a:pPr>
                <a:defRPr/>
              </a:pPr>
              <a:t>‹#›</a:t>
            </a:fld>
            <a:endParaRPr lang="en-US" alt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3194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r>
              <a:rPr lang="en-US" dirty="0" smtClean="0"/>
              <a:t>11/2016</a:t>
            </a: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D1AC125D-9DA3-423F-BE40-39501B80B781}" type="slidenum">
              <a:rPr lang="en-US" altLang="en-US" smtClean="0"/>
              <a:pPr>
                <a:defRPr/>
              </a:pPr>
              <a:t>‹#›</a:t>
            </a:fld>
            <a:endParaRPr lang="en-US" altLang="en-US" dirty="0"/>
          </a:p>
        </p:txBody>
      </p:sp>
    </p:spTree>
    <p:extLst>
      <p:ext uri="{BB962C8B-B14F-4D97-AF65-F5344CB8AC3E}">
        <p14:creationId xmlns:p14="http://schemas.microsoft.com/office/powerpoint/2010/main" val="3393892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r>
              <a:rPr lang="en-US" dirty="0" smtClean="0"/>
              <a:t>11/2016</a:t>
            </a: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95A79DB3-B292-4518-BD8A-C0BD4E01F2F2}" type="slidenum">
              <a:rPr lang="en-US" altLang="en-US" smtClean="0"/>
              <a:pPr>
                <a:defRPr/>
              </a:pPr>
              <a:t>‹#›</a:t>
            </a:fld>
            <a:endParaRPr lang="en-US" altLang="en-US" dirty="0"/>
          </a:p>
        </p:txBody>
      </p:sp>
    </p:spTree>
    <p:extLst>
      <p:ext uri="{BB962C8B-B14F-4D97-AF65-F5344CB8AC3E}">
        <p14:creationId xmlns:p14="http://schemas.microsoft.com/office/powerpoint/2010/main" val="831032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r>
              <a:rPr lang="en-US" dirty="0" smtClean="0"/>
              <a:t>11/2016</a:t>
            </a: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E3D62CE2-8E77-4F3E-9E5F-582E3EAE4D81}" type="slidenum">
              <a:rPr lang="en-US" altLang="en-US" smtClean="0"/>
              <a:pPr>
                <a:defRPr/>
              </a:pPr>
              <a:t>‹#›</a:t>
            </a:fld>
            <a:endParaRPr lang="en-US" altLang="en-US" dirty="0"/>
          </a:p>
        </p:txBody>
      </p:sp>
    </p:spTree>
    <p:extLst>
      <p:ext uri="{BB962C8B-B14F-4D97-AF65-F5344CB8AC3E}">
        <p14:creationId xmlns:p14="http://schemas.microsoft.com/office/powerpoint/2010/main" val="666638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r>
              <a:rPr lang="en-US" dirty="0" smtClean="0"/>
              <a:t>11/2016</a:t>
            </a: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278B596F-9DC5-47FC-8CC1-258D0B22D4DE}" type="slidenum">
              <a:rPr lang="en-US" altLang="en-US" smtClean="0"/>
              <a:pPr>
                <a:defRPr/>
              </a:pPr>
              <a:t>‹#›</a:t>
            </a:fld>
            <a:endParaRPr lang="en-US" alt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2357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r>
              <a:rPr lang="en-US" dirty="0" smtClean="0"/>
              <a:t>11/2016</a:t>
            </a: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A64A9533-2232-4B13-87D0-B64C1CB764AB}" type="slidenum">
              <a:rPr lang="en-US" altLang="en-US" smtClean="0"/>
              <a:pPr>
                <a:defRPr/>
              </a:pPr>
              <a:t>‹#›</a:t>
            </a:fld>
            <a:endParaRPr lang="en-US" altLang="en-US" dirty="0"/>
          </a:p>
        </p:txBody>
      </p:sp>
    </p:spTree>
    <p:extLst>
      <p:ext uri="{BB962C8B-B14F-4D97-AF65-F5344CB8AC3E}">
        <p14:creationId xmlns:p14="http://schemas.microsoft.com/office/powerpoint/2010/main" val="601043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r>
              <a:rPr lang="en-US" dirty="0" smtClean="0"/>
              <a:t>11/2016</a:t>
            </a:r>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pPr>
              <a:defRPr/>
            </a:pPr>
            <a:fld id="{DE72779E-BDC6-4154-A8B4-41B99DCDA89D}" type="slidenum">
              <a:rPr lang="en-US" altLang="en-US" smtClean="0"/>
              <a:pPr>
                <a:defRPr/>
              </a:pPr>
              <a:t>‹#›</a:t>
            </a:fld>
            <a:endParaRPr lang="en-US" altLang="en-US" dirty="0"/>
          </a:p>
        </p:txBody>
      </p:sp>
    </p:spTree>
    <p:extLst>
      <p:ext uri="{BB962C8B-B14F-4D97-AF65-F5344CB8AC3E}">
        <p14:creationId xmlns:p14="http://schemas.microsoft.com/office/powerpoint/2010/main" val="2761379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r>
              <a:rPr lang="en-US" dirty="0" smtClean="0"/>
              <a:t>11/2016</a:t>
            </a:r>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F3D292C3-48E3-4ABB-AA55-B3CBCF5B095B}" type="slidenum">
              <a:rPr lang="en-US" altLang="en-US" smtClean="0"/>
              <a:pPr>
                <a:defRPr/>
              </a:pPr>
              <a:t>‹#›</a:t>
            </a:fld>
            <a:endParaRPr lang="en-US" altLang="en-US" dirty="0"/>
          </a:p>
        </p:txBody>
      </p:sp>
    </p:spTree>
    <p:extLst>
      <p:ext uri="{BB962C8B-B14F-4D97-AF65-F5344CB8AC3E}">
        <p14:creationId xmlns:p14="http://schemas.microsoft.com/office/powerpoint/2010/main" val="662605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r>
              <a:rPr lang="en-US" dirty="0" smtClean="0"/>
              <a:t>11/2016</a:t>
            </a:r>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endParaRPr lang="en-US" dirty="0"/>
          </a:p>
        </p:txBody>
      </p:sp>
      <p:sp>
        <p:nvSpPr>
          <p:cNvPr id="9" name="Slide Number Placeholder 8"/>
          <p:cNvSpPr>
            <a:spLocks noGrp="1"/>
          </p:cNvSpPr>
          <p:nvPr>
            <p:ph type="sldNum" sz="quarter" idx="12"/>
          </p:nvPr>
        </p:nvSpPr>
        <p:spPr/>
        <p:txBody>
          <a:bodyPr/>
          <a:lstStyle/>
          <a:p>
            <a:pPr>
              <a:defRPr/>
            </a:pPr>
            <a:fld id="{6EFE2D43-1BDE-4571-8E9F-8CA6D587C3AF}" type="slidenum">
              <a:rPr lang="en-US" altLang="en-US" smtClean="0"/>
              <a:pPr>
                <a:defRPr/>
              </a:pPr>
              <a:t>‹#›</a:t>
            </a:fld>
            <a:endParaRPr lang="en-US" altLang="en-US" dirty="0"/>
          </a:p>
        </p:txBody>
      </p:sp>
    </p:spTree>
    <p:extLst>
      <p:ext uri="{BB962C8B-B14F-4D97-AF65-F5344CB8AC3E}">
        <p14:creationId xmlns:p14="http://schemas.microsoft.com/office/powerpoint/2010/main" val="1369107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pPr>
              <a:defRPr/>
            </a:pPr>
            <a:r>
              <a:rPr lang="en-US" dirty="0" smtClean="0"/>
              <a:t>11/2016</a:t>
            </a:r>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B34CD7A0-E3DA-4A43-A572-737C28C8C6E8}" type="slidenum">
              <a:rPr lang="en-US" altLang="en-US" smtClean="0"/>
              <a:pPr>
                <a:defRPr/>
              </a:pPr>
              <a:t>‹#›</a:t>
            </a:fld>
            <a:endParaRPr lang="en-US" altLang="en-US" dirty="0"/>
          </a:p>
        </p:txBody>
      </p:sp>
    </p:spTree>
    <p:extLst>
      <p:ext uri="{BB962C8B-B14F-4D97-AF65-F5344CB8AC3E}">
        <p14:creationId xmlns:p14="http://schemas.microsoft.com/office/powerpoint/2010/main" val="272552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r>
              <a:rPr lang="en-US" dirty="0" smtClean="0"/>
              <a:t>11/2016</a:t>
            </a: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E2EBB405-16E0-459C-8427-62B6A8746BBF}" type="slidenum">
              <a:rPr lang="en-US" altLang="en-US" smtClean="0"/>
              <a:pPr>
                <a:defRPr/>
              </a:pPr>
              <a:t>‹#›</a:t>
            </a:fld>
            <a:endParaRPr lang="en-US" altLang="en-US" dirty="0"/>
          </a:p>
        </p:txBody>
      </p:sp>
    </p:spTree>
    <p:extLst>
      <p:ext uri="{BB962C8B-B14F-4D97-AF65-F5344CB8AC3E}">
        <p14:creationId xmlns:p14="http://schemas.microsoft.com/office/powerpoint/2010/main" val="1133758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a:defRPr/>
            </a:pPr>
            <a:r>
              <a:rPr lang="en-US" dirty="0" smtClean="0"/>
              <a:t>11/2016</a:t>
            </a:r>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a:defRPr/>
            </a:pPr>
            <a:fld id="{7F90C733-6D25-48F2-B7D5-12AB851ECDBE}" type="slidenum">
              <a:rPr lang="en-US" altLang="en-US" smtClean="0"/>
              <a:pPr>
                <a:defRPr/>
              </a:pPr>
              <a:t>‹#›</a:t>
            </a:fld>
            <a:endParaRPr lang="en-US" alt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704740"/>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hf hdr="0" ft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www.wisconsindot.gov/" TargetMode="External"/><Relationship Id="rId1"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hyperlink" Target="http://apwmad0p7106:37108/Pages/doing-bus/eng-consultants/cnslt-rsrces/default.aspx" TargetMode="Externa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www.wisconsindot.gov/" TargetMode="External"/><Relationship Id="rId1"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image" Target="../media/image21.png"/><Relationship Id="rId4" Type="http://schemas.openxmlformats.org/officeDocument/2006/relationships/hyperlink" Target="http://apwmad0p7106:37108/Pages/doing-bus/local-gov/astnce-pgms/aid/lpa-re-info.aspx"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5.gif"/><Relationship Id="rId2" Type="http://schemas.openxmlformats.org/officeDocument/2006/relationships/hyperlink" Target="http://www.wisconsindot.gov/" TargetMode="Externa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hyperlink" Target="http://apwmad0p7106:37108/Pages/doing-bus/real-estate/landsales/default.aspx" TargetMode="External"/><Relationship Id="rId4" Type="http://schemas.openxmlformats.org/officeDocument/2006/relationships/hyperlink" Target="http://apwmad0p7106:37108/Pages/doing-bus/real-estate/hghwys-yourland/default.aspx"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apwmad0p7106:37108/Pages/doing-bus/real-estate/hghwys-yourland/default.aspx" TargetMode="External"/><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14.xml.rels><?xml version="1.0" encoding="UTF-8" standalone="yes"?>
<Relationships xmlns="http://schemas.openxmlformats.org/package/2006/relationships"><Relationship Id="rId3" Type="http://schemas.openxmlformats.org/officeDocument/2006/relationships/hyperlink" Target="http://apwmad0p7106:37108/Pages/doing-bus/real-estate/hghwys-yourland/default.aspx" TargetMode="External"/><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25.png"/><Relationship Id="rId4" Type="http://schemas.openxmlformats.org/officeDocument/2006/relationships/hyperlink" Target="mailto:btsrealestate@dot.wi.gov"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8.jpeg"/><Relationship Id="rId2" Type="http://schemas.openxmlformats.org/officeDocument/2006/relationships/hyperlink" Target="http://apwmad0p7106:37108/Pages/doing-bus/real-estate/landsales/default.aspx" TargetMode="External"/><Relationship Id="rId1"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image" Target="../media/image27.jpeg"/><Relationship Id="rId4" Type="http://schemas.openxmlformats.org/officeDocument/2006/relationships/hyperlink" Target="http://apwmad0p7106:37108/Documents/doing-bus/real-estate/landsales/selling-surplus-land.pdf"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apwmad0p7106:37108/Pages/doing-bus/real-estate/landsales/default.aspx" TargetMode="External"/><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5.gif"/></Relationships>
</file>

<file path=ppt/slides/_rels/slide17.xml.rels><?xml version="1.0" encoding="UTF-8" standalone="yes"?>
<Relationships xmlns="http://schemas.openxmlformats.org/package/2006/relationships"><Relationship Id="rId8" Type="http://schemas.openxmlformats.org/officeDocument/2006/relationships/hyperlink" Target="http://apwmad0p7106:37108/Pages/doing-bus/real-estate/hghwys-yourland/default.aspx" TargetMode="External"/><Relationship Id="rId3" Type="http://schemas.openxmlformats.org/officeDocument/2006/relationships/hyperlink" Target="http://apwmad0p7106:37108/dtsdManuals/re/re-staffresources/statewide-re-contacts.pdf" TargetMode="External"/><Relationship Id="rId7" Type="http://schemas.openxmlformats.org/officeDocument/2006/relationships/image" Target="../media/image30.gif"/><Relationship Id="rId2" Type="http://schemas.openxmlformats.org/officeDocument/2006/relationships/hyperlink" Target="http://apwmad0p7106:37108/Pages/about-wisdot/who-we-are/dtsd/dtsd-region-offices.aspx" TargetMode="External"/><Relationship Id="rId1" Type="http://schemas.openxmlformats.org/officeDocument/2006/relationships/slideLayout" Target="../slideLayouts/slideLayout2.xml"/><Relationship Id="rId6" Type="http://schemas.openxmlformats.org/officeDocument/2006/relationships/hyperlink" Target="http://apwmad0p7106:37108/Documents/doing-bus/real-estate/landsales/selling-surplus-land.pdf" TargetMode="External"/><Relationship Id="rId5" Type="http://schemas.openxmlformats.org/officeDocument/2006/relationships/hyperlink" Target="http://apwmad0p7106:37108/Pages/doing-bus/real-estate/landsales/default.aspx" TargetMode="External"/><Relationship Id="rId4" Type="http://schemas.openxmlformats.org/officeDocument/2006/relationships/hyperlink" Target="mailto:btsrealestate@dot.wi.gov" TargetMode="External"/><Relationship Id="rId9" Type="http://schemas.openxmlformats.org/officeDocument/2006/relationships/image" Target="../media/image5.gif"/></Relationships>
</file>

<file path=ppt/slides/_rels/slide18.xml.rels><?xml version="1.0" encoding="UTF-8" standalone="yes"?>
<Relationships xmlns="http://schemas.openxmlformats.org/package/2006/relationships"><Relationship Id="rId3" Type="http://schemas.openxmlformats.org/officeDocument/2006/relationships/hyperlink" Target="http://apwmad0p7106:37108/dtsdManuals/re/re-staffresources/statewide-re-contacts.pdf" TargetMode="External"/><Relationship Id="rId7" Type="http://schemas.openxmlformats.org/officeDocument/2006/relationships/image" Target="../media/image5.gif"/><Relationship Id="rId2" Type="http://schemas.openxmlformats.org/officeDocument/2006/relationships/hyperlink" Target="http://apwmad0p7106:37108/Pages/about-wisdot/who-we-are/dtsd/dtsd-region-offices.aspx" TargetMode="Externa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hyperlink" Target="http://apwmad0p7106:37108/Pages/doing-bus/real-estate/hghwys-yourland/default.aspx" TargetMode="External"/><Relationship Id="rId4" Type="http://schemas.openxmlformats.org/officeDocument/2006/relationships/hyperlink" Target="mailto:btsrealestate@dot.wi.gov" TargetMode="External"/></Relationships>
</file>

<file path=ppt/slides/_rels/slide1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2.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hyperlink" Target="http://apwmad0p7106:37108/dtsdManuals/re/re-staffresources/regions-dtsd-re.docx" TargetMode="External"/><Relationship Id="rId4" Type="http://schemas.openxmlformats.org/officeDocument/2006/relationships/diagramData" Target="../diagrams/data1.xml"/><Relationship Id="rId9" Type="http://schemas.openxmlformats.org/officeDocument/2006/relationships/image" Target="../media/image5.gif"/></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hyperlink" Target="http://www.wisconsindot.gov/" TargetMode="Externa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2.xml"/><Relationship Id="rId5" Type="http://schemas.openxmlformats.org/officeDocument/2006/relationships/image" Target="../media/image36.emf"/><Relationship Id="rId4" Type="http://schemas.openxmlformats.org/officeDocument/2006/relationships/image" Target="../media/image35.emf"/></Relationships>
</file>

<file path=ppt/slides/_rels/slide21.xml.rels><?xml version="1.0" encoding="UTF-8" standalone="yes"?>
<Relationships xmlns="http://schemas.openxmlformats.org/package/2006/relationships"><Relationship Id="rId8" Type="http://schemas.openxmlformats.org/officeDocument/2006/relationships/hyperlink" Target="http://apwmad0p7106:37108/dtsdManuals/re/re-staffresources/re-stats-admcode.pdf" TargetMode="External"/><Relationship Id="rId3" Type="http://schemas.openxmlformats.org/officeDocument/2006/relationships/hyperlink" Target="http://doa.wi.gov/Documents/DEHCR/Relocation/WI_Relocation_Rights_Residential.pdf" TargetMode="External"/><Relationship Id="rId7" Type="http://schemas.openxmlformats.org/officeDocument/2006/relationships/hyperlink" Target="http://apwmad0p7106:37108/dtsdManuals/re/repmchap3/dot-acquisition-process.pdf" TargetMode="External"/><Relationship Id="rId2" Type="http://schemas.openxmlformats.org/officeDocument/2006/relationships/hyperlink" Target="http://doa.wi.gov/Documents/DEHCR/Relocation/WI_Eminent_Domain_Law32_05.pdf" TargetMode="External"/><Relationship Id="rId1" Type="http://schemas.openxmlformats.org/officeDocument/2006/relationships/slideLayout" Target="../slideLayouts/slideLayout2.xml"/><Relationship Id="rId6" Type="http://schemas.openxmlformats.org/officeDocument/2006/relationships/hyperlink" Target="http://apwmad0p7106:37108/Pages/doing-bus/real-estate/hghwys-yourland/default.aspx" TargetMode="External"/><Relationship Id="rId5" Type="http://schemas.openxmlformats.org/officeDocument/2006/relationships/image" Target="../media/image37.png"/><Relationship Id="rId4" Type="http://schemas.openxmlformats.org/officeDocument/2006/relationships/hyperlink" Target="http://doa.wi.gov/Documents/DEHCR/Relocation/WI_Relocation_Rights_Business.pdf" TargetMode="External"/><Relationship Id="rId9" Type="http://schemas.openxmlformats.org/officeDocument/2006/relationships/image" Target="../media/image5.gif"/></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www.fhwa.dot.gov/real_estate/uniform_act/acquisition/real_property.cfm" TargetMode="External"/><Relationship Id="rId7" Type="http://schemas.openxmlformats.org/officeDocument/2006/relationships/image" Target="../media/image38.png"/><Relationship Id="rId2" Type="http://schemas.openxmlformats.org/officeDocument/2006/relationships/hyperlink" Target="http://www.fhwa.dot.gov/real_estate/owners_and_tenants/" TargetMode="External"/><Relationship Id="rId1" Type="http://schemas.openxmlformats.org/officeDocument/2006/relationships/slideLayout" Target="../slideLayouts/slideLayout2.xml"/><Relationship Id="rId6" Type="http://schemas.openxmlformats.org/officeDocument/2006/relationships/hyperlink" Target="http://www.fhwa.dot.gov/real_estate/uniform_act/program_administration/lpa_guide/" TargetMode="External"/><Relationship Id="rId5" Type="http://schemas.openxmlformats.org/officeDocument/2006/relationships/hyperlink" Target="http://www.fhwa.dot.gov/real_estate/publications/your_rights_esp/index.cfm" TargetMode="External"/><Relationship Id="rId10" Type="http://schemas.openxmlformats.org/officeDocument/2006/relationships/image" Target="../media/image5.gif"/><Relationship Id="rId4" Type="http://schemas.openxmlformats.org/officeDocument/2006/relationships/hyperlink" Target="http://www.fhwa.dot.gov/real_estate/publications/your_rights/index.cfm" TargetMode="External"/><Relationship Id="rId9" Type="http://schemas.openxmlformats.org/officeDocument/2006/relationships/hyperlink" Target="http://apwmad0p7106:37108/Pages/doing-bus/real-estate/hghwys-yourland/default.aspx"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apwmad0p7106:37108/Pages/projects/6yr-hwy-impr/overview/default.aspx" TargetMode="External"/><Relationship Id="rId13" Type="http://schemas.openxmlformats.org/officeDocument/2006/relationships/hyperlink" Target="http://apwmad0p7106:37108/Pages/doing-bus/local-gov/astnce-pgms/default.aspx" TargetMode="External"/><Relationship Id="rId18" Type="http://schemas.openxmlformats.org/officeDocument/2006/relationships/hyperlink" Target="http://apwmad0p7106:37108/Pages/doing-bus/real-estate/hghwys-yourland/default.aspx" TargetMode="External"/><Relationship Id="rId3" Type="http://schemas.openxmlformats.org/officeDocument/2006/relationships/hyperlink" Target="http://apwmad0p7106:37108/Pages/doing-bus/real-estate/outdoor-adv/default.aspx" TargetMode="External"/><Relationship Id="rId21" Type="http://schemas.openxmlformats.org/officeDocument/2006/relationships/image" Target="../media/image5.gif"/><Relationship Id="rId7" Type="http://schemas.openxmlformats.org/officeDocument/2006/relationships/hyperlink" Target="http://apwmad0p7106:37108/Pages/projects/multimodal/default.aspx" TargetMode="External"/><Relationship Id="rId12" Type="http://schemas.openxmlformats.org/officeDocument/2006/relationships/hyperlink" Target="http://apwmad0p7106:37108/Pages/projects/in-together/default.aspx" TargetMode="External"/><Relationship Id="rId17" Type="http://schemas.openxmlformats.org/officeDocument/2006/relationships/hyperlink" Target="http://apwmad0p7106:37108/Pages/doing-bus/eng-consultants/cnslt-rsrces/util/default.aspx" TargetMode="External"/><Relationship Id="rId2" Type="http://schemas.openxmlformats.org/officeDocument/2006/relationships/hyperlink" Target="http://apwmad0p7106:37108/Pages/doing-bus/real-estate/access-mgmt/default.aspx" TargetMode="External"/><Relationship Id="rId16" Type="http://schemas.openxmlformats.org/officeDocument/2006/relationships/hyperlink" Target="http://apwmad0p7106:37108/Pages/doing-bus/real-estate/permits/default.aspx" TargetMode="External"/><Relationship Id="rId20"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hyperlink" Target="http://apwmad0p7106:37108/Pages/projects/lif-hwy-proj/default.aspx" TargetMode="External"/><Relationship Id="rId11" Type="http://schemas.openxmlformats.org/officeDocument/2006/relationships/hyperlink" Target="http://www.fhwa.dot.gov/" TargetMode="External"/><Relationship Id="rId5" Type="http://schemas.openxmlformats.org/officeDocument/2006/relationships/hyperlink" Target="http://projects.511wi.gov/" TargetMode="External"/><Relationship Id="rId15" Type="http://schemas.openxmlformats.org/officeDocument/2006/relationships/hyperlink" Target="http://apwmad0p7106:37108/Pages/doing-bus/real-estate/roadsides/default.aspx" TargetMode="External"/><Relationship Id="rId10" Type="http://schemas.openxmlformats.org/officeDocument/2006/relationships/hyperlink" Target="http://apwmad0p7106:37108/Pages/about-wisdot/research/lib/partners.aspx" TargetMode="External"/><Relationship Id="rId19" Type="http://schemas.openxmlformats.org/officeDocument/2006/relationships/image" Target="../media/image40.jpeg"/><Relationship Id="rId4" Type="http://schemas.openxmlformats.org/officeDocument/2006/relationships/hyperlink" Target="http://apwmad0p7106:37108/Pages/projects/by-region/default.aspx" TargetMode="External"/><Relationship Id="rId9" Type="http://schemas.openxmlformats.org/officeDocument/2006/relationships/hyperlink" Target="http://apwmad0p7106:37108/Pages/projects/6yr-hwy-impr/proj-info/default.aspx" TargetMode="External"/><Relationship Id="rId14" Type="http://schemas.openxmlformats.org/officeDocument/2006/relationships/hyperlink" Target="http://apwmad0p7106:37108/Pages/doing-bus/local-gov/astnce-pgms/aid/lpa-re-info.aspx"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apwmad0p7106:37108/Pages/doing-bus/real-estate/hghwys-yourland/default.aspx" TargetMode="External"/><Relationship Id="rId3" Type="http://schemas.openxmlformats.org/officeDocument/2006/relationships/hyperlink" Target="http://apwmad0p7106:37108/Pages/doing-bus/eng-consultants/cnslt-rsrces/re/default.aspx" TargetMode="External"/><Relationship Id="rId7" Type="http://schemas.openxmlformats.org/officeDocument/2006/relationships/hyperlink" Target="http://apwmad0p7106:37108/Pages/doing-bus/eng-consultants/notices/default.aspx" TargetMode="External"/><Relationship Id="rId2" Type="http://schemas.openxmlformats.org/officeDocument/2006/relationships/hyperlink" Target="http://apwmad0p7106:37108/Pages/doing-bus/eng-consultants/cnslt-rsrces/default.aspx" TargetMode="External"/><Relationship Id="rId1" Type="http://schemas.openxmlformats.org/officeDocument/2006/relationships/slideLayout" Target="../slideLayouts/slideLayout7.xml"/><Relationship Id="rId6" Type="http://schemas.openxmlformats.org/officeDocument/2006/relationships/hyperlink" Target="http://apwmad0p7106:37108/Documents/doing-bus/eng-consultants/slicitations/roller.pdf" TargetMode="External"/><Relationship Id="rId5" Type="http://schemas.openxmlformats.org/officeDocument/2006/relationships/hyperlink" Target="http://apwmad0p7106:37108/Pages/doing-bus/eng-consultants/solicitations/default.aspx" TargetMode="External"/><Relationship Id="rId10" Type="http://schemas.openxmlformats.org/officeDocument/2006/relationships/image" Target="../media/image5.gif"/><Relationship Id="rId4" Type="http://schemas.openxmlformats.org/officeDocument/2006/relationships/hyperlink" Target="http://apwmad0p7106:37108/Pages/doing-bus/eng-consultants/solicitations/sched.aspx" TargetMode="External"/><Relationship Id="rId9" Type="http://schemas.openxmlformats.org/officeDocument/2006/relationships/image" Target="../media/image42.jpg"/></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hyperlink" Target="http://apwmad0p7106:37108/Pages/doing-bus/eng-consultants/solicitations/sched.aspx" TargetMode="External"/><Relationship Id="rId7" Type="http://schemas.openxmlformats.org/officeDocument/2006/relationships/hyperlink" Target="mailto:kerry.paruleski@dot.wi.gov" TargetMode="External"/><Relationship Id="rId2" Type="http://schemas.openxmlformats.org/officeDocument/2006/relationships/hyperlink" Target="http://apwmad0p7106:37108/Pages/doing-bus/eng-consultants/solicitations/default.aspx" TargetMode="External"/><Relationship Id="rId1" Type="http://schemas.openxmlformats.org/officeDocument/2006/relationships/slideLayout" Target="../slideLayouts/slideLayout8.xml"/><Relationship Id="rId6" Type="http://schemas.openxmlformats.org/officeDocument/2006/relationships/hyperlink" Target="http://www.wisconsindot.gov/Pages/doing-bus/local-gov/astnce-pgms/aid/lpa-re-info.aspx" TargetMode="External"/><Relationship Id="rId5" Type="http://schemas.openxmlformats.org/officeDocument/2006/relationships/hyperlink" Target="http://apwmad0p7106:37108/Pages/doing-bus/eng-consultants/solicitations/inst.aspx" TargetMode="External"/><Relationship Id="rId4" Type="http://schemas.openxmlformats.org/officeDocument/2006/relationships/hyperlink" Target="http://apwmad0p7106:37108/Documents/doing-bus/eng-consultants/slicitations/roller.pdf" TargetMode="External"/><Relationship Id="rId9" Type="http://schemas.openxmlformats.org/officeDocument/2006/relationships/image" Target="../media/image5.gif"/></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apwmad0p7106:37108/Pages/doing-bus/eng-consultants/cnslt-rsrces/re/default.aspx" TargetMode="External"/><Relationship Id="rId1" Type="http://schemas.openxmlformats.org/officeDocument/2006/relationships/slideLayout" Target="../slideLayouts/slideLayout7.xml"/><Relationship Id="rId4" Type="http://schemas.openxmlformats.org/officeDocument/2006/relationships/image" Target="../media/image5.gif"/></Relationships>
</file>

<file path=ppt/slides/_rels/slide2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hyperlink" Target="http://apwmad0p7106:37108/Pages/doing-bus/eng-consultants/cnslt-rsrces/re/default.aspx"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http://dotnet/" TargetMode="External"/><Relationship Id="rId1" Type="http://schemas.openxmlformats.org/officeDocument/2006/relationships/slideLayout" Target="../slideLayouts/slideLayout9.xml"/><Relationship Id="rId5" Type="http://schemas.openxmlformats.org/officeDocument/2006/relationships/image" Target="../media/image13.gif"/><Relationship Id="rId4" Type="http://schemas.openxmlformats.org/officeDocument/2006/relationships/image" Target="../media/image47.jpg"/></Relationships>
</file>

<file path=ppt/slides/_rels/slide29.xml.rels><?xml version="1.0" encoding="UTF-8" standalone="yes"?>
<Relationships xmlns="http://schemas.openxmlformats.org/package/2006/relationships"><Relationship Id="rId3" Type="http://schemas.openxmlformats.org/officeDocument/2006/relationships/hyperlink" Target="http://dotnet/dtsd/index.htm" TargetMode="External"/><Relationship Id="rId7" Type="http://schemas.openxmlformats.org/officeDocument/2006/relationships/image" Target="../media/image13.gif"/><Relationship Id="rId2" Type="http://schemas.openxmlformats.org/officeDocument/2006/relationships/hyperlink" Target="http://dotnet/" TargetMode="External"/><Relationship Id="rId1" Type="http://schemas.openxmlformats.org/officeDocument/2006/relationships/slideLayout" Target="../slideLayouts/slideLayout3.xml"/><Relationship Id="rId6" Type="http://schemas.openxmlformats.org/officeDocument/2006/relationships/hyperlink" Target="http://dotnet/dtsd/" TargetMode="External"/><Relationship Id="rId5" Type="http://schemas.openxmlformats.org/officeDocument/2006/relationships/image" Target="../media/image49.jp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hyperlink" Target="http://dotnet/dtsd/technical/realestate/training/new-employee.htm"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dotnet/dtsd/technical/index.htm" TargetMode="External"/><Relationship Id="rId2" Type="http://schemas.openxmlformats.org/officeDocument/2006/relationships/image" Target="../media/image50.png"/><Relationship Id="rId1" Type="http://schemas.openxmlformats.org/officeDocument/2006/relationships/slideLayout" Target="../slideLayouts/slideLayout3.xml"/><Relationship Id="rId5" Type="http://schemas.openxmlformats.org/officeDocument/2006/relationships/image" Target="../media/image13.gif"/><Relationship Id="rId4" Type="http://schemas.openxmlformats.org/officeDocument/2006/relationships/hyperlink" Target="http://dotnet/dtsd/index.htm"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dotnet/dtsd/index.htm" TargetMode="External"/><Relationship Id="rId2" Type="http://schemas.openxmlformats.org/officeDocument/2006/relationships/image" Target="../media/image51.png"/><Relationship Id="rId1" Type="http://schemas.openxmlformats.org/officeDocument/2006/relationships/slideLayout" Target="../slideLayouts/slideLayout3.xml"/><Relationship Id="rId5" Type="http://schemas.openxmlformats.org/officeDocument/2006/relationships/image" Target="../media/image13.gif"/><Relationship Id="rId4" Type="http://schemas.openxmlformats.org/officeDocument/2006/relationships/hyperlink" Target="http://dotnet/dtsd/technical/index.htm"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hyperlink" Target="http://dotnet/dtsd/technical/realestate/index.htm" TargetMode="External"/><Relationship Id="rId4" Type="http://schemas.openxmlformats.org/officeDocument/2006/relationships/image" Target="../media/image13.gif"/></Relationships>
</file>

<file path=ppt/slides/_rels/slide33.xml.rels><?xml version="1.0" encoding="UTF-8" standalone="yes"?>
<Relationships xmlns="http://schemas.openxmlformats.org/package/2006/relationships"><Relationship Id="rId3" Type="http://schemas.openxmlformats.org/officeDocument/2006/relationships/hyperlink" Target="http://apwmad0p7106:37108/Pages/doing-bus/eng-consultants/cnslt-rsrces/re/default.aspx" TargetMode="External"/><Relationship Id="rId2" Type="http://schemas.openxmlformats.org/officeDocument/2006/relationships/hyperlink" Target="http://dotnet/dtsd/technical/realestate/index.htm" TargetMode="External"/><Relationship Id="rId1" Type="http://schemas.openxmlformats.org/officeDocument/2006/relationships/slideLayout" Target="../slideLayouts/slideLayout8.xml"/><Relationship Id="rId6" Type="http://schemas.openxmlformats.org/officeDocument/2006/relationships/image" Target="../media/image54.jpg"/><Relationship Id="rId5" Type="http://schemas.openxmlformats.org/officeDocument/2006/relationships/image" Target="../media/image5.gif"/><Relationship Id="rId4" Type="http://schemas.openxmlformats.org/officeDocument/2006/relationships/image" Target="../media/image13.gif"/></Relationships>
</file>

<file path=ppt/slides/_rels/slide34.xml.rels><?xml version="1.0" encoding="UTF-8" standalone="yes"?>
<Relationships xmlns="http://schemas.openxmlformats.org/package/2006/relationships"><Relationship Id="rId8" Type="http://schemas.openxmlformats.org/officeDocument/2006/relationships/hyperlink" Target="http://www.legis.state.wi.us/statutes/Stat0082.pdf" TargetMode="External"/><Relationship Id="rId13" Type="http://schemas.openxmlformats.org/officeDocument/2006/relationships/hyperlink" Target="http://www.legis.state.wi.us/statutes/Stat0091.pdf" TargetMode="External"/><Relationship Id="rId18" Type="http://schemas.openxmlformats.org/officeDocument/2006/relationships/hyperlink" Target="http://www.legis.state.wi.us/statutes/Stat0893.pdf" TargetMode="External"/><Relationship Id="rId3" Type="http://schemas.openxmlformats.org/officeDocument/2006/relationships/hyperlink" Target="http://www.legis.state.wi.us/statutes/Stat0032.pdf" TargetMode="External"/><Relationship Id="rId21" Type="http://schemas.openxmlformats.org/officeDocument/2006/relationships/hyperlink" Target="http://www.ecfr.gov/cgi-bin/text-idx?tpl=/ecfrbrowse/Title23/23tab_02.tpl" TargetMode="External"/><Relationship Id="rId7" Type="http://schemas.openxmlformats.org/officeDocument/2006/relationships/hyperlink" Target="http://www.legis.state.wi.us/statutes/Stat0066.pdf" TargetMode="External"/><Relationship Id="rId12" Type="http://schemas.openxmlformats.org/officeDocument/2006/relationships/hyperlink" Target="http://www.legis.state.wi.us/statutes/Stat0086.pdf" TargetMode="External"/><Relationship Id="rId17" Type="http://schemas.openxmlformats.org/officeDocument/2006/relationships/hyperlink" Target="http://www.legis.state.wi.us/statutes/Stat0846.pdf" TargetMode="External"/><Relationship Id="rId25" Type="http://schemas.openxmlformats.org/officeDocument/2006/relationships/image" Target="../media/image5.gif"/><Relationship Id="rId2" Type="http://schemas.openxmlformats.org/officeDocument/2006/relationships/hyperlink" Target="http://nxt.legis.state.wi.us/nxt/gateway.dll?f=templates&amp;fn=default.htm&amp;d=stats&amp;jd=top" TargetMode="External"/><Relationship Id="rId16" Type="http://schemas.openxmlformats.org/officeDocument/2006/relationships/hyperlink" Target="http://www.legis.state.wi.us/statutes/Stat0706.pdf" TargetMode="External"/><Relationship Id="rId20" Type="http://schemas.openxmlformats.org/officeDocument/2006/relationships/hyperlink" Target="http://docs.legis.wisconsin.gov/code/admin_code/adm/92" TargetMode="External"/><Relationship Id="rId1" Type="http://schemas.openxmlformats.org/officeDocument/2006/relationships/slideLayout" Target="../slideLayouts/slideLayout7.xml"/><Relationship Id="rId6" Type="http://schemas.openxmlformats.org/officeDocument/2006/relationships/hyperlink" Target="http://www.legis.state.wi.us/statutes/Stat0062.pdf" TargetMode="External"/><Relationship Id="rId11" Type="http://schemas.openxmlformats.org/officeDocument/2006/relationships/hyperlink" Target="http://www.legis.state.wi.us/statutes/Stat0084.pdf" TargetMode="External"/><Relationship Id="rId24" Type="http://schemas.openxmlformats.org/officeDocument/2006/relationships/hyperlink" Target="http://apwmad0p7106:37108/dtsdManuals/re/re-staffresources/statreferences.pdf" TargetMode="External"/><Relationship Id="rId5" Type="http://schemas.openxmlformats.org/officeDocument/2006/relationships/hyperlink" Target="http://www.legis.state.wi.us/statutes/Stat0061.pdf" TargetMode="External"/><Relationship Id="rId15" Type="http://schemas.openxmlformats.org/officeDocument/2006/relationships/hyperlink" Target="http://www.legis.state.wi.us/statutes/Stat0703.pdf" TargetMode="External"/><Relationship Id="rId23" Type="http://schemas.openxmlformats.org/officeDocument/2006/relationships/hyperlink" Target="http://www.fhwa.dot.gov/real_estate/uniform_act/legs_regs/" TargetMode="External"/><Relationship Id="rId10" Type="http://schemas.openxmlformats.org/officeDocument/2006/relationships/hyperlink" Target="http://dotnet/dotnet/internet.htm" TargetMode="External"/><Relationship Id="rId19" Type="http://schemas.openxmlformats.org/officeDocument/2006/relationships/hyperlink" Target="http://docs.legis.wisconsin.gov/code/admin_code/trans/201/" TargetMode="External"/><Relationship Id="rId4" Type="http://schemas.openxmlformats.org/officeDocument/2006/relationships/hyperlink" Target="http://www.legis.state.wi.us/statutes/Stat0060.pdf" TargetMode="External"/><Relationship Id="rId9" Type="http://schemas.openxmlformats.org/officeDocument/2006/relationships/hyperlink" Target="http://www.legis.state.wi.us/statutes/Stat0083.pdf" TargetMode="External"/><Relationship Id="rId14" Type="http://schemas.openxmlformats.org/officeDocument/2006/relationships/hyperlink" Target="http://www.legis.state.wi.us/statutes/Stat00244.pdf" TargetMode="External"/><Relationship Id="rId22" Type="http://schemas.openxmlformats.org/officeDocument/2006/relationships/hyperlink" Target="http://www.ecfr.gov/cgi-bin/text-idx?tpl=/ecfrbrowse/Title49/49cfr24_main_02.tpl"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1.png"/><Relationship Id="rId1" Type="http://schemas.openxmlformats.org/officeDocument/2006/relationships/slideLayout" Target="../slideLayouts/slideLayout4.xml"/><Relationship Id="rId5" Type="http://schemas.openxmlformats.org/officeDocument/2006/relationships/image" Target="../media/image5.gif"/><Relationship Id="rId4" Type="http://schemas.openxmlformats.org/officeDocument/2006/relationships/image" Target="../media/image13.gif"/></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9.jpg"/><Relationship Id="rId2" Type="http://schemas.openxmlformats.org/officeDocument/2006/relationships/image" Target="../media/image51.png"/><Relationship Id="rId1" Type="http://schemas.openxmlformats.org/officeDocument/2006/relationships/slideLayout" Target="../slideLayouts/slideLayout4.xml"/><Relationship Id="rId6" Type="http://schemas.openxmlformats.org/officeDocument/2006/relationships/image" Target="../media/image11.jpg"/><Relationship Id="rId5" Type="http://schemas.openxmlformats.org/officeDocument/2006/relationships/image" Target="../media/image5.gif"/><Relationship Id="rId4" Type="http://schemas.openxmlformats.org/officeDocument/2006/relationships/image" Target="../media/image13.gif"/></Relationships>
</file>

<file path=ppt/slides/_rels/slide37.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hyperlink" Target="http://apwmad0p7106:37108/Pages/doing-bus/eng-consultants/cnslt-rsrces/re/default.aspx" TargetMode="External"/><Relationship Id="rId7" Type="http://schemas.openxmlformats.org/officeDocument/2006/relationships/image" Target="../media/image13.gif"/><Relationship Id="rId2" Type="http://schemas.openxmlformats.org/officeDocument/2006/relationships/hyperlink" Target="http://dotnet/dtsd/technical/realestate/index.htm" TargetMode="External"/><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hyperlink" Target="mailto:btsrealestate@dot.wi.gov" TargetMode="External"/><Relationship Id="rId4" Type="http://schemas.openxmlformats.org/officeDocument/2006/relationships/hyperlink" Target="http://apwmad0p7106:37108/Pages/doing-bus/eng-consultants/cnslt-rsrces/default.aspx" TargetMode="External"/></Relationships>
</file>

<file path=ppt/slides/_rels/slide3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6.pn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hyperlink" Target="http://apwmad0p7106:37108/dtsdManuals/re/re-staffresources/routing.docx" TargetMode="External"/><Relationship Id="rId4" Type="http://schemas.openxmlformats.org/officeDocument/2006/relationships/diagramData" Target="../diagrams/data2.xml"/><Relationship Id="rId9" Type="http://schemas.openxmlformats.org/officeDocument/2006/relationships/image" Target="../media/image5.gif"/></Relationships>
</file>

<file path=ppt/slides/_rels/slide3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hyperlink" Target="https://webapp.dot.state.wi.us/dotphone/" TargetMode="External"/><Relationship Id="rId7" Type="http://schemas.openxmlformats.org/officeDocument/2006/relationships/image" Target="../media/image58.emf"/><Relationship Id="rId2" Type="http://schemas.openxmlformats.org/officeDocument/2006/relationships/image" Target="../media/image57.jpg"/><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hyperlink" Target="http://apwmad0p7106:37108/dtsdManuals/re/re-staffresources/phone-dir.docx" TargetMode="External"/><Relationship Id="rId4" Type="http://schemas.openxmlformats.org/officeDocument/2006/relationships/hyperlink" Target="http://wi.gov/state/core/sowdir/directory_search.asp"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40.xml.rels><?xml version="1.0" encoding="UTF-8" standalone="yes"?>
<Relationships xmlns="http://schemas.openxmlformats.org/package/2006/relationships"><Relationship Id="rId3" Type="http://schemas.openxmlformats.org/officeDocument/2006/relationships/image" Target="../media/image5.gif"/><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hyperlink" Target="http://apwmad0p7106:37108/dtsdManuals/re/re-staffresources/calendar.docx"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g"/><Relationship Id="rId1" Type="http://schemas.openxmlformats.org/officeDocument/2006/relationships/slideLayout" Target="../slideLayouts/slideLayout7.xml"/><Relationship Id="rId4" Type="http://schemas.openxmlformats.org/officeDocument/2006/relationships/image" Target="../media/image5.gif"/></Relationships>
</file>

<file path=ppt/slides/_rels/slide42.xml.rels><?xml version="1.0" encoding="UTF-8" standalone="yes"?>
<Relationships xmlns="http://schemas.openxmlformats.org/package/2006/relationships"><Relationship Id="rId3" Type="http://schemas.openxmlformats.org/officeDocument/2006/relationships/hyperlink" Target="http://apwmad0p7106:37108/Documents/doing-bus/eng-consultants/cnslt-rsrces/re/reads/faq.pdf" TargetMode="External"/><Relationship Id="rId7" Type="http://schemas.openxmlformats.org/officeDocument/2006/relationships/hyperlink" Target="http://apwmad0p7106:37108/Pages/doing-bus/eng-consultants/cnslt-rsrces/re/reads.aspx" TargetMode="External"/><Relationship Id="rId2" Type="http://schemas.openxmlformats.org/officeDocument/2006/relationships/hyperlink" Target="http://2.selectsurvey.net/wisdot/TakeSurvey.aspx?SurveyID=ll1Lnol" TargetMode="External"/><Relationship Id="rId1" Type="http://schemas.openxmlformats.org/officeDocument/2006/relationships/slideLayout" Target="../slideLayouts/slideLayout8.xml"/><Relationship Id="rId6" Type="http://schemas.openxmlformats.org/officeDocument/2006/relationships/image" Target="../media/image63.jpeg"/><Relationship Id="rId5" Type="http://schemas.openxmlformats.org/officeDocument/2006/relationships/image" Target="../media/image64.png"/><Relationship Id="rId4" Type="http://schemas.openxmlformats.org/officeDocument/2006/relationships/hyperlink" Target="http://apwmad0p7106:37108/Pages/doing-bus/eng-consultants/cnslt-rsrces/re/reads-signup.aspx"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apwmad0p7106:37108/Pages/doing-bus/eng-consultants/cnslt-rsrces/re/lpa-manual.aspx" TargetMode="External"/><Relationship Id="rId7" Type="http://schemas.openxmlformats.org/officeDocument/2006/relationships/image" Target="../media/image5.gif"/><Relationship Id="rId2" Type="http://schemas.openxmlformats.org/officeDocument/2006/relationships/hyperlink" Target="http://apwmad0p7106:37108/dtsdManuals/re/repm/repm-all-chapters.pdf" TargetMode="External"/><Relationship Id="rId1" Type="http://schemas.openxmlformats.org/officeDocument/2006/relationships/slideLayout" Target="../slideLayouts/slideLayout8.xml"/><Relationship Id="rId6" Type="http://schemas.openxmlformats.org/officeDocument/2006/relationships/image" Target="../media/image65.png"/><Relationship Id="rId5" Type="http://schemas.openxmlformats.org/officeDocument/2006/relationships/hyperlink" Target="http://apwmad0p7106:37108/Pages/doing-bus/eng-consultants/cnslt-rsrces/re/repm.aspx" TargetMode="External"/><Relationship Id="rId4" Type="http://schemas.openxmlformats.org/officeDocument/2006/relationships/image" Target="../media/image62.jpg"/></Relationships>
</file>

<file path=ppt/slides/_rels/slide4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3.xml"/><Relationship Id="rId5" Type="http://schemas.openxmlformats.org/officeDocument/2006/relationships/image" Target="../media/image5.gif"/><Relationship Id="rId4" Type="http://schemas.openxmlformats.org/officeDocument/2006/relationships/hyperlink" Target="http://apwmad0p7106:37108/Pages/doing-bus/eng-consultants/cnslt-rsrces/re/default.aspx"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image" Target="../media/image75.emf"/><Relationship Id="rId1" Type="http://schemas.openxmlformats.org/officeDocument/2006/relationships/slideLayout" Target="../slideLayouts/slideLayout2.xml"/><Relationship Id="rId6" Type="http://schemas.openxmlformats.org/officeDocument/2006/relationships/hyperlink" Target="mailto:btsrealestate@dot.wi.gov" TargetMode="External"/><Relationship Id="rId5" Type="http://schemas.openxmlformats.org/officeDocument/2006/relationships/hyperlink" Target="http://apwmad0p7106:37108/Pages/doing-bus/eng-consultants/cnslt-rsrces/re/default.aspx" TargetMode="External"/><Relationship Id="rId4" Type="http://schemas.openxmlformats.org/officeDocument/2006/relationships/image" Target="../media/image5.gif"/></Relationships>
</file>

<file path=ppt/slides/_rels/slide5.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hyperlink" Target="http://dotnet/" TargetMode="External"/><Relationship Id="rId7" Type="http://schemas.openxmlformats.org/officeDocument/2006/relationships/image" Target="../media/image14.gif"/><Relationship Id="rId2" Type="http://schemas.openxmlformats.org/officeDocument/2006/relationships/hyperlink" Target="http://www.wisconsindot.gov/" TargetMode="External"/><Relationship Id="rId1" Type="http://schemas.openxmlformats.org/officeDocument/2006/relationships/slideLayout" Target="../slideLayouts/slideLayout5.xml"/><Relationship Id="rId6" Type="http://schemas.openxmlformats.org/officeDocument/2006/relationships/image" Target="../media/image13.gif"/><Relationship Id="rId5" Type="http://schemas.openxmlformats.org/officeDocument/2006/relationships/image" Target="../media/image12.jpg"/><Relationship Id="rId4" Type="http://schemas.openxmlformats.org/officeDocument/2006/relationships/image" Target="../media/image11.jpg"/></Relationships>
</file>

<file path=ppt/slides/_rels/slide5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62.jpg"/><Relationship Id="rId1" Type="http://schemas.openxmlformats.org/officeDocument/2006/relationships/slideLayout" Target="../slideLayouts/slideLayout7.xml"/><Relationship Id="rId4" Type="http://schemas.openxmlformats.org/officeDocument/2006/relationships/hyperlink" Target="http://apwmad0p7106:37108/Pages/doing-bus/eng-consultants/cnslt-rsrces/re/default.aspx" TargetMode="External"/></Relationships>
</file>

<file path=ppt/slides/_rels/slide51.xml.rels><?xml version="1.0" encoding="UTF-8" standalone="yes"?>
<Relationships xmlns="http://schemas.openxmlformats.org/package/2006/relationships"><Relationship Id="rId13" Type="http://schemas.openxmlformats.org/officeDocument/2006/relationships/hyperlink" Target="http://www.legis.state.wi.us/statutes/Stat0703.pdf" TargetMode="External"/><Relationship Id="rId18" Type="http://schemas.openxmlformats.org/officeDocument/2006/relationships/hyperlink" Target="http://www.fhwa.dot.gov/real_estate/uniform_act/legs_regs/" TargetMode="External"/><Relationship Id="rId26" Type="http://schemas.openxmlformats.org/officeDocument/2006/relationships/hyperlink" Target="http://apwmad0p7106:37108/dtsdManuals/re/repmchap7/chapter7.pdf" TargetMode="External"/><Relationship Id="rId3" Type="http://schemas.openxmlformats.org/officeDocument/2006/relationships/hyperlink" Target="http://www.legis.state.wi.us/statutes/Stat0060.pdf" TargetMode="External"/><Relationship Id="rId21" Type="http://schemas.openxmlformats.org/officeDocument/2006/relationships/hyperlink" Target="http://apwmad0p7106:37108/dtsdManuals/re/repmchap2/chapter2.pdf" TargetMode="External"/><Relationship Id="rId34" Type="http://schemas.openxmlformats.org/officeDocument/2006/relationships/hyperlink" Target="http://apwmad0p7106:37108/Pages/doing-bus/eng-consultants/cnslt-rsrces/re/default.aspx" TargetMode="External"/><Relationship Id="rId7" Type="http://schemas.openxmlformats.org/officeDocument/2006/relationships/hyperlink" Target="http://www.legis.state.wi.us/statutes/Stat0082.pdf" TargetMode="External"/><Relationship Id="rId12" Type="http://schemas.openxmlformats.org/officeDocument/2006/relationships/hyperlink" Target="http://www.legis.state.wi.us/statutes/Stat00244.pdf" TargetMode="External"/><Relationship Id="rId17" Type="http://schemas.openxmlformats.org/officeDocument/2006/relationships/hyperlink" Target="http://docs.legis.wisconsin.gov/code/admin_code/adm/92" TargetMode="External"/><Relationship Id="rId25" Type="http://schemas.openxmlformats.org/officeDocument/2006/relationships/hyperlink" Target="http://apwmad0p7106:37108/dtsdManuals/re/repmchap6/chapter6.pdf" TargetMode="External"/><Relationship Id="rId33" Type="http://schemas.openxmlformats.org/officeDocument/2006/relationships/image" Target="../media/image5.gif"/><Relationship Id="rId2" Type="http://schemas.openxmlformats.org/officeDocument/2006/relationships/hyperlink" Target="http://www.legis.state.wi.us/statutes/Stat0032.pdf" TargetMode="External"/><Relationship Id="rId16" Type="http://schemas.openxmlformats.org/officeDocument/2006/relationships/hyperlink" Target="http://www.legis.state.wi.us/statutes/Stat0893.pdf" TargetMode="External"/><Relationship Id="rId20" Type="http://schemas.openxmlformats.org/officeDocument/2006/relationships/hyperlink" Target="http://apwmad0p7106:37108/dtsdManuals/re/repmchap1/chapter1.pdf" TargetMode="External"/><Relationship Id="rId29" Type="http://schemas.openxmlformats.org/officeDocument/2006/relationships/hyperlink" Target="http://apwmad0p7106:37108/dtsdManuals/re/repm/repmdefinitions.pdf" TargetMode="External"/><Relationship Id="rId1" Type="http://schemas.openxmlformats.org/officeDocument/2006/relationships/slideLayout" Target="../slideLayouts/slideLayout7.xml"/><Relationship Id="rId6" Type="http://schemas.openxmlformats.org/officeDocument/2006/relationships/hyperlink" Target="http://www.legis.state.wi.us/statutes/Stat0066.pdf" TargetMode="External"/><Relationship Id="rId11" Type="http://schemas.openxmlformats.org/officeDocument/2006/relationships/hyperlink" Target="http://www.legis.state.wi.us/statutes/Stat0091.pdf" TargetMode="External"/><Relationship Id="rId24" Type="http://schemas.openxmlformats.org/officeDocument/2006/relationships/hyperlink" Target="http://apwmad0p7106:37108/dtsdManuals/re/repmchap5/chapter5.pdf" TargetMode="External"/><Relationship Id="rId32" Type="http://schemas.openxmlformats.org/officeDocument/2006/relationships/image" Target="../media/image62.jpg"/><Relationship Id="rId5" Type="http://schemas.openxmlformats.org/officeDocument/2006/relationships/hyperlink" Target="http://www.legis.state.wi.us/statutes/Stat0062.pdf" TargetMode="External"/><Relationship Id="rId15" Type="http://schemas.openxmlformats.org/officeDocument/2006/relationships/hyperlink" Target="http://www.legis.state.wi.us/statutes/Stat0846.pdf" TargetMode="External"/><Relationship Id="rId23" Type="http://schemas.openxmlformats.org/officeDocument/2006/relationships/hyperlink" Target="http://apwmad0p7106:37108/dtsdManuals/re/repmchap4/chapter4.pdf" TargetMode="External"/><Relationship Id="rId28" Type="http://schemas.openxmlformats.org/officeDocument/2006/relationships/hyperlink" Target="http://apwmad0p7106:37108/dtsdManuals/re/repmchap9/chapter9.pdf" TargetMode="External"/><Relationship Id="rId10" Type="http://schemas.openxmlformats.org/officeDocument/2006/relationships/hyperlink" Target="http://www.legis.state.wi.us/statutes/Stat0086.pdf" TargetMode="External"/><Relationship Id="rId19" Type="http://schemas.openxmlformats.org/officeDocument/2006/relationships/hyperlink" Target="http://apwmad0p7106:37108/dtsdManuals/re/repm/repmintro.pdf" TargetMode="External"/><Relationship Id="rId31" Type="http://schemas.openxmlformats.org/officeDocument/2006/relationships/hyperlink" Target="http://apwmad0p7106:37108/dtsdManuals/re/repm/repmindex.pdf" TargetMode="External"/><Relationship Id="rId4" Type="http://schemas.openxmlformats.org/officeDocument/2006/relationships/hyperlink" Target="http://www.legis.state.wi.us/statutes/Stat0061.pdf" TargetMode="External"/><Relationship Id="rId9" Type="http://schemas.openxmlformats.org/officeDocument/2006/relationships/hyperlink" Target="http://www.legis.state.wi.us/statutes/Stat0084.pdf" TargetMode="External"/><Relationship Id="rId14" Type="http://schemas.openxmlformats.org/officeDocument/2006/relationships/hyperlink" Target="http://www.legis.state.wi.us/statutes/Stat0706.pdf" TargetMode="External"/><Relationship Id="rId22" Type="http://schemas.openxmlformats.org/officeDocument/2006/relationships/hyperlink" Target="http://apwmad0p7106:37108/dtsdManuals/re/repmchap3/chapter3.pdf" TargetMode="External"/><Relationship Id="rId27" Type="http://schemas.openxmlformats.org/officeDocument/2006/relationships/hyperlink" Target="http://apwmad0p7106:37108/dtsdManuals/re/repmchap8/chapter8.pdf" TargetMode="External"/><Relationship Id="rId30" Type="http://schemas.openxmlformats.org/officeDocument/2006/relationships/hyperlink" Target="http://apwmad0p7106:37108/Pages/doing-bus/eng-consultants/cnslt-rsrces/re/repm-forms.aspx" TargetMode="External"/><Relationship Id="rId8" Type="http://schemas.openxmlformats.org/officeDocument/2006/relationships/hyperlink" Target="http://www.legis.state.wi.us/statutes/Stat0083.pdf"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apwmad0p7106:37108/Pages/doing-bus/eng-consultants/cnslt-rsrces/re/repm-forms.aspx" TargetMode="External"/><Relationship Id="rId1" Type="http://schemas.openxmlformats.org/officeDocument/2006/relationships/slideLayout" Target="../slideLayouts/slideLayout2.xml"/><Relationship Id="rId6" Type="http://schemas.openxmlformats.org/officeDocument/2006/relationships/hyperlink" Target="http://apwmad0p7106:37108/dtsdManuals/re/repm/repm-all-chapters.pdf" TargetMode="External"/><Relationship Id="rId5" Type="http://schemas.openxmlformats.org/officeDocument/2006/relationships/hyperlink" Target="http://apwmad0p7106:37108/Pages/doing-bus/eng-consultants/cnslt-rsrces/re/repm.aspx" TargetMode="External"/><Relationship Id="rId4" Type="http://schemas.openxmlformats.org/officeDocument/2006/relationships/image" Target="../media/image5.gif"/></Relationships>
</file>

<file path=ppt/slides/_rels/slide5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hyperlink" Target="http://apwmad0p7106:37108/Pages/doing-bus/eng-consultants/cnslt-rsrces/re/repm-forms.aspx"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hyperlink" Target="http://apwmad0p7106:37108/Pages/doing-bus/eng-consultants/cnslt-rsrces/re/repm.aspx" TargetMode="External"/><Relationship Id="rId4" Type="http://schemas.openxmlformats.org/officeDocument/2006/relationships/image" Target="../media/image5.gif"/></Relationships>
</file>

<file path=ppt/slides/_rels/slide5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jpg"/><Relationship Id="rId4" Type="http://schemas.openxmlformats.org/officeDocument/2006/relationships/hyperlink" Target="http://apwmad0p7106:37108/dtsdManuals/re/repmchap1/chapter1.pdf"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hyperlink" Target="http://apwmad0p7106:37108/dtsdManuals/re/repmchap2/chapter2.pdf" TargetMode="External"/><Relationship Id="rId5" Type="http://schemas.openxmlformats.org/officeDocument/2006/relationships/image" Target="../media/image80.jpg"/><Relationship Id="rId4" Type="http://schemas.openxmlformats.org/officeDocument/2006/relationships/image" Target="../media/image81.png"/></Relationships>
</file>

<file path=ppt/slides/_rels/slide5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hyperlink" Target="http://apwmad0p7106:37108/dtsdManuals/re/repmchap3/chapter3.pdf" TargetMode="External"/><Relationship Id="rId5" Type="http://schemas.openxmlformats.org/officeDocument/2006/relationships/image" Target="../media/image80.jpg"/><Relationship Id="rId4" Type="http://schemas.openxmlformats.org/officeDocument/2006/relationships/image" Target="../media/image81.png"/></Relationships>
</file>

<file path=ppt/slides/_rels/slide5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hyperlink" Target="http://apwmad0p7106:37108/dtsdManuals/re/repmchap4/chapter4.pdf" TargetMode="External"/><Relationship Id="rId5" Type="http://schemas.openxmlformats.org/officeDocument/2006/relationships/image" Target="../media/image80.jpg"/><Relationship Id="rId4" Type="http://schemas.openxmlformats.org/officeDocument/2006/relationships/image" Target="../media/image81.png"/></Relationships>
</file>

<file path=ppt/slides/_rels/slide5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hyperlink" Target="http://apwmad0p7106:37108/dtsdManuals/re/repmchap5/chapter5.pdf" TargetMode="External"/><Relationship Id="rId5" Type="http://schemas.openxmlformats.org/officeDocument/2006/relationships/image" Target="../media/image80.jpg"/><Relationship Id="rId4" Type="http://schemas.openxmlformats.org/officeDocument/2006/relationships/image" Target="../media/image81.png"/></Relationships>
</file>

<file path=ppt/slides/_rels/slide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hyperlink" Target="http://apwmad0p7106:37108/dtsdManuals/re/repmchap1/chapter1.pdf" TargetMode="External"/><Relationship Id="rId5" Type="http://schemas.openxmlformats.org/officeDocument/2006/relationships/image" Target="../media/image80.jpg"/><Relationship Id="rId4" Type="http://schemas.openxmlformats.org/officeDocument/2006/relationships/image" Target="../media/image81.png"/></Relationships>
</file>

<file path=ppt/slides/_rels/slide6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80.jpg"/><Relationship Id="rId4" Type="http://schemas.openxmlformats.org/officeDocument/2006/relationships/image" Target="../media/image81.png"/></Relationships>
</file>

<file path=ppt/slides/_rels/slide62.xml.rels><?xml version="1.0" encoding="UTF-8" standalone="yes"?>
<Relationships xmlns="http://schemas.openxmlformats.org/package/2006/relationships"><Relationship Id="rId3" Type="http://schemas.openxmlformats.org/officeDocument/2006/relationships/image" Target="../media/image5.gif"/><Relationship Id="rId7" Type="http://schemas.openxmlformats.org/officeDocument/2006/relationships/hyperlink" Target="http://apwmad0p7106:37108/dtsdManuals/re/repm/repmindex.pdf" TargetMode="External"/><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hyperlink" Target="http://apwmad0p7106:37108/dtsdManuals/re/repm/repmdefinitions.pdf" TargetMode="External"/><Relationship Id="rId5" Type="http://schemas.openxmlformats.org/officeDocument/2006/relationships/image" Target="../media/image80.jpg"/><Relationship Id="rId4" Type="http://schemas.openxmlformats.org/officeDocument/2006/relationships/image" Target="../media/image81.png"/></Relationships>
</file>

<file path=ppt/slides/_rels/slide63.xml.rels><?xml version="1.0" encoding="UTF-8" standalone="yes"?>
<Relationships xmlns="http://schemas.openxmlformats.org/package/2006/relationships"><Relationship Id="rId3" Type="http://schemas.openxmlformats.org/officeDocument/2006/relationships/hyperlink" Target="http://apwmad0p7106:37108/Pages/doing-bus/eng-consultants/cnslt-rsrces/re/lpa-manual.aspx" TargetMode="External"/><Relationship Id="rId2" Type="http://schemas.openxmlformats.org/officeDocument/2006/relationships/image" Target="../media/image89.pn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5.gif"/></Relationships>
</file>

<file path=ppt/slides/_rels/slide64.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image" Target="../media/image91.png"/><Relationship Id="rId1" Type="http://schemas.openxmlformats.org/officeDocument/2006/relationships/slideLayout" Target="../slideLayouts/slideLayout1.xml"/><Relationship Id="rId6" Type="http://schemas.openxmlformats.org/officeDocument/2006/relationships/hyperlink" Target="http://apwmad0p7106:37108/Pages/doing-bus/eng-consultants/cnslt-rsrces/re/lpa-manual.aspx" TargetMode="External"/><Relationship Id="rId5" Type="http://schemas.openxmlformats.org/officeDocument/2006/relationships/image" Target="../media/image5.gif"/><Relationship Id="rId4" Type="http://schemas.openxmlformats.org/officeDocument/2006/relationships/hyperlink" Target="http://apwmad0p7106:37108/Pages/doing-bus/eng-consultants/cnslt-rsrces/re/lpa-forms.aspx"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5.gif"/><Relationship Id="rId4" Type="http://schemas.openxmlformats.org/officeDocument/2006/relationships/image" Target="../media/image95.png"/></Relationships>
</file>

<file path=ppt/slides/_rels/slide66.xml.rels><?xml version="1.0" encoding="UTF-8" standalone="yes"?>
<Relationships xmlns="http://schemas.openxmlformats.org/package/2006/relationships"><Relationship Id="rId3" Type="http://schemas.openxmlformats.org/officeDocument/2006/relationships/hyperlink" Target="http://apwmad0p7106:37108/Pages/doing-bus/local-gov/astnce-pgms/aid/lpa-re-info.aspx" TargetMode="External"/><Relationship Id="rId2" Type="http://schemas.openxmlformats.org/officeDocument/2006/relationships/image" Target="../media/image97.png"/><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5.gif"/></Relationships>
</file>

<file path=ppt/slides/_rels/slide67.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98.pn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5.gif"/></Relationships>
</file>

<file path=ppt/slides/_rels/slide68.xml.rels><?xml version="1.0" encoding="UTF-8" standalone="yes"?>
<Relationships xmlns="http://schemas.openxmlformats.org/package/2006/relationships"><Relationship Id="rId3" Type="http://schemas.openxmlformats.org/officeDocument/2006/relationships/hyperlink" Target="http://dotnet/dtsd/technical/realestate/training/index.htm" TargetMode="External"/><Relationship Id="rId7" Type="http://schemas.openxmlformats.org/officeDocument/2006/relationships/hyperlink" Target="http://apwmad0p7106:37108/dtsdManuals/re/re-staffresources/calendar.docx" TargetMode="External"/><Relationship Id="rId2" Type="http://schemas.openxmlformats.org/officeDocument/2006/relationships/hyperlink" Target="http://dotnet/dtid_real_estate/Hidden/training/AppraisalFormats.ppt" TargetMode="External"/><Relationship Id="rId1" Type="http://schemas.openxmlformats.org/officeDocument/2006/relationships/slideLayout" Target="../slideLayouts/slideLayout2.xml"/><Relationship Id="rId6" Type="http://schemas.openxmlformats.org/officeDocument/2006/relationships/image" Target="../media/image13.gif"/><Relationship Id="rId5" Type="http://schemas.openxmlformats.org/officeDocument/2006/relationships/image" Target="../media/image99.jpeg"/><Relationship Id="rId4" Type="http://schemas.openxmlformats.org/officeDocument/2006/relationships/hyperlink" Target="http://dotnet/dtsd/technical/realestate/training/new-employee.htm"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13.gif"/><Relationship Id="rId1" Type="http://schemas.openxmlformats.org/officeDocument/2006/relationships/slideLayout" Target="../slideLayouts/slideLayout2.xml"/><Relationship Id="rId4" Type="http://schemas.openxmlformats.org/officeDocument/2006/relationships/hyperlink" Target="http://apwmad0p7106:37108/dtsdManuals/re/re-staffresources/calendar.docx"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13.gif"/><Relationship Id="rId1" Type="http://schemas.openxmlformats.org/officeDocument/2006/relationships/slideLayout" Target="../slideLayouts/slideLayout2.xml"/><Relationship Id="rId4" Type="http://schemas.openxmlformats.org/officeDocument/2006/relationships/hyperlink" Target="http://apwmad0p7106:37108/dtsdManuals/re/re-staffresources/calendar.docx"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hyperlink" Target="http://apwmad0p7106:37108/dtsdManuals/re/re-staffresources/news.docx" TargetMode="External"/><Relationship Id="rId1" Type="http://schemas.openxmlformats.org/officeDocument/2006/relationships/slideLayout" Target="../slideLayouts/slideLayout8.xml"/><Relationship Id="rId4" Type="http://schemas.openxmlformats.org/officeDocument/2006/relationships/image" Target="../media/image100.png"/></Relationships>
</file>

<file path=ppt/slides/_rels/slide72.xml.rels><?xml version="1.0" encoding="UTF-8" standalone="yes"?>
<Relationships xmlns="http://schemas.openxmlformats.org/package/2006/relationships"><Relationship Id="rId3" Type="http://schemas.openxmlformats.org/officeDocument/2006/relationships/hyperlink" Target="http://apwmad0p7106:37108/Pages/doing-bus/eng-consultants/cnslt-rsrces/tools/style.aspx" TargetMode="External"/><Relationship Id="rId2" Type="http://schemas.openxmlformats.org/officeDocument/2006/relationships/image" Target="../media/image101.png"/><Relationship Id="rId1" Type="http://schemas.openxmlformats.org/officeDocument/2006/relationships/slideLayout" Target="../slideLayouts/slideLayout7.xml"/><Relationship Id="rId5" Type="http://schemas.openxmlformats.org/officeDocument/2006/relationships/image" Target="../media/image102.png"/><Relationship Id="rId4" Type="http://schemas.openxmlformats.org/officeDocument/2006/relationships/image" Target="../media/image5.gif"/></Relationships>
</file>

<file path=ppt/slides/_rels/slide73.xml.rels><?xml version="1.0" encoding="UTF-8" standalone="yes"?>
<Relationships xmlns="http://schemas.openxmlformats.org/package/2006/relationships"><Relationship Id="rId8" Type="http://schemas.openxmlformats.org/officeDocument/2006/relationships/hyperlink" Target="http://dotnet/dtsd/technical/realestate/index.htm" TargetMode="External"/><Relationship Id="rId3" Type="http://schemas.openxmlformats.org/officeDocument/2006/relationships/hyperlink" Target="http://apwmad0p7106:37108/Pages/doing-bus/eng-consultants/cnslt-rsrces/re/reads.aspx" TargetMode="External"/><Relationship Id="rId7" Type="http://schemas.openxmlformats.org/officeDocument/2006/relationships/hyperlink" Target="http://apwmad0p7106:37108/Pages/doing-bus/eng-consultants/cnslt-rsrces/default.aspx" TargetMode="External"/><Relationship Id="rId2" Type="http://schemas.openxmlformats.org/officeDocument/2006/relationships/hyperlink" Target="http://www.wisconsindot.gov/" TargetMode="External"/><Relationship Id="rId1" Type="http://schemas.openxmlformats.org/officeDocument/2006/relationships/slideLayout" Target="../slideLayouts/slideLayout2.xml"/><Relationship Id="rId6" Type="http://schemas.openxmlformats.org/officeDocument/2006/relationships/hyperlink" Target="http://apwmad0p7106:37108/Pages/doing-bus/eng-consultants/cnslt-rsrces/re/default.aspx" TargetMode="External"/><Relationship Id="rId5" Type="http://schemas.openxmlformats.org/officeDocument/2006/relationships/hyperlink" Target="http://roadwaystandards.dot.wi.gov/standards/fdm/" TargetMode="External"/><Relationship Id="rId4" Type="http://schemas.openxmlformats.org/officeDocument/2006/relationships/hyperlink" Target="http://apwmad0p7106:37108/Pages/doing-bus/eng-consultants/cnslt-rsrces/re/repm.aspx" TargetMode="External"/><Relationship Id="rId9" Type="http://schemas.openxmlformats.org/officeDocument/2006/relationships/image" Target="../media/image103.png"/></Relationships>
</file>

<file path=ppt/slides/_rels/slide74.xml.rels><?xml version="1.0" encoding="UTF-8" standalone="yes"?>
<Relationships xmlns="http://schemas.openxmlformats.org/package/2006/relationships"><Relationship Id="rId3" Type="http://schemas.openxmlformats.org/officeDocument/2006/relationships/hyperlink" Target="mailto:btsrealestate@dot.wi.gov" TargetMode="External"/><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3" Type="http://schemas.openxmlformats.org/officeDocument/2006/relationships/image" Target="../media/image38.png"/><Relationship Id="rId18" Type="http://schemas.openxmlformats.org/officeDocument/2006/relationships/image" Target="../media/image105.jpeg"/><Relationship Id="rId26" Type="http://schemas.openxmlformats.org/officeDocument/2006/relationships/image" Target="../media/image35.emf"/><Relationship Id="rId39" Type="http://schemas.openxmlformats.org/officeDocument/2006/relationships/hyperlink" Target="http://apwmad0p7106:37108/dtsdManuals/re/repmchap7/chapter7.pdf" TargetMode="External"/><Relationship Id="rId21" Type="http://schemas.openxmlformats.org/officeDocument/2006/relationships/image" Target="../media/image106.jpeg"/><Relationship Id="rId34" Type="http://schemas.openxmlformats.org/officeDocument/2006/relationships/hyperlink" Target="http://apwmad0p7106:37108/dtsdManuals/re/repmchap2/chapter2.pdf" TargetMode="External"/><Relationship Id="rId42" Type="http://schemas.openxmlformats.org/officeDocument/2006/relationships/hyperlink" Target="http://apwmad0p7106:37108/dtsdManuals/re/repm/repmdefinitions.pdf" TargetMode="External"/><Relationship Id="rId47" Type="http://schemas.openxmlformats.org/officeDocument/2006/relationships/image" Target="../media/image13.gif"/><Relationship Id="rId50" Type="http://schemas.openxmlformats.org/officeDocument/2006/relationships/image" Target="../media/image110.gif"/><Relationship Id="rId7" Type="http://schemas.openxmlformats.org/officeDocument/2006/relationships/image" Target="../media/image11.jpg"/><Relationship Id="rId2" Type="http://schemas.openxmlformats.org/officeDocument/2006/relationships/hyperlink" Target="http://dotnet/dtsd/technical/realestate/training/new-employee.htm" TargetMode="External"/><Relationship Id="rId16" Type="http://schemas.openxmlformats.org/officeDocument/2006/relationships/hyperlink" Target="http://apwmad0p7106:37108/dtsdManuals/re/re-staffresources/statewide-re-contacts.pdf" TargetMode="External"/><Relationship Id="rId29" Type="http://schemas.openxmlformats.org/officeDocument/2006/relationships/image" Target="../media/image109.png"/><Relationship Id="rId11" Type="http://schemas.openxmlformats.org/officeDocument/2006/relationships/image" Target="../media/image30.gif"/><Relationship Id="rId24" Type="http://schemas.openxmlformats.org/officeDocument/2006/relationships/image" Target="../media/image81.png"/><Relationship Id="rId32" Type="http://schemas.openxmlformats.org/officeDocument/2006/relationships/hyperlink" Target="http://apwmad0p7106:37108/dtsdManuals/re/repm/repmintro.pdf" TargetMode="External"/><Relationship Id="rId37" Type="http://schemas.openxmlformats.org/officeDocument/2006/relationships/hyperlink" Target="http://apwmad0p7106:37108/dtsdManuals/re/repmchap5/chapter5.pdf" TargetMode="External"/><Relationship Id="rId40" Type="http://schemas.openxmlformats.org/officeDocument/2006/relationships/hyperlink" Target="http://apwmad0p7106:37108/dtsdManuals/re/repmchap8/chapter8.pdf" TargetMode="External"/><Relationship Id="rId45" Type="http://schemas.openxmlformats.org/officeDocument/2006/relationships/image" Target="../media/image54.jpg"/><Relationship Id="rId5" Type="http://schemas.openxmlformats.org/officeDocument/2006/relationships/hyperlink" Target="http://www.wisconsindot.gov/" TargetMode="External"/><Relationship Id="rId15" Type="http://schemas.openxmlformats.org/officeDocument/2006/relationships/hyperlink" Target="http://apwmad0p7106:37108/Documents/doing-bus/real-estate/landsales/selling-surplus-land.pdf" TargetMode="External"/><Relationship Id="rId23" Type="http://schemas.openxmlformats.org/officeDocument/2006/relationships/image" Target="../media/image80.jpg"/><Relationship Id="rId28" Type="http://schemas.openxmlformats.org/officeDocument/2006/relationships/image" Target="../media/image68.jpeg"/><Relationship Id="rId36" Type="http://schemas.openxmlformats.org/officeDocument/2006/relationships/hyperlink" Target="http://apwmad0p7106:37108/dtsdManuals/re/repmchap4/chapter4.pdf" TargetMode="External"/><Relationship Id="rId49" Type="http://schemas.openxmlformats.org/officeDocument/2006/relationships/image" Target="../media/image28.jpeg"/><Relationship Id="rId10" Type="http://schemas.openxmlformats.org/officeDocument/2006/relationships/image" Target="../media/image15.jpg"/><Relationship Id="rId19" Type="http://schemas.openxmlformats.org/officeDocument/2006/relationships/image" Target="../media/image71.png"/><Relationship Id="rId31" Type="http://schemas.microsoft.com/office/2007/relationships/hdphoto" Target="../media/hdphoto1.wdp"/><Relationship Id="rId44" Type="http://schemas.openxmlformats.org/officeDocument/2006/relationships/hyperlink" Target="http://apwmad0p7106:37108/dtsdManuals/re/repm/repmindex.pdf" TargetMode="External"/><Relationship Id="rId4" Type="http://schemas.openxmlformats.org/officeDocument/2006/relationships/hyperlink" Target="http://apwmad0p7106:37108/dtsdManuals/re/re-staffresources/statreferences.pdf" TargetMode="External"/><Relationship Id="rId9" Type="http://schemas.openxmlformats.org/officeDocument/2006/relationships/image" Target="../media/image7.png"/><Relationship Id="rId14" Type="http://schemas.openxmlformats.org/officeDocument/2006/relationships/hyperlink" Target="http://apwmad0p7106:37108/Pages/about-wisdot/who-we-are/dtsd/dtsd-region-offices.aspx" TargetMode="External"/><Relationship Id="rId22" Type="http://schemas.openxmlformats.org/officeDocument/2006/relationships/image" Target="../media/image96.png"/><Relationship Id="rId27" Type="http://schemas.openxmlformats.org/officeDocument/2006/relationships/image" Target="../media/image108.jpeg"/><Relationship Id="rId30" Type="http://schemas.openxmlformats.org/officeDocument/2006/relationships/image" Target="../media/image61.png"/><Relationship Id="rId35" Type="http://schemas.openxmlformats.org/officeDocument/2006/relationships/hyperlink" Target="http://apwmad0p7106:37108/dtsdManuals/re/repmchap3/chapter3.pdf" TargetMode="External"/><Relationship Id="rId43" Type="http://schemas.openxmlformats.org/officeDocument/2006/relationships/hyperlink" Target="http://apwmad0p7106:37108/Pages/doing-bus/eng-consultants/cnslt-rsrces/re/repm-forms.aspx" TargetMode="External"/><Relationship Id="rId48" Type="http://schemas.openxmlformats.org/officeDocument/2006/relationships/image" Target="../media/image5.gif"/><Relationship Id="rId8" Type="http://schemas.openxmlformats.org/officeDocument/2006/relationships/image" Target="../media/image12.jpg"/><Relationship Id="rId3" Type="http://schemas.openxmlformats.org/officeDocument/2006/relationships/image" Target="../media/image16.jpg"/><Relationship Id="rId12" Type="http://schemas.openxmlformats.org/officeDocument/2006/relationships/image" Target="../media/image18.png"/><Relationship Id="rId17" Type="http://schemas.openxmlformats.org/officeDocument/2006/relationships/image" Target="../media/image62.jpg"/><Relationship Id="rId25" Type="http://schemas.openxmlformats.org/officeDocument/2006/relationships/image" Target="../media/image107.jpeg"/><Relationship Id="rId33" Type="http://schemas.openxmlformats.org/officeDocument/2006/relationships/hyperlink" Target="http://apwmad0p7106:37108/dtsdManuals/re/repmchap1/chapter1.pdf" TargetMode="External"/><Relationship Id="rId38" Type="http://schemas.openxmlformats.org/officeDocument/2006/relationships/hyperlink" Target="http://apwmad0p7106:37108/dtsdManuals/re/repmchap6/chapter6.pdf" TargetMode="External"/><Relationship Id="rId46" Type="http://schemas.openxmlformats.org/officeDocument/2006/relationships/image" Target="../media/image58.emf"/><Relationship Id="rId20" Type="http://schemas.openxmlformats.org/officeDocument/2006/relationships/image" Target="../media/image99.jpeg"/><Relationship Id="rId41" Type="http://schemas.openxmlformats.org/officeDocument/2006/relationships/hyperlink" Target="http://apwmad0p7106:37108/dtsdManuals/re/repmchap9/chapter9.pdf" TargetMode="External"/><Relationship Id="rId1" Type="http://schemas.openxmlformats.org/officeDocument/2006/relationships/slideLayout" Target="../slideLayouts/slideLayout2.xml"/><Relationship Id="rId6" Type="http://schemas.openxmlformats.org/officeDocument/2006/relationships/hyperlink" Target="http://dotnet/"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hyperlink" Target="http://www.wisconsindot.gov/" TargetMode="External"/><Relationship Id="rId1" Type="http://schemas.openxmlformats.org/officeDocument/2006/relationships/slideLayout" Target="../slideLayouts/slideLayout9.xml"/><Relationship Id="rId4" Type="http://schemas.openxmlformats.org/officeDocument/2006/relationships/image" Target="../media/image5.gif"/></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5" Type="http://schemas.openxmlformats.org/officeDocument/2006/relationships/image" Target="../media/image5.gif"/><Relationship Id="rId4" Type="http://schemas.openxmlformats.org/officeDocument/2006/relationships/hyperlink" Target="http://www.wisconsindot.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r>
              <a:rPr lang="en-US" dirty="0" smtClean="0"/>
              <a:t>11/2016</a:t>
            </a:r>
            <a:endParaRPr lang="en-US" dirty="0"/>
          </a:p>
        </p:txBody>
      </p:sp>
      <p:sp>
        <p:nvSpPr>
          <p:cNvPr id="6" name="Slide Number Placeholder 5"/>
          <p:cNvSpPr>
            <a:spLocks noGrp="1"/>
          </p:cNvSpPr>
          <p:nvPr>
            <p:ph type="sldNum" sz="quarter" idx="12"/>
          </p:nvPr>
        </p:nvSpPr>
        <p:spPr/>
        <p:txBody>
          <a:bodyPr/>
          <a:lstStyle/>
          <a:p>
            <a:pPr>
              <a:defRPr/>
            </a:pPr>
            <a:fld id="{E2EBB405-16E0-459C-8427-62B6A8746BBF}" type="slidenum">
              <a:rPr lang="en-US" altLang="en-US" smtClean="0"/>
              <a:pPr>
                <a:defRPr/>
              </a:pPr>
              <a:t>1</a:t>
            </a:fld>
            <a:endParaRPr lang="en-US" altLang="en-US" dirty="0"/>
          </a:p>
        </p:txBody>
      </p:sp>
      <p:sp>
        <p:nvSpPr>
          <p:cNvPr id="7" name="Text Placeholder 6"/>
          <p:cNvSpPr txBox="1">
            <a:spLocks noGrp="1"/>
          </p:cNvSpPr>
          <p:nvPr>
            <p:ph type="body" sz="half" idx="2"/>
          </p:nvPr>
        </p:nvSpPr>
        <p:spPr>
          <a:xfrm>
            <a:off x="152400" y="5105400"/>
            <a:ext cx="8839200" cy="1403461"/>
          </a:xfrm>
          <a:prstGeom prst="rect">
            <a:avLst/>
          </a:prstGeom>
          <a:solidFill>
            <a:srgbClr val="002060"/>
          </a:solidFill>
        </p:spPr>
        <p:txBody>
          <a:bodyPr wrap="square" tIns="91440" bIns="91440" rtlCol="0">
            <a:spAutoFit/>
          </a:bodyPr>
          <a:lstStyle/>
          <a:p>
            <a:r>
              <a:rPr lang="en-US" sz="2200" dirty="0" smtClean="0">
                <a:ln w="10160">
                  <a:solidFill>
                    <a:schemeClr val="accent5"/>
                  </a:solidFill>
                  <a:prstDash val="solid"/>
                </a:ln>
              </a:rPr>
              <a:t>This presentation is </a:t>
            </a:r>
            <a:r>
              <a:rPr lang="en-US" sz="2200" dirty="0" smtClean="0">
                <a:ln w="10160">
                  <a:solidFill>
                    <a:schemeClr val="accent5"/>
                  </a:solidFill>
                  <a:prstDash val="solid"/>
                </a:ln>
                <a:effectLst>
                  <a:outerShdw blurRad="38100" dist="38100" dir="2700000" algn="tl">
                    <a:srgbClr val="000000">
                      <a:alpha val="43137"/>
                    </a:srgbClr>
                  </a:outerShdw>
                </a:effectLst>
              </a:rPr>
              <a:t>recommended for every new employee (and consultant)</a:t>
            </a:r>
            <a:r>
              <a:rPr lang="en-US" sz="2200" dirty="0" smtClean="0">
                <a:ln w="10160">
                  <a:solidFill>
                    <a:schemeClr val="accent5"/>
                  </a:solidFill>
                  <a:prstDash val="solid"/>
                </a:ln>
              </a:rPr>
              <a:t> as part of their initial orientation to WisDOT Real Estate.  It introduces our most common tools and basic resources, giving tips and tricks for making the best use of our electronic systems and the tools of technology.</a:t>
            </a:r>
            <a:endParaRPr lang="en-US" sz="2200" dirty="0">
              <a:ln w="10160">
                <a:solidFill>
                  <a:schemeClr val="accent5"/>
                </a:solidFill>
                <a:prstDash val="solid"/>
              </a:ln>
            </a:endParaRPr>
          </a:p>
        </p:txBody>
      </p:sp>
      <p:pic>
        <p:nvPicPr>
          <p:cNvPr id="13" name="Picture Placeholder 12"/>
          <p:cNvPicPr>
            <a:picLocks noGrp="1" noChangeAspect="1"/>
          </p:cNvPicPr>
          <p:nvPr>
            <p:ph type="pic" idx="1"/>
          </p:nvPr>
        </p:nvPicPr>
        <p:blipFill>
          <a:blip r:embed="rId2"/>
          <a:srcRect t="3727" b="3727"/>
          <a:stretch>
            <a:fillRect/>
          </a:stretch>
        </p:blipFill>
        <p:spPr>
          <a:xfrm>
            <a:off x="12" y="37924"/>
            <a:ext cx="9143989" cy="4915076"/>
          </a:xfrm>
          <a:prstGeom prst="rect">
            <a:avLst/>
          </a:prstGeom>
        </p:spPr>
      </p:pic>
      <p:sp>
        <p:nvSpPr>
          <p:cNvPr id="14" name="Title 1"/>
          <p:cNvSpPr txBox="1">
            <a:spLocks/>
          </p:cNvSpPr>
          <p:nvPr/>
        </p:nvSpPr>
        <p:spPr>
          <a:xfrm>
            <a:off x="548639" y="2362200"/>
            <a:ext cx="8061961" cy="1828800"/>
          </a:xfrm>
          <a:prstGeom prst="rect">
            <a:avLst/>
          </a:prstGeom>
        </p:spPr>
        <p:txBody>
          <a:bodyPr vert="horz" lIns="91440" tIns="91440" rIns="91440" bIns="91440" rtlCol="0" anchor="ctr" anchorCtr="0">
            <a:no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pPr algn="ctr" fontAlgn="auto">
              <a:spcAft>
                <a:spcPts val="0"/>
              </a:spcAft>
            </a:pPr>
            <a:r>
              <a:rPr lang="en-US" sz="5400" spc="0" dirty="0" smtClean="0">
                <a:solidFill>
                  <a:schemeClr val="tx1"/>
                </a:solidFill>
                <a:latin typeface="Arial Black" panose="020B0A04020102020204" pitchFamily="34" charset="0"/>
              </a:rPr>
              <a:t>WisDOT Real Estate</a:t>
            </a:r>
          </a:p>
          <a:p>
            <a:pPr algn="ctr" fontAlgn="auto">
              <a:spcAft>
                <a:spcPts val="0"/>
              </a:spcAft>
            </a:pPr>
            <a:r>
              <a:rPr lang="en-US" sz="5400" spc="0" dirty="0" smtClean="0">
                <a:solidFill>
                  <a:schemeClr val="tx1"/>
                </a:solidFill>
                <a:latin typeface="Arial Black" panose="020B0A04020102020204" pitchFamily="34" charset="0"/>
              </a:rPr>
              <a:t>Tools &amp; Resources</a:t>
            </a:r>
            <a:endParaRPr lang="en-US" sz="5400" spc="0" dirty="0">
              <a:solidFill>
                <a:schemeClr val="tx1"/>
              </a:solidFill>
            </a:endParaRPr>
          </a:p>
        </p:txBody>
      </p:sp>
      <p:sp>
        <p:nvSpPr>
          <p:cNvPr id="2" name="Explosion 2 1"/>
          <p:cNvSpPr/>
          <p:nvPr/>
        </p:nvSpPr>
        <p:spPr>
          <a:xfrm>
            <a:off x="6019800" y="76200"/>
            <a:ext cx="3048000" cy="19050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smtClean="0"/>
              <a:t>Allow at least 30 minutes to view this presentation (more if you try links).</a:t>
            </a:r>
            <a:endParaRPr lang="en-US" sz="1200" dirty="0"/>
          </a:p>
        </p:txBody>
      </p:sp>
      <p:sp>
        <p:nvSpPr>
          <p:cNvPr id="3" name="TextBox 2"/>
          <p:cNvSpPr txBox="1"/>
          <p:nvPr/>
        </p:nvSpPr>
        <p:spPr>
          <a:xfrm>
            <a:off x="1143000" y="6504801"/>
            <a:ext cx="6934200" cy="276999"/>
          </a:xfrm>
          <a:prstGeom prst="rect">
            <a:avLst/>
          </a:prstGeom>
          <a:noFill/>
        </p:spPr>
        <p:txBody>
          <a:bodyPr wrap="square" rtlCol="0">
            <a:spAutoFit/>
          </a:bodyPr>
          <a:lstStyle/>
          <a:p>
            <a:pPr algn="ctr"/>
            <a:r>
              <a:rPr lang="en-US" sz="1200" dirty="0" smtClean="0"/>
              <a:t>Tip: Go to “slide show view” if presentation does not automatically start as a slide show</a:t>
            </a:r>
            <a:endParaRPr lang="en-US" sz="1200" dirty="0"/>
          </a:p>
        </p:txBody>
      </p:sp>
    </p:spTree>
    <p:extLst>
      <p:ext uri="{BB962C8B-B14F-4D97-AF65-F5344CB8AC3E}">
        <p14:creationId xmlns:p14="http://schemas.microsoft.com/office/powerpoint/2010/main" val="181935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2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dirty="0" smtClean="0"/>
              <a:t>11/2016</a:t>
            </a:r>
            <a:endParaRPr lang="en-US" dirty="0"/>
          </a:p>
        </p:txBody>
      </p:sp>
      <p:sp>
        <p:nvSpPr>
          <p:cNvPr id="5" name="Slide Number Placeholder 4"/>
          <p:cNvSpPr>
            <a:spLocks noGrp="1"/>
          </p:cNvSpPr>
          <p:nvPr>
            <p:ph type="sldNum" sz="quarter" idx="12"/>
          </p:nvPr>
        </p:nvSpPr>
        <p:spPr/>
        <p:txBody>
          <a:bodyPr/>
          <a:lstStyle/>
          <a:p>
            <a:pPr>
              <a:defRPr/>
            </a:pPr>
            <a:fld id="{E3D62CE2-8E77-4F3E-9E5F-582E3EAE4D81}" type="slidenum">
              <a:rPr lang="en-US" altLang="en-US" smtClean="0"/>
              <a:pPr>
                <a:defRPr/>
              </a:pPr>
              <a:t>10</a:t>
            </a:fld>
            <a:endParaRPr lang="en-US" altLang="en-US" dirty="0"/>
          </a:p>
        </p:txBody>
      </p:sp>
      <p:sp>
        <p:nvSpPr>
          <p:cNvPr id="14" name="Title 1"/>
          <p:cNvSpPr txBox="1">
            <a:spLocks/>
          </p:cNvSpPr>
          <p:nvPr/>
        </p:nvSpPr>
        <p:spPr>
          <a:xfrm>
            <a:off x="2194560" y="6497886"/>
            <a:ext cx="4815840" cy="283914"/>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fontAlgn="auto">
              <a:spcAft>
                <a:spcPts val="0"/>
              </a:spcAft>
            </a:pPr>
            <a:r>
              <a:rPr lang="en-US" sz="2400" dirty="0" smtClean="0"/>
              <a:t>From </a:t>
            </a:r>
            <a:r>
              <a:rPr lang="en-US" sz="2400" dirty="0" smtClean="0">
                <a:hlinkClick r:id="rId2"/>
              </a:rPr>
              <a:t>www.wisconsindot.gov</a:t>
            </a:r>
            <a:r>
              <a:rPr lang="en-US" sz="2400" dirty="0" smtClean="0"/>
              <a:t>, click...</a:t>
            </a:r>
            <a:endParaRPr lang="en-US" sz="2400" dirty="0"/>
          </a:p>
        </p:txBody>
      </p:sp>
      <p:pic>
        <p:nvPicPr>
          <p:cNvPr id="17" name="Picture 16"/>
          <p:cNvPicPr preferRelativeResize="0">
            <a:picLocks/>
          </p:cNvPicPr>
          <p:nvPr/>
        </p:nvPicPr>
        <p:blipFill>
          <a:blip r:embed="rId3"/>
          <a:stretch>
            <a:fillRect/>
          </a:stretch>
        </p:blipFill>
        <p:spPr>
          <a:xfrm>
            <a:off x="329930" y="76200"/>
            <a:ext cx="8433070" cy="6217920"/>
          </a:xfrm>
          <a:prstGeom prst="rect">
            <a:avLst/>
          </a:prstGeom>
        </p:spPr>
      </p:pic>
      <p:pic>
        <p:nvPicPr>
          <p:cNvPr id="2050" name="Picture 2" descr="C:\Users\dotssm\AppData\Local\Temp\SNAGHTML410483b5.PNG"/>
          <p:cNvPicPr>
            <a:picLocks noChangeAspect="1" noChangeArrowheads="1"/>
          </p:cNvPicPr>
          <p:nvPr/>
        </p:nvPicPr>
        <p:blipFill rotWithShape="1">
          <a:blip r:embed="rId4">
            <a:extLst>
              <a:ext uri="{28A0092B-C50C-407E-A947-70E740481C1C}">
                <a14:useLocalDpi xmlns:a14="http://schemas.microsoft.com/office/drawing/2010/main" val="0"/>
              </a:ext>
            </a:extLst>
          </a:blip>
          <a:srcRect l="1613" r="1613"/>
          <a:stretch/>
        </p:blipFill>
        <p:spPr bwMode="auto">
          <a:xfrm>
            <a:off x="3276600" y="819149"/>
            <a:ext cx="4572000" cy="2609851"/>
          </a:xfrm>
          <a:prstGeom prst="rect">
            <a:avLst/>
          </a:prstGeom>
          <a:noFill/>
          <a:ln>
            <a:solidFill>
              <a:srgbClr val="00B050"/>
            </a:solidFill>
          </a:ln>
          <a:effectLst>
            <a:glow rad="228600">
              <a:schemeClr val="accent6">
                <a:satMod val="175000"/>
                <a:alpha val="40000"/>
              </a:schemeClr>
            </a:glow>
          </a:effectLst>
        </p:spPr>
      </p:pic>
      <p:sp>
        <p:nvSpPr>
          <p:cNvPr id="19" name="Right Arrow 18"/>
          <p:cNvSpPr/>
          <p:nvPr/>
        </p:nvSpPr>
        <p:spPr>
          <a:xfrm>
            <a:off x="304800" y="-547180"/>
            <a:ext cx="2971800" cy="4218563"/>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spAutoFit/>
          </a:bodyPr>
          <a:lstStyle/>
          <a:p>
            <a:pPr algn="ctr"/>
            <a:r>
              <a:rPr lang="en-US" dirty="0" smtClean="0"/>
              <a:t>For our consultants, </a:t>
            </a:r>
            <a:r>
              <a:rPr lang="en-US" i="1" dirty="0" smtClean="0"/>
              <a:t>click</a:t>
            </a:r>
            <a:r>
              <a:rPr lang="en-US" dirty="0" smtClean="0"/>
              <a:t> </a:t>
            </a:r>
            <a:r>
              <a:rPr lang="en-US" dirty="0" smtClean="0">
                <a:effectLst>
                  <a:outerShdw blurRad="38100" dist="38100" dir="2700000" algn="tl">
                    <a:srgbClr val="000000">
                      <a:alpha val="43137"/>
                    </a:srgbClr>
                  </a:outerShdw>
                </a:effectLst>
              </a:rPr>
              <a:t>Engineers and consultants</a:t>
            </a:r>
            <a:r>
              <a:rPr lang="en-US" dirty="0" smtClean="0"/>
              <a:t>, then </a:t>
            </a:r>
            <a:r>
              <a:rPr lang="en-US" dirty="0" smtClean="0">
                <a:hlinkClick r:id="rId5"/>
              </a:rPr>
              <a:t>Structure and road resources</a:t>
            </a:r>
            <a:r>
              <a:rPr lang="en-US" dirty="0" smtClean="0"/>
              <a:t>; or go directly to any of the other key points</a:t>
            </a:r>
            <a:endParaRPr lang="en-US" dirty="0"/>
          </a:p>
        </p:txBody>
      </p:sp>
      <p:pic>
        <p:nvPicPr>
          <p:cNvPr id="8" name="Picture 3" descr="Link to WisDOT Internet Ho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6459786"/>
            <a:ext cx="276225" cy="26670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a:off x="5791200" y="2590800"/>
            <a:ext cx="201168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30618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dirty="0" smtClean="0"/>
              <a:t>11/2016</a:t>
            </a:r>
            <a:endParaRPr lang="en-US" dirty="0"/>
          </a:p>
        </p:txBody>
      </p:sp>
      <p:sp>
        <p:nvSpPr>
          <p:cNvPr id="5" name="Slide Number Placeholder 4"/>
          <p:cNvSpPr>
            <a:spLocks noGrp="1"/>
          </p:cNvSpPr>
          <p:nvPr>
            <p:ph type="sldNum" sz="quarter" idx="12"/>
          </p:nvPr>
        </p:nvSpPr>
        <p:spPr/>
        <p:txBody>
          <a:bodyPr/>
          <a:lstStyle/>
          <a:p>
            <a:pPr>
              <a:defRPr/>
            </a:pPr>
            <a:fld id="{E3D62CE2-8E77-4F3E-9E5F-582E3EAE4D81}" type="slidenum">
              <a:rPr lang="en-US" altLang="en-US" smtClean="0"/>
              <a:pPr>
                <a:defRPr/>
              </a:pPr>
              <a:t>11</a:t>
            </a:fld>
            <a:endParaRPr lang="en-US" altLang="en-US" dirty="0"/>
          </a:p>
        </p:txBody>
      </p:sp>
      <p:sp>
        <p:nvSpPr>
          <p:cNvPr id="14" name="Title 1"/>
          <p:cNvSpPr txBox="1">
            <a:spLocks/>
          </p:cNvSpPr>
          <p:nvPr/>
        </p:nvSpPr>
        <p:spPr>
          <a:xfrm>
            <a:off x="2194560" y="6497886"/>
            <a:ext cx="4815840" cy="283914"/>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fontAlgn="auto">
              <a:spcAft>
                <a:spcPts val="0"/>
              </a:spcAft>
            </a:pPr>
            <a:r>
              <a:rPr lang="en-US" sz="2400" dirty="0" smtClean="0"/>
              <a:t>From </a:t>
            </a:r>
            <a:r>
              <a:rPr lang="en-US" sz="2400" dirty="0" smtClean="0">
                <a:hlinkClick r:id="rId2"/>
              </a:rPr>
              <a:t>www.wisconsindot.gov</a:t>
            </a:r>
            <a:r>
              <a:rPr lang="en-US" sz="2400" dirty="0" smtClean="0"/>
              <a:t>, click...</a:t>
            </a:r>
            <a:endParaRPr lang="en-US" sz="2400" dirty="0"/>
          </a:p>
        </p:txBody>
      </p:sp>
      <p:pic>
        <p:nvPicPr>
          <p:cNvPr id="17" name="Picture 16"/>
          <p:cNvPicPr preferRelativeResize="0">
            <a:picLocks/>
          </p:cNvPicPr>
          <p:nvPr/>
        </p:nvPicPr>
        <p:blipFill>
          <a:blip r:embed="rId3"/>
          <a:stretch>
            <a:fillRect/>
          </a:stretch>
        </p:blipFill>
        <p:spPr>
          <a:xfrm>
            <a:off x="329930" y="76200"/>
            <a:ext cx="8433070" cy="6217920"/>
          </a:xfrm>
          <a:prstGeom prst="rect">
            <a:avLst/>
          </a:prstGeom>
        </p:spPr>
      </p:pic>
      <p:sp>
        <p:nvSpPr>
          <p:cNvPr id="19" name="Right Arrow 18"/>
          <p:cNvSpPr/>
          <p:nvPr/>
        </p:nvSpPr>
        <p:spPr>
          <a:xfrm>
            <a:off x="304799" y="1570523"/>
            <a:ext cx="3033531" cy="2017574"/>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dirty="0" smtClean="0"/>
              <a:t>For </a:t>
            </a:r>
            <a:r>
              <a:rPr lang="en-US" dirty="0" smtClean="0">
                <a:hlinkClick r:id="rId4"/>
              </a:rPr>
              <a:t>LPA projects</a:t>
            </a:r>
            <a:r>
              <a:rPr lang="en-US" dirty="0" smtClean="0"/>
              <a:t>, </a:t>
            </a:r>
            <a:r>
              <a:rPr lang="en-US" i="1" dirty="0" smtClean="0"/>
              <a:t>click</a:t>
            </a:r>
            <a:r>
              <a:rPr lang="en-US" dirty="0" smtClean="0"/>
              <a:t> </a:t>
            </a:r>
            <a:r>
              <a:rPr lang="en-US" dirty="0" smtClean="0">
                <a:effectLst>
                  <a:outerShdw blurRad="38100" dist="38100" dir="2700000" algn="tl">
                    <a:srgbClr val="000000">
                      <a:alpha val="43137"/>
                    </a:srgbClr>
                  </a:outerShdw>
                </a:effectLst>
              </a:rPr>
              <a:t>Local government</a:t>
            </a:r>
            <a:r>
              <a:rPr lang="en-US" dirty="0" smtClean="0"/>
              <a:t>, then </a:t>
            </a:r>
            <a:r>
              <a:rPr lang="en-US" dirty="0" smtClean="0">
                <a:effectLst>
                  <a:outerShdw blurRad="38100" dist="38100" dir="2700000" algn="tl">
                    <a:srgbClr val="000000">
                      <a:alpha val="43137"/>
                    </a:srgbClr>
                  </a:outerShdw>
                </a:effectLst>
              </a:rPr>
              <a:t>Assistance programs</a:t>
            </a:r>
            <a:endParaRPr lang="en-US" dirty="0"/>
          </a:p>
        </p:txBody>
      </p:sp>
      <p:pic>
        <p:nvPicPr>
          <p:cNvPr id="2052" name="Picture 4" descr="C:\Users\dotssm\AppData\Local\Temp\SNAGHTML410fdb56.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8331" y="838200"/>
            <a:ext cx="4352925" cy="3352801"/>
          </a:xfrm>
          <a:prstGeom prst="rect">
            <a:avLst/>
          </a:prstGeom>
          <a:noFill/>
          <a:ln>
            <a:solidFill>
              <a:srgbClr val="00B050"/>
            </a:solidFill>
          </a:ln>
          <a:effectLst>
            <a:glow rad="2286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8" name="Picture 3" descr="Link to WisDOT Internet Ho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6459786"/>
            <a:ext cx="276225" cy="26670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a:off x="5943600" y="2590800"/>
            <a:ext cx="13716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7316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dirty="0" smtClean="0"/>
              <a:t>11/2016</a:t>
            </a:r>
            <a:endParaRPr lang="en-US" dirty="0"/>
          </a:p>
        </p:txBody>
      </p:sp>
      <p:sp>
        <p:nvSpPr>
          <p:cNvPr id="5" name="Slide Number Placeholder 4"/>
          <p:cNvSpPr>
            <a:spLocks noGrp="1"/>
          </p:cNvSpPr>
          <p:nvPr>
            <p:ph type="sldNum" sz="quarter" idx="12"/>
          </p:nvPr>
        </p:nvSpPr>
        <p:spPr/>
        <p:txBody>
          <a:bodyPr/>
          <a:lstStyle/>
          <a:p>
            <a:pPr>
              <a:defRPr/>
            </a:pPr>
            <a:fld id="{E3D62CE2-8E77-4F3E-9E5F-582E3EAE4D81}" type="slidenum">
              <a:rPr lang="en-US" altLang="en-US" smtClean="0"/>
              <a:pPr>
                <a:defRPr/>
              </a:pPr>
              <a:t>12</a:t>
            </a:fld>
            <a:endParaRPr lang="en-US" altLang="en-US" dirty="0"/>
          </a:p>
        </p:txBody>
      </p:sp>
      <p:sp>
        <p:nvSpPr>
          <p:cNvPr id="14" name="Title 1"/>
          <p:cNvSpPr txBox="1">
            <a:spLocks/>
          </p:cNvSpPr>
          <p:nvPr/>
        </p:nvSpPr>
        <p:spPr>
          <a:xfrm>
            <a:off x="2194560" y="6497886"/>
            <a:ext cx="4815840" cy="283914"/>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fontAlgn="auto">
              <a:spcAft>
                <a:spcPts val="0"/>
              </a:spcAft>
            </a:pPr>
            <a:r>
              <a:rPr lang="en-US" sz="2400" dirty="0" smtClean="0"/>
              <a:t>From </a:t>
            </a:r>
            <a:r>
              <a:rPr lang="en-US" sz="2400" dirty="0" smtClean="0">
                <a:hlinkClick r:id="rId2"/>
              </a:rPr>
              <a:t>www.wisconsindot.gov</a:t>
            </a:r>
            <a:r>
              <a:rPr lang="en-US" sz="2400" dirty="0" smtClean="0"/>
              <a:t>, click...</a:t>
            </a:r>
            <a:endParaRPr lang="en-US" sz="2400" dirty="0"/>
          </a:p>
        </p:txBody>
      </p:sp>
      <p:pic>
        <p:nvPicPr>
          <p:cNvPr id="17" name="Picture 16"/>
          <p:cNvPicPr preferRelativeResize="0">
            <a:picLocks/>
          </p:cNvPicPr>
          <p:nvPr/>
        </p:nvPicPr>
        <p:blipFill>
          <a:blip r:embed="rId3"/>
          <a:stretch>
            <a:fillRect/>
          </a:stretch>
        </p:blipFill>
        <p:spPr>
          <a:xfrm>
            <a:off x="329930" y="76200"/>
            <a:ext cx="8433070" cy="6217920"/>
          </a:xfrm>
          <a:prstGeom prst="rect">
            <a:avLst/>
          </a:prstGeom>
        </p:spPr>
      </p:pic>
      <p:sp>
        <p:nvSpPr>
          <p:cNvPr id="19" name="Right Arrow 18"/>
          <p:cNvSpPr/>
          <p:nvPr/>
        </p:nvSpPr>
        <p:spPr>
          <a:xfrm>
            <a:off x="304800" y="824419"/>
            <a:ext cx="2971800" cy="4218563"/>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spAutoFit/>
          </a:bodyPr>
          <a:lstStyle/>
          <a:p>
            <a:r>
              <a:rPr lang="en-US" dirty="0" smtClean="0"/>
              <a:t>For our public, from </a:t>
            </a:r>
            <a:r>
              <a:rPr lang="en-US" dirty="0" smtClean="0">
                <a:effectLst>
                  <a:outerShdw blurRad="38100" dist="38100" dir="2700000" algn="tl">
                    <a:srgbClr val="000000">
                      <a:alpha val="43137"/>
                    </a:srgbClr>
                  </a:outerShdw>
                </a:effectLst>
              </a:rPr>
              <a:t>Real estate / Right of way use</a:t>
            </a:r>
            <a:r>
              <a:rPr lang="en-US" dirty="0" smtClean="0"/>
              <a:t>, </a:t>
            </a:r>
            <a:r>
              <a:rPr lang="en-US" i="1" dirty="0" smtClean="0"/>
              <a:t>click</a:t>
            </a:r>
            <a:r>
              <a:rPr lang="en-US" dirty="0" smtClean="0"/>
              <a:t> </a:t>
            </a:r>
            <a:r>
              <a:rPr lang="en-US" dirty="0" smtClean="0">
                <a:hlinkClick r:id="rId4"/>
              </a:rPr>
              <a:t>Hwy projects and your property</a:t>
            </a:r>
            <a:r>
              <a:rPr lang="en-US" dirty="0" smtClean="0"/>
              <a:t> for general info; or, </a:t>
            </a:r>
            <a:r>
              <a:rPr lang="en-US" dirty="0" smtClean="0">
                <a:hlinkClick r:id="rId5"/>
              </a:rPr>
              <a:t>Land and property for sale</a:t>
            </a:r>
            <a:endParaRPr lang="en-US" dirty="0"/>
          </a:p>
        </p:txBody>
      </p:sp>
      <p:pic>
        <p:nvPicPr>
          <p:cNvPr id="4100" name="Picture 4" descr="C:\Users\dotssm\AppData\Local\Temp\SNAGHTML41132457.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4225" y="838200"/>
            <a:ext cx="4829175" cy="3438526"/>
          </a:xfrm>
          <a:prstGeom prst="rect">
            <a:avLst/>
          </a:prstGeom>
          <a:noFill/>
          <a:ln>
            <a:solidFill>
              <a:srgbClr val="00B050"/>
            </a:solidFill>
          </a:ln>
          <a:effectLst>
            <a:glow rad="2286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8" name="Picture 3" descr="Link to WisDOT Internet Ho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6459786"/>
            <a:ext cx="276225" cy="26670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a:off x="5867400" y="2971800"/>
            <a:ext cx="21336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867400" y="3200400"/>
            <a:ext cx="18288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1875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000" fill="hold"/>
                                        <p:tgtEl>
                                          <p:spTgt spid="19"/>
                                        </p:tgtEl>
                                        <p:attrNameLst>
                                          <p:attrName>ppt_w</p:attrName>
                                        </p:attrNameLst>
                                      </p:cBhvr>
                                      <p:tavLst>
                                        <p:tav tm="0">
                                          <p:val>
                                            <p:fltVal val="0"/>
                                          </p:val>
                                        </p:tav>
                                        <p:tav tm="100000">
                                          <p:val>
                                            <p:strVal val="#ppt_w"/>
                                          </p:val>
                                        </p:tav>
                                      </p:tavLst>
                                    </p:anim>
                                    <p:anim calcmode="lin" valueType="num">
                                      <p:cBhvr>
                                        <p:cTn id="8" dur="2000" fill="hold"/>
                                        <p:tgtEl>
                                          <p:spTgt spid="19"/>
                                        </p:tgtEl>
                                        <p:attrNameLst>
                                          <p:attrName>ppt_h</p:attrName>
                                        </p:attrNameLst>
                                      </p:cBhvr>
                                      <p:tavLst>
                                        <p:tav tm="0">
                                          <p:val>
                                            <p:fltVal val="0"/>
                                          </p:val>
                                        </p:tav>
                                        <p:tav tm="100000">
                                          <p:val>
                                            <p:strVal val="#ppt_h"/>
                                          </p:val>
                                        </p:tav>
                                      </p:tavLst>
                                    </p:anim>
                                    <p:animEffect transition="in" filter="fade">
                                      <p:cBhvr>
                                        <p:cTn id="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7930"/>
            <a:ext cx="3581400" cy="4231670"/>
          </a:xfrm>
        </p:spPr>
        <p:txBody>
          <a:bodyPr>
            <a:noAutofit/>
          </a:bodyPr>
          <a:lstStyle/>
          <a:p>
            <a:pPr>
              <a:defRPr/>
            </a:pPr>
            <a:r>
              <a:rPr lang="en-US" sz="2000" dirty="0" smtClean="0"/>
              <a:t>In 2015, we finally developed a world wide web presence specifically about WisDOT Real Estate and now offer limited, but at least some basic and general </a:t>
            </a:r>
            <a:r>
              <a:rPr lang="en-US" sz="2000" b="1" dirty="0" smtClean="0">
                <a:effectLst>
                  <a:outerShdw blurRad="38100" dist="38100" dir="2700000" algn="tl">
                    <a:srgbClr val="000000">
                      <a:alpha val="43137"/>
                    </a:srgbClr>
                  </a:outerShdw>
                </a:effectLst>
              </a:rPr>
              <a:t>information to the public about us.</a:t>
            </a:r>
            <a:br>
              <a:rPr lang="en-US" sz="2000" b="1" dirty="0" smtClean="0">
                <a:effectLst>
                  <a:outerShdw blurRad="38100" dist="38100" dir="2700000" algn="tl">
                    <a:srgbClr val="000000">
                      <a:alpha val="43137"/>
                    </a:srgbClr>
                  </a:outerShdw>
                </a:effectLst>
              </a:rPr>
            </a:br>
            <a:r>
              <a:rPr lang="en-US" sz="2000" b="1" dirty="0" smtClean="0"/>
              <a:t/>
            </a:r>
            <a:br>
              <a:rPr lang="en-US" sz="2000" b="1" dirty="0" smtClean="0"/>
            </a:br>
            <a:r>
              <a:rPr lang="en-US" sz="2000" dirty="0" smtClean="0"/>
              <a:t>Here, w</a:t>
            </a:r>
            <a:r>
              <a:rPr lang="en-US" sz="1800" dirty="0" smtClean="0"/>
              <a:t>e provide oversight about what we do and some basic resources, including the brochures about citizen rights, regional contact info, and some related links. We even give some basic direction to current and future consultants. Probably our most popular link from this page goes to our surplus sales area, see...</a:t>
            </a:r>
            <a:endParaRPr lang="en-US" sz="1800" i="1" dirty="0">
              <a:effectLst>
                <a:outerShdw blurRad="38100" dist="38100" dir="2700000" algn="tl">
                  <a:srgbClr val="000000">
                    <a:alpha val="43137"/>
                  </a:srgbClr>
                </a:outerShdw>
              </a:effectLst>
              <a:latin typeface="Adobe Devanagari" panose="02040503050201020203" pitchFamily="18" charset="0"/>
              <a:cs typeface="Adobe Devanagari" panose="02040503050201020203" pitchFamily="18" charset="0"/>
            </a:endParaRPr>
          </a:p>
        </p:txBody>
      </p:sp>
      <p:sp>
        <p:nvSpPr>
          <p:cNvPr id="9" name="Date Placeholder 3"/>
          <p:cNvSpPr>
            <a:spLocks noGrp="1"/>
          </p:cNvSpPr>
          <p:nvPr>
            <p:ph type="dt" sz="half" idx="10"/>
          </p:nvPr>
        </p:nvSpPr>
        <p:spPr/>
        <p:txBody>
          <a:bodyPr/>
          <a:lstStyle/>
          <a:p>
            <a:pPr>
              <a:defRPr/>
            </a:pPr>
            <a:r>
              <a:rPr lang="en-US" dirty="0" smtClean="0"/>
              <a:t>11/2016</a:t>
            </a:r>
            <a:endParaRPr lang="en-US" dirty="0"/>
          </a:p>
        </p:txBody>
      </p:sp>
      <p:sp>
        <p:nvSpPr>
          <p:cNvPr id="614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7081AA7-DB81-40F6-ADA2-9604C774F6D6}" type="slidenum">
              <a:rPr lang="en-US" altLang="en-US" smtClean="0">
                <a:solidFill>
                  <a:srgbClr val="FFFFFF"/>
                </a:solidFill>
                <a:latin typeface="Calibri" panose="020F0502020204030204" pitchFamily="34" charset="0"/>
              </a:rPr>
              <a:pPr/>
              <a:t>13</a:t>
            </a:fld>
            <a:endParaRPr lang="en-US" altLang="en-US" dirty="0" smtClean="0">
              <a:solidFill>
                <a:srgbClr val="FFFFFF"/>
              </a:solidFill>
              <a:latin typeface="Calibri" panose="020F0502020204030204" pitchFamily="34" charset="0"/>
            </a:endParaRPr>
          </a:p>
        </p:txBody>
      </p:sp>
      <p:pic>
        <p:nvPicPr>
          <p:cNvPr id="6148" name="Picture 6"/>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4206240" y="0"/>
            <a:ext cx="4937760" cy="64008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6149" name="Rectangle 7"/>
          <p:cNvSpPr>
            <a:spLocks noChangeArrowheads="1"/>
          </p:cNvSpPr>
          <p:nvPr/>
        </p:nvSpPr>
        <p:spPr bwMode="auto">
          <a:xfrm>
            <a:off x="457200" y="5410200"/>
            <a:ext cx="2743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dirty="0">
                <a:hlinkClick r:id="rId3"/>
              </a:rPr>
              <a:t>http://wisconsindot.gov/Pages/doing-bus/real-estate/hghwys-yourland/default.aspx</a:t>
            </a:r>
            <a:r>
              <a:rPr lang="en-US" altLang="en-US" sz="1400" dirty="0"/>
              <a:t> </a:t>
            </a:r>
          </a:p>
        </p:txBody>
      </p:sp>
      <p:sp>
        <p:nvSpPr>
          <p:cNvPr id="7" name="Right Arrow 6"/>
          <p:cNvSpPr/>
          <p:nvPr/>
        </p:nvSpPr>
        <p:spPr>
          <a:xfrm>
            <a:off x="596054" y="4114800"/>
            <a:ext cx="4433146" cy="1676400"/>
          </a:xfrm>
          <a:prstGeom prst="rightArrow">
            <a:avLst/>
          </a:prstGeom>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2">
                    <a:lumMod val="90000"/>
                  </a:schemeClr>
                </a:solidFill>
                <a:latin typeface="Aharoni" panose="02010803020104030203" pitchFamily="2" charset="-79"/>
                <a:cs typeface="Aharoni" panose="02010803020104030203" pitchFamily="2" charset="-79"/>
              </a:rPr>
              <a:t>“</a:t>
            </a:r>
            <a:r>
              <a:rPr lang="en-US" sz="2400" i="1" dirty="0">
                <a:solidFill>
                  <a:schemeClr val="bg2">
                    <a:lumMod val="90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Highway projects and your property”</a:t>
            </a:r>
            <a:endParaRPr lang="en-US" sz="2400" dirty="0">
              <a:solidFill>
                <a:schemeClr val="bg2">
                  <a:lumMod val="90000"/>
                </a:schemeClr>
              </a:solidFill>
              <a:latin typeface="Aharoni" panose="02010803020104030203" pitchFamily="2" charset="-79"/>
              <a:cs typeface="Aharoni" panose="02010803020104030203" pitchFamily="2" charset="-79"/>
            </a:endParaRPr>
          </a:p>
        </p:txBody>
      </p:sp>
      <p:pic>
        <p:nvPicPr>
          <p:cNvPr id="8" name="Picture 3" descr="Link to WisDOT Internet Ho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459786"/>
            <a:ext cx="276225" cy="2667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rot="19794070">
            <a:off x="4942410" y="3463305"/>
            <a:ext cx="3462238" cy="584775"/>
          </a:xfrm>
          <a:prstGeom prst="rect">
            <a:avLst/>
          </a:prstGeom>
          <a:noFill/>
        </p:spPr>
        <p:txBody>
          <a:bodyPr wrap="square" rtlCol="0">
            <a:spAutoFit/>
          </a:bodyPr>
          <a:lstStyle/>
          <a:p>
            <a:pPr algn="ctr"/>
            <a:r>
              <a:rPr lang="en-US" sz="1600" b="1" dirty="0" smtClean="0">
                <a:ln w="0"/>
                <a:solidFill>
                  <a:schemeClr val="accent1"/>
                </a:solidFill>
                <a:effectLst>
                  <a:outerShdw blurRad="38100" dist="25400" dir="5400000" algn="ctr" rotWithShape="0">
                    <a:srgbClr val="6E747A">
                      <a:alpha val="43000"/>
                    </a:srgbClr>
                  </a:outerShdw>
                </a:effectLst>
              </a:rPr>
              <a:t>NOT MEANT FOR ACTUAL VIEWING/SAMPLE ONLY</a:t>
            </a:r>
            <a:endParaRPr lang="en-US" sz="1600" b="1" dirty="0">
              <a:ln w="0"/>
              <a:solidFill>
                <a:schemeClr val="accent1"/>
              </a:solidFill>
              <a:effectLst>
                <a:outerShdw blurRad="38100" dist="25400" dir="5400000" algn="ctr" rotWithShape="0">
                  <a:srgbClr val="6E747A">
                    <a:alpha val="43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vertical)">
                                      <p:cBhvr>
                                        <p:cTn id="7" dur="1500"/>
                                        <p:tgtEl>
                                          <p:spTgt spid="7"/>
                                        </p:tgtEl>
                                      </p:cBhvr>
                                    </p:animEffect>
                                  </p:childTnLst>
                                </p:cTn>
                              </p:par>
                            </p:childTnLst>
                          </p:cTn>
                        </p:par>
                        <p:par>
                          <p:cTn id="8" fill="hold">
                            <p:stCondLst>
                              <p:cond delay="1500"/>
                            </p:stCondLst>
                            <p:childTnLst>
                              <p:par>
                                <p:cTn id="9" presetID="14" presetClass="entr" presetSubtype="10" fill="hold" grpId="0" nodeType="afterEffect">
                                  <p:stCondLst>
                                    <p:cond delay="0"/>
                                  </p:stCondLst>
                                  <p:childTnLst>
                                    <p:set>
                                      <p:cBhvr>
                                        <p:cTn id="10" dur="1" fill="hold">
                                          <p:stCondLst>
                                            <p:cond delay="0"/>
                                          </p:stCondLst>
                                        </p:cTn>
                                        <p:tgtEl>
                                          <p:spTgt spid="6149"/>
                                        </p:tgtEl>
                                        <p:attrNameLst>
                                          <p:attrName>style.visibility</p:attrName>
                                        </p:attrNameLst>
                                      </p:cBhvr>
                                      <p:to>
                                        <p:strVal val="visible"/>
                                      </p:to>
                                    </p:set>
                                    <p:animEffect transition="in" filter="randombar(horizontal)">
                                      <p:cBhvr>
                                        <p:cTn id="11" dur="10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9" grpId="0"/>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dirty="0" smtClean="0"/>
              <a:t>11/2016</a:t>
            </a:r>
            <a:endParaRPr lang="en-US" dirty="0"/>
          </a:p>
        </p:txBody>
      </p:sp>
      <p:sp>
        <p:nvSpPr>
          <p:cNvPr id="3" name="Slide Number Placeholder 2"/>
          <p:cNvSpPr>
            <a:spLocks noGrp="1"/>
          </p:cNvSpPr>
          <p:nvPr>
            <p:ph type="sldNum" sz="quarter" idx="12"/>
          </p:nvPr>
        </p:nvSpPr>
        <p:spPr/>
        <p:txBody>
          <a:bodyPr/>
          <a:lstStyle/>
          <a:p>
            <a:pPr>
              <a:defRPr/>
            </a:pPr>
            <a:fld id="{6EFE2D43-1BDE-4571-8E9F-8CA6D587C3AF}" type="slidenum">
              <a:rPr lang="en-US" altLang="en-US" smtClean="0"/>
              <a:pPr>
                <a:defRPr/>
              </a:pPr>
              <a:t>14</a:t>
            </a:fld>
            <a:endParaRPr lang="en-US" altLang="en-US" dirty="0"/>
          </a:p>
        </p:txBody>
      </p:sp>
      <p:pic>
        <p:nvPicPr>
          <p:cNvPr id="5" name="Picture 6"/>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4206240" y="0"/>
            <a:ext cx="4937760" cy="64008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4" name="Explosion 2 3"/>
          <p:cNvSpPr/>
          <p:nvPr/>
        </p:nvSpPr>
        <p:spPr>
          <a:xfrm>
            <a:off x="45720" y="350520"/>
            <a:ext cx="4754880" cy="4754880"/>
          </a:xfrm>
          <a:prstGeom prst="irregularSeal2">
            <a:avLst/>
          </a:prstGeom>
          <a:solidFill>
            <a:srgbClr val="002060"/>
          </a:solidFill>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We want your </a:t>
            </a:r>
            <a:r>
              <a:rPr lang="en-US" sz="16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feedback!  </a:t>
            </a:r>
            <a:r>
              <a:rPr lang="en-US" sz="1600" dirty="0" smtClean="0"/>
              <a:t>Corrections, suggestions, updates to our WisDOT web pages should be reported to </a:t>
            </a:r>
            <a:r>
              <a:rPr lang="en-US" sz="1600" b="1" dirty="0" smtClean="0"/>
              <a:t>BTS-RE;</a:t>
            </a:r>
            <a:br>
              <a:rPr lang="en-US" sz="1600" b="1" dirty="0" smtClean="0"/>
            </a:br>
            <a:r>
              <a:rPr lang="en-US" sz="1600" b="1" dirty="0" smtClean="0"/>
              <a:t>Attn: Sherry Miner;</a:t>
            </a:r>
            <a:br>
              <a:rPr lang="en-US" sz="1600" b="1" dirty="0" smtClean="0"/>
            </a:br>
            <a:r>
              <a:rPr lang="en-US" sz="1600" b="1" dirty="0" smtClean="0"/>
              <a:t>608-266-2370</a:t>
            </a:r>
            <a:endParaRPr lang="en-US" sz="1600" b="1" dirty="0"/>
          </a:p>
        </p:txBody>
      </p:sp>
      <p:sp>
        <p:nvSpPr>
          <p:cNvPr id="8" name="TextBox 7"/>
          <p:cNvSpPr txBox="1"/>
          <p:nvPr/>
        </p:nvSpPr>
        <p:spPr>
          <a:xfrm>
            <a:off x="1600200" y="6477000"/>
            <a:ext cx="5943600" cy="261610"/>
          </a:xfrm>
          <a:prstGeom prst="rect">
            <a:avLst/>
          </a:prstGeom>
          <a:noFill/>
        </p:spPr>
        <p:txBody>
          <a:bodyPr wrap="square" rtlCol="0">
            <a:spAutoFit/>
          </a:bodyPr>
          <a:lstStyle/>
          <a:p>
            <a:pPr algn="ctr"/>
            <a:r>
              <a:rPr lang="en-US" sz="1100" dirty="0">
                <a:hlinkClick r:id="rId3"/>
              </a:rPr>
              <a:t>http://</a:t>
            </a:r>
            <a:r>
              <a:rPr lang="en-US" sz="1100" dirty="0" smtClean="0">
                <a:hlinkClick r:id="rId3"/>
              </a:rPr>
              <a:t>wisconsindot.gov/Pages/doing-bus/real-estate/hghwys-yourland/default.aspx</a:t>
            </a:r>
            <a:r>
              <a:rPr lang="en-US" sz="1100" dirty="0" smtClean="0"/>
              <a:t> </a:t>
            </a:r>
            <a:endParaRPr lang="en-US" sz="1100" dirty="0"/>
          </a:p>
        </p:txBody>
      </p:sp>
      <p:sp>
        <p:nvSpPr>
          <p:cNvPr id="6" name="Rectangle 5"/>
          <p:cNvSpPr/>
          <p:nvPr/>
        </p:nvSpPr>
        <p:spPr>
          <a:xfrm>
            <a:off x="0" y="5739825"/>
            <a:ext cx="4572000" cy="584775"/>
          </a:xfrm>
          <a:prstGeom prst="rect">
            <a:avLst/>
          </a:prstGeom>
        </p:spPr>
        <p:txBody>
          <a:bodyPr>
            <a:spAutoFit/>
          </a:bodyPr>
          <a:lstStyle/>
          <a:p>
            <a:pPr algn="ctr"/>
            <a:r>
              <a:rPr lang="en-US" sz="1600" dirty="0" smtClean="0"/>
              <a:t>Note: The public can contact us at:</a:t>
            </a:r>
            <a:r>
              <a:rPr lang="en-US" sz="1600" dirty="0"/>
              <a:t/>
            </a:r>
            <a:br>
              <a:rPr lang="en-US" sz="1600" dirty="0"/>
            </a:br>
            <a:r>
              <a:rPr lang="en-US" sz="1600" dirty="0">
                <a:hlinkClick r:id="rId4"/>
              </a:rPr>
              <a:t>DOT DTSD BTS Statewide Real </a:t>
            </a:r>
            <a:r>
              <a:rPr lang="en-US" sz="1600" dirty="0" smtClean="0">
                <a:hlinkClick r:id="rId4"/>
              </a:rPr>
              <a:t>Estate</a:t>
            </a:r>
            <a:r>
              <a:rPr lang="en-US" sz="1600" dirty="0" smtClean="0"/>
              <a:t> </a:t>
            </a:r>
            <a:endParaRPr lang="en-US" sz="1600" dirty="0"/>
          </a:p>
        </p:txBody>
      </p:sp>
      <p:pic>
        <p:nvPicPr>
          <p:cNvPr id="12" name="Picture 11"/>
          <p:cNvPicPr>
            <a:picLocks noChangeAspect="1"/>
          </p:cNvPicPr>
          <p:nvPr/>
        </p:nvPicPr>
        <p:blipFill>
          <a:blip r:embed="rId5"/>
          <a:stretch>
            <a:fillRect/>
          </a:stretch>
        </p:blipFill>
        <p:spPr>
          <a:xfrm>
            <a:off x="1371600" y="4800600"/>
            <a:ext cx="1805939" cy="914400"/>
          </a:xfrm>
          <a:prstGeom prst="rect">
            <a:avLst/>
          </a:prstGeom>
          <a:effectLst/>
        </p:spPr>
      </p:pic>
      <p:pic>
        <p:nvPicPr>
          <p:cNvPr id="9" name="Picture 3" descr="Link to WisDOT Internet Ho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6459786"/>
            <a:ext cx="276225" cy="2667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rot="19794070">
            <a:off x="4942410" y="3463305"/>
            <a:ext cx="3462238" cy="584775"/>
          </a:xfrm>
          <a:prstGeom prst="rect">
            <a:avLst/>
          </a:prstGeom>
          <a:noFill/>
        </p:spPr>
        <p:txBody>
          <a:bodyPr wrap="square" rtlCol="0">
            <a:spAutoFit/>
          </a:bodyPr>
          <a:lstStyle/>
          <a:p>
            <a:pPr algn="ctr"/>
            <a:r>
              <a:rPr lang="en-US" sz="1600" b="1" dirty="0" smtClean="0">
                <a:ln w="0"/>
                <a:solidFill>
                  <a:schemeClr val="accent1"/>
                </a:solidFill>
                <a:effectLst>
                  <a:outerShdw blurRad="38100" dist="25400" dir="5400000" algn="ctr" rotWithShape="0">
                    <a:srgbClr val="6E747A">
                      <a:alpha val="43000"/>
                    </a:srgbClr>
                  </a:outerShdw>
                </a:effectLst>
              </a:rPr>
              <a:t>NOT MEANT FOR ACTUAL VIEWING/SAMPLE ONLY</a:t>
            </a:r>
            <a:endParaRPr lang="en-US" sz="1600" b="1"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41216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a:solidFill>
            <a:schemeClr val="accent1">
              <a:lumMod val="60000"/>
              <a:lumOff val="40000"/>
            </a:schemeClr>
          </a:solidFill>
          <a:ln>
            <a:solidFill>
              <a:schemeClr val="accent1"/>
            </a:solidFill>
          </a:ln>
        </p:spPr>
        <p:txBody>
          <a:bodyPr anchor="ctr" anchorCtr="0">
            <a:normAutofit/>
          </a:bodyPr>
          <a:lstStyle/>
          <a:p>
            <a:pPr algn="ctr">
              <a:lnSpc>
                <a:spcPct val="100000"/>
              </a:lnSpc>
              <a:spcBef>
                <a:spcPts val="0"/>
              </a:spcBef>
              <a:spcAft>
                <a:spcPts val="600"/>
              </a:spcAft>
              <a:defRPr/>
            </a:pPr>
            <a:r>
              <a:rPr lang="en-US" sz="2800" dirty="0" smtClean="0">
                <a:hlinkClick r:id="rId2"/>
              </a:rPr>
              <a:t>WisDOT surplus land and property for sale or lease</a:t>
            </a:r>
            <a:r>
              <a:rPr lang="en-US" sz="2800" dirty="0" smtClean="0"/>
              <a:t/>
            </a:r>
            <a:br>
              <a:rPr lang="en-US" sz="2800" dirty="0" smtClean="0"/>
            </a:br>
            <a:r>
              <a:rPr lang="en-US" sz="2200" dirty="0" smtClean="0"/>
              <a:t>Excess highway property is available by region</a:t>
            </a:r>
            <a:br>
              <a:rPr lang="en-US" sz="2200" dirty="0" smtClean="0"/>
            </a:br>
            <a:r>
              <a:rPr lang="en-US" sz="2200" dirty="0" smtClean="0"/>
              <a:t>with current postings available for the public to see on these pages</a:t>
            </a:r>
            <a:endParaRPr lang="en-US" sz="2200" dirty="0"/>
          </a:p>
        </p:txBody>
      </p:sp>
      <p:sp>
        <p:nvSpPr>
          <p:cNvPr id="8" name="Date Placeholder 3"/>
          <p:cNvSpPr>
            <a:spLocks noGrp="1"/>
          </p:cNvSpPr>
          <p:nvPr>
            <p:ph type="dt" sz="half" idx="10"/>
          </p:nvPr>
        </p:nvSpPr>
        <p:spPr/>
        <p:txBody>
          <a:bodyPr/>
          <a:lstStyle/>
          <a:p>
            <a:pPr>
              <a:defRPr/>
            </a:pPr>
            <a:r>
              <a:rPr lang="en-US" dirty="0" smtClean="0"/>
              <a:t>11/2016</a:t>
            </a:r>
            <a:endParaRPr lang="en-US" dirty="0"/>
          </a:p>
        </p:txBody>
      </p:sp>
      <p:sp>
        <p:nvSpPr>
          <p:cNvPr id="921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C45BC41-22DF-4453-87B4-4C2A14494F79}" type="slidenum">
              <a:rPr lang="en-US" altLang="en-US" smtClean="0">
                <a:solidFill>
                  <a:srgbClr val="FFFFFF"/>
                </a:solidFill>
                <a:latin typeface="Calibri" panose="020F0502020204030204" pitchFamily="34" charset="0"/>
              </a:rPr>
              <a:pPr/>
              <a:t>15</a:t>
            </a:fld>
            <a:endParaRPr lang="en-US" altLang="en-US" dirty="0" smtClean="0">
              <a:solidFill>
                <a:srgbClr val="FFFFFF"/>
              </a:solidFill>
              <a:latin typeface="Calibri" panose="020F0502020204030204" pitchFamily="34" charset="0"/>
            </a:endParaRPr>
          </a:p>
        </p:txBody>
      </p:sp>
      <p:pic>
        <p:nvPicPr>
          <p:cNvPr id="9220" name="Picture 5"/>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752600"/>
            <a:ext cx="5029200" cy="45720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5" name="Right Arrow 4"/>
          <p:cNvSpPr/>
          <p:nvPr/>
        </p:nvSpPr>
        <p:spPr>
          <a:xfrm>
            <a:off x="457200" y="1676400"/>
            <a:ext cx="3810000" cy="3851731"/>
          </a:xfrm>
          <a:prstGeom prst="right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1500" dirty="0" smtClean="0">
                <a:solidFill>
                  <a:schemeClr val="tx1">
                    <a:lumMod val="50000"/>
                  </a:schemeClr>
                </a:solidFill>
              </a:rPr>
              <a:t>WisDOT RE property managers in each region should be contacted to discuss current listings; and, since this is a revenue income area, every agent should travel with extra copies of “</a:t>
            </a:r>
            <a:r>
              <a:rPr lang="en-US" sz="1500" dirty="0" smtClean="0">
                <a:solidFill>
                  <a:schemeClr val="tx1">
                    <a:lumMod val="50000"/>
                  </a:schemeClr>
                </a:solidFill>
                <a:hlinkClick r:id="rId4"/>
              </a:rPr>
              <a:t>How </a:t>
            </a:r>
            <a:r>
              <a:rPr lang="en-US" sz="1500" dirty="0">
                <a:solidFill>
                  <a:schemeClr val="tx1">
                    <a:lumMod val="50000"/>
                  </a:schemeClr>
                </a:solidFill>
                <a:hlinkClick r:id="rId4"/>
              </a:rPr>
              <a:t>WisDOT sells surplus land</a:t>
            </a:r>
            <a:r>
              <a:rPr lang="en-US" sz="1500" dirty="0" smtClean="0">
                <a:solidFill>
                  <a:schemeClr val="tx1">
                    <a:lumMod val="50000"/>
                  </a:schemeClr>
                </a:solidFill>
              </a:rPr>
              <a:t>” and make that info available to anyone who asks!</a:t>
            </a:r>
            <a:endParaRPr lang="en-US" sz="1500" dirty="0"/>
          </a:p>
        </p:txBody>
      </p:sp>
      <p:sp>
        <p:nvSpPr>
          <p:cNvPr id="6" name="Rectangle 5"/>
          <p:cNvSpPr/>
          <p:nvPr/>
        </p:nvSpPr>
        <p:spPr>
          <a:xfrm>
            <a:off x="1447800" y="6477000"/>
            <a:ext cx="6172200" cy="307777"/>
          </a:xfrm>
          <a:prstGeom prst="rect">
            <a:avLst/>
          </a:prstGeom>
        </p:spPr>
        <p:txBody>
          <a:bodyPr wrap="square">
            <a:spAutoFit/>
          </a:bodyPr>
          <a:lstStyle/>
          <a:p>
            <a:pPr algn="ctr"/>
            <a:r>
              <a:rPr lang="en-US" sz="1400" dirty="0">
                <a:hlinkClick r:id="rId2"/>
              </a:rPr>
              <a:t>http://</a:t>
            </a:r>
            <a:r>
              <a:rPr lang="en-US" sz="1400" dirty="0" smtClean="0">
                <a:hlinkClick r:id="rId2"/>
              </a:rPr>
              <a:t>wisconsindot.gov/Pages/doing-bus/real-estate/landsales/default.aspx</a:t>
            </a:r>
            <a:r>
              <a:rPr lang="en-US" sz="1400" dirty="0" smtClean="0"/>
              <a:t> </a:t>
            </a:r>
            <a:endParaRPr lang="en-US" sz="1400" dirty="0"/>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26348" r="26347" b="4930"/>
          <a:stretch/>
        </p:blipFill>
        <p:spPr>
          <a:xfrm>
            <a:off x="3269827" y="2895600"/>
            <a:ext cx="921173" cy="1371600"/>
          </a:xfrm>
          <a:prstGeom prst="rect">
            <a:avLst/>
          </a:prstGeom>
          <a:effectLst>
            <a:softEdge rad="127000"/>
          </a:effectLst>
        </p:spPr>
      </p:pic>
      <p:pic>
        <p:nvPicPr>
          <p:cNvPr id="9" name="Picture 3" descr="Link to WisDOT Internet Ho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6459786"/>
            <a:ext cx="276225" cy="2667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26348" r="26347" b="4930"/>
          <a:stretch/>
        </p:blipFill>
        <p:spPr>
          <a:xfrm>
            <a:off x="8180719" y="228600"/>
            <a:ext cx="429881" cy="640080"/>
          </a:xfrm>
          <a:prstGeom prst="rect">
            <a:avLst/>
          </a:prstGeom>
          <a:effectLst>
            <a:softEdge rad="127000"/>
          </a:effectLst>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l="26348" r="26347" b="4930"/>
          <a:stretch/>
        </p:blipFill>
        <p:spPr>
          <a:xfrm>
            <a:off x="152400" y="250453"/>
            <a:ext cx="429881" cy="640080"/>
          </a:xfrm>
          <a:prstGeom prst="rect">
            <a:avLst/>
          </a:prstGeom>
          <a:effectLst>
            <a:softEdge rad="127000"/>
          </a:effectLst>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26348" r="26347" b="4930"/>
          <a:stretch/>
        </p:blipFill>
        <p:spPr>
          <a:xfrm>
            <a:off x="533400" y="250453"/>
            <a:ext cx="429881" cy="640080"/>
          </a:xfrm>
          <a:prstGeom prst="rect">
            <a:avLst/>
          </a:prstGeom>
          <a:effectLst>
            <a:softEdge rad="127000"/>
          </a:effectLst>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l="26348" r="26347" b="4930"/>
          <a:stretch/>
        </p:blipFill>
        <p:spPr>
          <a:xfrm>
            <a:off x="8534400" y="228600"/>
            <a:ext cx="429881" cy="640080"/>
          </a:xfrm>
          <a:prstGeom prst="rect">
            <a:avLst/>
          </a:prstGeom>
          <a:effectLst>
            <a:softEdge rad="1270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250" fill="hold"/>
                                        <p:tgtEl>
                                          <p:spTgt spid="3"/>
                                        </p:tgtEl>
                                        <p:attrNameLst>
                                          <p:attrName>ppt_w</p:attrName>
                                        </p:attrNameLst>
                                      </p:cBhvr>
                                      <p:tavLst>
                                        <p:tav tm="0">
                                          <p:val>
                                            <p:fltVal val="0"/>
                                          </p:val>
                                        </p:tav>
                                        <p:tav tm="100000">
                                          <p:val>
                                            <p:strVal val="#ppt_w"/>
                                          </p:val>
                                        </p:tav>
                                      </p:tavLst>
                                    </p:anim>
                                    <p:anim calcmode="lin" valueType="num">
                                      <p:cBhvr>
                                        <p:cTn id="8" dur="2250" fill="hold"/>
                                        <p:tgtEl>
                                          <p:spTgt spid="3"/>
                                        </p:tgtEl>
                                        <p:attrNameLst>
                                          <p:attrName>ppt_h</p:attrName>
                                        </p:attrNameLst>
                                      </p:cBhvr>
                                      <p:tavLst>
                                        <p:tav tm="0">
                                          <p:val>
                                            <p:fltVal val="0"/>
                                          </p:val>
                                        </p:tav>
                                        <p:tav tm="100000">
                                          <p:val>
                                            <p:strVal val="#ppt_h"/>
                                          </p:val>
                                        </p:tav>
                                      </p:tavLst>
                                    </p:anim>
                                    <p:anim calcmode="lin" valueType="num">
                                      <p:cBhvr>
                                        <p:cTn id="9" dur="2250" fill="hold"/>
                                        <p:tgtEl>
                                          <p:spTgt spid="3"/>
                                        </p:tgtEl>
                                        <p:attrNameLst>
                                          <p:attrName>style.rotation</p:attrName>
                                        </p:attrNameLst>
                                      </p:cBhvr>
                                      <p:tavLst>
                                        <p:tav tm="0">
                                          <p:val>
                                            <p:fltVal val="90"/>
                                          </p:val>
                                        </p:tav>
                                        <p:tav tm="100000">
                                          <p:val>
                                            <p:fltVal val="0"/>
                                          </p:val>
                                        </p:tav>
                                      </p:tavLst>
                                    </p:anim>
                                    <p:animEffect transition="in" filter="fade">
                                      <p:cBhvr>
                                        <p:cTn id="10" dur="2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dirty="0" smtClean="0"/>
              <a:t>11/2016</a:t>
            </a:r>
            <a:endParaRPr lang="en-US" dirty="0"/>
          </a:p>
        </p:txBody>
      </p:sp>
      <p:sp>
        <p:nvSpPr>
          <p:cNvPr id="3" name="Slide Number Placeholder 2"/>
          <p:cNvSpPr>
            <a:spLocks noGrp="1"/>
          </p:cNvSpPr>
          <p:nvPr>
            <p:ph type="sldNum" sz="quarter" idx="12"/>
          </p:nvPr>
        </p:nvSpPr>
        <p:spPr/>
        <p:txBody>
          <a:bodyPr/>
          <a:lstStyle/>
          <a:p>
            <a:pPr>
              <a:defRPr/>
            </a:pPr>
            <a:fld id="{6EFE2D43-1BDE-4571-8E9F-8CA6D587C3AF}" type="slidenum">
              <a:rPr lang="en-US" altLang="en-US" smtClean="0"/>
              <a:pPr>
                <a:defRPr/>
              </a:pPr>
              <a:t>16</a:t>
            </a:fld>
            <a:endParaRPr lang="en-US" altLang="en-US" dirty="0"/>
          </a:p>
        </p:txBody>
      </p:sp>
      <p:pic>
        <p:nvPicPr>
          <p:cNvPr id="4" name="Picture 3"/>
          <p:cNvPicPr>
            <a:picLocks noChangeAspect="1"/>
          </p:cNvPicPr>
          <p:nvPr/>
        </p:nvPicPr>
        <p:blipFill rotWithShape="1">
          <a:blip r:embed="rId2"/>
          <a:srcRect b="8519"/>
          <a:stretch/>
        </p:blipFill>
        <p:spPr>
          <a:xfrm>
            <a:off x="3505200" y="-76200"/>
            <a:ext cx="5638800" cy="6419652"/>
          </a:xfrm>
          <a:prstGeom prst="rect">
            <a:avLst/>
          </a:prstGeom>
        </p:spPr>
      </p:pic>
      <p:sp>
        <p:nvSpPr>
          <p:cNvPr id="5" name="Right Arrow 4"/>
          <p:cNvSpPr/>
          <p:nvPr/>
        </p:nvSpPr>
        <p:spPr>
          <a:xfrm>
            <a:off x="152401" y="914400"/>
            <a:ext cx="3352800" cy="532504"/>
          </a:xfrm>
          <a:prstGeom prst="right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r>
              <a:rPr lang="en-US" sz="1600" dirty="0" smtClean="0">
                <a:solidFill>
                  <a:schemeClr val="accent2"/>
                </a:solidFill>
              </a:rPr>
              <a:t>1)</a:t>
            </a:r>
            <a:r>
              <a:rPr lang="en-US" sz="1600" dirty="0" smtClean="0">
                <a:solidFill>
                  <a:schemeClr val="tx1"/>
                </a:solidFill>
              </a:rPr>
              <a:t> From </a:t>
            </a:r>
            <a:r>
              <a:rPr lang="en-US" sz="1400" dirty="0" smtClean="0">
                <a:solidFill>
                  <a:schemeClr val="tx1"/>
                </a:solidFill>
              </a:rPr>
              <a:t>‘DOING BUSINESS’ </a:t>
            </a:r>
            <a:r>
              <a:rPr lang="en-US" sz="1600" dirty="0" smtClean="0">
                <a:solidFill>
                  <a:schemeClr val="tx1"/>
                </a:solidFill>
              </a:rPr>
              <a:t>tab,</a:t>
            </a:r>
            <a:endParaRPr lang="en-US" sz="1600" i="1" dirty="0" smtClean="0">
              <a:solidFill>
                <a:schemeClr val="tx1"/>
              </a:solidFill>
            </a:endParaRPr>
          </a:p>
        </p:txBody>
      </p:sp>
      <p:sp>
        <p:nvSpPr>
          <p:cNvPr id="6" name="Rectangle 5"/>
          <p:cNvSpPr/>
          <p:nvPr/>
        </p:nvSpPr>
        <p:spPr>
          <a:xfrm>
            <a:off x="1447800" y="6477000"/>
            <a:ext cx="6172200" cy="307777"/>
          </a:xfrm>
          <a:prstGeom prst="rect">
            <a:avLst/>
          </a:prstGeom>
        </p:spPr>
        <p:txBody>
          <a:bodyPr wrap="square">
            <a:spAutoFit/>
          </a:bodyPr>
          <a:lstStyle/>
          <a:p>
            <a:pPr algn="ctr"/>
            <a:r>
              <a:rPr lang="en-US" sz="1400" dirty="0">
                <a:hlinkClick r:id="rId3"/>
              </a:rPr>
              <a:t>http://</a:t>
            </a:r>
            <a:r>
              <a:rPr lang="en-US" sz="1400" dirty="0" smtClean="0">
                <a:hlinkClick r:id="rId3"/>
              </a:rPr>
              <a:t>wisconsindot.gov/Pages/doing-bus/real-estate/landsales/default.aspx</a:t>
            </a:r>
            <a:r>
              <a:rPr lang="en-US" sz="1400" dirty="0" smtClean="0"/>
              <a:t> </a:t>
            </a:r>
            <a:endParaRPr lang="en-US" sz="1400" dirty="0"/>
          </a:p>
        </p:txBody>
      </p:sp>
      <p:sp>
        <p:nvSpPr>
          <p:cNvPr id="7" name="Oval 6"/>
          <p:cNvSpPr/>
          <p:nvPr/>
        </p:nvSpPr>
        <p:spPr>
          <a:xfrm>
            <a:off x="5105400" y="838200"/>
            <a:ext cx="838200" cy="304800"/>
          </a:xfrm>
          <a:prstGeom prst="ellipse">
            <a:avLst/>
          </a:prstGeom>
          <a:noFill/>
          <a:ln w="38100"/>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0" name="Oval 9"/>
          <p:cNvSpPr/>
          <p:nvPr/>
        </p:nvSpPr>
        <p:spPr>
          <a:xfrm>
            <a:off x="3533192" y="1219200"/>
            <a:ext cx="1115008" cy="457200"/>
          </a:xfrm>
          <a:prstGeom prst="ellipse">
            <a:avLst/>
          </a:prstGeom>
          <a:noFill/>
          <a:ln w="38100"/>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1" name="TextBox 10"/>
          <p:cNvSpPr txBox="1"/>
          <p:nvPr/>
        </p:nvSpPr>
        <p:spPr>
          <a:xfrm>
            <a:off x="228600" y="2971800"/>
            <a:ext cx="3124200" cy="3046988"/>
          </a:xfrm>
          <a:prstGeom prst="rect">
            <a:avLst/>
          </a:prstGeom>
          <a:noFill/>
        </p:spPr>
        <p:txBody>
          <a:bodyPr wrap="square" rtlCol="0">
            <a:spAutoFit/>
          </a:bodyPr>
          <a:lstStyle/>
          <a:p>
            <a:r>
              <a:rPr lang="en-US" sz="2400" dirty="0"/>
              <a:t>Our </a:t>
            </a:r>
            <a:r>
              <a:rPr lang="en-US" sz="2400" dirty="0">
                <a:effectLst>
                  <a:outerShdw blurRad="38100" dist="38100" dir="2700000" algn="tl">
                    <a:srgbClr val="000000">
                      <a:alpha val="43137"/>
                    </a:srgbClr>
                  </a:outerShdw>
                </a:effectLst>
              </a:rPr>
              <a:t>‘Surplus land and property for sale or lease’</a:t>
            </a:r>
            <a:r>
              <a:rPr lang="en-US" sz="2400" dirty="0"/>
              <a:t> pages can </a:t>
            </a:r>
            <a:r>
              <a:rPr lang="en-US" sz="2400" dirty="0" smtClean="0"/>
              <a:t>also be </a:t>
            </a:r>
            <a:r>
              <a:rPr lang="en-US" sz="2400" dirty="0"/>
              <a:t>reached directly from WisDOT’s home page in </a:t>
            </a:r>
            <a:r>
              <a:rPr lang="en-US" sz="2400" dirty="0" smtClean="0"/>
              <a:t>either </a:t>
            </a:r>
            <a:r>
              <a:rPr lang="en-US" sz="2400" dirty="0"/>
              <a:t>of two </a:t>
            </a:r>
            <a:r>
              <a:rPr lang="en-US" sz="2400" dirty="0" smtClean="0"/>
              <a:t>easy ways...</a:t>
            </a:r>
            <a:endParaRPr lang="en-US" sz="2400" dirty="0"/>
          </a:p>
        </p:txBody>
      </p:sp>
      <p:sp>
        <p:nvSpPr>
          <p:cNvPr id="12" name="Right Arrow 11"/>
          <p:cNvSpPr/>
          <p:nvPr/>
        </p:nvSpPr>
        <p:spPr>
          <a:xfrm>
            <a:off x="152400" y="1015482"/>
            <a:ext cx="3352800" cy="1422918"/>
          </a:xfrm>
          <a:prstGeom prst="right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r>
              <a:rPr lang="en-US" sz="1600" dirty="0" smtClean="0">
                <a:solidFill>
                  <a:schemeClr val="accent2"/>
                </a:solidFill>
              </a:rPr>
              <a:t>2)</a:t>
            </a:r>
            <a:r>
              <a:rPr lang="en-US" sz="1600" dirty="0" smtClean="0">
                <a:solidFill>
                  <a:schemeClr val="tx1"/>
                </a:solidFill>
              </a:rPr>
              <a:t> Or, simply type the words </a:t>
            </a:r>
            <a:r>
              <a:rPr lang="en-US" sz="1400" dirty="0" smtClean="0">
                <a:solidFill>
                  <a:schemeClr val="tx1"/>
                </a:solidFill>
              </a:rPr>
              <a:t>“surplus land”</a:t>
            </a:r>
            <a:r>
              <a:rPr lang="en-US" sz="1600" dirty="0" smtClean="0">
                <a:solidFill>
                  <a:schemeClr val="tx1"/>
                </a:solidFill>
              </a:rPr>
              <a:t> or anything similar into the </a:t>
            </a:r>
            <a:r>
              <a:rPr lang="en-US" sz="1400" dirty="0" smtClean="0">
                <a:solidFill>
                  <a:schemeClr val="tx1"/>
                </a:solidFill>
              </a:rPr>
              <a:t>“Search Wisconsin DOT”</a:t>
            </a:r>
            <a:r>
              <a:rPr lang="en-US" sz="1600" dirty="0" smtClean="0">
                <a:solidFill>
                  <a:schemeClr val="tx1"/>
                </a:solidFill>
              </a:rPr>
              <a:t> box</a:t>
            </a:r>
            <a:endParaRPr lang="en-US" sz="1600" dirty="0">
              <a:solidFill>
                <a:schemeClr val="tx1"/>
              </a:solidFill>
            </a:endParaRPr>
          </a:p>
        </p:txBody>
      </p:sp>
      <p:sp>
        <p:nvSpPr>
          <p:cNvPr id="14" name="Rectangle 13"/>
          <p:cNvSpPr/>
          <p:nvPr/>
        </p:nvSpPr>
        <p:spPr>
          <a:xfrm>
            <a:off x="5181600" y="1143000"/>
            <a:ext cx="1219199" cy="1295400"/>
          </a:xfrm>
          <a:prstGeom prst="rect">
            <a:avLst/>
          </a:prstGeom>
          <a:noFill/>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16" name="Rectangle 15"/>
          <p:cNvSpPr/>
          <p:nvPr/>
        </p:nvSpPr>
        <p:spPr>
          <a:xfrm>
            <a:off x="6400800" y="2057400"/>
            <a:ext cx="1295400" cy="990600"/>
          </a:xfrm>
          <a:prstGeom prst="rect">
            <a:avLst/>
          </a:prstGeom>
          <a:noFill/>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pic>
        <p:nvPicPr>
          <p:cNvPr id="17" name="Picture 3" descr="Link to WisDOT Internet Ho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459786"/>
            <a:ext cx="276225" cy="266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7720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Effect transition="in" filter="fade">
                                      <p:cBhvr>
                                        <p:cTn id="9" dur="2000"/>
                                        <p:tgtEl>
                                          <p:spTgt spid="5"/>
                                        </p:tgtEl>
                                      </p:cBhvr>
                                    </p:animEffect>
                                  </p:childTnLst>
                                </p:cTn>
                              </p:par>
                            </p:childTnLst>
                          </p:cTn>
                        </p:par>
                        <p:par>
                          <p:cTn id="10" fill="hold">
                            <p:stCondLst>
                              <p:cond delay="2000"/>
                            </p:stCondLst>
                            <p:childTnLst>
                              <p:par>
                                <p:cTn id="11" presetID="53" presetClass="entr" presetSubtype="16"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2000" fill="hold"/>
                                        <p:tgtEl>
                                          <p:spTgt spid="12"/>
                                        </p:tgtEl>
                                        <p:attrNameLst>
                                          <p:attrName>ppt_w</p:attrName>
                                        </p:attrNameLst>
                                      </p:cBhvr>
                                      <p:tavLst>
                                        <p:tav tm="0">
                                          <p:val>
                                            <p:fltVal val="0"/>
                                          </p:val>
                                        </p:tav>
                                        <p:tav tm="100000">
                                          <p:val>
                                            <p:strVal val="#ppt_w"/>
                                          </p:val>
                                        </p:tav>
                                      </p:tavLst>
                                    </p:anim>
                                    <p:anim calcmode="lin" valueType="num">
                                      <p:cBhvr>
                                        <p:cTn id="14" dur="2000" fill="hold"/>
                                        <p:tgtEl>
                                          <p:spTgt spid="12"/>
                                        </p:tgtEl>
                                        <p:attrNameLst>
                                          <p:attrName>ppt_h</p:attrName>
                                        </p:attrNameLst>
                                      </p:cBhvr>
                                      <p:tavLst>
                                        <p:tav tm="0">
                                          <p:val>
                                            <p:fltVal val="0"/>
                                          </p:val>
                                        </p:tav>
                                        <p:tav tm="100000">
                                          <p:val>
                                            <p:strVal val="#ppt_h"/>
                                          </p:val>
                                        </p:tav>
                                      </p:tavLst>
                                    </p:anim>
                                    <p:animEffect transition="in" filter="fade">
                                      <p:cBhvr>
                                        <p:cTn id="15" dur="2000"/>
                                        <p:tgtEl>
                                          <p:spTgt spid="12"/>
                                        </p:tgtEl>
                                      </p:cBhvr>
                                    </p:animEffect>
                                  </p:childTnLst>
                                </p:cTn>
                              </p:par>
                            </p:childTnLst>
                          </p:cTn>
                        </p:par>
                        <p:par>
                          <p:cTn id="16" fill="hold">
                            <p:stCondLst>
                              <p:cond delay="4000"/>
                            </p:stCondLst>
                            <p:childTnLst>
                              <p:par>
                                <p:cTn id="17" presetID="21"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8)">
                                      <p:cBhvr>
                                        <p:cTn id="19" dur="2000"/>
                                        <p:tgtEl>
                                          <p:spTgt spid="7"/>
                                        </p:tgtEl>
                                      </p:cBhvr>
                                    </p:animEffect>
                                  </p:childTnLst>
                                </p:cTn>
                              </p:par>
                            </p:childTnLst>
                          </p:cTn>
                        </p:par>
                        <p:par>
                          <p:cTn id="20" fill="hold">
                            <p:stCondLst>
                              <p:cond delay="6000"/>
                            </p:stCondLst>
                            <p:childTnLst>
                              <p:par>
                                <p:cTn id="21" presetID="21" presetClass="entr" presetSubtype="1"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heel(1)">
                                      <p:cBhvr>
                                        <p:cTn id="2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0"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228600" y="350838"/>
            <a:ext cx="8229600" cy="563562"/>
          </a:xfrm>
        </p:spPr>
        <p:txBody>
          <a:bodyPr anchor="ctr" anchorCtr="0">
            <a:normAutofit/>
          </a:bodyPr>
          <a:lstStyle/>
          <a:p>
            <a:pPr algn="l"/>
            <a:r>
              <a:rPr lang="en-US" altLang="en-US" sz="2000" dirty="0" smtClean="0"/>
              <a:t>Before we go too far, let’s go back for a closer look at our public info page...</a:t>
            </a:r>
          </a:p>
        </p:txBody>
      </p:sp>
      <p:sp>
        <p:nvSpPr>
          <p:cNvPr id="6" name="Date Placeholder 3"/>
          <p:cNvSpPr>
            <a:spLocks noGrp="1"/>
          </p:cNvSpPr>
          <p:nvPr>
            <p:ph type="dt" sz="half" idx="10"/>
          </p:nvPr>
        </p:nvSpPr>
        <p:spPr/>
        <p:txBody>
          <a:bodyPr/>
          <a:lstStyle/>
          <a:p>
            <a:pPr>
              <a:defRPr/>
            </a:pPr>
            <a:r>
              <a:rPr lang="en-US" dirty="0" smtClean="0"/>
              <a:t>11/2016</a:t>
            </a:r>
            <a:endParaRPr lang="en-US" dirty="0"/>
          </a:p>
        </p:txBody>
      </p:sp>
      <p:sp>
        <p:nvSpPr>
          <p:cNvPr id="3" name="Content Placeholder 2"/>
          <p:cNvSpPr>
            <a:spLocks noGrp="1"/>
          </p:cNvSpPr>
          <p:nvPr>
            <p:ph idx="1"/>
          </p:nvPr>
        </p:nvSpPr>
        <p:spPr>
          <a:xfrm>
            <a:off x="228600" y="876299"/>
            <a:ext cx="8686800" cy="5514400"/>
          </a:xfrm>
          <a:solidFill>
            <a:srgbClr val="FFC000">
              <a:tint val="66000"/>
              <a:satMod val="160000"/>
            </a:srgbClr>
          </a:solidFill>
          <a:ln>
            <a:solidFill>
              <a:schemeClr val="accent1"/>
            </a:solidFill>
          </a:ln>
        </p:spPr>
        <p:txBody>
          <a:bodyPr lIns="91440" rIns="91440" anchor="ctr" anchorCtr="0">
            <a:normAutofit fontScale="92500" lnSpcReduction="20000"/>
          </a:bodyPr>
          <a:lstStyle/>
          <a:p>
            <a:pPr marL="0" indent="0">
              <a:buFont typeface="Arial" panose="020B0604020202020204" pitchFamily="34" charset="0"/>
              <a:buNone/>
              <a:defRPr/>
            </a:pPr>
            <a:r>
              <a:rPr lang="en-US" sz="1800" b="1" dirty="0" smtClean="0"/>
              <a:t>Welcome to highway projects and your property</a:t>
            </a:r>
          </a:p>
          <a:p>
            <a:pPr marL="0" indent="0">
              <a:spcBef>
                <a:spcPts val="0"/>
              </a:spcBef>
              <a:buFont typeface="Arial" panose="020B0604020202020204" pitchFamily="34" charset="0"/>
              <a:buNone/>
              <a:defRPr/>
            </a:pPr>
            <a:r>
              <a:rPr lang="en-US" sz="1800" dirty="0"/>
              <a:t>The Wisconsin Department of Transportation, Bureau of Technical Services-Real </a:t>
            </a:r>
            <a:r>
              <a:rPr lang="en-US" sz="1800" dirty="0" smtClean="0"/>
              <a:t>Estate</a:t>
            </a:r>
            <a:br>
              <a:rPr lang="en-US" sz="1800" dirty="0" smtClean="0"/>
            </a:br>
            <a:r>
              <a:rPr lang="en-US" sz="1800" dirty="0" smtClean="0"/>
              <a:t>(WisDOT/BTS-RE</a:t>
            </a:r>
            <a:r>
              <a:rPr lang="en-US" sz="1800" dirty="0"/>
              <a:t>) works to acquire the real property needed for highway </a:t>
            </a:r>
            <a:r>
              <a:rPr lang="en-US" sz="1800" dirty="0" smtClean="0"/>
              <a:t>construction and </a:t>
            </a:r>
            <a:r>
              <a:rPr lang="en-US" sz="1800" dirty="0"/>
              <a:t>highway related facilities. This page is intended to provide the general public </a:t>
            </a:r>
            <a:r>
              <a:rPr lang="en-US" sz="1800" dirty="0" smtClean="0"/>
              <a:t>with basic information </a:t>
            </a:r>
            <a:r>
              <a:rPr lang="en-US" sz="1800" dirty="0"/>
              <a:t>about the WisDOT acquisition process as it relates to highway </a:t>
            </a:r>
            <a:r>
              <a:rPr lang="en-US" sz="1800" dirty="0" smtClean="0"/>
              <a:t>improvement </a:t>
            </a:r>
            <a:r>
              <a:rPr lang="en-US" sz="1800" dirty="0"/>
              <a:t>projects. As part of any acquisition, we also provide relocation assistance and services to all individuals and businesses that may be displaced because of a highway project and so we have included some basic information about relocation assistance and services as well. WisDOT/Real Estate is also charged with the mission to sell or lease property that we've acquired in the past as part of a highway construction project, but that has since been deemed to be surplus. See 'How WisDOT sells surplus lands' and check the regional postings for current offerings. Any consultants interested in doing work for us with experience in eminent domain processes are directed to the solicitation and consultant specific information as linked at the bottom of this page</a:t>
            </a:r>
            <a:r>
              <a:rPr lang="en-US" sz="1800" dirty="0" smtClean="0"/>
              <a:t>.</a:t>
            </a:r>
          </a:p>
          <a:p>
            <a:pPr marL="0" indent="0">
              <a:spcBef>
                <a:spcPts val="0"/>
              </a:spcBef>
              <a:buFont typeface="Arial" panose="020B0604020202020204" pitchFamily="34" charset="0"/>
              <a:buNone/>
              <a:defRPr/>
            </a:pPr>
            <a:endParaRPr lang="en-US" sz="1800" b="1" dirty="0"/>
          </a:p>
          <a:p>
            <a:pPr marL="0" indent="0">
              <a:spcBef>
                <a:spcPts val="0"/>
              </a:spcBef>
              <a:buFont typeface="Arial" panose="020B0604020202020204" pitchFamily="34" charset="0"/>
              <a:buNone/>
              <a:defRPr/>
            </a:pPr>
            <a:endParaRPr lang="en-US" sz="1800" b="1" dirty="0" smtClean="0"/>
          </a:p>
          <a:p>
            <a:pPr marL="0" indent="0">
              <a:spcBef>
                <a:spcPts val="0"/>
              </a:spcBef>
              <a:buFont typeface="Arial" panose="020B0604020202020204" pitchFamily="34" charset="0"/>
              <a:buNone/>
              <a:defRPr/>
            </a:pPr>
            <a:r>
              <a:rPr lang="en-US" sz="1800" b="1" dirty="0" smtClean="0"/>
              <a:t>Mission</a:t>
            </a:r>
          </a:p>
          <a:p>
            <a:pPr marL="0" indent="0">
              <a:spcBef>
                <a:spcPts val="0"/>
              </a:spcBef>
              <a:buFont typeface="Arial" panose="020B0604020202020204" pitchFamily="34" charset="0"/>
              <a:buNone/>
              <a:defRPr/>
            </a:pPr>
            <a:r>
              <a:rPr lang="en-US" sz="1800" dirty="0" smtClean="0"/>
              <a:t>Our WisDOT Real Estate Section mission is to provide customer focused real estate leadership and guidance in support of division and department goals for a quality statewide transportation system.</a:t>
            </a:r>
          </a:p>
          <a:p>
            <a:pPr marL="0" indent="0">
              <a:buFont typeface="Arial" panose="020B0604020202020204" pitchFamily="34" charset="0"/>
              <a:buNone/>
              <a:defRPr/>
            </a:pPr>
            <a:r>
              <a:rPr lang="en-US" sz="1800" b="1" dirty="0" smtClean="0"/>
              <a:t>Contacts - doing business with WisDOT Real Estate</a:t>
            </a:r>
          </a:p>
          <a:p>
            <a:pPr marL="233363" indent="-230188">
              <a:lnSpc>
                <a:spcPct val="110000"/>
              </a:lnSpc>
              <a:spcBef>
                <a:spcPts val="0"/>
              </a:spcBef>
              <a:spcAft>
                <a:spcPts val="0"/>
              </a:spcAft>
              <a:buFont typeface="Wingdings" panose="05000000000000000000" pitchFamily="2" charset="2"/>
              <a:buChar char="§"/>
              <a:defRPr/>
            </a:pPr>
            <a:r>
              <a:rPr lang="en-US" sz="1800" dirty="0" smtClean="0">
                <a:hlinkClick r:id="rId2"/>
              </a:rPr>
              <a:t>Regional office locations</a:t>
            </a:r>
            <a:r>
              <a:rPr lang="en-US" sz="1800" dirty="0" smtClean="0"/>
              <a:t> - general contact information (ask for a Real Estate staff member)</a:t>
            </a:r>
          </a:p>
          <a:p>
            <a:pPr marL="233363" indent="-230188">
              <a:lnSpc>
                <a:spcPct val="110000"/>
              </a:lnSpc>
              <a:spcBef>
                <a:spcPts val="0"/>
              </a:spcBef>
              <a:spcAft>
                <a:spcPts val="0"/>
              </a:spcAft>
              <a:buFont typeface="Wingdings" panose="05000000000000000000" pitchFamily="2" charset="2"/>
              <a:buChar char="§"/>
              <a:defRPr/>
            </a:pPr>
            <a:r>
              <a:rPr lang="en-US" sz="1800" dirty="0" smtClean="0">
                <a:hlinkClick r:id="rId3"/>
              </a:rPr>
              <a:t>Statewide program area Real Estate contacts</a:t>
            </a:r>
            <a:r>
              <a:rPr lang="en-US" sz="1800" dirty="0" smtClean="0"/>
              <a:t> - map showing key staff for public information</a:t>
            </a:r>
          </a:p>
          <a:p>
            <a:pPr marL="457200" lvl="1" indent="-223838">
              <a:lnSpc>
                <a:spcPct val="100000"/>
              </a:lnSpc>
              <a:spcBef>
                <a:spcPts val="0"/>
              </a:spcBef>
              <a:spcAft>
                <a:spcPts val="0"/>
              </a:spcAft>
              <a:defRPr/>
            </a:pPr>
            <a:r>
              <a:rPr lang="en-US" sz="1700" dirty="0" smtClean="0"/>
              <a:t>Have a general question and can't find contact? Send email </a:t>
            </a:r>
            <a:r>
              <a:rPr lang="en-US" sz="1700" dirty="0" smtClean="0">
                <a:hlinkClick r:id="rId4"/>
              </a:rPr>
              <a:t>DOT DTSD BTS Statewide Real Estate</a:t>
            </a:r>
            <a:endParaRPr lang="en-US" sz="1700" dirty="0" smtClean="0"/>
          </a:p>
          <a:p>
            <a:pPr marL="233363" indent="-230188">
              <a:lnSpc>
                <a:spcPct val="110000"/>
              </a:lnSpc>
              <a:spcBef>
                <a:spcPts val="0"/>
              </a:spcBef>
              <a:spcAft>
                <a:spcPts val="0"/>
              </a:spcAft>
              <a:buFont typeface="Wingdings" panose="05000000000000000000" pitchFamily="2" charset="2"/>
              <a:buChar char="§"/>
              <a:defRPr/>
            </a:pPr>
            <a:r>
              <a:rPr lang="en-US" sz="1800" dirty="0" smtClean="0">
                <a:hlinkClick r:id="rId5"/>
              </a:rPr>
              <a:t>Surplus land and property for sale or lease</a:t>
            </a:r>
            <a:r>
              <a:rPr lang="en-US" sz="1800" dirty="0" smtClean="0"/>
              <a:t> - excess highway property available by region</a:t>
            </a:r>
          </a:p>
          <a:p>
            <a:pPr marL="457200" lvl="1" indent="-223838">
              <a:lnSpc>
                <a:spcPct val="100000"/>
              </a:lnSpc>
              <a:spcBef>
                <a:spcPts val="0"/>
              </a:spcBef>
              <a:spcAft>
                <a:spcPts val="0"/>
              </a:spcAft>
              <a:defRPr/>
            </a:pPr>
            <a:r>
              <a:rPr lang="en-US" dirty="0" smtClean="0">
                <a:hlinkClick r:id="rId6"/>
              </a:rPr>
              <a:t>How WisDOT sells surplus lands</a:t>
            </a:r>
            <a:endParaRPr lang="en-US" dirty="0"/>
          </a:p>
        </p:txBody>
      </p:sp>
      <p:sp>
        <p:nvSpPr>
          <p:cNvPr id="819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A74D5F3-BF10-4FC4-8361-5E601EC33410}" type="slidenum">
              <a:rPr lang="en-US" altLang="en-US" smtClean="0">
                <a:solidFill>
                  <a:srgbClr val="FFFFFF"/>
                </a:solidFill>
                <a:latin typeface="Calibri" panose="020F0502020204030204" pitchFamily="34" charset="0"/>
              </a:rPr>
              <a:pPr/>
              <a:t>17</a:t>
            </a:fld>
            <a:endParaRPr lang="en-US" altLang="en-US" dirty="0" smtClean="0">
              <a:solidFill>
                <a:srgbClr val="FFFFFF"/>
              </a:solidFill>
              <a:latin typeface="Calibri" panose="020F0502020204030204" pitchFamily="34" charset="0"/>
            </a:endParaRP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00039" y="3337560"/>
            <a:ext cx="2819761" cy="1005840"/>
          </a:xfrm>
          <a:prstGeom prst="rect">
            <a:avLst/>
          </a:prstGeom>
          <a:effectLst>
            <a:softEdge rad="317500"/>
          </a:effectLst>
        </p:spPr>
      </p:pic>
      <p:sp>
        <p:nvSpPr>
          <p:cNvPr id="7" name="TextBox 6"/>
          <p:cNvSpPr txBox="1"/>
          <p:nvPr/>
        </p:nvSpPr>
        <p:spPr>
          <a:xfrm>
            <a:off x="1600200" y="6477000"/>
            <a:ext cx="5943600" cy="261610"/>
          </a:xfrm>
          <a:prstGeom prst="rect">
            <a:avLst/>
          </a:prstGeom>
          <a:noFill/>
        </p:spPr>
        <p:txBody>
          <a:bodyPr wrap="square" rtlCol="0">
            <a:spAutoFit/>
          </a:bodyPr>
          <a:lstStyle/>
          <a:p>
            <a:pPr algn="ctr"/>
            <a:r>
              <a:rPr lang="en-US" sz="1100" dirty="0">
                <a:hlinkClick r:id="rId8"/>
              </a:rPr>
              <a:t>http://</a:t>
            </a:r>
            <a:r>
              <a:rPr lang="en-US" sz="1100" dirty="0" smtClean="0">
                <a:hlinkClick r:id="rId8"/>
              </a:rPr>
              <a:t>wisconsindot.gov/Pages/doing-bus/real-estate/hghwys-yourland/default.aspx</a:t>
            </a:r>
            <a:r>
              <a:rPr lang="en-US" sz="1100" dirty="0" smtClean="0"/>
              <a:t> </a:t>
            </a:r>
            <a:endParaRPr lang="en-US" sz="1100" dirty="0"/>
          </a:p>
        </p:txBody>
      </p:sp>
      <p:pic>
        <p:nvPicPr>
          <p:cNvPr id="12" name="Picture 3" descr="Link to WisDOT Internet Ho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 y="6459786"/>
            <a:ext cx="276225" cy="266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2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0"/>
                                        <p:tgtEl>
                                          <p:spTgt spid="9"/>
                                        </p:tgtEl>
                                      </p:cBhvr>
                                    </p:animEffect>
                                    <p:anim calcmode="lin" valueType="num">
                                      <p:cBhvr>
                                        <p:cTn id="8" dur="2500" fill="hold"/>
                                        <p:tgtEl>
                                          <p:spTgt spid="9"/>
                                        </p:tgtEl>
                                        <p:attrNameLst>
                                          <p:attrName>ppt_w</p:attrName>
                                        </p:attrNameLst>
                                      </p:cBhvr>
                                      <p:tavLst>
                                        <p:tav tm="0" fmla="#ppt_w*sin(2.5*pi*$)">
                                          <p:val>
                                            <p:fltVal val="0"/>
                                          </p:val>
                                        </p:tav>
                                        <p:tav tm="100000">
                                          <p:val>
                                            <p:fltVal val="1"/>
                                          </p:val>
                                        </p:tav>
                                      </p:tavLst>
                                    </p:anim>
                                    <p:anim calcmode="lin" valueType="num">
                                      <p:cBhvr>
                                        <p:cTn id="9" dur="2500" fill="hold"/>
                                        <p:tgtEl>
                                          <p:spTgt spid="9"/>
                                        </p:tgtEl>
                                        <p:attrNameLst>
                                          <p:attrName>ppt_h</p:attrName>
                                        </p:attrNameLst>
                                      </p:cBhvr>
                                      <p:tavLst>
                                        <p:tav tm="0">
                                          <p:val>
                                            <p:strVal val="#ppt_h"/>
                                          </p:val>
                                        </p:tav>
                                        <p:tav tm="100000">
                                          <p:val>
                                            <p:strVal val="#ppt_h"/>
                                          </p:val>
                                        </p:tav>
                                      </p:tavLst>
                                    </p:anim>
                                  </p:childTnLst>
                                </p:cTn>
                              </p:par>
                              <p:par>
                                <p:cTn id="10" presetID="22" presetClass="entr" presetSubtype="8" fill="hold" grpId="0" nodeType="with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wipe(left)">
                                      <p:cBhvr>
                                        <p:cTn id="12" dur="2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5400" y="1143000"/>
            <a:ext cx="3622455" cy="5065233"/>
          </a:xfrm>
          <a:solidFill>
            <a:srgbClr val="FFC000">
              <a:tint val="66000"/>
              <a:satMod val="160000"/>
            </a:srgbClr>
          </a:solidFill>
          <a:ln>
            <a:solidFill>
              <a:schemeClr val="accent1"/>
            </a:solidFill>
          </a:ln>
        </p:spPr>
        <p:txBody>
          <a:bodyPr anchor="ctr" anchorCtr="0">
            <a:spAutoFit/>
          </a:bodyPr>
          <a:lstStyle/>
          <a:p>
            <a:pPr algn="l">
              <a:defRPr/>
            </a:pPr>
            <a:r>
              <a:rPr lang="en-US" sz="2000" dirty="0" smtClean="0"/>
              <a:t>Since we operate using more of a decentralized business model here at WisDOT, </a:t>
            </a:r>
            <a:r>
              <a:rPr lang="en-US" sz="2000" dirty="0" smtClean="0">
                <a:effectLst>
                  <a:outerShdw blurRad="38100" dist="38100" dir="2700000" algn="tl">
                    <a:srgbClr val="000000">
                      <a:alpha val="43137"/>
                    </a:srgbClr>
                  </a:outerShdw>
                </a:effectLst>
              </a:rPr>
              <a:t>we typically tell the general public that it is best to contact their </a:t>
            </a:r>
            <a:r>
              <a:rPr lang="en-US" sz="2000" dirty="0" smtClean="0">
                <a:effectLst>
                  <a:outerShdw blurRad="38100" dist="38100" dir="2700000" algn="tl">
                    <a:srgbClr val="000000">
                      <a:alpha val="43137"/>
                    </a:srgbClr>
                  </a:outerShdw>
                </a:effectLst>
                <a:hlinkClick r:id="rId2"/>
              </a:rPr>
              <a:t>regional office locations</a:t>
            </a:r>
            <a:r>
              <a:rPr lang="en-US" sz="2000" dirty="0" smtClean="0"/>
              <a:t> </a:t>
            </a:r>
            <a:r>
              <a:rPr lang="en-US" sz="2000" dirty="0" smtClean="0">
                <a:effectLst>
                  <a:outerShdw blurRad="38100" dist="38100" dir="2700000" algn="tl">
                    <a:srgbClr val="000000">
                      <a:alpha val="43137"/>
                    </a:srgbClr>
                  </a:outerShdw>
                </a:effectLst>
              </a:rPr>
              <a:t>and ask to speak with a Real Estate staff member.  </a:t>
            </a:r>
            <a:r>
              <a:rPr lang="en-US" sz="2000" dirty="0" smtClean="0"/>
              <a:t>We also post a </a:t>
            </a:r>
            <a:r>
              <a:rPr lang="en-US" sz="2000" dirty="0" smtClean="0">
                <a:hlinkClick r:id="rId3"/>
              </a:rPr>
              <a:t>statewide program area Real Estate contacts</a:t>
            </a:r>
            <a:r>
              <a:rPr lang="en-US" sz="2000" dirty="0" smtClean="0"/>
              <a:t> map on our public info page.  For any member of the public who prefers to send an email, we offer this as an additional point of contact:</a:t>
            </a:r>
            <a:br>
              <a:rPr lang="en-US" sz="2000" dirty="0" smtClean="0"/>
            </a:br>
            <a:r>
              <a:rPr lang="en-US" sz="2000" dirty="0" smtClean="0">
                <a:hlinkClick r:id="rId4"/>
              </a:rPr>
              <a:t>DOT DTSD BTS Statewide Real Estate</a:t>
            </a:r>
            <a:r>
              <a:rPr lang="en-US" sz="2000" dirty="0" smtClean="0"/>
              <a:t>.  This general email address is received and maintained by the central Madison bureau (BTS-RE) who may forward inquiries to the regions as needed.</a:t>
            </a:r>
            <a:endParaRPr lang="en-US" sz="2000" dirty="0"/>
          </a:p>
        </p:txBody>
      </p:sp>
      <p:sp>
        <p:nvSpPr>
          <p:cNvPr id="7" name="Date Placeholder 3"/>
          <p:cNvSpPr>
            <a:spLocks noGrp="1"/>
          </p:cNvSpPr>
          <p:nvPr>
            <p:ph type="dt" sz="half" idx="10"/>
          </p:nvPr>
        </p:nvSpPr>
        <p:spPr/>
        <p:txBody>
          <a:bodyPr/>
          <a:lstStyle/>
          <a:p>
            <a:pPr>
              <a:defRPr/>
            </a:pPr>
            <a:r>
              <a:rPr lang="en-US" dirty="0" smtClean="0"/>
              <a:t>11/2016</a:t>
            </a:r>
            <a:endParaRPr lang="en-US" dirty="0"/>
          </a:p>
        </p:txBody>
      </p:sp>
      <p:sp>
        <p:nvSpPr>
          <p:cNvPr id="1024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8EA44E0-E52A-49E3-B967-2969FA559F75}" type="slidenum">
              <a:rPr lang="en-US" altLang="en-US" smtClean="0">
                <a:solidFill>
                  <a:srgbClr val="FFFFFF"/>
                </a:solidFill>
                <a:latin typeface="Calibri" panose="020F0502020204030204" pitchFamily="34" charset="0"/>
              </a:rPr>
              <a:pPr/>
              <a:t>18</a:t>
            </a:fld>
            <a:endParaRPr lang="en-US" altLang="en-US" dirty="0" smtClean="0">
              <a:solidFill>
                <a:srgbClr val="FFFFFF"/>
              </a:solidFill>
              <a:latin typeface="Calibri" panose="020F0502020204030204" pitchFamily="34" charset="0"/>
            </a:endParaRPr>
          </a:p>
        </p:txBody>
      </p:sp>
      <p:sp>
        <p:nvSpPr>
          <p:cNvPr id="6" name="TextBox 5"/>
          <p:cNvSpPr txBox="1"/>
          <p:nvPr/>
        </p:nvSpPr>
        <p:spPr>
          <a:xfrm>
            <a:off x="1600200" y="6477000"/>
            <a:ext cx="5943600" cy="261610"/>
          </a:xfrm>
          <a:prstGeom prst="rect">
            <a:avLst/>
          </a:prstGeom>
          <a:noFill/>
        </p:spPr>
        <p:txBody>
          <a:bodyPr wrap="square" rtlCol="0">
            <a:spAutoFit/>
          </a:bodyPr>
          <a:lstStyle/>
          <a:p>
            <a:pPr algn="ctr"/>
            <a:r>
              <a:rPr lang="en-US" sz="1100" dirty="0">
                <a:hlinkClick r:id="rId5"/>
              </a:rPr>
              <a:t>http://</a:t>
            </a:r>
            <a:r>
              <a:rPr lang="en-US" sz="1100" dirty="0" smtClean="0">
                <a:hlinkClick r:id="rId5"/>
              </a:rPr>
              <a:t>wisconsindot.gov/Pages/doing-bus/real-estate/hghwys-yourland/default.aspx</a:t>
            </a:r>
            <a:r>
              <a:rPr lang="en-US" sz="1100" dirty="0" smtClean="0"/>
              <a:t> </a:t>
            </a:r>
            <a:endParaRPr lang="en-US" sz="1100" dirty="0"/>
          </a:p>
        </p:txBody>
      </p:sp>
      <p:pic>
        <p:nvPicPr>
          <p:cNvPr id="5" name="Picture 4"/>
          <p:cNvPicPr>
            <a:picLocks noChangeAspect="1"/>
          </p:cNvPicPr>
          <p:nvPr/>
        </p:nvPicPr>
        <p:blipFill>
          <a:blip r:embed="rId6"/>
          <a:stretch>
            <a:fillRect/>
          </a:stretch>
        </p:blipFill>
        <p:spPr>
          <a:xfrm>
            <a:off x="304800" y="381000"/>
            <a:ext cx="4435224" cy="5822185"/>
          </a:xfrm>
          <a:prstGeom prst="rect">
            <a:avLst/>
          </a:prstGeom>
          <a:effectLst>
            <a:glow rad="228600">
              <a:schemeClr val="accent4">
                <a:satMod val="175000"/>
                <a:alpha val="40000"/>
              </a:schemeClr>
            </a:glow>
          </a:effectLst>
        </p:spPr>
      </p:pic>
      <p:sp>
        <p:nvSpPr>
          <p:cNvPr id="3" name="Rectangle 2"/>
          <p:cNvSpPr/>
          <p:nvPr/>
        </p:nvSpPr>
        <p:spPr>
          <a:xfrm>
            <a:off x="5105400" y="381000"/>
            <a:ext cx="3504599" cy="584775"/>
          </a:xfrm>
          <a:prstGeom prst="rect">
            <a:avLst/>
          </a:prstGeom>
        </p:spPr>
        <p:txBody>
          <a:bodyPr wrap="square">
            <a:spAutoFit/>
          </a:bodyPr>
          <a:lstStyle/>
          <a:p>
            <a:pPr algn="ctr"/>
            <a:r>
              <a:rPr lang="en-US" sz="1600" b="1" dirty="0" smtClean="0">
                <a:latin typeface="Vladimir Script" panose="03050402040407070305" pitchFamily="66" charset="0"/>
                <a:cs typeface="Arabic Typesetting" panose="03020402040406030203" pitchFamily="66" charset="-78"/>
              </a:rPr>
              <a:t>WisDOT </a:t>
            </a:r>
            <a:r>
              <a:rPr lang="en-US" sz="1600" b="1" dirty="0">
                <a:latin typeface="Vladimir Script" panose="03050402040407070305" pitchFamily="66" charset="0"/>
                <a:cs typeface="Arabic Typesetting" panose="03020402040406030203" pitchFamily="66" charset="-78"/>
              </a:rPr>
              <a:t>Real </a:t>
            </a:r>
            <a:r>
              <a:rPr lang="en-US" sz="1600" b="1" dirty="0" smtClean="0">
                <a:latin typeface="Vladimir Script" panose="03050402040407070305" pitchFamily="66" charset="0"/>
                <a:cs typeface="Arabic Typesetting" panose="03020402040406030203" pitchFamily="66" charset="-78"/>
              </a:rPr>
              <a:t>Estate</a:t>
            </a:r>
          </a:p>
          <a:p>
            <a:pPr algn="ctr"/>
            <a:r>
              <a:rPr lang="en-US" sz="1600" dirty="0" smtClean="0"/>
              <a:t>Offices, staff &amp; consultants statewide</a:t>
            </a:r>
            <a:endParaRPr lang="en-US" sz="1600" dirty="0"/>
          </a:p>
        </p:txBody>
      </p:sp>
      <p:pic>
        <p:nvPicPr>
          <p:cNvPr id="9" name="Picture 3" descr="Link to WisDOT Internet Ho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6459786"/>
            <a:ext cx="276225" cy="266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676400"/>
            <a:ext cx="2590800" cy="4267200"/>
          </a:xfrm>
        </p:spPr>
        <p:txBody>
          <a:bodyPr rtlCol="0">
            <a:normAutofit fontScale="90000"/>
          </a:bodyPr>
          <a:lstStyle/>
          <a:p>
            <a:pPr>
              <a:defRPr/>
            </a:pPr>
            <a:r>
              <a:rPr lang="en-US" sz="2000" cap="all" dirty="0" smtClean="0"/>
              <a:t>We have Wisdot</a:t>
            </a:r>
            <a:br>
              <a:rPr lang="en-US" sz="2000" cap="all" dirty="0" smtClean="0"/>
            </a:br>
            <a:r>
              <a:rPr lang="en-US" sz="2000" cap="all" dirty="0" smtClean="0"/>
              <a:t>real estate staff in offices for every region.  There are  </a:t>
            </a:r>
            <a:r>
              <a:rPr lang="en-US" sz="2000" cap="all" dirty="0"/>
              <a:t>approximately 100 </a:t>
            </a:r>
            <a:r>
              <a:rPr lang="en-US" sz="2000" cap="all" dirty="0" smtClean="0"/>
              <a:t>Staff Statewide, not Counting our consultant partners, Limited Term Employees (LTE), or student interns.  Add our immediate partners, and All total, we hover around 200 people statewide working for and on behalf of wisdot real estate.</a:t>
            </a:r>
            <a:endParaRPr lang="en-US" sz="2000" cap="all" dirty="0"/>
          </a:p>
        </p:txBody>
      </p:sp>
      <p:sp>
        <p:nvSpPr>
          <p:cNvPr id="9" name="Date Placeholder 3"/>
          <p:cNvSpPr>
            <a:spLocks noGrp="1"/>
          </p:cNvSpPr>
          <p:nvPr>
            <p:ph type="dt" sz="half" idx="10"/>
          </p:nvPr>
        </p:nvSpPr>
        <p:spPr/>
        <p:txBody>
          <a:bodyPr/>
          <a:lstStyle/>
          <a:p>
            <a:pPr>
              <a:defRPr/>
            </a:pPr>
            <a:r>
              <a:rPr lang="en-US" dirty="0" smtClean="0"/>
              <a:t>11/2016</a:t>
            </a:r>
            <a:endParaRPr lang="en-US" dirty="0"/>
          </a:p>
        </p:txBody>
      </p:sp>
      <p:sp>
        <p:nvSpPr>
          <p:cNvPr id="13317"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F46E579-480F-4F6A-9DBD-53929EEBBE9A}" type="slidenum">
              <a:rPr lang="en-US" altLang="en-US" sz="1200" smtClean="0">
                <a:solidFill>
                  <a:srgbClr val="FFFFFF"/>
                </a:solidFill>
              </a:rPr>
              <a:pPr>
                <a:spcBef>
                  <a:spcPct val="0"/>
                </a:spcBef>
                <a:buFontTx/>
                <a:buNone/>
              </a:pPr>
              <a:t>19</a:t>
            </a:fld>
            <a:endParaRPr lang="en-US" altLang="en-US" sz="1200" dirty="0" smtClean="0">
              <a:solidFill>
                <a:srgbClr val="FFFFFF"/>
              </a:solidFill>
            </a:endParaRPr>
          </a:p>
        </p:txBody>
      </p:sp>
      <p:pic>
        <p:nvPicPr>
          <p:cNvPr id="1331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304800"/>
            <a:ext cx="4427537" cy="59436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8" name="Diagram 7"/>
          <p:cNvGraphicFramePr>
            <a:graphicFrameLocks noChangeAspect="1"/>
          </p:cNvGraphicFramePr>
          <p:nvPr>
            <p:extLst>
              <p:ext uri="{D42A27DB-BD31-4B8C-83A1-F6EECF244321}">
                <p14:modId xmlns:p14="http://schemas.microsoft.com/office/powerpoint/2010/main" val="1992640606"/>
              </p:ext>
            </p:extLst>
          </p:nvPr>
        </p:nvGraphicFramePr>
        <p:xfrm>
          <a:off x="2209800" y="1219200"/>
          <a:ext cx="7818120" cy="52120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Picture 3" descr="Link to WisDOT Internet Ho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 y="6459786"/>
            <a:ext cx="276225" cy="2667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71600" y="6474023"/>
            <a:ext cx="6400800" cy="307777"/>
          </a:xfrm>
          <a:prstGeom prst="rect">
            <a:avLst/>
          </a:prstGeom>
        </p:spPr>
        <p:txBody>
          <a:bodyPr wrap="square">
            <a:spAutoFit/>
          </a:bodyPr>
          <a:lstStyle/>
          <a:p>
            <a:r>
              <a:rPr lang="en-US" sz="1400" dirty="0">
                <a:hlinkClick r:id="rId10"/>
              </a:rPr>
              <a:t>http://</a:t>
            </a:r>
            <a:r>
              <a:rPr lang="en-US" sz="1400" dirty="0" smtClean="0">
                <a:hlinkClick r:id="rId10"/>
              </a:rPr>
              <a:t>wisconsindot.gov/dtsdManuals/re/re-staffresources/regions-dtsd-re.docx</a:t>
            </a:r>
            <a:r>
              <a:rPr lang="en-US" sz="1400" dirty="0" smtClean="0"/>
              <a:t> </a:t>
            </a:r>
            <a:endParaRPr lang="en-US" sz="1400" dirty="0"/>
          </a:p>
        </p:txBody>
      </p:sp>
      <p:sp>
        <p:nvSpPr>
          <p:cNvPr id="4" name="TextBox 3"/>
          <p:cNvSpPr txBox="1"/>
          <p:nvPr/>
        </p:nvSpPr>
        <p:spPr>
          <a:xfrm>
            <a:off x="504825" y="838200"/>
            <a:ext cx="3381375" cy="769441"/>
          </a:xfrm>
          <a:prstGeom prst="rect">
            <a:avLst/>
          </a:prstGeom>
          <a:noFill/>
        </p:spPr>
        <p:txBody>
          <a:bodyPr wrap="square" rtlCol="0">
            <a:spAutoFit/>
          </a:bodyPr>
          <a:lstStyle/>
          <a:p>
            <a:pPr algn="ctr"/>
            <a:r>
              <a:rPr lang="en-US" sz="2200" dirty="0" smtClean="0">
                <a:latin typeface="AR BERKLEY" panose="02000000000000000000" pitchFamily="2" charset="0"/>
                <a:cs typeface="Angsana New" panose="02020603050405020304" pitchFamily="18" charset="-34"/>
              </a:rPr>
              <a:t>200+ strong!</a:t>
            </a:r>
          </a:p>
          <a:p>
            <a:pPr algn="ctr"/>
            <a:r>
              <a:rPr lang="en-US" sz="2200" dirty="0" smtClean="0"/>
              <a:t>WisDOT/DTSD/BTS-RE</a:t>
            </a:r>
            <a:endParaRPr lang="en-US" sz="22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3000"/>
                                        <p:tgtEl>
                                          <p:spTgt spid="8"/>
                                        </p:tgtEl>
                                      </p:cBhvr>
                                    </p:animEffect>
                                  </p:childTnLst>
                                </p:cTn>
                              </p:par>
                            </p:childTnLst>
                          </p:cTn>
                        </p:par>
                        <p:par>
                          <p:cTn id="8" fill="hold">
                            <p:stCondLst>
                              <p:cond delay="3000"/>
                            </p:stCondLst>
                            <p:childTnLst>
                              <p:par>
                                <p:cTn id="9" presetID="34" presetClass="emph" presetSubtype="0" fill="hold" grpId="0" nodeType="after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4"/>
                                        </p:tgtEl>
                                        <p:attrNameLst>
                                          <p:attrName>ppt_x</p:attrName>
                                          <p:attrName>ppt_y</p:attrName>
                                        </p:attrNameLst>
                                      </p:cBhvr>
                                    </p:animMotion>
                                    <p:animRot by="1500000">
                                      <p:cBhvr>
                                        <p:cTn id="11" dur="125" fill="hold">
                                          <p:stCondLst>
                                            <p:cond delay="0"/>
                                          </p:stCondLst>
                                        </p:cTn>
                                        <p:tgtEl>
                                          <p:spTgt spid="4"/>
                                        </p:tgtEl>
                                        <p:attrNameLst>
                                          <p:attrName>r</p:attrName>
                                        </p:attrNameLst>
                                      </p:cBhvr>
                                    </p:animRot>
                                    <p:animRot by="-1500000">
                                      <p:cBhvr>
                                        <p:cTn id="12" dur="125" fill="hold">
                                          <p:stCondLst>
                                            <p:cond delay="125"/>
                                          </p:stCondLst>
                                        </p:cTn>
                                        <p:tgtEl>
                                          <p:spTgt spid="4"/>
                                        </p:tgtEl>
                                        <p:attrNameLst>
                                          <p:attrName>r</p:attrName>
                                        </p:attrNameLst>
                                      </p:cBhvr>
                                    </p:animRot>
                                    <p:animRot by="-1500000">
                                      <p:cBhvr>
                                        <p:cTn id="13" dur="125" fill="hold">
                                          <p:stCondLst>
                                            <p:cond delay="250"/>
                                          </p:stCondLst>
                                        </p:cTn>
                                        <p:tgtEl>
                                          <p:spTgt spid="4"/>
                                        </p:tgtEl>
                                        <p:attrNameLst>
                                          <p:attrName>r</p:attrName>
                                        </p:attrNameLst>
                                      </p:cBhvr>
                                    </p:animRot>
                                    <p:animRot by="1500000">
                                      <p:cBhvr>
                                        <p:cTn id="14"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1"/>
            <a:ext cx="7543800" cy="1600199"/>
          </a:xfrm>
        </p:spPr>
        <p:txBody>
          <a:bodyPr>
            <a:normAutofit/>
          </a:bodyPr>
          <a:lstStyle/>
          <a:p>
            <a:pPr algn="r"/>
            <a:r>
              <a:rPr lang="en-US" b="1" dirty="0" smtClean="0">
                <a:solidFill>
                  <a:srgbClr val="002060"/>
                </a:solidFill>
                <a:effectLst>
                  <a:outerShdw blurRad="38100" dist="38100" dir="2700000" algn="tl">
                    <a:srgbClr val="000000">
                      <a:alpha val="43137"/>
                    </a:srgbClr>
                  </a:outerShdw>
                </a:effectLst>
                <a:latin typeface="Arial Black" panose="020B0A04020102020204" pitchFamily="34" charset="0"/>
              </a:rPr>
              <a:t>WisDOT </a:t>
            </a:r>
            <a:r>
              <a:rPr lang="en-US" b="1" dirty="0">
                <a:solidFill>
                  <a:srgbClr val="002060"/>
                </a:solidFill>
                <a:effectLst>
                  <a:outerShdw blurRad="38100" dist="38100" dir="2700000" algn="tl">
                    <a:srgbClr val="000000">
                      <a:alpha val="43137"/>
                    </a:srgbClr>
                  </a:outerShdw>
                </a:effectLst>
                <a:latin typeface="Arial Black" panose="020B0A04020102020204" pitchFamily="34" charset="0"/>
              </a:rPr>
              <a:t>Real Estate Tools &amp; Resources</a:t>
            </a:r>
            <a:endParaRPr lang="en-US" dirty="0"/>
          </a:p>
        </p:txBody>
      </p:sp>
      <p:sp>
        <p:nvSpPr>
          <p:cNvPr id="3" name="Content Placeholder 2"/>
          <p:cNvSpPr>
            <a:spLocks noGrp="1"/>
          </p:cNvSpPr>
          <p:nvPr>
            <p:ph idx="1"/>
          </p:nvPr>
        </p:nvSpPr>
        <p:spPr>
          <a:xfrm>
            <a:off x="800100" y="1831409"/>
            <a:ext cx="7543801" cy="3721102"/>
          </a:xfrm>
        </p:spPr>
        <p:txBody>
          <a:bodyPr anchor="ctr" anchorCtr="0">
            <a:noAutofit/>
          </a:bodyPr>
          <a:lstStyle/>
          <a:p>
            <a:pPr algn="just"/>
            <a:r>
              <a:rPr lang="en-US" dirty="0" smtClean="0">
                <a:latin typeface="Andalus" panose="02020603050405020304" pitchFamily="18" charset="-78"/>
                <a:cs typeface="Andalus" panose="02020603050405020304" pitchFamily="18" charset="-78"/>
              </a:rPr>
              <a:t>As WisDOT Real Estate (RE) staff and consultants, most tools and resources we use are </a:t>
            </a:r>
            <a:r>
              <a:rPr lang="en-US" dirty="0">
                <a:latin typeface="Andalus" panose="02020603050405020304" pitchFamily="18" charset="-78"/>
                <a:cs typeface="Andalus" panose="02020603050405020304" pitchFamily="18" charset="-78"/>
              </a:rPr>
              <a:t>no longer </a:t>
            </a:r>
            <a:r>
              <a:rPr lang="en-US" dirty="0" smtClean="0">
                <a:latin typeface="Andalus" panose="02020603050405020304" pitchFamily="18" charset="-78"/>
                <a:cs typeface="Andalus" panose="02020603050405020304" pitchFamily="18" charset="-78"/>
              </a:rPr>
              <a:t>even offered </a:t>
            </a:r>
            <a:r>
              <a:rPr lang="en-US" dirty="0">
                <a:latin typeface="Andalus" panose="02020603050405020304" pitchFamily="18" charset="-78"/>
                <a:cs typeface="Andalus" panose="02020603050405020304" pitchFamily="18" charset="-78"/>
              </a:rPr>
              <a:t>in a traditional paper </a:t>
            </a:r>
            <a:r>
              <a:rPr lang="en-US" dirty="0" smtClean="0">
                <a:latin typeface="Andalus" panose="02020603050405020304" pitchFamily="18" charset="-78"/>
                <a:cs typeface="Andalus" panose="02020603050405020304" pitchFamily="18" charset="-78"/>
              </a:rPr>
              <a:t>format.  For the most part, we now direct </a:t>
            </a:r>
            <a:r>
              <a:rPr lang="en-US" dirty="0">
                <a:latin typeface="Andalus" panose="02020603050405020304" pitchFamily="18" charset="-78"/>
                <a:cs typeface="Andalus" panose="02020603050405020304" pitchFamily="18" charset="-78"/>
              </a:rPr>
              <a:t>staff </a:t>
            </a:r>
            <a:r>
              <a:rPr lang="en-US" dirty="0" smtClean="0">
                <a:latin typeface="Andalus" panose="02020603050405020304" pitchFamily="18" charset="-78"/>
                <a:cs typeface="Andalus" panose="02020603050405020304" pitchFamily="18" charset="-78"/>
              </a:rPr>
              <a:t>and consultants that our only option is to access tools needed from resources that are </a:t>
            </a:r>
            <a:r>
              <a:rPr lang="en-US" dirty="0" smtClean="0">
                <a:effectLst>
                  <a:outerShdw blurRad="38100" dist="38100" dir="2700000" algn="tl">
                    <a:srgbClr val="000000">
                      <a:alpha val="43137"/>
                    </a:srgbClr>
                  </a:outerShdw>
                </a:effectLst>
                <a:latin typeface="Andalus" panose="02020603050405020304" pitchFamily="18" charset="-78"/>
                <a:cs typeface="Andalus" panose="02020603050405020304" pitchFamily="18" charset="-78"/>
              </a:rPr>
              <a:t>only</a:t>
            </a:r>
            <a:r>
              <a:rPr lang="en-US" dirty="0" smtClean="0">
                <a:latin typeface="Andalus" panose="02020603050405020304" pitchFamily="18" charset="-78"/>
                <a:cs typeface="Andalus" panose="02020603050405020304" pitchFamily="18" charset="-78"/>
              </a:rPr>
              <a:t> </a:t>
            </a:r>
            <a:r>
              <a:rPr lang="en-US" dirty="0">
                <a:latin typeface="Andalus" panose="02020603050405020304" pitchFamily="18" charset="-78"/>
                <a:cs typeface="Andalus" panose="02020603050405020304" pitchFamily="18" charset="-78"/>
              </a:rPr>
              <a:t>available </a:t>
            </a:r>
            <a:r>
              <a:rPr lang="en-US" dirty="0" smtClean="0">
                <a:latin typeface="Andalus" panose="02020603050405020304" pitchFamily="18" charset="-78"/>
                <a:cs typeface="Andalus" panose="02020603050405020304" pitchFamily="18" charset="-78"/>
              </a:rPr>
              <a:t>electronically.  </a:t>
            </a:r>
            <a:r>
              <a:rPr lang="en-US" dirty="0" smtClean="0">
                <a:effectLst>
                  <a:outerShdw blurRad="38100" dist="38100" dir="2700000" algn="tl">
                    <a:srgbClr val="000000">
                      <a:alpha val="43137"/>
                    </a:srgbClr>
                  </a:outerShdw>
                </a:effectLst>
                <a:latin typeface="Andalus" panose="02020603050405020304" pitchFamily="18" charset="-78"/>
                <a:cs typeface="Andalus" panose="02020603050405020304" pitchFamily="18" charset="-78"/>
              </a:rPr>
              <a:t>Electronic systems help to create a statewide uniformity </a:t>
            </a:r>
            <a:r>
              <a:rPr lang="en-US" dirty="0">
                <a:effectLst>
                  <a:outerShdw blurRad="38100" dist="38100" dir="2700000" algn="tl">
                    <a:srgbClr val="000000">
                      <a:alpha val="43137"/>
                    </a:srgbClr>
                  </a:outerShdw>
                </a:effectLst>
                <a:latin typeface="Andalus" panose="02020603050405020304" pitchFamily="18" charset="-78"/>
                <a:cs typeface="Andalus" panose="02020603050405020304" pitchFamily="18" charset="-78"/>
              </a:rPr>
              <a:t>to </a:t>
            </a:r>
            <a:r>
              <a:rPr lang="en-US" dirty="0" smtClean="0">
                <a:effectLst>
                  <a:outerShdw blurRad="38100" dist="38100" dir="2700000" algn="tl">
                    <a:srgbClr val="000000">
                      <a:alpha val="43137"/>
                    </a:srgbClr>
                  </a:outerShdw>
                </a:effectLst>
                <a:latin typeface="Andalus" panose="02020603050405020304" pitchFamily="18" charset="-78"/>
                <a:cs typeface="Andalus" panose="02020603050405020304" pitchFamily="18" charset="-78"/>
              </a:rPr>
              <a:t>processes, processing, </a:t>
            </a:r>
            <a:r>
              <a:rPr lang="en-US" dirty="0">
                <a:effectLst>
                  <a:outerShdw blurRad="38100" dist="38100" dir="2700000" algn="tl">
                    <a:srgbClr val="000000">
                      <a:alpha val="43137"/>
                    </a:srgbClr>
                  </a:outerShdw>
                </a:effectLst>
                <a:latin typeface="Andalus" panose="02020603050405020304" pitchFamily="18" charset="-78"/>
                <a:cs typeface="Andalus" panose="02020603050405020304" pitchFamily="18" charset="-78"/>
              </a:rPr>
              <a:t>and </a:t>
            </a:r>
            <a:r>
              <a:rPr lang="en-US" dirty="0" smtClean="0">
                <a:effectLst>
                  <a:outerShdw blurRad="38100" dist="38100" dir="2700000" algn="tl">
                    <a:srgbClr val="000000">
                      <a:alpha val="43137"/>
                    </a:srgbClr>
                  </a:outerShdw>
                </a:effectLst>
                <a:latin typeface="Andalus" panose="02020603050405020304" pitchFamily="18" charset="-78"/>
                <a:cs typeface="Andalus" panose="02020603050405020304" pitchFamily="18" charset="-78"/>
              </a:rPr>
              <a:t>procedures.  </a:t>
            </a:r>
            <a:r>
              <a:rPr lang="en-US" dirty="0" smtClean="0">
                <a:latin typeface="Andalus" panose="02020603050405020304" pitchFamily="18" charset="-78"/>
                <a:cs typeface="Andalus" panose="02020603050405020304" pitchFamily="18" charset="-78"/>
              </a:rPr>
              <a:t>If everyone can learn to use the same tools, from the same centralized resources, we’ve already raised the confidence level for our work.  It simply makes good business sense and is easier if everyone is working from and with the most current, official, and approved tools and resources, and this presentation was created to help get us all on the </a:t>
            </a:r>
            <a:r>
              <a:rPr lang="en-US" i="1" dirty="0" smtClean="0">
                <a:latin typeface="Andalus" panose="02020603050405020304" pitchFamily="18" charset="-78"/>
                <a:cs typeface="Andalus" panose="02020603050405020304" pitchFamily="18" charset="-78"/>
              </a:rPr>
              <a:t>“same page” (no pun intended).</a:t>
            </a:r>
            <a:r>
              <a:rPr lang="en-US" dirty="0" smtClean="0">
                <a:latin typeface="Andalus" panose="02020603050405020304" pitchFamily="18" charset="-78"/>
                <a:cs typeface="Andalus" panose="02020603050405020304" pitchFamily="18" charset="-78"/>
              </a:rPr>
              <a:t>  By learning to effectively use the tools and resources highlighted in this presentation, you will be doing your part in support our mission.  Hope you enjoy the tips and tricks!</a:t>
            </a:r>
            <a:endParaRPr lang="en-US" dirty="0"/>
          </a:p>
        </p:txBody>
      </p:sp>
      <p:sp>
        <p:nvSpPr>
          <p:cNvPr id="4" name="Date Placeholder 3"/>
          <p:cNvSpPr>
            <a:spLocks noGrp="1"/>
          </p:cNvSpPr>
          <p:nvPr>
            <p:ph type="dt" sz="half" idx="10"/>
          </p:nvPr>
        </p:nvSpPr>
        <p:spPr/>
        <p:txBody>
          <a:bodyPr/>
          <a:lstStyle/>
          <a:p>
            <a:pPr>
              <a:defRPr/>
            </a:pPr>
            <a:r>
              <a:rPr lang="en-US" dirty="0" smtClean="0"/>
              <a:t>11/2016</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52401"/>
            <a:ext cx="1654585" cy="1645920"/>
          </a:xfrm>
          <a:prstGeom prst="rect">
            <a:avLst/>
          </a:prstGeom>
          <a:effectLst>
            <a:softEdge rad="317500"/>
          </a:effectLst>
        </p:spPr>
      </p:pic>
      <p:sp>
        <p:nvSpPr>
          <p:cNvPr id="5" name="Slide Number Placeholder 4"/>
          <p:cNvSpPr>
            <a:spLocks noGrp="1"/>
          </p:cNvSpPr>
          <p:nvPr>
            <p:ph type="sldNum" sz="quarter" idx="12"/>
          </p:nvPr>
        </p:nvSpPr>
        <p:spPr/>
        <p:txBody>
          <a:bodyPr/>
          <a:lstStyle/>
          <a:p>
            <a:pPr>
              <a:defRPr/>
            </a:pPr>
            <a:fld id="{E3D62CE2-8E77-4F3E-9E5F-582E3EAE4D81}" type="slidenum">
              <a:rPr lang="en-US" altLang="en-US" smtClean="0"/>
              <a:pPr>
                <a:defRPr/>
              </a:pPr>
              <a:t>2</a:t>
            </a:fld>
            <a:endParaRPr lang="en-US" alt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1419" y="5341480"/>
            <a:ext cx="1650682" cy="1645920"/>
          </a:xfrm>
          <a:prstGeom prst="rect">
            <a:avLst/>
          </a:prstGeom>
          <a:effectLst>
            <a:softEdge rad="317500"/>
          </a:effectLst>
        </p:spPr>
      </p:pic>
      <p:sp>
        <p:nvSpPr>
          <p:cNvPr id="9" name="Rectangle 8"/>
          <p:cNvSpPr/>
          <p:nvPr/>
        </p:nvSpPr>
        <p:spPr>
          <a:xfrm>
            <a:off x="3048000" y="6324600"/>
            <a:ext cx="3105337" cy="461665"/>
          </a:xfrm>
          <a:prstGeom prst="rect">
            <a:avLst/>
          </a:prstGeom>
        </p:spPr>
        <p:txBody>
          <a:bodyPr wrap="none">
            <a:spAutoFit/>
          </a:bodyPr>
          <a:lstStyle/>
          <a:p>
            <a:pPr algn="ctr"/>
            <a:r>
              <a:rPr lang="en-US" sz="2400" dirty="0">
                <a:latin typeface="Andalus" panose="02020603050405020304" pitchFamily="18" charset="-78"/>
                <a:cs typeface="Andalus" panose="02020603050405020304" pitchFamily="18" charset="-78"/>
                <a:hlinkClick r:id="rId5"/>
              </a:rPr>
              <a:t>www.wisconsindot.gov</a:t>
            </a:r>
            <a:endParaRPr lang="en-US" sz="2400" dirty="0"/>
          </a:p>
        </p:txBody>
      </p:sp>
      <p:pic>
        <p:nvPicPr>
          <p:cNvPr id="10" name="Picture 3" descr="Link to WisDOT Internet Ho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6459786"/>
            <a:ext cx="276225" cy="2667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62000" y="5715000"/>
            <a:ext cx="7086601" cy="523220"/>
          </a:xfrm>
          <a:prstGeom prst="rect">
            <a:avLst/>
          </a:prstGeom>
          <a:noFill/>
        </p:spPr>
        <p:txBody>
          <a:bodyPr wrap="square" rtlCol="0">
            <a:spAutoFit/>
          </a:bodyPr>
          <a:lstStyle/>
          <a:p>
            <a:r>
              <a:rPr lang="en-US" sz="1400" dirty="0" smtClean="0"/>
              <a:t>Note: Unfortunately, any int</a:t>
            </a:r>
            <a:r>
              <a:rPr lang="en-US" sz="1400" u="sng" dirty="0" smtClean="0"/>
              <a:t>ra</a:t>
            </a:r>
            <a:r>
              <a:rPr lang="en-US" sz="1400" dirty="0" smtClean="0"/>
              <a:t>net (dotnet) linked materials referenced as part of this presentation will not be accessible to consultants who may be viewing this presentation.</a:t>
            </a:r>
            <a:endParaRPr lang="en-US" sz="1400" dirty="0"/>
          </a:p>
        </p:txBody>
      </p:sp>
    </p:spTree>
    <p:extLst>
      <p:ext uri="{BB962C8B-B14F-4D97-AF65-F5344CB8AC3E}">
        <p14:creationId xmlns:p14="http://schemas.microsoft.com/office/powerpoint/2010/main" val="1920076197"/>
      </p:ext>
    </p:extLst>
  </p:cSld>
  <p:clrMapOvr>
    <a:masterClrMapping/>
  </p:clrMapOvr>
  <p:transition spd="slow">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822960" y="286605"/>
            <a:ext cx="7543800" cy="932596"/>
          </a:xfrm>
        </p:spPr>
        <p:txBody>
          <a:bodyPr>
            <a:normAutofit/>
          </a:bodyPr>
          <a:lstStyle/>
          <a:p>
            <a:pPr algn="ctr" eaLnBrk="1" hangingPunct="1"/>
            <a:r>
              <a:rPr lang="en-US" altLang="en-US" sz="4400" dirty="0" smtClean="0"/>
              <a:t>Processes may vary by region</a:t>
            </a:r>
          </a:p>
        </p:txBody>
      </p:sp>
      <p:sp>
        <p:nvSpPr>
          <p:cNvPr id="12" name="Date Placeholder 3"/>
          <p:cNvSpPr>
            <a:spLocks noGrp="1"/>
          </p:cNvSpPr>
          <p:nvPr>
            <p:ph type="dt" sz="half" idx="10"/>
          </p:nvPr>
        </p:nvSpPr>
        <p:spPr/>
        <p:txBody>
          <a:bodyPr/>
          <a:lstStyle/>
          <a:p>
            <a:pPr>
              <a:defRPr/>
            </a:pPr>
            <a:r>
              <a:rPr lang="en-US" dirty="0" smtClean="0"/>
              <a:t>11/2016</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642146504"/>
              </p:ext>
            </p:extLst>
          </p:nvPr>
        </p:nvGraphicFramePr>
        <p:xfrm>
          <a:off x="1524000" y="1295401"/>
          <a:ext cx="6096000" cy="4724400"/>
        </p:xfrm>
        <a:graphic>
          <a:graphicData uri="http://schemas.openxmlformats.org/drawingml/2006/table">
            <a:tbl>
              <a:tblPr firstRow="1" bandRow="1">
                <a:tableStyleId>{5C22544A-7EE6-4342-B048-85BDC9FD1C3A}</a:tableStyleId>
              </a:tblPr>
              <a:tblGrid>
                <a:gridCol w="1524000"/>
                <a:gridCol w="1524000"/>
                <a:gridCol w="1524000"/>
                <a:gridCol w="1524000"/>
              </a:tblGrid>
              <a:tr h="4724400">
                <a:tc>
                  <a:txBody>
                    <a:bodyPr/>
                    <a:lstStyle/>
                    <a:p>
                      <a:endParaRPr lang="en-US" dirty="0"/>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tcPr>
                </a:tc>
                <a:tc>
                  <a:txBody>
                    <a:bodyPr/>
                    <a:lstStyle/>
                    <a:p>
                      <a:endParaRPr lang="en-US" dirty="0"/>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tcPr>
                </a:tc>
                <a:tc>
                  <a:txBody>
                    <a:bodyPr/>
                    <a:lstStyle/>
                    <a:p>
                      <a:endParaRPr lang="en-US" dirty="0"/>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tcPr>
                </a:tc>
                <a:tc>
                  <a:txBody>
                    <a:bodyPr/>
                    <a:lstStyle/>
                    <a:p>
                      <a:endParaRPr lang="en-US" dirty="0"/>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tcPr>
                </a:tc>
              </a:tr>
            </a:tbl>
          </a:graphicData>
        </a:graphic>
      </p:graphicFrame>
      <p:sp>
        <p:nvSpPr>
          <p:cNvPr id="20483" name="Content Placeholder 2"/>
          <p:cNvSpPr>
            <a:spLocks noGrp="1"/>
          </p:cNvSpPr>
          <p:nvPr>
            <p:ph idx="1"/>
          </p:nvPr>
        </p:nvSpPr>
        <p:spPr>
          <a:xfrm>
            <a:off x="457200" y="1676400"/>
            <a:ext cx="8229600" cy="2819400"/>
          </a:xfrm>
          <a:solidFill>
            <a:schemeClr val="bg1">
              <a:lumMod val="85000"/>
            </a:schemeClr>
          </a:solidFill>
        </p:spPr>
        <p:txBody>
          <a:bodyPr lIns="91440" rIns="91440" anchor="ctr" anchorCtr="0">
            <a:noAutofit/>
          </a:bodyPr>
          <a:lstStyle/>
          <a:p>
            <a:pPr marL="0" indent="0" eaLnBrk="1" hangingPunct="1">
              <a:buFont typeface="Arial" panose="020B0604020202020204" pitchFamily="34" charset="0"/>
              <a:buNone/>
            </a:pPr>
            <a:r>
              <a:rPr lang="en-US" altLang="en-US" sz="1600" dirty="0" smtClean="0"/>
              <a:t>Since we do operate with a rather decentralized structure here at WisDOT, as a way to more efficiently administer programs and services for each outlying region, our processes and processing procedures tend to vary somewhat from region to region and even from project to project; but, we do have many tools and resources that are universal to everyone and that are </a:t>
            </a:r>
            <a:r>
              <a:rPr lang="en-US" altLang="en-US" sz="1600" b="1" dirty="0" smtClean="0">
                <a:effectLst>
                  <a:outerShdw blurRad="38100" dist="38100" dir="2700000" algn="tl">
                    <a:srgbClr val="000000">
                      <a:alpha val="43137"/>
                    </a:srgbClr>
                  </a:outerShdw>
                </a:effectLst>
              </a:rPr>
              <a:t>required for use</a:t>
            </a:r>
            <a:r>
              <a:rPr lang="en-US" altLang="en-US" sz="1600" dirty="0" smtClean="0"/>
              <a:t> by everyone.  When in doubt, staff and consultants need to look to the web for help.  By accessing the information made available through our web pages, you can be reasonably assured that you are using the correct, current, approved methods, and latest tools available for all your transactions.  Everything posted to the web goes through the Madison central bureau office for review and approval and is intended to provide guidance to everyone statewide.  If you can’t find the guidance or tools needed on one of our web pages, then you may need to re-think your strategy.  Everything that gets approved, is current, and that should be used and trusted as a universal process and a statewide tool, should be posted and available to all staff.  Contact for updates and additions to our web content is through the Madison central bureau (BTS-RE).</a:t>
            </a:r>
          </a:p>
        </p:txBody>
      </p:sp>
      <p:sp>
        <p:nvSpPr>
          <p:cNvPr id="20500"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26F1ACF-CAE3-44A7-ADDD-C0519BE81A81}" type="slidenum">
              <a:rPr lang="en-US" altLang="en-US" sz="1200" smtClean="0">
                <a:solidFill>
                  <a:srgbClr val="FFFFFF"/>
                </a:solidFill>
              </a:rPr>
              <a:pPr>
                <a:spcBef>
                  <a:spcPct val="0"/>
                </a:spcBef>
                <a:buFontTx/>
                <a:buNone/>
              </a:pPr>
              <a:t>20</a:t>
            </a:fld>
            <a:endParaRPr lang="en-US" altLang="en-US" sz="1200" dirty="0" smtClean="0">
              <a:solidFill>
                <a:srgbClr val="FFFFFF"/>
              </a:solidFill>
            </a:endParaRPr>
          </a:p>
        </p:txBody>
      </p:sp>
      <p:pic>
        <p:nvPicPr>
          <p:cNvPr id="2049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49530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0400" y="49530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49530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8400" y="49530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0496"/>
                                        </p:tgtEl>
                                        <p:attrNameLst>
                                          <p:attrName>style.visibility</p:attrName>
                                        </p:attrNameLst>
                                      </p:cBhvr>
                                      <p:to>
                                        <p:strVal val="visible"/>
                                      </p:to>
                                    </p:set>
                                    <p:anim calcmode="lin" valueType="num">
                                      <p:cBhvr additive="base">
                                        <p:cTn id="7" dur="500" fill="hold"/>
                                        <p:tgtEl>
                                          <p:spTgt spid="20496"/>
                                        </p:tgtEl>
                                        <p:attrNameLst>
                                          <p:attrName>ppt_x</p:attrName>
                                        </p:attrNameLst>
                                      </p:cBhvr>
                                      <p:tavLst>
                                        <p:tav tm="0">
                                          <p:val>
                                            <p:strVal val="1+#ppt_w/2"/>
                                          </p:val>
                                        </p:tav>
                                        <p:tav tm="100000">
                                          <p:val>
                                            <p:strVal val="#ppt_x"/>
                                          </p:val>
                                        </p:tav>
                                      </p:tavLst>
                                    </p:anim>
                                    <p:anim calcmode="lin" valueType="num">
                                      <p:cBhvr additive="base">
                                        <p:cTn id="8" dur="500" fill="hold"/>
                                        <p:tgtEl>
                                          <p:spTgt spid="2049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0497"/>
                                        </p:tgtEl>
                                        <p:attrNameLst>
                                          <p:attrName>style.visibility</p:attrName>
                                        </p:attrNameLst>
                                      </p:cBhvr>
                                      <p:to>
                                        <p:strVal val="visible"/>
                                      </p:to>
                                    </p:set>
                                    <p:anim calcmode="lin" valueType="num">
                                      <p:cBhvr additive="base">
                                        <p:cTn id="11" dur="500" fill="hold"/>
                                        <p:tgtEl>
                                          <p:spTgt spid="20497"/>
                                        </p:tgtEl>
                                        <p:attrNameLst>
                                          <p:attrName>ppt_x</p:attrName>
                                        </p:attrNameLst>
                                      </p:cBhvr>
                                      <p:tavLst>
                                        <p:tav tm="0">
                                          <p:val>
                                            <p:strVal val="0-#ppt_w/2"/>
                                          </p:val>
                                        </p:tav>
                                        <p:tav tm="100000">
                                          <p:val>
                                            <p:strVal val="#ppt_x"/>
                                          </p:val>
                                        </p:tav>
                                      </p:tavLst>
                                    </p:anim>
                                    <p:anim calcmode="lin" valueType="num">
                                      <p:cBhvr additive="base">
                                        <p:cTn id="12" dur="500" fill="hold"/>
                                        <p:tgtEl>
                                          <p:spTgt spid="20497"/>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498"/>
                                        </p:tgtEl>
                                        <p:attrNameLst>
                                          <p:attrName>style.visibility</p:attrName>
                                        </p:attrNameLst>
                                      </p:cBhvr>
                                      <p:to>
                                        <p:strVal val="visible"/>
                                      </p:to>
                                    </p:set>
                                    <p:anim calcmode="lin" valueType="num">
                                      <p:cBhvr additive="base">
                                        <p:cTn id="15" dur="500" fill="hold"/>
                                        <p:tgtEl>
                                          <p:spTgt spid="20498"/>
                                        </p:tgtEl>
                                        <p:attrNameLst>
                                          <p:attrName>ppt_x</p:attrName>
                                        </p:attrNameLst>
                                      </p:cBhvr>
                                      <p:tavLst>
                                        <p:tav tm="0">
                                          <p:val>
                                            <p:strVal val="#ppt_x"/>
                                          </p:val>
                                        </p:tav>
                                        <p:tav tm="100000">
                                          <p:val>
                                            <p:strVal val="#ppt_x"/>
                                          </p:val>
                                        </p:tav>
                                      </p:tavLst>
                                    </p:anim>
                                    <p:anim calcmode="lin" valueType="num">
                                      <p:cBhvr additive="base">
                                        <p:cTn id="16" dur="500" fill="hold"/>
                                        <p:tgtEl>
                                          <p:spTgt spid="20498"/>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20499"/>
                                        </p:tgtEl>
                                        <p:attrNameLst>
                                          <p:attrName>style.visibility</p:attrName>
                                        </p:attrNameLst>
                                      </p:cBhvr>
                                      <p:to>
                                        <p:strVal val="visible"/>
                                      </p:to>
                                    </p:set>
                                    <p:anim calcmode="lin" valueType="num">
                                      <p:cBhvr additive="base">
                                        <p:cTn id="19" dur="500" fill="hold"/>
                                        <p:tgtEl>
                                          <p:spTgt spid="20499"/>
                                        </p:tgtEl>
                                        <p:attrNameLst>
                                          <p:attrName>ppt_x</p:attrName>
                                        </p:attrNameLst>
                                      </p:cBhvr>
                                      <p:tavLst>
                                        <p:tav tm="0">
                                          <p:val>
                                            <p:strVal val="#ppt_x"/>
                                          </p:val>
                                        </p:tav>
                                        <p:tav tm="100000">
                                          <p:val>
                                            <p:strVal val="#ppt_x"/>
                                          </p:val>
                                        </p:tav>
                                      </p:tavLst>
                                    </p:anim>
                                    <p:anim calcmode="lin" valueType="num">
                                      <p:cBhvr additive="base">
                                        <p:cTn id="20" dur="500" fill="hold"/>
                                        <p:tgtEl>
                                          <p:spTgt spid="20499"/>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14" presetClass="entr" presetSubtype="10" fill="hold" grpId="0" nodeType="afterEffect">
                                  <p:stCondLst>
                                    <p:cond delay="250"/>
                                  </p:stCondLst>
                                  <p:childTnLst>
                                    <p:set>
                                      <p:cBhvr>
                                        <p:cTn id="23" dur="1" fill="hold">
                                          <p:stCondLst>
                                            <p:cond delay="0"/>
                                          </p:stCondLst>
                                        </p:cTn>
                                        <p:tgtEl>
                                          <p:spTgt spid="20483">
                                            <p:bg/>
                                          </p:spTgt>
                                        </p:tgtEl>
                                        <p:attrNameLst>
                                          <p:attrName>style.visibility</p:attrName>
                                        </p:attrNameLst>
                                      </p:cBhvr>
                                      <p:to>
                                        <p:strVal val="visible"/>
                                      </p:to>
                                    </p:set>
                                    <p:animEffect transition="in" filter="randombar(horizontal)">
                                      <p:cBhvr>
                                        <p:cTn id="24" dur="500"/>
                                        <p:tgtEl>
                                          <p:spTgt spid="20483">
                                            <p:bg/>
                                          </p:spTgt>
                                        </p:tgtEl>
                                      </p:cBhvr>
                                    </p:animEffect>
                                  </p:childTnLst>
                                </p:cTn>
                              </p:par>
                            </p:childTnLst>
                          </p:cTn>
                        </p:par>
                        <p:par>
                          <p:cTn id="25" fill="hold">
                            <p:stCondLst>
                              <p:cond delay="1250"/>
                            </p:stCondLst>
                            <p:childTnLst>
                              <p:par>
                                <p:cTn id="26" presetID="14" presetClass="entr" presetSubtype="10" fill="hold" grpId="0" nodeType="afterEffect">
                                  <p:stCondLst>
                                    <p:cond delay="250"/>
                                  </p:stCondLst>
                                  <p:childTnLst>
                                    <p:set>
                                      <p:cBhvr>
                                        <p:cTn id="27" dur="1" fill="hold">
                                          <p:stCondLst>
                                            <p:cond delay="0"/>
                                          </p:stCondLst>
                                        </p:cTn>
                                        <p:tgtEl>
                                          <p:spTgt spid="20483">
                                            <p:txEl>
                                              <p:pRg st="0" end="0"/>
                                            </p:txEl>
                                          </p:spTgt>
                                        </p:tgtEl>
                                        <p:attrNameLst>
                                          <p:attrName>style.visibility</p:attrName>
                                        </p:attrNameLst>
                                      </p:cBhvr>
                                      <p:to>
                                        <p:strVal val="visible"/>
                                      </p:to>
                                    </p:set>
                                    <p:animEffect transition="in" filter="randombar(horizontal)">
                                      <p:cBhvr>
                                        <p:cTn id="28" dur="500"/>
                                        <p:tgtEl>
                                          <p:spTgt spid="204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805392" y="228600"/>
            <a:ext cx="5976210" cy="2019300"/>
          </a:xfrm>
        </p:spPr>
        <p:txBody>
          <a:bodyPr>
            <a:normAutofit fontScale="90000"/>
          </a:bodyPr>
          <a:lstStyle/>
          <a:p>
            <a:r>
              <a:rPr lang="en-US" altLang="en-US" sz="2000" dirty="0" smtClean="0"/>
              <a:t>We have several </a:t>
            </a:r>
            <a:r>
              <a:rPr lang="en-US" altLang="en-US" sz="2000" dirty="0" smtClean="0">
                <a:effectLst>
                  <a:outerShdw blurRad="38100" dist="38100" dir="2700000" algn="tl">
                    <a:srgbClr val="000000">
                      <a:alpha val="43137"/>
                    </a:srgbClr>
                  </a:outerShdw>
                </a:effectLst>
              </a:rPr>
              <a:t>required</a:t>
            </a:r>
            <a:r>
              <a:rPr lang="en-US" altLang="en-US" sz="2000" dirty="0" smtClean="0"/>
              <a:t> pieces of information for </a:t>
            </a:r>
            <a:r>
              <a:rPr lang="en-US" altLang="en-US" sz="2000" dirty="0"/>
              <a:t>Wisconsin citizen rights </a:t>
            </a:r>
            <a:r>
              <a:rPr lang="en-US" altLang="en-US" sz="2000" dirty="0" smtClean="0"/>
              <a:t>explained; for convenience, these are all linked for the public to reference before and after our visits and all are print-ready; acquisition and relocation staff </a:t>
            </a:r>
            <a:r>
              <a:rPr lang="en-US" altLang="en-US" sz="2000" dirty="0" smtClean="0">
                <a:effectLst>
                  <a:outerShdw blurRad="38100" dist="38100" dir="2700000" algn="tl">
                    <a:srgbClr val="000000">
                      <a:alpha val="43137"/>
                    </a:srgbClr>
                  </a:outerShdw>
                </a:effectLst>
              </a:rPr>
              <a:t>must also always</a:t>
            </a:r>
            <a:r>
              <a:rPr lang="en-US" altLang="en-US" sz="2000" dirty="0" smtClean="0"/>
              <a:t> provide copies of these required docs as part of each individual transaction.</a:t>
            </a:r>
            <a:br>
              <a:rPr lang="en-US" altLang="en-US" sz="2000" dirty="0" smtClean="0"/>
            </a:br>
            <a:r>
              <a:rPr lang="en-US" altLang="en-US" sz="2000" dirty="0" smtClean="0"/>
              <a:t/>
            </a:r>
            <a:br>
              <a:rPr lang="en-US" altLang="en-US" sz="2000" dirty="0" smtClean="0"/>
            </a:br>
            <a:r>
              <a:rPr lang="en-US" altLang="en-US" sz="2000" dirty="0" smtClean="0"/>
              <a:t> </a:t>
            </a:r>
            <a:r>
              <a:rPr lang="en-US" altLang="en-US" sz="2000" b="1" dirty="0" smtClean="0">
                <a:latin typeface="Algerian" panose="04020705040A02060702" pitchFamily="82" charset="0"/>
              </a:rPr>
              <a:t>WisDOT Real Estate public information</a:t>
            </a:r>
            <a:endParaRPr lang="en-US" altLang="en-US" sz="2000" b="1" dirty="0">
              <a:latin typeface="Algerian" panose="04020705040A02060702" pitchFamily="82" charset="0"/>
            </a:endParaRPr>
          </a:p>
        </p:txBody>
      </p:sp>
      <p:sp>
        <p:nvSpPr>
          <p:cNvPr id="3" name="Content Placeholder 2"/>
          <p:cNvSpPr>
            <a:spLocks noGrp="1"/>
          </p:cNvSpPr>
          <p:nvPr>
            <p:ph idx="1"/>
          </p:nvPr>
        </p:nvSpPr>
        <p:spPr>
          <a:xfrm>
            <a:off x="914400" y="2667000"/>
            <a:ext cx="7772400" cy="1371600"/>
          </a:xfr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a:ln>
            <a:solidFill>
              <a:schemeClr val="accent1"/>
            </a:solidFill>
          </a:ln>
        </p:spPr>
        <p:txBody>
          <a:bodyPr lIns="91440" rIns="91440" anchor="ctr" anchorCtr="0">
            <a:normAutofit/>
          </a:bodyPr>
          <a:lstStyle/>
          <a:p>
            <a:pPr marL="0" indent="0">
              <a:buFont typeface="Arial" panose="020B0604020202020204" pitchFamily="34" charset="0"/>
              <a:buNone/>
              <a:defRPr/>
            </a:pPr>
            <a:r>
              <a:rPr lang="en-US" sz="2400" dirty="0" smtClean="0">
                <a:solidFill>
                  <a:srgbClr val="C00000"/>
                </a:solidFill>
              </a:rPr>
              <a:t> Required by Dept. of Administration (DOA), their brochures:</a:t>
            </a:r>
            <a:endParaRPr lang="en-US" sz="2400" dirty="0" smtClean="0">
              <a:solidFill>
                <a:srgbClr val="C00000"/>
              </a:solidFill>
              <a:hlinkClick r:id="rId2"/>
            </a:endParaRPr>
          </a:p>
          <a:p>
            <a:pPr marL="457200" indent="-457200">
              <a:buClr>
                <a:schemeClr val="bg1"/>
              </a:buClr>
              <a:buFont typeface="Calibri" panose="020F0502020204030204" pitchFamily="34" charset="0"/>
              <a:buChar char="→"/>
              <a:defRPr/>
            </a:pPr>
            <a:r>
              <a:rPr lang="en-US" sz="2400" dirty="0" smtClean="0">
                <a:hlinkClick r:id="rId2"/>
              </a:rPr>
              <a:t>Rights of Landowners Under Wis Eminent Domain Law</a:t>
            </a:r>
            <a:endParaRPr lang="en-US" sz="2400" dirty="0" smtClean="0"/>
          </a:p>
          <a:p>
            <a:pPr marL="457200" indent="-457200">
              <a:spcBef>
                <a:spcPts val="600"/>
              </a:spcBef>
              <a:buClr>
                <a:schemeClr val="bg1"/>
              </a:buClr>
              <a:buFont typeface="Calibri" panose="020F0502020204030204" pitchFamily="34" charset="0"/>
              <a:buChar char="→"/>
              <a:defRPr/>
            </a:pPr>
            <a:r>
              <a:rPr lang="en-US" sz="2400" dirty="0" smtClean="0">
                <a:hlinkClick r:id="rId3"/>
              </a:rPr>
              <a:t>Residential</a:t>
            </a:r>
            <a:r>
              <a:rPr lang="en-US" sz="2400" dirty="0" smtClean="0"/>
              <a:t> and/or </a:t>
            </a:r>
            <a:r>
              <a:rPr lang="en-US" sz="2400" dirty="0" smtClean="0">
                <a:hlinkClick r:id="rId4"/>
              </a:rPr>
              <a:t>Business</a:t>
            </a:r>
            <a:r>
              <a:rPr lang="en-US" sz="2400" dirty="0"/>
              <a:t> Wisconsin Relocation </a:t>
            </a:r>
            <a:r>
              <a:rPr lang="en-US" sz="2400" dirty="0" smtClean="0"/>
              <a:t>Rights</a:t>
            </a:r>
            <a:endParaRPr lang="en-US" sz="2400" dirty="0"/>
          </a:p>
        </p:txBody>
      </p:sp>
      <p:sp>
        <p:nvSpPr>
          <p:cNvPr id="8" name="Date Placeholder 3"/>
          <p:cNvSpPr>
            <a:spLocks noGrp="1"/>
          </p:cNvSpPr>
          <p:nvPr>
            <p:ph type="dt" sz="half" idx="10"/>
          </p:nvPr>
        </p:nvSpPr>
        <p:spPr/>
        <p:txBody>
          <a:bodyPr/>
          <a:lstStyle/>
          <a:p>
            <a:pPr>
              <a:defRPr/>
            </a:pPr>
            <a:r>
              <a:rPr lang="en-US" dirty="0" smtClean="0"/>
              <a:t>11/2016</a:t>
            </a:r>
            <a:endParaRPr lang="en-US" dirty="0"/>
          </a:p>
        </p:txBody>
      </p:sp>
      <p:sp>
        <p:nvSpPr>
          <p:cNvPr id="717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B7D99A6-12AF-48F0-813B-4A9AD2C7CE77}" type="slidenum">
              <a:rPr lang="en-US" altLang="en-US" smtClean="0">
                <a:solidFill>
                  <a:srgbClr val="FFFFFF"/>
                </a:solidFill>
                <a:latin typeface="Calibri" panose="020F0502020204030204" pitchFamily="34" charset="0"/>
              </a:rPr>
              <a:pPr/>
              <a:t>21</a:t>
            </a:fld>
            <a:endParaRPr lang="en-US" altLang="en-US" dirty="0" smtClean="0">
              <a:solidFill>
                <a:srgbClr val="FFFFFF"/>
              </a:solidFill>
              <a:latin typeface="Calibri" panose="020F0502020204030204" pitchFamily="34" charset="0"/>
            </a:endParaRPr>
          </a:p>
        </p:txBody>
      </p:sp>
      <p:pic>
        <p:nvPicPr>
          <p:cNvPr id="7" name="Picture 6"/>
          <p:cNvPicPr>
            <a:picLocks noChangeAspect="1"/>
          </p:cNvPicPr>
          <p:nvPr/>
        </p:nvPicPr>
        <p:blipFill>
          <a:blip r:embed="rId5"/>
          <a:stretch>
            <a:fillRect/>
          </a:stretch>
        </p:blipFill>
        <p:spPr>
          <a:xfrm>
            <a:off x="6781602" y="228600"/>
            <a:ext cx="2286198" cy="2209800"/>
          </a:xfrm>
          <a:prstGeom prst="rect">
            <a:avLst/>
          </a:prstGeom>
          <a:effectLst>
            <a:softEdge rad="317500"/>
          </a:effectLst>
        </p:spPr>
      </p:pic>
      <p:sp>
        <p:nvSpPr>
          <p:cNvPr id="2" name="TextBox 1"/>
          <p:cNvSpPr txBox="1"/>
          <p:nvPr/>
        </p:nvSpPr>
        <p:spPr>
          <a:xfrm>
            <a:off x="1600200" y="6477000"/>
            <a:ext cx="5943600" cy="261610"/>
          </a:xfrm>
          <a:prstGeom prst="rect">
            <a:avLst/>
          </a:prstGeom>
          <a:noFill/>
        </p:spPr>
        <p:txBody>
          <a:bodyPr wrap="square" rtlCol="0">
            <a:spAutoFit/>
          </a:bodyPr>
          <a:lstStyle/>
          <a:p>
            <a:pPr algn="ctr"/>
            <a:r>
              <a:rPr lang="en-US" sz="1100" dirty="0">
                <a:hlinkClick r:id="rId6"/>
              </a:rPr>
              <a:t>http://</a:t>
            </a:r>
            <a:r>
              <a:rPr lang="en-US" sz="1100" dirty="0" smtClean="0">
                <a:hlinkClick r:id="rId6"/>
              </a:rPr>
              <a:t>wisconsindot.gov/Pages/doing-bus/real-estate/hghwys-yourland/default.aspx</a:t>
            </a:r>
            <a:r>
              <a:rPr lang="en-US" sz="1100" dirty="0" smtClean="0"/>
              <a:t> </a:t>
            </a:r>
            <a:endParaRPr lang="en-US" sz="1100" dirty="0"/>
          </a:p>
        </p:txBody>
      </p:sp>
      <p:sp>
        <p:nvSpPr>
          <p:cNvPr id="9" name="Content Placeholder 2"/>
          <p:cNvSpPr txBox="1">
            <a:spLocks/>
          </p:cNvSpPr>
          <p:nvPr/>
        </p:nvSpPr>
        <p:spPr>
          <a:xfrm>
            <a:off x="914400" y="4267200"/>
            <a:ext cx="7772400" cy="137160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a:ln>
            <a:solidFill>
              <a:schemeClr val="accent1"/>
            </a:solidFill>
          </a:ln>
        </p:spPr>
        <p:txBody>
          <a:bodyPr vert="horz" lIns="91440" tIns="45720" rIns="91440" bIns="45720" rtlCol="0" anchor="ctr" anchorCtr="0">
            <a:normAutofit fontScale="92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Font typeface="Arial" panose="020B0604020202020204" pitchFamily="34" charset="0"/>
              <a:buNone/>
              <a:defRPr/>
            </a:pPr>
            <a:r>
              <a:rPr lang="en-US" sz="2400" dirty="0" smtClean="0">
                <a:solidFill>
                  <a:srgbClr val="C00000"/>
                </a:solidFill>
              </a:rPr>
              <a:t>Helpful materials and resources (but </a:t>
            </a:r>
            <a:r>
              <a:rPr lang="en-US" sz="2400" i="1" dirty="0" smtClean="0">
                <a:solidFill>
                  <a:srgbClr val="C00000"/>
                </a:solidFill>
              </a:rPr>
              <a:t>not</a:t>
            </a:r>
            <a:r>
              <a:rPr lang="en-US" sz="2400" dirty="0" smtClean="0">
                <a:solidFill>
                  <a:srgbClr val="C00000"/>
                </a:solidFill>
              </a:rPr>
              <a:t> required):</a:t>
            </a:r>
          </a:p>
          <a:p>
            <a:pPr marL="457200" indent="-457200" fontAlgn="auto">
              <a:buClr>
                <a:schemeClr val="bg1"/>
              </a:buClr>
              <a:buFont typeface="Calibri" panose="020F0502020204030204" pitchFamily="34" charset="0"/>
              <a:buChar char="→"/>
              <a:defRPr/>
            </a:pPr>
            <a:r>
              <a:rPr lang="en-US" sz="2400" dirty="0" smtClean="0">
                <a:hlinkClick r:id="rId7"/>
              </a:rPr>
              <a:t>WisDOT acquisition process</a:t>
            </a:r>
            <a:r>
              <a:rPr lang="en-US" sz="2400" dirty="0" smtClean="0"/>
              <a:t> - an informational flowchart</a:t>
            </a:r>
          </a:p>
          <a:p>
            <a:pPr marL="457200" indent="-457200" fontAlgn="auto">
              <a:spcBef>
                <a:spcPts val="600"/>
              </a:spcBef>
              <a:buClr>
                <a:schemeClr val="bg1"/>
              </a:buClr>
              <a:buFont typeface="Calibri" panose="020F0502020204030204" pitchFamily="34" charset="0"/>
              <a:buChar char="→"/>
              <a:defRPr/>
            </a:pPr>
            <a:r>
              <a:rPr lang="en-US" sz="2400" dirty="0" smtClean="0">
                <a:hlinkClick r:id="rId8"/>
              </a:rPr>
              <a:t>WisDOT state statutes, admin code, federal laws/regs</a:t>
            </a:r>
            <a:r>
              <a:rPr lang="en-US" sz="2400" dirty="0" smtClean="0"/>
              <a:t> - a list of key eminent domain rules, regs, etc.</a:t>
            </a:r>
            <a:endParaRPr lang="en-US" sz="2400" dirty="0"/>
          </a:p>
        </p:txBody>
      </p:sp>
      <p:pic>
        <p:nvPicPr>
          <p:cNvPr id="10" name="Picture 3" descr="Link to WisDOT Internet Ho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 y="6459786"/>
            <a:ext cx="276225" cy="266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2" presetClass="entr" presetSubtype="0" fill="hold" grpId="0" nodeType="afterEffect">
                                  <p:stCondLst>
                                    <p:cond delay="0"/>
                                  </p:stCondLst>
                                  <p:childTnLst>
                                    <p:set>
                                      <p:cBhvr>
                                        <p:cTn id="33" dur="1" fill="hold">
                                          <p:stCondLst>
                                            <p:cond delay="0"/>
                                          </p:stCondLst>
                                        </p:cTn>
                                        <p:tgtEl>
                                          <p:spTgt spid="9">
                                            <p:bg/>
                                          </p:spTgt>
                                        </p:tgtEl>
                                        <p:attrNameLst>
                                          <p:attrName>style.visibility</p:attrName>
                                        </p:attrNameLst>
                                      </p:cBhvr>
                                      <p:to>
                                        <p:strVal val="visible"/>
                                      </p:to>
                                    </p:set>
                                    <p:animEffect transition="in" filter="fade">
                                      <p:cBhvr>
                                        <p:cTn id="34" dur="1000"/>
                                        <p:tgtEl>
                                          <p:spTgt spid="9">
                                            <p:bg/>
                                          </p:spTgt>
                                        </p:tgtEl>
                                      </p:cBhvr>
                                    </p:animEffect>
                                    <p:anim calcmode="lin" valueType="num">
                                      <p:cBhvr>
                                        <p:cTn id="35" dur="1000" fill="hold"/>
                                        <p:tgtEl>
                                          <p:spTgt spid="9">
                                            <p:bg/>
                                          </p:spTgt>
                                        </p:tgtEl>
                                        <p:attrNameLst>
                                          <p:attrName>ppt_x</p:attrName>
                                        </p:attrNameLst>
                                      </p:cBhvr>
                                      <p:tavLst>
                                        <p:tav tm="0">
                                          <p:val>
                                            <p:strVal val="#ppt_x"/>
                                          </p:val>
                                        </p:tav>
                                        <p:tav tm="100000">
                                          <p:val>
                                            <p:strVal val="#ppt_x"/>
                                          </p:val>
                                        </p:tav>
                                      </p:tavLst>
                                    </p:anim>
                                    <p:anim calcmode="lin" valueType="num">
                                      <p:cBhvr>
                                        <p:cTn id="36" dur="1000" fill="hold"/>
                                        <p:tgtEl>
                                          <p:spTgt spid="9">
                                            <p:bg/>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9">
                                            <p:txEl>
                                              <p:pRg st="0" end="0"/>
                                            </p:txEl>
                                          </p:spTgt>
                                        </p:tgtEl>
                                        <p:attrNameLst>
                                          <p:attrName>style.visibility</p:attrName>
                                        </p:attrNameLst>
                                      </p:cBhvr>
                                      <p:to>
                                        <p:strVal val="visible"/>
                                      </p:to>
                                    </p:set>
                                    <p:animEffect transition="in" filter="fade">
                                      <p:cBhvr>
                                        <p:cTn id="41" dur="1000"/>
                                        <p:tgtEl>
                                          <p:spTgt spid="9">
                                            <p:txEl>
                                              <p:pRg st="0" end="0"/>
                                            </p:txEl>
                                          </p:spTgt>
                                        </p:tgtEl>
                                      </p:cBhvr>
                                    </p:animEffect>
                                    <p:anim calcmode="lin" valueType="num">
                                      <p:cBhvr>
                                        <p:cTn id="42"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43"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9">
                                            <p:txEl>
                                              <p:pRg st="1" end="1"/>
                                            </p:txEl>
                                          </p:spTgt>
                                        </p:tgtEl>
                                        <p:attrNameLst>
                                          <p:attrName>style.visibility</p:attrName>
                                        </p:attrNameLst>
                                      </p:cBhvr>
                                      <p:to>
                                        <p:strVal val="visible"/>
                                      </p:to>
                                    </p:set>
                                    <p:animEffect transition="in" filter="fade">
                                      <p:cBhvr>
                                        <p:cTn id="48" dur="1000"/>
                                        <p:tgtEl>
                                          <p:spTgt spid="9">
                                            <p:txEl>
                                              <p:pRg st="1" end="1"/>
                                            </p:txEl>
                                          </p:spTgt>
                                        </p:tgtEl>
                                      </p:cBhvr>
                                    </p:animEffect>
                                    <p:anim calcmode="lin" valueType="num">
                                      <p:cBhvr>
                                        <p:cTn id="49"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50"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9">
                                            <p:txEl>
                                              <p:pRg st="2" end="2"/>
                                            </p:txEl>
                                          </p:spTgt>
                                        </p:tgtEl>
                                        <p:attrNameLst>
                                          <p:attrName>style.visibility</p:attrName>
                                        </p:attrNameLst>
                                      </p:cBhvr>
                                      <p:to>
                                        <p:strVal val="visible"/>
                                      </p:to>
                                    </p:set>
                                    <p:animEffect transition="in" filter="fade">
                                      <p:cBhvr>
                                        <p:cTn id="55" dur="1000"/>
                                        <p:tgtEl>
                                          <p:spTgt spid="9">
                                            <p:txEl>
                                              <p:pRg st="2" end="2"/>
                                            </p:txEl>
                                          </p:spTgt>
                                        </p:tgtEl>
                                      </p:cBhvr>
                                    </p:animEffect>
                                    <p:anim calcmode="lin" valueType="num">
                                      <p:cBhvr>
                                        <p:cTn id="56"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57"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9" grpId="0" uiExpand="1"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676400"/>
            <a:ext cx="8153401" cy="4326466"/>
          </a:xfr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a:ln>
            <a:solidFill>
              <a:schemeClr val="accent1"/>
            </a:solidFill>
          </a:ln>
        </p:spPr>
        <p:txBody>
          <a:bodyPr lIns="91440" rIns="91440" anchor="ctr" anchorCtr="0">
            <a:normAutofit fontScale="70000" lnSpcReduction="20000"/>
          </a:bodyPr>
          <a:lstStyle/>
          <a:p>
            <a:pPr>
              <a:spcBef>
                <a:spcPts val="0"/>
              </a:spcBef>
            </a:pPr>
            <a:r>
              <a:rPr lang="en-US" sz="2300" dirty="0"/>
              <a:t>This excerpt and text was taken directly from and links directly back to the Federal Highway Administration (FHWA)/Realty page. See information they've put together as a broad summary and overview, developed to help introduce and explain basic federal based programs and how they may relate to </a:t>
            </a:r>
            <a:r>
              <a:rPr lang="en-US" sz="2300" dirty="0">
                <a:hlinkClick r:id="rId2"/>
              </a:rPr>
              <a:t>owners and tenants</a:t>
            </a:r>
            <a:r>
              <a:rPr lang="en-US" sz="2300" dirty="0" smtClean="0"/>
              <a:t>.</a:t>
            </a:r>
            <a:endParaRPr lang="en-US" sz="2300" dirty="0"/>
          </a:p>
          <a:p>
            <a:pPr>
              <a:spcBef>
                <a:spcPts val="600"/>
              </a:spcBef>
            </a:pPr>
            <a:r>
              <a:rPr lang="en-US" sz="2300" dirty="0"/>
              <a:t>"Government programs designed to benefit the public as a whole often result in acquisition of private property, and sometimes in the displacement of people from their residences, businesses, nonprofit organizations, or farms. The information on this page provides basic information on your rights as an owner or tenant of real property to be acquired for a federally-funded program or project. The agency responsible for the federally-funded program or project in your area will have specific information regarding your acquisition. Please contact the sponsoring agency to receive answers to your specific questions. [The Wisconsin Department of Transportation (WisDOT)/Real Estate is your sponsoring agency; contact the regional office for your location.]</a:t>
            </a:r>
          </a:p>
          <a:p>
            <a:pPr marL="288925" lvl="1" indent="-176213"/>
            <a:r>
              <a:rPr lang="en-US" sz="2000" dirty="0">
                <a:hlinkClick r:id="rId3"/>
              </a:rPr>
              <a:t>Acquisition: Acquiring Real Property for Federal and Federal-Aid Programs and Projects</a:t>
            </a:r>
            <a:r>
              <a:rPr lang="en-US" sz="2000" dirty="0"/>
              <a:t> - Government programs designed to benefit the public as a whole often result in acquisition of private property and, sometimes, in the displacement of people from their residences, businesses or farms. Acquisition of this kind has long been recognized as a right of government and is known as the power of eminent domain.</a:t>
            </a:r>
          </a:p>
          <a:p>
            <a:pPr marL="288925" lvl="1" indent="-176213"/>
            <a:r>
              <a:rPr lang="en-US" sz="2000" dirty="0">
                <a:hlinkClick r:id="rId4"/>
              </a:rPr>
              <a:t>Your Rights and Benefits as a Displaced Person</a:t>
            </a:r>
            <a:r>
              <a:rPr lang="en-US" sz="2000" dirty="0"/>
              <a:t> (also </a:t>
            </a:r>
            <a:r>
              <a:rPr lang="en-US" sz="2000" dirty="0">
                <a:hlinkClick r:id="rId5"/>
              </a:rPr>
              <a:t>Spanish version</a:t>
            </a:r>
            <a:r>
              <a:rPr lang="en-US" sz="2000" dirty="0"/>
              <a:t>)- Government programs designed to benefit the public as a whole often result in acquisition of private property, and sometimes in the displacement of people from their residences, businesses, nonprofit organizations, or farms.</a:t>
            </a:r>
          </a:p>
          <a:p>
            <a:pPr marL="288925" lvl="1" indent="-176213"/>
            <a:r>
              <a:rPr lang="en-US" sz="2000" dirty="0">
                <a:hlinkClick r:id="rId6"/>
              </a:rPr>
              <a:t>Real Estate Acquisition Guide for Local Public Agencies</a:t>
            </a:r>
            <a:r>
              <a:rPr lang="en-US" sz="2000" dirty="0"/>
              <a:t> - This publication serves as a basic reference for agencies and others who receive Federal-aid highway funds for projects involving the acquisition of real property. As an owner or tenant this book provides a general outline of the process that is typically followed when a public project is developed."</a:t>
            </a:r>
            <a:endParaRPr lang="en-US" sz="2000" dirty="0">
              <a:effectLst/>
            </a:endParaRPr>
          </a:p>
        </p:txBody>
      </p:sp>
      <p:sp>
        <p:nvSpPr>
          <p:cNvPr id="4" name="Date Placeholder 3"/>
          <p:cNvSpPr>
            <a:spLocks noGrp="1"/>
          </p:cNvSpPr>
          <p:nvPr>
            <p:ph type="dt" sz="half" idx="10"/>
          </p:nvPr>
        </p:nvSpPr>
        <p:spPr/>
        <p:txBody>
          <a:bodyPr/>
          <a:lstStyle/>
          <a:p>
            <a:pPr>
              <a:defRPr/>
            </a:pPr>
            <a:r>
              <a:rPr lang="en-US" dirty="0" smtClean="0"/>
              <a:t>11/2016</a:t>
            </a:r>
            <a:endParaRPr lang="en-US" dirty="0"/>
          </a:p>
        </p:txBody>
      </p:sp>
      <p:sp>
        <p:nvSpPr>
          <p:cNvPr id="5" name="Slide Number Placeholder 4"/>
          <p:cNvSpPr>
            <a:spLocks noGrp="1"/>
          </p:cNvSpPr>
          <p:nvPr>
            <p:ph type="sldNum" sz="quarter" idx="12"/>
          </p:nvPr>
        </p:nvSpPr>
        <p:spPr/>
        <p:txBody>
          <a:bodyPr/>
          <a:lstStyle/>
          <a:p>
            <a:pPr>
              <a:defRPr/>
            </a:pPr>
            <a:fld id="{E3D62CE2-8E77-4F3E-9E5F-582E3EAE4D81}" type="slidenum">
              <a:rPr lang="en-US" altLang="en-US" smtClean="0"/>
              <a:pPr>
                <a:defRPr/>
              </a:pPr>
              <a:t>22</a:t>
            </a:fld>
            <a:endParaRPr lang="en-US" altLang="en-US" dirty="0"/>
          </a:p>
        </p:txBody>
      </p:sp>
      <p:sp>
        <p:nvSpPr>
          <p:cNvPr id="6" name="Title 1"/>
          <p:cNvSpPr txBox="1">
            <a:spLocks/>
          </p:cNvSpPr>
          <p:nvPr/>
        </p:nvSpPr>
        <p:spPr>
          <a:xfrm>
            <a:off x="457200" y="503518"/>
            <a:ext cx="5714999" cy="1020482"/>
          </a:xfrm>
          <a:prstGeom prst="rect">
            <a:avLst/>
          </a:prstGeom>
        </p:spPr>
        <p:txBody>
          <a:bodyPr vert="horz" lIns="91440" tIns="45720" rIns="91440" bIns="45720" rtlCol="0" anchor="b">
            <a:normAutofit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pPr>
            <a:r>
              <a:rPr lang="en-US" altLang="en-US" sz="2400" dirty="0" smtClean="0"/>
              <a:t>From the middle part of our RE </a:t>
            </a:r>
            <a:r>
              <a:rPr lang="en-US" altLang="en-US" sz="2400" dirty="0"/>
              <a:t>public </a:t>
            </a:r>
            <a:r>
              <a:rPr lang="en-US" altLang="en-US" sz="2400" dirty="0" smtClean="0"/>
              <a:t>info page, we have citizen rights as explained from the federal side...</a:t>
            </a:r>
            <a:endParaRPr lang="en-US" altLang="en-US" sz="2400" dirty="0"/>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76951" y="533400"/>
            <a:ext cx="2609850" cy="381000"/>
          </a:xfrm>
          <a:prstGeom prst="rect">
            <a:avLst/>
          </a:prstGeom>
          <a:solidFill>
            <a:schemeClr val="tx1">
              <a:lumMod val="75000"/>
              <a:lumOff val="25000"/>
            </a:schemeClr>
          </a:solidFill>
        </p:spPr>
      </p:pic>
      <p:pic>
        <p:nvPicPr>
          <p:cNvPr id="11" name="Picture 10"/>
          <p:cNvPicPr>
            <a:picLocks noChangeAspect="1"/>
          </p:cNvPicPr>
          <p:nvPr/>
        </p:nvPicPr>
        <p:blipFill>
          <a:blip r:embed="rId8"/>
          <a:stretch>
            <a:fillRect/>
          </a:stretch>
        </p:blipFill>
        <p:spPr>
          <a:xfrm>
            <a:off x="6076951" y="914400"/>
            <a:ext cx="2609851" cy="746825"/>
          </a:xfrm>
          <a:prstGeom prst="rect">
            <a:avLst/>
          </a:prstGeom>
        </p:spPr>
      </p:pic>
      <p:sp>
        <p:nvSpPr>
          <p:cNvPr id="8" name="TextBox 7"/>
          <p:cNvSpPr txBox="1"/>
          <p:nvPr/>
        </p:nvSpPr>
        <p:spPr>
          <a:xfrm>
            <a:off x="1600200" y="6477000"/>
            <a:ext cx="5943600" cy="261610"/>
          </a:xfrm>
          <a:prstGeom prst="rect">
            <a:avLst/>
          </a:prstGeom>
          <a:noFill/>
        </p:spPr>
        <p:txBody>
          <a:bodyPr wrap="square" rtlCol="0">
            <a:spAutoFit/>
          </a:bodyPr>
          <a:lstStyle/>
          <a:p>
            <a:pPr algn="ctr"/>
            <a:r>
              <a:rPr lang="en-US" sz="1100" dirty="0">
                <a:hlinkClick r:id="rId9"/>
              </a:rPr>
              <a:t>http://</a:t>
            </a:r>
            <a:r>
              <a:rPr lang="en-US" sz="1100" dirty="0" smtClean="0">
                <a:hlinkClick r:id="rId9"/>
              </a:rPr>
              <a:t>wisconsindot.gov/Pages/doing-bus/real-estate/hghwys-yourland/default.aspx</a:t>
            </a:r>
            <a:r>
              <a:rPr lang="en-US" sz="1100" dirty="0" smtClean="0"/>
              <a:t> </a:t>
            </a:r>
            <a:endParaRPr lang="en-US" sz="1100" dirty="0"/>
          </a:p>
        </p:txBody>
      </p:sp>
      <p:pic>
        <p:nvPicPr>
          <p:cNvPr id="9" name="Picture 3" descr="Link to WisDOT Internet Ho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8600" y="6459786"/>
            <a:ext cx="276225" cy="266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443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6"/>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dirty="0" smtClean="0"/>
              <a:t>11/2016</a:t>
            </a:r>
            <a:endParaRPr lang="en-US" dirty="0"/>
          </a:p>
        </p:txBody>
      </p:sp>
      <p:sp>
        <p:nvSpPr>
          <p:cNvPr id="3" name="Content Placeholder 2"/>
          <p:cNvSpPr>
            <a:spLocks noGrp="1"/>
          </p:cNvSpPr>
          <p:nvPr>
            <p:ph idx="1"/>
          </p:nvPr>
        </p:nvSpPr>
        <p:spPr>
          <a:xfrm>
            <a:off x="838200" y="1693334"/>
            <a:ext cx="7494963" cy="4326466"/>
          </a:xfr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a:ln>
            <a:solidFill>
              <a:schemeClr val="accent1"/>
            </a:solidFill>
          </a:ln>
        </p:spPr>
        <p:txBody>
          <a:bodyPr lIns="91440" rIns="91440" anchor="ctr" anchorCtr="0">
            <a:normAutofit fontScale="85000" lnSpcReduction="20000"/>
          </a:bodyPr>
          <a:lstStyle/>
          <a:p>
            <a:pPr>
              <a:lnSpc>
                <a:spcPct val="120000"/>
              </a:lnSpc>
              <a:spcBef>
                <a:spcPts val="0"/>
              </a:spcBef>
              <a:spcAft>
                <a:spcPts val="0"/>
              </a:spcAft>
            </a:pPr>
            <a:r>
              <a:rPr lang="en-US" b="1" dirty="0" smtClean="0">
                <a:solidFill>
                  <a:schemeClr val="tx1"/>
                </a:solidFill>
                <a:latin typeface="Arial" panose="020B0604020202020204" pitchFamily="34" charset="0"/>
              </a:rPr>
              <a:t>Related highway real estate information </a:t>
            </a:r>
            <a:r>
              <a:rPr lang="en-US" sz="1400" i="1" dirty="0" smtClean="0">
                <a:solidFill>
                  <a:schemeClr val="tx1"/>
                </a:solidFill>
                <a:latin typeface="Arial" panose="020B0604020202020204" pitchFamily="34" charset="0"/>
              </a:rPr>
              <a:t>(click any link to view content)</a:t>
            </a:r>
          </a:p>
          <a:p>
            <a:pPr>
              <a:lnSpc>
                <a:spcPct val="120000"/>
              </a:lnSpc>
              <a:spcBef>
                <a:spcPts val="0"/>
              </a:spcBef>
              <a:spcAft>
                <a:spcPts val="0"/>
              </a:spcAft>
            </a:pPr>
            <a:r>
              <a:rPr lang="en-US" dirty="0" smtClean="0">
                <a:hlinkClick r:id="rId2"/>
              </a:rPr>
              <a:t>Access management</a:t>
            </a:r>
            <a:endParaRPr lang="en-US" dirty="0" smtClean="0"/>
          </a:p>
          <a:p>
            <a:pPr>
              <a:lnSpc>
                <a:spcPct val="120000"/>
              </a:lnSpc>
              <a:spcBef>
                <a:spcPts val="0"/>
              </a:spcBef>
              <a:spcAft>
                <a:spcPts val="0"/>
              </a:spcAft>
            </a:pPr>
            <a:r>
              <a:rPr lang="en-US" dirty="0" smtClean="0">
                <a:hlinkClick r:id="rId3"/>
              </a:rPr>
              <a:t>Outdoor </a:t>
            </a:r>
            <a:r>
              <a:rPr lang="en-US" dirty="0">
                <a:hlinkClick r:id="rId3"/>
              </a:rPr>
              <a:t>advertising</a:t>
            </a:r>
            <a:endParaRPr lang="en-US" dirty="0"/>
          </a:p>
          <a:p>
            <a:pPr>
              <a:lnSpc>
                <a:spcPct val="120000"/>
              </a:lnSpc>
              <a:spcBef>
                <a:spcPts val="0"/>
              </a:spcBef>
              <a:spcAft>
                <a:spcPts val="0"/>
              </a:spcAft>
            </a:pPr>
            <a:r>
              <a:rPr lang="en-US" dirty="0">
                <a:hlinkClick r:id="rId4"/>
              </a:rPr>
              <a:t>Projects and studies by region</a:t>
            </a:r>
            <a:r>
              <a:rPr lang="en-US" dirty="0"/>
              <a:t>, go to </a:t>
            </a:r>
            <a:r>
              <a:rPr lang="en-US" dirty="0">
                <a:hlinkClick r:id="rId5"/>
              </a:rPr>
              <a:t>511 Wisconsin</a:t>
            </a:r>
            <a:r>
              <a:rPr lang="en-US" dirty="0"/>
              <a:t> for extended information on construction projects currently underway</a:t>
            </a:r>
          </a:p>
          <a:p>
            <a:pPr lvl="1">
              <a:lnSpc>
                <a:spcPct val="120000"/>
              </a:lnSpc>
              <a:spcBef>
                <a:spcPts val="0"/>
              </a:spcBef>
              <a:spcAft>
                <a:spcPts val="0"/>
              </a:spcAft>
            </a:pPr>
            <a:r>
              <a:rPr lang="en-US" dirty="0">
                <a:hlinkClick r:id="rId6"/>
              </a:rPr>
              <a:t>Life of a highway project</a:t>
            </a:r>
            <a:endParaRPr lang="en-US" dirty="0"/>
          </a:p>
          <a:p>
            <a:pPr lvl="1">
              <a:lnSpc>
                <a:spcPct val="120000"/>
              </a:lnSpc>
              <a:spcBef>
                <a:spcPts val="0"/>
              </a:spcBef>
              <a:spcAft>
                <a:spcPts val="0"/>
              </a:spcAft>
            </a:pPr>
            <a:r>
              <a:rPr lang="en-US" dirty="0">
                <a:hlinkClick r:id="rId7"/>
              </a:rPr>
              <a:t>Multimodal projects and studies</a:t>
            </a:r>
            <a:r>
              <a:rPr lang="en-US" dirty="0"/>
              <a:t> (non-highway)</a:t>
            </a:r>
          </a:p>
          <a:p>
            <a:pPr lvl="1">
              <a:lnSpc>
                <a:spcPct val="120000"/>
              </a:lnSpc>
              <a:spcBef>
                <a:spcPts val="0"/>
              </a:spcBef>
              <a:spcAft>
                <a:spcPts val="0"/>
              </a:spcAft>
            </a:pPr>
            <a:r>
              <a:rPr lang="en-US" dirty="0">
                <a:hlinkClick r:id="rId8"/>
              </a:rPr>
              <a:t>Six year highway improvement program</a:t>
            </a:r>
            <a:r>
              <a:rPr lang="en-US" dirty="0"/>
              <a:t>, see summary of </a:t>
            </a:r>
            <a:r>
              <a:rPr lang="en-US" dirty="0">
                <a:hlinkClick r:id="rId9"/>
              </a:rPr>
              <a:t>regional projects</a:t>
            </a:r>
            <a:endParaRPr lang="en-US" dirty="0"/>
          </a:p>
          <a:p>
            <a:pPr>
              <a:lnSpc>
                <a:spcPct val="120000"/>
              </a:lnSpc>
              <a:spcBef>
                <a:spcPts val="0"/>
              </a:spcBef>
              <a:spcAft>
                <a:spcPts val="0"/>
              </a:spcAft>
            </a:pPr>
            <a:r>
              <a:rPr lang="en-US" dirty="0">
                <a:hlinkClick r:id="rId10"/>
              </a:rPr>
              <a:t>Programs and partnerships</a:t>
            </a:r>
            <a:endParaRPr lang="en-US" dirty="0"/>
          </a:p>
          <a:p>
            <a:pPr lvl="1">
              <a:lnSpc>
                <a:spcPct val="120000"/>
              </a:lnSpc>
              <a:spcBef>
                <a:spcPts val="0"/>
              </a:spcBef>
              <a:spcAft>
                <a:spcPts val="0"/>
              </a:spcAft>
            </a:pPr>
            <a:r>
              <a:rPr lang="en-US" dirty="0">
                <a:hlinkClick r:id="rId11"/>
              </a:rPr>
              <a:t>Federal Highway Administration (FHWA)</a:t>
            </a:r>
            <a:endParaRPr lang="en-US" dirty="0"/>
          </a:p>
          <a:p>
            <a:pPr lvl="1">
              <a:lnSpc>
                <a:spcPct val="120000"/>
              </a:lnSpc>
              <a:spcBef>
                <a:spcPts val="0"/>
              </a:spcBef>
              <a:spcAft>
                <a:spcPts val="0"/>
              </a:spcAft>
            </a:pPr>
            <a:r>
              <a:rPr lang="en-US" dirty="0">
                <a:hlinkClick r:id="rId12"/>
              </a:rPr>
              <a:t>In This Together</a:t>
            </a:r>
            <a:endParaRPr lang="en-US" dirty="0"/>
          </a:p>
          <a:p>
            <a:pPr>
              <a:lnSpc>
                <a:spcPct val="120000"/>
              </a:lnSpc>
              <a:spcBef>
                <a:spcPts val="0"/>
              </a:spcBef>
              <a:spcAft>
                <a:spcPts val="0"/>
              </a:spcAft>
            </a:pPr>
            <a:r>
              <a:rPr lang="en-US" dirty="0">
                <a:hlinkClick r:id="rId13"/>
              </a:rPr>
              <a:t>Programs for local government</a:t>
            </a:r>
            <a:endParaRPr lang="en-US" dirty="0"/>
          </a:p>
          <a:p>
            <a:pPr lvl="1">
              <a:lnSpc>
                <a:spcPct val="120000"/>
              </a:lnSpc>
              <a:spcBef>
                <a:spcPts val="0"/>
              </a:spcBef>
              <a:spcAft>
                <a:spcPts val="0"/>
              </a:spcAft>
            </a:pPr>
            <a:r>
              <a:rPr lang="en-US" dirty="0"/>
              <a:t>Local public agencies, see </a:t>
            </a:r>
            <a:r>
              <a:rPr lang="en-US" dirty="0">
                <a:hlinkClick r:id="rId14"/>
              </a:rPr>
              <a:t>LPA real estate acquisition guidance</a:t>
            </a:r>
            <a:endParaRPr lang="en-US" dirty="0"/>
          </a:p>
          <a:p>
            <a:pPr>
              <a:lnSpc>
                <a:spcPct val="120000"/>
              </a:lnSpc>
              <a:spcBef>
                <a:spcPts val="0"/>
              </a:spcBef>
              <a:spcAft>
                <a:spcPts val="0"/>
              </a:spcAft>
            </a:pPr>
            <a:r>
              <a:rPr lang="en-US" dirty="0">
                <a:hlinkClick r:id="rId15"/>
              </a:rPr>
              <a:t>Roadsides</a:t>
            </a:r>
            <a:r>
              <a:rPr lang="en-US" dirty="0"/>
              <a:t> - includes landscape management programs and activities</a:t>
            </a:r>
          </a:p>
          <a:p>
            <a:pPr>
              <a:lnSpc>
                <a:spcPct val="120000"/>
              </a:lnSpc>
              <a:spcBef>
                <a:spcPts val="0"/>
              </a:spcBef>
              <a:spcAft>
                <a:spcPts val="0"/>
              </a:spcAft>
            </a:pPr>
            <a:r>
              <a:rPr lang="en-US" dirty="0">
                <a:hlinkClick r:id="rId16"/>
              </a:rPr>
              <a:t>State right of way permits</a:t>
            </a:r>
            <a:endParaRPr lang="en-US" dirty="0"/>
          </a:p>
          <a:p>
            <a:pPr>
              <a:lnSpc>
                <a:spcPct val="120000"/>
              </a:lnSpc>
              <a:spcBef>
                <a:spcPts val="0"/>
              </a:spcBef>
              <a:spcAft>
                <a:spcPts val="0"/>
              </a:spcAft>
            </a:pPr>
            <a:r>
              <a:rPr lang="en-US" dirty="0">
                <a:hlinkClick r:id="rId17"/>
              </a:rPr>
              <a:t>Utility </a:t>
            </a:r>
            <a:r>
              <a:rPr lang="en-US" dirty="0" smtClean="0">
                <a:hlinkClick r:id="rId17"/>
              </a:rPr>
              <a:t>coordination</a:t>
            </a:r>
            <a:endParaRPr lang="en-US" dirty="0">
              <a:effectLst/>
            </a:endParaRPr>
          </a:p>
        </p:txBody>
      </p:sp>
      <p:sp>
        <p:nvSpPr>
          <p:cNvPr id="6" name="Title 1"/>
          <p:cNvSpPr txBox="1">
            <a:spLocks/>
          </p:cNvSpPr>
          <p:nvPr/>
        </p:nvSpPr>
        <p:spPr>
          <a:xfrm>
            <a:off x="762000" y="990600"/>
            <a:ext cx="7586402" cy="563562"/>
          </a:xfrm>
          <a:prstGeom prst="rect">
            <a:avLst/>
          </a:prstGeom>
          <a:noFill/>
          <a:effectLst>
            <a:softEdge rad="317500"/>
          </a:effectLst>
        </p:spPr>
        <p:txBody>
          <a:bodyPr vert="horz" lIns="91440" tIns="45720" rIns="91440" bIns="45720" rtlCol="0" anchor="ctr" anchorCtr="0">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fontAlgn="auto">
              <a:lnSpc>
                <a:spcPct val="100000"/>
              </a:lnSpc>
              <a:spcAft>
                <a:spcPts val="0"/>
              </a:spcAft>
            </a:pPr>
            <a:r>
              <a:rPr lang="en-US" altLang="en-US" sz="2400" dirty="0" smtClean="0"/>
              <a:t>We also have various ‘related’ highway real estate</a:t>
            </a:r>
            <a:br>
              <a:rPr lang="en-US" altLang="en-US" sz="2400" dirty="0" smtClean="0"/>
            </a:br>
            <a:r>
              <a:rPr lang="en-US" altLang="en-US" sz="2400" dirty="0" smtClean="0"/>
              <a:t>information linked from our public info page...</a:t>
            </a:r>
            <a:endParaRPr lang="en-US" altLang="en-US" sz="2400" dirty="0"/>
          </a:p>
        </p:txBody>
      </p:sp>
      <p:sp>
        <p:nvSpPr>
          <p:cNvPr id="5" name="Slide Number Placeholder 4"/>
          <p:cNvSpPr>
            <a:spLocks noGrp="1"/>
          </p:cNvSpPr>
          <p:nvPr>
            <p:ph type="sldNum" sz="quarter" idx="12"/>
          </p:nvPr>
        </p:nvSpPr>
        <p:spPr/>
        <p:txBody>
          <a:bodyPr/>
          <a:lstStyle/>
          <a:p>
            <a:pPr>
              <a:defRPr/>
            </a:pPr>
            <a:fld id="{E3D62CE2-8E77-4F3E-9E5F-582E3EAE4D81}" type="slidenum">
              <a:rPr lang="en-US" altLang="en-US" smtClean="0"/>
              <a:pPr>
                <a:defRPr/>
              </a:pPr>
              <a:t>23</a:t>
            </a:fld>
            <a:endParaRPr lang="en-US" altLang="en-US" dirty="0"/>
          </a:p>
        </p:txBody>
      </p:sp>
      <p:sp>
        <p:nvSpPr>
          <p:cNvPr id="8" name="TextBox 7"/>
          <p:cNvSpPr txBox="1"/>
          <p:nvPr/>
        </p:nvSpPr>
        <p:spPr>
          <a:xfrm>
            <a:off x="1600200" y="6477000"/>
            <a:ext cx="5943600" cy="261610"/>
          </a:xfrm>
          <a:prstGeom prst="rect">
            <a:avLst/>
          </a:prstGeom>
          <a:noFill/>
        </p:spPr>
        <p:txBody>
          <a:bodyPr wrap="square" rtlCol="0">
            <a:spAutoFit/>
          </a:bodyPr>
          <a:lstStyle/>
          <a:p>
            <a:pPr algn="ctr"/>
            <a:r>
              <a:rPr lang="en-US" sz="1100" dirty="0">
                <a:hlinkClick r:id="rId18"/>
              </a:rPr>
              <a:t>http://</a:t>
            </a:r>
            <a:r>
              <a:rPr lang="en-US" sz="1100" dirty="0" smtClean="0">
                <a:hlinkClick r:id="rId18"/>
              </a:rPr>
              <a:t>wisconsindot.gov/Pages/doing-bus/real-estate/hghwys-yourland/default.aspx</a:t>
            </a:r>
            <a:r>
              <a:rPr lang="en-US" sz="1100" dirty="0" smtClean="0"/>
              <a:t> </a:t>
            </a:r>
            <a:endParaRPr lang="en-US" sz="1100" dirty="0"/>
          </a:p>
        </p:txBody>
      </p:sp>
      <p:pic>
        <p:nvPicPr>
          <p:cNvPr id="11" name="Picture 1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820814" y="4687214"/>
            <a:ext cx="1484986" cy="1484986"/>
          </a:xfrm>
          <a:prstGeom prst="rect">
            <a:avLst/>
          </a:prstGeom>
          <a:effectLst>
            <a:softEdge rad="317500"/>
          </a:effectLst>
        </p:spPr>
      </p:pic>
      <p:pic>
        <p:nvPicPr>
          <p:cNvPr id="10" name="Picture 9"/>
          <p:cNvPicPr>
            <a:picLocks noChangeAspect="1"/>
          </p:cNvPicPr>
          <p:nvPr/>
        </p:nvPicPr>
        <p:blipFill>
          <a:blip r:embed="rId20"/>
          <a:stretch>
            <a:fillRect/>
          </a:stretch>
        </p:blipFill>
        <p:spPr>
          <a:xfrm>
            <a:off x="799634" y="457200"/>
            <a:ext cx="1426464" cy="1188720"/>
          </a:xfrm>
          <a:prstGeom prst="rect">
            <a:avLst/>
          </a:prstGeom>
        </p:spPr>
      </p:pic>
      <p:pic>
        <p:nvPicPr>
          <p:cNvPr id="12" name="Picture 3" descr="Link to WisDOT Internet Ho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28600" y="6459786"/>
            <a:ext cx="276225" cy="266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06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6"/>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dirty="0" smtClean="0"/>
              <a:t>11/2016</a:t>
            </a:r>
            <a:endParaRPr lang="en-US" dirty="0"/>
          </a:p>
        </p:txBody>
      </p:sp>
      <p:sp>
        <p:nvSpPr>
          <p:cNvPr id="3" name="Slide Number Placeholder 2"/>
          <p:cNvSpPr>
            <a:spLocks noGrp="1"/>
          </p:cNvSpPr>
          <p:nvPr>
            <p:ph type="sldNum" sz="quarter" idx="12"/>
          </p:nvPr>
        </p:nvSpPr>
        <p:spPr/>
        <p:txBody>
          <a:bodyPr/>
          <a:lstStyle/>
          <a:p>
            <a:pPr>
              <a:defRPr/>
            </a:pPr>
            <a:fld id="{6EFE2D43-1BDE-4571-8E9F-8CA6D587C3AF}" type="slidenum">
              <a:rPr lang="en-US" altLang="en-US" smtClean="0"/>
              <a:pPr>
                <a:defRPr/>
              </a:pPr>
              <a:t>24</a:t>
            </a:fld>
            <a:endParaRPr lang="en-US" altLang="en-US" dirty="0"/>
          </a:p>
        </p:txBody>
      </p:sp>
      <p:sp>
        <p:nvSpPr>
          <p:cNvPr id="4" name="Rectangle 3"/>
          <p:cNvSpPr/>
          <p:nvPr/>
        </p:nvSpPr>
        <p:spPr>
          <a:xfrm>
            <a:off x="381000" y="2309842"/>
            <a:ext cx="8382000" cy="2262158"/>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a:ln>
            <a:solidFill>
              <a:schemeClr val="accent1"/>
            </a:solidFill>
          </a:ln>
        </p:spPr>
        <p:txBody>
          <a:bodyPr wrap="square">
            <a:spAutoFit/>
          </a:bodyPr>
          <a:lstStyle/>
          <a:p>
            <a:pPr>
              <a:spcBef>
                <a:spcPts val="600"/>
              </a:spcBef>
              <a:spcAft>
                <a:spcPts val="1800"/>
              </a:spcAft>
            </a:pPr>
            <a:r>
              <a:rPr lang="en-US" b="1" dirty="0"/>
              <a:t>Solicitation and consultant specific information</a:t>
            </a:r>
          </a:p>
          <a:p>
            <a:pPr marL="233363" indent="-233363">
              <a:buFont typeface="Arial" panose="020B0604020202020204" pitchFamily="34" charset="0"/>
              <a:buChar char="•"/>
            </a:pPr>
            <a:r>
              <a:rPr lang="en-US" dirty="0">
                <a:hlinkClick r:id="rId2"/>
              </a:rPr>
              <a:t>General consultant resources</a:t>
            </a:r>
            <a:r>
              <a:rPr lang="en-US" dirty="0"/>
              <a:t> - department wide contracting tools</a:t>
            </a:r>
          </a:p>
          <a:p>
            <a:pPr marL="233363" lvl="1" indent="-233363">
              <a:buFont typeface="Arial" panose="020B0604020202020204" pitchFamily="34" charset="0"/>
              <a:buChar char="•"/>
            </a:pPr>
            <a:r>
              <a:rPr lang="en-US" dirty="0">
                <a:hlinkClick r:id="rId3"/>
              </a:rPr>
              <a:t>Real Estate consultant/staff resources</a:t>
            </a:r>
            <a:r>
              <a:rPr lang="en-US" dirty="0"/>
              <a:t> - tools </a:t>
            </a:r>
            <a:r>
              <a:rPr lang="en-US" dirty="0" smtClean="0"/>
              <a:t>for </a:t>
            </a:r>
            <a:r>
              <a:rPr lang="en-US" dirty="0"/>
              <a:t>current RE consultants/staff</a:t>
            </a:r>
          </a:p>
          <a:p>
            <a:pPr marL="233363" indent="-233363">
              <a:buFont typeface="Arial" panose="020B0604020202020204" pitchFamily="34" charset="0"/>
              <a:buChar char="•"/>
            </a:pPr>
            <a:r>
              <a:rPr lang="en-US" dirty="0">
                <a:hlinkClick r:id="rId4"/>
              </a:rPr>
              <a:t>Solicitation schedule</a:t>
            </a:r>
            <a:r>
              <a:rPr lang="en-US" dirty="0"/>
              <a:t> - new postings occur every eight weeks </a:t>
            </a:r>
            <a:r>
              <a:rPr lang="en-US" dirty="0" smtClean="0">
                <a:latin typeface="AngsanaUPC" panose="02020603050405020304" pitchFamily="18" charset="-34"/>
                <a:cs typeface="AngsanaUPC" panose="02020603050405020304" pitchFamily="18" charset="-34"/>
              </a:rPr>
              <a:t>(mark your calendars</a:t>
            </a:r>
            <a:r>
              <a:rPr lang="en-US" dirty="0">
                <a:latin typeface="AngsanaUPC" panose="02020603050405020304" pitchFamily="18" charset="-34"/>
                <a:cs typeface="AngsanaUPC" panose="02020603050405020304" pitchFamily="18" charset="-34"/>
              </a:rPr>
              <a:t>)</a:t>
            </a:r>
          </a:p>
          <a:p>
            <a:pPr marL="233363" lvl="1" indent="-233363">
              <a:buFont typeface="Arial" panose="020B0604020202020204" pitchFamily="34" charset="0"/>
              <a:buChar char="•"/>
            </a:pPr>
            <a:r>
              <a:rPr lang="en-US" dirty="0">
                <a:hlinkClick r:id="rId5"/>
              </a:rPr>
              <a:t>Current postings</a:t>
            </a:r>
            <a:r>
              <a:rPr lang="en-US" dirty="0"/>
              <a:t> - read NOI details carefully and watch deadlines</a:t>
            </a:r>
          </a:p>
          <a:p>
            <a:pPr marL="233363" lvl="1" indent="-233363">
              <a:buFont typeface="Arial" panose="020B0604020202020204" pitchFamily="34" charset="0"/>
              <a:buChar char="•"/>
            </a:pPr>
            <a:r>
              <a:rPr lang="en-US" dirty="0">
                <a:hlinkClick r:id="rId6"/>
              </a:rPr>
              <a:t>12 Month rolling solicitation</a:t>
            </a:r>
            <a:r>
              <a:rPr lang="en-US" dirty="0"/>
              <a:t> - this information is subject to change</a:t>
            </a:r>
          </a:p>
          <a:p>
            <a:pPr marL="233363" indent="-233363">
              <a:buFont typeface="Arial" panose="020B0604020202020204" pitchFamily="34" charset="0"/>
              <a:buChar char="•"/>
            </a:pPr>
            <a:r>
              <a:rPr lang="en-US" dirty="0">
                <a:hlinkClick r:id="rId7"/>
              </a:rPr>
              <a:t>Special consultant notices</a:t>
            </a:r>
            <a:r>
              <a:rPr lang="en-US" dirty="0"/>
              <a:t> - important info to future and </a:t>
            </a:r>
            <a:r>
              <a:rPr lang="en-US" dirty="0" smtClean="0"/>
              <a:t>current consultants</a:t>
            </a:r>
            <a:endParaRPr lang="en-US" dirty="0"/>
          </a:p>
        </p:txBody>
      </p:sp>
      <p:sp>
        <p:nvSpPr>
          <p:cNvPr id="5" name="Rectangle 4"/>
          <p:cNvSpPr/>
          <p:nvPr/>
        </p:nvSpPr>
        <p:spPr>
          <a:xfrm>
            <a:off x="685800" y="487740"/>
            <a:ext cx="5745480" cy="1569660"/>
          </a:xfrm>
          <a:prstGeom prst="rect">
            <a:avLst/>
          </a:prstGeom>
        </p:spPr>
        <p:txBody>
          <a:bodyPr wrap="square">
            <a:spAutoFit/>
          </a:bodyPr>
          <a:lstStyle/>
          <a:p>
            <a:pPr fontAlgn="auto">
              <a:spcAft>
                <a:spcPts val="0"/>
              </a:spcAft>
            </a:pPr>
            <a:r>
              <a:rPr lang="en-US" altLang="en-US" sz="2400" dirty="0" smtClean="0">
                <a:effectLst>
                  <a:outerShdw blurRad="38100" dist="38100" dir="2700000" algn="tl">
                    <a:srgbClr val="000000">
                      <a:alpha val="43137"/>
                    </a:srgbClr>
                  </a:outerShdw>
                </a:effectLst>
                <a:latin typeface="Calibri Light" panose="020F0302020204030204" pitchFamily="34" charset="0"/>
              </a:rPr>
              <a:t>For our consultants </a:t>
            </a:r>
            <a:r>
              <a:rPr lang="en-US" altLang="en-US" sz="2400" dirty="0" smtClean="0">
                <a:latin typeface="Calibri Light" panose="020F0302020204030204" pitchFamily="34" charset="0"/>
              </a:rPr>
              <a:t>– look to the very bottom (last section) of our public information page, there we provide some basic insight and direction especially for you...</a:t>
            </a:r>
            <a:endParaRPr lang="en-US" altLang="en-US" sz="2400" dirty="0">
              <a:latin typeface="Calibri Light" panose="020F0302020204030204" pitchFamily="34" charset="0"/>
            </a:endParaRPr>
          </a:p>
        </p:txBody>
      </p:sp>
      <p:sp>
        <p:nvSpPr>
          <p:cNvPr id="6" name="TextBox 5"/>
          <p:cNvSpPr txBox="1"/>
          <p:nvPr/>
        </p:nvSpPr>
        <p:spPr>
          <a:xfrm>
            <a:off x="1600200" y="6477000"/>
            <a:ext cx="5943600" cy="261610"/>
          </a:xfrm>
          <a:prstGeom prst="rect">
            <a:avLst/>
          </a:prstGeom>
          <a:noFill/>
        </p:spPr>
        <p:txBody>
          <a:bodyPr wrap="square" rtlCol="0">
            <a:spAutoFit/>
          </a:bodyPr>
          <a:lstStyle/>
          <a:p>
            <a:pPr algn="ctr"/>
            <a:r>
              <a:rPr lang="en-US" sz="1100" dirty="0">
                <a:hlinkClick r:id="rId8"/>
              </a:rPr>
              <a:t>http://</a:t>
            </a:r>
            <a:r>
              <a:rPr lang="en-US" sz="1100" dirty="0" smtClean="0">
                <a:hlinkClick r:id="rId8"/>
              </a:rPr>
              <a:t>wisconsindot.gov/Pages/doing-bus/real-estate/hghwys-yourland/default.aspx</a:t>
            </a:r>
            <a:r>
              <a:rPr lang="en-US" sz="1100" dirty="0" smtClean="0"/>
              <a:t> </a:t>
            </a:r>
            <a:endParaRPr lang="en-US" sz="1100" dirty="0"/>
          </a:p>
        </p:txBody>
      </p:sp>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31280" y="495240"/>
            <a:ext cx="2331720" cy="1554480"/>
          </a:xfrm>
          <a:prstGeom prst="rect">
            <a:avLst/>
          </a:prstGeom>
        </p:spPr>
      </p:pic>
      <p:pic>
        <p:nvPicPr>
          <p:cNvPr id="13" name="Picture 3" descr="Link to WisDOT Internet Ho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8600" y="6459786"/>
            <a:ext cx="276225" cy="266700"/>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p:cNvCxnSpPr/>
          <p:nvPr/>
        </p:nvCxnSpPr>
        <p:spPr>
          <a:xfrm>
            <a:off x="504825" y="685800"/>
            <a:ext cx="0" cy="12192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225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ppt_w</p:attrName>
                                        </p:attrNameLst>
                                      </p:cBhvr>
                                      <p:tavLst>
                                        <p:tav tm="0" fmla="#ppt_w*sin(2.5*pi*$)">
                                          <p:val>
                                            <p:fltVal val="0"/>
                                          </p:val>
                                        </p:tav>
                                        <p:tav tm="100000">
                                          <p:val>
                                            <p:fltVal val="1"/>
                                          </p:val>
                                        </p:tav>
                                      </p:tavLst>
                                    </p:anim>
                                    <p:anim calcmode="lin" valueType="num">
                                      <p:cBhvr>
                                        <p:cTn id="9" dur="2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228600"/>
            <a:ext cx="2400300" cy="2286000"/>
          </a:xfrm>
        </p:spPr>
        <p:txBody>
          <a:bodyPr>
            <a:normAutofit fontScale="90000"/>
          </a:bodyPr>
          <a:lstStyle/>
          <a:p>
            <a:r>
              <a:rPr lang="en-US" dirty="0"/>
              <a:t>Speaking of consultants</a:t>
            </a:r>
            <a:r>
              <a:rPr lang="en-US" dirty="0" smtClean="0"/>
              <a:t>.... </a:t>
            </a:r>
            <a:r>
              <a:rPr lang="en-US" dirty="0"/>
              <a:t>here is what they need to know</a:t>
            </a:r>
            <a:r>
              <a:rPr lang="en-US" dirty="0" smtClean="0"/>
              <a:t>...</a:t>
            </a:r>
            <a:endParaRPr lang="en-US" dirty="0"/>
          </a:p>
        </p:txBody>
      </p:sp>
      <p:sp>
        <p:nvSpPr>
          <p:cNvPr id="3" name="Content Placeholder 2"/>
          <p:cNvSpPr>
            <a:spLocks noGrp="1"/>
          </p:cNvSpPr>
          <p:nvPr>
            <p:ph idx="1"/>
          </p:nvPr>
        </p:nvSpPr>
        <p:spPr>
          <a:xfrm>
            <a:off x="3048000" y="114300"/>
            <a:ext cx="6019800" cy="6629400"/>
          </a:xfrm>
        </p:spPr>
        <p:txBody>
          <a:bodyPr>
            <a:noAutofit/>
          </a:bodyPr>
          <a:lstStyle/>
          <a:p>
            <a:pPr lvl="0"/>
            <a:r>
              <a:rPr lang="en-US" sz="1600" b="1" i="1" dirty="0"/>
              <a:t>For consultants - </a:t>
            </a:r>
            <a:r>
              <a:rPr lang="en-US" sz="1600" dirty="0"/>
              <a:t>Quick facts, reminders and basic “how to” info about master contract solicitations. Consultants interested in renewing or pursuing new master contracts need to take personal responsibility to monitor WisDOT’s public postings. From WisDOT’s home page, look for </a:t>
            </a:r>
            <a:r>
              <a:rPr lang="en-US" sz="1600" dirty="0">
                <a:effectLst>
                  <a:outerShdw blurRad="38100" dist="38100" dir="2700000" algn="tl">
                    <a:srgbClr val="000000">
                      <a:alpha val="43137"/>
                    </a:srgbClr>
                  </a:outerShdw>
                </a:effectLst>
              </a:rPr>
              <a:t>DOING BUSINESS </a:t>
            </a:r>
            <a:r>
              <a:rPr lang="en-US" sz="1600" dirty="0"/>
              <a:t>heading in upper blue ribbon; </a:t>
            </a:r>
            <a:r>
              <a:rPr lang="en-US" sz="1600" i="1" dirty="0"/>
              <a:t>click</a:t>
            </a:r>
            <a:r>
              <a:rPr lang="en-US" sz="1600" dirty="0"/>
              <a:t> to activate popup window and see dropdown list. In dropdown list, </a:t>
            </a:r>
            <a:r>
              <a:rPr lang="en-US" sz="1600" i="1" dirty="0"/>
              <a:t>scroll to highlight</a:t>
            </a:r>
            <a:r>
              <a:rPr lang="en-US" sz="1600" dirty="0"/>
              <a:t> </a:t>
            </a:r>
            <a:r>
              <a:rPr lang="en-US" sz="1600" dirty="0">
                <a:effectLst>
                  <a:outerShdw blurRad="38100" dist="38100" dir="2700000" algn="tl">
                    <a:srgbClr val="000000">
                      <a:alpha val="43137"/>
                    </a:srgbClr>
                  </a:outerShdw>
                </a:effectLst>
              </a:rPr>
              <a:t>Engineers and consultants </a:t>
            </a:r>
            <a:r>
              <a:rPr lang="en-US" sz="1600" dirty="0"/>
              <a:t>topic; from here you get a second popup window with another dropdown list, </a:t>
            </a:r>
            <a:r>
              <a:rPr lang="en-US" sz="1600" i="1" dirty="0"/>
              <a:t>click</a:t>
            </a:r>
            <a:r>
              <a:rPr lang="en-US" sz="1600" dirty="0"/>
              <a:t> </a:t>
            </a:r>
            <a:r>
              <a:rPr lang="en-US" sz="1600" dirty="0">
                <a:effectLst>
                  <a:outerShdw blurRad="38100" dist="38100" dir="2700000" algn="tl">
                    <a:srgbClr val="000000">
                      <a:alpha val="43137"/>
                    </a:srgbClr>
                  </a:outerShdw>
                </a:effectLst>
              </a:rPr>
              <a:t>Solicitations</a:t>
            </a:r>
            <a:r>
              <a:rPr lang="en-US" sz="1600" dirty="0"/>
              <a:t>. The </a:t>
            </a:r>
            <a:r>
              <a:rPr lang="en-US" sz="1600" u="sng" dirty="0">
                <a:hlinkClick r:id="rId2"/>
              </a:rPr>
              <a:t>solicitations</a:t>
            </a:r>
            <a:r>
              <a:rPr lang="en-US" sz="1600" dirty="0"/>
              <a:t> page shows all current (active) solicitations. Looking to left, there is one especially important link, see </a:t>
            </a:r>
            <a:r>
              <a:rPr lang="en-US" sz="1600" u="sng" dirty="0">
                <a:hlinkClick r:id="rId3"/>
              </a:rPr>
              <a:t>bimonthly solicitation schedule</a:t>
            </a:r>
            <a:r>
              <a:rPr lang="en-US" sz="1600" dirty="0"/>
              <a:t>. So long as you (the consultant) keep track of the dates in that bimonthly solicitation schedule, you should not miss any new master contract opportunity. WisDOT also post a </a:t>
            </a:r>
            <a:r>
              <a:rPr lang="en-US" sz="1600" u="sng" dirty="0">
                <a:hlinkClick r:id="rId4"/>
              </a:rPr>
              <a:t>12 month rolling solicitation</a:t>
            </a:r>
            <a:r>
              <a:rPr lang="en-US" sz="1600" dirty="0"/>
              <a:t> list (projected solicitations), but that list is subject to change. When you do see a solicitation to which you are interested, take great care in reviewing </a:t>
            </a:r>
            <a:r>
              <a:rPr lang="en-US" sz="1600" u="sng" dirty="0">
                <a:hlinkClick r:id="rId5"/>
              </a:rPr>
              <a:t>general instructions</a:t>
            </a:r>
            <a:r>
              <a:rPr lang="en-US" sz="1600" dirty="0"/>
              <a:t>. Be aware that all NOI (Notice of Interest) application materials must be submitted electronically and most important – complete your NOI application according to the specific details of each individual posting; and, watch the deadlines! WisDOT will not send reminders about upcoming solicitation activities or deadlines to apply. Consultants should set ticklers for themselves of the dates in this </a:t>
            </a:r>
            <a:r>
              <a:rPr lang="en-US" sz="1600" u="sng" dirty="0">
                <a:hlinkClick r:id="rId3"/>
              </a:rPr>
              <a:t>bimonthly solicitation schedule</a:t>
            </a:r>
            <a:r>
              <a:rPr lang="en-US" sz="1600" dirty="0"/>
              <a:t>. Then, check the </a:t>
            </a:r>
            <a:r>
              <a:rPr lang="en-US" sz="1600" u="sng" dirty="0">
                <a:hlinkClick r:id="rId2"/>
              </a:rPr>
              <a:t>solicitation</a:t>
            </a:r>
            <a:r>
              <a:rPr lang="en-US" sz="1600" dirty="0"/>
              <a:t> page on each of those key dates to view current opportunities.</a:t>
            </a:r>
          </a:p>
          <a:p>
            <a:pPr lvl="0" hangingPunct="0"/>
            <a:r>
              <a:rPr lang="en-US" sz="1600" dirty="0" smtClean="0"/>
              <a:t>For </a:t>
            </a:r>
            <a:r>
              <a:rPr lang="en-US" sz="1600" dirty="0"/>
              <a:t>consultants interested in seeking pre-approval </a:t>
            </a:r>
            <a:r>
              <a:rPr lang="en-US" sz="1600" dirty="0" smtClean="0"/>
              <a:t>for </a:t>
            </a:r>
            <a:r>
              <a:rPr lang="en-US" sz="1600" dirty="0"/>
              <a:t>work on local projects, that is </a:t>
            </a:r>
            <a:r>
              <a:rPr lang="en-US" sz="1600" dirty="0" smtClean="0"/>
              <a:t>a totally </a:t>
            </a:r>
            <a:r>
              <a:rPr lang="en-US" sz="1600" dirty="0"/>
              <a:t>separate application and approval process, see </a:t>
            </a:r>
            <a:r>
              <a:rPr lang="en-US" sz="1600" u="sng" dirty="0">
                <a:hlinkClick r:id="rId6"/>
              </a:rPr>
              <a:t>Local Public Agency (LPA) Real Estate Acquisition Information</a:t>
            </a:r>
            <a:r>
              <a:rPr lang="en-US" sz="1600" dirty="0"/>
              <a:t> for the current lists of pre-approved consultants and contact Ms. </a:t>
            </a:r>
            <a:r>
              <a:rPr lang="en-US" sz="1600" u="sng" dirty="0">
                <a:hlinkClick r:id="rId7"/>
              </a:rPr>
              <a:t>Kerry Paruleski</a:t>
            </a:r>
            <a:r>
              <a:rPr lang="en-US" sz="1600" dirty="0"/>
              <a:t> </a:t>
            </a:r>
            <a:r>
              <a:rPr lang="en-US" sz="1600" dirty="0" smtClean="0"/>
              <a:t> (</a:t>
            </a:r>
            <a:r>
              <a:rPr lang="en-US" sz="1600" dirty="0"/>
              <a:t>414) 220-5461 for detail on how to apply</a:t>
            </a:r>
            <a:r>
              <a:rPr lang="en-US" sz="1600" dirty="0" smtClean="0"/>
              <a:t>.</a:t>
            </a:r>
            <a:endParaRPr lang="en-US" sz="1600" dirty="0"/>
          </a:p>
        </p:txBody>
      </p:sp>
      <p:sp>
        <p:nvSpPr>
          <p:cNvPr id="5" name="Date Placeholder 4"/>
          <p:cNvSpPr>
            <a:spLocks noGrp="1"/>
          </p:cNvSpPr>
          <p:nvPr>
            <p:ph type="dt" sz="half" idx="10"/>
          </p:nvPr>
        </p:nvSpPr>
        <p:spPr/>
        <p:txBody>
          <a:bodyPr/>
          <a:lstStyle/>
          <a:p>
            <a:pPr>
              <a:defRPr/>
            </a:pPr>
            <a:r>
              <a:rPr lang="en-US" dirty="0" smtClean="0"/>
              <a:t>11/2016</a:t>
            </a:r>
            <a:endParaRPr lang="en-US" dirty="0"/>
          </a:p>
        </p:txBody>
      </p:sp>
      <p:sp>
        <p:nvSpPr>
          <p:cNvPr id="6" name="Slide Number Placeholder 5"/>
          <p:cNvSpPr>
            <a:spLocks noGrp="1"/>
          </p:cNvSpPr>
          <p:nvPr>
            <p:ph type="sldNum" sz="quarter" idx="12"/>
          </p:nvPr>
        </p:nvSpPr>
        <p:spPr/>
        <p:txBody>
          <a:bodyPr/>
          <a:lstStyle/>
          <a:p>
            <a:pPr>
              <a:defRPr/>
            </a:pPr>
            <a:fld id="{B34CD7A0-E3DA-4A43-A572-737C28C8C6E8}" type="slidenum">
              <a:rPr lang="en-US" altLang="en-US" smtClean="0"/>
              <a:pPr>
                <a:defRPr/>
              </a:pPr>
              <a:t>25</a:t>
            </a:fld>
            <a:endParaRPr lang="en-US" altLang="en-US" dirty="0"/>
          </a:p>
        </p:txBody>
      </p:sp>
      <p:pic>
        <p:nvPicPr>
          <p:cNvPr id="8" name="Picture 7"/>
          <p:cNvPicPr preferRelativeResize="0">
            <a:picLocks/>
          </p:cNvPicPr>
          <p:nvPr/>
        </p:nvPicPr>
        <p:blipFill rotWithShape="1">
          <a:blip r:embed="rId8">
            <a:extLst>
              <a:ext uri="{28A0092B-C50C-407E-A947-70E740481C1C}">
                <a14:useLocalDpi xmlns:a14="http://schemas.microsoft.com/office/drawing/2010/main" val="0"/>
              </a:ext>
            </a:extLst>
          </a:blip>
          <a:srcRect l="17764" r="16353"/>
          <a:stretch/>
        </p:blipFill>
        <p:spPr>
          <a:xfrm>
            <a:off x="266700" y="2819400"/>
            <a:ext cx="2628900" cy="3048000"/>
          </a:xfrm>
          <a:prstGeom prst="rect">
            <a:avLst/>
          </a:prstGeom>
        </p:spPr>
      </p:pic>
      <p:pic>
        <p:nvPicPr>
          <p:cNvPr id="10" name="Picture 3" descr="Link to WisDOT Internet Ho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 y="6459786"/>
            <a:ext cx="276225" cy="266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249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1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1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dirty="0" smtClean="0"/>
              <a:t>11/2016</a:t>
            </a:r>
            <a:endParaRPr lang="en-US" dirty="0"/>
          </a:p>
        </p:txBody>
      </p:sp>
      <p:sp>
        <p:nvSpPr>
          <p:cNvPr id="3" name="Slide Number Placeholder 2"/>
          <p:cNvSpPr>
            <a:spLocks noGrp="1"/>
          </p:cNvSpPr>
          <p:nvPr>
            <p:ph type="sldNum" sz="quarter" idx="12"/>
          </p:nvPr>
        </p:nvSpPr>
        <p:spPr/>
        <p:txBody>
          <a:bodyPr/>
          <a:lstStyle/>
          <a:p>
            <a:pPr>
              <a:defRPr/>
            </a:pPr>
            <a:fld id="{6EFE2D43-1BDE-4571-8E9F-8CA6D587C3AF}" type="slidenum">
              <a:rPr lang="en-US" altLang="en-US" smtClean="0"/>
              <a:pPr>
                <a:defRPr/>
              </a:pPr>
              <a:t>26</a:t>
            </a:fld>
            <a:endParaRPr lang="en-US" altLang="en-US" dirty="0"/>
          </a:p>
        </p:txBody>
      </p:sp>
      <p:sp>
        <p:nvSpPr>
          <p:cNvPr id="4" name="Rectangle 3"/>
          <p:cNvSpPr/>
          <p:nvPr/>
        </p:nvSpPr>
        <p:spPr>
          <a:xfrm>
            <a:off x="1371600" y="6504801"/>
            <a:ext cx="6400800" cy="276999"/>
          </a:xfrm>
          <a:prstGeom prst="rect">
            <a:avLst/>
          </a:prstGeom>
        </p:spPr>
        <p:txBody>
          <a:bodyPr wrap="square">
            <a:spAutoFit/>
          </a:bodyPr>
          <a:lstStyle/>
          <a:p>
            <a:pPr algn="ctr"/>
            <a:r>
              <a:rPr lang="en-US" sz="1200" dirty="0">
                <a:hlinkClick r:id="rId2"/>
              </a:rPr>
              <a:t>http://</a:t>
            </a:r>
            <a:r>
              <a:rPr lang="en-US" sz="1200" dirty="0" smtClean="0">
                <a:hlinkClick r:id="rId2"/>
              </a:rPr>
              <a:t>wisconsindot.gov/Pages/doing-bus/eng-consultants/cnslt-rsrces/re/default.aspx</a:t>
            </a:r>
            <a:r>
              <a:rPr lang="en-US" sz="1200" dirty="0" smtClean="0"/>
              <a:t> </a:t>
            </a:r>
            <a:endParaRPr lang="en-US" sz="1200" dirty="0"/>
          </a:p>
        </p:txBody>
      </p:sp>
      <p:sp>
        <p:nvSpPr>
          <p:cNvPr id="7" name="Title 1"/>
          <p:cNvSpPr txBox="1">
            <a:spLocks/>
          </p:cNvSpPr>
          <p:nvPr/>
        </p:nvSpPr>
        <p:spPr>
          <a:xfrm>
            <a:off x="157065" y="228600"/>
            <a:ext cx="3276600" cy="6019800"/>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defRPr/>
            </a:pPr>
            <a:r>
              <a:rPr lang="en-US" sz="2000" dirty="0" smtClean="0">
                <a:effectLst>
                  <a:outerShdw blurRad="38100" dist="38100" dir="2700000" algn="tl">
                    <a:srgbClr val="000000">
                      <a:alpha val="43137"/>
                    </a:srgbClr>
                  </a:outerShdw>
                </a:effectLst>
              </a:rPr>
              <a:t>For current consultants!</a:t>
            </a:r>
            <a:r>
              <a:rPr lang="en-US" sz="2000" dirty="0" smtClean="0"/>
              <a:t> </a:t>
            </a:r>
            <a:r>
              <a:rPr lang="en-US" sz="2000" dirty="0" smtClean="0">
                <a:effectLst>
                  <a:outerShdw blurRad="38100" dist="38100" dir="2700000" algn="tl">
                    <a:srgbClr val="000000">
                      <a:alpha val="43137"/>
                    </a:srgbClr>
                  </a:outerShdw>
                </a:effectLst>
              </a:rPr>
              <a:t>This is your launch page for everything WisDOT Real Estate related. </a:t>
            </a:r>
            <a:r>
              <a:rPr lang="en-US" sz="2000" dirty="0" smtClean="0"/>
              <a:t>We’ve made all of our most used/most needed tools, key resources, and ‘must have’ information directly available to you in one convenient spot on the internet </a:t>
            </a:r>
            <a:r>
              <a:rPr lang="en-US" sz="1400" i="1" dirty="0" smtClean="0"/>
              <a:t>(no log on required)</a:t>
            </a:r>
            <a:r>
              <a:rPr lang="en-US" sz="1600" i="1" dirty="0" smtClean="0"/>
              <a:t>.</a:t>
            </a:r>
            <a:endParaRPr lang="en-US" sz="1600" b="1" i="1" dirty="0"/>
          </a:p>
          <a:p>
            <a:pPr fontAlgn="auto">
              <a:spcAft>
                <a:spcPts val="0"/>
              </a:spcAft>
              <a:defRPr/>
            </a:pPr>
            <a:endParaRPr lang="en-US" sz="2000" b="1" dirty="0" smtClean="0"/>
          </a:p>
          <a:p>
            <a:pPr fontAlgn="auto">
              <a:spcAft>
                <a:spcPts val="0"/>
              </a:spcAft>
              <a:defRPr/>
            </a:pPr>
            <a:endParaRPr lang="en-US" sz="2000" b="1" dirty="0" smtClean="0"/>
          </a:p>
          <a:p>
            <a:pPr fontAlgn="auto">
              <a:spcAft>
                <a:spcPts val="0"/>
              </a:spcAft>
              <a:defRPr/>
            </a:pPr>
            <a:endParaRPr lang="en-US" sz="2000" dirty="0" smtClean="0"/>
          </a:p>
          <a:p>
            <a:pPr fontAlgn="auto">
              <a:spcAft>
                <a:spcPts val="0"/>
              </a:spcAft>
              <a:defRPr/>
            </a:pPr>
            <a:r>
              <a:rPr lang="en-US" sz="2000" dirty="0" smtClean="0">
                <a:effectLst>
                  <a:outerShdw blurRad="38100" dist="38100" dir="2700000" algn="tl">
                    <a:srgbClr val="000000">
                      <a:alpha val="43137"/>
                    </a:srgbClr>
                  </a:outerShdw>
                </a:effectLst>
              </a:rPr>
              <a:t>TIP:</a:t>
            </a:r>
            <a:r>
              <a:rPr lang="en-US" sz="2000" dirty="0" smtClean="0"/>
              <a:t>  Consultants should bookmark this page; save it to your favorites; create a shortcut – do whatever works so you can reference this page again and again quick and easy.  Internal staff can also access this page, but the tools offered here are still more limited than on our dotnet and therefore not your best all-inclusive starting point.</a:t>
            </a:r>
            <a:endParaRPr lang="en-US" sz="2000" i="1" dirty="0">
              <a:effectLst>
                <a:outerShdw blurRad="38100" dist="38100" dir="2700000" algn="tl">
                  <a:srgbClr val="000000">
                    <a:alpha val="43137"/>
                  </a:srgbClr>
                </a:outerShdw>
              </a:effectLst>
              <a:latin typeface="Adobe Devanagari" panose="02040503050201020203" pitchFamily="18" charset="0"/>
              <a:cs typeface="Adobe Devanagari" panose="02040503050201020203" pitchFamily="18" charset="0"/>
            </a:endParaRPr>
          </a:p>
        </p:txBody>
      </p:sp>
      <p:pic>
        <p:nvPicPr>
          <p:cNvPr id="8" name="Picture 3"/>
          <p:cNvPicPr preferRelativeResize="0">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
            <a:ext cx="5562600" cy="6400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Right Arrow 5"/>
          <p:cNvSpPr/>
          <p:nvPr/>
        </p:nvSpPr>
        <p:spPr>
          <a:xfrm>
            <a:off x="228600" y="2362200"/>
            <a:ext cx="4011472" cy="11580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bg2">
                    <a:lumMod val="90000"/>
                  </a:schemeClr>
                </a:solidFill>
                <a:latin typeface="Aharoni" panose="02010803020104030203" pitchFamily="2" charset="-79"/>
                <a:cs typeface="Aharoni" panose="02010803020104030203" pitchFamily="2" charset="-79"/>
              </a:rPr>
              <a:t>“</a:t>
            </a:r>
            <a:r>
              <a:rPr lang="en-US" sz="2000" i="1" dirty="0" smtClean="0">
                <a:solidFill>
                  <a:schemeClr val="bg2">
                    <a:lumMod val="90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Consultant RE launch site”</a:t>
            </a:r>
            <a:endParaRPr lang="en-US" sz="2000" dirty="0">
              <a:solidFill>
                <a:schemeClr val="bg2">
                  <a:lumMod val="90000"/>
                </a:schemeClr>
              </a:solidFill>
              <a:latin typeface="Aharoni" panose="02010803020104030203" pitchFamily="2" charset="-79"/>
              <a:cs typeface="Aharoni" panose="02010803020104030203" pitchFamily="2" charset="-79"/>
            </a:endParaRPr>
          </a:p>
        </p:txBody>
      </p:sp>
      <p:pic>
        <p:nvPicPr>
          <p:cNvPr id="9" name="Picture 3" descr="Link to WisDOT Internet Ho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459786"/>
            <a:ext cx="276225" cy="266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491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vertical)">
                                      <p:cBhvr>
                                        <p:cTn id="7" dur="1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ate Placeholder 3"/>
          <p:cNvSpPr>
            <a:spLocks noGrp="1"/>
          </p:cNvSpPr>
          <p:nvPr>
            <p:ph type="dt" sz="half" idx="10"/>
          </p:nvPr>
        </p:nvSpPr>
        <p:spPr/>
        <p:txBody>
          <a:bodyPr/>
          <a:lstStyle/>
          <a:p>
            <a:pPr>
              <a:defRPr/>
            </a:pPr>
            <a:r>
              <a:rPr lang="en-US" dirty="0" smtClean="0"/>
              <a:t>11/2016</a:t>
            </a:r>
            <a:endParaRPr lang="en-US" dirty="0"/>
          </a:p>
        </p:txBody>
      </p:sp>
      <p:sp>
        <p:nvSpPr>
          <p:cNvPr id="21511" name="Slide Number Placeholder 10"/>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AF588F2-07E2-4B83-BC56-164B8DE7090A}" type="slidenum">
              <a:rPr lang="en-US" altLang="en-US" sz="1200" smtClean="0">
                <a:solidFill>
                  <a:srgbClr val="FFFFFF"/>
                </a:solidFill>
              </a:rPr>
              <a:pPr>
                <a:spcBef>
                  <a:spcPct val="0"/>
                </a:spcBef>
                <a:buFontTx/>
                <a:buNone/>
              </a:pPr>
              <a:t>27</a:t>
            </a:fld>
            <a:endParaRPr lang="en-US" altLang="en-US" sz="1200" dirty="0" smtClean="0">
              <a:solidFill>
                <a:srgbClr val="FFFFFF"/>
              </a:solidFill>
            </a:endParaRPr>
          </a:p>
        </p:txBody>
      </p:sp>
      <p:pic>
        <p:nvPicPr>
          <p:cNvPr id="11" name="Picture 10"/>
          <p:cNvPicPr>
            <a:picLocks noChangeAspect="1"/>
          </p:cNvPicPr>
          <p:nvPr/>
        </p:nvPicPr>
        <p:blipFill rotWithShape="1">
          <a:blip r:embed="rId2"/>
          <a:srcRect b="16898"/>
          <a:stretch/>
        </p:blipFill>
        <p:spPr>
          <a:xfrm>
            <a:off x="2677164" y="0"/>
            <a:ext cx="6466836" cy="6324600"/>
          </a:xfrm>
          <a:prstGeom prst="rect">
            <a:avLst/>
          </a:prstGeom>
          <a:ln>
            <a:solidFill>
              <a:schemeClr val="accent1"/>
            </a:solidFill>
          </a:ln>
        </p:spPr>
      </p:pic>
      <p:sp>
        <p:nvSpPr>
          <p:cNvPr id="6" name="TextBox 5"/>
          <p:cNvSpPr txBox="1"/>
          <p:nvPr/>
        </p:nvSpPr>
        <p:spPr>
          <a:xfrm>
            <a:off x="0" y="2631281"/>
            <a:ext cx="2667000" cy="3693319"/>
          </a:xfrm>
          <a:prstGeom prst="rect">
            <a:avLst/>
          </a:prstGeom>
          <a:solidFill>
            <a:srgbClr val="92D050"/>
          </a:solidFill>
          <a:ln>
            <a:solidFill>
              <a:schemeClr val="accent1"/>
            </a:solidFill>
          </a:ln>
        </p:spPr>
        <p:txBody>
          <a:bodyPr wrap="square">
            <a:spAutoFit/>
          </a:bodyPr>
          <a:lstStyle/>
          <a:p>
            <a:pPr eaLnBrk="1" fontAlgn="auto" hangingPunct="1">
              <a:spcBef>
                <a:spcPts val="0"/>
              </a:spcBef>
              <a:spcAft>
                <a:spcPts val="0"/>
              </a:spcAft>
              <a:defRPr/>
            </a:pPr>
            <a:r>
              <a:rPr lang="en-US" dirty="0" smtClean="0">
                <a:latin typeface="+mn-lt"/>
              </a:rPr>
              <a:t>Taking a closer look at our WisDOT RE consultant </a:t>
            </a:r>
            <a:r>
              <a:rPr lang="en-US" dirty="0">
                <a:latin typeface="+mn-lt"/>
              </a:rPr>
              <a:t>access </a:t>
            </a:r>
            <a:r>
              <a:rPr lang="en-US" dirty="0" smtClean="0">
                <a:latin typeface="+mn-lt"/>
              </a:rPr>
              <a:t>point, be sure to check out the </a:t>
            </a:r>
            <a:r>
              <a:rPr lang="en-US" dirty="0" smtClean="0">
                <a:effectLst>
                  <a:outerShdw blurRad="38100" dist="38100" dir="2700000" algn="tl">
                    <a:srgbClr val="000000">
                      <a:alpha val="43137"/>
                    </a:srgbClr>
                  </a:outerShdw>
                </a:effectLst>
                <a:latin typeface="+mn-lt"/>
              </a:rPr>
              <a:t>‘General resources’</a:t>
            </a:r>
            <a:r>
              <a:rPr lang="en-US" dirty="0" smtClean="0">
                <a:latin typeface="+mn-lt"/>
              </a:rPr>
              <a:t> link.  That link is especially important because it brings you to another page with a whole bunch more RE specific tools and resources (everything we didn’t have room for on your launch page).</a:t>
            </a:r>
            <a:endParaRPr lang="en-US" dirty="0">
              <a:latin typeface="+mn-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30480"/>
            <a:ext cx="2416233" cy="2560320"/>
          </a:xfrm>
          <a:prstGeom prst="rect">
            <a:avLst/>
          </a:prstGeom>
          <a:effectLst/>
        </p:spPr>
      </p:pic>
      <p:sp>
        <p:nvSpPr>
          <p:cNvPr id="8" name="Rectangle 7"/>
          <p:cNvSpPr/>
          <p:nvPr/>
        </p:nvSpPr>
        <p:spPr>
          <a:xfrm>
            <a:off x="1371600" y="6504801"/>
            <a:ext cx="6400800" cy="276999"/>
          </a:xfrm>
          <a:prstGeom prst="rect">
            <a:avLst/>
          </a:prstGeom>
        </p:spPr>
        <p:txBody>
          <a:bodyPr wrap="square">
            <a:spAutoFit/>
          </a:bodyPr>
          <a:lstStyle/>
          <a:p>
            <a:pPr algn="ctr"/>
            <a:r>
              <a:rPr lang="en-US" sz="1200" dirty="0">
                <a:hlinkClick r:id="rId4"/>
              </a:rPr>
              <a:t>http://</a:t>
            </a:r>
            <a:r>
              <a:rPr lang="en-US" sz="1200" dirty="0" smtClean="0">
                <a:hlinkClick r:id="rId4"/>
              </a:rPr>
              <a:t>wisconsindot.gov/Pages/doing-bus/eng-consultants/cnslt-rsrces/re/default.aspx</a:t>
            </a:r>
            <a:r>
              <a:rPr lang="en-US" sz="1200" dirty="0" smtClean="0"/>
              <a:t> </a:t>
            </a:r>
            <a:endParaRPr lang="en-US" sz="1200" dirty="0"/>
          </a:p>
        </p:txBody>
      </p:sp>
      <p:sp>
        <p:nvSpPr>
          <p:cNvPr id="10" name="Right Arrow 9"/>
          <p:cNvSpPr/>
          <p:nvPr/>
        </p:nvSpPr>
        <p:spPr>
          <a:xfrm>
            <a:off x="959543" y="1143000"/>
            <a:ext cx="3612457" cy="838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2">
                    <a:lumMod val="90000"/>
                  </a:schemeClr>
                </a:solidFill>
                <a:latin typeface="Aharoni" panose="02010803020104030203" pitchFamily="2" charset="-79"/>
                <a:cs typeface="Aharoni" panose="02010803020104030203" pitchFamily="2" charset="-79"/>
              </a:rPr>
              <a:t>“</a:t>
            </a:r>
            <a:r>
              <a:rPr lang="en-US" sz="1200" i="1" dirty="0" smtClean="0">
                <a:solidFill>
                  <a:schemeClr val="bg2">
                    <a:lumMod val="90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Consultant RE launch site”</a:t>
            </a:r>
          </a:p>
          <a:p>
            <a:pPr algn="ctr"/>
            <a:r>
              <a:rPr lang="en-US" sz="1200" i="1" dirty="0" smtClean="0">
                <a:solidFill>
                  <a:schemeClr val="bg2">
                    <a:lumMod val="90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See lots more on ‘General resources’ page</a:t>
            </a:r>
            <a:endParaRPr lang="en-US" sz="1200" dirty="0">
              <a:solidFill>
                <a:schemeClr val="bg2">
                  <a:lumMod val="90000"/>
                </a:schemeClr>
              </a:solidFill>
              <a:latin typeface="Aharoni" panose="02010803020104030203" pitchFamily="2" charset="-79"/>
              <a:cs typeface="Aharoni" panose="02010803020104030203" pitchFamily="2" charset="-79"/>
            </a:endParaRPr>
          </a:p>
        </p:txBody>
      </p:sp>
      <p:pic>
        <p:nvPicPr>
          <p:cNvPr id="12" name="Picture 3" descr="Link to WisDOT Internet Ho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6459786"/>
            <a:ext cx="276225" cy="266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Horizontal)">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273040"/>
            <a:ext cx="8610600" cy="822960"/>
          </a:xfrm>
        </p:spPr>
        <p:txBody>
          <a:bodyPr anchor="ctr" anchorCtr="0"/>
          <a:lstStyle/>
          <a:p>
            <a:r>
              <a:rPr lang="en-US" sz="2400" dirty="0" smtClean="0"/>
              <a:t>Now a look from inside our world of the WisDOT dotnet </a:t>
            </a:r>
            <a:r>
              <a:rPr lang="en-US" sz="2400" i="1" dirty="0" smtClean="0"/>
              <a:t>(the int</a:t>
            </a:r>
            <a:r>
              <a:rPr lang="en-US" sz="2400" i="1" u="sng" dirty="0" smtClean="0"/>
              <a:t>ra</a:t>
            </a:r>
            <a:r>
              <a:rPr lang="en-US" sz="2400" i="1" dirty="0" smtClean="0"/>
              <a:t>net)</a:t>
            </a:r>
            <a:r>
              <a:rPr lang="en-US" sz="2400" dirty="0" smtClean="0"/>
              <a:t>...</a:t>
            </a:r>
            <a:endParaRPr lang="en-US" sz="2400" dirty="0"/>
          </a:p>
        </p:txBody>
      </p:sp>
      <p:sp>
        <p:nvSpPr>
          <p:cNvPr id="4" name="Text Placeholder 3"/>
          <p:cNvSpPr>
            <a:spLocks noGrp="1"/>
          </p:cNvSpPr>
          <p:nvPr>
            <p:ph type="body" sz="half" idx="2"/>
          </p:nvPr>
        </p:nvSpPr>
        <p:spPr/>
        <p:txBody>
          <a:bodyPr>
            <a:normAutofit/>
          </a:bodyPr>
          <a:lstStyle/>
          <a:p>
            <a:pPr algn="ctr"/>
            <a:r>
              <a:rPr lang="en-US" sz="4000" dirty="0">
                <a:hlinkClick r:id="rId2"/>
              </a:rPr>
              <a:t>http://dotnet</a:t>
            </a:r>
            <a:r>
              <a:rPr lang="en-US" sz="4000" dirty="0" smtClean="0">
                <a:hlinkClick r:id="rId2"/>
              </a:rPr>
              <a:t>/</a:t>
            </a:r>
            <a:r>
              <a:rPr lang="en-US" sz="4000" dirty="0" smtClean="0"/>
              <a:t> </a:t>
            </a:r>
            <a:endParaRPr lang="en-US" sz="4000" dirty="0"/>
          </a:p>
        </p:txBody>
      </p:sp>
      <p:sp>
        <p:nvSpPr>
          <p:cNvPr id="5" name="Date Placeholder 4"/>
          <p:cNvSpPr>
            <a:spLocks noGrp="1"/>
          </p:cNvSpPr>
          <p:nvPr>
            <p:ph type="dt" sz="half" idx="10"/>
          </p:nvPr>
        </p:nvSpPr>
        <p:spPr/>
        <p:txBody>
          <a:bodyPr/>
          <a:lstStyle/>
          <a:p>
            <a:pPr>
              <a:defRPr/>
            </a:pPr>
            <a:r>
              <a:rPr lang="en-US" dirty="0" smtClean="0"/>
              <a:t>11/2016</a:t>
            </a:r>
            <a:endParaRPr lang="en-US" dirty="0"/>
          </a:p>
        </p:txBody>
      </p:sp>
      <p:sp>
        <p:nvSpPr>
          <p:cNvPr id="6" name="Slide Number Placeholder 5"/>
          <p:cNvSpPr>
            <a:spLocks noGrp="1"/>
          </p:cNvSpPr>
          <p:nvPr>
            <p:ph type="sldNum" sz="quarter" idx="12"/>
          </p:nvPr>
        </p:nvSpPr>
        <p:spPr/>
        <p:txBody>
          <a:bodyPr/>
          <a:lstStyle/>
          <a:p>
            <a:pPr>
              <a:defRPr/>
            </a:pPr>
            <a:fld id="{E2EBB405-16E0-459C-8427-62B6A8746BBF}" type="slidenum">
              <a:rPr lang="en-US" altLang="en-US" smtClean="0"/>
              <a:pPr>
                <a:defRPr/>
              </a:pPr>
              <a:t>28</a:t>
            </a:fld>
            <a:endParaRPr lang="en-US" altLang="en-US" dirty="0"/>
          </a:p>
        </p:txBody>
      </p:sp>
      <p:pic>
        <p:nvPicPr>
          <p:cNvPr id="8" name="Picture Placeholder 7"/>
          <p:cNvPicPr>
            <a:picLocks noGrp="1" noChangeAspect="1"/>
          </p:cNvPicPr>
          <p:nvPr>
            <p:ph type="pic" idx="1"/>
          </p:nvPr>
        </p:nvPicPr>
        <p:blipFill>
          <a:blip r:embed="rId3">
            <a:extLst>
              <a:ext uri="{28A0092B-C50C-407E-A947-70E740481C1C}">
                <a14:useLocalDpi xmlns:a14="http://schemas.microsoft.com/office/drawing/2010/main" val="0"/>
              </a:ext>
            </a:extLst>
          </a:blip>
          <a:srcRect t="23125" b="23125"/>
          <a:stretch>
            <a:fillRect/>
          </a:stretch>
        </p:blipFill>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3256" y="3052904"/>
            <a:ext cx="2857500" cy="2143125"/>
          </a:xfrm>
          <a:prstGeom prst="rect">
            <a:avLst/>
          </a:prstGeom>
          <a:ln>
            <a:solidFill>
              <a:srgbClr val="FFC000"/>
            </a:solidFill>
          </a:ln>
        </p:spPr>
      </p:pic>
      <p:sp>
        <p:nvSpPr>
          <p:cNvPr id="16" name="TextBox 15"/>
          <p:cNvSpPr txBox="1"/>
          <p:nvPr/>
        </p:nvSpPr>
        <p:spPr>
          <a:xfrm>
            <a:off x="3267075" y="4876800"/>
            <a:ext cx="2676525" cy="369332"/>
          </a:xfrm>
          <a:prstGeom prst="rect">
            <a:avLst/>
          </a:prstGeom>
          <a:noFill/>
        </p:spPr>
        <p:txBody>
          <a:bodyPr wrap="square" rtlCol="0">
            <a:spAutoFit/>
          </a:bodyPr>
          <a:lstStyle/>
          <a:p>
            <a:pPr algn="r"/>
            <a:r>
              <a:rPr lang="en-US" b="1" dirty="0" smtClean="0"/>
              <a:t>For internal staff </a:t>
            </a:r>
            <a:r>
              <a:rPr lang="en-US" b="1" u="sng" dirty="0" smtClean="0"/>
              <a:t>only</a:t>
            </a:r>
            <a:r>
              <a:rPr lang="en-US" b="1" dirty="0" smtClean="0"/>
              <a:t>!</a:t>
            </a:r>
            <a:endParaRPr lang="en-US" b="1" dirty="0"/>
          </a:p>
        </p:txBody>
      </p:sp>
      <p:pic>
        <p:nvPicPr>
          <p:cNvPr id="9" name="Picture 1" descr="Link to dotnet Ho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6524625"/>
            <a:ext cx="304800" cy="257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904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175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22960" y="4453128"/>
            <a:ext cx="7711440" cy="1871472"/>
          </a:xfrm>
        </p:spPr>
        <p:txBody>
          <a:bodyPr>
            <a:noAutofit/>
          </a:bodyPr>
          <a:lstStyle/>
          <a:p>
            <a:r>
              <a:rPr lang="en-US" dirty="0" smtClean="0"/>
              <a:t>The wisdot </a:t>
            </a:r>
            <a:r>
              <a:rPr lang="en-US" b="1" dirty="0" smtClean="0"/>
              <a:t>dotnet</a:t>
            </a:r>
            <a:r>
              <a:rPr lang="en-US" dirty="0" smtClean="0"/>
              <a:t> is for internal staff only; this is the ‘go to’ site for anything specific to internal staff; everything here is closed to the public and closed consultants</a:t>
            </a:r>
            <a:endParaRPr lang="en-US" dirty="0"/>
          </a:p>
        </p:txBody>
      </p:sp>
      <p:sp>
        <p:nvSpPr>
          <p:cNvPr id="4" name="Date Placeholder 3"/>
          <p:cNvSpPr>
            <a:spLocks noGrp="1"/>
          </p:cNvSpPr>
          <p:nvPr>
            <p:ph type="dt" sz="half" idx="10"/>
          </p:nvPr>
        </p:nvSpPr>
        <p:spPr/>
        <p:txBody>
          <a:bodyPr/>
          <a:lstStyle/>
          <a:p>
            <a:pPr>
              <a:defRPr/>
            </a:pPr>
            <a:r>
              <a:rPr lang="en-US" dirty="0" smtClean="0"/>
              <a:t>11/2016</a:t>
            </a:r>
            <a:endParaRPr lang="en-US" dirty="0"/>
          </a:p>
        </p:txBody>
      </p:sp>
      <p:sp>
        <p:nvSpPr>
          <p:cNvPr id="5" name="Slide Number Placeholder 4"/>
          <p:cNvSpPr>
            <a:spLocks noGrp="1"/>
          </p:cNvSpPr>
          <p:nvPr>
            <p:ph type="sldNum" sz="quarter" idx="12"/>
          </p:nvPr>
        </p:nvSpPr>
        <p:spPr/>
        <p:txBody>
          <a:bodyPr/>
          <a:lstStyle/>
          <a:p>
            <a:pPr>
              <a:defRPr/>
            </a:pPr>
            <a:fld id="{278B596F-9DC5-47FC-8CC1-258D0B22D4DE}" type="slidenum">
              <a:rPr lang="en-US" altLang="en-US" smtClean="0"/>
              <a:pPr>
                <a:defRPr/>
              </a:pPr>
              <a:t>29</a:t>
            </a:fld>
            <a:endParaRPr lang="en-US" altLang="en-US" dirty="0"/>
          </a:p>
        </p:txBody>
      </p:sp>
      <p:sp>
        <p:nvSpPr>
          <p:cNvPr id="8" name="TextBox 7"/>
          <p:cNvSpPr txBox="1"/>
          <p:nvPr/>
        </p:nvSpPr>
        <p:spPr>
          <a:xfrm>
            <a:off x="1905000" y="6400800"/>
            <a:ext cx="5410200" cy="369332"/>
          </a:xfrm>
          <a:prstGeom prst="rect">
            <a:avLst/>
          </a:prstGeom>
          <a:noFill/>
        </p:spPr>
        <p:txBody>
          <a:bodyPr wrap="square" rtlCol="0" anchor="ctr" anchorCtr="0">
            <a:spAutoFit/>
          </a:bodyPr>
          <a:lstStyle/>
          <a:p>
            <a:pPr algn="ctr"/>
            <a:r>
              <a:rPr lang="en-US" dirty="0">
                <a:hlinkClick r:id="rId2"/>
              </a:rPr>
              <a:t>http://dotnet</a:t>
            </a:r>
            <a:r>
              <a:rPr lang="en-US" dirty="0" smtClean="0">
                <a:hlinkClick r:id="rId2"/>
              </a:rPr>
              <a:t>/</a:t>
            </a:r>
            <a:r>
              <a:rPr lang="en-US" dirty="0"/>
              <a:t>; then to: </a:t>
            </a:r>
            <a:r>
              <a:rPr lang="en-US" dirty="0">
                <a:hlinkClick r:id="rId3"/>
              </a:rPr>
              <a:t>http://</a:t>
            </a:r>
            <a:r>
              <a:rPr lang="en-US" dirty="0" smtClean="0">
                <a:hlinkClick r:id="rId3"/>
              </a:rPr>
              <a:t>dotnet/dtsd/index.htm</a:t>
            </a:r>
            <a:r>
              <a:rPr lang="en-US" dirty="0" smtClean="0"/>
              <a:t>  </a:t>
            </a:r>
            <a:endParaRPr lang="en-US" dirty="0"/>
          </a:p>
        </p:txBody>
      </p:sp>
      <p:pic>
        <p:nvPicPr>
          <p:cNvPr id="2" name="Picture 1"/>
          <p:cNvPicPr>
            <a:picLocks noChangeAspect="1"/>
          </p:cNvPicPr>
          <p:nvPr/>
        </p:nvPicPr>
        <p:blipFill rotWithShape="1">
          <a:blip r:embed="rId4"/>
          <a:srcRect t="1617"/>
          <a:stretch/>
        </p:blipFill>
        <p:spPr>
          <a:xfrm>
            <a:off x="3872382" y="243840"/>
            <a:ext cx="4433418" cy="4023360"/>
          </a:xfrm>
          <a:prstGeom prst="rect">
            <a:avLst/>
          </a:prstGeom>
          <a:ln>
            <a:solidFill>
              <a:schemeClr val="accent1">
                <a:lumMod val="60000"/>
                <a:lumOff val="40000"/>
              </a:schemeClr>
            </a:solidFill>
          </a:ln>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t="17332" b="18668"/>
          <a:stretch/>
        </p:blipFill>
        <p:spPr>
          <a:xfrm>
            <a:off x="1428750" y="3172968"/>
            <a:ext cx="2000250" cy="1280160"/>
          </a:xfrm>
          <a:prstGeom prst="rect">
            <a:avLst/>
          </a:prstGeom>
        </p:spPr>
      </p:pic>
      <p:sp>
        <p:nvSpPr>
          <p:cNvPr id="9" name="Right Arrow 8"/>
          <p:cNvSpPr/>
          <p:nvPr/>
        </p:nvSpPr>
        <p:spPr>
          <a:xfrm>
            <a:off x="381000" y="76200"/>
            <a:ext cx="3581399" cy="31180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dirty="0" smtClean="0"/>
              <a:t>From our WisDOT int</a:t>
            </a:r>
            <a:r>
              <a:rPr lang="en-US" u="sng" dirty="0" smtClean="0"/>
              <a:t>ra</a:t>
            </a:r>
            <a:r>
              <a:rPr lang="en-US" dirty="0" smtClean="0"/>
              <a:t>net </a:t>
            </a:r>
            <a:r>
              <a:rPr lang="en-US" i="1" dirty="0" smtClean="0"/>
              <a:t>(the dotnet)</a:t>
            </a:r>
            <a:r>
              <a:rPr lang="en-US" dirty="0" smtClean="0"/>
              <a:t> home page, Real Estate is under Division of “</a:t>
            </a:r>
            <a:r>
              <a:rPr lang="en-US" dirty="0" smtClean="0">
                <a:hlinkClick r:id="rId6"/>
              </a:rPr>
              <a:t>Transportation System Development</a:t>
            </a:r>
            <a:r>
              <a:rPr lang="en-US" dirty="0" smtClean="0"/>
              <a:t>”</a:t>
            </a:r>
            <a:endParaRPr lang="en-US" dirty="0"/>
          </a:p>
        </p:txBody>
      </p:sp>
      <p:pic>
        <p:nvPicPr>
          <p:cNvPr id="12" name="Picture 1" descr="Link to dotnet Ho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6524625"/>
            <a:ext cx="304800" cy="257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69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vertical)">
                                      <p:cBhvr>
                                        <p:cTn id="7" dur="1500"/>
                                        <p:tgtEl>
                                          <p:spTgt spid="9"/>
                                        </p:tgtEl>
                                      </p:cBhvr>
                                    </p:animEffect>
                                  </p:childTnLst>
                                </p:cTn>
                              </p:par>
                            </p:childTnLst>
                          </p:cTn>
                        </p:par>
                        <p:par>
                          <p:cTn id="8" fill="hold">
                            <p:stCondLst>
                              <p:cond delay="1500"/>
                            </p:stCondLst>
                            <p:childTnLst>
                              <p:par>
                                <p:cTn id="9" presetID="14" presetClass="entr" presetSubtype="5"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randombar(vertical)">
                                      <p:cBhvr>
                                        <p:cTn id="11" dur="12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990600"/>
            <a:ext cx="2943225" cy="5654041"/>
          </a:xfrm>
        </p:spPr>
        <p:txBody>
          <a:bodyPr anchor="ctr" anchorCtr="0">
            <a:normAutofit fontScale="90000"/>
          </a:bodyPr>
          <a:lstStyle/>
          <a:p>
            <a:r>
              <a:rPr lang="en-US" sz="2400" dirty="0" smtClean="0"/>
              <a:t>If you are a brand new internal WisDOT Real Estate staff member, may we suggest you start here; this is our very own </a:t>
            </a:r>
            <a:r>
              <a:rPr lang="en-US" sz="2400" dirty="0" smtClean="0">
                <a:effectLst>
                  <a:outerShdw blurRad="38100" dist="38100" dir="2700000" algn="tl">
                    <a:srgbClr val="000000">
                      <a:alpha val="43137"/>
                    </a:srgbClr>
                  </a:outerShdw>
                </a:effectLst>
              </a:rPr>
              <a:t>‘New Real Estate employee’</a:t>
            </a:r>
            <a:r>
              <a:rPr lang="en-US" sz="2400" dirty="0" smtClean="0"/>
              <a:t> information page.  It may not give you everything you need, but does offer a good start for identifying and tapping into our basic resources.  Your local HR and payrolls reps, IT, and immediate supervisor should still be your first “go to” for help.</a:t>
            </a:r>
            <a:br>
              <a:rPr lang="en-US" sz="2400" dirty="0" smtClean="0"/>
            </a:br>
            <a:r>
              <a:rPr lang="en-US" sz="2400" dirty="0"/>
              <a:t/>
            </a:r>
            <a:br>
              <a:rPr lang="en-US" sz="2400" dirty="0"/>
            </a:br>
            <a:r>
              <a:rPr lang="en-US" sz="1600" dirty="0"/>
              <a:t>Sorry consultants, this site is for </a:t>
            </a:r>
            <a:r>
              <a:rPr lang="en-US" sz="1600" dirty="0">
                <a:effectLst>
                  <a:outerShdw blurRad="38100" dist="38100" dir="2700000" algn="tl">
                    <a:srgbClr val="000000">
                      <a:alpha val="43137"/>
                    </a:srgbClr>
                  </a:outerShdw>
                </a:effectLst>
              </a:rPr>
              <a:t>internal staff only</a:t>
            </a:r>
            <a:r>
              <a:rPr lang="en-US" sz="1600" dirty="0"/>
              <a:t>; </a:t>
            </a:r>
            <a:r>
              <a:rPr lang="en-US" sz="1600" dirty="0" smtClean="0"/>
              <a:t>accessible </a:t>
            </a:r>
            <a:r>
              <a:rPr lang="en-US" sz="1600" dirty="0"/>
              <a:t>only </a:t>
            </a:r>
            <a:r>
              <a:rPr lang="en-US" sz="1600" dirty="0" smtClean="0"/>
              <a:t>from our dotnet.</a:t>
            </a:r>
            <a:endParaRPr lang="en-US" sz="1600" dirty="0"/>
          </a:p>
        </p:txBody>
      </p:sp>
      <p:sp>
        <p:nvSpPr>
          <p:cNvPr id="5" name="Date Placeholder 4"/>
          <p:cNvSpPr>
            <a:spLocks noGrp="1"/>
          </p:cNvSpPr>
          <p:nvPr>
            <p:ph type="dt" sz="half" idx="10"/>
          </p:nvPr>
        </p:nvSpPr>
        <p:spPr/>
        <p:txBody>
          <a:bodyPr/>
          <a:lstStyle/>
          <a:p>
            <a:pPr>
              <a:defRPr/>
            </a:pPr>
            <a:r>
              <a:rPr lang="en-US" dirty="0" smtClean="0"/>
              <a:t>11/2016</a:t>
            </a:r>
            <a:endParaRPr lang="en-US" dirty="0"/>
          </a:p>
        </p:txBody>
      </p:sp>
      <p:sp>
        <p:nvSpPr>
          <p:cNvPr id="6" name="Slide Number Placeholder 5"/>
          <p:cNvSpPr>
            <a:spLocks noGrp="1"/>
          </p:cNvSpPr>
          <p:nvPr>
            <p:ph type="sldNum" sz="quarter" idx="12"/>
          </p:nvPr>
        </p:nvSpPr>
        <p:spPr/>
        <p:txBody>
          <a:bodyPr/>
          <a:lstStyle/>
          <a:p>
            <a:pPr>
              <a:defRPr/>
            </a:pPr>
            <a:fld id="{B34CD7A0-E3DA-4A43-A572-737C28C8C6E8}" type="slidenum">
              <a:rPr lang="en-US" altLang="en-US" smtClean="0"/>
              <a:pPr>
                <a:defRPr/>
              </a:pPr>
              <a:t>3</a:t>
            </a:fld>
            <a:endParaRPr lang="en-US" altLang="en-US" dirty="0"/>
          </a:p>
        </p:txBody>
      </p:sp>
      <p:pic>
        <p:nvPicPr>
          <p:cNvPr id="11268" name="Picture 4" descr="C:\Users\dotssm\AppData\Local\Temp\SNAGHTML60ce581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5625" y="-21770"/>
            <a:ext cx="6048375" cy="5889170"/>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3"/>
          <a:stretch>
            <a:fillRect/>
          </a:stretch>
        </p:blipFill>
        <p:spPr>
          <a:xfrm>
            <a:off x="76200" y="411480"/>
            <a:ext cx="2893714" cy="731520"/>
          </a:xfrm>
          <a:prstGeom prst="rect">
            <a:avLst/>
          </a:prstGeom>
          <a:effectLst>
            <a:softEdge rad="127000"/>
          </a:effectLst>
        </p:spPr>
      </p:pic>
      <p:sp>
        <p:nvSpPr>
          <p:cNvPr id="13" name="Rectangle 12"/>
          <p:cNvSpPr/>
          <p:nvPr/>
        </p:nvSpPr>
        <p:spPr>
          <a:xfrm>
            <a:off x="3171825" y="5943600"/>
            <a:ext cx="5743575" cy="569387"/>
          </a:xfrm>
          <a:prstGeom prst="rect">
            <a:avLst/>
          </a:prstGeom>
        </p:spPr>
        <p:txBody>
          <a:bodyPr wrap="square">
            <a:spAutoFit/>
          </a:bodyPr>
          <a:lstStyle/>
          <a:p>
            <a:r>
              <a:rPr lang="en-US" sz="1600" dirty="0" smtClean="0"/>
              <a:t>Click now to go to ‘New Real Estate employee’ dotnet page:  </a:t>
            </a:r>
            <a:r>
              <a:rPr lang="en-US" sz="1500" dirty="0" smtClean="0">
                <a:hlinkClick r:id="rId4"/>
              </a:rPr>
              <a:t>http</a:t>
            </a:r>
            <a:r>
              <a:rPr lang="en-US" sz="1500" dirty="0">
                <a:hlinkClick r:id="rId4"/>
              </a:rPr>
              <a:t>://</a:t>
            </a:r>
            <a:r>
              <a:rPr lang="en-US" sz="1500" dirty="0" smtClean="0">
                <a:hlinkClick r:id="rId4"/>
              </a:rPr>
              <a:t>dotnet/dtsd/technical/realestate/training/new-employee.htm</a:t>
            </a:r>
            <a:r>
              <a:rPr lang="en-US" sz="1500" dirty="0" smtClean="0"/>
              <a:t> </a:t>
            </a:r>
            <a:endParaRPr lang="en-US" sz="1500" dirty="0"/>
          </a:p>
        </p:txBody>
      </p:sp>
      <p:sp>
        <p:nvSpPr>
          <p:cNvPr id="16" name="TextBox 15"/>
          <p:cNvSpPr txBox="1"/>
          <p:nvPr/>
        </p:nvSpPr>
        <p:spPr>
          <a:xfrm rot="19794070">
            <a:off x="5026528" y="3343320"/>
            <a:ext cx="3462238" cy="584775"/>
          </a:xfrm>
          <a:prstGeom prst="rect">
            <a:avLst/>
          </a:prstGeom>
          <a:noFill/>
        </p:spPr>
        <p:txBody>
          <a:bodyPr wrap="square" rtlCol="0">
            <a:spAutoFit/>
          </a:bodyPr>
          <a:lstStyle/>
          <a:p>
            <a:pPr algn="ctr"/>
            <a:r>
              <a:rPr lang="en-US" sz="1600" b="1" dirty="0" smtClean="0">
                <a:ln w="0"/>
                <a:solidFill>
                  <a:schemeClr val="accent1"/>
                </a:solidFill>
                <a:effectLst>
                  <a:outerShdw blurRad="38100" dist="25400" dir="5400000" algn="ctr" rotWithShape="0">
                    <a:srgbClr val="6E747A">
                      <a:alpha val="43000"/>
                    </a:srgbClr>
                  </a:outerShdw>
                </a:effectLst>
              </a:rPr>
              <a:t>NOT MEANT FOR ACTUAL VIEWING/SAMPLE ONLY</a:t>
            </a:r>
            <a:endParaRPr lang="en-US" sz="1600" b="1"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68996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par>
                                <p:cTn id="8" presetID="22" presetClass="entr" presetSubtype="8" fill="hold" nodeType="withEffect">
                                  <p:stCondLst>
                                    <p:cond delay="100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1500"/>
                                        <p:tgtEl>
                                          <p:spTgt spid="12"/>
                                        </p:tgtEl>
                                      </p:cBhvr>
                                    </p:animEffect>
                                  </p:childTnLst>
                                </p:cTn>
                              </p:par>
                            </p:childTnLst>
                          </p:cTn>
                        </p:par>
                        <p:par>
                          <p:cTn id="11" fill="hold">
                            <p:stCondLst>
                              <p:cond delay="3000"/>
                            </p:stCondLst>
                            <p:childTnLst>
                              <p:par>
                                <p:cTn id="12" presetID="22" presetClass="entr" presetSubtype="8"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2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dirty="0" smtClean="0"/>
              <a:t>11/2016</a:t>
            </a:r>
            <a:endParaRPr lang="en-US" dirty="0"/>
          </a:p>
        </p:txBody>
      </p:sp>
      <p:sp>
        <p:nvSpPr>
          <p:cNvPr id="5" name="Slide Number Placeholder 4"/>
          <p:cNvSpPr>
            <a:spLocks noGrp="1"/>
          </p:cNvSpPr>
          <p:nvPr>
            <p:ph type="sldNum" sz="quarter" idx="12"/>
          </p:nvPr>
        </p:nvSpPr>
        <p:spPr/>
        <p:txBody>
          <a:bodyPr/>
          <a:lstStyle/>
          <a:p>
            <a:pPr>
              <a:defRPr/>
            </a:pPr>
            <a:fld id="{278B596F-9DC5-47FC-8CC1-258D0B22D4DE}" type="slidenum">
              <a:rPr lang="en-US" altLang="en-US" smtClean="0"/>
              <a:pPr>
                <a:defRPr/>
              </a:pPr>
              <a:t>30</a:t>
            </a:fld>
            <a:endParaRPr lang="en-US" altLang="en-US" dirty="0"/>
          </a:p>
        </p:txBody>
      </p:sp>
      <p:pic>
        <p:nvPicPr>
          <p:cNvPr id="6" name="Picture 5"/>
          <p:cNvPicPr>
            <a:picLocks noChangeAspect="1"/>
          </p:cNvPicPr>
          <p:nvPr/>
        </p:nvPicPr>
        <p:blipFill>
          <a:blip r:embed="rId2"/>
          <a:stretch>
            <a:fillRect/>
          </a:stretch>
        </p:blipFill>
        <p:spPr>
          <a:xfrm>
            <a:off x="3048000" y="228600"/>
            <a:ext cx="5663276" cy="4049466"/>
          </a:xfrm>
          <a:prstGeom prst="rect">
            <a:avLst/>
          </a:prstGeom>
          <a:ln>
            <a:solidFill>
              <a:schemeClr val="accent1">
                <a:lumMod val="60000"/>
                <a:lumOff val="40000"/>
              </a:schemeClr>
            </a:solidFill>
          </a:ln>
        </p:spPr>
      </p:pic>
      <p:sp>
        <p:nvSpPr>
          <p:cNvPr id="9" name="Right Arrow 8"/>
          <p:cNvSpPr/>
          <p:nvPr/>
        </p:nvSpPr>
        <p:spPr>
          <a:xfrm rot="2239156">
            <a:off x="356880" y="1162365"/>
            <a:ext cx="3571374" cy="2131986"/>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From </a:t>
            </a:r>
            <a:r>
              <a:rPr lang="en-US" dirty="0" smtClean="0">
                <a:effectLst>
                  <a:outerShdw blurRad="38100" dist="38100" dir="2700000" algn="tl">
                    <a:srgbClr val="000000">
                      <a:alpha val="43137"/>
                    </a:srgbClr>
                  </a:outerShdw>
                </a:effectLst>
              </a:rPr>
              <a:t>Welcome to DTSD </a:t>
            </a:r>
            <a:r>
              <a:rPr lang="en-US" dirty="0" smtClean="0"/>
              <a:t>page, just one more </a:t>
            </a:r>
            <a:r>
              <a:rPr lang="en-US" i="1" dirty="0" smtClean="0"/>
              <a:t>click</a:t>
            </a:r>
            <a:r>
              <a:rPr lang="en-US" dirty="0" smtClean="0"/>
              <a:t> through “</a:t>
            </a:r>
            <a:r>
              <a:rPr lang="en-US" dirty="0" smtClean="0">
                <a:hlinkClick r:id="rId3"/>
              </a:rPr>
              <a:t>Technical Services</a:t>
            </a:r>
            <a:r>
              <a:rPr lang="en-US" dirty="0" smtClean="0"/>
              <a:t>”</a:t>
            </a:r>
            <a:endParaRPr lang="en-US" dirty="0"/>
          </a:p>
        </p:txBody>
      </p:sp>
      <p:sp>
        <p:nvSpPr>
          <p:cNvPr id="10" name="TextBox 9"/>
          <p:cNvSpPr txBox="1"/>
          <p:nvPr/>
        </p:nvSpPr>
        <p:spPr>
          <a:xfrm>
            <a:off x="1219200" y="6431578"/>
            <a:ext cx="6781800" cy="307777"/>
          </a:xfrm>
          <a:prstGeom prst="rect">
            <a:avLst/>
          </a:prstGeom>
          <a:noFill/>
        </p:spPr>
        <p:txBody>
          <a:bodyPr wrap="square" rtlCol="0" anchor="ctr" anchorCtr="0">
            <a:spAutoFit/>
          </a:bodyPr>
          <a:lstStyle/>
          <a:p>
            <a:pPr algn="ctr"/>
            <a:r>
              <a:rPr lang="en-US" sz="1400" dirty="0" smtClean="0">
                <a:hlinkClick r:id="rId4"/>
              </a:rPr>
              <a:t>http</a:t>
            </a:r>
            <a:r>
              <a:rPr lang="en-US" sz="1400" dirty="0">
                <a:hlinkClick r:id="rId4"/>
              </a:rPr>
              <a:t>://</a:t>
            </a:r>
            <a:r>
              <a:rPr lang="en-US" sz="1400" dirty="0" smtClean="0">
                <a:hlinkClick r:id="rId4"/>
              </a:rPr>
              <a:t>dotnet/dtsd/index.htm</a:t>
            </a:r>
            <a:r>
              <a:rPr lang="en-US" sz="1400" dirty="0"/>
              <a:t>; then to: </a:t>
            </a:r>
            <a:r>
              <a:rPr lang="en-US" sz="1400" dirty="0">
                <a:hlinkClick r:id="rId3"/>
              </a:rPr>
              <a:t>http://</a:t>
            </a:r>
            <a:r>
              <a:rPr lang="en-US" sz="1400" dirty="0" smtClean="0">
                <a:hlinkClick r:id="rId3"/>
              </a:rPr>
              <a:t>dotnet/dtsd/technical/index.htm</a:t>
            </a:r>
            <a:r>
              <a:rPr lang="en-US" sz="1400" dirty="0" smtClean="0"/>
              <a:t> </a:t>
            </a:r>
            <a:endParaRPr lang="en-US" sz="1400" dirty="0"/>
          </a:p>
        </p:txBody>
      </p:sp>
      <p:sp>
        <p:nvSpPr>
          <p:cNvPr id="7" name="Text Placeholder 2"/>
          <p:cNvSpPr>
            <a:spLocks noGrp="1"/>
          </p:cNvSpPr>
          <p:nvPr>
            <p:ph type="body" idx="1"/>
          </p:nvPr>
        </p:nvSpPr>
        <p:spPr>
          <a:xfrm>
            <a:off x="381000" y="4453128"/>
            <a:ext cx="8406476" cy="1871472"/>
          </a:xfrm>
        </p:spPr>
        <p:txBody>
          <a:bodyPr>
            <a:noAutofit/>
          </a:bodyPr>
          <a:lstStyle/>
          <a:p>
            <a:pPr algn="ctr"/>
            <a:r>
              <a:rPr lang="en-US" sz="2000" b="1" dirty="0" smtClean="0">
                <a:effectLst>
                  <a:outerShdw blurRad="38100" dist="38100" dir="2700000" algn="tl">
                    <a:srgbClr val="000000">
                      <a:alpha val="43137"/>
                    </a:srgbClr>
                  </a:outerShdw>
                </a:effectLst>
              </a:rPr>
              <a:t>RE</a:t>
            </a:r>
            <a:r>
              <a:rPr lang="en-US" sz="2000" dirty="0" smtClean="0"/>
              <a:t> (Real estate) </a:t>
            </a:r>
            <a:r>
              <a:rPr lang="en-US" sz="2000" dirty="0">
                <a:latin typeface="Angsana New" panose="02020603050405020304" pitchFamily="18" charset="-34"/>
                <a:cs typeface="Angsana New" panose="02020603050405020304" pitchFamily="18" charset="-34"/>
              </a:rPr>
              <a:t>is </a:t>
            </a:r>
            <a:r>
              <a:rPr lang="en-US" sz="2000" dirty="0" smtClean="0">
                <a:latin typeface="Angsana New" panose="02020603050405020304" pitchFamily="18" charset="-34"/>
                <a:cs typeface="Angsana New" panose="02020603050405020304" pitchFamily="18" charset="-34"/>
              </a:rPr>
              <a:t>within</a:t>
            </a:r>
            <a:br>
              <a:rPr lang="en-US" sz="2000" dirty="0" smtClean="0">
                <a:latin typeface="Angsana New" panose="02020603050405020304" pitchFamily="18" charset="-34"/>
                <a:cs typeface="Angsana New" panose="02020603050405020304" pitchFamily="18" charset="-34"/>
              </a:rPr>
            </a:br>
            <a:r>
              <a:rPr lang="en-US" sz="2000" b="1" dirty="0" smtClean="0">
                <a:effectLst>
                  <a:outerShdw blurRad="38100" dist="38100" dir="2700000" algn="tl">
                    <a:srgbClr val="000000">
                      <a:alpha val="43137"/>
                    </a:srgbClr>
                  </a:outerShdw>
                </a:effectLst>
              </a:rPr>
              <a:t>bts</a:t>
            </a:r>
            <a:r>
              <a:rPr lang="en-US" sz="2000" dirty="0" smtClean="0"/>
              <a:t> </a:t>
            </a:r>
            <a:r>
              <a:rPr lang="en-US" sz="2000" dirty="0"/>
              <a:t>(bureau of technical services</a:t>
            </a:r>
            <a:r>
              <a:rPr lang="en-US" sz="2000" dirty="0" smtClean="0"/>
              <a:t>) </a:t>
            </a:r>
            <a:r>
              <a:rPr lang="en-US" sz="2000" dirty="0">
                <a:latin typeface="Angsana New" panose="02020603050405020304" pitchFamily="18" charset="-34"/>
                <a:cs typeface="Angsana New" panose="02020603050405020304" pitchFamily="18" charset="-34"/>
              </a:rPr>
              <a:t>under</a:t>
            </a:r>
            <a:r>
              <a:rPr lang="en-US" sz="2000" dirty="0" smtClean="0"/>
              <a:t/>
            </a:r>
            <a:br>
              <a:rPr lang="en-US" sz="2000" dirty="0" smtClean="0"/>
            </a:br>
            <a:r>
              <a:rPr lang="en-US" sz="2000" b="1" dirty="0" smtClean="0">
                <a:effectLst>
                  <a:outerShdw blurRad="38100" dist="38100" dir="2700000" algn="tl">
                    <a:srgbClr val="000000">
                      <a:alpha val="43137"/>
                    </a:srgbClr>
                  </a:outerShdw>
                </a:effectLst>
              </a:rPr>
              <a:t>dtsd</a:t>
            </a:r>
            <a:r>
              <a:rPr lang="en-US" sz="2000" dirty="0" smtClean="0"/>
              <a:t> (division of transportation system development) </a:t>
            </a:r>
            <a:r>
              <a:rPr lang="en-US" sz="2000" dirty="0" smtClean="0">
                <a:latin typeface="Angsana New" panose="02020603050405020304" pitchFamily="18" charset="-34"/>
                <a:cs typeface="Angsana New" panose="02020603050405020304" pitchFamily="18" charset="-34"/>
              </a:rPr>
              <a:t>in</a:t>
            </a:r>
            <a:br>
              <a:rPr lang="en-US" sz="2000" dirty="0" smtClean="0">
                <a:latin typeface="Angsana New" panose="02020603050405020304" pitchFamily="18" charset="-34"/>
                <a:cs typeface="Angsana New" panose="02020603050405020304" pitchFamily="18" charset="-34"/>
              </a:rPr>
            </a:br>
            <a:r>
              <a:rPr lang="en-US" sz="2000" b="1" dirty="0">
                <a:effectLst>
                  <a:outerShdw blurRad="38100" dist="38100" dir="2700000" algn="tl">
                    <a:srgbClr val="000000">
                      <a:alpha val="43137"/>
                    </a:srgbClr>
                  </a:outerShdw>
                </a:effectLst>
              </a:rPr>
              <a:t>WisDOT</a:t>
            </a:r>
            <a:r>
              <a:rPr lang="en-US" sz="2000" dirty="0" smtClean="0">
                <a:latin typeface="Angsana New" panose="02020603050405020304" pitchFamily="18" charset="-34"/>
                <a:cs typeface="Angsana New" panose="02020603050405020304" pitchFamily="18" charset="-34"/>
              </a:rPr>
              <a:t> </a:t>
            </a:r>
            <a:r>
              <a:rPr lang="en-US" sz="2000" dirty="0"/>
              <a:t>(Wisconsin Department of Transportation)</a:t>
            </a:r>
            <a:br>
              <a:rPr lang="en-US" sz="2000" dirty="0"/>
            </a:br>
            <a:r>
              <a:rPr lang="en-US" sz="2000" dirty="0" smtClean="0"/>
              <a:t/>
            </a:r>
            <a:br>
              <a:rPr lang="en-US" sz="2000" dirty="0" smtClean="0"/>
            </a:br>
            <a:r>
              <a:rPr lang="en-US" sz="3200" b="1" dirty="0" smtClean="0">
                <a:effectLst>
                  <a:outerShdw blurRad="38100" dist="38100" dir="2700000" algn="tl">
                    <a:srgbClr val="000000">
                      <a:alpha val="43137"/>
                    </a:srgbClr>
                  </a:outerShdw>
                </a:effectLst>
              </a:rPr>
              <a:t>WisDOT, dtsd/bts-re</a:t>
            </a:r>
            <a:endParaRPr lang="en-US" sz="3200" b="1" dirty="0">
              <a:effectLst>
                <a:outerShdw blurRad="38100" dist="38100" dir="2700000" algn="tl">
                  <a:srgbClr val="000000">
                    <a:alpha val="43137"/>
                  </a:srgbClr>
                </a:outerShdw>
              </a:effectLst>
            </a:endParaRPr>
          </a:p>
        </p:txBody>
      </p:sp>
      <p:pic>
        <p:nvPicPr>
          <p:cNvPr id="8" name="Picture 1" descr="Link to dotnet Ho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6524625"/>
            <a:ext cx="304800" cy="257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945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1000"/>
                                        <p:tgtEl>
                                          <p:spTgt spid="9"/>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down)">
                                      <p:cBhvr>
                                        <p:cTn id="11" dur="125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dirty="0" smtClean="0"/>
              <a:t>11/2016</a:t>
            </a:r>
            <a:endParaRPr lang="en-US" dirty="0"/>
          </a:p>
        </p:txBody>
      </p:sp>
      <p:sp>
        <p:nvSpPr>
          <p:cNvPr id="5" name="Slide Number Placeholder 4"/>
          <p:cNvSpPr>
            <a:spLocks noGrp="1"/>
          </p:cNvSpPr>
          <p:nvPr>
            <p:ph type="sldNum" sz="quarter" idx="12"/>
          </p:nvPr>
        </p:nvSpPr>
        <p:spPr/>
        <p:txBody>
          <a:bodyPr/>
          <a:lstStyle/>
          <a:p>
            <a:pPr>
              <a:defRPr/>
            </a:pPr>
            <a:fld id="{278B596F-9DC5-47FC-8CC1-258D0B22D4DE}" type="slidenum">
              <a:rPr lang="en-US" altLang="en-US" smtClean="0"/>
              <a:pPr>
                <a:defRPr/>
              </a:pPr>
              <a:t>31</a:t>
            </a:fld>
            <a:endParaRPr lang="en-US" altLang="en-US" dirty="0"/>
          </a:p>
        </p:txBody>
      </p:sp>
      <p:pic>
        <p:nvPicPr>
          <p:cNvPr id="2" name="Picture 1"/>
          <p:cNvPicPr>
            <a:picLocks noChangeAspect="1"/>
          </p:cNvPicPr>
          <p:nvPr/>
        </p:nvPicPr>
        <p:blipFill>
          <a:blip r:embed="rId2"/>
          <a:stretch>
            <a:fillRect/>
          </a:stretch>
        </p:blipFill>
        <p:spPr>
          <a:xfrm>
            <a:off x="914400" y="179377"/>
            <a:ext cx="7391400" cy="4055368"/>
          </a:xfrm>
          <a:prstGeom prst="rect">
            <a:avLst/>
          </a:prstGeom>
          <a:ln>
            <a:solidFill>
              <a:schemeClr val="accent1"/>
            </a:solidFill>
          </a:ln>
        </p:spPr>
      </p:pic>
      <p:sp>
        <p:nvSpPr>
          <p:cNvPr id="10" name="TextBox 9"/>
          <p:cNvSpPr txBox="1"/>
          <p:nvPr/>
        </p:nvSpPr>
        <p:spPr>
          <a:xfrm>
            <a:off x="1219200" y="6431578"/>
            <a:ext cx="6781800" cy="307777"/>
          </a:xfrm>
          <a:prstGeom prst="rect">
            <a:avLst/>
          </a:prstGeom>
          <a:noFill/>
        </p:spPr>
        <p:txBody>
          <a:bodyPr wrap="square" rtlCol="0" anchor="ctr" anchorCtr="0">
            <a:spAutoFit/>
          </a:bodyPr>
          <a:lstStyle/>
          <a:p>
            <a:pPr algn="ctr"/>
            <a:r>
              <a:rPr lang="en-US" sz="1400" dirty="0" smtClean="0">
                <a:hlinkClick r:id="rId3"/>
              </a:rPr>
              <a:t>http</a:t>
            </a:r>
            <a:r>
              <a:rPr lang="en-US" sz="1400" dirty="0">
                <a:hlinkClick r:id="rId3"/>
              </a:rPr>
              <a:t>://</a:t>
            </a:r>
            <a:r>
              <a:rPr lang="en-US" sz="1400" dirty="0" smtClean="0">
                <a:hlinkClick r:id="rId3"/>
              </a:rPr>
              <a:t>dotnet/dtsd/index.htm</a:t>
            </a:r>
            <a:r>
              <a:rPr lang="en-US" sz="1400" dirty="0"/>
              <a:t>; then to: </a:t>
            </a:r>
            <a:r>
              <a:rPr lang="en-US" sz="1400" dirty="0">
                <a:hlinkClick r:id="rId4"/>
              </a:rPr>
              <a:t>http://</a:t>
            </a:r>
            <a:r>
              <a:rPr lang="en-US" sz="1400" dirty="0" smtClean="0">
                <a:hlinkClick r:id="rId4"/>
              </a:rPr>
              <a:t>dotnet/dtsd/technical/index.htm</a:t>
            </a:r>
            <a:r>
              <a:rPr lang="en-US" sz="1400" dirty="0" smtClean="0"/>
              <a:t> </a:t>
            </a:r>
            <a:endParaRPr lang="en-US" sz="1400" dirty="0"/>
          </a:p>
        </p:txBody>
      </p:sp>
      <p:sp>
        <p:nvSpPr>
          <p:cNvPr id="7" name="Text Placeholder 2"/>
          <p:cNvSpPr>
            <a:spLocks noGrp="1"/>
          </p:cNvSpPr>
          <p:nvPr>
            <p:ph type="body" idx="1"/>
          </p:nvPr>
        </p:nvSpPr>
        <p:spPr>
          <a:xfrm>
            <a:off x="228600" y="4453128"/>
            <a:ext cx="8763000" cy="1871472"/>
          </a:xfrm>
        </p:spPr>
        <p:txBody>
          <a:bodyPr>
            <a:noAutofit/>
          </a:bodyPr>
          <a:lstStyle/>
          <a:p>
            <a:r>
              <a:rPr lang="en-US" sz="2000" b="1" dirty="0" smtClean="0"/>
              <a:t>Welcome </a:t>
            </a:r>
            <a:r>
              <a:rPr lang="en-US" sz="2000" b="1" dirty="0"/>
              <a:t>to DTSD/BTS-RE (real estate</a:t>
            </a:r>
            <a:r>
              <a:rPr lang="en-US" sz="2000" b="1" dirty="0" smtClean="0"/>
              <a:t>)!!!  </a:t>
            </a:r>
            <a:r>
              <a:rPr lang="en-US" sz="2000" dirty="0" smtClean="0"/>
              <a:t>Our </a:t>
            </a:r>
            <a:r>
              <a:rPr lang="en-US" sz="2000" dirty="0"/>
              <a:t>RE </a:t>
            </a:r>
            <a:r>
              <a:rPr lang="en-US" sz="2000" dirty="0" smtClean="0"/>
              <a:t>home (</a:t>
            </a:r>
            <a:r>
              <a:rPr lang="en-US" sz="2000" dirty="0"/>
              <a:t>on dotnet for internal re staff </a:t>
            </a:r>
            <a:r>
              <a:rPr lang="en-US" sz="2000" u="sng" dirty="0"/>
              <a:t>only</a:t>
            </a:r>
            <a:r>
              <a:rPr lang="en-US" sz="2000" dirty="0"/>
              <a:t>); this site is closed to public and </a:t>
            </a:r>
            <a:r>
              <a:rPr lang="en-US" sz="2000" dirty="0" smtClean="0"/>
              <a:t>to </a:t>
            </a:r>
            <a:r>
              <a:rPr lang="en-US" sz="2000" dirty="0"/>
              <a:t>consultants. This site has Everything you NEED as an re employee; if something </a:t>
            </a:r>
            <a:r>
              <a:rPr lang="en-US" sz="2000" dirty="0" smtClean="0"/>
              <a:t>not already linked here</a:t>
            </a:r>
            <a:r>
              <a:rPr lang="en-US" sz="2000" dirty="0"/>
              <a:t>, contact the content owner </a:t>
            </a:r>
            <a:r>
              <a:rPr lang="en-US" sz="2000" dirty="0" smtClean="0"/>
              <a:t>LISTED and </a:t>
            </a:r>
            <a:r>
              <a:rPr lang="en-US" sz="2000" dirty="0"/>
              <a:t>ask them to add the topic(s</a:t>
            </a:r>
            <a:r>
              <a:rPr lang="en-US" sz="2000" dirty="0" smtClean="0"/>
              <a:t>) and more of the key resources you need.</a:t>
            </a:r>
            <a:endParaRPr lang="en-US" sz="2000" dirty="0"/>
          </a:p>
        </p:txBody>
      </p:sp>
      <p:sp>
        <p:nvSpPr>
          <p:cNvPr id="12" name="Flowchart: Punched Tape 11"/>
          <p:cNvSpPr/>
          <p:nvPr/>
        </p:nvSpPr>
        <p:spPr>
          <a:xfrm>
            <a:off x="3962400" y="1828800"/>
            <a:ext cx="2895600" cy="1447800"/>
          </a:xfrm>
          <a:prstGeom prst="flowChartPunchedTape">
            <a:avLst/>
          </a:prstGeom>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This is </a:t>
            </a:r>
            <a:r>
              <a:rPr lang="en-US" sz="2000" dirty="0" smtClean="0"/>
              <a:t>our </a:t>
            </a:r>
            <a:r>
              <a:rPr lang="en-US" sz="2000" dirty="0" smtClean="0">
                <a:hlinkClick r:id="rId4"/>
              </a:rPr>
              <a:t>Real </a:t>
            </a:r>
            <a:r>
              <a:rPr lang="en-US" sz="2000" dirty="0">
                <a:hlinkClick r:id="rId4"/>
              </a:rPr>
              <a:t>Estate (RE)</a:t>
            </a:r>
            <a:r>
              <a:rPr lang="en-US" sz="2000" dirty="0"/>
              <a:t> home page on </a:t>
            </a:r>
            <a:r>
              <a:rPr lang="en-US" sz="2000" dirty="0" smtClean="0"/>
              <a:t>dotnet</a:t>
            </a:r>
            <a:endParaRPr lang="en-US" sz="2000" dirty="0"/>
          </a:p>
        </p:txBody>
      </p:sp>
      <p:pic>
        <p:nvPicPr>
          <p:cNvPr id="8" name="Picture 1" descr="Link to dotnet Ho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6524625"/>
            <a:ext cx="304800" cy="257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8246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afterEffect">
                                  <p:stCondLst>
                                    <p:cond delay="0"/>
                                  </p:stCondLst>
                                  <p:childTnLst>
                                    <p:animRot by="120000">
                                      <p:cBhvr>
                                        <p:cTn id="6" dur="125" fill="hold">
                                          <p:stCondLst>
                                            <p:cond delay="0"/>
                                          </p:stCondLst>
                                        </p:cTn>
                                        <p:tgtEl>
                                          <p:spTgt spid="12"/>
                                        </p:tgtEl>
                                        <p:attrNameLst>
                                          <p:attrName>r</p:attrName>
                                        </p:attrNameLst>
                                      </p:cBhvr>
                                    </p:animRot>
                                    <p:animRot by="-240000">
                                      <p:cBhvr>
                                        <p:cTn id="7" dur="250" fill="hold">
                                          <p:stCondLst>
                                            <p:cond delay="250"/>
                                          </p:stCondLst>
                                        </p:cTn>
                                        <p:tgtEl>
                                          <p:spTgt spid="12"/>
                                        </p:tgtEl>
                                        <p:attrNameLst>
                                          <p:attrName>r</p:attrName>
                                        </p:attrNameLst>
                                      </p:cBhvr>
                                    </p:animRot>
                                    <p:animRot by="240000">
                                      <p:cBhvr>
                                        <p:cTn id="8" dur="250" fill="hold">
                                          <p:stCondLst>
                                            <p:cond delay="500"/>
                                          </p:stCondLst>
                                        </p:cTn>
                                        <p:tgtEl>
                                          <p:spTgt spid="12"/>
                                        </p:tgtEl>
                                        <p:attrNameLst>
                                          <p:attrName>r</p:attrName>
                                        </p:attrNameLst>
                                      </p:cBhvr>
                                    </p:animRot>
                                    <p:animRot by="-240000">
                                      <p:cBhvr>
                                        <p:cTn id="9" dur="250" fill="hold">
                                          <p:stCondLst>
                                            <p:cond delay="750"/>
                                          </p:stCondLst>
                                        </p:cTn>
                                        <p:tgtEl>
                                          <p:spTgt spid="12"/>
                                        </p:tgtEl>
                                        <p:attrNameLst>
                                          <p:attrName>r</p:attrName>
                                        </p:attrNameLst>
                                      </p:cBhvr>
                                    </p:animRot>
                                    <p:animRot by="120000">
                                      <p:cBhvr>
                                        <p:cTn id="10" dur="250" fill="hold">
                                          <p:stCondLst>
                                            <p:cond delay="10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5" presetClass="emph" presetSubtype="0" grpId="0" nodeType="clickEffect">
                                  <p:stCondLst>
                                    <p:cond delay="0"/>
                                  </p:stCondLst>
                                  <p:iterate type="lt">
                                    <p:tmAbs val="25"/>
                                  </p:iterate>
                                  <p:childTnLst>
                                    <p:set>
                                      <p:cBhvr override="childStyle">
                                        <p:cTn id="14" dur="indefinite"/>
                                        <p:tgtEl>
                                          <p:spTgt spid="7">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76200"/>
            <a:ext cx="8229600" cy="639762"/>
          </a:xfrm>
        </p:spPr>
        <p:txBody>
          <a:bodyPr rtlCol="0">
            <a:normAutofit/>
          </a:bodyPr>
          <a:lstStyle/>
          <a:p>
            <a:pPr algn="ctr" eaLnBrk="1" fontAlgn="auto" hangingPunct="1">
              <a:spcAft>
                <a:spcPts val="0"/>
              </a:spcAft>
              <a:defRPr/>
            </a:pPr>
            <a:r>
              <a:rPr lang="en-US" sz="2000" cap="all" dirty="0" smtClean="0"/>
              <a:t>For WisDOT Staff (</a:t>
            </a:r>
            <a:r>
              <a:rPr lang="en-US" sz="2000" u="sng" cap="all" dirty="0" smtClean="0"/>
              <a:t>only</a:t>
            </a:r>
            <a:r>
              <a:rPr lang="en-US" sz="2000" cap="all" dirty="0" smtClean="0"/>
              <a:t>!) – “</a:t>
            </a:r>
            <a:r>
              <a:rPr lang="en-US" sz="2000" b="1" cap="all" dirty="0" smtClean="0"/>
              <a:t>dotnet</a:t>
            </a:r>
            <a:r>
              <a:rPr lang="en-US" sz="2000" cap="all" dirty="0" smtClean="0"/>
              <a:t>” access to real estate </a:t>
            </a:r>
            <a:endParaRPr lang="en-US" sz="2000" cap="all" dirty="0"/>
          </a:p>
        </p:txBody>
      </p:sp>
      <p:sp>
        <p:nvSpPr>
          <p:cNvPr id="10" name="Date Placeholder 3"/>
          <p:cNvSpPr>
            <a:spLocks noGrp="1"/>
          </p:cNvSpPr>
          <p:nvPr>
            <p:ph type="dt" sz="half" idx="10"/>
          </p:nvPr>
        </p:nvSpPr>
        <p:spPr/>
        <p:txBody>
          <a:bodyPr/>
          <a:lstStyle/>
          <a:p>
            <a:pPr>
              <a:defRPr/>
            </a:pPr>
            <a:r>
              <a:rPr lang="en-US" dirty="0" smtClean="0"/>
              <a:t>11/2016</a:t>
            </a:r>
            <a:endParaRPr lang="en-US" dirty="0"/>
          </a:p>
        </p:txBody>
      </p:sp>
      <p:sp>
        <p:nvSpPr>
          <p:cNvPr id="25606"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FBFEFC7-856E-4581-B812-801E76ACF4C2}" type="slidenum">
              <a:rPr lang="en-US" altLang="en-US" sz="1200" smtClean="0">
                <a:solidFill>
                  <a:srgbClr val="FFFFFF"/>
                </a:solidFill>
              </a:rPr>
              <a:pPr>
                <a:spcBef>
                  <a:spcPct val="0"/>
                </a:spcBef>
                <a:buFontTx/>
                <a:buNone/>
              </a:pPr>
              <a:t>32</a:t>
            </a:fld>
            <a:endParaRPr lang="en-US" altLang="en-US" sz="1200" dirty="0" smtClean="0">
              <a:solidFill>
                <a:srgbClr val="FFFFFF"/>
              </a:solidFill>
            </a:endParaRPr>
          </a:p>
        </p:txBody>
      </p:sp>
      <p:pic>
        <p:nvPicPr>
          <p:cNvPr id="25603" name="Picture 1"/>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28600" y="854075"/>
            <a:ext cx="8686800" cy="539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5325" y="1752600"/>
            <a:ext cx="60356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Box 11"/>
          <p:cNvSpPr txBox="1">
            <a:spLocks noChangeArrowheads="1"/>
          </p:cNvSpPr>
          <p:nvPr/>
        </p:nvSpPr>
        <p:spPr bwMode="auto">
          <a:xfrm>
            <a:off x="5410200" y="2057400"/>
            <a:ext cx="2286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nchor="ctr" anchorCtr="1">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300" dirty="0">
                <a:solidFill>
                  <a:srgbClr val="FF0000"/>
                </a:solidFill>
              </a:rPr>
              <a:t>Remember!  Consultants </a:t>
            </a:r>
            <a:br>
              <a:rPr lang="en-US" altLang="en-US" sz="1300" dirty="0">
                <a:solidFill>
                  <a:srgbClr val="FF0000"/>
                </a:solidFill>
              </a:rPr>
            </a:br>
            <a:r>
              <a:rPr lang="en-US" altLang="en-US" sz="1300" dirty="0">
                <a:solidFill>
                  <a:srgbClr val="FF0000"/>
                </a:solidFill>
              </a:rPr>
              <a:t>do </a:t>
            </a:r>
            <a:r>
              <a:rPr lang="en-US" altLang="en-US" sz="1300" u="sng" dirty="0">
                <a:solidFill>
                  <a:srgbClr val="FF0000"/>
                </a:solidFill>
              </a:rPr>
              <a:t>not</a:t>
            </a:r>
            <a:r>
              <a:rPr lang="en-US" altLang="en-US" sz="1300" dirty="0">
                <a:solidFill>
                  <a:srgbClr val="FF0000"/>
                </a:solidFill>
              </a:rPr>
              <a:t> have access to </a:t>
            </a:r>
            <a:br>
              <a:rPr lang="en-US" altLang="en-US" sz="1300" dirty="0">
                <a:solidFill>
                  <a:srgbClr val="FF0000"/>
                </a:solidFill>
              </a:rPr>
            </a:br>
            <a:r>
              <a:rPr lang="en-US" altLang="en-US" sz="1300" dirty="0">
                <a:solidFill>
                  <a:srgbClr val="FF0000"/>
                </a:solidFill>
              </a:rPr>
              <a:t>info/docs exclusive to our dotnet Real Estate web, but </a:t>
            </a:r>
            <a:br>
              <a:rPr lang="en-US" altLang="en-US" sz="1300" dirty="0">
                <a:solidFill>
                  <a:srgbClr val="FF0000"/>
                </a:solidFill>
              </a:rPr>
            </a:br>
            <a:r>
              <a:rPr lang="en-US" altLang="en-US" sz="1300" dirty="0">
                <a:solidFill>
                  <a:srgbClr val="FF0000"/>
                </a:solidFill>
              </a:rPr>
              <a:t>appropriate materials </a:t>
            </a:r>
            <a:br>
              <a:rPr lang="en-US" altLang="en-US" sz="1300" dirty="0">
                <a:solidFill>
                  <a:srgbClr val="FF0000"/>
                </a:solidFill>
              </a:rPr>
            </a:br>
            <a:r>
              <a:rPr lang="en-US" altLang="en-US" sz="1300" dirty="0">
                <a:solidFill>
                  <a:srgbClr val="FF0000"/>
                </a:solidFill>
              </a:rPr>
              <a:t>can be forwarded.</a:t>
            </a:r>
          </a:p>
        </p:txBody>
      </p:sp>
      <p:pic>
        <p:nvPicPr>
          <p:cNvPr id="8" name="Picture 1" descr="Link to dotnet Ho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524625"/>
            <a:ext cx="304800" cy="2571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981200" y="6425189"/>
            <a:ext cx="5105400" cy="369332"/>
          </a:xfrm>
          <a:prstGeom prst="rect">
            <a:avLst/>
          </a:prstGeom>
        </p:spPr>
        <p:txBody>
          <a:bodyPr wrap="square">
            <a:spAutoFit/>
          </a:bodyPr>
          <a:lstStyle/>
          <a:p>
            <a:r>
              <a:rPr lang="en-US" dirty="0">
                <a:hlinkClick r:id="rId5"/>
              </a:rPr>
              <a:t>http://</a:t>
            </a:r>
            <a:r>
              <a:rPr lang="en-US" dirty="0" smtClean="0">
                <a:hlinkClick r:id="rId5"/>
              </a:rPr>
              <a:t>dotnet/dtsd/technical/realestate/index.htm</a:t>
            </a:r>
            <a:r>
              <a:rPr lang="en-US" dirty="0" smtClean="0"/>
              <a:t> </a:t>
            </a:r>
            <a:endParaRPr lang="en-US" dirty="0"/>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152400"/>
            <a:ext cx="5791200" cy="6553200"/>
          </a:xfrm>
          <a:effectLst>
            <a:softEdge rad="317500"/>
          </a:effectLst>
        </p:spPr>
        <p:txBody>
          <a:bodyPr anchor="ctr" anchorCtr="0">
            <a:noAutofit/>
          </a:bodyPr>
          <a:lstStyle/>
          <a:p>
            <a:r>
              <a:rPr lang="en-US" sz="2600" dirty="0" smtClean="0">
                <a:solidFill>
                  <a:srgbClr val="C00000"/>
                </a:solidFill>
              </a:rPr>
              <a:t>In the next few slides, we will attempt to direct you to our most basic helpful tools and introduce some key and required resources.  Also watch for key ‘TIPS’ along the way.  The items and points of interest we highlight in this orientation are just a few of the most used, more common, and required RE tools and resources to which everything is available either </a:t>
            </a:r>
            <a:r>
              <a:rPr lang="en-US" sz="2600" dirty="0" smtClean="0">
                <a:solidFill>
                  <a:srgbClr val="C00000"/>
                </a:solidFill>
                <a:effectLst>
                  <a:outerShdw blurRad="38100" dist="38100" dir="2700000" algn="tl">
                    <a:srgbClr val="000000">
                      <a:alpha val="43137"/>
                    </a:srgbClr>
                  </a:outerShdw>
                </a:effectLst>
              </a:rPr>
              <a:t>via the intr</a:t>
            </a:r>
            <a:r>
              <a:rPr lang="en-US" sz="2600" u="sng" dirty="0" smtClean="0">
                <a:solidFill>
                  <a:srgbClr val="C00000"/>
                </a:solidFill>
                <a:effectLst>
                  <a:outerShdw blurRad="38100" dist="38100" dir="2700000" algn="tl">
                    <a:srgbClr val="000000">
                      <a:alpha val="43137"/>
                    </a:srgbClr>
                  </a:outerShdw>
                </a:effectLst>
              </a:rPr>
              <a:t>an</a:t>
            </a:r>
            <a:r>
              <a:rPr lang="en-US" sz="2600" dirty="0" smtClean="0">
                <a:solidFill>
                  <a:srgbClr val="C00000"/>
                </a:solidFill>
                <a:effectLst>
                  <a:outerShdw blurRad="38100" dist="38100" dir="2700000" algn="tl">
                    <a:srgbClr val="000000">
                      <a:alpha val="43137"/>
                    </a:srgbClr>
                  </a:outerShdw>
                </a:effectLst>
              </a:rPr>
              <a:t>et </a:t>
            </a:r>
            <a:r>
              <a:rPr lang="en-US" sz="2600" i="1" dirty="0" smtClean="0">
                <a:solidFill>
                  <a:srgbClr val="C00000"/>
                </a:solidFill>
                <a:effectLst>
                  <a:outerShdw blurRad="38100" dist="38100" dir="2700000" algn="tl">
                    <a:srgbClr val="000000">
                      <a:alpha val="43137"/>
                    </a:srgbClr>
                  </a:outerShdw>
                </a:effectLst>
              </a:rPr>
              <a:t>(for internal staff only; we call it our ‘dotnet</a:t>
            </a:r>
            <a:r>
              <a:rPr lang="en-US" sz="2600" dirty="0" smtClean="0">
                <a:solidFill>
                  <a:srgbClr val="C00000"/>
                </a:solidFill>
              </a:rPr>
              <a:t>’), plus we have made tons of stuff accessible directly to our consultant partners </a:t>
            </a:r>
            <a:r>
              <a:rPr lang="en-US" sz="2600" dirty="0" smtClean="0">
                <a:solidFill>
                  <a:srgbClr val="C00000"/>
                </a:solidFill>
                <a:effectLst>
                  <a:outerShdw blurRad="38100" dist="38100" dir="2700000" algn="tl">
                    <a:srgbClr val="000000">
                      <a:alpha val="43137"/>
                    </a:srgbClr>
                  </a:outerShdw>
                </a:effectLst>
              </a:rPr>
              <a:t>via the int</a:t>
            </a:r>
            <a:r>
              <a:rPr lang="en-US" sz="2600" u="sng" dirty="0" smtClean="0">
                <a:solidFill>
                  <a:srgbClr val="C00000"/>
                </a:solidFill>
                <a:effectLst>
                  <a:outerShdw blurRad="38100" dist="38100" dir="2700000" algn="tl">
                    <a:srgbClr val="000000">
                      <a:alpha val="43137"/>
                    </a:srgbClr>
                  </a:outerShdw>
                </a:effectLst>
              </a:rPr>
              <a:t>er</a:t>
            </a:r>
            <a:r>
              <a:rPr lang="en-US" sz="2600" dirty="0" smtClean="0">
                <a:solidFill>
                  <a:srgbClr val="C00000"/>
                </a:solidFill>
                <a:effectLst>
                  <a:outerShdw blurRad="38100" dist="38100" dir="2700000" algn="tl">
                    <a:srgbClr val="000000">
                      <a:alpha val="43137"/>
                    </a:srgbClr>
                  </a:outerShdw>
                </a:effectLst>
              </a:rPr>
              <a:t>net </a:t>
            </a:r>
            <a:r>
              <a:rPr lang="en-US" sz="2600" i="1" dirty="0" smtClean="0">
                <a:solidFill>
                  <a:srgbClr val="C00000"/>
                </a:solidFill>
                <a:effectLst>
                  <a:outerShdw blurRad="38100" dist="38100" dir="2700000" algn="tl">
                    <a:srgbClr val="000000">
                      <a:alpha val="43137"/>
                    </a:srgbClr>
                  </a:outerShdw>
                </a:effectLst>
              </a:rPr>
              <a:t>(no log on required)</a:t>
            </a:r>
            <a:r>
              <a:rPr lang="en-US" sz="2600" dirty="0" smtClean="0">
                <a:solidFill>
                  <a:srgbClr val="C00000"/>
                </a:solidFill>
              </a:rPr>
              <a:t>.  There are many more helpful tools and required resources that we won’t have time for in this orientation.  </a:t>
            </a:r>
            <a:br>
              <a:rPr lang="en-US" sz="2600" dirty="0" smtClean="0">
                <a:solidFill>
                  <a:srgbClr val="C00000"/>
                </a:solidFill>
              </a:rPr>
            </a:br>
            <a:r>
              <a:rPr lang="en-US" sz="2600" dirty="0" smtClean="0">
                <a:solidFill>
                  <a:srgbClr val="C00000"/>
                </a:solidFill>
              </a:rPr>
              <a:t/>
            </a:r>
            <a:br>
              <a:rPr lang="en-US" sz="2600" dirty="0" smtClean="0">
                <a:solidFill>
                  <a:srgbClr val="C00000"/>
                </a:solidFill>
              </a:rPr>
            </a:br>
            <a:r>
              <a:rPr lang="en-US" sz="1600" dirty="0" smtClean="0">
                <a:solidFill>
                  <a:srgbClr val="C00000"/>
                </a:solidFill>
              </a:rPr>
              <a:t>TIP:  Its worth </a:t>
            </a:r>
            <a:r>
              <a:rPr lang="en-US" sz="1600" dirty="0" smtClean="0">
                <a:solidFill>
                  <a:srgbClr val="C00000"/>
                </a:solidFill>
              </a:rPr>
              <a:t>your time </a:t>
            </a:r>
            <a:r>
              <a:rPr lang="en-US" sz="1600" smtClean="0">
                <a:solidFill>
                  <a:srgbClr val="C00000"/>
                </a:solidFill>
              </a:rPr>
              <a:t>and effort </a:t>
            </a:r>
            <a:r>
              <a:rPr lang="en-US" sz="1600" dirty="0" smtClean="0">
                <a:solidFill>
                  <a:srgbClr val="C00000"/>
                </a:solidFill>
              </a:rPr>
              <a:t>to get familiar and comfortable in using web resources.</a:t>
            </a:r>
            <a:endParaRPr lang="en-US" sz="1600" dirty="0">
              <a:solidFill>
                <a:srgbClr val="C00000"/>
              </a:solidFill>
            </a:endParaRPr>
          </a:p>
        </p:txBody>
      </p:sp>
      <p:sp>
        <p:nvSpPr>
          <p:cNvPr id="5" name="Date Placeholder 4"/>
          <p:cNvSpPr>
            <a:spLocks noGrp="1"/>
          </p:cNvSpPr>
          <p:nvPr>
            <p:ph type="dt" sz="half" idx="10"/>
          </p:nvPr>
        </p:nvSpPr>
        <p:spPr/>
        <p:txBody>
          <a:bodyPr/>
          <a:lstStyle/>
          <a:p>
            <a:pPr>
              <a:defRPr/>
            </a:pPr>
            <a:r>
              <a:rPr lang="en-US" dirty="0" smtClean="0"/>
              <a:t>11/2016</a:t>
            </a:r>
            <a:endParaRPr lang="en-US" dirty="0"/>
          </a:p>
        </p:txBody>
      </p:sp>
      <p:sp>
        <p:nvSpPr>
          <p:cNvPr id="6" name="Slide Number Placeholder 5"/>
          <p:cNvSpPr>
            <a:spLocks noGrp="1"/>
          </p:cNvSpPr>
          <p:nvPr>
            <p:ph type="sldNum" sz="quarter" idx="12"/>
          </p:nvPr>
        </p:nvSpPr>
        <p:spPr/>
        <p:txBody>
          <a:bodyPr/>
          <a:lstStyle/>
          <a:p>
            <a:pPr>
              <a:defRPr/>
            </a:pPr>
            <a:fld id="{B34CD7A0-E3DA-4A43-A572-737C28C8C6E8}" type="slidenum">
              <a:rPr lang="en-US" altLang="en-US" smtClean="0"/>
              <a:pPr>
                <a:defRPr/>
              </a:pPr>
              <a:t>33</a:t>
            </a:fld>
            <a:endParaRPr lang="en-US" altLang="en-US" dirty="0"/>
          </a:p>
        </p:txBody>
      </p:sp>
      <p:sp>
        <p:nvSpPr>
          <p:cNvPr id="3" name="Rectangle 2"/>
          <p:cNvSpPr/>
          <p:nvPr/>
        </p:nvSpPr>
        <p:spPr>
          <a:xfrm>
            <a:off x="164841" y="4000143"/>
            <a:ext cx="2806959" cy="2400657"/>
          </a:xfrm>
          <a:prstGeom prst="rect">
            <a:avLst/>
          </a:prstGeom>
        </p:spPr>
        <p:txBody>
          <a:bodyPr wrap="square">
            <a:spAutoFit/>
          </a:bodyPr>
          <a:lstStyle/>
          <a:p>
            <a:pPr>
              <a:defRPr/>
            </a:pPr>
            <a:r>
              <a:rPr lang="en-US" dirty="0"/>
              <a:t>For internal </a:t>
            </a:r>
            <a:r>
              <a:rPr lang="en-US" dirty="0" smtClean="0"/>
              <a:t>RE staff</a:t>
            </a:r>
            <a:r>
              <a:rPr lang="en-US" dirty="0"/>
              <a:t>:</a:t>
            </a:r>
          </a:p>
          <a:p>
            <a:pPr marL="457200" indent="-457200">
              <a:buFont typeface="Arial" panose="020B0604020202020204" pitchFamily="34" charset="0"/>
              <a:buChar char="•"/>
              <a:defRPr/>
            </a:pPr>
            <a:r>
              <a:rPr lang="en-US" sz="1600" u="sng" dirty="0" smtClean="0">
                <a:hlinkClick r:id="rId2"/>
              </a:rPr>
              <a:t>http</a:t>
            </a:r>
            <a:r>
              <a:rPr lang="en-US" sz="1600" u="sng" dirty="0">
                <a:hlinkClick r:id="rId2"/>
              </a:rPr>
              <a:t>://dotnet/dtsd/technical/realestate/index.htm</a:t>
            </a:r>
            <a:endParaRPr lang="en-US" sz="1600" u="sng" dirty="0"/>
          </a:p>
          <a:p>
            <a:pPr marL="288925" indent="-288925">
              <a:buFont typeface="Arial" panose="020B0604020202020204" pitchFamily="34" charset="0"/>
              <a:buChar char="•"/>
              <a:defRPr/>
            </a:pPr>
            <a:endParaRPr lang="en-US" dirty="0"/>
          </a:p>
          <a:p>
            <a:pPr>
              <a:defRPr/>
            </a:pPr>
            <a:r>
              <a:rPr lang="en-US" dirty="0"/>
              <a:t>For </a:t>
            </a:r>
            <a:r>
              <a:rPr lang="en-US" dirty="0" smtClean="0"/>
              <a:t>RE consultants</a:t>
            </a:r>
            <a:r>
              <a:rPr lang="en-US" dirty="0"/>
              <a:t>:</a:t>
            </a:r>
          </a:p>
          <a:p>
            <a:pPr marL="457200" indent="-457200">
              <a:buFont typeface="Arial" panose="020B0604020202020204" pitchFamily="34" charset="0"/>
              <a:buChar char="•"/>
              <a:defRPr/>
            </a:pPr>
            <a:r>
              <a:rPr lang="en-US" sz="1600" u="sng" dirty="0" smtClean="0">
                <a:hlinkClick r:id="rId3"/>
              </a:rPr>
              <a:t>http</a:t>
            </a:r>
            <a:r>
              <a:rPr lang="en-US" sz="1600" u="sng" dirty="0">
                <a:hlinkClick r:id="rId3"/>
              </a:rPr>
              <a:t>://wisconsindot.gov/Pages/doing-bus/eng-consultants/cnslt-rsrces/re/default.aspx</a:t>
            </a:r>
            <a:endParaRPr lang="en-US" sz="1600" dirty="0"/>
          </a:p>
        </p:txBody>
      </p:sp>
      <p:pic>
        <p:nvPicPr>
          <p:cNvPr id="10" name="Picture 1" descr="Link to dotnet Ho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357866"/>
            <a:ext cx="304800" cy="2571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Link to WisDOT Internet Ho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021" y="5374570"/>
            <a:ext cx="276225" cy="266700"/>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p:cNvSpPr/>
          <p:nvPr/>
        </p:nvSpPr>
        <p:spPr>
          <a:xfrm>
            <a:off x="164841" y="533400"/>
            <a:ext cx="2806959" cy="1828800"/>
          </a:xfrm>
          <a:prstGeom prst="ellipse">
            <a:avLst/>
          </a:prstGeom>
          <a:ln>
            <a:solidFill>
              <a:srgbClr val="469D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A </a:t>
            </a:r>
            <a:r>
              <a:rPr lang="en-US" b="1" dirty="0"/>
              <a:t>closer </a:t>
            </a:r>
            <a:r>
              <a:rPr lang="en-US" b="1" dirty="0" smtClean="0"/>
              <a:t>look at </a:t>
            </a:r>
            <a:r>
              <a:rPr lang="en-US" b="1" dirty="0"/>
              <a:t>WisDOT Real Estate tools and resources</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400" y="2438400"/>
            <a:ext cx="2072640" cy="1554480"/>
          </a:xfrm>
          <a:prstGeom prst="rect">
            <a:avLst/>
          </a:prstGeom>
          <a:effectLst>
            <a:softEdge rad="317500"/>
          </a:effectLst>
        </p:spPr>
      </p:pic>
    </p:spTree>
    <p:extLst>
      <p:ext uri="{BB962C8B-B14F-4D97-AF65-F5344CB8AC3E}">
        <p14:creationId xmlns:p14="http://schemas.microsoft.com/office/powerpoint/2010/main" val="4065735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dirty="0" smtClean="0"/>
              <a:t>11/2016</a:t>
            </a:r>
            <a:endParaRPr lang="en-US" dirty="0"/>
          </a:p>
        </p:txBody>
      </p:sp>
      <p:sp>
        <p:nvSpPr>
          <p:cNvPr id="3" name="Slide Number Placeholder 2"/>
          <p:cNvSpPr>
            <a:spLocks noGrp="1"/>
          </p:cNvSpPr>
          <p:nvPr>
            <p:ph type="sldNum" sz="quarter" idx="12"/>
          </p:nvPr>
        </p:nvSpPr>
        <p:spPr/>
        <p:txBody>
          <a:bodyPr/>
          <a:lstStyle/>
          <a:p>
            <a:pPr>
              <a:defRPr/>
            </a:pPr>
            <a:fld id="{6EFE2D43-1BDE-4571-8E9F-8CA6D587C3AF}" type="slidenum">
              <a:rPr lang="en-US" altLang="en-US" smtClean="0"/>
              <a:pPr>
                <a:defRPr/>
              </a:pPr>
              <a:t>34</a:t>
            </a:fld>
            <a:endParaRPr lang="en-US" altLang="en-US" dirty="0"/>
          </a:p>
        </p:txBody>
      </p:sp>
      <p:sp>
        <p:nvSpPr>
          <p:cNvPr id="4" name="Rectangle 1"/>
          <p:cNvSpPr>
            <a:spLocks noChangeArrowheads="1"/>
          </p:cNvSpPr>
          <p:nvPr/>
        </p:nvSpPr>
        <p:spPr bwMode="auto">
          <a:xfrm>
            <a:off x="381000" y="895320"/>
            <a:ext cx="8458200" cy="5032147"/>
          </a:xfrm>
          <a:prstGeom prst="rect">
            <a:avLst/>
          </a:prstGeom>
          <a:solidFill>
            <a:schemeClr val="accent1">
              <a:lumMod val="20000"/>
              <a:lumOff val="80000"/>
            </a:schemeClr>
          </a:solidFill>
          <a:ln>
            <a:solidFill>
              <a:srgbClr val="469DE4"/>
            </a:solidFill>
          </a:ln>
          <a:effectLst/>
          <a:extLst/>
        </p:spPr>
        <p:txBody>
          <a:bodyPr vert="horz" wrap="square" lIns="91440" tIns="45720" rIns="91440" bIns="0" numCol="1" anchor="ctr" anchorCtr="0" compatLnSpc="1">
            <a:prstTxWarp prst="textNoShape">
              <a:avLst/>
            </a:prstTxWarp>
            <a:noAutofit/>
          </a:bodyPr>
          <a:lstStyle/>
          <a:p>
            <a:pPr marR="0" lvl="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Verdana" panose="020B0604030504040204" pitchFamily="34" charset="0"/>
              </a:rPr>
              <a:t>State statutes</a:t>
            </a:r>
          </a:p>
          <a:p>
            <a:pPr marR="0" lvl="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hlinkClick r:id="rId2"/>
              </a:rPr>
              <a:t>Table of contents</a:t>
            </a:r>
            <a:r>
              <a:rPr kumimoji="0" lang="en-US" altLang="en-US" sz="1200" b="0" i="0" u="none" strike="noStrike" cap="none" normalizeH="0" baseline="0" dirty="0" smtClean="0">
                <a:ln>
                  <a:noFill/>
                </a:ln>
                <a:solidFill>
                  <a:schemeClr val="tx1"/>
                </a:solidFill>
                <a:effectLst/>
              </a:rPr>
              <a:t>   </a:t>
            </a:r>
          </a:p>
          <a:p>
            <a:pPr marR="0" lvl="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hlinkClick r:id="rId3"/>
              </a:rPr>
              <a:t>Chapter 32 - Eminent domain</a:t>
            </a:r>
            <a:endParaRPr kumimoji="0" lang="en-US" altLang="en-US" sz="1200" b="0" i="0" u="none" strike="noStrike" cap="none" normalizeH="0" baseline="0" dirty="0" smtClean="0">
              <a:ln>
                <a:noFill/>
              </a:ln>
              <a:solidFill>
                <a:schemeClr val="tx1"/>
              </a:solidFill>
              <a:effectLst/>
            </a:endParaRPr>
          </a:p>
          <a:p>
            <a:pPr marR="0" lvl="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hlinkClick r:id="rId4"/>
              </a:rPr>
              <a:t>Chapter 60 - Towns</a:t>
            </a:r>
            <a:endParaRPr kumimoji="0" lang="en-US" altLang="en-US" sz="1200" b="0" i="0" u="none" strike="noStrike" cap="none" normalizeH="0" baseline="0" dirty="0" smtClean="0">
              <a:ln>
                <a:noFill/>
              </a:ln>
              <a:solidFill>
                <a:schemeClr val="tx1"/>
              </a:solidFill>
              <a:effectLst/>
            </a:endParaRPr>
          </a:p>
          <a:p>
            <a:pPr marR="0" lvl="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hlinkClick r:id="rId5"/>
              </a:rPr>
              <a:t>Chapter 61 - Villages</a:t>
            </a:r>
            <a:endParaRPr kumimoji="0" lang="en-US" altLang="en-US" sz="1200" b="0" i="0" u="none" strike="noStrike" cap="none" normalizeH="0" baseline="0" dirty="0" smtClean="0">
              <a:ln>
                <a:noFill/>
              </a:ln>
              <a:solidFill>
                <a:schemeClr val="tx1"/>
              </a:solidFill>
              <a:effectLst/>
            </a:endParaRPr>
          </a:p>
          <a:p>
            <a:pPr marR="0" lvl="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hlinkClick r:id="rId6"/>
              </a:rPr>
              <a:t>Chapter 62 - Cities</a:t>
            </a:r>
            <a:endParaRPr kumimoji="0" lang="en-US" altLang="en-US" sz="1200" b="0" i="0" u="none" strike="noStrike" cap="none" normalizeH="0" baseline="0" dirty="0" smtClean="0">
              <a:ln>
                <a:noFill/>
              </a:ln>
              <a:solidFill>
                <a:schemeClr val="tx1"/>
              </a:solidFill>
              <a:effectLst/>
            </a:endParaRPr>
          </a:p>
          <a:p>
            <a:pPr marR="0" lvl="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hlinkClick r:id="rId7"/>
              </a:rPr>
              <a:t>Chapter 66 - General municipality law</a:t>
            </a:r>
            <a:endParaRPr kumimoji="0" lang="en-US" altLang="en-US" sz="1200" b="0" i="0" u="none" strike="noStrike" cap="none" normalizeH="0" baseline="0" dirty="0" smtClean="0">
              <a:ln>
                <a:noFill/>
              </a:ln>
              <a:solidFill>
                <a:schemeClr val="tx1"/>
              </a:solidFill>
              <a:effectLst/>
            </a:endParaRPr>
          </a:p>
          <a:p>
            <a:pPr marR="0" lvl="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hlinkClick r:id="rId8"/>
              </a:rPr>
              <a:t>Chapter 82 - Town highways</a:t>
            </a:r>
            <a:endParaRPr kumimoji="0" lang="en-US" altLang="en-US" sz="1200" b="0" i="0" u="none" strike="noStrike" cap="none" normalizeH="0" baseline="0" dirty="0" smtClean="0">
              <a:ln>
                <a:noFill/>
              </a:ln>
              <a:solidFill>
                <a:schemeClr val="tx1"/>
              </a:solidFill>
              <a:effectLst/>
            </a:endParaRPr>
          </a:p>
          <a:p>
            <a:pPr marR="0" lvl="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hlinkClick r:id="rId9"/>
              </a:rPr>
              <a:t>Chapter 83 - County highways</a:t>
            </a:r>
            <a:r>
              <a:rPr kumimoji="0" lang="en-US" altLang="en-US" sz="1200" b="0" i="0" u="none" strike="noStrike" cap="none" normalizeH="0" baseline="0" dirty="0" smtClean="0">
                <a:ln>
                  <a:noFill/>
                </a:ln>
                <a:solidFill>
                  <a:schemeClr val="tx1"/>
                </a:solidFill>
                <a:effectLst/>
              </a:rPr>
              <a:t> </a:t>
            </a:r>
            <a:r>
              <a:rPr kumimoji="0" lang="en-US" altLang="en-US" sz="1200" b="0" i="0" u="none" strike="noStrike" cap="none" normalizeH="0" baseline="0" dirty="0" smtClean="0">
                <a:ln>
                  <a:noFill/>
                </a:ln>
                <a:solidFill>
                  <a:schemeClr val="tx1"/>
                </a:solidFill>
                <a:effectLst/>
                <a:hlinkClick r:id="rId10"/>
              </a:rPr>
              <a:t>  </a:t>
            </a:r>
            <a:endParaRPr kumimoji="0" lang="en-US" altLang="en-US" sz="1200" b="0" i="0" u="none" strike="noStrike" cap="none" normalizeH="0" baseline="0" dirty="0" smtClean="0">
              <a:ln>
                <a:noFill/>
              </a:ln>
              <a:solidFill>
                <a:schemeClr val="tx1"/>
              </a:solidFill>
              <a:effectLst/>
            </a:endParaRPr>
          </a:p>
          <a:p>
            <a:pPr marR="0" lvl="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hlinkClick r:id="rId11"/>
              </a:rPr>
              <a:t>Chapter 84 - State trunk highways; federal aid</a:t>
            </a:r>
            <a:endParaRPr kumimoji="0" lang="en-US" altLang="en-US" sz="1200" b="0" i="0" u="none" strike="noStrike" cap="none" normalizeH="0" baseline="0" dirty="0" smtClean="0">
              <a:ln>
                <a:noFill/>
              </a:ln>
              <a:solidFill>
                <a:schemeClr val="tx1"/>
              </a:solidFill>
              <a:effectLst/>
            </a:endParaRPr>
          </a:p>
          <a:p>
            <a:pPr marR="0" lvl="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hlinkClick r:id="rId12"/>
              </a:rPr>
              <a:t>Chapter 86 - Miscellaneous highways</a:t>
            </a:r>
            <a:endParaRPr kumimoji="0" lang="en-US" altLang="en-US" sz="1200" b="0" i="0" u="none" strike="noStrike" cap="none" normalizeH="0" baseline="0" dirty="0" smtClean="0">
              <a:ln>
                <a:noFill/>
              </a:ln>
              <a:solidFill>
                <a:schemeClr val="tx1"/>
              </a:solidFill>
              <a:effectLst/>
            </a:endParaRPr>
          </a:p>
          <a:p>
            <a:pPr marR="0" lvl="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hlinkClick r:id="rId13"/>
              </a:rPr>
              <a:t>Chapter 91 - Farmland preservation</a:t>
            </a:r>
            <a:endParaRPr kumimoji="0" lang="en-US" altLang="en-US" sz="1200" b="0" i="0" u="none" strike="noStrike" cap="none" normalizeH="0" baseline="0" dirty="0" smtClean="0">
              <a:ln>
                <a:noFill/>
              </a:ln>
              <a:solidFill>
                <a:schemeClr val="tx1"/>
              </a:solidFill>
              <a:effectLst/>
            </a:endParaRPr>
          </a:p>
          <a:p>
            <a:pPr marR="0" lvl="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hlinkClick r:id="rId14"/>
              </a:rPr>
              <a:t>Chapter 244 - Uniform power of attorney for finances and property</a:t>
            </a:r>
            <a:endParaRPr kumimoji="0" lang="en-US" altLang="en-US" sz="1200" b="0" i="0" u="none" strike="noStrike" cap="none" normalizeH="0" baseline="0" dirty="0" smtClean="0">
              <a:ln>
                <a:noFill/>
              </a:ln>
              <a:solidFill>
                <a:schemeClr val="tx1"/>
              </a:solidFill>
              <a:effectLst/>
            </a:endParaRPr>
          </a:p>
          <a:p>
            <a:pPr marR="0" lvl="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hlinkClick r:id="rId15"/>
              </a:rPr>
              <a:t>Chapter 703 - Condominiums</a:t>
            </a:r>
            <a:endParaRPr kumimoji="0" lang="en-US" altLang="en-US" sz="1200" b="0" i="0" u="none" strike="noStrike" cap="none" normalizeH="0" baseline="0" dirty="0" smtClean="0">
              <a:ln>
                <a:noFill/>
              </a:ln>
              <a:solidFill>
                <a:schemeClr val="tx1"/>
              </a:solidFill>
              <a:effectLst/>
            </a:endParaRPr>
          </a:p>
          <a:p>
            <a:pPr marR="0" lvl="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hlinkClick r:id="rId16"/>
              </a:rPr>
              <a:t>Chapter 706 - Conveyances of real property; recording; titles</a:t>
            </a:r>
            <a:endParaRPr kumimoji="0" lang="en-US" altLang="en-US" sz="1200" b="0" i="0" u="none" strike="noStrike" cap="none" normalizeH="0" baseline="0" dirty="0" smtClean="0">
              <a:ln>
                <a:noFill/>
              </a:ln>
              <a:solidFill>
                <a:schemeClr val="tx1"/>
              </a:solidFill>
              <a:effectLst/>
            </a:endParaRPr>
          </a:p>
          <a:p>
            <a:pPr marR="0" lvl="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hlinkClick r:id="rId17"/>
              </a:rPr>
              <a:t>Chapter 846 - Real estate foreclosure</a:t>
            </a:r>
            <a:endParaRPr kumimoji="0" lang="en-US" altLang="en-US" sz="1200" b="0" i="0" u="none" strike="noStrike" cap="none" normalizeH="0" baseline="0" dirty="0" smtClean="0">
              <a:ln>
                <a:noFill/>
              </a:ln>
              <a:solidFill>
                <a:schemeClr val="tx1"/>
              </a:solidFill>
              <a:effectLst/>
            </a:endParaRPr>
          </a:p>
          <a:p>
            <a:pPr marR="0" lvl="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hlinkClick r:id="rId18"/>
              </a:rPr>
              <a:t>Chapter 893 - Limitations .... for claims against governmental units</a:t>
            </a:r>
            <a:endParaRPr kumimoji="0" lang="en-US" altLang="en-US" sz="1200" b="1" i="0" u="none" strike="noStrike" cap="none" normalizeH="0" baseline="0" dirty="0" smtClean="0">
              <a:ln>
                <a:noFill/>
              </a:ln>
              <a:solidFill>
                <a:srgbClr val="000000"/>
              </a:solidFill>
              <a:effectLst/>
              <a:latin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Verdana" panose="020B0604030504040204" pitchFamily="34" charset="0"/>
              </a:rPr>
              <a:t>Administrative code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hlinkClick r:id="rId19"/>
              </a:rPr>
              <a:t>Trans 201</a:t>
            </a:r>
            <a:r>
              <a:rPr kumimoji="0" lang="en-US" altLang="en-US" sz="1200" b="0" i="0" u="none" strike="noStrike" cap="none" normalizeH="0" baseline="0" dirty="0" smtClean="0">
                <a:ln>
                  <a:noFill/>
                </a:ln>
                <a:solidFill>
                  <a:schemeClr val="tx1"/>
                </a:solidFill>
                <a:effectLst/>
              </a:rPr>
              <a:t> - Control of outdoor advertising along and visible from highways on the interstate and federal-aid primary systems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rPr>
              <a:t>Comm. 202 - Relocation assistance - has been renamed and renumbered to Department of Administration </a:t>
            </a:r>
            <a:r>
              <a:rPr kumimoji="0" lang="en-US" altLang="en-US" sz="1200" b="0" i="0" u="none" strike="noStrike" cap="none" normalizeH="0" baseline="0" dirty="0" smtClean="0">
                <a:ln>
                  <a:noFill/>
                </a:ln>
                <a:solidFill>
                  <a:schemeClr val="tx1"/>
                </a:solidFill>
                <a:effectLst/>
                <a:hlinkClick r:id="rId20"/>
              </a:rPr>
              <a:t>Administrative code: Chapter 92 - Relocation assistance</a:t>
            </a:r>
            <a:r>
              <a:rPr kumimoji="0" lang="en-US" altLang="en-US" sz="1200" b="0" i="0" u="none" strike="noStrike" cap="none" normalizeH="0" baseline="0" dirty="0" smtClean="0">
                <a:ln>
                  <a:noFill/>
                </a:ln>
                <a:solidFill>
                  <a:schemeClr val="tx1"/>
                </a:solidFill>
                <a:effectLst/>
              </a:rPr>
              <a:t> </a:t>
            </a:r>
            <a:r>
              <a:rPr kumimoji="0" lang="en-US" altLang="en-US" sz="1200" b="0" i="0" u="none" strike="noStrike" cap="none" normalizeH="0" baseline="0" dirty="0" smtClean="0">
                <a:ln>
                  <a:noFill/>
                </a:ln>
                <a:solidFill>
                  <a:schemeClr val="tx1"/>
                </a:solidFill>
                <a:effectLst/>
                <a:hlinkClick r:id="rId10"/>
              </a:rPr>
              <a:t>  </a:t>
            </a:r>
            <a:endParaRPr kumimoji="0" lang="en-US" altLang="en-US" sz="1200" b="1" i="0" u="none" strike="noStrike" cap="none" normalizeH="0" baseline="0" dirty="0" smtClean="0">
              <a:ln>
                <a:noFill/>
              </a:ln>
              <a:solidFill>
                <a:srgbClr val="000000"/>
              </a:solidFill>
              <a:effectLst/>
              <a:latin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Verdana" panose="020B0604030504040204" pitchFamily="34" charset="0"/>
              </a:rPr>
              <a:t>Federal laws/regulations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hlinkClick r:id="rId21"/>
              </a:rPr>
              <a:t>23 CFR - Highways</a:t>
            </a:r>
            <a:endParaRPr kumimoji="0" lang="en-US" altLang="en-US" sz="12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hlinkClick r:id="rId22"/>
              </a:rPr>
              <a:t>49 CFR Part 24</a:t>
            </a:r>
            <a:r>
              <a:rPr kumimoji="0" lang="en-US" altLang="en-US" sz="1200" b="0" i="0" u="none" strike="noStrike" cap="none" normalizeH="0" baseline="0" dirty="0" smtClean="0">
                <a:ln>
                  <a:noFill/>
                </a:ln>
                <a:solidFill>
                  <a:schemeClr val="tx1"/>
                </a:solidFill>
                <a:effectLst/>
              </a:rPr>
              <a:t> - Uniform relocation assistance and real property acquisition for federal and federally-assisted programs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hlinkClick r:id="rId23"/>
              </a:rPr>
              <a:t>Uniform relocation assistance and real property acquisition policies act of 1970, as amended</a:t>
            </a:r>
            <a:endParaRPr kumimoji="0" lang="en-US" altLang="en-US" sz="1200" b="0" i="0" u="none" strike="noStrike" cap="none" normalizeH="0" baseline="0" dirty="0" smtClean="0">
              <a:ln>
                <a:noFill/>
              </a:ln>
              <a:solidFill>
                <a:schemeClr val="tx1"/>
              </a:solidFill>
              <a:effectLst/>
            </a:endParaRPr>
          </a:p>
        </p:txBody>
      </p:sp>
      <p:sp>
        <p:nvSpPr>
          <p:cNvPr id="6" name="TextBox 5"/>
          <p:cNvSpPr txBox="1"/>
          <p:nvPr/>
        </p:nvSpPr>
        <p:spPr>
          <a:xfrm>
            <a:off x="4114800" y="1066800"/>
            <a:ext cx="4572000" cy="16002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effectLst>
            <a:outerShdw blurRad="50800" dist="38100" algn="l" rotWithShape="0">
              <a:prstClr val="black">
                <a:alpha val="40000"/>
              </a:prstClr>
            </a:outerShdw>
          </a:effectLst>
        </p:spPr>
        <p:txBody>
          <a:bodyPr wrap="square" rtlCol="0" anchor="b" anchorCtr="0">
            <a:noAutofit/>
          </a:bodyPr>
          <a:lstStyle/>
          <a:p>
            <a:pPr algn="r"/>
            <a:r>
              <a:rPr lang="en-US" sz="2400" dirty="0" smtClean="0"/>
              <a:t>TIP: We put together this handy</a:t>
            </a:r>
          </a:p>
          <a:p>
            <a:pPr algn="r"/>
            <a:r>
              <a:rPr lang="en-US" sz="2400" dirty="0">
                <a:hlinkClick r:id="rId24"/>
              </a:rPr>
              <a:t>Wis Stats - Quick reference </a:t>
            </a:r>
            <a:r>
              <a:rPr lang="en-US" sz="2400" dirty="0" smtClean="0">
                <a:hlinkClick r:id="rId24"/>
              </a:rPr>
              <a:t>list</a:t>
            </a:r>
            <a:r>
              <a:rPr lang="en-US" sz="2400" dirty="0" smtClean="0"/>
              <a:t>.</a:t>
            </a:r>
            <a:br>
              <a:rPr lang="en-US" sz="2400" dirty="0" smtClean="0"/>
            </a:br>
            <a:r>
              <a:rPr lang="en-US" sz="2400" dirty="0" smtClean="0"/>
              <a:t>You can print and travel</a:t>
            </a:r>
            <a:br>
              <a:rPr lang="en-US" sz="2400" dirty="0" smtClean="0"/>
            </a:br>
            <a:r>
              <a:rPr lang="en-US" sz="2400" dirty="0" smtClean="0"/>
              <a:t>with list to help guide you.</a:t>
            </a:r>
            <a:endParaRPr lang="en-US" sz="2400" dirty="0"/>
          </a:p>
        </p:txBody>
      </p:sp>
      <p:sp>
        <p:nvSpPr>
          <p:cNvPr id="7" name="Rectangle 6"/>
          <p:cNvSpPr/>
          <p:nvPr/>
        </p:nvSpPr>
        <p:spPr>
          <a:xfrm>
            <a:off x="1828800" y="268069"/>
            <a:ext cx="5486400" cy="646331"/>
          </a:xfrm>
          <a:prstGeom prst="rect">
            <a:avLst/>
          </a:prstGeom>
        </p:spPr>
        <p:txBody>
          <a:bodyPr wrap="square">
            <a:spAutoFit/>
          </a:bodyPr>
          <a:lstStyle/>
          <a:p>
            <a:pPr lvl="0" algn="ctr"/>
            <a:r>
              <a:rPr lang="en-US" altLang="en-US"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Verdana" panose="020B0604030504040204" pitchFamily="34" charset="0"/>
                <a:ea typeface="Verdana" panose="020B0604030504040204" pitchFamily="34" charset="0"/>
                <a:cs typeface="Verdana" panose="020B0604030504040204" pitchFamily="34" charset="0"/>
              </a:rPr>
              <a:t>State </a:t>
            </a:r>
            <a:r>
              <a:rPr lang="en-US" altLang="en-US"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Verdana" panose="020B0604030504040204" pitchFamily="34" charset="0"/>
                <a:ea typeface="Verdana" panose="020B0604030504040204" pitchFamily="34" charset="0"/>
                <a:cs typeface="Verdana" panose="020B0604030504040204" pitchFamily="34" charset="0"/>
              </a:rPr>
              <a:t>statutes, </a:t>
            </a:r>
            <a:r>
              <a:rPr lang="en-US" altLang="en-US"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Verdana" panose="020B0604030504040204" pitchFamily="34" charset="0"/>
                <a:ea typeface="Verdana" panose="020B0604030504040204" pitchFamily="34" charset="0"/>
                <a:cs typeface="Verdana" panose="020B0604030504040204" pitchFamily="34" charset="0"/>
              </a:rPr>
              <a:t>administrative code, and federal laws/regulations</a:t>
            </a:r>
          </a:p>
        </p:txBody>
      </p:sp>
      <p:pic>
        <p:nvPicPr>
          <p:cNvPr id="8" name="Picture 3" descr="Link to WisDOT Internet Ho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28600" y="6459786"/>
            <a:ext cx="276225" cy="266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80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nodeType="afterEffect">
                                  <p:stCondLst>
                                    <p:cond delay="1000"/>
                                  </p:stCondLst>
                                  <p:childTnLst>
                                    <p:animClr clrSpc="rgb" dir="cw">
                                      <p:cBhvr override="childStyle">
                                        <p:cTn id="6" dur="875" autoRev="1" fill="remove"/>
                                        <p:tgtEl>
                                          <p:spTgt spid="6"/>
                                        </p:tgtEl>
                                        <p:attrNameLst>
                                          <p:attrName>style.color</p:attrName>
                                        </p:attrNameLst>
                                      </p:cBhvr>
                                      <p:to>
                                        <a:schemeClr val="bg1"/>
                                      </p:to>
                                    </p:animClr>
                                    <p:animClr clrSpc="rgb" dir="cw">
                                      <p:cBhvr>
                                        <p:cTn id="7" dur="875" autoRev="1" fill="remove"/>
                                        <p:tgtEl>
                                          <p:spTgt spid="6"/>
                                        </p:tgtEl>
                                        <p:attrNameLst>
                                          <p:attrName>fillcolor</p:attrName>
                                        </p:attrNameLst>
                                      </p:cBhvr>
                                      <p:to>
                                        <a:schemeClr val="bg1"/>
                                      </p:to>
                                    </p:animClr>
                                    <p:set>
                                      <p:cBhvr>
                                        <p:cTn id="8" dur="875" autoRev="1" fill="remove"/>
                                        <p:tgtEl>
                                          <p:spTgt spid="6"/>
                                        </p:tgtEl>
                                        <p:attrNameLst>
                                          <p:attrName>fill.type</p:attrName>
                                        </p:attrNameLst>
                                      </p:cBhvr>
                                      <p:to>
                                        <p:strVal val="solid"/>
                                      </p:to>
                                    </p:set>
                                    <p:set>
                                      <p:cBhvr>
                                        <p:cTn id="9" dur="875" autoRev="1" fill="remove"/>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120" y="137160"/>
            <a:ext cx="7955280" cy="1463040"/>
          </a:xfrm>
          <a:solidFill>
            <a:schemeClr val="bg2">
              <a:lumMod val="90000"/>
            </a:schemeClr>
          </a:solidFill>
          <a:ln>
            <a:solidFill>
              <a:schemeClr val="accent1"/>
            </a:solidFill>
          </a:ln>
        </p:spPr>
        <p:txBody>
          <a:bodyPr anchor="ctr" anchorCtr="0">
            <a:normAutofit/>
          </a:bodyPr>
          <a:lstStyle/>
          <a:p>
            <a:pPr algn="just"/>
            <a:r>
              <a:rPr lang="en-US" sz="2000" b="1" dirty="0">
                <a:solidFill>
                  <a:srgbClr val="C00000"/>
                </a:solidFill>
              </a:rPr>
              <a:t>R</a:t>
            </a:r>
            <a:r>
              <a:rPr lang="en-US" sz="2000" b="1" dirty="0" smtClean="0">
                <a:solidFill>
                  <a:srgbClr val="C00000"/>
                </a:solidFill>
              </a:rPr>
              <a:t>emember that we have one launch site (starting point) for our Real Estate consultants that includes many basic helpful Real Estate specific tools as well as all of your required resources.  And, we have a separate launch page (starting point) for internal staff that offers expanded tools and additional resources.  </a:t>
            </a:r>
            <a:endParaRPr lang="en-US" sz="2000" b="1" dirty="0">
              <a:solidFill>
                <a:srgbClr val="C00000"/>
              </a:solidFill>
            </a:endParaRPr>
          </a:p>
        </p:txBody>
      </p:sp>
      <p:sp>
        <p:nvSpPr>
          <p:cNvPr id="5" name="Date Placeholder 4"/>
          <p:cNvSpPr>
            <a:spLocks noGrp="1"/>
          </p:cNvSpPr>
          <p:nvPr>
            <p:ph type="dt" sz="half" idx="10"/>
          </p:nvPr>
        </p:nvSpPr>
        <p:spPr/>
        <p:txBody>
          <a:bodyPr/>
          <a:lstStyle/>
          <a:p>
            <a:pPr>
              <a:defRPr/>
            </a:pPr>
            <a:r>
              <a:rPr lang="en-US" dirty="0" smtClean="0"/>
              <a:t>11/2016</a:t>
            </a:r>
            <a:endParaRPr lang="en-US" dirty="0"/>
          </a:p>
        </p:txBody>
      </p:sp>
      <p:sp>
        <p:nvSpPr>
          <p:cNvPr id="6" name="Slide Number Placeholder 5"/>
          <p:cNvSpPr>
            <a:spLocks noGrp="1"/>
          </p:cNvSpPr>
          <p:nvPr>
            <p:ph type="sldNum" sz="quarter" idx="12"/>
          </p:nvPr>
        </p:nvSpPr>
        <p:spPr/>
        <p:txBody>
          <a:bodyPr/>
          <a:lstStyle/>
          <a:p>
            <a:pPr>
              <a:defRPr/>
            </a:pPr>
            <a:fld id="{A64A9533-2232-4B13-87D0-B64C1CB764AB}" type="slidenum">
              <a:rPr lang="en-US" altLang="en-US" smtClean="0"/>
              <a:pPr>
                <a:defRPr/>
              </a:pPr>
              <a:t>35</a:t>
            </a:fld>
            <a:endParaRPr lang="en-US" altLang="en-US" dirty="0"/>
          </a:p>
        </p:txBody>
      </p:sp>
      <p:pic>
        <p:nvPicPr>
          <p:cNvPr id="7" name="Content Placeholder 6"/>
          <p:cNvPicPr preferRelativeResize="0">
            <a:picLocks noGrp="1"/>
          </p:cNvPicPr>
          <p:nvPr>
            <p:ph sz="half" idx="2"/>
          </p:nvPr>
        </p:nvPicPr>
        <p:blipFill>
          <a:blip r:embed="rId2"/>
          <a:stretch>
            <a:fillRect/>
          </a:stretch>
        </p:blipFill>
        <p:spPr>
          <a:xfrm>
            <a:off x="4800600" y="1828800"/>
            <a:ext cx="3749040" cy="1920240"/>
          </a:xfrm>
          <a:prstGeom prst="rect">
            <a:avLst/>
          </a:prstGeom>
          <a:ln>
            <a:solidFill>
              <a:schemeClr val="accent1"/>
            </a:solidFill>
          </a:ln>
        </p:spPr>
      </p:pic>
      <p:sp>
        <p:nvSpPr>
          <p:cNvPr id="8" name="Rectangle 7"/>
          <p:cNvSpPr/>
          <p:nvPr/>
        </p:nvSpPr>
        <p:spPr>
          <a:xfrm>
            <a:off x="4716644" y="3770055"/>
            <a:ext cx="3985396" cy="2031325"/>
          </a:xfrm>
          <a:prstGeom prst="rect">
            <a:avLst/>
          </a:prstGeom>
        </p:spPr>
        <p:txBody>
          <a:bodyPr wrap="square">
            <a:spAutoFit/>
          </a:bodyPr>
          <a:lstStyle/>
          <a:p>
            <a:pPr algn="just"/>
            <a:r>
              <a:rPr lang="en-US" sz="1600" dirty="0" smtClean="0"/>
              <a:t>      </a:t>
            </a:r>
            <a:r>
              <a:rPr lang="en-US" dirty="0" smtClean="0"/>
              <a:t>This is the launch site for current </a:t>
            </a:r>
            <a:r>
              <a:rPr lang="en-US" dirty="0"/>
              <a:t>Real Estate </a:t>
            </a:r>
            <a:r>
              <a:rPr lang="en-US" dirty="0" smtClean="0"/>
              <a:t>employees (internal </a:t>
            </a:r>
            <a:r>
              <a:rPr lang="en-US" dirty="0"/>
              <a:t>staff </a:t>
            </a:r>
            <a:r>
              <a:rPr lang="en-US" u="sng" dirty="0"/>
              <a:t>only</a:t>
            </a:r>
            <a:r>
              <a:rPr lang="en-US" dirty="0" smtClean="0"/>
              <a:t>).  This is an int</a:t>
            </a:r>
            <a:r>
              <a:rPr lang="en-US" u="sng" dirty="0" smtClean="0"/>
              <a:t>ra</a:t>
            </a:r>
            <a:r>
              <a:rPr lang="en-US" dirty="0" smtClean="0"/>
              <a:t>net site.  This site contains all of the exact same materials available via the int</a:t>
            </a:r>
            <a:r>
              <a:rPr lang="en-US" u="sng" dirty="0" smtClean="0"/>
              <a:t>er</a:t>
            </a:r>
            <a:r>
              <a:rPr lang="en-US" dirty="0" smtClean="0"/>
              <a:t>net for our consultants, but internal staff see more </a:t>
            </a:r>
            <a:r>
              <a:rPr lang="en-US" sz="1200" i="1" dirty="0" smtClean="0"/>
              <a:t>(log on </a:t>
            </a:r>
            <a:r>
              <a:rPr lang="en-US" sz="1200" i="1" dirty="0" smtClean="0">
                <a:effectLst>
                  <a:outerShdw blurRad="38100" dist="38100" dir="2700000" algn="tl">
                    <a:srgbClr val="000000">
                      <a:alpha val="43137"/>
                    </a:srgbClr>
                  </a:outerShdw>
                </a:effectLst>
              </a:rPr>
              <a:t>is</a:t>
            </a:r>
            <a:r>
              <a:rPr lang="en-US" sz="1200" i="1" dirty="0" smtClean="0"/>
              <a:t> required)</a:t>
            </a:r>
            <a:r>
              <a:rPr lang="en-US" dirty="0" smtClean="0"/>
              <a:t>.  </a:t>
            </a:r>
            <a:endParaRPr lang="en-US" sz="1100" dirty="0"/>
          </a:p>
        </p:txBody>
      </p:sp>
      <p:pic>
        <p:nvPicPr>
          <p:cNvPr id="9" name="Picture 3"/>
          <p:cNvPicPr preferRelativeResize="0">
            <a:picLocks noGrp="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594360" y="1828800"/>
            <a:ext cx="3749040" cy="192024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9"/>
          <p:cNvSpPr/>
          <p:nvPr/>
        </p:nvSpPr>
        <p:spPr>
          <a:xfrm>
            <a:off x="457200" y="3787676"/>
            <a:ext cx="3962400" cy="2031325"/>
          </a:xfrm>
          <a:prstGeom prst="rect">
            <a:avLst/>
          </a:prstGeom>
        </p:spPr>
        <p:txBody>
          <a:bodyPr wrap="square">
            <a:spAutoFit/>
          </a:bodyPr>
          <a:lstStyle/>
          <a:p>
            <a:pPr algn="just" fontAlgn="auto">
              <a:spcAft>
                <a:spcPts val="0"/>
              </a:spcAft>
              <a:defRPr/>
            </a:pPr>
            <a:r>
              <a:rPr lang="en-US" dirty="0" smtClean="0"/>
              <a:t>      This </a:t>
            </a:r>
            <a:r>
              <a:rPr lang="en-US" dirty="0"/>
              <a:t>is the launch site for current Real Estate consultants. </a:t>
            </a:r>
            <a:r>
              <a:rPr lang="en-US" dirty="0" smtClean="0"/>
              <a:t>This is an int</a:t>
            </a:r>
            <a:r>
              <a:rPr lang="en-US" u="sng" dirty="0" smtClean="0"/>
              <a:t>er</a:t>
            </a:r>
            <a:r>
              <a:rPr lang="en-US" dirty="0" smtClean="0"/>
              <a:t>net site; here, we’ve </a:t>
            </a:r>
            <a:r>
              <a:rPr lang="en-US" dirty="0"/>
              <a:t>made all of our most </a:t>
            </a:r>
            <a:r>
              <a:rPr lang="en-US" dirty="0" smtClean="0"/>
              <a:t>used, most basic </a:t>
            </a:r>
            <a:r>
              <a:rPr lang="en-US" dirty="0"/>
              <a:t>tools, key resources, and </a:t>
            </a:r>
            <a:r>
              <a:rPr lang="en-US" dirty="0" smtClean="0"/>
              <a:t>all your ‘must </a:t>
            </a:r>
            <a:r>
              <a:rPr lang="en-US" dirty="0"/>
              <a:t>have’ information directly available to you in one convenient </a:t>
            </a:r>
            <a:r>
              <a:rPr lang="en-US" dirty="0" smtClean="0"/>
              <a:t>spot </a:t>
            </a:r>
            <a:r>
              <a:rPr lang="en-US" sz="1200" i="1" dirty="0"/>
              <a:t>(</a:t>
            </a:r>
            <a:r>
              <a:rPr lang="en-US" sz="1200" i="1" dirty="0">
                <a:effectLst>
                  <a:outerShdw blurRad="38100" dist="38100" dir="2700000" algn="tl">
                    <a:srgbClr val="000000">
                      <a:alpha val="43137"/>
                    </a:srgbClr>
                  </a:outerShdw>
                </a:effectLst>
              </a:rPr>
              <a:t>no</a:t>
            </a:r>
            <a:r>
              <a:rPr lang="en-US" sz="1200" i="1" dirty="0"/>
              <a:t> log on required).</a:t>
            </a:r>
            <a:endParaRPr lang="en-US" sz="1200" b="1" i="1" dirty="0"/>
          </a:p>
        </p:txBody>
      </p:sp>
      <p:pic>
        <p:nvPicPr>
          <p:cNvPr id="11" name="Picture 1" descr="Link to dotnet Ho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215" y="3857625"/>
            <a:ext cx="304800" cy="2571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Link to WisDOT Internet Ho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3848100"/>
            <a:ext cx="276225" cy="266700"/>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p:cNvCxnSpPr/>
          <p:nvPr/>
        </p:nvCxnSpPr>
        <p:spPr>
          <a:xfrm>
            <a:off x="4572000" y="1752600"/>
            <a:ext cx="0" cy="4648200"/>
          </a:xfrm>
          <a:prstGeom prst="line">
            <a:avLst/>
          </a:prstGeom>
          <a:ln w="44450" cmpd="dbl"/>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1737361"/>
            <a:ext cx="9144000" cy="1"/>
          </a:xfrm>
          <a:prstGeom prst="line">
            <a:avLst/>
          </a:prstGeom>
          <a:ln w="44450" cmpd="dbl"/>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9794070">
            <a:off x="5021987" y="2663715"/>
            <a:ext cx="3462238" cy="461665"/>
          </a:xfrm>
          <a:prstGeom prst="rect">
            <a:avLst/>
          </a:prstGeom>
          <a:noFill/>
        </p:spPr>
        <p:txBody>
          <a:bodyPr wrap="square" rtlCol="0">
            <a:spAutoFit/>
          </a:bodyPr>
          <a:lstStyle/>
          <a:p>
            <a:pPr algn="ctr"/>
            <a:r>
              <a:rPr lang="en-US" sz="1200" b="1" dirty="0" smtClean="0">
                <a:ln w="0"/>
                <a:solidFill>
                  <a:schemeClr val="accent1"/>
                </a:solidFill>
                <a:effectLst>
                  <a:outerShdw blurRad="38100" dist="25400" dir="5400000" algn="ctr" rotWithShape="0">
                    <a:srgbClr val="6E747A">
                      <a:alpha val="43000"/>
                    </a:srgbClr>
                  </a:outerShdw>
                </a:effectLst>
              </a:rPr>
              <a:t>NOT MEANT FOR ACTUAL VIEWING/SAMPLE ONLY</a:t>
            </a:r>
            <a:endParaRPr lang="en-US" sz="1200" b="1" dirty="0">
              <a:ln w="0"/>
              <a:solidFill>
                <a:schemeClr val="accent1"/>
              </a:solidFill>
              <a:effectLst>
                <a:outerShdw blurRad="38100" dist="25400" dir="5400000" algn="ctr" rotWithShape="0">
                  <a:srgbClr val="6E747A">
                    <a:alpha val="43000"/>
                  </a:srgbClr>
                </a:outerShdw>
              </a:effectLst>
            </a:endParaRPr>
          </a:p>
        </p:txBody>
      </p:sp>
      <p:sp>
        <p:nvSpPr>
          <p:cNvPr id="20" name="TextBox 19"/>
          <p:cNvSpPr txBox="1"/>
          <p:nvPr/>
        </p:nvSpPr>
        <p:spPr>
          <a:xfrm rot="19794070">
            <a:off x="617822" y="2742020"/>
            <a:ext cx="3462238" cy="461665"/>
          </a:xfrm>
          <a:prstGeom prst="rect">
            <a:avLst/>
          </a:prstGeom>
          <a:noFill/>
        </p:spPr>
        <p:txBody>
          <a:bodyPr wrap="square" rtlCol="0">
            <a:spAutoFit/>
          </a:bodyPr>
          <a:lstStyle/>
          <a:p>
            <a:pPr algn="ctr"/>
            <a:r>
              <a:rPr lang="en-US" sz="1200" b="1" dirty="0" smtClean="0">
                <a:ln w="0"/>
                <a:solidFill>
                  <a:schemeClr val="accent1"/>
                </a:solidFill>
                <a:effectLst>
                  <a:outerShdw blurRad="38100" dist="25400" dir="5400000" algn="ctr" rotWithShape="0">
                    <a:srgbClr val="6E747A">
                      <a:alpha val="43000"/>
                    </a:srgbClr>
                  </a:outerShdw>
                </a:effectLst>
              </a:rPr>
              <a:t>NOT MEANT FOR ACTUAL VIEWING/SAMPLE ONLY</a:t>
            </a:r>
            <a:endParaRPr lang="en-US" sz="1200" b="1"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9868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453640"/>
            <a:ext cx="3383280" cy="3108960"/>
          </a:xfrm>
        </p:spPr>
        <p:txBody>
          <a:bodyPr anchor="ctr" anchorCtr="0">
            <a:spAutoFit/>
          </a:bodyPr>
          <a:lstStyle/>
          <a:p>
            <a:pPr algn="just"/>
            <a:r>
              <a:rPr lang="en-US" sz="1800" dirty="0" smtClean="0">
                <a:latin typeface="Arial" panose="020B0604020202020204" pitchFamily="34" charset="0"/>
                <a:cs typeface="Arial" panose="020B0604020202020204" pitchFamily="34" charset="0"/>
              </a:rPr>
              <a:t>We all see exactly the </a:t>
            </a:r>
            <a:r>
              <a:rPr lang="en-US" sz="1800" dirty="0">
                <a:latin typeface="Arial" panose="020B0604020202020204" pitchFamily="34" charset="0"/>
                <a:cs typeface="Arial" panose="020B0604020202020204" pitchFamily="34" charset="0"/>
              </a:rPr>
              <a:t>same </a:t>
            </a:r>
            <a:r>
              <a:rPr lang="en-US" sz="1800" dirty="0" smtClean="0">
                <a:latin typeface="Arial" panose="020B0604020202020204" pitchFamily="34" charset="0"/>
                <a:cs typeface="Arial" panose="020B0604020202020204" pitchFamily="34" charset="0"/>
              </a:rPr>
              <a:t>materials for any items made available to both external and internal staff.  We also place multiple links, starting </a:t>
            </a:r>
            <a:r>
              <a:rPr lang="en-US" sz="1800" dirty="0">
                <a:latin typeface="Arial" panose="020B0604020202020204" pitchFamily="34" charset="0"/>
                <a:cs typeface="Arial" panose="020B0604020202020204" pitchFamily="34" charset="0"/>
              </a:rPr>
              <a:t>from </a:t>
            </a:r>
            <a:r>
              <a:rPr lang="en-US" sz="1800" dirty="0" smtClean="0">
                <a:latin typeface="Arial" panose="020B0604020202020204" pitchFamily="34" charset="0"/>
                <a:cs typeface="Arial" panose="020B0604020202020204" pitchFamily="34" charset="0"/>
              </a:rPr>
              <a:t>various strategic and logical locations, so everyone can benefit from multiple access points; this is not meant to confuse, rather to make access more convenient no matter where you might be at any given time within our web system.</a:t>
            </a:r>
            <a:endParaRPr lang="en-US" sz="1800" dirty="0">
              <a:latin typeface="Arial" panose="020B0604020202020204" pitchFamily="34" charset="0"/>
              <a:cs typeface="Arial" panose="020B0604020202020204" pitchFamily="34" charset="0"/>
            </a:endParaRPr>
          </a:p>
        </p:txBody>
      </p:sp>
      <p:sp>
        <p:nvSpPr>
          <p:cNvPr id="5" name="Date Placeholder 4"/>
          <p:cNvSpPr>
            <a:spLocks noGrp="1"/>
          </p:cNvSpPr>
          <p:nvPr>
            <p:ph type="dt" sz="half" idx="10"/>
          </p:nvPr>
        </p:nvSpPr>
        <p:spPr/>
        <p:txBody>
          <a:bodyPr/>
          <a:lstStyle/>
          <a:p>
            <a:pPr>
              <a:defRPr/>
            </a:pPr>
            <a:r>
              <a:rPr lang="en-US" dirty="0" smtClean="0"/>
              <a:t>11/2016</a:t>
            </a:r>
            <a:endParaRPr lang="en-US" dirty="0"/>
          </a:p>
        </p:txBody>
      </p:sp>
      <p:sp>
        <p:nvSpPr>
          <p:cNvPr id="6" name="Slide Number Placeholder 5"/>
          <p:cNvSpPr>
            <a:spLocks noGrp="1"/>
          </p:cNvSpPr>
          <p:nvPr>
            <p:ph type="sldNum" sz="quarter" idx="12"/>
          </p:nvPr>
        </p:nvSpPr>
        <p:spPr/>
        <p:txBody>
          <a:bodyPr/>
          <a:lstStyle/>
          <a:p>
            <a:pPr>
              <a:defRPr/>
            </a:pPr>
            <a:fld id="{A64A9533-2232-4B13-87D0-B64C1CB764AB}" type="slidenum">
              <a:rPr lang="en-US" altLang="en-US" smtClean="0"/>
              <a:pPr>
                <a:defRPr/>
              </a:pPr>
              <a:t>36</a:t>
            </a:fld>
            <a:endParaRPr lang="en-US" altLang="en-US" dirty="0"/>
          </a:p>
        </p:txBody>
      </p:sp>
      <p:pic>
        <p:nvPicPr>
          <p:cNvPr id="7" name="Content Placeholder 6"/>
          <p:cNvPicPr preferRelativeResize="0">
            <a:picLocks noGrp="1"/>
          </p:cNvPicPr>
          <p:nvPr>
            <p:ph sz="half" idx="2"/>
          </p:nvPr>
        </p:nvPicPr>
        <p:blipFill>
          <a:blip r:embed="rId2"/>
          <a:stretch>
            <a:fillRect/>
          </a:stretch>
        </p:blipFill>
        <p:spPr>
          <a:xfrm>
            <a:off x="4937760" y="106680"/>
            <a:ext cx="3749040" cy="1645920"/>
          </a:xfrm>
          <a:prstGeom prst="rect">
            <a:avLst/>
          </a:prstGeom>
          <a:ln>
            <a:solidFill>
              <a:schemeClr val="accent1"/>
            </a:solidFill>
          </a:ln>
        </p:spPr>
      </p:pic>
      <p:pic>
        <p:nvPicPr>
          <p:cNvPr id="9" name="Picture 3"/>
          <p:cNvPicPr preferRelativeResize="0">
            <a:picLocks noGrp="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41960" y="106680"/>
            <a:ext cx="3749040" cy="164592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9"/>
          <p:cNvSpPr/>
          <p:nvPr/>
        </p:nvSpPr>
        <p:spPr>
          <a:xfrm>
            <a:off x="533400" y="3787676"/>
            <a:ext cx="3886200" cy="369332"/>
          </a:xfrm>
          <a:prstGeom prst="rect">
            <a:avLst/>
          </a:prstGeom>
        </p:spPr>
        <p:txBody>
          <a:bodyPr wrap="square">
            <a:spAutoFit/>
          </a:bodyPr>
          <a:lstStyle/>
          <a:p>
            <a:pPr fontAlgn="auto">
              <a:spcAft>
                <a:spcPts val="0"/>
              </a:spcAft>
              <a:defRPr/>
            </a:pPr>
            <a:r>
              <a:rPr lang="en-US" dirty="0" smtClean="0"/>
              <a:t>     </a:t>
            </a:r>
            <a:endParaRPr lang="en-US" b="1" i="1" dirty="0"/>
          </a:p>
        </p:txBody>
      </p:sp>
      <p:pic>
        <p:nvPicPr>
          <p:cNvPr id="11" name="Picture 1" descr="Link to dotnet Ho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2104" y="5744493"/>
            <a:ext cx="304800" cy="2571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Link to WisDOT Internet Ho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7888" y="5744493"/>
            <a:ext cx="276225" cy="266700"/>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p:cNvCxnSpPr/>
          <p:nvPr/>
        </p:nvCxnSpPr>
        <p:spPr>
          <a:xfrm>
            <a:off x="4572000" y="0"/>
            <a:ext cx="0" cy="6400800"/>
          </a:xfrm>
          <a:prstGeom prst="line">
            <a:avLst/>
          </a:prstGeom>
          <a:ln w="44450" cmpd="dbl"/>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1737361"/>
            <a:ext cx="9144000" cy="1"/>
          </a:xfrm>
          <a:prstGeom prst="line">
            <a:avLst/>
          </a:prstGeom>
          <a:ln w="44450" cmpd="dbl"/>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166360" y="2438400"/>
            <a:ext cx="3383280" cy="3139321"/>
          </a:xfrm>
          <a:prstGeom prst="rect">
            <a:avLst/>
          </a:prstGeom>
          <a:noFill/>
        </p:spPr>
        <p:txBody>
          <a:bodyPr wrap="square" rtlCol="0" anchor="ctr" anchorCtr="0">
            <a:spAutoFit/>
          </a:bodyPr>
          <a:lstStyle/>
          <a:p>
            <a:pPr algn="just"/>
            <a:r>
              <a:rPr lang="en-US" dirty="0" smtClean="0"/>
              <a:t>For </a:t>
            </a:r>
            <a:r>
              <a:rPr lang="en-US" dirty="0"/>
              <a:t>internal staff, as you move about the web, you will be bouncing back and forth between the int</a:t>
            </a:r>
            <a:r>
              <a:rPr lang="en-US" u="sng" dirty="0"/>
              <a:t>er</a:t>
            </a:r>
            <a:r>
              <a:rPr lang="en-US" dirty="0"/>
              <a:t>net and the int</a:t>
            </a:r>
            <a:r>
              <a:rPr lang="en-US" u="sng" dirty="0"/>
              <a:t>ra</a:t>
            </a:r>
            <a:r>
              <a:rPr lang="en-US" dirty="0"/>
              <a:t>net (our dotnet). This is not a problem.  Just remember that you see more than </a:t>
            </a:r>
            <a:r>
              <a:rPr lang="en-US" dirty="0" smtClean="0"/>
              <a:t>consultants, but </a:t>
            </a:r>
            <a:r>
              <a:rPr lang="en-US" dirty="0"/>
              <a:t>you can download/share anything </a:t>
            </a:r>
            <a:r>
              <a:rPr lang="en-US" dirty="0" smtClean="0"/>
              <a:t>appropriate for them, if its not </a:t>
            </a:r>
            <a:r>
              <a:rPr lang="en-US" dirty="0"/>
              <a:t>already </a:t>
            </a:r>
            <a:r>
              <a:rPr lang="en-US" dirty="0" smtClean="0"/>
              <a:t>been made available.</a:t>
            </a:r>
            <a:endParaRPr lang="en-US" dirty="0"/>
          </a:p>
        </p:txBody>
      </p:sp>
      <p:pic>
        <p:nvPicPr>
          <p:cNvPr id="17" name="Picture Placeholder 6"/>
          <p:cNvPicPr>
            <a:picLocks noChangeAspect="1"/>
          </p:cNvPicPr>
          <p:nvPr/>
        </p:nvPicPr>
        <p:blipFill>
          <a:blip r:embed="rId6" cstate="print">
            <a:extLst>
              <a:ext uri="{28A0092B-C50C-407E-A947-70E740481C1C}">
                <a14:useLocalDpi xmlns:a14="http://schemas.microsoft.com/office/drawing/2010/main" val="0"/>
              </a:ext>
            </a:extLst>
          </a:blip>
          <a:srcRect t="2009" b="2009"/>
          <a:stretch>
            <a:fillRect/>
          </a:stretch>
        </p:blipFill>
        <p:spPr>
          <a:xfrm>
            <a:off x="914400" y="914724"/>
            <a:ext cx="2834640" cy="1523676"/>
          </a:xfrm>
          <a:prstGeom prst="rect">
            <a:avLst/>
          </a:prstGeom>
          <a:effectLst>
            <a:softEdge rad="317500"/>
          </a:effectLst>
        </p:spPr>
      </p:pic>
      <p:pic>
        <p:nvPicPr>
          <p:cNvPr id="18" name="Picture 17"/>
          <p:cNvPicPr>
            <a:picLocks noChangeAspect="1"/>
          </p:cNvPicPr>
          <p:nvPr/>
        </p:nvPicPr>
        <p:blipFill rotWithShape="1">
          <a:blip r:embed="rId7">
            <a:extLst>
              <a:ext uri="{28A0092B-C50C-407E-A947-70E740481C1C}">
                <a14:useLocalDpi xmlns:a14="http://schemas.microsoft.com/office/drawing/2010/main" val="0"/>
              </a:ext>
            </a:extLst>
          </a:blip>
          <a:srcRect t="17332" b="18668"/>
          <a:stretch/>
        </p:blipFill>
        <p:spPr>
          <a:xfrm>
            <a:off x="5837659" y="1118811"/>
            <a:ext cx="2000250" cy="1280160"/>
          </a:xfrm>
          <a:prstGeom prst="rect">
            <a:avLst/>
          </a:prstGeom>
          <a:effectLst>
            <a:softEdge rad="31750"/>
          </a:effectLst>
        </p:spPr>
      </p:pic>
    </p:spTree>
    <p:extLst>
      <p:ext uri="{BB962C8B-B14F-4D97-AF65-F5344CB8AC3E}">
        <p14:creationId xmlns:p14="http://schemas.microsoft.com/office/powerpoint/2010/main" val="41980502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5562600" cy="1815021"/>
          </a:xfrm>
          <a:solidFill>
            <a:schemeClr val="bg1">
              <a:lumMod val="65000"/>
            </a:schemeClr>
          </a:solidFill>
        </p:spPr>
        <p:txBody>
          <a:bodyPr rtlCol="0" anchor="ctr" anchorCtr="0">
            <a:noAutofit/>
          </a:bodyPr>
          <a:lstStyle/>
          <a:p>
            <a:pPr eaLnBrk="1" fontAlgn="auto" hangingPunct="1">
              <a:spcAft>
                <a:spcPts val="0"/>
              </a:spcAft>
              <a:defRPr/>
            </a:pPr>
            <a:r>
              <a:rPr lang="en-US" sz="2400" b="1" dirty="0" smtClean="0">
                <a:solidFill>
                  <a:srgbClr val="C00000"/>
                </a:solidFill>
                <a:effectLst>
                  <a:outerShdw blurRad="38100" dist="38100" dir="2700000" algn="tl">
                    <a:srgbClr val="000000">
                      <a:alpha val="43137"/>
                    </a:srgbClr>
                  </a:outerShdw>
                </a:effectLst>
              </a:rPr>
              <a:t>For statewide policy/procedure questions, these are the staff of WisDOT’s Real Estate central bureau office, including Utilities &amp; Access....</a:t>
            </a:r>
            <a:endParaRPr lang="en-US" sz="2400" b="1" dirty="0">
              <a:solidFill>
                <a:srgbClr val="C00000"/>
              </a:solidFill>
              <a:effectLst>
                <a:outerShdw blurRad="38100" dist="38100" dir="2700000" algn="tl">
                  <a:srgbClr val="000000">
                    <a:alpha val="43137"/>
                  </a:srgbClr>
                </a:outerShdw>
              </a:effectLst>
            </a:endParaRPr>
          </a:p>
        </p:txBody>
      </p:sp>
      <p:sp>
        <p:nvSpPr>
          <p:cNvPr id="8" name="Date Placeholder 3"/>
          <p:cNvSpPr>
            <a:spLocks noGrp="1"/>
          </p:cNvSpPr>
          <p:nvPr>
            <p:ph type="dt" sz="half" idx="10"/>
          </p:nvPr>
        </p:nvSpPr>
        <p:spPr/>
        <p:txBody>
          <a:bodyPr/>
          <a:lstStyle/>
          <a:p>
            <a:pPr>
              <a:defRPr/>
            </a:pPr>
            <a:r>
              <a:rPr lang="en-US" dirty="0" smtClean="0"/>
              <a:t>11/2016</a:t>
            </a:r>
            <a:endParaRPr lang="en-US" dirty="0"/>
          </a:p>
        </p:txBody>
      </p:sp>
      <p:sp>
        <p:nvSpPr>
          <p:cNvPr id="22531"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8749FB1-6467-41F8-9833-B824A93CEF34}" type="slidenum">
              <a:rPr lang="en-US" altLang="en-US" sz="1200" smtClean="0">
                <a:solidFill>
                  <a:srgbClr val="FFFFFF"/>
                </a:solidFill>
              </a:rPr>
              <a:pPr>
                <a:spcBef>
                  <a:spcPct val="0"/>
                </a:spcBef>
                <a:buFontTx/>
                <a:buNone/>
              </a:pPr>
              <a:t>37</a:t>
            </a:fld>
            <a:endParaRPr lang="en-US" altLang="en-US" sz="1200" dirty="0" smtClean="0">
              <a:solidFill>
                <a:srgbClr val="FFFFFF"/>
              </a:solidFill>
            </a:endParaRPr>
          </a:p>
        </p:txBody>
      </p:sp>
      <p:sp>
        <p:nvSpPr>
          <p:cNvPr id="2" name="TextBox 1"/>
          <p:cNvSpPr txBox="1"/>
          <p:nvPr/>
        </p:nvSpPr>
        <p:spPr>
          <a:xfrm>
            <a:off x="0" y="1752599"/>
            <a:ext cx="5562600" cy="4611255"/>
          </a:xfrm>
          <a:prstGeom prst="rect">
            <a:avLst/>
          </a:prstGeom>
          <a:solidFill>
            <a:schemeClr val="bg1">
              <a:lumMod val="85000"/>
            </a:schemeClr>
          </a:solidFill>
          <a:ln>
            <a:solidFill>
              <a:srgbClr val="C00000"/>
            </a:solidFill>
          </a:ln>
        </p:spPr>
        <p:txBody>
          <a:bodyPr wrap="square">
            <a:noAutofit/>
          </a:bodyPr>
          <a:lstStyle/>
          <a:p>
            <a:pPr>
              <a:defRPr/>
            </a:pPr>
            <a:endParaRPr lang="en-US" sz="1600" dirty="0" smtClean="0"/>
          </a:p>
          <a:p>
            <a:pPr>
              <a:defRPr/>
            </a:pPr>
            <a:r>
              <a:rPr lang="en-US" sz="1600" dirty="0" smtClean="0"/>
              <a:t>TIP:  For internal staff, our computers come set-up to default to the department dotnet home page, but you will need to visit the RE </a:t>
            </a:r>
            <a:r>
              <a:rPr lang="en-US" sz="1600" dirty="0"/>
              <a:t>pages </a:t>
            </a:r>
            <a:r>
              <a:rPr lang="en-US" sz="1600" dirty="0" smtClean="0"/>
              <a:t>often to access basic online tools and key resources.  So, as a minimum, we recommend you bookmark/save these </a:t>
            </a:r>
            <a:r>
              <a:rPr lang="en-US" sz="1600" dirty="0"/>
              <a:t>pages as </a:t>
            </a:r>
            <a:r>
              <a:rPr lang="en-US" sz="1600" dirty="0" smtClean="0"/>
              <a:t>favorite bookmarks and/or shortcuts.</a:t>
            </a:r>
          </a:p>
          <a:p>
            <a:pPr>
              <a:defRPr/>
            </a:pPr>
            <a:endParaRPr lang="en-US" sz="1400" dirty="0"/>
          </a:p>
          <a:p>
            <a:pPr>
              <a:defRPr/>
            </a:pPr>
            <a:r>
              <a:rPr lang="en-US" dirty="0"/>
              <a:t>For </a:t>
            </a:r>
            <a:r>
              <a:rPr lang="en-US" dirty="0" smtClean="0"/>
              <a:t>internal RE staff </a:t>
            </a:r>
            <a:r>
              <a:rPr lang="en-US" u="sng" dirty="0" smtClean="0"/>
              <a:t>only</a:t>
            </a:r>
            <a:r>
              <a:rPr lang="en-US" dirty="0" smtClean="0"/>
              <a:t>:</a:t>
            </a:r>
            <a:endParaRPr lang="en-US" dirty="0"/>
          </a:p>
          <a:p>
            <a:pPr marL="457200" indent="-457200">
              <a:buFont typeface="Arial" panose="020B0604020202020204" pitchFamily="34" charset="0"/>
              <a:buChar char="•"/>
              <a:defRPr/>
            </a:pPr>
            <a:r>
              <a:rPr lang="en-US" sz="1400" u="sng" dirty="0" smtClean="0">
                <a:hlinkClick r:id="rId2"/>
              </a:rPr>
              <a:t>http</a:t>
            </a:r>
            <a:r>
              <a:rPr lang="en-US" sz="1400" u="sng" dirty="0">
                <a:hlinkClick r:id="rId2"/>
              </a:rPr>
              <a:t>://dotnet/dtsd/technical/realestate/index.htm</a:t>
            </a:r>
            <a:endParaRPr lang="en-US" sz="1400" u="sng" dirty="0"/>
          </a:p>
          <a:p>
            <a:pPr marL="288925" indent="-288925">
              <a:buFont typeface="Arial" panose="020B0604020202020204" pitchFamily="34" charset="0"/>
              <a:buChar char="•"/>
              <a:defRPr/>
            </a:pPr>
            <a:endParaRPr lang="en-US" dirty="0" smtClean="0"/>
          </a:p>
          <a:p>
            <a:pPr>
              <a:defRPr/>
            </a:pPr>
            <a:r>
              <a:rPr lang="en-US" dirty="0" smtClean="0"/>
              <a:t>For RE consultants:</a:t>
            </a:r>
            <a:endParaRPr lang="en-US" dirty="0"/>
          </a:p>
          <a:p>
            <a:pPr marL="457200" indent="-457200">
              <a:buFont typeface="Arial" panose="020B0604020202020204" pitchFamily="34" charset="0"/>
              <a:buChar char="•"/>
              <a:defRPr/>
            </a:pPr>
            <a:r>
              <a:rPr lang="en-US" sz="1400" u="sng" dirty="0" smtClean="0">
                <a:hlinkClick r:id="rId3"/>
              </a:rPr>
              <a:t>http</a:t>
            </a:r>
            <a:r>
              <a:rPr lang="en-US" sz="1400" u="sng" dirty="0">
                <a:hlinkClick r:id="rId3"/>
              </a:rPr>
              <a:t>://wisconsindot.gov/Pages/doing-bus/eng-consultants/cnslt-rsrces/re/default.aspx</a:t>
            </a:r>
            <a:endParaRPr lang="en-US" sz="1400" dirty="0"/>
          </a:p>
          <a:p>
            <a:pPr>
              <a:defRPr/>
            </a:pPr>
            <a:r>
              <a:rPr lang="en-US" dirty="0" smtClean="0"/>
              <a:t>For all WisDOT consultants:</a:t>
            </a:r>
          </a:p>
          <a:p>
            <a:pPr marL="457200" indent="-457200">
              <a:buFont typeface="Arial" panose="020B0604020202020204" pitchFamily="34" charset="0"/>
              <a:buChar char="•"/>
              <a:defRPr/>
            </a:pPr>
            <a:r>
              <a:rPr lang="en-US" sz="1400" dirty="0" smtClean="0">
                <a:hlinkClick r:id="rId4"/>
              </a:rPr>
              <a:t>http</a:t>
            </a:r>
            <a:r>
              <a:rPr lang="en-US" sz="1400" dirty="0">
                <a:hlinkClick r:id="rId4"/>
              </a:rPr>
              <a:t>://</a:t>
            </a:r>
            <a:r>
              <a:rPr lang="en-US" sz="1400" dirty="0" smtClean="0">
                <a:hlinkClick r:id="rId4"/>
              </a:rPr>
              <a:t>wisconsindot.gov/Pages/doing-bus/eng-consultants/cnslt-rsrces/default.aspx</a:t>
            </a:r>
            <a:r>
              <a:rPr lang="en-US" sz="1400" dirty="0" smtClean="0"/>
              <a:t> </a:t>
            </a:r>
          </a:p>
        </p:txBody>
      </p:sp>
      <p:sp>
        <p:nvSpPr>
          <p:cNvPr id="9" name="Rectangle 8"/>
          <p:cNvSpPr/>
          <p:nvPr/>
        </p:nvSpPr>
        <p:spPr>
          <a:xfrm>
            <a:off x="1786976" y="6482759"/>
            <a:ext cx="5570047" cy="246221"/>
          </a:xfrm>
          <a:prstGeom prst="rect">
            <a:avLst/>
          </a:prstGeom>
        </p:spPr>
        <p:txBody>
          <a:bodyPr wrap="square">
            <a:spAutoFit/>
          </a:bodyPr>
          <a:lstStyle/>
          <a:p>
            <a:r>
              <a:rPr lang="en-US" sz="1000" dirty="0" smtClean="0"/>
              <a:t>The public or internal staff can send general inquiries to: </a:t>
            </a:r>
            <a:r>
              <a:rPr lang="en-US" sz="1000" dirty="0" smtClean="0">
                <a:hlinkClick r:id="rId5"/>
              </a:rPr>
              <a:t>DOT </a:t>
            </a:r>
            <a:r>
              <a:rPr lang="en-US" sz="1000" dirty="0">
                <a:hlinkClick r:id="rId5"/>
              </a:rPr>
              <a:t>DTSD BTS Statewide Real </a:t>
            </a:r>
            <a:r>
              <a:rPr lang="en-US" sz="1000" dirty="0" smtClean="0">
                <a:hlinkClick r:id="rId5"/>
              </a:rPr>
              <a:t>Estate</a:t>
            </a:r>
            <a:r>
              <a:rPr lang="en-US" sz="1000" dirty="0" smtClean="0"/>
              <a:t> </a:t>
            </a:r>
            <a:endParaRPr lang="en-US" sz="1000" dirty="0"/>
          </a:p>
        </p:txBody>
      </p:sp>
      <p:pic>
        <p:nvPicPr>
          <p:cNvPr id="3" name="Picture 2"/>
          <p:cNvPicPr>
            <a:picLocks noChangeAspect="1"/>
          </p:cNvPicPr>
          <p:nvPr/>
        </p:nvPicPr>
        <p:blipFill>
          <a:blip r:embed="rId6"/>
          <a:stretch>
            <a:fillRect/>
          </a:stretch>
        </p:blipFill>
        <p:spPr>
          <a:xfrm>
            <a:off x="5529348" y="0"/>
            <a:ext cx="3614652" cy="6400800"/>
          </a:xfrm>
          <a:prstGeom prst="rect">
            <a:avLst/>
          </a:prstGeom>
          <a:ln>
            <a:solidFill>
              <a:srgbClr val="C00000"/>
            </a:solidFill>
          </a:ln>
        </p:spPr>
      </p:pic>
      <p:pic>
        <p:nvPicPr>
          <p:cNvPr id="10" name="Picture 1" descr="Link to dotnet Ho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 y="4010025"/>
            <a:ext cx="304800" cy="2571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Link to WisDOT Internet Ho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575" y="4762500"/>
            <a:ext cx="276225" cy="2667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Link to WisDOT Internet Ho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575" y="5448300"/>
            <a:ext cx="276225" cy="266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42" presetClass="entr" presetSubtype="0" fill="hold" nodeType="after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250"/>
                                        <p:tgtEl>
                                          <p:spTgt spid="3"/>
                                        </p:tgtEl>
                                      </p:cBhvr>
                                    </p:animEffect>
                                    <p:anim calcmode="lin" valueType="num">
                                      <p:cBhvr>
                                        <p:cTn id="14" dur="1250" fill="hold"/>
                                        <p:tgtEl>
                                          <p:spTgt spid="3"/>
                                        </p:tgtEl>
                                        <p:attrNameLst>
                                          <p:attrName>ppt_x</p:attrName>
                                        </p:attrNameLst>
                                      </p:cBhvr>
                                      <p:tavLst>
                                        <p:tav tm="0">
                                          <p:val>
                                            <p:strVal val="#ppt_x"/>
                                          </p:val>
                                        </p:tav>
                                        <p:tav tm="100000">
                                          <p:val>
                                            <p:strVal val="#ppt_x"/>
                                          </p:val>
                                        </p:tav>
                                      </p:tavLst>
                                    </p:anim>
                                    <p:anim calcmode="lin" valueType="num">
                                      <p:cBhvr>
                                        <p:cTn id="15" dur="1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7" descr="C:\Users\dotssm\AppData\Local\Temp\SNAGHTML7e725a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600200"/>
            <a:ext cx="5486400" cy="477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Diagram 6"/>
          <p:cNvGraphicFramePr>
            <a:graphicFrameLocks noChangeAspect="1"/>
          </p:cNvGraphicFramePr>
          <p:nvPr>
            <p:extLst>
              <p:ext uri="{D42A27DB-BD31-4B8C-83A1-F6EECF244321}">
                <p14:modId xmlns:p14="http://schemas.microsoft.com/office/powerpoint/2010/main" val="593187223"/>
              </p:ext>
            </p:extLst>
          </p:nvPr>
        </p:nvGraphicFramePr>
        <p:xfrm>
          <a:off x="1295400" y="2118360"/>
          <a:ext cx="6420051" cy="42062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Date Placeholder 3"/>
          <p:cNvSpPr>
            <a:spLocks noGrp="1"/>
          </p:cNvSpPr>
          <p:nvPr>
            <p:ph type="dt" sz="half" idx="10"/>
          </p:nvPr>
        </p:nvSpPr>
        <p:spPr/>
        <p:txBody>
          <a:bodyPr/>
          <a:lstStyle/>
          <a:p>
            <a:pPr>
              <a:defRPr/>
            </a:pPr>
            <a:r>
              <a:rPr lang="en-US" dirty="0" smtClean="0"/>
              <a:t>11/2016</a:t>
            </a:r>
            <a:endParaRPr lang="en-US" dirty="0"/>
          </a:p>
        </p:txBody>
      </p:sp>
      <p:pic>
        <p:nvPicPr>
          <p:cNvPr id="8" name="Picture 3" descr="Link to WisDOT Internet Ho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 y="6459786"/>
            <a:ext cx="276225" cy="2667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77594" y="6474023"/>
            <a:ext cx="5866206" cy="307777"/>
          </a:xfrm>
          <a:prstGeom prst="rect">
            <a:avLst/>
          </a:prstGeom>
        </p:spPr>
        <p:txBody>
          <a:bodyPr wrap="square">
            <a:spAutoFit/>
          </a:bodyPr>
          <a:lstStyle/>
          <a:p>
            <a:r>
              <a:rPr lang="en-US" sz="1400" dirty="0">
                <a:hlinkClick r:id="rId10"/>
              </a:rPr>
              <a:t>http://</a:t>
            </a:r>
            <a:r>
              <a:rPr lang="en-US" sz="1400" dirty="0" smtClean="0">
                <a:hlinkClick r:id="rId10"/>
              </a:rPr>
              <a:t>wisconsindot.gov/dtsdManuals/re/re-staffresources/routing.docx</a:t>
            </a:r>
            <a:r>
              <a:rPr lang="en-US" sz="1400" dirty="0" smtClean="0"/>
              <a:t> </a:t>
            </a:r>
            <a:endParaRPr lang="en-US" sz="1400" dirty="0"/>
          </a:p>
        </p:txBody>
      </p:sp>
      <p:sp>
        <p:nvSpPr>
          <p:cNvPr id="10" name="Slide Number Placeholder 6"/>
          <p:cNvSpPr>
            <a:spLocks noGrp="1"/>
          </p:cNvSpPr>
          <p:nvPr>
            <p:ph type="sldNum" sz="quarter" idx="12"/>
          </p:nvPr>
        </p:nvSpPr>
        <p:spPr bwMode="auto">
          <a:xfrm>
            <a:off x="7425344" y="6459786"/>
            <a:ext cx="984019"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dirty="0" smtClean="0">
                <a:solidFill>
                  <a:srgbClr val="FFFFFF"/>
                </a:solidFill>
              </a:rPr>
              <a:t>32</a:t>
            </a:r>
          </a:p>
        </p:txBody>
      </p:sp>
      <p:sp>
        <p:nvSpPr>
          <p:cNvPr id="3" name="Rectangle 2"/>
          <p:cNvSpPr/>
          <p:nvPr/>
        </p:nvSpPr>
        <p:spPr>
          <a:xfrm>
            <a:off x="609600" y="524470"/>
            <a:ext cx="8001000" cy="923330"/>
          </a:xfrm>
          <a:prstGeom prst="rect">
            <a:avLst/>
          </a:prstGeom>
        </p:spPr>
        <p:txBody>
          <a:bodyPr wrap="square">
            <a:spAutoFit/>
          </a:bodyPr>
          <a:lstStyle/>
          <a:p>
            <a:r>
              <a:rPr lang="en-US" b="1" dirty="0" smtClean="0">
                <a:solidFill>
                  <a:srgbClr val="C00000"/>
                </a:solidFill>
                <a:effectLst>
                  <a:outerShdw blurRad="38100" dist="38100" dir="2700000" algn="tl">
                    <a:srgbClr val="000000">
                      <a:alpha val="43137"/>
                    </a:srgbClr>
                  </a:outerShdw>
                </a:effectLst>
              </a:rPr>
              <a:t>To help get you to the right person(s) quicker, WisDOT’s </a:t>
            </a:r>
            <a:r>
              <a:rPr lang="en-US" b="1" dirty="0">
                <a:solidFill>
                  <a:srgbClr val="C00000"/>
                </a:solidFill>
                <a:effectLst>
                  <a:outerShdw blurRad="38100" dist="38100" dir="2700000" algn="tl">
                    <a:srgbClr val="000000">
                      <a:alpha val="43137"/>
                    </a:srgbClr>
                  </a:outerShdw>
                </a:effectLst>
              </a:rPr>
              <a:t>Real Estate central bureau office, including Utilities &amp; </a:t>
            </a:r>
            <a:r>
              <a:rPr lang="en-US" b="1" dirty="0" smtClean="0">
                <a:solidFill>
                  <a:srgbClr val="C00000"/>
                </a:solidFill>
                <a:effectLst>
                  <a:outerShdw blurRad="38100" dist="38100" dir="2700000" algn="tl">
                    <a:srgbClr val="000000">
                      <a:alpha val="43137"/>
                    </a:srgbClr>
                  </a:outerShdw>
                </a:effectLst>
              </a:rPr>
              <a:t>Access, also maintains a simple and general routing guide with key point of contact info...</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7">
                                            <p:graphicEl>
                                              <a:dgm id="{D71F5468-DAD0-415C-9E47-779071FEF1E7}"/>
                                            </p:graphic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2000" fill="hold"/>
                                        <p:tgtEl>
                                          <p:spTgt spid="7">
                                            <p:graphicEl>
                                              <a:dgm id="{09A2F7B6-1043-4E4A-B2C4-49EC36431F22}"/>
                                            </p:graphicEl>
                                          </p:spTgt>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grpId="0" nodeType="clickEffect">
                                  <p:stCondLst>
                                    <p:cond delay="0"/>
                                  </p:stCondLst>
                                  <p:childTnLst>
                                    <p:animScale>
                                      <p:cBhvr>
                                        <p:cTn id="14" dur="2000" fill="hold"/>
                                        <p:tgtEl>
                                          <p:spTgt spid="7">
                                            <p:graphicEl>
                                              <a:dgm id="{7BC523FB-83A8-4DB2-B090-0E90913C657D}"/>
                                            </p:graphicEl>
                                          </p:spTgt>
                                        </p:tgtEl>
                                      </p:cBhvr>
                                      <p:by x="150000" y="150000"/>
                                    </p:animScale>
                                  </p:childTnLst>
                                </p:cTn>
                              </p:par>
                              <p:par>
                                <p:cTn id="15" presetID="6" presetClass="emph" presetSubtype="0" fill="hold" grpId="0" nodeType="withEffect">
                                  <p:stCondLst>
                                    <p:cond delay="0"/>
                                  </p:stCondLst>
                                  <p:childTnLst>
                                    <p:animScale>
                                      <p:cBhvr>
                                        <p:cTn id="16" dur="2000" fill="hold"/>
                                        <p:tgtEl>
                                          <p:spTgt spid="7">
                                            <p:graphicEl>
                                              <a:dgm id="{34A65309-2338-41F2-81EB-AADA158034C1}"/>
                                            </p:graphicEl>
                                          </p:spTgt>
                                        </p:tgtEl>
                                      </p:cBhvr>
                                      <p:by x="150000" y="150000"/>
                                    </p:animScale>
                                  </p:childTnLst>
                                </p:cTn>
                              </p:par>
                            </p:childTnLst>
                          </p:cTn>
                        </p:par>
                      </p:childTnLst>
                    </p:cTn>
                  </p:par>
                  <p:par>
                    <p:cTn id="17" fill="hold">
                      <p:stCondLst>
                        <p:cond delay="indefinite"/>
                      </p:stCondLst>
                      <p:childTnLst>
                        <p:par>
                          <p:cTn id="18" fill="hold">
                            <p:stCondLst>
                              <p:cond delay="0"/>
                            </p:stCondLst>
                            <p:childTnLst>
                              <p:par>
                                <p:cTn id="19" presetID="6" presetClass="emph" presetSubtype="0" fill="hold" grpId="0" nodeType="clickEffect">
                                  <p:stCondLst>
                                    <p:cond delay="0"/>
                                  </p:stCondLst>
                                  <p:childTnLst>
                                    <p:animScale>
                                      <p:cBhvr>
                                        <p:cTn id="20" dur="2000" fill="hold"/>
                                        <p:tgtEl>
                                          <p:spTgt spid="7">
                                            <p:graphicEl>
                                              <a:dgm id="{702E483C-F774-413A-8145-C4DC0528E157}"/>
                                            </p:graphicEl>
                                          </p:spTgt>
                                        </p:tgtEl>
                                      </p:cBhvr>
                                      <p:by x="150000" y="150000"/>
                                    </p:animScale>
                                  </p:childTnLst>
                                </p:cTn>
                              </p:par>
                              <p:par>
                                <p:cTn id="21" presetID="6" presetClass="emph" presetSubtype="0" fill="hold" grpId="0" nodeType="withEffect">
                                  <p:stCondLst>
                                    <p:cond delay="0"/>
                                  </p:stCondLst>
                                  <p:childTnLst>
                                    <p:animScale>
                                      <p:cBhvr>
                                        <p:cTn id="22" dur="2000" fill="hold"/>
                                        <p:tgtEl>
                                          <p:spTgt spid="7">
                                            <p:graphicEl>
                                              <a:dgm id="{272A31DB-1828-48E8-82AC-3DA663FFE0FA}"/>
                                            </p:graphicEl>
                                          </p:spTgt>
                                        </p:tgtEl>
                                      </p:cBhvr>
                                      <p:by x="150000" y="150000"/>
                                    </p:animScale>
                                  </p:childTnLst>
                                </p:cTn>
                              </p:par>
                              <p:par>
                                <p:cTn id="23" presetID="6" presetClass="emph" presetSubtype="0" fill="hold" grpId="0" nodeType="withEffect">
                                  <p:stCondLst>
                                    <p:cond delay="0"/>
                                  </p:stCondLst>
                                  <p:childTnLst>
                                    <p:animScale>
                                      <p:cBhvr>
                                        <p:cTn id="24" dur="2000" fill="hold"/>
                                        <p:tgtEl>
                                          <p:spTgt spid="7">
                                            <p:graphicEl>
                                              <a:dgm id="{299B78A3-13AC-4FB0-91B4-5A2D03BF46D2}"/>
                                            </p:graphic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dirty="0" smtClean="0"/>
              <a:t>11/2016</a:t>
            </a:r>
            <a:endParaRPr lang="en-US" dirty="0"/>
          </a:p>
        </p:txBody>
      </p:sp>
      <p:sp>
        <p:nvSpPr>
          <p:cNvPr id="3" name="Slide Number Placeholder 2"/>
          <p:cNvSpPr>
            <a:spLocks noGrp="1"/>
          </p:cNvSpPr>
          <p:nvPr>
            <p:ph type="sldNum" sz="quarter" idx="12"/>
          </p:nvPr>
        </p:nvSpPr>
        <p:spPr/>
        <p:txBody>
          <a:bodyPr/>
          <a:lstStyle/>
          <a:p>
            <a:pPr>
              <a:defRPr/>
            </a:pPr>
            <a:fld id="{6EFE2D43-1BDE-4571-8E9F-8CA6D587C3AF}" type="slidenum">
              <a:rPr lang="en-US" altLang="en-US" smtClean="0"/>
              <a:pPr>
                <a:defRPr/>
              </a:pPr>
              <a:t>39</a:t>
            </a:fld>
            <a:endParaRPr lang="en-US" altLang="en-US" dirty="0"/>
          </a:p>
        </p:txBody>
      </p:sp>
      <p:sp>
        <p:nvSpPr>
          <p:cNvPr id="6" name="TextBox 5"/>
          <p:cNvSpPr txBox="1"/>
          <p:nvPr/>
        </p:nvSpPr>
        <p:spPr>
          <a:xfrm>
            <a:off x="457199" y="1905000"/>
            <a:ext cx="3565901" cy="2883960"/>
          </a:xfrm>
          <a:prstGeom prst="rect">
            <a:avLst/>
          </a:prstGeom>
          <a:noFill/>
          <a:ln>
            <a:solidFill>
              <a:schemeClr val="bg2"/>
            </a:solidFill>
          </a:ln>
        </p:spPr>
        <p:txBody>
          <a:bodyPr wrap="square" tIns="640080" rtlCol="0" anchor="ctr" anchorCtr="0">
            <a:prstTxWarp prst="textArchUpPour">
              <a:avLst/>
            </a:prstTxWarp>
            <a:spAutoFit/>
          </a:bodyPr>
          <a:lstStyle/>
          <a:p>
            <a:pPr algn="just"/>
            <a:r>
              <a:rPr lang="en-US" sz="2000" b="1" dirty="0" smtClean="0"/>
              <a:t>To help everyone stay connected, we maintain our own statewide RE phone list</a:t>
            </a:r>
            <a:endParaRPr lang="en-US" sz="2000" b="1"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59080"/>
            <a:ext cx="3565901" cy="1645920"/>
          </a:xfrm>
          <a:prstGeom prst="rect">
            <a:avLst/>
          </a:prstGeom>
        </p:spPr>
      </p:pic>
      <p:sp>
        <p:nvSpPr>
          <p:cNvPr id="8" name="Rectangle 1"/>
          <p:cNvSpPr>
            <a:spLocks noChangeArrowheads="1"/>
          </p:cNvSpPr>
          <p:nvPr/>
        </p:nvSpPr>
        <p:spPr bwMode="auto">
          <a:xfrm>
            <a:off x="609600" y="685800"/>
            <a:ext cx="3195847" cy="738664"/>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a:effectLs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333333"/>
                </a:solidFill>
                <a:effectLst/>
                <a:latin typeface="Arial" panose="020B0604020202020204" pitchFamily="34" charset="0"/>
                <a:cs typeface="Arial" panose="020B0604020202020204" pitchFamily="34" charset="0"/>
              </a:rPr>
              <a:t>Other</a:t>
            </a:r>
            <a:r>
              <a:rPr kumimoji="0" lang="en-US" altLang="en-US" sz="1400" b="1" i="0" u="none" strike="noStrike" cap="none" normalizeH="0" dirty="0" smtClean="0">
                <a:ln>
                  <a:noFill/>
                </a:ln>
                <a:solidFill>
                  <a:srgbClr val="333333"/>
                </a:solidFill>
                <a:effectLst/>
                <a:latin typeface="Arial" panose="020B0604020202020204" pitchFamily="34" charset="0"/>
                <a:cs typeface="Arial" panose="020B0604020202020204" pitchFamily="34" charset="0"/>
              </a:rPr>
              <a:t> phone d</a:t>
            </a:r>
            <a:r>
              <a:rPr kumimoji="0" lang="en-US" altLang="en-US" sz="1400" b="1" i="0" u="none" strike="noStrike" cap="none" normalizeH="0" baseline="0" dirty="0" smtClean="0">
                <a:ln>
                  <a:noFill/>
                </a:ln>
                <a:solidFill>
                  <a:srgbClr val="333333"/>
                </a:solidFill>
                <a:effectLst/>
                <a:latin typeface="Arial" panose="020B0604020202020204" pitchFamily="34" charset="0"/>
                <a:cs typeface="Arial" panose="020B0604020202020204" pitchFamily="34" charset="0"/>
              </a:rPr>
              <a:t>irectories</a:t>
            </a:r>
            <a:r>
              <a:rPr kumimoji="0" lang="en-US" altLang="en-US" sz="1400" b="0" i="0" u="none" strike="noStrike" cap="none" normalizeH="0" baseline="0" dirty="0" smtClean="0">
                <a:ln>
                  <a:noFill/>
                </a:ln>
                <a:solidFill>
                  <a:srgbClr val="333333"/>
                </a:solidFill>
                <a:effectLst/>
                <a:latin typeface="Arial" panose="020B0604020202020204" pitchFamily="34" charset="0"/>
                <a:cs typeface="Arial" panose="020B0604020202020204" pitchFamily="34" charset="0"/>
              </a:rPr>
              <a:t/>
            </a:r>
            <a:br>
              <a:rPr kumimoji="0" lang="en-US" altLang="en-US" sz="1400" b="0" i="0" u="none" strike="noStrike" cap="none" normalizeH="0" baseline="0" dirty="0" smtClean="0">
                <a:ln>
                  <a:noFill/>
                </a:ln>
                <a:solidFill>
                  <a:srgbClr val="333333"/>
                </a:solidFill>
                <a:effectLst/>
                <a:latin typeface="Arial" panose="020B0604020202020204" pitchFamily="34" charset="0"/>
                <a:cs typeface="Arial" panose="020B0604020202020204" pitchFamily="34" charset="0"/>
              </a:rPr>
            </a:br>
            <a:r>
              <a:rPr kumimoji="0" lang="en-US" altLang="en-US" sz="1400" b="0" i="0" u="none" strike="noStrike" cap="none" normalizeH="0" baseline="0" dirty="0" smtClean="0">
                <a:ln>
                  <a:noFill/>
                </a:ln>
                <a:solidFill>
                  <a:srgbClr val="333333"/>
                </a:solidFill>
                <a:effectLst/>
                <a:latin typeface="Arial" panose="020B0604020202020204" pitchFamily="34" charset="0"/>
                <a:cs typeface="Arial" panose="020B0604020202020204" pitchFamily="34" charset="0"/>
                <a:hlinkClick r:id="rId3"/>
              </a:rPr>
              <a:t>DOT Phone Directory</a:t>
            </a:r>
            <a:r>
              <a:rPr kumimoji="0" lang="en-US" altLang="en-US" sz="1400" b="0" i="0" u="none" strike="noStrike" cap="none" normalizeH="0" baseline="0" dirty="0" smtClean="0">
                <a:ln>
                  <a:noFill/>
                </a:ln>
                <a:solidFill>
                  <a:srgbClr val="333333"/>
                </a:solidFill>
                <a:effectLst/>
                <a:latin typeface="Arial" panose="020B0604020202020204" pitchFamily="34" charset="0"/>
                <a:cs typeface="Arial" panose="020B0604020202020204" pitchFamily="34" charset="0"/>
              </a:rPr>
              <a:t/>
            </a:r>
            <a:br>
              <a:rPr kumimoji="0" lang="en-US" altLang="en-US" sz="1400" b="0" i="0" u="none" strike="noStrike" cap="none" normalizeH="0" baseline="0" dirty="0" smtClean="0">
                <a:ln>
                  <a:noFill/>
                </a:ln>
                <a:solidFill>
                  <a:srgbClr val="333333"/>
                </a:solidFill>
                <a:effectLst/>
                <a:latin typeface="Arial" panose="020B0604020202020204" pitchFamily="34" charset="0"/>
                <a:cs typeface="Arial" panose="020B0604020202020204" pitchFamily="34" charset="0"/>
              </a:rPr>
            </a:br>
            <a:r>
              <a:rPr kumimoji="0" lang="en-US" altLang="en-US" sz="1400" b="0" i="0" u="none" strike="noStrike" cap="none" normalizeH="0" baseline="0" dirty="0" smtClean="0">
                <a:ln>
                  <a:noFill/>
                </a:ln>
                <a:solidFill>
                  <a:srgbClr val="333333"/>
                </a:solidFill>
                <a:effectLst/>
                <a:latin typeface="Arial" panose="020B0604020202020204" pitchFamily="34" charset="0"/>
                <a:cs typeface="Arial" panose="020B0604020202020204" pitchFamily="34" charset="0"/>
                <a:hlinkClick r:id="rId4"/>
              </a:rPr>
              <a:t>State Phone Directory</a:t>
            </a:r>
            <a:endParaRPr kumimoji="0" lang="en-US" altLang="en-US" sz="1400" b="0" i="0" u="none" strike="noStrike" cap="none" normalizeH="0" baseline="0" dirty="0" smtClean="0">
              <a:ln>
                <a:noFill/>
              </a:ln>
              <a:solidFill>
                <a:schemeClr val="tx1"/>
              </a:solidFill>
              <a:effectLst/>
              <a:latin typeface="Arial" panose="020B0604020202020204" pitchFamily="34" charset="0"/>
            </a:endParaRPr>
          </a:p>
        </p:txBody>
      </p:sp>
      <p:sp>
        <p:nvSpPr>
          <p:cNvPr id="9" name="Rectangle 8"/>
          <p:cNvSpPr/>
          <p:nvPr/>
        </p:nvSpPr>
        <p:spPr>
          <a:xfrm>
            <a:off x="1600200" y="6474023"/>
            <a:ext cx="5933856" cy="307777"/>
          </a:xfrm>
          <a:prstGeom prst="rect">
            <a:avLst/>
          </a:prstGeom>
        </p:spPr>
        <p:txBody>
          <a:bodyPr wrap="square">
            <a:spAutoFit/>
          </a:bodyPr>
          <a:lstStyle/>
          <a:p>
            <a:r>
              <a:rPr lang="en-US" sz="1400" dirty="0">
                <a:hlinkClick r:id="rId5"/>
              </a:rPr>
              <a:t>http://</a:t>
            </a:r>
            <a:r>
              <a:rPr lang="en-US" sz="1400" dirty="0" smtClean="0">
                <a:hlinkClick r:id="rId5"/>
              </a:rPr>
              <a:t>wisconsindot.gov/dtsdManuals/re/re-staffresources/phonedir.docx</a:t>
            </a:r>
            <a:r>
              <a:rPr lang="en-US" sz="1400" dirty="0" smtClean="0"/>
              <a:t> </a:t>
            </a:r>
            <a:endParaRPr lang="en-US" sz="1400" dirty="0"/>
          </a:p>
        </p:txBody>
      </p:sp>
      <p:pic>
        <p:nvPicPr>
          <p:cNvPr id="10" name="Picture 3" descr="Link to WisDOT Internet Ho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6459786"/>
            <a:ext cx="276225" cy="2667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28800" y="3108960"/>
            <a:ext cx="1007746" cy="146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57200" y="4724400"/>
            <a:ext cx="3565900" cy="1323439"/>
          </a:xfrm>
          <a:prstGeom prst="rect">
            <a:avLst/>
          </a:prstGeom>
          <a:solidFill>
            <a:schemeClr val="bg2">
              <a:lumMod val="90000"/>
            </a:schemeClr>
          </a:solidFill>
        </p:spPr>
        <p:txBody>
          <a:bodyPr wrap="square" rtlCol="0">
            <a:spAutoFit/>
          </a:bodyPr>
          <a:lstStyle/>
          <a:p>
            <a:r>
              <a:rPr lang="en-US" sz="1600" dirty="0">
                <a:latin typeface="AR CENA" panose="02000000000000000000" pitchFamily="2" charset="0"/>
                <a:cs typeface="AngsanaUPC" panose="02020603050405020304" pitchFamily="18" charset="-34"/>
              </a:rPr>
              <a:t>TIP:  Although names &amp; numbers will change and be updated with each new coming/going of staff, you may want to print and keep a copy of our statewide RE phone list handy for quick reference; </a:t>
            </a:r>
            <a:r>
              <a:rPr lang="en-US" sz="1600" dirty="0" smtClean="0">
                <a:latin typeface="AR CENA" panose="02000000000000000000" pitchFamily="2" charset="0"/>
                <a:cs typeface="AngsanaUPC" panose="02020603050405020304" pitchFamily="18" charset="-34"/>
              </a:rPr>
              <a:t>remember </a:t>
            </a:r>
            <a:r>
              <a:rPr lang="en-US" sz="1600" dirty="0">
                <a:latin typeface="AR CENA" panose="02000000000000000000" pitchFamily="2" charset="0"/>
                <a:cs typeface="AngsanaUPC" panose="02020603050405020304" pitchFamily="18" charset="-34"/>
              </a:rPr>
              <a:t>to check </a:t>
            </a:r>
            <a:r>
              <a:rPr lang="en-US" sz="1600" dirty="0" smtClean="0">
                <a:latin typeface="AR CENA" panose="02000000000000000000" pitchFamily="2" charset="0"/>
                <a:cs typeface="AngsanaUPC" panose="02020603050405020304" pitchFamily="18" charset="-34"/>
              </a:rPr>
              <a:t>for </a:t>
            </a:r>
            <a:r>
              <a:rPr lang="en-US" sz="1600" dirty="0">
                <a:latin typeface="AR CENA" panose="02000000000000000000" pitchFamily="2" charset="0"/>
                <a:cs typeface="AngsanaUPC" panose="02020603050405020304" pitchFamily="18" charset="-34"/>
              </a:rPr>
              <a:t>updates</a:t>
            </a:r>
            <a:r>
              <a:rPr lang="en-US" sz="1600" dirty="0" smtClean="0">
                <a:latin typeface="AR CENA" panose="02000000000000000000" pitchFamily="2" charset="0"/>
                <a:cs typeface="AngsanaUPC" panose="02020603050405020304" pitchFamily="18" charset="-34"/>
              </a:rPr>
              <a:t>!</a:t>
            </a:r>
            <a:endParaRPr lang="en-US" sz="1600" dirty="0">
              <a:latin typeface="AR CENA" panose="02000000000000000000" pitchFamily="2" charset="0"/>
            </a:endParaRPr>
          </a:p>
        </p:txBody>
      </p:sp>
      <p:pic>
        <p:nvPicPr>
          <p:cNvPr id="4" name="Picture 3"/>
          <p:cNvPicPr preferRelativeResize="0">
            <a:picLocks/>
          </p:cNvPicPr>
          <p:nvPr/>
        </p:nvPicPr>
        <p:blipFill>
          <a:blip r:embed="rId8"/>
          <a:stretch>
            <a:fillRect/>
          </a:stretch>
        </p:blipFill>
        <p:spPr>
          <a:xfrm>
            <a:off x="4023360" y="0"/>
            <a:ext cx="5120640" cy="6400800"/>
          </a:xfrm>
          <a:prstGeom prst="rect">
            <a:avLst/>
          </a:prstGeom>
        </p:spPr>
      </p:pic>
    </p:spTree>
    <p:extLst>
      <p:ext uri="{BB962C8B-B14F-4D97-AF65-F5344CB8AC3E}">
        <p14:creationId xmlns:p14="http://schemas.microsoft.com/office/powerpoint/2010/main" val="10025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75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63152"/>
            <a:ext cx="7863840" cy="1389448"/>
          </a:xfrm>
          <a:solidFill>
            <a:schemeClr val="tx2">
              <a:lumMod val="75000"/>
            </a:schemeClr>
          </a:solidFill>
        </p:spPr>
        <p:txBody>
          <a:bodyPr rtlCol="0" anchor="ctr" anchorCtr="0">
            <a:noAutofit/>
          </a:bodyPr>
          <a:lstStyle/>
          <a:p>
            <a:pPr algn="just" eaLnBrk="1" fontAlgn="auto" hangingPunct="1">
              <a:spcAft>
                <a:spcPts val="0"/>
              </a:spcAft>
              <a:defRPr/>
            </a:pPr>
            <a:r>
              <a:rPr lang="en-US" sz="2400" dirty="0" smtClean="0">
                <a:solidFill>
                  <a:schemeClr val="bg2">
                    <a:lumMod val="40000"/>
                    <a:lumOff val="60000"/>
                  </a:schemeClr>
                </a:solidFill>
              </a:rPr>
              <a:t>For this presentation, we are only going to attempt to described the most basic universal tools and resources that </a:t>
            </a:r>
            <a:r>
              <a:rPr lang="en-US" sz="2400" u="sng" dirty="0" smtClean="0">
                <a:solidFill>
                  <a:schemeClr val="bg2">
                    <a:lumMod val="40000"/>
                    <a:lumOff val="60000"/>
                  </a:schemeClr>
                </a:solidFill>
              </a:rPr>
              <a:t>every</a:t>
            </a:r>
            <a:r>
              <a:rPr lang="en-US" sz="2400" dirty="0" smtClean="0">
                <a:solidFill>
                  <a:schemeClr val="bg2">
                    <a:lumMod val="40000"/>
                    <a:lumOff val="60000"/>
                  </a:schemeClr>
                </a:solidFill>
              </a:rPr>
              <a:t> Real Estate staff and consultant needs to know about and needs to become proficient in using, regardless of your actual job or job duties.</a:t>
            </a:r>
            <a:endParaRPr lang="en-US" sz="2400" dirty="0">
              <a:solidFill>
                <a:schemeClr val="bg2">
                  <a:lumMod val="40000"/>
                  <a:lumOff val="60000"/>
                </a:schemeClr>
              </a:solidFill>
            </a:endParaRPr>
          </a:p>
        </p:txBody>
      </p:sp>
      <p:sp>
        <p:nvSpPr>
          <p:cNvPr id="3" name="Content Placeholder 2"/>
          <p:cNvSpPr>
            <a:spLocks noGrp="1"/>
          </p:cNvSpPr>
          <p:nvPr>
            <p:ph idx="1"/>
          </p:nvPr>
        </p:nvSpPr>
        <p:spPr>
          <a:xfrm>
            <a:off x="228600" y="3962400"/>
            <a:ext cx="6248400" cy="1898924"/>
          </a:xfrm>
        </p:spPr>
        <p:txBody>
          <a:bodyPr anchor="ctr" anchorCtr="0">
            <a:noAutofit/>
          </a:bodyPr>
          <a:lstStyle/>
          <a:p>
            <a:pPr marL="463550" indent="-463550" eaLnBrk="1" hangingPunct="1">
              <a:lnSpc>
                <a:spcPct val="100000"/>
              </a:lnSpc>
              <a:spcBef>
                <a:spcPts val="0"/>
              </a:spcBef>
              <a:spcAft>
                <a:spcPts val="0"/>
              </a:spcAft>
            </a:pPr>
            <a:r>
              <a:rPr lang="en-US" altLang="en-US" sz="2800" b="1" dirty="0" smtClean="0"/>
              <a:t>What are the most basic tools and resources that </a:t>
            </a:r>
            <a:r>
              <a:rPr lang="en-US" altLang="en-US" sz="2800" b="1" u="sng" dirty="0" smtClean="0"/>
              <a:t>every</a:t>
            </a:r>
            <a:r>
              <a:rPr lang="en-US" altLang="en-US" sz="2800" b="1" dirty="0" smtClean="0"/>
              <a:t> WisDOT Real Estate staff and consultant MUST learn (at least to some degree) and utilize?</a:t>
            </a:r>
            <a:endParaRPr lang="en-US" altLang="en-US" sz="2800" dirty="0" smtClean="0"/>
          </a:p>
        </p:txBody>
      </p:sp>
      <p:sp>
        <p:nvSpPr>
          <p:cNvPr id="5" name="Slide Number Placeholder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p>
            <a:fld id="{7840A5ED-CA53-4EFC-9FD3-FC7D11D7431B}" type="slidenum">
              <a:rPr lang="en-US" altLang="en-US">
                <a:latin typeface="Calibri" panose="020F0502020204030204" pitchFamily="34" charset="0"/>
              </a:rPr>
              <a:pPr/>
              <a:t>4</a:t>
            </a:fld>
            <a:endParaRPr lang="en-US" altLang="en-US" dirty="0">
              <a:latin typeface="Calibri" panose="020F0502020204030204" pitchFamily="34" charset="0"/>
            </a:endParaRPr>
          </a:p>
        </p:txBody>
      </p:sp>
      <p:pic>
        <p:nvPicPr>
          <p:cNvPr id="6150" name="Picture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7381" y="1981200"/>
            <a:ext cx="2279444"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2498" y="3733800"/>
            <a:ext cx="2588102" cy="155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3800" y="2362200"/>
            <a:ext cx="2072640" cy="146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p>
            <a:pPr>
              <a:defRPr/>
            </a:pPr>
            <a:r>
              <a:rPr lang="en-US" dirty="0" smtClean="0"/>
              <a:t>11/2016</a:t>
            </a:r>
            <a:endParaRPr lang="en-US" dirty="0"/>
          </a:p>
        </p:txBody>
      </p:sp>
      <p:sp>
        <p:nvSpPr>
          <p:cNvPr id="9" name="TextBox 8"/>
          <p:cNvSpPr txBox="1"/>
          <p:nvPr/>
        </p:nvSpPr>
        <p:spPr>
          <a:xfrm>
            <a:off x="1752600" y="6477000"/>
            <a:ext cx="5638800" cy="307777"/>
          </a:xfrm>
          <a:prstGeom prst="rect">
            <a:avLst/>
          </a:prstGeom>
          <a:noFill/>
        </p:spPr>
        <p:txBody>
          <a:bodyPr wrap="square" rtlCol="0">
            <a:spAutoFit/>
          </a:bodyPr>
          <a:lstStyle/>
          <a:p>
            <a:pPr algn="ctr"/>
            <a:r>
              <a:rPr lang="en-US" sz="1400" dirty="0" smtClean="0"/>
              <a:t>Tip #1: Learn the best ways to find information on the web.</a:t>
            </a:r>
            <a:endParaRPr lang="en-US" sz="1400" dirty="0"/>
          </a:p>
        </p:txBody>
      </p:sp>
    </p:spTree>
    <p:extLst>
      <p:ext uri="{BB962C8B-B14F-4D97-AF65-F5344CB8AC3E}">
        <p14:creationId xmlns:p14="http://schemas.microsoft.com/office/powerpoint/2010/main" val="5330212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822960" y="304800"/>
            <a:ext cx="8016239" cy="1295400"/>
          </a:xfrm>
        </p:spPr>
        <p:txBody>
          <a:bodyPr>
            <a:noAutofit/>
          </a:bodyPr>
          <a:lstStyle/>
          <a:p>
            <a:pPr eaLnBrk="1" hangingPunct="1"/>
            <a:r>
              <a:rPr lang="en-US" altLang="en-US" sz="1800" dirty="0" smtClean="0"/>
              <a:t>This is another statewide WisDOT Real Estate tool to be used for planning meetings, organizing events, and learning about training.  We try to post information about key upcoming events to include instructor-led (live) Real Estate specific training (if known) onto our statewide RE calendar; please be aware that information comes and goes as we hear about it, so check back often and pass along news about events/training</a:t>
            </a:r>
            <a:r>
              <a:rPr lang="en-US" altLang="en-US" sz="1800" dirty="0"/>
              <a:t> </a:t>
            </a:r>
            <a:r>
              <a:rPr lang="en-US" altLang="en-US" sz="1800" dirty="0" smtClean="0"/>
              <a:t>to be posted here.</a:t>
            </a:r>
          </a:p>
        </p:txBody>
      </p:sp>
      <p:sp>
        <p:nvSpPr>
          <p:cNvPr id="14" name="Date Placeholder 3"/>
          <p:cNvSpPr>
            <a:spLocks noGrp="1"/>
          </p:cNvSpPr>
          <p:nvPr>
            <p:ph type="dt" sz="half" idx="10"/>
          </p:nvPr>
        </p:nvSpPr>
        <p:spPr/>
        <p:txBody>
          <a:bodyPr/>
          <a:lstStyle/>
          <a:p>
            <a:pPr>
              <a:defRPr/>
            </a:pPr>
            <a:r>
              <a:rPr lang="en-US" dirty="0" smtClean="0"/>
              <a:t>11/2016</a:t>
            </a:r>
            <a:endParaRPr lang="en-US" dirty="0"/>
          </a:p>
        </p:txBody>
      </p:sp>
      <p:sp>
        <p:nvSpPr>
          <p:cNvPr id="45062" name="Slide Number Placeholder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A4C06B9-13AE-485F-96BB-5714AE6FEC56}" type="slidenum">
              <a:rPr lang="en-US" altLang="en-US" sz="1200" smtClean="0">
                <a:solidFill>
                  <a:srgbClr val="FFFFFF"/>
                </a:solidFill>
              </a:rPr>
              <a:pPr>
                <a:spcBef>
                  <a:spcPct val="0"/>
                </a:spcBef>
                <a:buFontTx/>
                <a:buNone/>
              </a:pPr>
              <a:t>40</a:t>
            </a:fld>
            <a:endParaRPr lang="en-US" altLang="en-US" sz="1200" dirty="0" smtClean="0">
              <a:solidFill>
                <a:srgbClr val="FFFFFF"/>
              </a:solidFill>
            </a:endParaRPr>
          </a:p>
        </p:txBody>
      </p:sp>
      <p:pic>
        <p:nvPicPr>
          <p:cNvPr id="8" name="Picture 3" descr="Link to WisDOT Internet H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459786"/>
            <a:ext cx="276225" cy="2667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00200" y="6439247"/>
            <a:ext cx="5943600" cy="307777"/>
          </a:xfrm>
          <a:prstGeom prst="rect">
            <a:avLst/>
          </a:prstGeom>
        </p:spPr>
        <p:txBody>
          <a:bodyPr wrap="square">
            <a:spAutoFit/>
          </a:bodyPr>
          <a:lstStyle/>
          <a:p>
            <a:r>
              <a:rPr lang="en-US" sz="1400" dirty="0">
                <a:hlinkClick r:id="rId4"/>
              </a:rPr>
              <a:t>http://</a:t>
            </a:r>
            <a:r>
              <a:rPr lang="en-US" sz="1400" dirty="0" smtClean="0">
                <a:hlinkClick r:id="rId4"/>
              </a:rPr>
              <a:t>wisconsindot.gov/dtsdManuals/re/re-staffresources/calendar.docx</a:t>
            </a:r>
            <a:r>
              <a:rPr lang="en-US" sz="1400" dirty="0" smtClean="0"/>
              <a:t> </a:t>
            </a:r>
            <a:endParaRPr lang="en-US" sz="1400" dirty="0"/>
          </a:p>
        </p:txBody>
      </p:sp>
      <p:sp>
        <p:nvSpPr>
          <p:cNvPr id="6" name="TextBox 5"/>
          <p:cNvSpPr txBox="1"/>
          <p:nvPr/>
        </p:nvSpPr>
        <p:spPr>
          <a:xfrm>
            <a:off x="822959" y="5417403"/>
            <a:ext cx="7635241" cy="830997"/>
          </a:xfrm>
          <a:prstGeom prst="rect">
            <a:avLst/>
          </a:prstGeom>
          <a:solidFill>
            <a:schemeClr val="tx1">
              <a:lumMod val="65000"/>
              <a:lumOff val="35000"/>
            </a:schemeClr>
          </a:solidFill>
          <a:ln>
            <a:solidFill>
              <a:schemeClr val="accent1"/>
            </a:solidFill>
          </a:ln>
          <a:effectLst>
            <a:softEdge rad="63500"/>
          </a:effectLst>
        </p:spPr>
        <p:txBody>
          <a:bodyPr wrap="square">
            <a:spAutoFit/>
          </a:bodyPr>
          <a:lstStyle/>
          <a:p>
            <a:pPr eaLnBrk="1" fontAlgn="auto" hangingPunct="1">
              <a:spcBef>
                <a:spcPts val="0"/>
              </a:spcBef>
              <a:spcAft>
                <a:spcPts val="0"/>
              </a:spcAft>
              <a:defRPr/>
            </a:pPr>
            <a:r>
              <a:rPr lang="en-US" sz="1600" dirty="0">
                <a:solidFill>
                  <a:schemeClr val="bg1"/>
                </a:solidFill>
                <a:effectLst>
                  <a:outerShdw blurRad="38100" dist="38100" dir="2700000" algn="tl">
                    <a:srgbClr val="000000">
                      <a:alpha val="43137"/>
                    </a:srgbClr>
                  </a:outerShdw>
                </a:effectLst>
                <a:latin typeface="+mn-lt"/>
              </a:rPr>
              <a:t>Note:  Costs </a:t>
            </a:r>
            <a:r>
              <a:rPr lang="en-US" sz="1600" dirty="0" smtClean="0">
                <a:solidFill>
                  <a:schemeClr val="bg1"/>
                </a:solidFill>
                <a:effectLst>
                  <a:outerShdw blurRad="38100" dist="38100" dir="2700000" algn="tl">
                    <a:srgbClr val="000000">
                      <a:alpha val="43137"/>
                    </a:srgbClr>
                  </a:outerShdw>
                </a:effectLst>
                <a:latin typeface="+mn-lt"/>
              </a:rPr>
              <a:t>for training will vary.  Training </a:t>
            </a:r>
            <a:r>
              <a:rPr lang="en-US" sz="1600" dirty="0">
                <a:solidFill>
                  <a:schemeClr val="bg1"/>
                </a:solidFill>
                <a:effectLst>
                  <a:outerShdw blurRad="38100" dist="38100" dir="2700000" algn="tl">
                    <a:srgbClr val="000000">
                      <a:alpha val="43137"/>
                    </a:srgbClr>
                  </a:outerShdw>
                </a:effectLst>
                <a:latin typeface="+mn-lt"/>
              </a:rPr>
              <a:t>information </a:t>
            </a:r>
            <a:r>
              <a:rPr lang="en-US" sz="1600" dirty="0" smtClean="0">
                <a:solidFill>
                  <a:schemeClr val="bg1"/>
                </a:solidFill>
                <a:effectLst>
                  <a:outerShdw blurRad="38100" dist="38100" dir="2700000" algn="tl">
                    <a:srgbClr val="000000">
                      <a:alpha val="43137"/>
                    </a:srgbClr>
                  </a:outerShdw>
                </a:effectLst>
                <a:latin typeface="+mn-lt"/>
              </a:rPr>
              <a:t>displayed </a:t>
            </a:r>
            <a:r>
              <a:rPr lang="en-US" sz="1600" dirty="0">
                <a:solidFill>
                  <a:schemeClr val="bg1"/>
                </a:solidFill>
                <a:effectLst>
                  <a:outerShdw blurRad="38100" dist="38100" dir="2700000" algn="tl">
                    <a:srgbClr val="000000">
                      <a:alpha val="43137"/>
                    </a:srgbClr>
                  </a:outerShdw>
                </a:effectLst>
                <a:latin typeface="+mn-lt"/>
              </a:rPr>
              <a:t>by WisDOT RE is as a service only and is not necessarily an endorsement or a requirement</a:t>
            </a:r>
            <a:r>
              <a:rPr lang="en-US" sz="1600" dirty="0" smtClean="0">
                <a:solidFill>
                  <a:schemeClr val="bg1"/>
                </a:solidFill>
                <a:effectLst>
                  <a:outerShdw blurRad="38100" dist="38100" dir="2700000" algn="tl">
                    <a:srgbClr val="000000">
                      <a:alpha val="43137"/>
                    </a:srgbClr>
                  </a:outerShdw>
                </a:effectLst>
                <a:latin typeface="+mn-lt"/>
              </a:rPr>
              <a:t>.  Each individual will need to make individual decisions, along with their supervisor, about appropriate training.</a:t>
            </a:r>
            <a:r>
              <a:rPr lang="en-US" sz="1600" dirty="0">
                <a:solidFill>
                  <a:schemeClr val="bg1"/>
                </a:solidFill>
                <a:effectLst>
                  <a:outerShdw blurRad="38100" dist="38100" dir="2700000" algn="tl">
                    <a:srgbClr val="000000">
                      <a:alpha val="43137"/>
                    </a:srgbClr>
                  </a:outerShdw>
                </a:effectLst>
                <a:latin typeface="+mn-lt"/>
              </a:rPr>
              <a:t> </a:t>
            </a:r>
          </a:p>
        </p:txBody>
      </p:sp>
      <p:pic>
        <p:nvPicPr>
          <p:cNvPr id="7170" name="Picture 2" descr="C:\Users\dotssm\AppData\Local\Temp\SNAGHTML6030ae4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3235" y="1752600"/>
            <a:ext cx="5193471" cy="36648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685800" y="1905000"/>
            <a:ext cx="2438400" cy="1828800"/>
          </a:xfrm>
          <a:prstGeom prst="rect">
            <a:avLst/>
          </a:prstGeom>
          <a:effectLst>
            <a:softEdge rad="635000"/>
          </a:effectLst>
        </p:spPr>
      </p:pic>
      <p:sp>
        <p:nvSpPr>
          <p:cNvPr id="5" name="TextBox 4"/>
          <p:cNvSpPr txBox="1"/>
          <p:nvPr/>
        </p:nvSpPr>
        <p:spPr>
          <a:xfrm>
            <a:off x="838200" y="2553831"/>
            <a:ext cx="2187341" cy="2554545"/>
          </a:xfrm>
          <a:prstGeom prst="rect">
            <a:avLst/>
          </a:prstGeom>
          <a:noFill/>
        </p:spPr>
        <p:txBody>
          <a:bodyPr wrap="square" rtlCol="0">
            <a:spAutoFit/>
          </a:bodyPr>
          <a:lstStyle/>
          <a:p>
            <a:pPr algn="ctr"/>
            <a:r>
              <a:rPr lang="en-US" sz="2000" b="1" dirty="0" smtClean="0"/>
              <a:t>Our statewide</a:t>
            </a:r>
          </a:p>
          <a:p>
            <a:pPr algn="ctr"/>
            <a:r>
              <a:rPr lang="en-US" sz="2000" b="1" dirty="0" smtClean="0"/>
              <a:t>Real Estate calendar</a:t>
            </a:r>
          </a:p>
          <a:p>
            <a:pPr algn="ctr"/>
            <a:endParaRPr lang="en-US" sz="2000" b="1" dirty="0"/>
          </a:p>
          <a:p>
            <a:pPr algn="ctr"/>
            <a:r>
              <a:rPr lang="en-US" sz="2000" b="1" dirty="0" smtClean="0"/>
              <a:t>Includes statewide instructor-led training events</a:t>
            </a:r>
            <a:endParaRPr lang="en-US" sz="2000" b="1" dirty="0"/>
          </a:p>
        </p:txBody>
      </p:sp>
      <p:sp>
        <p:nvSpPr>
          <p:cNvPr id="11" name="TextBox 10"/>
          <p:cNvSpPr txBox="1"/>
          <p:nvPr/>
        </p:nvSpPr>
        <p:spPr>
          <a:xfrm rot="19794070">
            <a:off x="4092152" y="3495720"/>
            <a:ext cx="3462238" cy="584775"/>
          </a:xfrm>
          <a:prstGeom prst="rect">
            <a:avLst/>
          </a:prstGeom>
          <a:noFill/>
        </p:spPr>
        <p:txBody>
          <a:bodyPr wrap="square" rtlCol="0">
            <a:spAutoFit/>
          </a:bodyPr>
          <a:lstStyle/>
          <a:p>
            <a:pPr algn="ctr"/>
            <a:r>
              <a:rPr lang="en-US" sz="1600" b="1" dirty="0" smtClean="0">
                <a:ln w="0"/>
                <a:solidFill>
                  <a:schemeClr val="accent1"/>
                </a:solidFill>
                <a:effectLst>
                  <a:outerShdw blurRad="38100" dist="25400" dir="5400000" algn="ctr" rotWithShape="0">
                    <a:srgbClr val="6E747A">
                      <a:alpha val="43000"/>
                    </a:srgbClr>
                  </a:outerShdw>
                </a:effectLst>
              </a:rPr>
              <a:t>NOT MEANT FOR ACTUAL VIEWING/SAMPLE ONLY</a:t>
            </a:r>
            <a:endParaRPr lang="en-US" sz="1600" b="1" dirty="0">
              <a:ln w="0"/>
              <a:solidFill>
                <a:schemeClr val="accent1"/>
              </a:solidFill>
              <a:effectLst>
                <a:outerShdw blurRad="38100" dist="25400" dir="5400000" algn="ctr" rotWithShape="0">
                  <a:srgbClr val="6E747A">
                    <a:alpha val="43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500"/>
                                  </p:stCondLst>
                                  <p:childTnLst>
                                    <p:animRot by="120000">
                                      <p:cBhvr>
                                        <p:cTn id="6" dur="150" fill="hold">
                                          <p:stCondLst>
                                            <p:cond delay="0"/>
                                          </p:stCondLst>
                                        </p:cTn>
                                        <p:tgtEl>
                                          <p:spTgt spid="5"/>
                                        </p:tgtEl>
                                        <p:attrNameLst>
                                          <p:attrName>r</p:attrName>
                                        </p:attrNameLst>
                                      </p:cBhvr>
                                    </p:animRot>
                                    <p:animRot by="-240000">
                                      <p:cBhvr>
                                        <p:cTn id="7" dur="300" fill="hold">
                                          <p:stCondLst>
                                            <p:cond delay="300"/>
                                          </p:stCondLst>
                                        </p:cTn>
                                        <p:tgtEl>
                                          <p:spTgt spid="5"/>
                                        </p:tgtEl>
                                        <p:attrNameLst>
                                          <p:attrName>r</p:attrName>
                                        </p:attrNameLst>
                                      </p:cBhvr>
                                    </p:animRot>
                                    <p:animRot by="240000">
                                      <p:cBhvr>
                                        <p:cTn id="8" dur="300" fill="hold">
                                          <p:stCondLst>
                                            <p:cond delay="600"/>
                                          </p:stCondLst>
                                        </p:cTn>
                                        <p:tgtEl>
                                          <p:spTgt spid="5"/>
                                        </p:tgtEl>
                                        <p:attrNameLst>
                                          <p:attrName>r</p:attrName>
                                        </p:attrNameLst>
                                      </p:cBhvr>
                                    </p:animRot>
                                    <p:animRot by="-240000">
                                      <p:cBhvr>
                                        <p:cTn id="9" dur="300" fill="hold">
                                          <p:stCondLst>
                                            <p:cond delay="900"/>
                                          </p:stCondLst>
                                        </p:cTn>
                                        <p:tgtEl>
                                          <p:spTgt spid="5"/>
                                        </p:tgtEl>
                                        <p:attrNameLst>
                                          <p:attrName>r</p:attrName>
                                        </p:attrNameLst>
                                      </p:cBhvr>
                                    </p:animRot>
                                    <p:animRot by="120000">
                                      <p:cBhvr>
                                        <p:cTn id="10" dur="300" fill="hold">
                                          <p:stCondLst>
                                            <p:cond delay="12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5"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vertical)">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dirty="0" smtClean="0"/>
              <a:t>11/2016</a:t>
            </a:r>
            <a:endParaRPr lang="en-US" dirty="0"/>
          </a:p>
        </p:txBody>
      </p:sp>
      <p:sp>
        <p:nvSpPr>
          <p:cNvPr id="3" name="Slide Number Placeholder 2"/>
          <p:cNvSpPr>
            <a:spLocks noGrp="1"/>
          </p:cNvSpPr>
          <p:nvPr>
            <p:ph type="sldNum" sz="quarter" idx="12"/>
          </p:nvPr>
        </p:nvSpPr>
        <p:spPr/>
        <p:txBody>
          <a:bodyPr/>
          <a:lstStyle/>
          <a:p>
            <a:pPr>
              <a:defRPr/>
            </a:pPr>
            <a:fld id="{6EFE2D43-1BDE-4571-8E9F-8CA6D587C3AF}" type="slidenum">
              <a:rPr lang="en-US" altLang="en-US" smtClean="0"/>
              <a:pPr>
                <a:defRPr/>
              </a:pPr>
              <a:t>41</a:t>
            </a:fld>
            <a:endParaRPr lang="en-US" altLang="en-US" dirty="0"/>
          </a:p>
        </p:txBody>
      </p:sp>
      <p:sp>
        <p:nvSpPr>
          <p:cNvPr id="4" name="TextBox 3"/>
          <p:cNvSpPr txBox="1"/>
          <p:nvPr/>
        </p:nvSpPr>
        <p:spPr>
          <a:xfrm>
            <a:off x="457200" y="411540"/>
            <a:ext cx="8229600" cy="1569660"/>
          </a:xfrm>
          <a:prstGeom prst="rect">
            <a:avLst/>
          </a:prstGeom>
          <a:noFill/>
        </p:spPr>
        <p:txBody>
          <a:bodyPr wrap="square" rtlCol="0">
            <a:spAutoFit/>
          </a:bodyPr>
          <a:lstStyle/>
          <a:p>
            <a:r>
              <a:rPr lang="en-US" sz="1600" dirty="0" smtClean="0">
                <a:latin typeface="Myriad Web Pro" panose="020B0503030403020204" pitchFamily="34" charset="0"/>
              </a:rPr>
              <a:t>We’ve told you a little about our people, shared some basic tools, and introduced some key web pages.  Now, we are going to talk about two of our most important required tools and resources.  These two items are essential to everyone and everything we do.  READS (the, Real </a:t>
            </a:r>
            <a:r>
              <a:rPr lang="en-US" sz="1600" dirty="0">
                <a:latin typeface="Myriad Web Pro" panose="020B0503030403020204" pitchFamily="34" charset="0"/>
              </a:rPr>
              <a:t>Estate Automated Data </a:t>
            </a:r>
            <a:r>
              <a:rPr lang="en-US" sz="1600" dirty="0" smtClean="0">
                <a:latin typeface="Myriad Web Pro" panose="020B0503030403020204" pitchFamily="34" charset="0"/>
              </a:rPr>
              <a:t>System) is our official project management resource and critical data storage system; and, our REPM (</a:t>
            </a:r>
            <a:r>
              <a:rPr lang="en-US" sz="1600" dirty="0">
                <a:latin typeface="Myriad Web Pro" panose="020B0503030403020204" pitchFamily="34" charset="0"/>
              </a:rPr>
              <a:t>the</a:t>
            </a:r>
            <a:r>
              <a:rPr lang="en-US" sz="1600" dirty="0" smtClean="0">
                <a:latin typeface="Myriad Web Pro" panose="020B0503030403020204" pitchFamily="34" charset="0"/>
              </a:rPr>
              <a:t>,</a:t>
            </a:r>
            <a:r>
              <a:rPr lang="en-US" sz="1600" dirty="0">
                <a:latin typeface="Myriad Web Pro" panose="020B0503030403020204" pitchFamily="34" charset="0"/>
              </a:rPr>
              <a:t> Real Estate Program Manual</a:t>
            </a:r>
            <a:r>
              <a:rPr lang="en-US" sz="1600" dirty="0" smtClean="0">
                <a:latin typeface="Myriad Web Pro" panose="020B0503030403020204" pitchFamily="34" charset="0"/>
              </a:rPr>
              <a:t>), is our “tell-all” written guide to WisDOT Real Estate operating procedures.</a:t>
            </a:r>
            <a:endParaRPr lang="en-US" sz="1600" dirty="0">
              <a:latin typeface="Myriad Web Pro" panose="020B0503030403020204" pitchFamily="34" charset="0"/>
            </a:endParaRPr>
          </a:p>
        </p:txBody>
      </p:sp>
      <p:sp>
        <p:nvSpPr>
          <p:cNvPr id="5" name="TextBox 4"/>
          <p:cNvSpPr txBox="1"/>
          <p:nvPr/>
        </p:nvSpPr>
        <p:spPr>
          <a:xfrm>
            <a:off x="457200" y="3733800"/>
            <a:ext cx="8229600" cy="2308324"/>
          </a:xfrm>
          <a:prstGeom prst="rect">
            <a:avLst/>
          </a:prstGeom>
          <a:solidFill>
            <a:schemeClr val="bg1">
              <a:lumMod val="85000"/>
            </a:schemeClr>
          </a:solidFill>
          <a:ln>
            <a:solidFill>
              <a:schemeClr val="accent1"/>
            </a:solidFill>
          </a:ln>
          <a:effectLst>
            <a:glow rad="63500">
              <a:schemeClr val="accent1">
                <a:satMod val="175000"/>
                <a:alpha val="40000"/>
              </a:schemeClr>
            </a:glow>
          </a:effectLst>
        </p:spPr>
        <p:txBody>
          <a:bodyPr wrap="square" rtlCol="0">
            <a:spAutoFit/>
          </a:bodyPr>
          <a:lstStyle/>
          <a:p>
            <a:pPr marL="1258888" algn="just"/>
            <a:r>
              <a:rPr lang="en-US" b="1" dirty="0" smtClean="0"/>
              <a:t>REPM:</a:t>
            </a:r>
            <a:r>
              <a:rPr lang="en-US" dirty="0" smtClean="0"/>
              <a:t> The Real Estate Program Manual (REPM) was developed to </a:t>
            </a:r>
            <a:r>
              <a:rPr lang="en-US" dirty="0"/>
              <a:t>benefit WisDOT Real Estate staff and our business partners in understanding and applying policies, </a:t>
            </a:r>
            <a:r>
              <a:rPr lang="en-US" dirty="0" smtClean="0"/>
              <a:t>guidelines, </a:t>
            </a:r>
            <a:r>
              <a:rPr lang="en-US" dirty="0"/>
              <a:t>and practices of the WisDOT highway real estate acquisition program. </a:t>
            </a:r>
            <a:r>
              <a:rPr lang="en-US" dirty="0" smtClean="0"/>
              <a:t>It’s contents are reviewed and approved by the Federal Highway Administration (FHWA). The REPM includes </a:t>
            </a:r>
            <a:r>
              <a:rPr lang="en-US" dirty="0"/>
              <a:t>publication of </a:t>
            </a:r>
            <a:r>
              <a:rPr lang="en-US" dirty="0" smtClean="0"/>
              <a:t>all current WisDOT/Real </a:t>
            </a:r>
            <a:r>
              <a:rPr lang="en-US" dirty="0"/>
              <a:t>Estate approved forms and related documents. Materials in this manual require use of Acrobat® Reader™.</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4191000"/>
            <a:ext cx="1175659" cy="1280160"/>
          </a:xfrm>
          <a:prstGeom prst="rect">
            <a:avLst/>
          </a:prstGeom>
          <a:effectLst>
            <a:softEdge rad="63500"/>
          </a:effectLst>
        </p:spPr>
      </p:pic>
      <p:sp>
        <p:nvSpPr>
          <p:cNvPr id="8" name="TextBox 7"/>
          <p:cNvSpPr txBox="1"/>
          <p:nvPr/>
        </p:nvSpPr>
        <p:spPr>
          <a:xfrm>
            <a:off x="457200" y="2104072"/>
            <a:ext cx="8229600" cy="1477328"/>
          </a:xfrm>
          <a:prstGeom prst="rect">
            <a:avLst/>
          </a:prstGeom>
          <a:solidFill>
            <a:schemeClr val="bg1">
              <a:lumMod val="85000"/>
            </a:schemeClr>
          </a:solidFill>
          <a:ln>
            <a:solidFill>
              <a:schemeClr val="accent1"/>
            </a:solidFill>
          </a:ln>
          <a:effectLst>
            <a:glow rad="63500">
              <a:schemeClr val="accent1">
                <a:satMod val="175000"/>
                <a:alpha val="40000"/>
              </a:schemeClr>
            </a:glow>
          </a:effectLst>
        </p:spPr>
        <p:txBody>
          <a:bodyPr wrap="square" rtlCol="0">
            <a:spAutoFit/>
          </a:bodyPr>
          <a:lstStyle/>
          <a:p>
            <a:pPr marL="1371600" algn="just"/>
            <a:r>
              <a:rPr lang="en-US" b="1" dirty="0" smtClean="0"/>
              <a:t>READS:</a:t>
            </a:r>
            <a:r>
              <a:rPr lang="en-US" dirty="0" smtClean="0"/>
              <a:t> Access </a:t>
            </a:r>
            <a:r>
              <a:rPr lang="en-US" dirty="0"/>
              <a:t>to the Real Estate Automated Data System (READS) is only available to WisDOT staff and </a:t>
            </a:r>
            <a:r>
              <a:rPr lang="en-US" dirty="0" smtClean="0"/>
              <a:t>to consultants </a:t>
            </a:r>
            <a:r>
              <a:rPr lang="en-US" dirty="0"/>
              <a:t>currently under contract for WisDOT real estate acquisition projects</a:t>
            </a:r>
            <a:r>
              <a:rPr lang="en-US" dirty="0" smtClean="0"/>
              <a:t>. READS can only be accessed using an Internet Explorer and requires Microsoft Word and Adobe Reader.</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2240280"/>
            <a:ext cx="1267968" cy="1188720"/>
          </a:xfrm>
          <a:prstGeom prst="rect">
            <a:avLst/>
          </a:prstGeom>
          <a:effectLst>
            <a:softEdge rad="63500"/>
          </a:effectLst>
        </p:spPr>
      </p:pic>
      <p:pic>
        <p:nvPicPr>
          <p:cNvPr id="9" name="Picture 3" descr="Link to WisDOT Internet Ho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459786"/>
            <a:ext cx="276225" cy="266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02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42900" y="2608014"/>
            <a:ext cx="2400300" cy="3868986"/>
          </a:xfrm>
        </p:spPr>
        <p:txBody>
          <a:bodyPr>
            <a:normAutofit fontScale="85000" lnSpcReduction="20000"/>
          </a:bodyPr>
          <a:lstStyle/>
          <a:p>
            <a:r>
              <a:rPr lang="en-US" sz="3200" dirty="0" smtClean="0"/>
              <a:t>This is our READS launch page; you can get help here and can go here to </a:t>
            </a:r>
            <a:r>
              <a:rPr lang="en-US" sz="3200" dirty="0" smtClean="0">
                <a:effectLst>
                  <a:outerShdw blurRad="38100" dist="38100" dir="2700000" algn="tl">
                    <a:srgbClr val="000000">
                      <a:alpha val="43137"/>
                    </a:srgbClr>
                  </a:outerShdw>
                </a:effectLst>
              </a:rPr>
              <a:t>start READS</a:t>
            </a:r>
          </a:p>
          <a:p>
            <a:r>
              <a:rPr lang="en-US" sz="1900" b="1" dirty="0"/>
              <a:t>First time </a:t>
            </a:r>
            <a:r>
              <a:rPr lang="en-US" sz="1900" b="1" dirty="0" smtClean="0"/>
              <a:t>users - </a:t>
            </a:r>
            <a:r>
              <a:rPr lang="en-US" sz="1900" dirty="0" smtClean="0"/>
              <a:t>Before </a:t>
            </a:r>
            <a:r>
              <a:rPr lang="en-US" sz="1900" dirty="0"/>
              <a:t>using READS, you must have a valid WAMS ID and </a:t>
            </a:r>
            <a:r>
              <a:rPr lang="en-US" sz="1900" dirty="0">
                <a:hlinkClick r:id="rId2"/>
              </a:rPr>
              <a:t>request access</a:t>
            </a:r>
            <a:endParaRPr lang="en-US" sz="1900" dirty="0"/>
          </a:p>
          <a:p>
            <a:pPr marL="342900" indent="-342900">
              <a:buFont typeface="Wingdings" panose="05000000000000000000" pitchFamily="2" charset="2"/>
              <a:buChar char="ü"/>
            </a:pPr>
            <a:r>
              <a:rPr lang="en-US" sz="1900" dirty="0">
                <a:solidFill>
                  <a:srgbClr val="FFFFFF"/>
                </a:solidFill>
              </a:rPr>
              <a:t>Review</a:t>
            </a:r>
            <a:r>
              <a:rPr lang="en-US" sz="1900" dirty="0"/>
              <a:t> </a:t>
            </a:r>
            <a:r>
              <a:rPr lang="en-US" sz="1900" dirty="0">
                <a:hlinkClick r:id="rId3"/>
              </a:rPr>
              <a:t>READS FAQs</a:t>
            </a:r>
            <a:endParaRPr lang="en-US" sz="1900" dirty="0"/>
          </a:p>
          <a:p>
            <a:pPr marL="342900" indent="-342900">
              <a:buFont typeface="Wingdings" panose="05000000000000000000" pitchFamily="2" charset="2"/>
              <a:buChar char="ü"/>
            </a:pPr>
            <a:r>
              <a:rPr lang="en-US" sz="1900" dirty="0"/>
              <a:t>Sign up to receive </a:t>
            </a:r>
            <a:r>
              <a:rPr lang="en-US" sz="1900" dirty="0">
                <a:hlinkClick r:id="rId4"/>
              </a:rPr>
              <a:t>news about READS </a:t>
            </a:r>
            <a:r>
              <a:rPr lang="en-US" sz="1900" dirty="0" smtClean="0">
                <a:hlinkClick r:id="rId4"/>
              </a:rPr>
              <a:t>updates</a:t>
            </a:r>
            <a:endParaRPr lang="en-US" sz="1900" dirty="0"/>
          </a:p>
        </p:txBody>
      </p:sp>
      <p:sp>
        <p:nvSpPr>
          <p:cNvPr id="5" name="Date Placeholder 4"/>
          <p:cNvSpPr>
            <a:spLocks noGrp="1"/>
          </p:cNvSpPr>
          <p:nvPr>
            <p:ph type="dt" sz="half" idx="10"/>
          </p:nvPr>
        </p:nvSpPr>
        <p:spPr/>
        <p:txBody>
          <a:bodyPr/>
          <a:lstStyle/>
          <a:p>
            <a:pPr>
              <a:defRPr/>
            </a:pPr>
            <a:r>
              <a:rPr lang="en-US" dirty="0" smtClean="0"/>
              <a:t>11/2016</a:t>
            </a:r>
            <a:endParaRPr lang="en-US" dirty="0"/>
          </a:p>
        </p:txBody>
      </p:sp>
      <p:sp>
        <p:nvSpPr>
          <p:cNvPr id="6" name="Slide Number Placeholder 5"/>
          <p:cNvSpPr>
            <a:spLocks noGrp="1"/>
          </p:cNvSpPr>
          <p:nvPr>
            <p:ph type="sldNum" sz="quarter" idx="12"/>
          </p:nvPr>
        </p:nvSpPr>
        <p:spPr/>
        <p:txBody>
          <a:bodyPr/>
          <a:lstStyle/>
          <a:p>
            <a:pPr>
              <a:defRPr/>
            </a:pPr>
            <a:fld id="{B34CD7A0-E3DA-4A43-A572-737C28C8C6E8}" type="slidenum">
              <a:rPr lang="en-US" altLang="en-US" smtClean="0"/>
              <a:pPr>
                <a:defRPr/>
              </a:pPr>
              <a:t>42</a:t>
            </a:fld>
            <a:endParaRPr lang="en-US" altLang="en-US" dirty="0"/>
          </a:p>
        </p:txBody>
      </p:sp>
      <p:pic>
        <p:nvPicPr>
          <p:cNvPr id="7" name="Picture 6"/>
          <p:cNvPicPr>
            <a:picLocks noChangeAspect="1"/>
          </p:cNvPicPr>
          <p:nvPr/>
        </p:nvPicPr>
        <p:blipFill>
          <a:blip r:embed="rId5"/>
          <a:stretch>
            <a:fillRect/>
          </a:stretch>
        </p:blipFill>
        <p:spPr>
          <a:xfrm>
            <a:off x="3048000" y="0"/>
            <a:ext cx="6096000" cy="6477000"/>
          </a:xfrm>
          <a:prstGeom prst="rect">
            <a:avLst/>
          </a:prstGeom>
          <a:ln>
            <a:solidFill>
              <a:schemeClr val="accent1"/>
            </a:solidFill>
          </a:ln>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00" y="1219200"/>
            <a:ext cx="1365504" cy="1280160"/>
          </a:xfrm>
          <a:prstGeom prst="rect">
            <a:avLst/>
          </a:prstGeom>
          <a:effectLst>
            <a:glow rad="228600">
              <a:schemeClr val="accent5">
                <a:satMod val="175000"/>
                <a:alpha val="40000"/>
              </a:schemeClr>
            </a:glow>
          </a:effectLst>
        </p:spPr>
      </p:pic>
      <p:cxnSp>
        <p:nvCxnSpPr>
          <p:cNvPr id="10" name="Straight Arrow Connector 9"/>
          <p:cNvCxnSpPr>
            <a:stCxn id="7" idx="1"/>
          </p:cNvCxnSpPr>
          <p:nvPr/>
        </p:nvCxnSpPr>
        <p:spPr>
          <a:xfrm flipV="1">
            <a:off x="3048000" y="2057400"/>
            <a:ext cx="1600200" cy="11811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124200" y="6535579"/>
            <a:ext cx="5285163" cy="246221"/>
          </a:xfrm>
          <a:prstGeom prst="rect">
            <a:avLst/>
          </a:prstGeom>
        </p:spPr>
        <p:txBody>
          <a:bodyPr wrap="square">
            <a:spAutoFit/>
          </a:bodyPr>
          <a:lstStyle/>
          <a:p>
            <a:r>
              <a:rPr lang="en-US" sz="1000" dirty="0">
                <a:hlinkClick r:id="rId7"/>
              </a:rPr>
              <a:t>http://wisconsindot.gov/Pages/doing-bus/eng-consultants/cnslt-rsrces/re/reads.aspx</a:t>
            </a:r>
            <a:r>
              <a:rPr lang="en-US" sz="1000" dirty="0"/>
              <a:t> </a:t>
            </a:r>
          </a:p>
        </p:txBody>
      </p:sp>
      <p:sp>
        <p:nvSpPr>
          <p:cNvPr id="14" name="TextBox 13"/>
          <p:cNvSpPr txBox="1"/>
          <p:nvPr/>
        </p:nvSpPr>
        <p:spPr>
          <a:xfrm>
            <a:off x="0" y="0"/>
            <a:ext cx="3048000" cy="95410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wrap="square" rtlCol="0">
            <a:spAutoFit/>
          </a:bodyPr>
          <a:lstStyle/>
          <a:p>
            <a:pPr algn="just"/>
            <a:r>
              <a:rPr lang="en-US" sz="800" dirty="0"/>
              <a:t>The READS system is for the official business use of WisDOT only and for authorized users only. Consultant users of the system may not access any data unless it is directly relative to the projects and parcels for which they are under contract with WisDOT. Use of the READS system is monitored. WisDOT will audit all data created, viewed, updated and deleted in a manner consistent with state and federal law.</a:t>
            </a:r>
          </a:p>
        </p:txBody>
      </p:sp>
    </p:spTree>
    <p:extLst>
      <p:ext uri="{BB962C8B-B14F-4D97-AF65-F5344CB8AC3E}">
        <p14:creationId xmlns:p14="http://schemas.microsoft.com/office/powerpoint/2010/main" val="1264385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afterEffect">
                                  <p:stCondLst>
                                    <p:cond delay="1250"/>
                                  </p:stCondLst>
                                  <p:childTnLst>
                                    <p:set>
                                      <p:cBhvr>
                                        <p:cTn id="6" dur="1" fill="hold">
                                          <p:stCondLst>
                                            <p:cond delay="0"/>
                                          </p:stCondLst>
                                        </p:cTn>
                                        <p:tgtEl>
                                          <p:spTgt spid="10"/>
                                        </p:tgtEl>
                                        <p:attrNameLst>
                                          <p:attrName>style.visibility</p:attrName>
                                        </p:attrNameLst>
                                      </p:cBhvr>
                                      <p:to>
                                        <p:strVal val="visible"/>
                                      </p:to>
                                    </p:set>
                                    <p:animEffect transition="in" filter="randombar(vertical)">
                                      <p:cBhvr>
                                        <p:cTn id="7" dur="1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0" dur="125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5" dur="125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0" dur="125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5" dur="125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76200" y="457200"/>
            <a:ext cx="2895600" cy="6172200"/>
          </a:xfrm>
        </p:spPr>
        <p:txBody>
          <a:bodyPr>
            <a:noAutofit/>
          </a:bodyPr>
          <a:lstStyle/>
          <a:p>
            <a:pPr algn="ctr"/>
            <a:r>
              <a:rPr lang="en-US" sz="1800" dirty="0" smtClean="0">
                <a:latin typeface="Wide Latin" panose="020A0A07050505020404" pitchFamily="18" charset="0"/>
              </a:rPr>
              <a:t>This is our REPM home</a:t>
            </a:r>
          </a:p>
          <a:p>
            <a:endParaRPr lang="en-US" sz="1800" dirty="0"/>
          </a:p>
          <a:p>
            <a:endParaRPr lang="en-US" sz="1800" dirty="0" smtClean="0"/>
          </a:p>
          <a:p>
            <a:endParaRPr lang="en-US" sz="1800" dirty="0" smtClean="0"/>
          </a:p>
          <a:p>
            <a:endParaRPr lang="en-US" sz="1800" dirty="0" smtClean="0"/>
          </a:p>
          <a:p>
            <a:r>
              <a:rPr lang="en-US" sz="1800" dirty="0" smtClean="0"/>
              <a:t>We recommend viewing the </a:t>
            </a:r>
            <a:r>
              <a:rPr lang="en-US" sz="1800" dirty="0" smtClean="0">
                <a:hlinkClick r:id="rId2"/>
              </a:rPr>
              <a:t>REPM </a:t>
            </a:r>
            <a:r>
              <a:rPr lang="en-US" sz="1800" dirty="0">
                <a:hlinkClick r:id="rId2"/>
              </a:rPr>
              <a:t>in its entirety</a:t>
            </a:r>
            <a:r>
              <a:rPr lang="en-US" sz="1800" dirty="0"/>
              <a:t> (all 400+ pages</a:t>
            </a:r>
            <a:r>
              <a:rPr lang="en-US" sz="1800" dirty="0" smtClean="0"/>
              <a:t>) for the most </a:t>
            </a:r>
            <a:r>
              <a:rPr lang="en-US" sz="1800" dirty="0"/>
              <a:t>efficient and all-inclusive search results. </a:t>
            </a:r>
            <a:r>
              <a:rPr lang="en-US" sz="1800" dirty="0" smtClean="0"/>
              <a:t>TIP: After you have the document open, </a:t>
            </a:r>
            <a:r>
              <a:rPr lang="en-US" sz="1800" dirty="0" smtClean="0">
                <a:effectLst>
                  <a:outerShdw blurRad="38100" dist="38100" dir="2700000" algn="tl">
                    <a:srgbClr val="000000">
                      <a:alpha val="43137"/>
                    </a:srgbClr>
                  </a:outerShdw>
                </a:effectLst>
              </a:rPr>
              <a:t>press </a:t>
            </a:r>
            <a:r>
              <a:rPr lang="en-US" sz="1800" i="1" dirty="0">
                <a:effectLst>
                  <a:outerShdw blurRad="38100" dist="38100" dir="2700000" algn="tl">
                    <a:srgbClr val="000000">
                      <a:alpha val="43137"/>
                    </a:srgbClr>
                  </a:outerShdw>
                </a:effectLst>
              </a:rPr>
              <a:t>ctrl + f</a:t>
            </a:r>
            <a:r>
              <a:rPr lang="en-US" sz="1800" dirty="0"/>
              <a:t> to bring up </a:t>
            </a:r>
            <a:r>
              <a:rPr lang="en-US" sz="1800" dirty="0" smtClean="0"/>
              <a:t>your find </a:t>
            </a:r>
            <a:r>
              <a:rPr lang="en-US" sz="1800" dirty="0"/>
              <a:t>box, then enter any key </a:t>
            </a:r>
            <a:r>
              <a:rPr lang="en-US" sz="1800" dirty="0" smtClean="0"/>
              <a:t>word or words into that box and </a:t>
            </a:r>
            <a:r>
              <a:rPr lang="en-US" sz="1800" dirty="0"/>
              <a:t>begin </a:t>
            </a:r>
            <a:r>
              <a:rPr lang="en-US" sz="1800" dirty="0" smtClean="0"/>
              <a:t>a search</a:t>
            </a:r>
            <a:r>
              <a:rPr lang="en-US" sz="1800" dirty="0"/>
              <a:t>.</a:t>
            </a:r>
          </a:p>
          <a:p>
            <a:pPr marL="171450" indent="-171450">
              <a:buFont typeface="Wingdings" panose="05000000000000000000" pitchFamily="2" charset="2"/>
              <a:buChar char="ü"/>
            </a:pPr>
            <a:r>
              <a:rPr lang="en-US" sz="1400" dirty="0"/>
              <a:t>For guidance and forms specific to local public agency right of way acquisition processes, see </a:t>
            </a:r>
            <a:r>
              <a:rPr lang="en-US" sz="1400" dirty="0">
                <a:hlinkClick r:id="rId3"/>
              </a:rPr>
              <a:t>Local Public Agency (LPA) Manual for Right of Way Acquisition</a:t>
            </a:r>
            <a:r>
              <a:rPr lang="en-US" sz="1400" dirty="0" smtClean="0"/>
              <a:t>.</a:t>
            </a:r>
          </a:p>
        </p:txBody>
      </p:sp>
      <p:sp>
        <p:nvSpPr>
          <p:cNvPr id="5" name="Date Placeholder 4"/>
          <p:cNvSpPr>
            <a:spLocks noGrp="1"/>
          </p:cNvSpPr>
          <p:nvPr>
            <p:ph type="dt" sz="half" idx="10"/>
          </p:nvPr>
        </p:nvSpPr>
        <p:spPr/>
        <p:txBody>
          <a:bodyPr/>
          <a:lstStyle/>
          <a:p>
            <a:pPr>
              <a:defRPr/>
            </a:pPr>
            <a:r>
              <a:rPr lang="en-US" dirty="0" smtClean="0"/>
              <a:t>11/2016</a:t>
            </a:r>
            <a:endParaRPr lang="en-US" dirty="0"/>
          </a:p>
        </p:txBody>
      </p:sp>
      <p:sp>
        <p:nvSpPr>
          <p:cNvPr id="6" name="Slide Number Placeholder 5"/>
          <p:cNvSpPr>
            <a:spLocks noGrp="1"/>
          </p:cNvSpPr>
          <p:nvPr>
            <p:ph type="sldNum" sz="quarter" idx="12"/>
          </p:nvPr>
        </p:nvSpPr>
        <p:spPr/>
        <p:txBody>
          <a:bodyPr/>
          <a:lstStyle/>
          <a:p>
            <a:pPr>
              <a:defRPr/>
            </a:pPr>
            <a:fld id="{B34CD7A0-E3DA-4A43-A572-737C28C8C6E8}" type="slidenum">
              <a:rPr lang="en-US" altLang="en-US" smtClean="0"/>
              <a:pPr>
                <a:defRPr/>
              </a:pPr>
              <a:t>43</a:t>
            </a:fld>
            <a:endParaRPr lang="en-US" alt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1371600"/>
            <a:ext cx="1175659" cy="1280160"/>
          </a:xfrm>
          <a:prstGeom prst="rect">
            <a:avLst/>
          </a:prstGeom>
          <a:effectLst>
            <a:glow rad="228600">
              <a:schemeClr val="accent1">
                <a:satMod val="175000"/>
                <a:alpha val="40000"/>
              </a:schemeClr>
            </a:glow>
          </a:effectLst>
        </p:spPr>
      </p:pic>
      <p:sp>
        <p:nvSpPr>
          <p:cNvPr id="3" name="Rectangle 2"/>
          <p:cNvSpPr/>
          <p:nvPr/>
        </p:nvSpPr>
        <p:spPr>
          <a:xfrm>
            <a:off x="3137381" y="6324600"/>
            <a:ext cx="6006619" cy="261610"/>
          </a:xfrm>
          <a:prstGeom prst="rect">
            <a:avLst/>
          </a:prstGeom>
        </p:spPr>
        <p:txBody>
          <a:bodyPr wrap="square">
            <a:spAutoFit/>
          </a:bodyPr>
          <a:lstStyle/>
          <a:p>
            <a:pPr algn="ctr"/>
            <a:r>
              <a:rPr lang="en-US" sz="1100" dirty="0" smtClean="0"/>
              <a:t>REPM: </a:t>
            </a:r>
            <a:r>
              <a:rPr lang="en-US" sz="1100" dirty="0" smtClean="0">
                <a:hlinkClick r:id="rId5"/>
              </a:rPr>
              <a:t>http</a:t>
            </a:r>
            <a:r>
              <a:rPr lang="en-US" sz="1100" dirty="0">
                <a:hlinkClick r:id="rId5"/>
              </a:rPr>
              <a:t>://wisconsindot.gov/Pages/doing-bus/eng-consultants/cnslt-rsrces/re/repm.aspx</a:t>
            </a:r>
            <a:r>
              <a:rPr lang="en-US" sz="1100" dirty="0"/>
              <a:t> </a:t>
            </a:r>
          </a:p>
        </p:txBody>
      </p:sp>
      <p:pic>
        <p:nvPicPr>
          <p:cNvPr id="6146" name="Picture 2" descr="C:\Users\dotssm\AppData\Local\Temp\SNAGHTML5051033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61181" y="0"/>
            <a:ext cx="6082819" cy="6324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Link to WisDOT Internet Ho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2100" y="1485900"/>
            <a:ext cx="276225" cy="26670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p:cNvCxnSpPr>
            <a:stCxn id="4" idx="3"/>
          </p:cNvCxnSpPr>
          <p:nvPr/>
        </p:nvCxnSpPr>
        <p:spPr>
          <a:xfrm>
            <a:off x="2971800" y="3543300"/>
            <a:ext cx="1828800" cy="1905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136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ppt_w</p:attrName>
                                        </p:attrNameLst>
                                      </p:cBhvr>
                                      <p:tavLst>
                                        <p:tav tm="0" fmla="#ppt_w*sin(2.5*pi*$)">
                                          <p:val>
                                            <p:fltVal val="0"/>
                                          </p:val>
                                        </p:tav>
                                        <p:tav tm="100000">
                                          <p:val>
                                            <p:fltVal val="1"/>
                                          </p:val>
                                        </p:tav>
                                      </p:tavLst>
                                    </p:anim>
                                    <p:anim calcmode="lin" valueType="num">
                                      <p:cBhvr>
                                        <p:cTn id="9"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828800"/>
            <a:ext cx="7418763" cy="3398520"/>
          </a:xfrm>
        </p:spPr>
        <p:txBody>
          <a:bodyPr anchor="ctr" anchorCtr="0">
            <a:noAutofit/>
          </a:bodyPr>
          <a:lstStyle/>
          <a:p>
            <a:r>
              <a:rPr lang="en-US" sz="2400" dirty="0" smtClean="0"/>
              <a:t>Okay then..., let’s pause to focus some important attention on a </a:t>
            </a:r>
            <a:r>
              <a:rPr lang="en-US" sz="2400" dirty="0" smtClean="0">
                <a:effectLst>
                  <a:outerShdw blurRad="38100" dist="38100" dir="2700000" algn="tl">
                    <a:srgbClr val="000000">
                      <a:alpha val="43137"/>
                    </a:srgbClr>
                  </a:outerShdw>
                </a:effectLst>
              </a:rPr>
              <a:t>key</a:t>
            </a:r>
            <a:r>
              <a:rPr lang="en-US" sz="2400" dirty="0" smtClean="0"/>
              <a:t> productivity tool. This tool is universal, nothing specific or unique to Real Estate, but </a:t>
            </a:r>
            <a:r>
              <a:rPr lang="en-US" sz="2400" i="1" u="sng" dirty="0" smtClean="0">
                <a:effectLst>
                  <a:outerShdw blurRad="38100" dist="38100" dir="2700000" algn="tl">
                    <a:srgbClr val="000000">
                      <a:alpha val="43137"/>
                    </a:srgbClr>
                  </a:outerShdw>
                </a:effectLst>
              </a:rPr>
              <a:t>oh so important</a:t>
            </a:r>
            <a:r>
              <a:rPr lang="en-US" sz="2400" dirty="0" smtClean="0"/>
              <a:t> to us in our work here – using this simple tool will increase your personal efficiency and help us increase our overall effectiveness in learning and information sharing.</a:t>
            </a:r>
            <a:endParaRPr lang="en-US" sz="2400" dirty="0"/>
          </a:p>
        </p:txBody>
      </p:sp>
      <p:sp>
        <p:nvSpPr>
          <p:cNvPr id="3" name="Date Placeholder 2"/>
          <p:cNvSpPr>
            <a:spLocks noGrp="1"/>
          </p:cNvSpPr>
          <p:nvPr>
            <p:ph type="dt" sz="half" idx="10"/>
          </p:nvPr>
        </p:nvSpPr>
        <p:spPr/>
        <p:txBody>
          <a:bodyPr/>
          <a:lstStyle/>
          <a:p>
            <a:pPr>
              <a:defRPr/>
            </a:pPr>
            <a:r>
              <a:rPr lang="en-US" dirty="0" smtClean="0"/>
              <a:t>11/2016</a:t>
            </a:r>
            <a:endParaRPr lang="en-US" dirty="0"/>
          </a:p>
        </p:txBody>
      </p:sp>
      <p:sp>
        <p:nvSpPr>
          <p:cNvPr id="4" name="Slide Number Placeholder 3"/>
          <p:cNvSpPr>
            <a:spLocks noGrp="1"/>
          </p:cNvSpPr>
          <p:nvPr>
            <p:ph type="sldNum" sz="quarter" idx="12"/>
          </p:nvPr>
        </p:nvSpPr>
        <p:spPr/>
        <p:txBody>
          <a:bodyPr/>
          <a:lstStyle/>
          <a:p>
            <a:pPr>
              <a:defRPr/>
            </a:pPr>
            <a:fld id="{F3D292C3-48E3-4ABB-AA55-B3CBCF5B095B}" type="slidenum">
              <a:rPr lang="en-US" altLang="en-US" smtClean="0"/>
              <a:pPr>
                <a:defRPr/>
              </a:pPr>
              <a:t>44</a:t>
            </a:fld>
            <a:endParaRPr lang="en-US" altLang="en-US" dirty="0"/>
          </a:p>
        </p:txBody>
      </p:sp>
      <p:sp>
        <p:nvSpPr>
          <p:cNvPr id="5" name="Rectangle 4"/>
          <p:cNvSpPr/>
          <p:nvPr/>
        </p:nvSpPr>
        <p:spPr>
          <a:xfrm>
            <a:off x="990600" y="990600"/>
            <a:ext cx="7543800" cy="707886"/>
          </a:xfrm>
          <a:prstGeom prst="rect">
            <a:avLst/>
          </a:prstGeom>
        </p:spPr>
        <p:txBody>
          <a:bodyPr wrap="square">
            <a:spAutoFit/>
          </a:bodyPr>
          <a:lstStyle/>
          <a:p>
            <a:r>
              <a:rPr lang="en-US" sz="2000" b="1" dirty="0" smtClean="0">
                <a:solidFill>
                  <a:srgbClr val="C00000"/>
                </a:solidFill>
              </a:rPr>
              <a:t>Hey!  </a:t>
            </a:r>
            <a:r>
              <a:rPr lang="en-US" sz="2000" b="1" dirty="0" smtClean="0"/>
              <a:t>Want </a:t>
            </a:r>
            <a:r>
              <a:rPr lang="en-US" sz="2000" b="1" dirty="0"/>
              <a:t>to impress your </a:t>
            </a:r>
            <a:r>
              <a:rPr lang="en-US" sz="2000" b="1" dirty="0" smtClean="0"/>
              <a:t>co-workers, </a:t>
            </a:r>
            <a:r>
              <a:rPr lang="en-US" sz="2000" b="1" dirty="0"/>
              <a:t>your </a:t>
            </a:r>
            <a:r>
              <a:rPr lang="en-US" sz="2000" b="1" dirty="0" smtClean="0"/>
              <a:t>boss,</a:t>
            </a:r>
            <a:br>
              <a:rPr lang="en-US" sz="2000" b="1" dirty="0" smtClean="0"/>
            </a:br>
            <a:r>
              <a:rPr lang="en-US" sz="2000" b="1" dirty="0" smtClean="0"/>
              <a:t>even yourself?</a:t>
            </a:r>
            <a:endParaRPr lang="en-US" sz="2000" b="1"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75656" y="198120"/>
            <a:ext cx="1639744" cy="1554480"/>
          </a:xfrm>
          <a:prstGeom prst="rect">
            <a:avLst/>
          </a:prstGeom>
        </p:spPr>
      </p:pic>
    </p:spTree>
    <p:extLst>
      <p:ext uri="{BB962C8B-B14F-4D97-AF65-F5344CB8AC3E}">
        <p14:creationId xmlns:p14="http://schemas.microsoft.com/office/powerpoint/2010/main" val="247501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828800"/>
            <a:ext cx="7543800" cy="2438400"/>
          </a:xfrm>
        </p:spPr>
        <p:txBody>
          <a:bodyPr anchor="ctr" anchorCtr="0">
            <a:noAutofit/>
          </a:bodyPr>
          <a:lstStyle/>
          <a:p>
            <a:r>
              <a:rPr lang="en-US" sz="2400" dirty="0" smtClean="0"/>
              <a:t>Ctrl+f is nothing more than a small window to a simple and straightforward electronic </a:t>
            </a:r>
            <a:r>
              <a:rPr lang="en-US" sz="2400" dirty="0"/>
              <a:t>‘find’ </a:t>
            </a:r>
            <a:r>
              <a:rPr lang="en-US" sz="2400" dirty="0" smtClean="0"/>
              <a:t>feature.  It is without doubt, however, our </a:t>
            </a:r>
            <a:r>
              <a:rPr lang="en-US" sz="2400" dirty="0"/>
              <a:t>best friend for productivity; it’s </a:t>
            </a:r>
            <a:r>
              <a:rPr lang="en-US" sz="2400" dirty="0" smtClean="0"/>
              <a:t>like trying </a:t>
            </a:r>
            <a:r>
              <a:rPr lang="en-US" sz="2400" dirty="0"/>
              <a:t>to read by candlelight vs. daylight, but shockingly 90% of </a:t>
            </a:r>
            <a:r>
              <a:rPr lang="en-US" sz="2400" dirty="0" smtClean="0"/>
              <a:t>people, even those </a:t>
            </a:r>
            <a:r>
              <a:rPr lang="en-US" sz="2400" dirty="0"/>
              <a:t>who consider themselves to be nicely “computer </a:t>
            </a:r>
            <a:r>
              <a:rPr lang="en-US" sz="2400" dirty="0" smtClean="0"/>
              <a:t>literate,” </a:t>
            </a:r>
            <a:r>
              <a:rPr lang="en-US" sz="2400" dirty="0"/>
              <a:t>still don’t know how or when to </a:t>
            </a:r>
            <a:r>
              <a:rPr lang="en-US" sz="2400" dirty="0" smtClean="0"/>
              <a:t>effectively employ </a:t>
            </a:r>
            <a:r>
              <a:rPr lang="en-US" sz="2400" dirty="0"/>
              <a:t>the Ctrl+f </a:t>
            </a:r>
            <a:r>
              <a:rPr lang="en-US" sz="2400" dirty="0" smtClean="0"/>
              <a:t>tool.</a:t>
            </a:r>
            <a:endParaRPr lang="en-US" sz="2400" dirty="0"/>
          </a:p>
        </p:txBody>
      </p:sp>
      <p:sp>
        <p:nvSpPr>
          <p:cNvPr id="3" name="Date Placeholder 2"/>
          <p:cNvSpPr>
            <a:spLocks noGrp="1"/>
          </p:cNvSpPr>
          <p:nvPr>
            <p:ph type="dt" sz="half" idx="10"/>
          </p:nvPr>
        </p:nvSpPr>
        <p:spPr/>
        <p:txBody>
          <a:bodyPr/>
          <a:lstStyle/>
          <a:p>
            <a:pPr>
              <a:defRPr/>
            </a:pPr>
            <a:r>
              <a:rPr lang="en-US" dirty="0" smtClean="0"/>
              <a:t>11/2016</a:t>
            </a:r>
            <a:endParaRPr lang="en-US" dirty="0"/>
          </a:p>
        </p:txBody>
      </p:sp>
      <p:sp>
        <p:nvSpPr>
          <p:cNvPr id="4" name="Slide Number Placeholder 3"/>
          <p:cNvSpPr>
            <a:spLocks noGrp="1"/>
          </p:cNvSpPr>
          <p:nvPr>
            <p:ph type="sldNum" sz="quarter" idx="12"/>
          </p:nvPr>
        </p:nvSpPr>
        <p:spPr/>
        <p:txBody>
          <a:bodyPr/>
          <a:lstStyle/>
          <a:p>
            <a:pPr>
              <a:defRPr/>
            </a:pPr>
            <a:fld id="{F3D292C3-48E3-4ABB-AA55-B3CBCF5B095B}" type="slidenum">
              <a:rPr lang="en-US" altLang="en-US" smtClean="0"/>
              <a:pPr>
                <a:defRPr/>
              </a:pPr>
              <a:t>45</a:t>
            </a:fld>
            <a:endParaRPr lang="en-US" altLang="en-US" dirty="0"/>
          </a:p>
        </p:txBody>
      </p:sp>
      <p:sp>
        <p:nvSpPr>
          <p:cNvPr id="5" name="Rectangle 4"/>
          <p:cNvSpPr/>
          <p:nvPr/>
        </p:nvSpPr>
        <p:spPr>
          <a:xfrm>
            <a:off x="990600" y="990600"/>
            <a:ext cx="7543800" cy="400110"/>
          </a:xfrm>
          <a:prstGeom prst="rect">
            <a:avLst/>
          </a:prstGeom>
        </p:spPr>
        <p:txBody>
          <a:bodyPr wrap="square">
            <a:spAutoFit/>
          </a:bodyPr>
          <a:lstStyle/>
          <a:p>
            <a:r>
              <a:rPr lang="en-US" sz="2000" dirty="0"/>
              <a:t>The tool is the simple keyboard shortcut of "Control-F."</a:t>
            </a:r>
            <a:endParaRPr lang="en-US" sz="2000" b="1" dirty="0"/>
          </a:p>
        </p:txBody>
      </p:sp>
      <p:pic>
        <p:nvPicPr>
          <p:cNvPr id="8" name="Picture 7"/>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266792" y="4648200"/>
            <a:ext cx="2305208" cy="1097280"/>
          </a:xfrm>
          <a:prstGeom prst="rect">
            <a:avLst/>
          </a:prstGeom>
        </p:spPr>
      </p:pic>
      <p:pic>
        <p:nvPicPr>
          <p:cNvPr id="9" name="Picture 8"/>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846320" y="4754880"/>
            <a:ext cx="1783080" cy="1188720"/>
          </a:xfrm>
          <a:prstGeom prst="rect">
            <a:avLst/>
          </a:prstGeom>
          <a:effectLst>
            <a:softEdge rad="127000"/>
          </a:effectLst>
        </p:spPr>
      </p:pic>
      <p:sp>
        <p:nvSpPr>
          <p:cNvPr id="6" name="Rectangle 5"/>
          <p:cNvSpPr/>
          <p:nvPr/>
        </p:nvSpPr>
        <p:spPr>
          <a:xfrm>
            <a:off x="762000" y="5882224"/>
            <a:ext cx="7696200" cy="307777"/>
          </a:xfrm>
          <a:prstGeom prst="rect">
            <a:avLst/>
          </a:prstGeom>
        </p:spPr>
        <p:txBody>
          <a:bodyPr wrap="square">
            <a:spAutoFit/>
          </a:bodyPr>
          <a:lstStyle/>
          <a:p>
            <a:pPr algn="ctr"/>
            <a:r>
              <a:rPr lang="en-US" sz="1400" dirty="0" smtClean="0">
                <a:solidFill>
                  <a:schemeClr val="accent4">
                    <a:lumMod val="75000"/>
                  </a:schemeClr>
                </a:solidFill>
              </a:rPr>
              <a:t>Ctrl+f </a:t>
            </a:r>
            <a:r>
              <a:rPr lang="en-US" sz="1400" dirty="0">
                <a:solidFill>
                  <a:schemeClr val="accent4">
                    <a:lumMod val="75000"/>
                  </a:schemeClr>
                </a:solidFill>
              </a:rPr>
              <a:t>helps you get quickly to more finding, less searching. </a:t>
            </a:r>
          </a:p>
        </p:txBody>
      </p:sp>
    </p:spTree>
    <p:extLst>
      <p:ext uri="{BB962C8B-B14F-4D97-AF65-F5344CB8AC3E}">
        <p14:creationId xmlns:p14="http://schemas.microsoft.com/office/powerpoint/2010/main" val="300346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5"/>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dirty="0" smtClean="0"/>
              <a:t>11/2016</a:t>
            </a:r>
            <a:endParaRPr lang="en-US" dirty="0"/>
          </a:p>
        </p:txBody>
      </p:sp>
      <p:sp>
        <p:nvSpPr>
          <p:cNvPr id="3" name="Slide Number Placeholder 2"/>
          <p:cNvSpPr>
            <a:spLocks noGrp="1"/>
          </p:cNvSpPr>
          <p:nvPr>
            <p:ph type="sldNum" sz="quarter" idx="12"/>
          </p:nvPr>
        </p:nvSpPr>
        <p:spPr/>
        <p:txBody>
          <a:bodyPr/>
          <a:lstStyle/>
          <a:p>
            <a:pPr>
              <a:defRPr/>
            </a:pPr>
            <a:fld id="{6EFE2D43-1BDE-4571-8E9F-8CA6D587C3AF}" type="slidenum">
              <a:rPr lang="en-US" altLang="en-US" smtClean="0"/>
              <a:pPr>
                <a:defRPr/>
              </a:pPr>
              <a:t>46</a:t>
            </a:fld>
            <a:endParaRPr lang="en-US" altLang="en-US" dirty="0"/>
          </a:p>
        </p:txBody>
      </p:sp>
      <p:sp>
        <p:nvSpPr>
          <p:cNvPr id="4" name="Rectangle 3"/>
          <p:cNvSpPr/>
          <p:nvPr/>
        </p:nvSpPr>
        <p:spPr>
          <a:xfrm>
            <a:off x="647700" y="2362200"/>
            <a:ext cx="7810500" cy="338554"/>
          </a:xfrm>
          <a:prstGeom prst="rect">
            <a:avLst/>
          </a:prstGeom>
          <a:noFill/>
        </p:spPr>
        <p:txBody>
          <a:bodyPr wrap="square">
            <a:spAutoFit/>
          </a:bodyPr>
          <a:lstStyle/>
          <a:p>
            <a:pPr algn="ctr"/>
            <a:r>
              <a:rPr lang="en-US" sz="1600" dirty="0" smtClean="0"/>
              <a:t>The </a:t>
            </a:r>
            <a:r>
              <a:rPr lang="en-US" sz="1600" dirty="0" smtClean="0">
                <a:effectLst>
                  <a:outerShdw blurRad="38100" dist="38100" dir="2700000" algn="tl">
                    <a:srgbClr val="000000">
                      <a:alpha val="43137"/>
                    </a:srgbClr>
                  </a:outerShdw>
                </a:effectLst>
              </a:rPr>
              <a:t>Ctrl+f</a:t>
            </a:r>
            <a:r>
              <a:rPr lang="en-US" sz="1600" dirty="0" smtClean="0"/>
              <a:t> search tool is totally different than a “</a:t>
            </a:r>
            <a:r>
              <a:rPr lang="en-US" sz="1600" dirty="0" smtClean="0">
                <a:solidFill>
                  <a:srgbClr val="0070C0"/>
                </a:solidFill>
              </a:rPr>
              <a:t>G</a:t>
            </a:r>
            <a:r>
              <a:rPr lang="en-US" sz="1600" dirty="0" smtClean="0">
                <a:solidFill>
                  <a:srgbClr val="C00000"/>
                </a:solidFill>
              </a:rPr>
              <a:t>o</a:t>
            </a:r>
            <a:r>
              <a:rPr lang="en-US" sz="1600" dirty="0" smtClean="0">
                <a:solidFill>
                  <a:srgbClr val="FFC000"/>
                </a:solidFill>
              </a:rPr>
              <a:t>o</a:t>
            </a:r>
            <a:r>
              <a:rPr lang="en-US" sz="1600" dirty="0" smtClean="0">
                <a:solidFill>
                  <a:srgbClr val="0070C0"/>
                </a:solidFill>
              </a:rPr>
              <a:t>g</a:t>
            </a:r>
            <a:r>
              <a:rPr lang="en-US" sz="1600" dirty="0" smtClean="0">
                <a:solidFill>
                  <a:srgbClr val="00B050"/>
                </a:solidFill>
              </a:rPr>
              <a:t>l</a:t>
            </a:r>
            <a:r>
              <a:rPr lang="en-US" sz="1600" dirty="0" smtClean="0">
                <a:solidFill>
                  <a:srgbClr val="C00000"/>
                </a:solidFill>
              </a:rPr>
              <a:t>e</a:t>
            </a:r>
            <a:r>
              <a:rPr lang="en-US" sz="1600" dirty="0" smtClean="0"/>
              <a:t>” search.</a:t>
            </a:r>
            <a:endParaRPr lang="en-US" sz="1600" dirty="0"/>
          </a:p>
        </p:txBody>
      </p:sp>
      <p:pic>
        <p:nvPicPr>
          <p:cNvPr id="7" name="Picture 6"/>
          <p:cNvPicPr>
            <a:picLocks noChangeAspect="1"/>
          </p:cNvPicPr>
          <p:nvPr/>
        </p:nvPicPr>
        <p:blipFill>
          <a:blip r:embed="rId2"/>
          <a:stretch>
            <a:fillRect/>
          </a:stretch>
        </p:blipFill>
        <p:spPr>
          <a:xfrm>
            <a:off x="1673678" y="685800"/>
            <a:ext cx="2441122" cy="1371600"/>
          </a:xfrm>
          <a:prstGeom prst="rect">
            <a:avLst/>
          </a:prstGeom>
          <a:effectLst>
            <a:glow rad="228600">
              <a:schemeClr val="accent1">
                <a:satMod val="175000"/>
                <a:alpha val="40000"/>
              </a:schemeClr>
            </a:glow>
            <a:softEdge rad="31750"/>
          </a:effec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1" y="685800"/>
            <a:ext cx="2449285" cy="1371600"/>
          </a:xfrm>
          <a:prstGeom prst="rect">
            <a:avLst/>
          </a:prstGeom>
          <a:effectLst>
            <a:glow rad="228600">
              <a:schemeClr val="accent1">
                <a:satMod val="175000"/>
                <a:alpha val="40000"/>
              </a:schemeClr>
            </a:glow>
          </a:effectLst>
        </p:spPr>
      </p:pic>
      <p:sp>
        <p:nvSpPr>
          <p:cNvPr id="9" name="TextBox 8"/>
          <p:cNvSpPr txBox="1"/>
          <p:nvPr/>
        </p:nvSpPr>
        <p:spPr>
          <a:xfrm>
            <a:off x="4038600" y="1828800"/>
            <a:ext cx="914400" cy="400110"/>
          </a:xfrm>
          <a:prstGeom prst="rect">
            <a:avLst/>
          </a:prstGeom>
          <a:noFill/>
        </p:spPr>
        <p:txBody>
          <a:bodyPr wrap="square" rtlCol="0">
            <a:spAutoFit/>
          </a:bodyPr>
          <a:lstStyle/>
          <a:p>
            <a:pPr algn="ctr"/>
            <a:r>
              <a:rPr lang="en-US" sz="2000" dirty="0" smtClean="0"/>
              <a:t>Vs.</a:t>
            </a:r>
            <a:endParaRPr lang="en-US" sz="2000" dirty="0"/>
          </a:p>
        </p:txBody>
      </p:sp>
      <p:sp>
        <p:nvSpPr>
          <p:cNvPr id="10" name="Rectangle 9"/>
          <p:cNvSpPr/>
          <p:nvPr/>
        </p:nvSpPr>
        <p:spPr>
          <a:xfrm>
            <a:off x="690465" y="3233678"/>
            <a:ext cx="7810500" cy="2862322"/>
          </a:xfrm>
          <a:prstGeom prst="rect">
            <a:avLst/>
          </a:prstGeom>
        </p:spPr>
        <p:txBody>
          <a:bodyPr wrap="square">
            <a:spAutoFit/>
          </a:bodyPr>
          <a:lstStyle/>
          <a:p>
            <a:pPr algn="just"/>
            <a:r>
              <a:rPr lang="en-US" dirty="0" smtClean="0"/>
              <a:t>Trying to rely upon just your eyes and a fingertip to search through long pieces of information, </a:t>
            </a:r>
            <a:r>
              <a:rPr lang="en-US" i="1" dirty="0" smtClean="0"/>
              <a:t>looking, looking, looking </a:t>
            </a:r>
            <a:r>
              <a:rPr lang="en-US" dirty="0"/>
              <a:t>for </a:t>
            </a:r>
            <a:r>
              <a:rPr lang="en-US" dirty="0" smtClean="0"/>
              <a:t>just that </a:t>
            </a:r>
            <a:r>
              <a:rPr lang="en-US" dirty="0"/>
              <a:t>one nugget of </a:t>
            </a:r>
            <a:r>
              <a:rPr lang="en-US" dirty="0" smtClean="0"/>
              <a:t>important information can be daunting and time-consuming and otherwise, just plain wasteful. Ctrl+f </a:t>
            </a:r>
            <a:r>
              <a:rPr lang="en-US" dirty="0"/>
              <a:t>allows you to quickly search </a:t>
            </a:r>
            <a:r>
              <a:rPr lang="en-US" dirty="0" smtClean="0"/>
              <a:t>printed text in anything you have open, including Word docs, Excel spreadsheets, PDFs, web pages, and </a:t>
            </a:r>
            <a:r>
              <a:rPr lang="en-US" dirty="0"/>
              <a:t>everything else you can think of.  </a:t>
            </a:r>
            <a:r>
              <a:rPr lang="en-US" dirty="0" smtClean="0"/>
              <a:t>TIP: A </a:t>
            </a:r>
            <a:r>
              <a:rPr lang="en-US" dirty="0" smtClean="0">
                <a:solidFill>
                  <a:srgbClr val="0070C0"/>
                </a:solidFill>
              </a:rPr>
              <a:t>G</a:t>
            </a:r>
            <a:r>
              <a:rPr lang="en-US" dirty="0" smtClean="0">
                <a:solidFill>
                  <a:srgbClr val="C00000"/>
                </a:solidFill>
              </a:rPr>
              <a:t>o</a:t>
            </a:r>
            <a:r>
              <a:rPr lang="en-US" dirty="0" smtClean="0">
                <a:solidFill>
                  <a:srgbClr val="FFC000"/>
                </a:solidFill>
              </a:rPr>
              <a:t>o</a:t>
            </a:r>
            <a:r>
              <a:rPr lang="en-US" dirty="0" smtClean="0">
                <a:solidFill>
                  <a:srgbClr val="0070C0"/>
                </a:solidFill>
              </a:rPr>
              <a:t>g</a:t>
            </a:r>
            <a:r>
              <a:rPr lang="en-US" dirty="0" smtClean="0">
                <a:solidFill>
                  <a:srgbClr val="00B050"/>
                </a:solidFill>
              </a:rPr>
              <a:t>l</a:t>
            </a:r>
            <a:r>
              <a:rPr lang="en-US" dirty="0" smtClean="0">
                <a:solidFill>
                  <a:srgbClr val="C00000"/>
                </a:solidFill>
              </a:rPr>
              <a:t>e</a:t>
            </a:r>
            <a:r>
              <a:rPr lang="en-US" dirty="0" smtClean="0"/>
              <a:t> search </a:t>
            </a:r>
            <a:r>
              <a:rPr lang="en-US" dirty="0" smtClean="0">
                <a:effectLst>
                  <a:outerShdw blurRad="38100" dist="38100" dir="2700000" algn="tl">
                    <a:srgbClr val="000000">
                      <a:alpha val="43137"/>
                    </a:srgbClr>
                  </a:outerShdw>
                </a:effectLst>
              </a:rPr>
              <a:t>only</a:t>
            </a:r>
            <a:r>
              <a:rPr lang="en-US" dirty="0" smtClean="0"/>
              <a:t> finds web pages and once you get to the page, sometimes there's </a:t>
            </a:r>
            <a:r>
              <a:rPr lang="en-US" dirty="0"/>
              <a:t>so much </a:t>
            </a:r>
            <a:r>
              <a:rPr lang="en-US" dirty="0" smtClean="0"/>
              <a:t>text, it can literally take hours to read everything just to find out if its got what you need.  This is when you use </a:t>
            </a:r>
            <a:r>
              <a:rPr lang="en-US" dirty="0"/>
              <a:t>C</a:t>
            </a:r>
            <a:r>
              <a:rPr lang="en-US" dirty="0" smtClean="0"/>
              <a:t>trl+f to quickly get to the specific piece(s) of information. </a:t>
            </a:r>
            <a:endParaRPr lang="en-US" dirty="0"/>
          </a:p>
        </p:txBody>
      </p:sp>
      <p:sp>
        <p:nvSpPr>
          <p:cNvPr id="11" name="Rectangle 10"/>
          <p:cNvSpPr/>
          <p:nvPr/>
        </p:nvSpPr>
        <p:spPr>
          <a:xfrm>
            <a:off x="533400" y="2819400"/>
            <a:ext cx="8153400" cy="523220"/>
          </a:xfrm>
          <a:prstGeom prst="rect">
            <a:avLst/>
          </a:prstGeom>
          <a:noFill/>
        </p:spPr>
        <p:txBody>
          <a:bodyPr wrap="square">
            <a:spAutoFit/>
          </a:bodyPr>
          <a:lstStyle/>
          <a:p>
            <a:pPr algn="ctr"/>
            <a:r>
              <a:rPr lang="en-US" sz="2800" dirty="0"/>
              <a:t>Stop tracing your finger through long documents! </a:t>
            </a:r>
          </a:p>
        </p:txBody>
      </p:sp>
    </p:spTree>
    <p:extLst>
      <p:ext uri="{BB962C8B-B14F-4D97-AF65-F5344CB8AC3E}">
        <p14:creationId xmlns:p14="http://schemas.microsoft.com/office/powerpoint/2010/main" val="18141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vertical)">
                                      <p:cBhvr>
                                        <p:cTn id="7" dur="1000"/>
                                        <p:tgtEl>
                                          <p:spTgt spid="4"/>
                                        </p:tgtEl>
                                      </p:cBhvr>
                                    </p:animEffect>
                                  </p:childTnLst>
                                </p:cTn>
                              </p:par>
                            </p:childTnLst>
                          </p:cTn>
                        </p:par>
                        <p:par>
                          <p:cTn id="8" fill="hold">
                            <p:stCondLst>
                              <p:cond delay="1000"/>
                            </p:stCondLst>
                            <p:childTnLst>
                              <p:par>
                                <p:cTn id="9" presetID="32" presetClass="emph" presetSubtype="0" fill="hold" grpId="0" nodeType="afterEffect">
                                  <p:stCondLst>
                                    <p:cond delay="100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2960" y="381000"/>
            <a:ext cx="7543800" cy="3944112"/>
          </a:xfrm>
        </p:spPr>
        <p:txBody>
          <a:bodyPr>
            <a:noAutofit/>
          </a:bodyPr>
          <a:lstStyle/>
          <a:p>
            <a:r>
              <a:rPr lang="en-US" sz="2800" dirty="0">
                <a:effectLst>
                  <a:outerShdw blurRad="38100" dist="38100" dir="2700000" algn="tl">
                    <a:srgbClr val="000000">
                      <a:alpha val="43137"/>
                    </a:srgbClr>
                  </a:outerShdw>
                </a:effectLst>
              </a:rPr>
              <a:t>How do you use Control F</a:t>
            </a:r>
            <a:r>
              <a:rPr lang="en-US" sz="2800" dirty="0" smtClean="0">
                <a:effectLst>
                  <a:outerShdw blurRad="38100" dist="38100" dir="2700000" algn="tl">
                    <a:srgbClr val="000000">
                      <a:alpha val="43137"/>
                    </a:srgbClr>
                  </a:outerShdw>
                </a:effectLst>
              </a:rPr>
              <a:t>?</a:t>
            </a:r>
            <a:br>
              <a:rPr lang="en-US" sz="2800" dirty="0" smtClean="0">
                <a:effectLst>
                  <a:outerShdw blurRad="38100" dist="38100" dir="2700000" algn="tl">
                    <a:srgbClr val="000000">
                      <a:alpha val="43137"/>
                    </a:srgbClr>
                  </a:outerShdw>
                </a:effectLst>
              </a:rPr>
            </a:br>
            <a:r>
              <a:rPr lang="en-US" sz="2800" dirty="0"/>
              <a:t/>
            </a:r>
            <a:br>
              <a:rPr lang="en-US" sz="2800" dirty="0"/>
            </a:br>
            <a:r>
              <a:rPr lang="en-US" sz="2800" dirty="0"/>
              <a:t>Hit the "</a:t>
            </a:r>
            <a:r>
              <a:rPr lang="en-US" sz="2800" b="1" dirty="0"/>
              <a:t>Ctrl</a:t>
            </a:r>
            <a:r>
              <a:rPr lang="en-US" sz="2800" dirty="0"/>
              <a:t>" key (lower </a:t>
            </a:r>
            <a:r>
              <a:rPr lang="en-US" sz="2800" dirty="0" smtClean="0"/>
              <a:t>left</a:t>
            </a:r>
            <a:br>
              <a:rPr lang="en-US" sz="2800" dirty="0" smtClean="0"/>
            </a:br>
            <a:r>
              <a:rPr lang="en-US" sz="2800" dirty="0" smtClean="0"/>
              <a:t>area </a:t>
            </a:r>
            <a:r>
              <a:rPr lang="en-US" sz="2800" dirty="0"/>
              <a:t>of your keyboard) </a:t>
            </a:r>
            <a:r>
              <a:rPr lang="en-US" sz="2800" dirty="0" smtClean="0"/>
              <a:t>AND</a:t>
            </a:r>
            <a:br>
              <a:rPr lang="en-US" sz="2800" dirty="0" smtClean="0"/>
            </a:br>
            <a:r>
              <a:rPr lang="en-US" sz="2800" dirty="0" smtClean="0"/>
              <a:t>the </a:t>
            </a:r>
            <a:r>
              <a:rPr lang="en-US" sz="2800" dirty="0"/>
              <a:t>letter "</a:t>
            </a:r>
            <a:r>
              <a:rPr lang="en-US" sz="2800" b="1" dirty="0"/>
              <a:t>F</a:t>
            </a:r>
            <a:r>
              <a:rPr lang="en-US" sz="2800" dirty="0"/>
              <a:t>" key at the same time (simultaneously) - A little pop-up window will appear. </a:t>
            </a:r>
            <a:r>
              <a:rPr lang="en-US" sz="2800" dirty="0" smtClean="0"/>
              <a:t>Enter any word(s) you hope to find. Click </a:t>
            </a:r>
            <a:r>
              <a:rPr lang="en-US" sz="2800" dirty="0"/>
              <a:t>on the "Find Next" button </a:t>
            </a:r>
            <a:r>
              <a:rPr lang="en-US" sz="2800" dirty="0" smtClean="0"/>
              <a:t>as needed to find all related hits; </a:t>
            </a:r>
            <a:r>
              <a:rPr lang="en-US" sz="2800" dirty="0"/>
              <a:t>your computer will automatically locate and highlight the </a:t>
            </a:r>
            <a:r>
              <a:rPr lang="en-US" sz="2800" dirty="0" smtClean="0"/>
              <a:t>word(s) </a:t>
            </a:r>
            <a:r>
              <a:rPr lang="en-US" sz="2800" dirty="0"/>
              <a:t>you are looking for</a:t>
            </a:r>
            <a:r>
              <a:rPr lang="en-US" sz="2800" dirty="0" smtClean="0"/>
              <a:t>.</a:t>
            </a:r>
            <a:endParaRPr lang="en-US" sz="2800" dirty="0"/>
          </a:p>
        </p:txBody>
      </p:sp>
      <p:sp>
        <p:nvSpPr>
          <p:cNvPr id="3" name="Subtitle 2"/>
          <p:cNvSpPr>
            <a:spLocks noGrp="1"/>
          </p:cNvSpPr>
          <p:nvPr>
            <p:ph type="subTitle" idx="1"/>
          </p:nvPr>
        </p:nvSpPr>
        <p:spPr>
          <a:xfrm>
            <a:off x="3352800" y="4455621"/>
            <a:ext cx="5257800" cy="1487979"/>
          </a:xfrm>
        </p:spPr>
        <p:txBody>
          <a:bodyPr>
            <a:noAutofit/>
          </a:bodyPr>
          <a:lstStyle/>
          <a:p>
            <a:r>
              <a:rPr lang="en-US" dirty="0" smtClean="0">
                <a:effectLst>
                  <a:outerShdw blurRad="38100" dist="38100" dir="2700000" algn="tl">
                    <a:srgbClr val="000000">
                      <a:alpha val="43137"/>
                    </a:srgbClr>
                  </a:outerShdw>
                </a:effectLst>
              </a:rPr>
              <a:t>‘control+f’</a:t>
            </a:r>
            <a:r>
              <a:rPr lang="en-US" dirty="0" smtClean="0"/>
              <a:t> may be the most important computer skill you will ever have!</a:t>
            </a:r>
            <a:endParaRPr lang="en-US" dirty="0"/>
          </a:p>
        </p:txBody>
      </p:sp>
      <p:sp>
        <p:nvSpPr>
          <p:cNvPr id="4" name="Date Placeholder 3"/>
          <p:cNvSpPr>
            <a:spLocks noGrp="1"/>
          </p:cNvSpPr>
          <p:nvPr>
            <p:ph type="dt" sz="half" idx="10"/>
          </p:nvPr>
        </p:nvSpPr>
        <p:spPr/>
        <p:txBody>
          <a:bodyPr/>
          <a:lstStyle/>
          <a:p>
            <a:pPr>
              <a:defRPr/>
            </a:pPr>
            <a:r>
              <a:rPr lang="en-US" dirty="0" smtClean="0"/>
              <a:t>11/2016</a:t>
            </a:r>
            <a:endParaRPr lang="en-US" dirty="0"/>
          </a:p>
        </p:txBody>
      </p:sp>
      <p:sp>
        <p:nvSpPr>
          <p:cNvPr id="5" name="Slide Number Placeholder 4"/>
          <p:cNvSpPr>
            <a:spLocks noGrp="1"/>
          </p:cNvSpPr>
          <p:nvPr>
            <p:ph type="sldNum" sz="quarter" idx="12"/>
          </p:nvPr>
        </p:nvSpPr>
        <p:spPr/>
        <p:txBody>
          <a:bodyPr/>
          <a:lstStyle/>
          <a:p>
            <a:pPr>
              <a:defRPr/>
            </a:pPr>
            <a:fld id="{DC062DC3-D18F-477A-8BDE-8A6D92A38960}" type="slidenum">
              <a:rPr lang="en-US" altLang="en-US" smtClean="0"/>
              <a:pPr>
                <a:defRPr/>
              </a:pPr>
              <a:t>47</a:t>
            </a:fld>
            <a:endParaRPr lang="en-US" altLang="en-US" dirty="0"/>
          </a:p>
        </p:txBody>
      </p:sp>
      <p:pic>
        <p:nvPicPr>
          <p:cNvPr id="7" name="Picture 6"/>
          <p:cNvPicPr>
            <a:picLocks noChangeAspect="1"/>
          </p:cNvPicPr>
          <p:nvPr/>
        </p:nvPicPr>
        <p:blipFill rotWithShape="1">
          <a:blip r:embed="rId2"/>
          <a:srcRect t="11769" b="11453"/>
          <a:stretch/>
        </p:blipFill>
        <p:spPr>
          <a:xfrm>
            <a:off x="850952" y="4419600"/>
            <a:ext cx="2428571" cy="14478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5375" y="714375"/>
            <a:ext cx="3400425" cy="1343025"/>
          </a:xfrm>
          <a:prstGeom prst="rect">
            <a:avLst/>
          </a:prstGeom>
        </p:spPr>
      </p:pic>
    </p:spTree>
    <p:extLst>
      <p:ext uri="{BB962C8B-B14F-4D97-AF65-F5344CB8AC3E}">
        <p14:creationId xmlns:p14="http://schemas.microsoft.com/office/powerpoint/2010/main" val="159624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1750" tmFilter="0, 0; .2, .5; .8, .5; 1, 0"/>
                                        <p:tgtEl>
                                          <p:spTgt spid="3">
                                            <p:txEl>
                                              <p:pRg st="0" end="0"/>
                                            </p:txEl>
                                          </p:spTgt>
                                        </p:tgtEl>
                                      </p:cBhvr>
                                    </p:animEffect>
                                    <p:animScale>
                                      <p:cBhvr>
                                        <p:cTn id="7" dur="875" autoRev="1" fill="hold"/>
                                        <p:tgtEl>
                                          <p:spTgt spid="3">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 to the REPM</a:t>
            </a:r>
            <a:endParaRPr lang="en-US" dirty="0"/>
          </a:p>
        </p:txBody>
      </p:sp>
      <p:sp>
        <p:nvSpPr>
          <p:cNvPr id="3" name="Text Placeholder 2"/>
          <p:cNvSpPr>
            <a:spLocks noGrp="1"/>
          </p:cNvSpPr>
          <p:nvPr>
            <p:ph type="body" idx="1"/>
          </p:nvPr>
        </p:nvSpPr>
        <p:spPr/>
        <p:txBody>
          <a:bodyPr>
            <a:normAutofit/>
          </a:bodyPr>
          <a:lstStyle/>
          <a:p>
            <a:pPr algn="ctr"/>
            <a:r>
              <a:rPr lang="en-US" dirty="0"/>
              <a:t>Access the Real Estate Program Manual </a:t>
            </a:r>
            <a:r>
              <a:rPr lang="en-US" dirty="0" smtClean="0"/>
              <a:t>and to the LPA </a:t>
            </a:r>
            <a:r>
              <a:rPr lang="en-US" dirty="0"/>
              <a:t>Manual is via the </a:t>
            </a:r>
            <a:r>
              <a:rPr lang="en-US" dirty="0" smtClean="0"/>
              <a:t>internet</a:t>
            </a:r>
            <a:endParaRPr lang="en-US" dirty="0"/>
          </a:p>
        </p:txBody>
      </p:sp>
      <p:sp>
        <p:nvSpPr>
          <p:cNvPr id="4" name="Date Placeholder 3"/>
          <p:cNvSpPr>
            <a:spLocks noGrp="1"/>
          </p:cNvSpPr>
          <p:nvPr>
            <p:ph type="dt" sz="half" idx="10"/>
          </p:nvPr>
        </p:nvSpPr>
        <p:spPr/>
        <p:txBody>
          <a:bodyPr/>
          <a:lstStyle/>
          <a:p>
            <a:pPr>
              <a:defRPr/>
            </a:pPr>
            <a:r>
              <a:rPr lang="en-US" dirty="0" smtClean="0"/>
              <a:t>11/2016</a:t>
            </a:r>
            <a:endParaRPr lang="en-US" dirty="0"/>
          </a:p>
        </p:txBody>
      </p:sp>
      <p:sp>
        <p:nvSpPr>
          <p:cNvPr id="5" name="Slide Number Placeholder 4"/>
          <p:cNvSpPr>
            <a:spLocks noGrp="1"/>
          </p:cNvSpPr>
          <p:nvPr>
            <p:ph type="sldNum" sz="quarter" idx="12"/>
          </p:nvPr>
        </p:nvSpPr>
        <p:spPr/>
        <p:txBody>
          <a:bodyPr/>
          <a:lstStyle/>
          <a:p>
            <a:pPr>
              <a:defRPr/>
            </a:pPr>
            <a:fld id="{278B596F-9DC5-47FC-8CC1-258D0B22D4DE}" type="slidenum">
              <a:rPr lang="en-US" altLang="en-US" smtClean="0"/>
              <a:pPr>
                <a:defRPr/>
              </a:pPr>
              <a:t>48</a:t>
            </a:fld>
            <a:endParaRPr lang="en-US" alt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2800" y="3528126"/>
            <a:ext cx="548640" cy="54864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960" y="1276548"/>
            <a:ext cx="2364862" cy="1829834"/>
          </a:xfrm>
          <a:prstGeom prst="rect">
            <a:avLst/>
          </a:prstGeom>
        </p:spPr>
      </p:pic>
      <p:sp>
        <p:nvSpPr>
          <p:cNvPr id="8" name="Rectangle 7"/>
          <p:cNvSpPr/>
          <p:nvPr/>
        </p:nvSpPr>
        <p:spPr>
          <a:xfrm>
            <a:off x="1600200" y="6477000"/>
            <a:ext cx="5977544" cy="276999"/>
          </a:xfrm>
          <a:prstGeom prst="rect">
            <a:avLst/>
          </a:prstGeom>
        </p:spPr>
        <p:txBody>
          <a:bodyPr wrap="square">
            <a:spAutoFit/>
          </a:bodyPr>
          <a:lstStyle/>
          <a:p>
            <a:pPr algn="ctr"/>
            <a:r>
              <a:rPr lang="en-US" sz="1200" dirty="0"/>
              <a:t> </a:t>
            </a:r>
            <a:r>
              <a:rPr lang="en-US" sz="1200" dirty="0">
                <a:hlinkClick r:id="rId4"/>
              </a:rPr>
              <a:t>http://wisconsindot.gov/Pages/doing-bus/eng-consultants/cnslt-rsrces/re/default.aspx</a:t>
            </a:r>
            <a:endParaRPr lang="en-US" sz="1200" dirty="0">
              <a:solidFill>
                <a:schemeClr val="accent1">
                  <a:lumMod val="40000"/>
                  <a:lumOff val="60000"/>
                </a:schemeClr>
              </a:solidFill>
            </a:endParaRPr>
          </a:p>
        </p:txBody>
      </p:sp>
      <p:pic>
        <p:nvPicPr>
          <p:cNvPr id="9" name="Picture 3" descr="Link to WisDOT Internet Ho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6459786"/>
            <a:ext cx="276225" cy="266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44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3">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28505" y="1219200"/>
            <a:ext cx="5458296" cy="1371600"/>
          </a:xfrm>
        </p:spPr>
        <p:txBody>
          <a:bodyPr rtlCol="0">
            <a:noAutofit/>
          </a:bodyPr>
          <a:lstStyle/>
          <a:p>
            <a:pPr algn="ctr" eaLnBrk="1" fontAlgn="auto" hangingPunct="1">
              <a:spcAft>
                <a:spcPts val="0"/>
              </a:spcAft>
              <a:buFont typeface="Arial" panose="020B0604020202020204" pitchFamily="34" charset="0"/>
              <a:buNone/>
              <a:defRPr/>
            </a:pPr>
            <a:r>
              <a:rPr lang="en-US" sz="2800" dirty="0" smtClean="0">
                <a:solidFill>
                  <a:srgbClr val="C00000"/>
                </a:solidFill>
                <a:effectLst>
                  <a:outerShdw blurRad="38100" dist="38100" dir="2700000" algn="tl">
                    <a:srgbClr val="000000">
                      <a:alpha val="43137"/>
                    </a:srgbClr>
                  </a:outerShdw>
                </a:effectLst>
              </a:rPr>
              <a:t>Real Estate Program Manual (REPM)</a:t>
            </a:r>
          </a:p>
          <a:p>
            <a:pPr algn="r" eaLnBrk="1" fontAlgn="auto" hangingPunct="1">
              <a:spcAft>
                <a:spcPts val="0"/>
              </a:spcAft>
              <a:buFont typeface="Arial" panose="020B0604020202020204" pitchFamily="34" charset="0"/>
              <a:buNone/>
              <a:defRPr/>
            </a:pPr>
            <a:r>
              <a:rPr lang="en-US" sz="1800" dirty="0" smtClean="0">
                <a:solidFill>
                  <a:srgbClr val="C00000"/>
                </a:solidFill>
                <a:effectLst>
                  <a:outerShdw blurRad="38100" dist="38100" dir="2700000" algn="tl">
                    <a:srgbClr val="000000">
                      <a:alpha val="43137"/>
                    </a:srgbClr>
                  </a:outerShdw>
                </a:effectLst>
              </a:rPr>
              <a:t>The REPM includes links to </a:t>
            </a:r>
            <a:r>
              <a:rPr lang="en-US" sz="1800" u="sng" dirty="0" smtClean="0">
                <a:solidFill>
                  <a:srgbClr val="C00000"/>
                </a:solidFill>
                <a:effectLst>
                  <a:outerShdw blurRad="38100" dist="38100" dir="2700000" algn="tl">
                    <a:srgbClr val="000000">
                      <a:alpha val="43137"/>
                    </a:srgbClr>
                  </a:outerShdw>
                </a:effectLst>
              </a:rPr>
              <a:t>all</a:t>
            </a:r>
            <a:r>
              <a:rPr lang="en-US" sz="1800" dirty="0" smtClean="0">
                <a:solidFill>
                  <a:srgbClr val="C00000"/>
                </a:solidFill>
                <a:effectLst>
                  <a:outerShdw blurRad="38100" dist="38100" dir="2700000" algn="tl">
                    <a:srgbClr val="000000">
                      <a:alpha val="43137"/>
                    </a:srgbClr>
                  </a:outerShdw>
                </a:effectLst>
              </a:rPr>
              <a:t> current approved fill-ready/printable “RE…” forms and offers a view only version for each current in-use READS template form</a:t>
            </a:r>
            <a:endParaRPr lang="en-US" sz="1800" dirty="0">
              <a:solidFill>
                <a:srgbClr val="C00000"/>
              </a:solidFill>
              <a:effectLst>
                <a:outerShdw blurRad="38100" dist="38100" dir="2700000" algn="tl">
                  <a:srgbClr val="000000">
                    <a:alpha val="43137"/>
                  </a:srgbClr>
                </a:outerShdw>
              </a:effectLst>
            </a:endParaRPr>
          </a:p>
        </p:txBody>
      </p:sp>
      <p:sp>
        <p:nvSpPr>
          <p:cNvPr id="10" name="Date Placeholder 3"/>
          <p:cNvSpPr>
            <a:spLocks noGrp="1"/>
          </p:cNvSpPr>
          <p:nvPr>
            <p:ph type="dt" sz="half" idx="10"/>
          </p:nvPr>
        </p:nvSpPr>
        <p:spPr/>
        <p:txBody>
          <a:bodyPr/>
          <a:lstStyle/>
          <a:p>
            <a:pPr>
              <a:defRPr/>
            </a:pPr>
            <a:r>
              <a:rPr lang="en-US" dirty="0" smtClean="0"/>
              <a:t>11/2016</a:t>
            </a:r>
            <a:endParaRPr lang="en-US" dirty="0"/>
          </a:p>
        </p:txBody>
      </p:sp>
      <p:sp>
        <p:nvSpPr>
          <p:cNvPr id="26632"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6387873-9AEA-4E89-830E-B469D3DC1B7F}" type="slidenum">
              <a:rPr lang="en-US" altLang="en-US" sz="1200" smtClean="0">
                <a:solidFill>
                  <a:srgbClr val="FFFFFF"/>
                </a:solidFill>
              </a:rPr>
              <a:pPr>
                <a:spcBef>
                  <a:spcPct val="0"/>
                </a:spcBef>
                <a:buFontTx/>
                <a:buNone/>
              </a:pPr>
              <a:t>49</a:t>
            </a:fld>
            <a:endParaRPr lang="en-US" altLang="en-US" sz="1200" dirty="0" smtClean="0">
              <a:solidFill>
                <a:srgbClr val="FFFFFF"/>
              </a:solidFill>
            </a:endParaRPr>
          </a:p>
        </p:txBody>
      </p:sp>
      <p:pic>
        <p:nvPicPr>
          <p:cNvPr id="26627"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4" y="609600"/>
            <a:ext cx="2771301" cy="2103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81000" y="2971800"/>
            <a:ext cx="8458200" cy="2985433"/>
          </a:xfrm>
          <a:prstGeom prst="rect">
            <a:avLst/>
          </a:prstGeom>
          <a:solidFill>
            <a:schemeClr val="bg1">
              <a:lumMod val="85000"/>
            </a:schemeClr>
          </a:solidFill>
          <a:ln>
            <a:noFill/>
          </a:ln>
          <a:effectLst>
            <a:outerShdw blurRad="44450" dist="27940" dir="5400000" algn="ctr">
              <a:srgbClr val="000000">
                <a:alpha val="32000"/>
              </a:srgbClr>
            </a:outerShdw>
          </a:effectLst>
        </p:spPr>
        <p:txBody>
          <a:bodyPr wrap="square" lIns="182880" tIns="91440" rIns="182880" bIns="91440" anchor="ctr" anchorCtr="0">
            <a:spAutoFit/>
          </a:bodyPr>
          <a:lstStyle/>
          <a:p>
            <a:pPr algn="just" eaLnBrk="1" fontAlgn="auto" hangingPunct="1">
              <a:spcBef>
                <a:spcPts val="0"/>
              </a:spcBef>
              <a:spcAft>
                <a:spcPts val="0"/>
              </a:spcAft>
              <a:defRPr/>
            </a:pPr>
            <a:r>
              <a:rPr lang="en-US" sz="1400" dirty="0" smtClean="0">
                <a:cs typeface="Arial" panose="020B0604020202020204" pitchFamily="34" charset="0"/>
              </a:rPr>
              <a:t>The </a:t>
            </a:r>
            <a:r>
              <a:rPr lang="en-US" sz="1400" dirty="0">
                <a:cs typeface="Arial" panose="020B0604020202020204" pitchFamily="34" charset="0"/>
              </a:rPr>
              <a:t>REPM </a:t>
            </a:r>
            <a:r>
              <a:rPr lang="en-US" sz="1400" dirty="0" smtClean="0">
                <a:cs typeface="Arial" panose="020B0604020202020204" pitchFamily="34" charset="0"/>
              </a:rPr>
              <a:t>only available online and is the </a:t>
            </a:r>
            <a:r>
              <a:rPr lang="en-US" sz="1400" dirty="0">
                <a:cs typeface="Arial" panose="020B0604020202020204" pitchFamily="34" charset="0"/>
              </a:rPr>
              <a:t>only and "official" location </a:t>
            </a:r>
            <a:r>
              <a:rPr lang="en-US" sz="1400" dirty="0" smtClean="0">
                <a:cs typeface="Arial" panose="020B0604020202020204" pitchFamily="34" charset="0"/>
              </a:rPr>
              <a:t>to for </a:t>
            </a:r>
            <a:r>
              <a:rPr lang="en-US" sz="1400" dirty="0">
                <a:cs typeface="Arial" panose="020B0604020202020204" pitchFamily="34" charset="0"/>
              </a:rPr>
              <a:t>all current approved WisDOT Real Estate </a:t>
            </a:r>
            <a:r>
              <a:rPr lang="en-US" sz="1400" dirty="0" smtClean="0">
                <a:cs typeface="Arial" panose="020B0604020202020204" pitchFamily="34" charset="0"/>
              </a:rPr>
              <a:t>(RE) specific </a:t>
            </a:r>
            <a:r>
              <a:rPr lang="en-US" sz="1400" dirty="0">
                <a:cs typeface="Arial" panose="020B0604020202020204" pitchFamily="34" charset="0"/>
              </a:rPr>
              <a:t>forms, READS </a:t>
            </a:r>
            <a:r>
              <a:rPr lang="en-US" sz="1400" dirty="0" smtClean="0">
                <a:cs typeface="Arial" panose="020B0604020202020204" pitchFamily="34" charset="0"/>
              </a:rPr>
              <a:t>templates, </a:t>
            </a:r>
            <a:r>
              <a:rPr lang="en-US" sz="1400" dirty="0">
                <a:cs typeface="Arial" panose="020B0604020202020204" pitchFamily="34" charset="0"/>
              </a:rPr>
              <a:t>and related documents.  Fill-ready paper only </a:t>
            </a:r>
            <a:r>
              <a:rPr lang="en-US" sz="1400" dirty="0" smtClean="0">
                <a:cs typeface="Arial" panose="020B0604020202020204" pitchFamily="34" charset="0"/>
              </a:rPr>
              <a:t>forms </a:t>
            </a:r>
            <a:r>
              <a:rPr lang="en-US" sz="1400" dirty="0">
                <a:cs typeface="Arial" panose="020B0604020202020204" pitchFamily="34" charset="0"/>
              </a:rPr>
              <a:t>can be downloaded directly from the REPM/Forms </a:t>
            </a:r>
            <a:r>
              <a:rPr lang="en-US" sz="1400" dirty="0" smtClean="0">
                <a:cs typeface="Arial" panose="020B0604020202020204" pitchFamily="34" charset="0"/>
              </a:rPr>
              <a:t>page; anything displayed as READS template </a:t>
            </a:r>
            <a:r>
              <a:rPr lang="en-US" sz="1400" dirty="0" smtClean="0">
                <a:effectLst>
                  <a:outerShdw blurRad="38100" dist="38100" dir="2700000" algn="tl">
                    <a:srgbClr val="000000">
                      <a:alpha val="43137"/>
                    </a:srgbClr>
                  </a:outerShdw>
                </a:effectLst>
                <a:cs typeface="Arial" panose="020B0604020202020204" pitchFamily="34" charset="0"/>
              </a:rPr>
              <a:t>must</a:t>
            </a:r>
            <a:r>
              <a:rPr lang="en-US" sz="1400" dirty="0" smtClean="0">
                <a:cs typeface="Arial" panose="020B0604020202020204" pitchFamily="34" charset="0"/>
              </a:rPr>
              <a:t> be created directly within READS as part of the current project activities. </a:t>
            </a:r>
            <a:r>
              <a:rPr lang="en-US" sz="1400" dirty="0">
                <a:cs typeface="Arial" panose="020B0604020202020204" pitchFamily="34" charset="0"/>
              </a:rPr>
              <a:t>The REPM is a living document and may be changed at any time. Staff must reference the manual frequently and are encouraged to review the manual periodically and suggest changes to keep it current and to minimize differences between the manual and actual practices</a:t>
            </a:r>
            <a:r>
              <a:rPr lang="en-US" sz="1400" dirty="0" smtClean="0">
                <a:cs typeface="Arial" panose="020B0604020202020204" pitchFamily="34" charset="0"/>
              </a:rPr>
              <a:t>. </a:t>
            </a:r>
            <a:r>
              <a:rPr lang="en-US" sz="1400" dirty="0">
                <a:cs typeface="Arial" panose="020B0604020202020204" pitchFamily="34" charset="0"/>
              </a:rPr>
              <a:t>The manual will be revised and updated to conform to changes in law, regulations, WisDOT </a:t>
            </a:r>
            <a:r>
              <a:rPr lang="en-US" sz="1400" dirty="0" smtClean="0">
                <a:cs typeface="Arial" panose="020B0604020202020204" pitchFamily="34" charset="0"/>
              </a:rPr>
              <a:t>organization, </a:t>
            </a:r>
            <a:r>
              <a:rPr lang="en-US" sz="1400" dirty="0">
                <a:cs typeface="Arial" panose="020B0604020202020204" pitchFamily="34" charset="0"/>
              </a:rPr>
              <a:t>and policy, and to incorporate better practices identified through quality assurance activities. The department will certify to the Federal Highway Administration every five years that the manual conforms to existing practices and that procedures comply with state and federal laws and regulations.</a:t>
            </a:r>
            <a:r>
              <a:rPr lang="en-US" sz="1400" dirty="0" smtClean="0">
                <a:cs typeface="Arial" panose="020B0604020202020204" pitchFamily="34" charset="0"/>
              </a:rPr>
              <a:t>  </a:t>
            </a:r>
          </a:p>
          <a:p>
            <a:pPr algn="just" eaLnBrk="1" fontAlgn="auto" hangingPunct="1">
              <a:spcBef>
                <a:spcPts val="0"/>
              </a:spcBef>
              <a:spcAft>
                <a:spcPts val="0"/>
              </a:spcAft>
              <a:defRPr/>
            </a:pPr>
            <a:endParaRPr lang="en-US" sz="1400" dirty="0">
              <a:cs typeface="Arial" panose="020B0604020202020204" pitchFamily="34" charset="0"/>
            </a:endParaRPr>
          </a:p>
          <a:p>
            <a:pPr algn="just" eaLnBrk="1" fontAlgn="auto" hangingPunct="1">
              <a:spcBef>
                <a:spcPts val="0"/>
              </a:spcBef>
              <a:spcAft>
                <a:spcPts val="0"/>
              </a:spcAft>
              <a:defRPr/>
            </a:pPr>
            <a:r>
              <a:rPr lang="en-US" sz="1400" dirty="0" smtClean="0">
                <a:cs typeface="Arial" panose="020B0604020202020204" pitchFamily="34" charset="0"/>
              </a:rPr>
              <a:t>Note: You </a:t>
            </a:r>
            <a:r>
              <a:rPr lang="en-US" sz="1400" dirty="0">
                <a:cs typeface="Arial" panose="020B0604020202020204" pitchFamily="34" charset="0"/>
              </a:rPr>
              <a:t>must go to LPA Manual/Forms </a:t>
            </a:r>
            <a:r>
              <a:rPr lang="en-US" sz="1400" dirty="0" smtClean="0">
                <a:cs typeface="Arial" panose="020B0604020202020204" pitchFamily="34" charset="0"/>
              </a:rPr>
              <a:t>page if </a:t>
            </a:r>
            <a:r>
              <a:rPr lang="en-US" sz="1400" dirty="0">
                <a:cs typeface="Arial" panose="020B0604020202020204" pitchFamily="34" charset="0"/>
              </a:rPr>
              <a:t>LPA right of way forms are needed</a:t>
            </a:r>
            <a:r>
              <a:rPr lang="en-US" sz="1400" dirty="0" smtClean="0">
                <a:cs typeface="Arial" panose="020B0604020202020204" pitchFamily="34" charset="0"/>
              </a:rPr>
              <a:t>.</a:t>
            </a:r>
            <a:endParaRPr lang="en-US" sz="1400" dirty="0">
              <a:cs typeface="Arial" panose="020B0604020202020204" pitchFamily="34" charset="0"/>
            </a:endParaRPr>
          </a:p>
        </p:txBody>
      </p:sp>
      <p:pic>
        <p:nvPicPr>
          <p:cNvPr id="30723" name="Picture 3" descr="Coat of Arms of the State of Wisconsin"/>
          <p:cNvPicPr>
            <a:picLocks noChangeAspect="1" noChangeArrowheads="1"/>
          </p:cNvPicPr>
          <p:nvPr/>
        </p:nvPicPr>
        <p:blipFill>
          <a:blip r:embed="rId3" cstate="print"/>
          <a:srcRect/>
          <a:stretch>
            <a:fillRect/>
          </a:stretch>
        </p:blipFill>
        <p:spPr bwMode="auto">
          <a:xfrm>
            <a:off x="838199" y="1295400"/>
            <a:ext cx="1367697" cy="1280160"/>
          </a:xfrm>
          <a:prstGeom prst="rect">
            <a:avLst/>
          </a:prstGeom>
          <a:noFill/>
          <a:effectLst>
            <a:softEdge rad="317500"/>
          </a:effectLst>
        </p:spPr>
      </p:pic>
      <p:pic>
        <p:nvPicPr>
          <p:cNvPr id="8" name="Picture 3" descr="Link to WisDOT Internet Ho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459786"/>
            <a:ext cx="276225" cy="2667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600200" y="6477000"/>
            <a:ext cx="5977544" cy="276999"/>
          </a:xfrm>
          <a:prstGeom prst="rect">
            <a:avLst/>
          </a:prstGeom>
        </p:spPr>
        <p:txBody>
          <a:bodyPr wrap="square">
            <a:spAutoFit/>
          </a:bodyPr>
          <a:lstStyle/>
          <a:p>
            <a:pPr algn="ctr"/>
            <a:r>
              <a:rPr lang="en-US" sz="1200" dirty="0"/>
              <a:t> </a:t>
            </a:r>
            <a:r>
              <a:rPr lang="en-US" sz="1200" dirty="0">
                <a:hlinkClick r:id="rId5"/>
              </a:rPr>
              <a:t>http://wisconsindot.gov/Pages/doing-bus/eng-consultants/cnslt-rsrces/re/default.aspx</a:t>
            </a:r>
            <a:endParaRPr lang="en-US" sz="1200" dirty="0">
              <a:solidFill>
                <a:schemeClr val="accent1">
                  <a:lumMod val="40000"/>
                  <a:lumOff val="60000"/>
                </a:schemeClr>
              </a:solidFill>
            </a:endParaRPr>
          </a:p>
        </p:txBody>
      </p:sp>
      <p:sp>
        <p:nvSpPr>
          <p:cNvPr id="2" name="Rectangle 1"/>
          <p:cNvSpPr/>
          <p:nvPr/>
        </p:nvSpPr>
        <p:spPr>
          <a:xfrm>
            <a:off x="2819400" y="285690"/>
            <a:ext cx="5943600" cy="400110"/>
          </a:xfrm>
          <a:prstGeom prst="rect">
            <a:avLst/>
          </a:prstGeom>
        </p:spPr>
        <p:txBody>
          <a:bodyPr wrap="square">
            <a:spAutoFit/>
          </a:bodyPr>
          <a:lstStyle/>
          <a:p>
            <a:pPr marL="0" marR="0" algn="r">
              <a:spcBef>
                <a:spcPts val="0"/>
              </a:spcBef>
              <a:spcAft>
                <a:spcPts val="0"/>
              </a:spcAft>
            </a:pPr>
            <a:r>
              <a:rPr lang="en-US" sz="1000" spc="-10" dirty="0">
                <a:ea typeface="Times New Roman" panose="02020603050405020304" pitchFamily="18" charset="0"/>
              </a:rPr>
              <a:t>For</a:t>
            </a:r>
            <a:r>
              <a:rPr lang="en-US" sz="1000" spc="-5" dirty="0">
                <a:ea typeface="Times New Roman" panose="02020603050405020304" pitchFamily="18" charset="0"/>
              </a:rPr>
              <a:t> questions,</a:t>
            </a:r>
            <a:r>
              <a:rPr lang="en-US" sz="1000" spc="10" dirty="0">
                <a:ea typeface="Times New Roman" panose="02020603050405020304" pitchFamily="18" charset="0"/>
              </a:rPr>
              <a:t> </a:t>
            </a:r>
            <a:r>
              <a:rPr lang="en-US" sz="1000" spc="-5" dirty="0">
                <a:ea typeface="Times New Roman" panose="02020603050405020304" pitchFamily="18" charset="0"/>
              </a:rPr>
              <a:t>comments</a:t>
            </a:r>
            <a:r>
              <a:rPr lang="en-US" sz="1000" spc="-10" dirty="0">
                <a:ea typeface="Times New Roman" panose="02020603050405020304" pitchFamily="18" charset="0"/>
              </a:rPr>
              <a:t> </a:t>
            </a:r>
            <a:r>
              <a:rPr lang="en-US" sz="1000" spc="-5" dirty="0">
                <a:ea typeface="Times New Roman" panose="02020603050405020304" pitchFamily="18" charset="0"/>
              </a:rPr>
              <a:t>or assistance</a:t>
            </a:r>
            <a:r>
              <a:rPr lang="en-US" sz="1000" dirty="0">
                <a:ea typeface="Times New Roman" panose="02020603050405020304" pitchFamily="18" charset="0"/>
              </a:rPr>
              <a:t> </a:t>
            </a:r>
            <a:r>
              <a:rPr lang="en-US" sz="1000" spc="-10" dirty="0">
                <a:ea typeface="Times New Roman" panose="02020603050405020304" pitchFamily="18" charset="0"/>
              </a:rPr>
              <a:t>using</a:t>
            </a:r>
            <a:r>
              <a:rPr lang="en-US" sz="1000" dirty="0">
                <a:ea typeface="Times New Roman" panose="02020603050405020304" pitchFamily="18" charset="0"/>
              </a:rPr>
              <a:t> </a:t>
            </a:r>
            <a:r>
              <a:rPr lang="en-US" sz="1000" spc="-5" dirty="0">
                <a:ea typeface="Times New Roman" panose="02020603050405020304" pitchFamily="18" charset="0"/>
              </a:rPr>
              <a:t>this</a:t>
            </a:r>
            <a:r>
              <a:rPr lang="en-US" sz="1000" spc="-10" dirty="0">
                <a:ea typeface="Times New Roman" panose="02020603050405020304" pitchFamily="18" charset="0"/>
              </a:rPr>
              <a:t> </a:t>
            </a:r>
            <a:r>
              <a:rPr lang="en-US" sz="1000" spc="-5" dirty="0">
                <a:ea typeface="Times New Roman" panose="02020603050405020304" pitchFamily="18" charset="0"/>
              </a:rPr>
              <a:t>manual,</a:t>
            </a:r>
            <a:r>
              <a:rPr lang="en-US" sz="1000" dirty="0">
                <a:ea typeface="Times New Roman" panose="02020603050405020304" pitchFamily="18" charset="0"/>
              </a:rPr>
              <a:t> </a:t>
            </a:r>
            <a:r>
              <a:rPr lang="en-US" sz="1000" spc="-5" dirty="0" smtClean="0">
                <a:ea typeface="Times New Roman" panose="02020603050405020304" pitchFamily="18" charset="0"/>
              </a:rPr>
              <a:t>contact</a:t>
            </a:r>
            <a:br>
              <a:rPr lang="en-US" sz="1000" spc="-5" dirty="0" smtClean="0">
                <a:ea typeface="Times New Roman" panose="02020603050405020304" pitchFamily="18" charset="0"/>
              </a:rPr>
            </a:br>
            <a:r>
              <a:rPr lang="en-US" sz="1000" spc="-5" dirty="0" smtClean="0">
                <a:ea typeface="Times New Roman" panose="02020603050405020304" pitchFamily="18" charset="0"/>
              </a:rPr>
              <a:t>WisDOT/Real </a:t>
            </a:r>
            <a:r>
              <a:rPr lang="en-US" sz="1000" spc="-5" dirty="0">
                <a:ea typeface="Times New Roman" panose="02020603050405020304" pitchFamily="18" charset="0"/>
              </a:rPr>
              <a:t>Estate.</a:t>
            </a:r>
            <a:r>
              <a:rPr lang="en-US" sz="1000" spc="10" dirty="0">
                <a:ea typeface="Times New Roman" panose="02020603050405020304" pitchFamily="18" charset="0"/>
              </a:rPr>
              <a:t> </a:t>
            </a:r>
            <a:r>
              <a:rPr lang="en-US" sz="1000" spc="-10" dirty="0">
                <a:ea typeface="Times New Roman" panose="02020603050405020304" pitchFamily="18" charset="0"/>
              </a:rPr>
              <a:t>Email:</a:t>
            </a:r>
            <a:r>
              <a:rPr lang="en-US" sz="1000" spc="10" dirty="0">
                <a:ea typeface="Times New Roman" panose="02020603050405020304" pitchFamily="18" charset="0"/>
              </a:rPr>
              <a:t> </a:t>
            </a:r>
            <a:r>
              <a:rPr lang="en-US" sz="1000" u="sng" dirty="0">
                <a:solidFill>
                  <a:srgbClr val="0000FF"/>
                </a:solidFill>
                <a:ea typeface="Times New Roman" panose="02020603050405020304" pitchFamily="18" charset="0"/>
                <a:hlinkClick r:id="rId6"/>
              </a:rPr>
              <a:t>DOT DTSD BTS Statewide Real Estate</a:t>
            </a:r>
            <a:r>
              <a:rPr lang="en-US" sz="1000" spc="-5" dirty="0">
                <a:ea typeface="Times New Roman" panose="02020603050405020304" pitchFamily="18" charset="0"/>
              </a:rPr>
              <a:t>;</a:t>
            </a:r>
            <a:r>
              <a:rPr lang="en-US" sz="1000" spc="10" dirty="0">
                <a:ea typeface="Times New Roman" panose="02020603050405020304" pitchFamily="18" charset="0"/>
              </a:rPr>
              <a:t> </a:t>
            </a:r>
            <a:r>
              <a:rPr lang="en-US" sz="1000" spc="-5" dirty="0">
                <a:ea typeface="Times New Roman" panose="02020603050405020304" pitchFamily="18" charset="0"/>
              </a:rPr>
              <a:t>(608)</a:t>
            </a:r>
            <a:r>
              <a:rPr lang="en-US" sz="1000" spc="10" dirty="0">
                <a:ea typeface="Times New Roman" panose="02020603050405020304" pitchFamily="18" charset="0"/>
              </a:rPr>
              <a:t> </a:t>
            </a:r>
            <a:r>
              <a:rPr lang="en-US" sz="1000" spc="-10" dirty="0">
                <a:ea typeface="Times New Roman" panose="02020603050405020304" pitchFamily="18" charset="0"/>
              </a:rPr>
              <a:t>266-2370.</a:t>
            </a:r>
            <a:endParaRPr lang="en-US" sz="1000" dirty="0">
              <a:effectLst/>
              <a:latin typeface="Times New Roman" panose="02020603050405020304" pitchFamily="18" charset="0"/>
              <a:ea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084082"/>
            <a:ext cx="8092440" cy="3859518"/>
          </a:xfrm>
        </p:spPr>
        <p:txBody>
          <a:bodyPr wrap="square" anchor="ctr" anchorCtr="0">
            <a:spAutoFit/>
          </a:bodyPr>
          <a:lstStyle/>
          <a:p>
            <a:pPr>
              <a:spcBef>
                <a:spcPts val="1800"/>
              </a:spcBef>
            </a:pPr>
            <a:r>
              <a:rPr lang="en-US" sz="2400" dirty="0" smtClean="0"/>
              <a:t>To start, it’s good to understand that we essentially operate in a world of two web systems here at WisDOT.  First, we have the world wide web (the int</a:t>
            </a:r>
            <a:r>
              <a:rPr lang="en-US" sz="2400" u="sng" dirty="0" smtClean="0"/>
              <a:t>er</a:t>
            </a:r>
            <a:r>
              <a:rPr lang="en-US" sz="2400" dirty="0" smtClean="0"/>
              <a:t>net), which we continue to expand.  We have information available to the general public, to our consultants, and to our staff via the internet.  Second,</a:t>
            </a:r>
            <a:r>
              <a:rPr lang="en-US" sz="2400" dirty="0" smtClean="0">
                <a:effectLst>
                  <a:outerShdw blurRad="38100" dist="38100" dir="2700000" algn="tl">
                    <a:srgbClr val="000000">
                      <a:alpha val="43137"/>
                    </a:srgbClr>
                  </a:outerShdw>
                </a:effectLst>
              </a:rPr>
              <a:t> </a:t>
            </a:r>
            <a:r>
              <a:rPr lang="en-US" sz="2400" dirty="0" smtClean="0"/>
              <a:t>we have an internal system </a:t>
            </a:r>
            <a:br>
              <a:rPr lang="en-US" sz="2400" dirty="0" smtClean="0"/>
            </a:br>
            <a:r>
              <a:rPr lang="en-US" sz="2400" dirty="0" smtClean="0"/>
              <a:t>(for staff only); our closed/internal web system is commonly called, the int</a:t>
            </a:r>
            <a:r>
              <a:rPr lang="en-US" sz="2400" u="sng" dirty="0" smtClean="0"/>
              <a:t>ra</a:t>
            </a:r>
            <a:r>
              <a:rPr lang="en-US" sz="2400" dirty="0" smtClean="0"/>
              <a:t>net and to us WisDOT folks, we’ve nicknamed it, the </a:t>
            </a:r>
            <a:r>
              <a:rPr lang="en-US" sz="2400" i="1" dirty="0" smtClean="0"/>
              <a:t>‘dotnet.’</a:t>
            </a:r>
            <a:r>
              <a:rPr lang="en-US" sz="2400" dirty="0" smtClean="0"/>
              <a:t>  As employees, you </a:t>
            </a:r>
            <a:r>
              <a:rPr lang="en-US" sz="2400" dirty="0"/>
              <a:t>often move throughout </a:t>
            </a:r>
            <a:r>
              <a:rPr lang="en-US" sz="2400" dirty="0" smtClean="0"/>
              <a:t>your workday back and forth between the int</a:t>
            </a:r>
            <a:r>
              <a:rPr lang="en-US" sz="2400" u="sng" dirty="0" smtClean="0"/>
              <a:t>er</a:t>
            </a:r>
            <a:r>
              <a:rPr lang="en-US" sz="2400" dirty="0" smtClean="0"/>
              <a:t>- and int</a:t>
            </a:r>
            <a:r>
              <a:rPr lang="en-US" sz="2400" u="sng" dirty="0" smtClean="0"/>
              <a:t>ra</a:t>
            </a:r>
            <a:r>
              <a:rPr lang="en-US" sz="2400" dirty="0" smtClean="0"/>
              <a:t>nets for various reasons; as consultants, your only access is to information on the int</a:t>
            </a:r>
            <a:r>
              <a:rPr lang="en-US" sz="2400" u="sng" dirty="0" smtClean="0"/>
              <a:t>er</a:t>
            </a:r>
            <a:r>
              <a:rPr lang="en-US" sz="2400" dirty="0" smtClean="0"/>
              <a:t>net.  </a:t>
            </a:r>
            <a:r>
              <a:rPr lang="en-US" sz="2400" dirty="0" smtClean="0">
                <a:effectLst>
                  <a:outerShdw blurRad="38100" dist="38100" dir="2700000" algn="tl">
                    <a:srgbClr val="000000">
                      <a:alpha val="43137"/>
                    </a:srgbClr>
                  </a:outerShdw>
                </a:effectLst>
              </a:rPr>
              <a:t>Bottom-line for everyone, </a:t>
            </a:r>
            <a:r>
              <a:rPr lang="en-US" sz="2400" i="1" dirty="0" smtClean="0">
                <a:effectLst>
                  <a:outerShdw blurRad="38100" dist="38100" dir="2700000" algn="tl">
                    <a:srgbClr val="000000">
                      <a:alpha val="43137"/>
                    </a:srgbClr>
                  </a:outerShdw>
                </a:effectLst>
              </a:rPr>
              <a:t>almost</a:t>
            </a:r>
            <a:r>
              <a:rPr lang="en-US" sz="2400" dirty="0" smtClean="0">
                <a:effectLst>
                  <a:outerShdw blurRad="38100" dist="38100" dir="2700000" algn="tl">
                    <a:srgbClr val="000000">
                      <a:alpha val="43137"/>
                    </a:srgbClr>
                  </a:outerShdw>
                </a:effectLst>
              </a:rPr>
              <a:t> everything you need, you will need to get it by starting from a page on the web these days.</a:t>
            </a:r>
            <a:endParaRPr lang="en-US" sz="2400" dirty="0">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a:xfrm>
            <a:off x="1093198" y="1524000"/>
            <a:ext cx="3295922" cy="736282"/>
          </a:xfrm>
        </p:spPr>
        <p:txBody>
          <a:bodyPr>
            <a:normAutofit/>
          </a:bodyPr>
          <a:lstStyle/>
          <a:p>
            <a:pPr algn="ctr"/>
            <a:r>
              <a:rPr lang="en-US" sz="1600" cap="none" dirty="0" smtClean="0"/>
              <a:t>Int</a:t>
            </a:r>
            <a:r>
              <a:rPr lang="en-US" sz="1600" u="sng" cap="none" dirty="0" smtClean="0"/>
              <a:t>er</a:t>
            </a:r>
            <a:r>
              <a:rPr lang="en-US" sz="1600" cap="none" dirty="0" smtClean="0"/>
              <a:t>net: </a:t>
            </a:r>
            <a:r>
              <a:rPr lang="en-US" sz="1600" dirty="0" smtClean="0">
                <a:hlinkClick r:id="rId2"/>
              </a:rPr>
              <a:t>www.wisconsindot.gov</a:t>
            </a:r>
            <a:endParaRPr lang="en-US" sz="1600" dirty="0"/>
          </a:p>
        </p:txBody>
      </p:sp>
      <p:sp>
        <p:nvSpPr>
          <p:cNvPr id="5" name="Text Placeholder 4"/>
          <p:cNvSpPr>
            <a:spLocks noGrp="1"/>
          </p:cNvSpPr>
          <p:nvPr>
            <p:ph type="body" sz="quarter" idx="3"/>
          </p:nvPr>
        </p:nvSpPr>
        <p:spPr>
          <a:xfrm>
            <a:off x="4663440" y="1524000"/>
            <a:ext cx="3703320" cy="736282"/>
          </a:xfrm>
        </p:spPr>
        <p:txBody>
          <a:bodyPr>
            <a:normAutofit/>
          </a:bodyPr>
          <a:lstStyle/>
          <a:p>
            <a:pPr algn="ctr"/>
            <a:r>
              <a:rPr lang="en-US" sz="1600" cap="none" dirty="0" smtClean="0"/>
              <a:t>Int</a:t>
            </a:r>
            <a:r>
              <a:rPr lang="en-US" sz="1600" u="sng" cap="none" dirty="0" smtClean="0"/>
              <a:t>ra</a:t>
            </a:r>
            <a:r>
              <a:rPr lang="en-US" sz="1600" cap="none" dirty="0" smtClean="0"/>
              <a:t>net: </a:t>
            </a:r>
            <a:r>
              <a:rPr lang="en-US" sz="1600" dirty="0" smtClean="0">
                <a:hlinkClick r:id="rId3"/>
              </a:rPr>
              <a:t>http</a:t>
            </a:r>
            <a:r>
              <a:rPr lang="en-US" sz="1600" dirty="0">
                <a:hlinkClick r:id="rId3"/>
              </a:rPr>
              <a:t>://dotnet</a:t>
            </a:r>
            <a:r>
              <a:rPr lang="en-US" sz="1600" dirty="0" smtClean="0">
                <a:hlinkClick r:id="rId3"/>
              </a:rPr>
              <a:t>/</a:t>
            </a:r>
            <a:r>
              <a:rPr lang="en-US" sz="1600" dirty="0" smtClean="0"/>
              <a:t>...</a:t>
            </a:r>
            <a:endParaRPr lang="en-US" sz="1600" dirty="0"/>
          </a:p>
        </p:txBody>
      </p:sp>
      <p:sp>
        <p:nvSpPr>
          <p:cNvPr id="7" name="Date Placeholder 6"/>
          <p:cNvSpPr>
            <a:spLocks noGrp="1"/>
          </p:cNvSpPr>
          <p:nvPr>
            <p:ph type="dt" sz="half" idx="10"/>
          </p:nvPr>
        </p:nvSpPr>
        <p:spPr/>
        <p:txBody>
          <a:bodyPr/>
          <a:lstStyle/>
          <a:p>
            <a:pPr>
              <a:defRPr/>
            </a:pPr>
            <a:r>
              <a:rPr lang="en-US" dirty="0" smtClean="0"/>
              <a:t>11/2016</a:t>
            </a:r>
            <a:endParaRPr lang="en-US" dirty="0"/>
          </a:p>
        </p:txBody>
      </p:sp>
      <p:sp>
        <p:nvSpPr>
          <p:cNvPr id="8" name="Slide Number Placeholder 7"/>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p>
            <a:fld id="{DE72779E-BDC6-4154-A8B4-41B99DCDA89D}" type="slidenum">
              <a:rPr lang="en-US" altLang="en-US">
                <a:latin typeface="Calibri" panose="020F0502020204030204" pitchFamily="34" charset="0"/>
              </a:rPr>
              <a:pPr/>
              <a:t>5</a:t>
            </a:fld>
            <a:endParaRPr lang="en-US" altLang="en-US" dirty="0">
              <a:latin typeface="Calibri" panose="020F0502020204030204" pitchFamily="34" charset="0"/>
            </a:endParaRPr>
          </a:p>
        </p:txBody>
      </p:sp>
      <p:pic>
        <p:nvPicPr>
          <p:cNvPr id="9" name="Picture Placeholder 6"/>
          <p:cNvPicPr>
            <a:picLocks noGrp="1" noChangeAspect="1"/>
          </p:cNvPicPr>
          <p:nvPr>
            <p:ph sz="half" idx="2"/>
          </p:nvPr>
        </p:nvPicPr>
        <p:blipFill>
          <a:blip r:embed="rId4" cstate="print">
            <a:extLst>
              <a:ext uri="{28A0092B-C50C-407E-A947-70E740481C1C}">
                <a14:useLocalDpi xmlns:a14="http://schemas.microsoft.com/office/drawing/2010/main" val="0"/>
              </a:ext>
            </a:extLst>
          </a:blip>
          <a:srcRect t="2009" b="2009"/>
          <a:stretch>
            <a:fillRect/>
          </a:stretch>
        </p:blipFill>
        <p:spPr>
          <a:xfrm>
            <a:off x="1143000" y="152400"/>
            <a:ext cx="2892062" cy="1554480"/>
          </a:xfrm>
          <a:prstGeom prst="rect">
            <a:avLst/>
          </a:prstGeom>
          <a:effectLst>
            <a:softEdge rad="317500"/>
          </a:effectLst>
        </p:spPr>
      </p:pic>
      <p:pic>
        <p:nvPicPr>
          <p:cNvPr id="10" name="Picture Placeholder 7"/>
          <p:cNvPicPr>
            <a:picLocks noGrp="1" noChangeAspect="1"/>
          </p:cNvPicPr>
          <p:nvPr>
            <p:ph sz="quarter" idx="4"/>
          </p:nvPr>
        </p:nvPicPr>
        <p:blipFill>
          <a:blip r:embed="rId5">
            <a:extLst>
              <a:ext uri="{28A0092B-C50C-407E-A947-70E740481C1C}">
                <a14:useLocalDpi xmlns:a14="http://schemas.microsoft.com/office/drawing/2010/main" val="0"/>
              </a:ext>
            </a:extLst>
          </a:blip>
          <a:srcRect t="23125" b="23125"/>
          <a:stretch>
            <a:fillRect/>
          </a:stretch>
        </p:blipFill>
        <p:spPr>
          <a:xfrm>
            <a:off x="5144387" y="228600"/>
            <a:ext cx="2551813" cy="1371600"/>
          </a:xfrm>
        </p:spPr>
      </p:pic>
      <p:cxnSp>
        <p:nvCxnSpPr>
          <p:cNvPr id="12" name="Straight Connector 11"/>
          <p:cNvCxnSpPr/>
          <p:nvPr/>
        </p:nvCxnSpPr>
        <p:spPr>
          <a:xfrm>
            <a:off x="4572000" y="152400"/>
            <a:ext cx="0" cy="1981200"/>
          </a:xfrm>
          <a:prstGeom prst="line">
            <a:avLst/>
          </a:prstGeom>
          <a:ln w="44450" cmpd="dbl"/>
        </p:spPr>
        <p:style>
          <a:lnRef idx="1">
            <a:schemeClr val="accent1"/>
          </a:lnRef>
          <a:fillRef idx="0">
            <a:schemeClr val="accent1"/>
          </a:fillRef>
          <a:effectRef idx="0">
            <a:schemeClr val="accent1"/>
          </a:effectRef>
          <a:fontRef idx="minor">
            <a:schemeClr val="tx1"/>
          </a:fontRef>
        </p:style>
      </p:cxnSp>
      <p:pic>
        <p:nvPicPr>
          <p:cNvPr id="6145" name="Picture 1" descr="Link to dotnet Ho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6067425"/>
            <a:ext cx="304800" cy="257175"/>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ttp://dotnet/images/nav_space.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960" y="1728651"/>
            <a:ext cx="114300" cy="9525"/>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Link to WisDOT Internet Ho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12895" y="6057900"/>
            <a:ext cx="276225" cy="2667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14400" y="6047601"/>
            <a:ext cx="3200400" cy="276999"/>
          </a:xfrm>
          <a:prstGeom prst="rect">
            <a:avLst/>
          </a:prstGeom>
          <a:noFill/>
        </p:spPr>
        <p:txBody>
          <a:bodyPr wrap="square" rtlCol="0">
            <a:spAutoFit/>
          </a:bodyPr>
          <a:lstStyle/>
          <a:p>
            <a:r>
              <a:rPr lang="en-US" sz="1200" dirty="0" smtClean="0"/>
              <a:t>Tip: This symbol indicates WisDOT int</a:t>
            </a:r>
            <a:r>
              <a:rPr lang="en-US" sz="1200" u="sng" dirty="0" smtClean="0"/>
              <a:t>er</a:t>
            </a:r>
            <a:r>
              <a:rPr lang="en-US" sz="1200" dirty="0" smtClean="0"/>
              <a:t>net - </a:t>
            </a:r>
            <a:endParaRPr lang="en-US" sz="1200" dirty="0"/>
          </a:p>
        </p:txBody>
      </p:sp>
      <p:sp>
        <p:nvSpPr>
          <p:cNvPr id="14" name="TextBox 13"/>
          <p:cNvSpPr txBox="1"/>
          <p:nvPr/>
        </p:nvSpPr>
        <p:spPr>
          <a:xfrm>
            <a:off x="5052526" y="6047601"/>
            <a:ext cx="3287218" cy="276999"/>
          </a:xfrm>
          <a:prstGeom prst="rect">
            <a:avLst/>
          </a:prstGeom>
          <a:noFill/>
        </p:spPr>
        <p:txBody>
          <a:bodyPr wrap="square" rtlCol="0">
            <a:spAutoFit/>
          </a:bodyPr>
          <a:lstStyle/>
          <a:p>
            <a:r>
              <a:rPr lang="en-US" sz="1200" dirty="0" smtClean="0"/>
              <a:t>- Tip: This symbol indicates WisDOT int</a:t>
            </a:r>
            <a:r>
              <a:rPr lang="en-US" sz="1200" u="sng" dirty="0" smtClean="0"/>
              <a:t>ra</a:t>
            </a:r>
            <a:r>
              <a:rPr lang="en-US" sz="1200" dirty="0" smtClean="0"/>
              <a:t>net</a:t>
            </a:r>
            <a:endParaRPr lang="en-US" sz="1200" dirty="0"/>
          </a:p>
        </p:txBody>
      </p:sp>
    </p:spTree>
    <p:extLst>
      <p:ext uri="{BB962C8B-B14F-4D97-AF65-F5344CB8AC3E}">
        <p14:creationId xmlns:p14="http://schemas.microsoft.com/office/powerpoint/2010/main" val="153575171"/>
      </p:ext>
    </p:extLst>
  </p:cSld>
  <p:clrMapOvr>
    <a:masterClrMapping/>
  </p:clrMapOvr>
  <p:transition spd="slow">
    <p:push di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3"/>
          <p:cNvSpPr>
            <a:spLocks noGrp="1"/>
          </p:cNvSpPr>
          <p:nvPr>
            <p:ph type="dt" sz="half" idx="10"/>
          </p:nvPr>
        </p:nvSpPr>
        <p:spPr/>
        <p:txBody>
          <a:bodyPr/>
          <a:lstStyle/>
          <a:p>
            <a:pPr>
              <a:defRPr/>
            </a:pPr>
            <a:r>
              <a:rPr lang="en-US" dirty="0" smtClean="0"/>
              <a:t>11/2016</a:t>
            </a:r>
            <a:endParaRPr lang="en-US" dirty="0"/>
          </a:p>
        </p:txBody>
      </p:sp>
      <p:sp>
        <p:nvSpPr>
          <p:cNvPr id="27650"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3D994DC-1130-4CB2-AE45-3873B750F79D}" type="slidenum">
              <a:rPr lang="en-US" altLang="en-US" smtClean="0">
                <a:solidFill>
                  <a:srgbClr val="FFFFFF"/>
                </a:solidFill>
                <a:latin typeface="Calibri" panose="020F0502020204030204" pitchFamily="34" charset="0"/>
              </a:rPr>
              <a:pPr/>
              <a:t>50</a:t>
            </a:fld>
            <a:endParaRPr lang="en-US" altLang="en-US" dirty="0" smtClean="0">
              <a:solidFill>
                <a:srgbClr val="FFFFFF"/>
              </a:solidFill>
              <a:latin typeface="Calibri" panose="020F0502020204030204" pitchFamily="34" charset="0"/>
            </a:endParaRPr>
          </a:p>
        </p:txBody>
      </p:sp>
      <p:sp>
        <p:nvSpPr>
          <p:cNvPr id="27651" name="Rectangle 4"/>
          <p:cNvSpPr>
            <a:spLocks noChangeArrowheads="1"/>
          </p:cNvSpPr>
          <p:nvPr/>
        </p:nvSpPr>
        <p:spPr bwMode="auto">
          <a:xfrm>
            <a:off x="381000" y="1003042"/>
            <a:ext cx="8458200" cy="5016758"/>
          </a:xfrm>
          <a:prstGeom prst="rect">
            <a:avLst/>
          </a:prstGeom>
          <a:solidFill>
            <a:schemeClr val="bg1">
              <a:lumMod val="85000"/>
            </a:schemeClr>
          </a:solidFill>
          <a:ln w="9525">
            <a:solidFill>
              <a:schemeClr val="accent1"/>
            </a:solidFill>
            <a:miter lim="800000"/>
            <a:headEnd/>
            <a:tailEnd/>
          </a:ln>
        </p:spPr>
        <p:txBody>
          <a:bodyPr>
            <a:spAutoFit/>
          </a:bodyPr>
          <a:lstStyle>
            <a:lvl1pPr>
              <a:defRPr>
                <a:solidFill>
                  <a:schemeClr val="tx1"/>
                </a:solidFill>
                <a:latin typeface="Arial" panose="020B0604020202020204" pitchFamily="34" charset="0"/>
              </a:defRPr>
            </a:lvl1pPr>
            <a:lvl2pPr marL="233363" indent="-233363">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u="sng" dirty="0">
                <a:solidFill>
                  <a:srgbClr val="0000FF"/>
                </a:solidFill>
              </a:rPr>
              <a:t>Intro | Chapter 1: Project Development | Chapter 2: Appraisal | Chapter 3: Acquisition | Chapter 4: Litigation | Chapter 5: Relocation | Chapter 6: Property Management | Chapter 7: Finance | Chapter 8: Quality Assurance Review | Chapter 9: Contamination Guide | Definitions | Index | Forms</a:t>
            </a:r>
          </a:p>
          <a:p>
            <a:endParaRPr lang="en-US" altLang="en-US" sz="1600" dirty="0"/>
          </a:p>
          <a:p>
            <a:r>
              <a:rPr lang="en-US" altLang="en-US" sz="1600" dirty="0"/>
              <a:t>The REPM is a tool to benefit WisDOT Real Estate staff and our business </a:t>
            </a:r>
          </a:p>
          <a:p>
            <a:r>
              <a:rPr lang="en-US" altLang="en-US" sz="1600" dirty="0"/>
              <a:t>partners in understanding and applying policies, guidelines and practices of </a:t>
            </a:r>
          </a:p>
          <a:p>
            <a:r>
              <a:rPr lang="en-US" altLang="en-US" sz="1600" dirty="0"/>
              <a:t>the WisDOT highway real estate acquisition program. It is meant for the use </a:t>
            </a:r>
          </a:p>
          <a:p>
            <a:r>
              <a:rPr lang="en-US" altLang="en-US" sz="1600" dirty="0"/>
              <a:t>of WisDOT Real Estate staff and consultants ONLY and includes publication </a:t>
            </a:r>
          </a:p>
          <a:p>
            <a:r>
              <a:rPr lang="en-US" altLang="en-US" sz="1600" dirty="0"/>
              <a:t>of WisDOT/Real Estate approved forms and related documents. </a:t>
            </a:r>
            <a:r>
              <a:rPr lang="en-US" altLang="en-US" sz="1600" dirty="0" smtClean="0"/>
              <a:t/>
            </a:r>
            <a:br>
              <a:rPr lang="en-US" altLang="en-US" sz="1600" dirty="0" smtClean="0"/>
            </a:br>
            <a:r>
              <a:rPr lang="en-US" altLang="en-US" sz="1600" dirty="0" smtClean="0"/>
              <a:t>Materials </a:t>
            </a:r>
            <a:r>
              <a:rPr lang="en-US" altLang="en-US" sz="1600" dirty="0"/>
              <a:t>in this manual require use of Acrobat® Reader™.</a:t>
            </a:r>
          </a:p>
          <a:p>
            <a:endParaRPr lang="en-US" altLang="en-US" sz="1600" dirty="0"/>
          </a:p>
          <a:p>
            <a:r>
              <a:rPr lang="en-US" altLang="en-US" sz="1600" dirty="0"/>
              <a:t>Notes:</a:t>
            </a:r>
          </a:p>
          <a:p>
            <a:pPr lvl="1">
              <a:buFont typeface="Symbol" panose="05050102010706020507" pitchFamily="18" charset="2"/>
              <a:buChar char="·"/>
            </a:pPr>
            <a:r>
              <a:rPr lang="en-US" altLang="en-US" sz="1400" dirty="0"/>
              <a:t>For convenience, immediately following general 'Table of Contents' heading, each REPM chapter is saved in whole as a stand-alone PDF. The detailed/expanded 'Table of Contents' is listed further below with additional links and descriptions of each separate section, sub-section, subject and topic. </a:t>
            </a:r>
          </a:p>
          <a:p>
            <a:pPr lvl="1">
              <a:buFont typeface="Symbol" panose="05050102010706020507" pitchFamily="18" charset="2"/>
              <a:buChar char="·"/>
            </a:pPr>
            <a:r>
              <a:rPr lang="en-US" altLang="en-US" sz="1400" dirty="0"/>
              <a:t>Users can also view </a:t>
            </a:r>
            <a:r>
              <a:rPr lang="en-US" altLang="en-US" sz="1400" u="sng" dirty="0">
                <a:solidFill>
                  <a:srgbClr val="0000FF"/>
                </a:solidFill>
              </a:rPr>
              <a:t>REPM in its entirety</a:t>
            </a:r>
            <a:r>
              <a:rPr lang="en-US" altLang="en-US" sz="1400" dirty="0"/>
              <a:t> (all </a:t>
            </a:r>
            <a:r>
              <a:rPr lang="en-US" altLang="en-US" sz="1400" dirty="0" smtClean="0"/>
              <a:t>400+ </a:t>
            </a:r>
            <a:r>
              <a:rPr lang="en-US" altLang="en-US" sz="1400" dirty="0"/>
              <a:t>pages). Download time may be slow, but this format offers efficient and all-inclusive search results. To employ a search/find feature on any page, press </a:t>
            </a:r>
            <a:r>
              <a:rPr lang="en-US" altLang="en-US" sz="1400" dirty="0" smtClean="0">
                <a:solidFill>
                  <a:srgbClr val="C00000"/>
                </a:solidFill>
              </a:rPr>
              <a:t>‘c</a:t>
            </a:r>
            <a:r>
              <a:rPr lang="en-US" altLang="en-US" sz="1400" i="1" dirty="0" smtClean="0">
                <a:solidFill>
                  <a:srgbClr val="C00000"/>
                </a:solidFill>
              </a:rPr>
              <a:t>trl+f’</a:t>
            </a:r>
            <a:r>
              <a:rPr lang="en-US" altLang="en-US" sz="1400" dirty="0" smtClean="0"/>
              <a:t> </a:t>
            </a:r>
            <a:r>
              <a:rPr lang="en-US" altLang="en-US" sz="1400" dirty="0"/>
              <a:t>to bring up find box, then enter any key word/key phrase to begin search. </a:t>
            </a:r>
          </a:p>
          <a:p>
            <a:pPr lvl="1">
              <a:buFont typeface="Symbol" panose="05050102010706020507" pitchFamily="18" charset="2"/>
              <a:buChar char="·"/>
            </a:pPr>
            <a:r>
              <a:rPr lang="en-US" altLang="en-US" sz="1400" dirty="0"/>
              <a:t>For guidance and forms specific to local public agency right of way acquisition processes, see </a:t>
            </a:r>
            <a:r>
              <a:rPr lang="en-US" altLang="en-US" sz="1400" u="sng" dirty="0">
                <a:solidFill>
                  <a:srgbClr val="0000FF"/>
                </a:solidFill>
              </a:rPr>
              <a:t>Local Public Agency (LPA) Manual for Right of Way Acquisition</a:t>
            </a:r>
            <a:r>
              <a:rPr lang="en-US" altLang="en-US" sz="1400" dirty="0">
                <a:solidFill>
                  <a:srgbClr val="0000FF"/>
                </a:solidFill>
              </a:rPr>
              <a: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3366" y="2286000"/>
            <a:ext cx="1259634" cy="1371600"/>
          </a:xfrm>
          <a:prstGeom prst="rect">
            <a:avLst/>
          </a:prstGeom>
          <a:effectLst>
            <a:glow rad="139700">
              <a:schemeClr val="accent1">
                <a:satMod val="175000"/>
                <a:alpha val="40000"/>
              </a:schemeClr>
            </a:glow>
            <a:softEdge rad="127000"/>
          </a:effectLst>
        </p:spPr>
      </p:pic>
      <p:sp>
        <p:nvSpPr>
          <p:cNvPr id="27653" name="TextBox 6"/>
          <p:cNvSpPr txBox="1">
            <a:spLocks noChangeArrowheads="1"/>
          </p:cNvSpPr>
          <p:nvPr/>
        </p:nvSpPr>
        <p:spPr bwMode="auto">
          <a:xfrm>
            <a:off x="762000" y="376535"/>
            <a:ext cx="7543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dirty="0" smtClean="0">
                <a:latin typeface="AR BLANCA" panose="02000000000000000000" pitchFamily="2" charset="0"/>
              </a:rPr>
              <a:t>All the basics </a:t>
            </a:r>
            <a:r>
              <a:rPr lang="en-US" altLang="en-US" sz="2000" b="1" dirty="0" smtClean="0"/>
              <a:t>- Real </a:t>
            </a:r>
            <a:r>
              <a:rPr lang="en-US" altLang="en-US" sz="2000" b="1" dirty="0"/>
              <a:t>Estate Program Manual (REPM) </a:t>
            </a:r>
            <a:endParaRPr lang="en-US" altLang="en-US" sz="2000" dirty="0"/>
          </a:p>
        </p:txBody>
      </p:sp>
      <p:pic>
        <p:nvPicPr>
          <p:cNvPr id="7" name="Picture 3" descr="Link to WisDOT Internet H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459786"/>
            <a:ext cx="276225" cy="2667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600200" y="6477000"/>
            <a:ext cx="5977544" cy="276999"/>
          </a:xfrm>
          <a:prstGeom prst="rect">
            <a:avLst/>
          </a:prstGeom>
        </p:spPr>
        <p:txBody>
          <a:bodyPr wrap="square">
            <a:spAutoFit/>
          </a:bodyPr>
          <a:lstStyle/>
          <a:p>
            <a:pPr algn="ctr"/>
            <a:r>
              <a:rPr lang="en-US" sz="1200" dirty="0"/>
              <a:t> </a:t>
            </a:r>
            <a:r>
              <a:rPr lang="en-US" sz="1200" dirty="0">
                <a:hlinkClick r:id="rId4"/>
              </a:rPr>
              <a:t>http://wisconsindot.gov/Pages/doing-bus/eng-consultants/cnslt-rsrces/re/default.aspx</a:t>
            </a:r>
            <a:endParaRPr lang="en-US" sz="1200" dirty="0">
              <a:solidFill>
                <a:schemeClr val="accent1">
                  <a:lumMod val="40000"/>
                  <a:lumOff val="6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653"/>
                                        </p:tgtEl>
                                        <p:attrNameLst>
                                          <p:attrName>style.visibility</p:attrName>
                                        </p:attrNameLst>
                                      </p:cBhvr>
                                      <p:to>
                                        <p:strVal val="visible"/>
                                      </p:to>
                                    </p:set>
                                    <p:animEffect transition="in" filter="wipe(left)">
                                      <p:cBhvr>
                                        <p:cTn id="7" dur="1000"/>
                                        <p:tgtEl>
                                          <p:spTgt spid="27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3"/>
          <p:cNvSpPr>
            <a:spLocks noGrp="1"/>
          </p:cNvSpPr>
          <p:nvPr>
            <p:ph type="dt" sz="half" idx="10"/>
          </p:nvPr>
        </p:nvSpPr>
        <p:spPr/>
        <p:txBody>
          <a:bodyPr/>
          <a:lstStyle/>
          <a:p>
            <a:pPr>
              <a:defRPr/>
            </a:pPr>
            <a:r>
              <a:rPr lang="en-US" dirty="0" smtClean="0"/>
              <a:t>11/2016</a:t>
            </a:r>
            <a:endParaRPr lang="en-US" dirty="0"/>
          </a:p>
        </p:txBody>
      </p:sp>
      <p:sp>
        <p:nvSpPr>
          <p:cNvPr id="27650"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3D994DC-1130-4CB2-AE45-3873B750F79D}" type="slidenum">
              <a:rPr lang="en-US" altLang="en-US" smtClean="0">
                <a:solidFill>
                  <a:srgbClr val="FFFFFF"/>
                </a:solidFill>
                <a:latin typeface="Calibri" panose="020F0502020204030204" pitchFamily="34" charset="0"/>
              </a:rPr>
              <a:pPr/>
              <a:t>51</a:t>
            </a:fld>
            <a:endParaRPr lang="en-US" altLang="en-US" dirty="0" smtClean="0">
              <a:solidFill>
                <a:srgbClr val="FFFFFF"/>
              </a:solidFill>
              <a:latin typeface="Calibri" panose="020F0502020204030204" pitchFamily="34" charset="0"/>
            </a:endParaRPr>
          </a:p>
        </p:txBody>
      </p:sp>
      <p:sp>
        <p:nvSpPr>
          <p:cNvPr id="27651" name="Rectangle 4"/>
          <p:cNvSpPr>
            <a:spLocks noChangeArrowheads="1"/>
          </p:cNvSpPr>
          <p:nvPr/>
        </p:nvSpPr>
        <p:spPr bwMode="auto">
          <a:xfrm>
            <a:off x="228600" y="304800"/>
            <a:ext cx="8686800" cy="5847755"/>
          </a:xfrm>
          <a:prstGeom prst="rect">
            <a:avLst/>
          </a:prstGeom>
          <a:solidFill>
            <a:schemeClr val="bg1">
              <a:lumMod val="85000"/>
            </a:schemeClr>
          </a:solidFill>
          <a:ln w="9525">
            <a:solidFill>
              <a:schemeClr val="accent1"/>
            </a:solidFill>
            <a:miter lim="800000"/>
            <a:headEnd/>
            <a:tailEnd/>
          </a:ln>
        </p:spPr>
        <p:txBody>
          <a:bodyPr wrap="square">
            <a:spAutoFit/>
          </a:bodyPr>
          <a:lstStyle>
            <a:lvl1pPr>
              <a:defRPr>
                <a:solidFill>
                  <a:schemeClr val="tx1"/>
                </a:solidFill>
                <a:latin typeface="Arial" panose="020B0604020202020204" pitchFamily="34" charset="0"/>
              </a:defRPr>
            </a:lvl1pPr>
            <a:lvl2pPr marL="233363" indent="-233363">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algn="just">
              <a:buFont typeface="Arial" panose="020B0604020202020204" pitchFamily="34" charset="0"/>
              <a:buChar char="•"/>
            </a:pPr>
            <a:r>
              <a:rPr lang="en-US" sz="1400" u="sng" dirty="0" smtClean="0">
                <a:hlinkClick r:id="rId2"/>
              </a:rPr>
              <a:t>Chapter </a:t>
            </a:r>
            <a:r>
              <a:rPr lang="en-US" sz="1400" u="sng" dirty="0">
                <a:hlinkClick r:id="rId2"/>
              </a:rPr>
              <a:t>32 - Eminent domain</a:t>
            </a:r>
            <a:r>
              <a:rPr lang="en-US" sz="1400" dirty="0"/>
              <a:t>; </a:t>
            </a:r>
            <a:r>
              <a:rPr lang="en-US" sz="1400" u="sng" dirty="0">
                <a:hlinkClick r:id="rId3"/>
              </a:rPr>
              <a:t>Chapter 60 - Towns</a:t>
            </a:r>
            <a:r>
              <a:rPr lang="en-US" sz="1400" dirty="0"/>
              <a:t>; </a:t>
            </a:r>
            <a:r>
              <a:rPr lang="en-US" sz="1400" u="sng" dirty="0">
                <a:hlinkClick r:id="rId4"/>
              </a:rPr>
              <a:t>Chapter 61 - Villages</a:t>
            </a:r>
            <a:r>
              <a:rPr lang="en-US" sz="1400" dirty="0"/>
              <a:t>; </a:t>
            </a:r>
            <a:r>
              <a:rPr lang="en-US" sz="1400" u="sng" dirty="0">
                <a:hlinkClick r:id="rId5"/>
              </a:rPr>
              <a:t>Chapter 62 - Cities</a:t>
            </a:r>
            <a:r>
              <a:rPr lang="en-US" sz="1400" dirty="0"/>
              <a:t>; </a:t>
            </a:r>
            <a:r>
              <a:rPr lang="en-US" sz="1400" u="sng" dirty="0">
                <a:hlinkClick r:id="rId6"/>
              </a:rPr>
              <a:t>Chapter 66 - General municipality law</a:t>
            </a:r>
            <a:r>
              <a:rPr lang="en-US" sz="1400" dirty="0"/>
              <a:t>; </a:t>
            </a:r>
            <a:r>
              <a:rPr lang="en-US" sz="1400" u="sng" dirty="0">
                <a:hlinkClick r:id="rId7"/>
              </a:rPr>
              <a:t>Chapter 82 - Town highways</a:t>
            </a:r>
            <a:r>
              <a:rPr lang="en-US" sz="1400" dirty="0"/>
              <a:t>; </a:t>
            </a:r>
            <a:r>
              <a:rPr lang="en-US" sz="1400" u="sng" dirty="0">
                <a:hlinkClick r:id="rId8"/>
              </a:rPr>
              <a:t>Chapter 83 - County highways</a:t>
            </a:r>
            <a:r>
              <a:rPr lang="en-US" sz="1400" dirty="0"/>
              <a:t>; </a:t>
            </a:r>
            <a:r>
              <a:rPr lang="en-US" sz="1400" u="sng" dirty="0">
                <a:hlinkClick r:id="rId9"/>
              </a:rPr>
              <a:t>Chapter 84 - State trunk highways; federal aid</a:t>
            </a:r>
            <a:r>
              <a:rPr lang="en-US" sz="1400" dirty="0"/>
              <a:t>; </a:t>
            </a:r>
            <a:r>
              <a:rPr lang="en-US" sz="1400" u="sng" dirty="0">
                <a:hlinkClick r:id="rId10"/>
              </a:rPr>
              <a:t>Chapter 86 - Miscellaneous highways</a:t>
            </a:r>
            <a:r>
              <a:rPr lang="en-US" sz="1400" dirty="0"/>
              <a:t>; </a:t>
            </a:r>
            <a:r>
              <a:rPr lang="en-US" sz="1400" u="sng" dirty="0">
                <a:hlinkClick r:id="rId11"/>
              </a:rPr>
              <a:t>Chapter 91 - Farmland preservation</a:t>
            </a:r>
            <a:r>
              <a:rPr lang="en-US" sz="1400" dirty="0"/>
              <a:t>; </a:t>
            </a:r>
            <a:r>
              <a:rPr lang="en-US" sz="1400" u="sng" dirty="0">
                <a:hlinkClick r:id="rId12"/>
              </a:rPr>
              <a:t>Chapter 244 - Uniform power of attorney for finances and property</a:t>
            </a:r>
            <a:r>
              <a:rPr lang="en-US" sz="1400" dirty="0"/>
              <a:t>; </a:t>
            </a:r>
            <a:r>
              <a:rPr lang="en-US" sz="1400" u="sng" dirty="0">
                <a:hlinkClick r:id="rId13"/>
              </a:rPr>
              <a:t>Chapter 703 - Condominiums</a:t>
            </a:r>
            <a:r>
              <a:rPr lang="en-US" sz="1400" dirty="0"/>
              <a:t>; </a:t>
            </a:r>
            <a:r>
              <a:rPr lang="en-US" sz="1400" u="sng" dirty="0">
                <a:hlinkClick r:id="rId14"/>
              </a:rPr>
              <a:t>Chapter 706 - Conveyances of real property; recording; titles</a:t>
            </a:r>
            <a:r>
              <a:rPr lang="en-US" sz="1400" dirty="0"/>
              <a:t>; </a:t>
            </a:r>
            <a:r>
              <a:rPr lang="en-US" sz="1400" u="sng" dirty="0">
                <a:hlinkClick r:id="rId15"/>
              </a:rPr>
              <a:t>Chapter 846 - Real estate foreclosure</a:t>
            </a:r>
            <a:r>
              <a:rPr lang="en-US" sz="1400" dirty="0"/>
              <a:t>; </a:t>
            </a:r>
            <a:r>
              <a:rPr lang="en-US" sz="1400" u="sng" dirty="0">
                <a:hlinkClick r:id="rId16"/>
              </a:rPr>
              <a:t>Chapter 893 - Limitations </a:t>
            </a:r>
            <a:r>
              <a:rPr lang="en-US" sz="1400" u="sng" dirty="0" smtClean="0">
                <a:hlinkClick r:id="rId16"/>
              </a:rPr>
              <a:t>for </a:t>
            </a:r>
            <a:r>
              <a:rPr lang="en-US" sz="1400" u="sng" dirty="0">
                <a:hlinkClick r:id="rId16"/>
              </a:rPr>
              <a:t>claims against governmental units</a:t>
            </a:r>
            <a:r>
              <a:rPr lang="en-US" sz="1400" dirty="0"/>
              <a:t>.</a:t>
            </a:r>
          </a:p>
          <a:p>
            <a:pPr marL="285750" lvl="0" indent="-285750" algn="just">
              <a:buFont typeface="Arial" panose="020B0604020202020204" pitchFamily="34" charset="0"/>
              <a:buChar char="•"/>
            </a:pPr>
            <a:r>
              <a:rPr lang="en-US" sz="1400" dirty="0" smtClean="0"/>
              <a:t>Admin </a:t>
            </a:r>
            <a:r>
              <a:rPr lang="en-US" sz="1400" dirty="0"/>
              <a:t>code: Trans 201 - Control of outdoor advertising along and visible from highways on the interstate and federal-aid primary systems; and, Comm. 202 - Relocation assistance - has been renamed and renumbered to Department of Administration </a:t>
            </a:r>
            <a:r>
              <a:rPr lang="en-US" sz="1400" u="sng" dirty="0">
                <a:hlinkClick r:id="rId17"/>
              </a:rPr>
              <a:t>Administrative code: Chapter 92 - Relocation assistance</a:t>
            </a:r>
            <a:r>
              <a:rPr lang="en-US" sz="1400" dirty="0"/>
              <a:t>.</a:t>
            </a:r>
          </a:p>
          <a:p>
            <a:pPr marL="285750" indent="-285750" algn="just">
              <a:buFont typeface="Arial" panose="020B0604020202020204" pitchFamily="34" charset="0"/>
              <a:buChar char="•"/>
            </a:pPr>
            <a:r>
              <a:rPr lang="en-US" sz="1400" u="sng" dirty="0">
                <a:hlinkClick r:id="rId18"/>
              </a:rPr>
              <a:t>Federal laws/regulations</a:t>
            </a:r>
            <a:r>
              <a:rPr lang="en-US" sz="1400" dirty="0"/>
              <a:t> (← see all at FHWA/Realty – Legislation &amp; Regs): 23 CFR - Highways; 49 CFR Part 24 - Uniform relocation assistance and real property acquisition for federal and federally-assisted programs; and, Uniform relocation assistance and real property acquisition policies act of 1970, as amended</a:t>
            </a:r>
            <a:r>
              <a:rPr lang="en-US" sz="1400" dirty="0" smtClean="0"/>
              <a:t>.</a:t>
            </a:r>
          </a:p>
          <a:p>
            <a:pPr algn="just"/>
            <a:r>
              <a:rPr lang="en-US" sz="1300" dirty="0"/>
              <a:t>------------------------------------------------------------------</a:t>
            </a:r>
          </a:p>
          <a:p>
            <a:pPr marL="457200" lvl="1"/>
            <a:r>
              <a:rPr lang="en-US" sz="1100" dirty="0" smtClean="0"/>
              <a:t>Table </a:t>
            </a:r>
            <a:r>
              <a:rPr lang="en-US" sz="1100" dirty="0"/>
              <a:t>of Contents</a:t>
            </a:r>
          </a:p>
          <a:p>
            <a:pPr marL="457200" lvl="1"/>
            <a:r>
              <a:rPr lang="en-US" sz="1100" dirty="0">
                <a:hlinkClick r:id="rId19"/>
              </a:rPr>
              <a:t>Introduction</a:t>
            </a:r>
            <a:endParaRPr lang="en-US" sz="1100" dirty="0"/>
          </a:p>
          <a:p>
            <a:pPr marL="457200" lvl="1"/>
            <a:r>
              <a:rPr lang="en-US" sz="1100" u="sng" dirty="0">
                <a:hlinkClick r:id="rId20"/>
              </a:rPr>
              <a:t>Chapter 1: Project Development</a:t>
            </a:r>
            <a:endParaRPr lang="en-US" sz="1100" dirty="0"/>
          </a:p>
          <a:p>
            <a:pPr marL="457200" lvl="1"/>
            <a:r>
              <a:rPr lang="en-US" sz="1100" u="sng" dirty="0">
                <a:hlinkClick r:id="rId21"/>
              </a:rPr>
              <a:t>Chapter 2: Appraisal</a:t>
            </a:r>
            <a:endParaRPr lang="en-US" sz="1100" dirty="0"/>
          </a:p>
          <a:p>
            <a:pPr marL="457200" lvl="1"/>
            <a:r>
              <a:rPr lang="en-US" sz="1100" u="sng" dirty="0">
                <a:hlinkClick r:id="rId22"/>
              </a:rPr>
              <a:t>Chapter 3: Acquisition</a:t>
            </a:r>
            <a:endParaRPr lang="en-US" sz="1100" dirty="0"/>
          </a:p>
          <a:p>
            <a:pPr marL="457200" lvl="1"/>
            <a:r>
              <a:rPr lang="en-US" sz="1100" u="sng" dirty="0">
                <a:hlinkClick r:id="rId23"/>
              </a:rPr>
              <a:t>Chapter 4: Litigation</a:t>
            </a:r>
            <a:endParaRPr lang="en-US" sz="1100" dirty="0"/>
          </a:p>
          <a:p>
            <a:pPr marL="457200" lvl="1"/>
            <a:r>
              <a:rPr lang="en-US" sz="1100" u="sng" dirty="0">
                <a:hlinkClick r:id="rId24"/>
              </a:rPr>
              <a:t>Chapter 5: Relocation</a:t>
            </a:r>
            <a:endParaRPr lang="en-US" sz="1100" dirty="0"/>
          </a:p>
          <a:p>
            <a:pPr marL="457200" lvl="1"/>
            <a:r>
              <a:rPr lang="en-US" sz="1100" u="sng" dirty="0">
                <a:hlinkClick r:id="rId25"/>
              </a:rPr>
              <a:t>Chapter 6: Property Management</a:t>
            </a:r>
            <a:endParaRPr lang="en-US" sz="1100" dirty="0"/>
          </a:p>
          <a:p>
            <a:pPr marL="457200" lvl="1"/>
            <a:r>
              <a:rPr lang="en-US" sz="1100" u="sng" dirty="0">
                <a:hlinkClick r:id="rId26"/>
              </a:rPr>
              <a:t>Chapter 7: Finance</a:t>
            </a:r>
            <a:endParaRPr lang="en-US" sz="1100" dirty="0"/>
          </a:p>
          <a:p>
            <a:pPr marL="457200" lvl="1"/>
            <a:r>
              <a:rPr lang="en-US" sz="1100" u="sng" dirty="0">
                <a:hlinkClick r:id="rId27"/>
              </a:rPr>
              <a:t>Chapter 8: Quality Assurance Review</a:t>
            </a:r>
            <a:endParaRPr lang="en-US" sz="1100" dirty="0"/>
          </a:p>
          <a:p>
            <a:pPr marL="457200" lvl="1"/>
            <a:r>
              <a:rPr lang="en-US" sz="1100" u="sng" dirty="0">
                <a:hlinkClick r:id="rId28"/>
              </a:rPr>
              <a:t>Chapter 9: Contamination Guide</a:t>
            </a:r>
            <a:endParaRPr lang="en-US" sz="1100" dirty="0"/>
          </a:p>
          <a:p>
            <a:pPr marL="457200" lvl="1"/>
            <a:r>
              <a:rPr lang="en-US" sz="1100" dirty="0"/>
              <a:t>Chapter 10: Billboard Acquisitions &amp; Relocations </a:t>
            </a:r>
            <a:r>
              <a:rPr lang="en-US" sz="1100" i="1" dirty="0"/>
              <a:t>(coming)</a:t>
            </a:r>
            <a:endParaRPr lang="en-US" sz="1100" dirty="0"/>
          </a:p>
          <a:p>
            <a:pPr marL="457200" lvl="1"/>
            <a:r>
              <a:rPr lang="en-US" sz="1100" u="sng" dirty="0">
                <a:hlinkClick r:id="rId29"/>
              </a:rPr>
              <a:t>Definitions</a:t>
            </a:r>
            <a:endParaRPr lang="en-US" sz="1100" dirty="0"/>
          </a:p>
          <a:p>
            <a:pPr marL="457200" lvl="1"/>
            <a:r>
              <a:rPr lang="en-US" sz="1100" u="sng" dirty="0">
                <a:hlinkClick r:id="rId30"/>
              </a:rPr>
              <a:t>Forms</a:t>
            </a:r>
            <a:endParaRPr lang="en-US" sz="1100" dirty="0"/>
          </a:p>
          <a:p>
            <a:pPr marL="457200" lvl="1"/>
            <a:r>
              <a:rPr lang="en-US" sz="1100" u="sng" dirty="0" smtClean="0">
                <a:hlinkClick r:id="rId31"/>
              </a:rPr>
              <a:t>Index</a:t>
            </a:r>
            <a:endParaRPr lang="en-US" altLang="en-US" sz="1100" dirty="0">
              <a:solidFill>
                <a:srgbClr val="0000FF"/>
              </a:solidFill>
            </a:endParaRPr>
          </a:p>
        </p:txBody>
      </p:sp>
      <p:sp>
        <p:nvSpPr>
          <p:cNvPr id="27653" name="TextBox 6"/>
          <p:cNvSpPr txBox="1">
            <a:spLocks noChangeArrowheads="1"/>
          </p:cNvSpPr>
          <p:nvPr/>
        </p:nvSpPr>
        <p:spPr bwMode="auto">
          <a:xfrm>
            <a:off x="4343400" y="3200400"/>
            <a:ext cx="4572000" cy="2946203"/>
          </a:xfrm>
          <a:prstGeom prst="rect">
            <a:avLst/>
          </a:prstGeom>
          <a:solidFill>
            <a:schemeClr val="accent1">
              <a:lumMod val="40000"/>
              <a:lumOff val="60000"/>
            </a:schemeClr>
          </a:solidFill>
          <a:ln>
            <a:solidFill>
              <a:srgbClr val="C00000"/>
            </a:solidFill>
          </a:ln>
          <a:extLst/>
        </p:spPr>
        <p:txBody>
          <a:bodyPr wrap="square" anchor="ctr" anchorCtr="0">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n-US" altLang="en-US" sz="2400" b="1" dirty="0" smtClean="0"/>
              <a:t>WisDOT’s Real </a:t>
            </a:r>
            <a:r>
              <a:rPr lang="en-US" altLang="en-US" sz="2400" b="1" dirty="0"/>
              <a:t>Estate Program Manual (REPM</a:t>
            </a:r>
            <a:r>
              <a:rPr lang="en-US" altLang="en-US" sz="2400" b="1" dirty="0" smtClean="0"/>
              <a:t>)</a:t>
            </a:r>
          </a:p>
          <a:p>
            <a:pPr algn="r"/>
            <a:r>
              <a:rPr lang="en-US" sz="2000" dirty="0"/>
              <a:t>For immediate reference and additional reading, the REPM provides convenience links to our most used </a:t>
            </a:r>
            <a:r>
              <a:rPr lang="en-US" sz="2000" dirty="0" smtClean="0"/>
              <a:t>state </a:t>
            </a:r>
            <a:r>
              <a:rPr lang="en-US" sz="2000" dirty="0"/>
              <a:t>statutes, administrative code, federal laws and </a:t>
            </a:r>
            <a:r>
              <a:rPr lang="en-US" sz="2000" dirty="0" smtClean="0"/>
              <a:t>regulations</a:t>
            </a:r>
            <a:r>
              <a:rPr lang="en-US" altLang="en-US" sz="2000" b="1" dirty="0" smtClean="0"/>
              <a:t> </a:t>
            </a:r>
            <a:endParaRPr lang="en-US" altLang="en-US" sz="2000" dirty="0"/>
          </a:p>
        </p:txBody>
      </p:sp>
      <p:pic>
        <p:nvPicPr>
          <p:cNvPr id="6" name="Picture 5"/>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4343400" y="3581400"/>
            <a:ext cx="923731" cy="1005840"/>
          </a:xfrm>
          <a:prstGeom prst="rect">
            <a:avLst/>
          </a:prstGeom>
          <a:effectLst>
            <a:softEdge rad="127000"/>
          </a:effectLst>
        </p:spPr>
      </p:pic>
      <p:pic>
        <p:nvPicPr>
          <p:cNvPr id="7" name="Picture 3" descr="Link to WisDOT Internet Home"/>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228600" y="6459786"/>
            <a:ext cx="276225" cy="2667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600200" y="6477000"/>
            <a:ext cx="5977544" cy="276999"/>
          </a:xfrm>
          <a:prstGeom prst="rect">
            <a:avLst/>
          </a:prstGeom>
        </p:spPr>
        <p:txBody>
          <a:bodyPr wrap="square">
            <a:spAutoFit/>
          </a:bodyPr>
          <a:lstStyle/>
          <a:p>
            <a:pPr algn="ctr"/>
            <a:r>
              <a:rPr lang="en-US" sz="1200" dirty="0"/>
              <a:t> </a:t>
            </a:r>
            <a:r>
              <a:rPr lang="en-US" sz="1200" dirty="0">
                <a:hlinkClick r:id="rId34"/>
              </a:rPr>
              <a:t>http://wisconsindot.gov/Pages/doing-bus/eng-consultants/cnslt-rsrces/re/default.aspx</a:t>
            </a:r>
            <a:endParaRPr lang="en-US" sz="1200" dirty="0">
              <a:solidFill>
                <a:schemeClr val="accent1">
                  <a:lumMod val="40000"/>
                  <a:lumOff val="60000"/>
                </a:schemeClr>
              </a:solidFill>
            </a:endParaRPr>
          </a:p>
        </p:txBody>
      </p:sp>
    </p:spTree>
    <p:extLst>
      <p:ext uri="{BB962C8B-B14F-4D97-AF65-F5344CB8AC3E}">
        <p14:creationId xmlns:p14="http://schemas.microsoft.com/office/powerpoint/2010/main" val="3066789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7651"/>
                                        </p:tgtEl>
                                        <p:attrNameLst>
                                          <p:attrName>style.visibility</p:attrName>
                                        </p:attrNameLst>
                                      </p:cBhvr>
                                      <p:to>
                                        <p:strVal val="visible"/>
                                      </p:to>
                                    </p:set>
                                    <p:animEffect transition="in" filter="fade">
                                      <p:cBhvr>
                                        <p:cTn id="7" dur="1750"/>
                                        <p:tgtEl>
                                          <p:spTgt spid="27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uiExpan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304800" y="1066800"/>
            <a:ext cx="2743200" cy="1524000"/>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t>REPM</a:t>
            </a:r>
          </a:p>
          <a:p>
            <a:pPr algn="ctr" eaLnBrk="1" fontAlgn="auto" hangingPunct="1">
              <a:spcBef>
                <a:spcPts val="0"/>
              </a:spcBef>
              <a:spcAft>
                <a:spcPts val="0"/>
              </a:spcAft>
              <a:defRPr/>
            </a:pPr>
            <a:r>
              <a:rPr lang="en-US" dirty="0"/>
              <a:t>Table of Contents</a:t>
            </a:r>
          </a:p>
          <a:p>
            <a:pPr algn="ctr" eaLnBrk="1" fontAlgn="auto" hangingPunct="1">
              <a:spcBef>
                <a:spcPts val="0"/>
              </a:spcBef>
              <a:spcAft>
                <a:spcPts val="0"/>
              </a:spcAft>
              <a:defRPr/>
            </a:pPr>
            <a:r>
              <a:rPr lang="en-US" sz="1600" dirty="0" smtClean="0"/>
              <a:t>also see</a:t>
            </a:r>
            <a:r>
              <a:rPr lang="en-US" sz="1600" dirty="0"/>
              <a:t>: </a:t>
            </a:r>
            <a:r>
              <a:rPr lang="en-US" sz="1600" dirty="0" smtClean="0"/>
              <a:t>REPM/</a:t>
            </a:r>
            <a:r>
              <a:rPr lang="en-US" sz="1600" dirty="0" smtClean="0">
                <a:hlinkClick r:id="rId2"/>
              </a:rPr>
              <a:t>Forms</a:t>
            </a:r>
            <a:r>
              <a:rPr lang="en-US" sz="1600" dirty="0" smtClean="0"/>
              <a:t> page)</a:t>
            </a:r>
            <a:endParaRPr lang="en-US" sz="1600" dirty="0"/>
          </a:p>
        </p:txBody>
      </p:sp>
      <p:sp>
        <p:nvSpPr>
          <p:cNvPr id="15" name="Date Placeholder 3"/>
          <p:cNvSpPr>
            <a:spLocks noGrp="1"/>
          </p:cNvSpPr>
          <p:nvPr>
            <p:ph type="dt" sz="half" idx="10"/>
          </p:nvPr>
        </p:nvSpPr>
        <p:spPr/>
        <p:txBody>
          <a:bodyPr/>
          <a:lstStyle/>
          <a:p>
            <a:pPr>
              <a:defRPr/>
            </a:pPr>
            <a:r>
              <a:rPr lang="en-US" dirty="0" smtClean="0"/>
              <a:t>11/2016</a:t>
            </a:r>
            <a:endParaRPr lang="en-US" dirty="0"/>
          </a:p>
        </p:txBody>
      </p:sp>
      <p:sp>
        <p:nvSpPr>
          <p:cNvPr id="28677" name="Slide Number Placeholder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p>
            <a:fld id="{B45F9417-3503-424C-A754-7E0C42FBB844}" type="slidenum">
              <a:rPr lang="en-US" altLang="en-US">
                <a:latin typeface="Calibri" panose="020F0502020204030204" pitchFamily="34" charset="0"/>
              </a:rPr>
              <a:pPr/>
              <a:t>52</a:t>
            </a:fld>
            <a:endParaRPr lang="en-US" altLang="en-US" dirty="0">
              <a:latin typeface="Calibri" panose="020F0502020204030204" pitchFamily="34" charset="0"/>
            </a:endParaRPr>
          </a:p>
        </p:txBody>
      </p:sp>
      <p:pic>
        <p:nvPicPr>
          <p:cNvPr id="8" name="Picture 2" descr="C:\Users\dotssm\AppData\Local\Temp\SNAGHTML5051033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1181" y="0"/>
            <a:ext cx="6082819" cy="63246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a:stCxn id="3" idx="4"/>
          </p:cNvCxnSpPr>
          <p:nvPr/>
        </p:nvCxnSpPr>
        <p:spPr>
          <a:xfrm>
            <a:off x="1676400" y="2590800"/>
            <a:ext cx="2743200" cy="1828800"/>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pic>
        <p:nvPicPr>
          <p:cNvPr id="7" name="Picture 3" descr="Link to WisDOT Internet Ho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459786"/>
            <a:ext cx="276225" cy="2667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676400" y="6477000"/>
            <a:ext cx="5791200" cy="276999"/>
          </a:xfrm>
          <a:prstGeom prst="rect">
            <a:avLst/>
          </a:prstGeom>
        </p:spPr>
        <p:txBody>
          <a:bodyPr wrap="square">
            <a:spAutoFit/>
          </a:bodyPr>
          <a:lstStyle/>
          <a:p>
            <a:pPr algn="ctr"/>
            <a:r>
              <a:rPr lang="en-US" sz="1200" dirty="0">
                <a:hlinkClick r:id="rId5"/>
              </a:rPr>
              <a:t>http://</a:t>
            </a:r>
            <a:r>
              <a:rPr lang="en-US" sz="1200" dirty="0" smtClean="0">
                <a:hlinkClick r:id="rId5"/>
              </a:rPr>
              <a:t>wisconsindot.gov/Pages/doing-bus/eng-consultants/cnslt-rsrces/re/repm.aspx</a:t>
            </a:r>
            <a:r>
              <a:rPr lang="en-US" sz="1200" dirty="0" smtClean="0"/>
              <a:t> </a:t>
            </a:r>
            <a:endParaRPr lang="en-US" sz="1200" dirty="0"/>
          </a:p>
        </p:txBody>
      </p:sp>
      <p:sp>
        <p:nvSpPr>
          <p:cNvPr id="10" name="TextBox 9"/>
          <p:cNvSpPr txBox="1"/>
          <p:nvPr/>
        </p:nvSpPr>
        <p:spPr>
          <a:xfrm>
            <a:off x="304800" y="3505200"/>
            <a:ext cx="2667000" cy="1477328"/>
          </a:xfrm>
          <a:prstGeom prst="rect">
            <a:avLst/>
          </a:prstGeom>
          <a:noFill/>
        </p:spPr>
        <p:txBody>
          <a:bodyPr wrap="square" rtlCol="0">
            <a:spAutoFit/>
          </a:bodyPr>
          <a:lstStyle/>
          <a:p>
            <a:r>
              <a:rPr lang="en-US" dirty="0" smtClean="0"/>
              <a:t>TIP: It’s best to </a:t>
            </a:r>
            <a:r>
              <a:rPr lang="en-US" dirty="0">
                <a:hlinkClick r:id="rId6"/>
              </a:rPr>
              <a:t>View REPM in its entirety</a:t>
            </a:r>
            <a:r>
              <a:rPr lang="en-US" dirty="0"/>
              <a:t> (all 400+ pages</a:t>
            </a:r>
            <a:r>
              <a:rPr lang="en-US" dirty="0" smtClean="0"/>
              <a:t>); or, choose to look at each whole chapter separately.</a:t>
            </a:r>
            <a:endParaRPr lang="en-US" dirty="0"/>
          </a:p>
        </p:txBody>
      </p:sp>
      <p:cxnSp>
        <p:nvCxnSpPr>
          <p:cNvPr id="11" name="Straight Arrow Connector 10"/>
          <p:cNvCxnSpPr>
            <a:stCxn id="3" idx="4"/>
          </p:cNvCxnSpPr>
          <p:nvPr/>
        </p:nvCxnSpPr>
        <p:spPr>
          <a:xfrm>
            <a:off x="1676400" y="2590800"/>
            <a:ext cx="1600200" cy="152400"/>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1+#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5638800" y="228600"/>
            <a:ext cx="3048000" cy="1447800"/>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000" dirty="0">
                <a:effectLst>
                  <a:outerShdw blurRad="38100" dist="38100" dir="2700000" algn="tl">
                    <a:srgbClr val="000000">
                      <a:alpha val="43137"/>
                    </a:srgbClr>
                  </a:outerShdw>
                </a:effectLst>
              </a:rPr>
              <a:t>REPM/Forms </a:t>
            </a:r>
            <a:r>
              <a:rPr lang="en-US" sz="2000" dirty="0" smtClean="0">
                <a:effectLst>
                  <a:outerShdw blurRad="38100" dist="38100" dir="2700000" algn="tl">
                    <a:srgbClr val="000000">
                      <a:alpha val="43137"/>
                    </a:srgbClr>
                  </a:outerShdw>
                </a:effectLst>
              </a:rPr>
              <a:t>page</a:t>
            </a:r>
          </a:p>
          <a:p>
            <a:pPr algn="ctr" eaLnBrk="1" fontAlgn="auto" hangingPunct="1">
              <a:spcBef>
                <a:spcPts val="0"/>
              </a:spcBef>
              <a:spcAft>
                <a:spcPts val="0"/>
              </a:spcAft>
              <a:defRPr/>
            </a:pPr>
            <a:r>
              <a:rPr lang="en-US" sz="1600" dirty="0" smtClean="0"/>
              <a:t>RE forms are </a:t>
            </a:r>
            <a:r>
              <a:rPr lang="en-US" sz="1600" u="sng" dirty="0" smtClean="0"/>
              <a:t>only</a:t>
            </a:r>
            <a:r>
              <a:rPr lang="en-US" sz="1600" dirty="0" smtClean="0"/>
              <a:t> available here or from READS</a:t>
            </a:r>
            <a:endParaRPr lang="en-US" sz="1600" dirty="0"/>
          </a:p>
        </p:txBody>
      </p:sp>
      <p:sp>
        <p:nvSpPr>
          <p:cNvPr id="10" name="TextBox 9"/>
          <p:cNvSpPr txBox="1"/>
          <p:nvPr/>
        </p:nvSpPr>
        <p:spPr>
          <a:xfrm>
            <a:off x="5829300" y="2057400"/>
            <a:ext cx="2971800" cy="4154488"/>
          </a:xfrm>
          <a:prstGeom prst="rect">
            <a:avLst/>
          </a:prstGeom>
          <a:solidFill>
            <a:schemeClr val="accent3">
              <a:lumMod val="20000"/>
              <a:lumOff val="80000"/>
            </a:schemeClr>
          </a:solidFill>
          <a:ln>
            <a:solidFill>
              <a:srgbClr val="FFC000"/>
            </a:solidFill>
          </a:ln>
        </p:spPr>
        <p:txBody>
          <a:bodyPr>
            <a:spAutoFit/>
          </a:bodyPr>
          <a:lstStyle/>
          <a:p>
            <a:pPr eaLnBrk="1" fontAlgn="auto" hangingPunct="1">
              <a:spcBef>
                <a:spcPts val="0"/>
              </a:spcBef>
              <a:spcAft>
                <a:spcPts val="0"/>
              </a:spcAft>
              <a:defRPr/>
            </a:pPr>
            <a:r>
              <a:rPr lang="en-US" b="1" dirty="0" smtClean="0">
                <a:solidFill>
                  <a:schemeClr val="accent1">
                    <a:lumMod val="50000"/>
                  </a:schemeClr>
                </a:solidFill>
                <a:latin typeface="+mn-lt"/>
              </a:rPr>
              <a:t>Our forms </a:t>
            </a:r>
            <a:r>
              <a:rPr lang="en-US" b="1" dirty="0">
                <a:solidFill>
                  <a:schemeClr val="accent1">
                    <a:lumMod val="50000"/>
                  </a:schemeClr>
                </a:solidFill>
                <a:latin typeface="+mn-lt"/>
              </a:rPr>
              <a:t>are grouped by category; then, in alpha order by form title.</a:t>
            </a:r>
          </a:p>
          <a:p>
            <a:pPr eaLnBrk="1" fontAlgn="auto" hangingPunct="1">
              <a:spcBef>
                <a:spcPts val="0"/>
              </a:spcBef>
              <a:spcAft>
                <a:spcPts val="0"/>
              </a:spcAft>
              <a:defRPr/>
            </a:pPr>
            <a:r>
              <a:rPr lang="en-US" b="1" dirty="0" smtClean="0">
                <a:solidFill>
                  <a:schemeClr val="accent1">
                    <a:lumMod val="50000"/>
                  </a:schemeClr>
                </a:solidFill>
                <a:latin typeface="+mn-lt"/>
              </a:rPr>
              <a:t>CATEGORIES, SEE:</a:t>
            </a:r>
            <a:endParaRPr lang="en-US" b="1" dirty="0">
              <a:solidFill>
                <a:schemeClr val="accent1">
                  <a:lumMod val="50000"/>
                </a:schemeClr>
              </a:solidFill>
              <a:latin typeface="+mn-lt"/>
            </a:endParaRPr>
          </a:p>
          <a:p>
            <a:pPr eaLnBrk="1" fontAlgn="auto" hangingPunct="1">
              <a:spcBef>
                <a:spcPts val="0"/>
              </a:spcBef>
              <a:spcAft>
                <a:spcPts val="0"/>
              </a:spcAft>
              <a:defRPr/>
            </a:pPr>
            <a:r>
              <a:rPr lang="en-US" sz="1600" i="1" dirty="0">
                <a:solidFill>
                  <a:schemeClr val="accent1">
                    <a:lumMod val="50000"/>
                  </a:schemeClr>
                </a:solidFill>
                <a:latin typeface="+mn-lt"/>
              </a:rPr>
              <a:t>Appraisal; Offer/negotiation/acquisition; Project related; includes litigation; Property management/surplus lands; Relocation forms/templates; Relocation informational handouts; and, Wisconsin Required DOA publications/brochures).  Also see: Obsolete/deleted information.</a:t>
            </a:r>
            <a:endParaRPr lang="en-US" sz="1600" dirty="0">
              <a:solidFill>
                <a:schemeClr val="accent1">
                  <a:lumMod val="50000"/>
                </a:schemeClr>
              </a:solidFill>
              <a:latin typeface="+mn-lt"/>
            </a:endParaRPr>
          </a:p>
        </p:txBody>
      </p:sp>
      <p:pic>
        <p:nvPicPr>
          <p:cNvPr id="29700" name="Picture 16" descr="C:\Users\dotssm\AppData\Local\Temp\SNAGHTML80bdc6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76200"/>
            <a:ext cx="4953000"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Arrow Connector 12"/>
          <p:cNvCxnSpPr>
            <a:stCxn id="10" idx="1"/>
          </p:cNvCxnSpPr>
          <p:nvPr/>
        </p:nvCxnSpPr>
        <p:spPr>
          <a:xfrm flipH="1" flipV="1">
            <a:off x="4457700" y="3429000"/>
            <a:ext cx="1371600" cy="706438"/>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28" name="Date Placeholder 3"/>
          <p:cNvSpPr>
            <a:spLocks noGrp="1"/>
          </p:cNvSpPr>
          <p:nvPr>
            <p:ph type="dt" sz="half" idx="10"/>
          </p:nvPr>
        </p:nvSpPr>
        <p:spPr/>
        <p:txBody>
          <a:bodyPr/>
          <a:lstStyle/>
          <a:p>
            <a:pPr>
              <a:defRPr/>
            </a:pPr>
            <a:r>
              <a:rPr lang="en-US" dirty="0" smtClean="0"/>
              <a:t>11/2016</a:t>
            </a:r>
            <a:endParaRPr lang="en-US" dirty="0"/>
          </a:p>
        </p:txBody>
      </p:sp>
      <p:sp>
        <p:nvSpPr>
          <p:cNvPr id="29702" name="Slide Number Placeholder 14"/>
          <p:cNvSpPr>
            <a:spLocks noGrp="1"/>
          </p:cNvSpPr>
          <p:nvPr>
            <p:ph type="sldNum" sz="quarter" idx="12"/>
          </p:nvPr>
        </p:nvSpPr>
        <p:spPr bwMode="auto">
          <a:xfrm>
            <a:off x="8001000" y="6441405"/>
            <a:ext cx="457200" cy="40188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p>
            <a:fld id="{901D859F-0499-4EC1-B26C-ABDBC2969BFC}" type="slidenum">
              <a:rPr lang="en-US" altLang="en-US">
                <a:latin typeface="Calibri" panose="020F0502020204030204" pitchFamily="34" charset="0"/>
              </a:rPr>
              <a:pPr/>
              <a:t>53</a:t>
            </a:fld>
            <a:endParaRPr lang="en-US" altLang="en-US" dirty="0">
              <a:latin typeface="Calibri" panose="020F0502020204030204" pitchFamily="34" charset="0"/>
            </a:endParaRPr>
          </a:p>
        </p:txBody>
      </p:sp>
      <p:cxnSp>
        <p:nvCxnSpPr>
          <p:cNvPr id="24" name="Straight Arrow Connector 23"/>
          <p:cNvCxnSpPr/>
          <p:nvPr/>
        </p:nvCxnSpPr>
        <p:spPr>
          <a:xfrm flipH="1">
            <a:off x="4457700" y="4135438"/>
            <a:ext cx="1409700" cy="512762"/>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pic>
        <p:nvPicPr>
          <p:cNvPr id="9" name="Picture 3" descr="Link to WisDOT Internet H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459786"/>
            <a:ext cx="276225" cy="2667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08761" y="6477000"/>
            <a:ext cx="6873239" cy="276999"/>
          </a:xfrm>
          <a:prstGeom prst="rect">
            <a:avLst/>
          </a:prstGeom>
        </p:spPr>
        <p:txBody>
          <a:bodyPr wrap="square">
            <a:spAutoFit/>
          </a:bodyPr>
          <a:lstStyle/>
          <a:p>
            <a:r>
              <a:rPr lang="en-US" sz="1200" dirty="0">
                <a:hlinkClick r:id="rId4"/>
              </a:rPr>
              <a:t>http://</a:t>
            </a:r>
            <a:r>
              <a:rPr lang="en-US" sz="1200" dirty="0" smtClean="0">
                <a:hlinkClick r:id="rId4"/>
              </a:rPr>
              <a:t>wisconsindot.gov/Pages/doing-bus/eng-consultants/cnslt-rsrces/re/repm-forms.aspx</a:t>
            </a:r>
            <a:r>
              <a:rPr lang="en-US" sz="1200" dirty="0" smtClean="0"/>
              <a:t> </a:t>
            </a:r>
            <a:endParaRPr lang="en-US" sz="1200" dirty="0"/>
          </a:p>
        </p:txBody>
      </p:sp>
      <p:sp>
        <p:nvSpPr>
          <p:cNvPr id="11" name="TextBox 10"/>
          <p:cNvSpPr txBox="1"/>
          <p:nvPr/>
        </p:nvSpPr>
        <p:spPr>
          <a:xfrm rot="19794070">
            <a:off x="1120352" y="3489831"/>
            <a:ext cx="3462238" cy="584775"/>
          </a:xfrm>
          <a:prstGeom prst="rect">
            <a:avLst/>
          </a:prstGeom>
          <a:noFill/>
        </p:spPr>
        <p:txBody>
          <a:bodyPr wrap="square" rtlCol="0">
            <a:spAutoFit/>
          </a:bodyPr>
          <a:lstStyle/>
          <a:p>
            <a:pPr algn="ctr"/>
            <a:r>
              <a:rPr lang="en-US" sz="1600" b="1" dirty="0" smtClean="0">
                <a:ln w="0"/>
                <a:solidFill>
                  <a:schemeClr val="accent1"/>
                </a:solidFill>
                <a:effectLst>
                  <a:outerShdw blurRad="38100" dist="25400" dir="5400000" algn="ctr" rotWithShape="0">
                    <a:srgbClr val="6E747A">
                      <a:alpha val="43000"/>
                    </a:srgbClr>
                  </a:outerShdw>
                </a:effectLst>
              </a:rPr>
              <a:t>NOT MEANT FOR ACTUAL VIEWING/SAMPLE ONLY</a:t>
            </a:r>
            <a:endParaRPr lang="en-US" sz="1600" b="1" dirty="0">
              <a:ln w="0"/>
              <a:solidFill>
                <a:schemeClr val="accent1"/>
              </a:solidFill>
              <a:effectLst>
                <a:outerShdw blurRad="38100" dist="25400" dir="5400000" algn="ctr" rotWithShape="0">
                  <a:srgbClr val="6E747A">
                    <a:alpha val="43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ate Placeholder 3"/>
          <p:cNvSpPr>
            <a:spLocks noGrp="1"/>
          </p:cNvSpPr>
          <p:nvPr>
            <p:ph type="dt" sz="half" idx="10"/>
          </p:nvPr>
        </p:nvSpPr>
        <p:spPr/>
        <p:txBody>
          <a:bodyPr/>
          <a:lstStyle/>
          <a:p>
            <a:pPr>
              <a:defRPr/>
            </a:pPr>
            <a:r>
              <a:rPr lang="en-US" dirty="0" smtClean="0"/>
              <a:t>11/2016</a:t>
            </a:r>
            <a:endParaRPr lang="en-US" dirty="0"/>
          </a:p>
        </p:txBody>
      </p:sp>
      <p:sp>
        <p:nvSpPr>
          <p:cNvPr id="30722" name="Slide Number Placeholder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p>
            <a:fld id="{285F3BA8-635F-45FC-8B81-363E958F0B80}" type="slidenum">
              <a:rPr lang="en-US" altLang="en-US">
                <a:latin typeface="Calibri" panose="020F0502020204030204" pitchFamily="34" charset="0"/>
              </a:rPr>
              <a:pPr/>
              <a:t>54</a:t>
            </a:fld>
            <a:endParaRPr lang="en-US" altLang="en-US" dirty="0">
              <a:latin typeface="Calibri" panose="020F0502020204030204" pitchFamily="34" charset="0"/>
            </a:endParaRPr>
          </a:p>
        </p:txBody>
      </p:sp>
      <p:pic>
        <p:nvPicPr>
          <p:cNvPr id="30723" name="Picture 9" descr="C:\Users\dotssm\AppData\Local\Temp\SNAGHTML824b4b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613" y="457200"/>
            <a:ext cx="5995987"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a:off x="6553200" y="1823512"/>
            <a:ext cx="2362200" cy="2596088"/>
          </a:xfrm>
          <a:prstGeom prst="ellipse">
            <a:avLst/>
          </a:prstGeom>
          <a:solidFill>
            <a:srgbClr val="C0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t>Stay alert to</a:t>
            </a:r>
          </a:p>
          <a:p>
            <a:pPr algn="ctr" eaLnBrk="1" fontAlgn="auto" hangingPunct="1">
              <a:spcBef>
                <a:spcPts val="0"/>
              </a:spcBef>
              <a:spcAft>
                <a:spcPts val="0"/>
              </a:spcAft>
              <a:defRPr/>
            </a:pPr>
            <a:r>
              <a:rPr lang="en-US" dirty="0"/>
              <a:t>REPM form updates and language </a:t>
            </a:r>
            <a:r>
              <a:rPr lang="en-US" dirty="0" smtClean="0"/>
              <a:t>updates.  </a:t>
            </a:r>
            <a:r>
              <a:rPr lang="en-US" sz="1400" dirty="0" smtClean="0"/>
              <a:t>Updated REPM &amp; form news stays posted here for six months</a:t>
            </a:r>
            <a:endParaRPr lang="en-US" sz="1400" dirty="0"/>
          </a:p>
        </p:txBody>
      </p:sp>
      <p:cxnSp>
        <p:nvCxnSpPr>
          <p:cNvPr id="5" name="Straight Arrow Connector 4"/>
          <p:cNvCxnSpPr>
            <a:stCxn id="3" idx="2"/>
          </p:cNvCxnSpPr>
          <p:nvPr/>
        </p:nvCxnSpPr>
        <p:spPr>
          <a:xfrm flipH="1" flipV="1">
            <a:off x="3657600" y="1005950"/>
            <a:ext cx="2895600" cy="2115606"/>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0182" y="320150"/>
            <a:ext cx="1259636" cy="1371600"/>
          </a:xfrm>
          <a:prstGeom prst="rect">
            <a:avLst/>
          </a:prstGeom>
          <a:effectLst>
            <a:softEdge rad="63500"/>
          </a:effectLst>
        </p:spPr>
      </p:pic>
      <p:pic>
        <p:nvPicPr>
          <p:cNvPr id="8" name="Picture 3" descr="Link to WisDOT Internet Ho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459786"/>
            <a:ext cx="276225" cy="2667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676400" y="6477000"/>
            <a:ext cx="5791200" cy="276999"/>
          </a:xfrm>
          <a:prstGeom prst="rect">
            <a:avLst/>
          </a:prstGeom>
        </p:spPr>
        <p:txBody>
          <a:bodyPr wrap="square">
            <a:spAutoFit/>
          </a:bodyPr>
          <a:lstStyle/>
          <a:p>
            <a:pPr algn="ctr"/>
            <a:r>
              <a:rPr lang="en-US" sz="1200" dirty="0">
                <a:hlinkClick r:id="rId5"/>
              </a:rPr>
              <a:t>http://</a:t>
            </a:r>
            <a:r>
              <a:rPr lang="en-US" sz="1200" dirty="0" smtClean="0">
                <a:hlinkClick r:id="rId5"/>
              </a:rPr>
              <a:t>wisconsindot.gov/Pages/doing-bus/eng-consultants/cnslt-rsrces/re/repm.aspx</a:t>
            </a:r>
            <a:r>
              <a:rPr lang="en-US" sz="1200" dirty="0" smtClean="0"/>
              <a:t> </a:t>
            </a:r>
            <a:endParaRPr lang="en-US" sz="1200" dirty="0"/>
          </a:p>
        </p:txBody>
      </p:sp>
      <p:sp>
        <p:nvSpPr>
          <p:cNvPr id="10" name="TextBox 9"/>
          <p:cNvSpPr txBox="1"/>
          <p:nvPr/>
        </p:nvSpPr>
        <p:spPr>
          <a:xfrm rot="19794070">
            <a:off x="1501352" y="2809920"/>
            <a:ext cx="3462238" cy="584775"/>
          </a:xfrm>
          <a:prstGeom prst="rect">
            <a:avLst/>
          </a:prstGeom>
          <a:noFill/>
        </p:spPr>
        <p:txBody>
          <a:bodyPr wrap="square" rtlCol="0">
            <a:spAutoFit/>
          </a:bodyPr>
          <a:lstStyle/>
          <a:p>
            <a:pPr algn="ctr"/>
            <a:r>
              <a:rPr lang="en-US" sz="1600" b="1" dirty="0" smtClean="0">
                <a:ln w="0"/>
                <a:solidFill>
                  <a:schemeClr val="accent1"/>
                </a:solidFill>
                <a:effectLst>
                  <a:outerShdw blurRad="38100" dist="25400" dir="5400000" algn="ctr" rotWithShape="0">
                    <a:srgbClr val="6E747A">
                      <a:alpha val="43000"/>
                    </a:srgbClr>
                  </a:outerShdw>
                </a:effectLst>
              </a:rPr>
              <a:t>NOT MEANT FOR ACTUAL VIEWING/SAMPLE ONLY</a:t>
            </a:r>
            <a:endParaRPr lang="en-US" sz="1600" b="1" dirty="0">
              <a:ln w="0"/>
              <a:solidFill>
                <a:schemeClr val="accent1"/>
              </a:solidFill>
              <a:effectLst>
                <a:outerShdw blurRad="38100" dist="25400" dir="5400000" algn="ctr" rotWithShape="0">
                  <a:srgbClr val="6E747A">
                    <a:alpha val="43000"/>
                  </a:srgbClr>
                </a:outerShdw>
              </a:effectLst>
            </a:endParaRPr>
          </a:p>
        </p:txBody>
      </p:sp>
      <p:sp>
        <p:nvSpPr>
          <p:cNvPr id="2" name="TextBox 1"/>
          <p:cNvSpPr txBox="1"/>
          <p:nvPr/>
        </p:nvSpPr>
        <p:spPr>
          <a:xfrm>
            <a:off x="6400800" y="1200090"/>
            <a:ext cx="2743200" cy="400110"/>
          </a:xfrm>
          <a:prstGeom prst="rect">
            <a:avLst/>
          </a:prstGeom>
          <a:noFill/>
        </p:spPr>
        <p:txBody>
          <a:bodyPr wrap="square" rtlCol="0">
            <a:spAutoFit/>
          </a:bodyPr>
          <a:lstStyle/>
          <a:p>
            <a:pPr algn="ctr"/>
            <a:r>
              <a:rPr lang="en-US" sz="2000" b="1" dirty="0" smtClean="0">
                <a:solidFill>
                  <a:schemeClr val="bg1">
                    <a:lumMod val="50000"/>
                  </a:schemeClr>
                </a:solidFill>
                <a:effectLst>
                  <a:outerShdw blurRad="38100" dist="38100" dir="2700000" algn="tl">
                    <a:srgbClr val="000000">
                      <a:alpha val="43137"/>
                    </a:srgbClr>
                  </a:outerShdw>
                </a:effectLst>
              </a:rPr>
              <a:t>Check for updates!</a:t>
            </a:r>
            <a:endParaRPr lang="en-US" sz="2000" b="1" dirty="0">
              <a:solidFill>
                <a:schemeClr val="bg1">
                  <a:lumMod val="5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ppt_w</p:attrName>
                                        </p:attrNameLst>
                                      </p:cBhvr>
                                      <p:tavLst>
                                        <p:tav tm="0" fmla="#ppt_w*sin(2.5*pi*$)">
                                          <p:val>
                                            <p:fltVal val="0"/>
                                          </p:val>
                                        </p:tav>
                                        <p:tav tm="100000">
                                          <p:val>
                                            <p:fltVal val="1"/>
                                          </p:val>
                                        </p:tav>
                                      </p:tavLst>
                                    </p:anim>
                                    <p:anim calcmode="lin" valueType="num">
                                      <p:cBhvr>
                                        <p:cTn id="9" dur="1000" fill="hold"/>
                                        <p:tgtEl>
                                          <p:spTgt spid="3"/>
                                        </p:tgtEl>
                                        <p:attrNameLst>
                                          <p:attrName>ppt_h</p:attrName>
                                        </p:attrNameLst>
                                      </p:cBhvr>
                                      <p:tavLst>
                                        <p:tav tm="0">
                                          <p:val>
                                            <p:strVal val="#ppt_h"/>
                                          </p:val>
                                        </p:tav>
                                        <p:tav tm="100000">
                                          <p:val>
                                            <p:strVal val="#ppt_h"/>
                                          </p:val>
                                        </p:tav>
                                      </p:tavLst>
                                    </p:anim>
                                  </p:childTnLst>
                                </p:cTn>
                              </p:par>
                              <p:par>
                                <p:cTn id="10" presetID="2" presetClass="entr" presetSubtype="2"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32" presetClass="emph" presetSubtype="0" fill="hold" grpId="0" nodeType="afterEffect">
                                  <p:stCondLst>
                                    <p:cond delay="1000"/>
                                  </p:stCondLst>
                                  <p:childTnLst>
                                    <p:animRot by="120000">
                                      <p:cBhvr>
                                        <p:cTn id="16" dur="100" fill="hold">
                                          <p:stCondLst>
                                            <p:cond delay="0"/>
                                          </p:stCondLst>
                                        </p:cTn>
                                        <p:tgtEl>
                                          <p:spTgt spid="2"/>
                                        </p:tgtEl>
                                        <p:attrNameLst>
                                          <p:attrName>r</p:attrName>
                                        </p:attrNameLst>
                                      </p:cBhvr>
                                    </p:animRot>
                                    <p:animRot by="-240000">
                                      <p:cBhvr>
                                        <p:cTn id="17" dur="200" fill="hold">
                                          <p:stCondLst>
                                            <p:cond delay="200"/>
                                          </p:stCondLst>
                                        </p:cTn>
                                        <p:tgtEl>
                                          <p:spTgt spid="2"/>
                                        </p:tgtEl>
                                        <p:attrNameLst>
                                          <p:attrName>r</p:attrName>
                                        </p:attrNameLst>
                                      </p:cBhvr>
                                    </p:animRot>
                                    <p:animRot by="240000">
                                      <p:cBhvr>
                                        <p:cTn id="18" dur="200" fill="hold">
                                          <p:stCondLst>
                                            <p:cond delay="400"/>
                                          </p:stCondLst>
                                        </p:cTn>
                                        <p:tgtEl>
                                          <p:spTgt spid="2"/>
                                        </p:tgtEl>
                                        <p:attrNameLst>
                                          <p:attrName>r</p:attrName>
                                        </p:attrNameLst>
                                      </p:cBhvr>
                                    </p:animRot>
                                    <p:animRot by="-240000">
                                      <p:cBhvr>
                                        <p:cTn id="19" dur="200" fill="hold">
                                          <p:stCondLst>
                                            <p:cond delay="600"/>
                                          </p:stCondLst>
                                        </p:cTn>
                                        <p:tgtEl>
                                          <p:spTgt spid="2"/>
                                        </p:tgtEl>
                                        <p:attrNameLst>
                                          <p:attrName>r</p:attrName>
                                        </p:attrNameLst>
                                      </p:cBhvr>
                                    </p:animRot>
                                    <p:animRot by="120000">
                                      <p:cBhvr>
                                        <p:cTn id="2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304800" y="2667000"/>
            <a:ext cx="2286000" cy="1524000"/>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t>REPM/Chapter 1/Project </a:t>
            </a:r>
            <a:r>
              <a:rPr lang="en-US" dirty="0" smtClean="0"/>
              <a:t>Development</a:t>
            </a:r>
            <a:endParaRPr lang="en-US" dirty="0"/>
          </a:p>
        </p:txBody>
      </p:sp>
      <p:sp>
        <p:nvSpPr>
          <p:cNvPr id="8" name="Date Placeholder 3"/>
          <p:cNvSpPr>
            <a:spLocks noGrp="1"/>
          </p:cNvSpPr>
          <p:nvPr>
            <p:ph type="dt" sz="half" idx="10"/>
          </p:nvPr>
        </p:nvSpPr>
        <p:spPr/>
        <p:txBody>
          <a:bodyPr/>
          <a:lstStyle/>
          <a:p>
            <a:pPr>
              <a:defRPr/>
            </a:pPr>
            <a:r>
              <a:rPr lang="en-US" dirty="0" smtClean="0"/>
              <a:t>11/2016</a:t>
            </a:r>
            <a:endParaRPr lang="en-US" dirty="0"/>
          </a:p>
        </p:txBody>
      </p:sp>
      <p:sp>
        <p:nvSpPr>
          <p:cNvPr id="3174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p>
            <a:fld id="{CBD66323-0978-4250-80EB-18F7B7CB42B2}" type="slidenum">
              <a:rPr lang="en-US" altLang="en-US">
                <a:latin typeface="Calibri" panose="020F0502020204030204" pitchFamily="34" charset="0"/>
              </a:rPr>
              <a:pPr/>
              <a:t>55</a:t>
            </a:fld>
            <a:endParaRPr lang="en-US" altLang="en-US" dirty="0">
              <a:latin typeface="Calibri" panose="020F0502020204030204" pitchFamily="34" charset="0"/>
            </a:endParaRPr>
          </a:p>
        </p:txBody>
      </p:sp>
      <p:pic>
        <p:nvPicPr>
          <p:cNvPr id="31748" name="Picture 7" descr="C:\Users\dotssm\AppData\Local\Temp\SNAGHTML83c2bcb.PNG"/>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6438" y="76200"/>
            <a:ext cx="5211762"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Link to WisDOT Internet H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459786"/>
            <a:ext cx="276225" cy="2667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66060" y="990600"/>
            <a:ext cx="2781940" cy="707886"/>
          </a:xfrm>
          <a:prstGeom prst="rect">
            <a:avLst/>
          </a:prstGeom>
          <a:noFill/>
        </p:spPr>
        <p:txBody>
          <a:bodyPr wrap="square" rtlCol="0">
            <a:spAutoFit/>
          </a:bodyPr>
          <a:lstStyle/>
          <a:p>
            <a:r>
              <a:rPr lang="en-US" sz="2000" b="1" dirty="0" smtClean="0">
                <a:solidFill>
                  <a:schemeClr val="accent2">
                    <a:lumMod val="50000"/>
                  </a:schemeClr>
                </a:solidFill>
              </a:rPr>
              <a:t>This chapter will be used by </a:t>
            </a:r>
            <a:r>
              <a:rPr lang="en-US" sz="2000" b="1" dirty="0" smtClean="0">
                <a:solidFill>
                  <a:schemeClr val="accent2">
                    <a:lumMod val="50000"/>
                  </a:schemeClr>
                </a:solidFill>
                <a:effectLst>
                  <a:outerShdw blurRad="38100" dist="38100" dir="2700000" algn="tl">
                    <a:srgbClr val="000000">
                      <a:alpha val="43137"/>
                    </a:srgbClr>
                  </a:outerShdw>
                </a:effectLst>
              </a:rPr>
              <a:t>EVERYONE</a:t>
            </a:r>
            <a:r>
              <a:rPr lang="en-US" sz="2000" b="1" dirty="0" smtClean="0">
                <a:solidFill>
                  <a:schemeClr val="accent2">
                    <a:lumMod val="50000"/>
                  </a:schemeClr>
                </a:solidFill>
              </a:rPr>
              <a:t>!</a:t>
            </a:r>
            <a:endParaRPr lang="en-US" sz="2000" b="1" dirty="0">
              <a:solidFill>
                <a:schemeClr val="accent2">
                  <a:lumMod val="50000"/>
                </a:schemeClr>
              </a:solidFill>
            </a:endParaRPr>
          </a:p>
        </p:txBody>
      </p:sp>
      <p:sp>
        <p:nvSpPr>
          <p:cNvPr id="4" name="Rectangle 3"/>
          <p:cNvSpPr/>
          <p:nvPr/>
        </p:nvSpPr>
        <p:spPr>
          <a:xfrm>
            <a:off x="1524000" y="6443246"/>
            <a:ext cx="6019800" cy="338554"/>
          </a:xfrm>
          <a:prstGeom prst="rect">
            <a:avLst/>
          </a:prstGeom>
        </p:spPr>
        <p:txBody>
          <a:bodyPr wrap="square">
            <a:spAutoFit/>
          </a:bodyPr>
          <a:lstStyle/>
          <a:p>
            <a:r>
              <a:rPr lang="en-US" sz="1600" dirty="0">
                <a:hlinkClick r:id="rId4"/>
              </a:rPr>
              <a:t>http://</a:t>
            </a:r>
            <a:r>
              <a:rPr lang="en-US" sz="1600" dirty="0" smtClean="0">
                <a:hlinkClick r:id="rId4"/>
              </a:rPr>
              <a:t>wisconsindot.gov/dtsdManuals/re/repmchap1/chapter1.pdf</a:t>
            </a:r>
            <a:r>
              <a:rPr lang="en-US" sz="1600" dirty="0" smtClean="0"/>
              <a:t> </a:t>
            </a:r>
            <a:endParaRPr lang="en-US" sz="1600" dirty="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7810" y="4572000"/>
            <a:ext cx="1053390" cy="640080"/>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32223" b="28666"/>
          <a:stretch/>
        </p:blipFill>
        <p:spPr>
          <a:xfrm>
            <a:off x="888422" y="4207540"/>
            <a:ext cx="1168978" cy="457200"/>
          </a:xfrm>
          <a:prstGeom prst="rect">
            <a:avLst/>
          </a:prstGeom>
        </p:spPr>
      </p:pic>
      <p:sp>
        <p:nvSpPr>
          <p:cNvPr id="5" name="TextBox 4"/>
          <p:cNvSpPr txBox="1"/>
          <p:nvPr/>
        </p:nvSpPr>
        <p:spPr>
          <a:xfrm rot="19794070">
            <a:off x="4205585" y="2809920"/>
            <a:ext cx="3462238" cy="584775"/>
          </a:xfrm>
          <a:prstGeom prst="rect">
            <a:avLst/>
          </a:prstGeom>
          <a:noFill/>
        </p:spPr>
        <p:txBody>
          <a:bodyPr wrap="square" rtlCol="0">
            <a:spAutoFit/>
          </a:bodyPr>
          <a:lstStyle/>
          <a:p>
            <a:pPr algn="ctr"/>
            <a:r>
              <a:rPr lang="en-US" sz="1600" b="1" dirty="0" smtClean="0">
                <a:ln w="0"/>
                <a:solidFill>
                  <a:schemeClr val="accent1"/>
                </a:solidFill>
                <a:effectLst>
                  <a:outerShdw blurRad="38100" dist="25400" dir="5400000" algn="ctr" rotWithShape="0">
                    <a:srgbClr val="6E747A">
                      <a:alpha val="43000"/>
                    </a:srgbClr>
                  </a:outerShdw>
                </a:effectLst>
              </a:rPr>
              <a:t>NOT MEANT FOR ACTUAL VIEWING/SAMPLE ONLY</a:t>
            </a:r>
            <a:endParaRPr lang="en-US" sz="1600" b="1" dirty="0">
              <a:ln w="0"/>
              <a:solidFill>
                <a:schemeClr val="accent1"/>
              </a:solidFill>
              <a:effectLst>
                <a:outerShdw blurRad="38100" dist="25400" dir="5400000" algn="ctr" rotWithShape="0">
                  <a:srgbClr val="6E747A">
                    <a:alpha val="43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304800" y="2667000"/>
            <a:ext cx="2286000" cy="1524000"/>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t>REPM/Chapter 2/Appraisal</a:t>
            </a:r>
          </a:p>
        </p:txBody>
      </p:sp>
      <p:sp>
        <p:nvSpPr>
          <p:cNvPr id="8" name="Date Placeholder 3"/>
          <p:cNvSpPr>
            <a:spLocks noGrp="1"/>
          </p:cNvSpPr>
          <p:nvPr>
            <p:ph type="dt" sz="half" idx="10"/>
          </p:nvPr>
        </p:nvSpPr>
        <p:spPr/>
        <p:txBody>
          <a:bodyPr/>
          <a:lstStyle/>
          <a:p>
            <a:pPr>
              <a:defRPr/>
            </a:pPr>
            <a:r>
              <a:rPr lang="en-US" dirty="0" smtClean="0"/>
              <a:t>11/2016</a:t>
            </a:r>
            <a:endParaRPr lang="en-US" dirty="0"/>
          </a:p>
        </p:txBody>
      </p:sp>
      <p:sp>
        <p:nvSpPr>
          <p:cNvPr id="3277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p>
            <a:fld id="{6B6E685F-8320-470B-9742-96FA1F27C5BB}" type="slidenum">
              <a:rPr lang="en-US" altLang="en-US">
                <a:latin typeface="Calibri" panose="020F0502020204030204" pitchFamily="34" charset="0"/>
              </a:rPr>
              <a:pPr/>
              <a:t>56</a:t>
            </a:fld>
            <a:endParaRPr lang="en-US" altLang="en-US" dirty="0">
              <a:latin typeface="Calibri" panose="020F0502020204030204" pitchFamily="34" charset="0"/>
            </a:endParaRPr>
          </a:p>
        </p:txBody>
      </p:sp>
      <p:pic>
        <p:nvPicPr>
          <p:cNvPr id="32772" name="Picture 7" descr="C:\Users\dotssm\AppData\Local\Temp\SNAGHTML85a4998.PNG"/>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6438" y="76200"/>
            <a:ext cx="5211762"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Link to WisDOT Internet H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459786"/>
            <a:ext cx="276225" cy="2667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04800" y="1030069"/>
            <a:ext cx="2971800" cy="646331"/>
          </a:xfrm>
          <a:prstGeom prst="rect">
            <a:avLst/>
          </a:prstGeom>
          <a:noFill/>
        </p:spPr>
        <p:txBody>
          <a:bodyPr wrap="square" rtlCol="0">
            <a:spAutoFit/>
          </a:bodyPr>
          <a:lstStyle/>
          <a:p>
            <a:r>
              <a:rPr lang="en-US" b="1" dirty="0" smtClean="0">
                <a:solidFill>
                  <a:schemeClr val="accent2">
                    <a:lumMod val="50000"/>
                  </a:schemeClr>
                </a:solidFill>
              </a:rPr>
              <a:t>This chapter will be used mostly by </a:t>
            </a:r>
            <a:r>
              <a:rPr lang="en-US" b="1" dirty="0" smtClean="0">
                <a:solidFill>
                  <a:schemeClr val="accent2">
                    <a:lumMod val="50000"/>
                  </a:schemeClr>
                </a:solidFill>
                <a:effectLst>
                  <a:outerShdw blurRad="38100" dist="38100" dir="2700000" algn="tl">
                    <a:srgbClr val="000000">
                      <a:alpha val="43137"/>
                    </a:srgbClr>
                  </a:outerShdw>
                </a:effectLst>
              </a:rPr>
              <a:t>appraisers</a:t>
            </a:r>
            <a:endParaRPr lang="en-US" b="1" dirty="0">
              <a:solidFill>
                <a:schemeClr val="accent2">
                  <a:lumMod val="50000"/>
                </a:schemeClr>
              </a:solidFill>
              <a:effectLst>
                <a:outerShdw blurRad="38100" dist="38100" dir="2700000" algn="tl">
                  <a:srgbClr val="000000">
                    <a:alpha val="43137"/>
                  </a:srgbClr>
                </a:outerShdw>
              </a:effectLst>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32223" b="28666"/>
          <a:stretch/>
        </p:blipFill>
        <p:spPr>
          <a:xfrm>
            <a:off x="888422" y="4207540"/>
            <a:ext cx="1168978" cy="45720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7810" y="4572000"/>
            <a:ext cx="1053390" cy="640080"/>
          </a:xfrm>
          <a:prstGeom prst="rect">
            <a:avLst/>
          </a:prstGeom>
        </p:spPr>
      </p:pic>
      <p:sp>
        <p:nvSpPr>
          <p:cNvPr id="11" name="Rectangle 10"/>
          <p:cNvSpPr/>
          <p:nvPr/>
        </p:nvSpPr>
        <p:spPr>
          <a:xfrm>
            <a:off x="1524000" y="6443246"/>
            <a:ext cx="6019800" cy="338554"/>
          </a:xfrm>
          <a:prstGeom prst="rect">
            <a:avLst/>
          </a:prstGeom>
        </p:spPr>
        <p:txBody>
          <a:bodyPr wrap="square">
            <a:spAutoFit/>
          </a:bodyPr>
          <a:lstStyle/>
          <a:p>
            <a:r>
              <a:rPr lang="en-US" sz="1600" dirty="0">
                <a:hlinkClick r:id="rId6"/>
              </a:rPr>
              <a:t>http://</a:t>
            </a:r>
            <a:r>
              <a:rPr lang="en-US" sz="1600" dirty="0" smtClean="0">
                <a:hlinkClick r:id="rId6"/>
              </a:rPr>
              <a:t>wisconsindot.gov/dtsdManuals/re/repmchap2/chapter2.pdf</a:t>
            </a:r>
            <a:r>
              <a:rPr lang="en-US" sz="1600" dirty="0" smtClean="0"/>
              <a:t> </a:t>
            </a:r>
            <a:endParaRPr lang="en-US" sz="1600" dirty="0"/>
          </a:p>
        </p:txBody>
      </p:sp>
      <p:sp>
        <p:nvSpPr>
          <p:cNvPr id="12" name="TextBox 11"/>
          <p:cNvSpPr txBox="1"/>
          <p:nvPr/>
        </p:nvSpPr>
        <p:spPr>
          <a:xfrm rot="19794070">
            <a:off x="4205585" y="2809920"/>
            <a:ext cx="3462238" cy="584775"/>
          </a:xfrm>
          <a:prstGeom prst="rect">
            <a:avLst/>
          </a:prstGeom>
          <a:noFill/>
        </p:spPr>
        <p:txBody>
          <a:bodyPr wrap="square" rtlCol="0">
            <a:spAutoFit/>
          </a:bodyPr>
          <a:lstStyle/>
          <a:p>
            <a:pPr algn="ctr"/>
            <a:r>
              <a:rPr lang="en-US" sz="1600" b="1" dirty="0" smtClean="0">
                <a:ln w="0"/>
                <a:solidFill>
                  <a:schemeClr val="accent1"/>
                </a:solidFill>
                <a:effectLst>
                  <a:outerShdw blurRad="38100" dist="25400" dir="5400000" algn="ctr" rotWithShape="0">
                    <a:srgbClr val="6E747A">
                      <a:alpha val="43000"/>
                    </a:srgbClr>
                  </a:outerShdw>
                </a:effectLst>
              </a:rPr>
              <a:t>NOT MEANT FOR ACTUAL VIEWING/SAMPLE ONLY</a:t>
            </a:r>
            <a:endParaRPr lang="en-US" sz="1600" b="1" dirty="0">
              <a:ln w="0"/>
              <a:solidFill>
                <a:schemeClr val="accent1"/>
              </a:solidFill>
              <a:effectLst>
                <a:outerShdw blurRad="38100" dist="25400" dir="5400000" algn="ctr" rotWithShape="0">
                  <a:srgbClr val="6E747A">
                    <a:alpha val="43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304800" y="2667000"/>
            <a:ext cx="2286000" cy="1524000"/>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t>REPM/Chapter 3/Acquisition</a:t>
            </a:r>
          </a:p>
        </p:txBody>
      </p:sp>
      <p:sp>
        <p:nvSpPr>
          <p:cNvPr id="8" name="Date Placeholder 3"/>
          <p:cNvSpPr>
            <a:spLocks noGrp="1"/>
          </p:cNvSpPr>
          <p:nvPr>
            <p:ph type="dt" sz="half" idx="10"/>
          </p:nvPr>
        </p:nvSpPr>
        <p:spPr/>
        <p:txBody>
          <a:bodyPr/>
          <a:lstStyle/>
          <a:p>
            <a:pPr>
              <a:defRPr/>
            </a:pPr>
            <a:r>
              <a:rPr lang="en-US" dirty="0" smtClean="0"/>
              <a:t>11/2016</a:t>
            </a:r>
            <a:endParaRPr lang="en-US" dirty="0"/>
          </a:p>
        </p:txBody>
      </p:sp>
      <p:sp>
        <p:nvSpPr>
          <p:cNvPr id="33795"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p>
            <a:fld id="{9D601EDD-58B4-430C-A9FF-9F987D7AA24F}" type="slidenum">
              <a:rPr lang="en-US" altLang="en-US">
                <a:latin typeface="Calibri" panose="020F0502020204030204" pitchFamily="34" charset="0"/>
              </a:rPr>
              <a:pPr/>
              <a:t>57</a:t>
            </a:fld>
            <a:endParaRPr lang="en-US" altLang="en-US" dirty="0">
              <a:latin typeface="Calibri" panose="020F0502020204030204" pitchFamily="34" charset="0"/>
            </a:endParaRPr>
          </a:p>
        </p:txBody>
      </p:sp>
      <p:pic>
        <p:nvPicPr>
          <p:cNvPr id="33796" name="Picture 7" descr="C:\Users\dotssm\AppData\Local\Temp\SNAGHTML8628003.PNG"/>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6438" y="76200"/>
            <a:ext cx="5211762"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Link to WisDOT Internet H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459786"/>
            <a:ext cx="276225" cy="2667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32223" b="28666"/>
          <a:stretch/>
        </p:blipFill>
        <p:spPr>
          <a:xfrm>
            <a:off x="888422" y="4207540"/>
            <a:ext cx="1168978" cy="4572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7810" y="4572000"/>
            <a:ext cx="1053390" cy="640080"/>
          </a:xfrm>
          <a:prstGeom prst="rect">
            <a:avLst/>
          </a:prstGeom>
        </p:spPr>
      </p:pic>
      <p:sp>
        <p:nvSpPr>
          <p:cNvPr id="10" name="TextBox 9"/>
          <p:cNvSpPr txBox="1"/>
          <p:nvPr/>
        </p:nvSpPr>
        <p:spPr>
          <a:xfrm>
            <a:off x="334962" y="753070"/>
            <a:ext cx="2941638" cy="923330"/>
          </a:xfrm>
          <a:prstGeom prst="rect">
            <a:avLst/>
          </a:prstGeom>
          <a:noFill/>
        </p:spPr>
        <p:txBody>
          <a:bodyPr wrap="square" rtlCol="0">
            <a:spAutoFit/>
          </a:bodyPr>
          <a:lstStyle/>
          <a:p>
            <a:r>
              <a:rPr lang="en-US" b="1" dirty="0" smtClean="0">
                <a:solidFill>
                  <a:schemeClr val="accent2">
                    <a:lumMod val="50000"/>
                  </a:schemeClr>
                </a:solidFill>
              </a:rPr>
              <a:t>This chapter will be used mostly by </a:t>
            </a:r>
            <a:r>
              <a:rPr lang="en-US" b="1" dirty="0" smtClean="0">
                <a:solidFill>
                  <a:schemeClr val="accent2">
                    <a:lumMod val="50000"/>
                  </a:schemeClr>
                </a:solidFill>
                <a:effectLst>
                  <a:outerShdw blurRad="38100" dist="38100" dir="2700000" algn="tl">
                    <a:srgbClr val="000000">
                      <a:alpha val="43137"/>
                    </a:srgbClr>
                  </a:outerShdw>
                </a:effectLst>
              </a:rPr>
              <a:t>acquisition (negotiation) agents</a:t>
            </a:r>
            <a:endParaRPr lang="en-US" b="1" dirty="0">
              <a:solidFill>
                <a:schemeClr val="accent2">
                  <a:lumMod val="50000"/>
                </a:schemeClr>
              </a:solidFill>
              <a:effectLst>
                <a:outerShdw blurRad="38100" dist="38100" dir="2700000" algn="tl">
                  <a:srgbClr val="000000">
                    <a:alpha val="43137"/>
                  </a:srgbClr>
                </a:outerShdw>
              </a:effectLst>
            </a:endParaRPr>
          </a:p>
        </p:txBody>
      </p:sp>
      <p:sp>
        <p:nvSpPr>
          <p:cNvPr id="11" name="Rectangle 10"/>
          <p:cNvSpPr/>
          <p:nvPr/>
        </p:nvSpPr>
        <p:spPr>
          <a:xfrm>
            <a:off x="1524000" y="6443246"/>
            <a:ext cx="6019800" cy="338554"/>
          </a:xfrm>
          <a:prstGeom prst="rect">
            <a:avLst/>
          </a:prstGeom>
        </p:spPr>
        <p:txBody>
          <a:bodyPr wrap="square">
            <a:spAutoFit/>
          </a:bodyPr>
          <a:lstStyle/>
          <a:p>
            <a:r>
              <a:rPr lang="en-US" sz="1600" dirty="0">
                <a:hlinkClick r:id="rId6"/>
              </a:rPr>
              <a:t>http://</a:t>
            </a:r>
            <a:r>
              <a:rPr lang="en-US" sz="1600" dirty="0" smtClean="0">
                <a:hlinkClick r:id="rId6"/>
              </a:rPr>
              <a:t>wisconsindot.gov/dtsdManuals/re/repmchap3/chapter3.pdf</a:t>
            </a:r>
            <a:r>
              <a:rPr lang="en-US" sz="1600" dirty="0" smtClean="0"/>
              <a:t> </a:t>
            </a:r>
            <a:endParaRPr lang="en-US" sz="1600" dirty="0"/>
          </a:p>
        </p:txBody>
      </p:sp>
      <p:sp>
        <p:nvSpPr>
          <p:cNvPr id="12" name="TextBox 11"/>
          <p:cNvSpPr txBox="1"/>
          <p:nvPr/>
        </p:nvSpPr>
        <p:spPr>
          <a:xfrm rot="19794070">
            <a:off x="4205585" y="2809920"/>
            <a:ext cx="3462238" cy="584775"/>
          </a:xfrm>
          <a:prstGeom prst="rect">
            <a:avLst/>
          </a:prstGeom>
          <a:noFill/>
        </p:spPr>
        <p:txBody>
          <a:bodyPr wrap="square" rtlCol="0">
            <a:spAutoFit/>
          </a:bodyPr>
          <a:lstStyle/>
          <a:p>
            <a:pPr algn="ctr"/>
            <a:r>
              <a:rPr lang="en-US" sz="1600" b="1" dirty="0" smtClean="0">
                <a:ln w="0"/>
                <a:solidFill>
                  <a:schemeClr val="accent1"/>
                </a:solidFill>
                <a:effectLst>
                  <a:outerShdw blurRad="38100" dist="25400" dir="5400000" algn="ctr" rotWithShape="0">
                    <a:srgbClr val="6E747A">
                      <a:alpha val="43000"/>
                    </a:srgbClr>
                  </a:outerShdw>
                </a:effectLst>
              </a:rPr>
              <a:t>NOT MEANT FOR ACTUAL VIEWING/SAMPLE ONLY</a:t>
            </a:r>
            <a:endParaRPr lang="en-US" sz="1600" b="1" dirty="0">
              <a:ln w="0"/>
              <a:solidFill>
                <a:schemeClr val="accent1"/>
              </a:solidFill>
              <a:effectLst>
                <a:outerShdw blurRad="38100" dist="25400" dir="5400000" algn="ctr" rotWithShape="0">
                  <a:srgbClr val="6E747A">
                    <a:alpha val="43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04800" y="2667000"/>
            <a:ext cx="2286000" cy="1524000"/>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t>REPM/Chapter 4/Litigation</a:t>
            </a:r>
          </a:p>
        </p:txBody>
      </p:sp>
      <p:sp>
        <p:nvSpPr>
          <p:cNvPr id="8" name="Date Placeholder 3"/>
          <p:cNvSpPr>
            <a:spLocks noGrp="1"/>
          </p:cNvSpPr>
          <p:nvPr>
            <p:ph type="dt" sz="half" idx="10"/>
          </p:nvPr>
        </p:nvSpPr>
        <p:spPr/>
        <p:txBody>
          <a:bodyPr/>
          <a:lstStyle/>
          <a:p>
            <a:pPr>
              <a:defRPr/>
            </a:pPr>
            <a:r>
              <a:rPr lang="en-US" dirty="0" smtClean="0"/>
              <a:t>11/2016</a:t>
            </a:r>
            <a:endParaRPr lang="en-US" dirty="0"/>
          </a:p>
        </p:txBody>
      </p:sp>
      <p:sp>
        <p:nvSpPr>
          <p:cNvPr id="34819"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p>
            <a:fld id="{CB484E01-15F3-4541-9F69-2DB3D31BF331}" type="slidenum">
              <a:rPr lang="en-US" altLang="en-US">
                <a:latin typeface="Calibri" panose="020F0502020204030204" pitchFamily="34" charset="0"/>
              </a:rPr>
              <a:pPr/>
              <a:t>58</a:t>
            </a:fld>
            <a:endParaRPr lang="en-US" altLang="en-US" dirty="0">
              <a:latin typeface="Calibri" panose="020F0502020204030204" pitchFamily="34" charset="0"/>
            </a:endParaRPr>
          </a:p>
        </p:txBody>
      </p:sp>
      <p:pic>
        <p:nvPicPr>
          <p:cNvPr id="34820" name="Picture 7" descr="C:\Users\dotssm\AppData\Local\Temp\SNAGHTML865996d.PNG"/>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6437" y="76200"/>
            <a:ext cx="5211763"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Link to WisDOT Internet H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459786"/>
            <a:ext cx="276225" cy="2667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32223" b="28666"/>
          <a:stretch/>
        </p:blipFill>
        <p:spPr>
          <a:xfrm>
            <a:off x="888422" y="4207540"/>
            <a:ext cx="1168978" cy="4572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7810" y="4572000"/>
            <a:ext cx="1053390" cy="640080"/>
          </a:xfrm>
          <a:prstGeom prst="rect">
            <a:avLst/>
          </a:prstGeom>
        </p:spPr>
      </p:pic>
      <p:sp>
        <p:nvSpPr>
          <p:cNvPr id="10" name="TextBox 9"/>
          <p:cNvSpPr txBox="1"/>
          <p:nvPr/>
        </p:nvSpPr>
        <p:spPr>
          <a:xfrm>
            <a:off x="381000" y="753070"/>
            <a:ext cx="2682165" cy="923330"/>
          </a:xfrm>
          <a:prstGeom prst="rect">
            <a:avLst/>
          </a:prstGeom>
          <a:noFill/>
        </p:spPr>
        <p:txBody>
          <a:bodyPr wrap="square" rtlCol="0">
            <a:spAutoFit/>
          </a:bodyPr>
          <a:lstStyle/>
          <a:p>
            <a:r>
              <a:rPr lang="en-US" b="1" dirty="0" smtClean="0">
                <a:solidFill>
                  <a:schemeClr val="accent2">
                    <a:lumMod val="50000"/>
                  </a:schemeClr>
                </a:solidFill>
              </a:rPr>
              <a:t>This chapter will be used mostly by </a:t>
            </a:r>
            <a:r>
              <a:rPr lang="en-US" b="1" dirty="0" smtClean="0">
                <a:solidFill>
                  <a:schemeClr val="accent2">
                    <a:lumMod val="50000"/>
                  </a:schemeClr>
                </a:solidFill>
                <a:effectLst>
                  <a:outerShdw blurRad="38100" dist="38100" dir="2700000" algn="tl">
                    <a:srgbClr val="000000">
                      <a:alpha val="43137"/>
                    </a:srgbClr>
                  </a:outerShdw>
                </a:effectLst>
              </a:rPr>
              <a:t>litigation coordinators</a:t>
            </a:r>
            <a:endParaRPr lang="en-US" b="1" dirty="0">
              <a:solidFill>
                <a:schemeClr val="accent2">
                  <a:lumMod val="50000"/>
                </a:schemeClr>
              </a:solidFill>
              <a:effectLst>
                <a:outerShdw blurRad="38100" dist="38100" dir="2700000" algn="tl">
                  <a:srgbClr val="000000">
                    <a:alpha val="43137"/>
                  </a:srgbClr>
                </a:outerShdw>
              </a:effectLst>
            </a:endParaRPr>
          </a:p>
        </p:txBody>
      </p:sp>
      <p:sp>
        <p:nvSpPr>
          <p:cNvPr id="11" name="Rectangle 10"/>
          <p:cNvSpPr/>
          <p:nvPr/>
        </p:nvSpPr>
        <p:spPr>
          <a:xfrm>
            <a:off x="1524000" y="6443246"/>
            <a:ext cx="6019800" cy="338554"/>
          </a:xfrm>
          <a:prstGeom prst="rect">
            <a:avLst/>
          </a:prstGeom>
        </p:spPr>
        <p:txBody>
          <a:bodyPr wrap="square">
            <a:spAutoFit/>
          </a:bodyPr>
          <a:lstStyle/>
          <a:p>
            <a:r>
              <a:rPr lang="en-US" sz="1600" dirty="0">
                <a:hlinkClick r:id="rId6"/>
              </a:rPr>
              <a:t>http://</a:t>
            </a:r>
            <a:r>
              <a:rPr lang="en-US" sz="1600" dirty="0" smtClean="0">
                <a:hlinkClick r:id="rId6"/>
              </a:rPr>
              <a:t>wisconsindot.gov/dtsdManuals/re/repmchap4/chapter4.pdf</a:t>
            </a:r>
            <a:r>
              <a:rPr lang="en-US" sz="1600" dirty="0" smtClean="0"/>
              <a:t> </a:t>
            </a:r>
            <a:endParaRPr lang="en-US" sz="1600" dirty="0"/>
          </a:p>
        </p:txBody>
      </p:sp>
      <p:sp>
        <p:nvSpPr>
          <p:cNvPr id="12" name="TextBox 11"/>
          <p:cNvSpPr txBox="1"/>
          <p:nvPr/>
        </p:nvSpPr>
        <p:spPr>
          <a:xfrm rot="19794070">
            <a:off x="4205585" y="2809920"/>
            <a:ext cx="3462238" cy="584775"/>
          </a:xfrm>
          <a:prstGeom prst="rect">
            <a:avLst/>
          </a:prstGeom>
          <a:noFill/>
        </p:spPr>
        <p:txBody>
          <a:bodyPr wrap="square" rtlCol="0">
            <a:spAutoFit/>
          </a:bodyPr>
          <a:lstStyle/>
          <a:p>
            <a:pPr algn="ctr"/>
            <a:r>
              <a:rPr lang="en-US" sz="1600" b="1" dirty="0" smtClean="0">
                <a:ln w="0"/>
                <a:solidFill>
                  <a:schemeClr val="accent1"/>
                </a:solidFill>
                <a:effectLst>
                  <a:outerShdw blurRad="38100" dist="25400" dir="5400000" algn="ctr" rotWithShape="0">
                    <a:srgbClr val="6E747A">
                      <a:alpha val="43000"/>
                    </a:srgbClr>
                  </a:outerShdw>
                </a:effectLst>
              </a:rPr>
              <a:t>NOT MEANT FOR ACTUAL VIEWING/SAMPLE ONLY</a:t>
            </a:r>
            <a:endParaRPr lang="en-US" sz="1600" b="1" dirty="0">
              <a:ln w="0"/>
              <a:solidFill>
                <a:schemeClr val="accent1"/>
              </a:solidFill>
              <a:effectLst>
                <a:outerShdw blurRad="38100" dist="25400" dir="5400000" algn="ctr" rotWithShape="0">
                  <a:srgbClr val="6E747A">
                    <a:alpha val="43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pPr>
              <a:defRPr/>
            </a:pPr>
            <a:r>
              <a:rPr lang="en-US" dirty="0" smtClean="0"/>
              <a:t>11/2016</a:t>
            </a:r>
            <a:endParaRPr lang="en-US" dirty="0"/>
          </a:p>
        </p:txBody>
      </p:sp>
      <p:pic>
        <p:nvPicPr>
          <p:cNvPr id="35844" name="Picture 7" descr="C:\Users\dotssm\AppData\Local\Temp\SNAGHTML869a8a9.PNG"/>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6438" y="76200"/>
            <a:ext cx="5211762"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p>
            <a:fld id="{293CF019-80FC-401E-A0D5-8823175FF9A5}" type="slidenum">
              <a:rPr lang="en-US" altLang="en-US">
                <a:latin typeface="Calibri" panose="020F0502020204030204" pitchFamily="34" charset="0"/>
              </a:rPr>
              <a:pPr/>
              <a:t>59</a:t>
            </a:fld>
            <a:endParaRPr lang="en-US" altLang="en-US" dirty="0">
              <a:latin typeface="Calibri" panose="020F0502020204030204" pitchFamily="34" charset="0"/>
            </a:endParaRPr>
          </a:p>
        </p:txBody>
      </p:sp>
      <p:sp>
        <p:nvSpPr>
          <p:cNvPr id="5" name="Oval 4"/>
          <p:cNvSpPr/>
          <p:nvPr/>
        </p:nvSpPr>
        <p:spPr>
          <a:xfrm>
            <a:off x="304800" y="2656620"/>
            <a:ext cx="2286000" cy="1524000"/>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t>REPM/Chapter 5/Relocation</a:t>
            </a:r>
          </a:p>
        </p:txBody>
      </p:sp>
      <p:pic>
        <p:nvPicPr>
          <p:cNvPr id="6" name="Picture 3" descr="Link to WisDOT Internet H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459786"/>
            <a:ext cx="276225" cy="2667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32223" b="28666"/>
          <a:stretch/>
        </p:blipFill>
        <p:spPr>
          <a:xfrm>
            <a:off x="888422" y="4207540"/>
            <a:ext cx="1168978" cy="4572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7810" y="4572000"/>
            <a:ext cx="1053390" cy="640080"/>
          </a:xfrm>
          <a:prstGeom prst="rect">
            <a:avLst/>
          </a:prstGeom>
        </p:spPr>
      </p:pic>
      <p:sp>
        <p:nvSpPr>
          <p:cNvPr id="10" name="TextBox 9"/>
          <p:cNvSpPr txBox="1"/>
          <p:nvPr/>
        </p:nvSpPr>
        <p:spPr>
          <a:xfrm>
            <a:off x="457200" y="753070"/>
            <a:ext cx="2743200" cy="923330"/>
          </a:xfrm>
          <a:prstGeom prst="rect">
            <a:avLst/>
          </a:prstGeom>
          <a:noFill/>
        </p:spPr>
        <p:txBody>
          <a:bodyPr wrap="square" rtlCol="0">
            <a:spAutoFit/>
          </a:bodyPr>
          <a:lstStyle/>
          <a:p>
            <a:r>
              <a:rPr lang="en-US" b="1" dirty="0" smtClean="0">
                <a:solidFill>
                  <a:schemeClr val="accent2">
                    <a:lumMod val="50000"/>
                  </a:schemeClr>
                </a:solidFill>
              </a:rPr>
              <a:t>This chapter will be used mostly by </a:t>
            </a:r>
            <a:r>
              <a:rPr lang="en-US" b="1" dirty="0" smtClean="0">
                <a:solidFill>
                  <a:schemeClr val="accent2">
                    <a:lumMod val="50000"/>
                  </a:schemeClr>
                </a:solidFill>
                <a:effectLst>
                  <a:outerShdw blurRad="38100" dist="38100" dir="2700000" algn="tl">
                    <a:srgbClr val="000000">
                      <a:alpha val="43137"/>
                    </a:srgbClr>
                  </a:outerShdw>
                </a:effectLst>
              </a:rPr>
              <a:t>relocation agents</a:t>
            </a:r>
            <a:endParaRPr lang="en-US" b="1" dirty="0">
              <a:solidFill>
                <a:schemeClr val="accent2">
                  <a:lumMod val="50000"/>
                </a:schemeClr>
              </a:solidFill>
              <a:effectLst>
                <a:outerShdw blurRad="38100" dist="38100" dir="2700000" algn="tl">
                  <a:srgbClr val="000000">
                    <a:alpha val="43137"/>
                  </a:srgbClr>
                </a:outerShdw>
              </a:effectLst>
            </a:endParaRPr>
          </a:p>
        </p:txBody>
      </p:sp>
      <p:sp>
        <p:nvSpPr>
          <p:cNvPr id="11" name="Rectangle 10"/>
          <p:cNvSpPr/>
          <p:nvPr/>
        </p:nvSpPr>
        <p:spPr>
          <a:xfrm>
            <a:off x="1524000" y="6443246"/>
            <a:ext cx="6019800" cy="338554"/>
          </a:xfrm>
          <a:prstGeom prst="rect">
            <a:avLst/>
          </a:prstGeom>
        </p:spPr>
        <p:txBody>
          <a:bodyPr wrap="square">
            <a:spAutoFit/>
          </a:bodyPr>
          <a:lstStyle/>
          <a:p>
            <a:r>
              <a:rPr lang="en-US" sz="1600" dirty="0">
                <a:hlinkClick r:id="rId6"/>
              </a:rPr>
              <a:t>http://</a:t>
            </a:r>
            <a:r>
              <a:rPr lang="en-US" sz="1600" dirty="0" smtClean="0">
                <a:hlinkClick r:id="rId6"/>
              </a:rPr>
              <a:t>wisconsindot.gov/dtsdManuals/re/repmchap5/chapter5.pdf</a:t>
            </a:r>
            <a:r>
              <a:rPr lang="en-US" sz="1600" dirty="0" smtClean="0"/>
              <a:t> </a:t>
            </a:r>
            <a:endParaRPr lang="en-US" sz="1600" dirty="0"/>
          </a:p>
        </p:txBody>
      </p:sp>
      <p:sp>
        <p:nvSpPr>
          <p:cNvPr id="12" name="TextBox 11"/>
          <p:cNvSpPr txBox="1"/>
          <p:nvPr/>
        </p:nvSpPr>
        <p:spPr>
          <a:xfrm rot="19794070">
            <a:off x="4205585" y="2809920"/>
            <a:ext cx="3462238" cy="584775"/>
          </a:xfrm>
          <a:prstGeom prst="rect">
            <a:avLst/>
          </a:prstGeom>
          <a:noFill/>
        </p:spPr>
        <p:txBody>
          <a:bodyPr wrap="square" rtlCol="0">
            <a:spAutoFit/>
          </a:bodyPr>
          <a:lstStyle/>
          <a:p>
            <a:pPr algn="ctr"/>
            <a:r>
              <a:rPr lang="en-US" sz="1600" b="1" dirty="0" smtClean="0">
                <a:ln w="0"/>
                <a:solidFill>
                  <a:schemeClr val="accent1"/>
                </a:solidFill>
                <a:effectLst>
                  <a:outerShdw blurRad="38100" dist="25400" dir="5400000" algn="ctr" rotWithShape="0">
                    <a:srgbClr val="6E747A">
                      <a:alpha val="43000"/>
                    </a:srgbClr>
                  </a:outerShdw>
                </a:effectLst>
              </a:rPr>
              <a:t>NOT MEANT FOR ACTUAL VIEWING/SAMPLE ONLY</a:t>
            </a:r>
            <a:endParaRPr lang="en-US" sz="1600" b="1" dirty="0">
              <a:ln w="0"/>
              <a:solidFill>
                <a:schemeClr val="accent1"/>
              </a:solidFill>
              <a:effectLst>
                <a:outerShdw blurRad="38100" dist="25400" dir="5400000" algn="ctr" rotWithShape="0">
                  <a:srgbClr val="6E747A">
                    <a:alpha val="43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2362200" cy="6400800"/>
          </a:xfrm>
        </p:spPr>
        <p:txBody>
          <a:bodyPr anchor="ctr" anchorCtr="0">
            <a:noAutofit/>
          </a:bodyPr>
          <a:lstStyle/>
          <a:p>
            <a:pPr>
              <a:lnSpc>
                <a:spcPts val="2500"/>
              </a:lnSpc>
            </a:pPr>
            <a:r>
              <a:rPr lang="en-US" sz="2100" dirty="0" smtClean="0"/>
              <a:t>TIP:  </a:t>
            </a:r>
            <a:r>
              <a:rPr lang="en-US" sz="2100" b="1" u="sng" dirty="0" smtClean="0">
                <a:effectLst>
                  <a:outerShdw blurRad="38100" dist="38100" dir="2700000" algn="tl">
                    <a:srgbClr val="000000">
                      <a:alpha val="43137"/>
                    </a:srgbClr>
                  </a:outerShdw>
                </a:effectLst>
              </a:rPr>
              <a:t>Everybody</a:t>
            </a:r>
            <a:r>
              <a:rPr lang="en-US" sz="2100" dirty="0" smtClean="0"/>
              <a:t> needs to know how to save key web pages to your favorites as bookmark links and how to create shortcuts.  Do this for all your key online tools and resources to make for quick, easy, effortless repeated access.  Its just good business practice, like putting a label on a file folder in your desk drawer; helps you find stuff later.</a:t>
            </a:r>
            <a:endParaRPr lang="en-US" sz="2100" dirty="0"/>
          </a:p>
        </p:txBody>
      </p:sp>
      <p:sp>
        <p:nvSpPr>
          <p:cNvPr id="3" name="Content Placeholder 2"/>
          <p:cNvSpPr>
            <a:spLocks noGrp="1"/>
          </p:cNvSpPr>
          <p:nvPr>
            <p:ph idx="1"/>
          </p:nvPr>
        </p:nvSpPr>
        <p:spPr>
          <a:xfrm>
            <a:off x="3904903" y="381000"/>
            <a:ext cx="4781898" cy="6096000"/>
          </a:xfrm>
          <a:ln>
            <a:solidFill>
              <a:srgbClr val="FFC000"/>
            </a:solidFill>
          </a:ln>
        </p:spPr>
        <p:txBody>
          <a:bodyPr anchor="ctr" anchorCtr="0">
            <a:normAutofit lnSpcReduction="10000"/>
          </a:bodyPr>
          <a:lstStyle/>
          <a:p>
            <a:r>
              <a:rPr lang="en-US" sz="2300" dirty="0" smtClean="0">
                <a:solidFill>
                  <a:schemeClr val="tx1"/>
                </a:solidFill>
              </a:rPr>
              <a:t>To keep us confused, for most electronic processes, there seems to be more than one way to get there.  Individuals being the unique characters we are tend to adopt some of our own personal tricks and tips, but then we get into a rut and fail to recognize or try new and other, possibly even more efficient, ways of getting our work done.  There are several quick methods to </a:t>
            </a:r>
            <a:r>
              <a:rPr lang="en-US" sz="2300" dirty="0">
                <a:solidFill>
                  <a:schemeClr val="tx1"/>
                </a:solidFill>
              </a:rPr>
              <a:t>create a favorite </a:t>
            </a:r>
            <a:r>
              <a:rPr lang="en-US" sz="2300" dirty="0" smtClean="0">
                <a:solidFill>
                  <a:schemeClr val="tx1"/>
                </a:solidFill>
              </a:rPr>
              <a:t>(or bookmark) </a:t>
            </a:r>
            <a:r>
              <a:rPr lang="en-US" sz="2300" dirty="0">
                <a:solidFill>
                  <a:schemeClr val="tx1"/>
                </a:solidFill>
              </a:rPr>
              <a:t>in Microsoft Internet </a:t>
            </a:r>
            <a:r>
              <a:rPr lang="en-US" sz="2300" dirty="0" smtClean="0">
                <a:solidFill>
                  <a:schemeClr val="tx1"/>
                </a:solidFill>
              </a:rPr>
              <a:t>Explorer and to create a shortcut.  Whichever method(s) here you choose to use on a regular basis is probably no better or worse than another, but try them all so you learn.  Then, get comfortable in using some that you can remember without always having to go back and look at instructions.</a:t>
            </a:r>
            <a:endParaRPr lang="en-US" dirty="0">
              <a:latin typeface="+mj-lt"/>
            </a:endParaRPr>
          </a:p>
        </p:txBody>
      </p:sp>
      <p:sp>
        <p:nvSpPr>
          <p:cNvPr id="5" name="Date Placeholder 4"/>
          <p:cNvSpPr>
            <a:spLocks noGrp="1"/>
          </p:cNvSpPr>
          <p:nvPr>
            <p:ph type="dt" sz="half" idx="10"/>
          </p:nvPr>
        </p:nvSpPr>
        <p:spPr/>
        <p:txBody>
          <a:bodyPr/>
          <a:lstStyle/>
          <a:p>
            <a:pPr>
              <a:defRPr/>
            </a:pPr>
            <a:r>
              <a:rPr lang="en-US" dirty="0" smtClean="0"/>
              <a:t>11/2016</a:t>
            </a:r>
            <a:endParaRPr lang="en-US" dirty="0"/>
          </a:p>
        </p:txBody>
      </p:sp>
      <p:sp>
        <p:nvSpPr>
          <p:cNvPr id="6" name="Slide Number Placeholder 5"/>
          <p:cNvSpPr>
            <a:spLocks noGrp="1"/>
          </p:cNvSpPr>
          <p:nvPr>
            <p:ph type="sldNum" sz="quarter" idx="12"/>
          </p:nvPr>
        </p:nvSpPr>
        <p:spPr/>
        <p:txBody>
          <a:bodyPr/>
          <a:lstStyle/>
          <a:p>
            <a:pPr>
              <a:defRPr/>
            </a:pPr>
            <a:fld id="{B34CD7A0-E3DA-4A43-A572-737C28C8C6E8}" type="slidenum">
              <a:rPr lang="en-US" altLang="en-US" smtClean="0"/>
              <a:pPr>
                <a:defRPr/>
              </a:pPr>
              <a:t>6</a:t>
            </a:fld>
            <a:endParaRPr lang="en-US" altLang="en-US" dirty="0"/>
          </a:p>
        </p:txBody>
      </p:sp>
      <p:pic>
        <p:nvPicPr>
          <p:cNvPr id="7" name="Picture 6"/>
          <p:cNvPicPr preferRelativeResize="0">
            <a:picLocks/>
          </p:cNvPicPr>
          <p:nvPr/>
        </p:nvPicPr>
        <p:blipFill rotWithShape="1">
          <a:blip r:embed="rId2">
            <a:extLst>
              <a:ext uri="{28A0092B-C50C-407E-A947-70E740481C1C}">
                <a14:useLocalDpi xmlns:a14="http://schemas.microsoft.com/office/drawing/2010/main" val="0"/>
              </a:ext>
            </a:extLst>
          </a:blip>
          <a:srcRect l="28723" r="28723"/>
          <a:stretch/>
        </p:blipFill>
        <p:spPr>
          <a:xfrm>
            <a:off x="2331720" y="381000"/>
            <a:ext cx="1554480" cy="6096000"/>
          </a:xfrm>
          <a:prstGeom prst="rect">
            <a:avLst/>
          </a:prstGeom>
          <a:ln>
            <a:solidFill>
              <a:srgbClr val="FFC000"/>
            </a:solidFill>
          </a:ln>
        </p:spPr>
      </p:pic>
      <p:sp>
        <p:nvSpPr>
          <p:cNvPr id="8" name="TextBox 7"/>
          <p:cNvSpPr txBox="1"/>
          <p:nvPr/>
        </p:nvSpPr>
        <p:spPr>
          <a:xfrm>
            <a:off x="2690336" y="3505200"/>
            <a:ext cx="738664" cy="2819400"/>
          </a:xfrm>
          <a:prstGeom prst="rect">
            <a:avLst/>
          </a:prstGeom>
          <a:noFill/>
        </p:spPr>
        <p:txBody>
          <a:bodyPr vert="vert270" wrap="square" rtlCol="0" anchor="ctr">
            <a:spAutoFit/>
          </a:bodyPr>
          <a:lstStyle/>
          <a:p>
            <a:pPr algn="ctr"/>
            <a:r>
              <a:rPr lang="en-US" b="1" cap="all" dirty="0" smtClean="0">
                <a:solidFill>
                  <a:schemeClr val="accent1">
                    <a:lumMod val="50000"/>
                  </a:schemeClr>
                </a:solidFill>
              </a:rPr>
              <a:t>FAVORITE</a:t>
            </a:r>
            <a:br>
              <a:rPr lang="en-US" b="1" cap="all" dirty="0" smtClean="0">
                <a:solidFill>
                  <a:schemeClr val="accent1">
                    <a:lumMod val="50000"/>
                  </a:schemeClr>
                </a:solidFill>
              </a:rPr>
            </a:br>
            <a:r>
              <a:rPr lang="en-US" b="1" cap="all" dirty="0" smtClean="0">
                <a:solidFill>
                  <a:schemeClr val="accent1">
                    <a:lumMod val="50000"/>
                  </a:schemeClr>
                </a:solidFill>
              </a:rPr>
              <a:t>Bookmark</a:t>
            </a:r>
            <a:endParaRPr lang="en-US" b="1" cap="all" dirty="0">
              <a:solidFill>
                <a:schemeClr val="accent1">
                  <a:lumMod val="50000"/>
                </a:schemeClr>
              </a:solidFill>
            </a:endParaRPr>
          </a:p>
        </p:txBody>
      </p:sp>
    </p:spTree>
    <p:extLst>
      <p:ext uri="{BB962C8B-B14F-4D97-AF65-F5344CB8AC3E}">
        <p14:creationId xmlns:p14="http://schemas.microsoft.com/office/powerpoint/2010/main" val="391160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304800" y="2667000"/>
            <a:ext cx="2286000" cy="1524000"/>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t>REPM/Chapter 6/Property Management</a:t>
            </a:r>
          </a:p>
        </p:txBody>
      </p:sp>
      <p:sp>
        <p:nvSpPr>
          <p:cNvPr id="8" name="Date Placeholder 3"/>
          <p:cNvSpPr>
            <a:spLocks noGrp="1"/>
          </p:cNvSpPr>
          <p:nvPr>
            <p:ph type="dt" sz="half" idx="10"/>
          </p:nvPr>
        </p:nvSpPr>
        <p:spPr/>
        <p:txBody>
          <a:bodyPr/>
          <a:lstStyle/>
          <a:p>
            <a:pPr>
              <a:defRPr/>
            </a:pPr>
            <a:r>
              <a:rPr lang="en-US" dirty="0" smtClean="0"/>
              <a:t>11/2016</a:t>
            </a:r>
            <a:endParaRPr lang="en-US" dirty="0"/>
          </a:p>
        </p:txBody>
      </p:sp>
      <p:sp>
        <p:nvSpPr>
          <p:cNvPr id="36867"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p>
            <a:fld id="{2C21F419-6D12-4C94-80A1-BFEDCC159DD0}" type="slidenum">
              <a:rPr lang="en-US" altLang="en-US">
                <a:latin typeface="Calibri" panose="020F0502020204030204" pitchFamily="34" charset="0"/>
              </a:rPr>
              <a:pPr/>
              <a:t>60</a:t>
            </a:fld>
            <a:endParaRPr lang="en-US" altLang="en-US" dirty="0">
              <a:latin typeface="Calibri" panose="020F0502020204030204" pitchFamily="34" charset="0"/>
            </a:endParaRPr>
          </a:p>
        </p:txBody>
      </p:sp>
      <p:pic>
        <p:nvPicPr>
          <p:cNvPr id="36868" name="Picture 7" descr="C:\Users\dotssm\AppData\Local\Temp\SNAGHTML86cbeb8.PNG"/>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6438" y="152400"/>
            <a:ext cx="5211762"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Link to WisDOT Internet H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459786"/>
            <a:ext cx="276225" cy="2667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32223" b="28666"/>
          <a:stretch/>
        </p:blipFill>
        <p:spPr>
          <a:xfrm>
            <a:off x="888422" y="4207540"/>
            <a:ext cx="1168978" cy="4572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7810" y="4572000"/>
            <a:ext cx="1053390" cy="640080"/>
          </a:xfrm>
          <a:prstGeom prst="rect">
            <a:avLst/>
          </a:prstGeom>
        </p:spPr>
      </p:pic>
      <p:sp>
        <p:nvSpPr>
          <p:cNvPr id="10" name="TextBox 9"/>
          <p:cNvSpPr txBox="1"/>
          <p:nvPr/>
        </p:nvSpPr>
        <p:spPr>
          <a:xfrm>
            <a:off x="457200" y="753070"/>
            <a:ext cx="2424990" cy="923330"/>
          </a:xfrm>
          <a:prstGeom prst="rect">
            <a:avLst/>
          </a:prstGeom>
          <a:noFill/>
        </p:spPr>
        <p:txBody>
          <a:bodyPr wrap="square" rtlCol="0">
            <a:spAutoFit/>
          </a:bodyPr>
          <a:lstStyle/>
          <a:p>
            <a:r>
              <a:rPr lang="en-US" b="1" dirty="0" smtClean="0">
                <a:solidFill>
                  <a:schemeClr val="accent2">
                    <a:lumMod val="50000"/>
                  </a:schemeClr>
                </a:solidFill>
              </a:rPr>
              <a:t>This chapter will be used mostly by </a:t>
            </a:r>
            <a:r>
              <a:rPr lang="en-US" b="1" dirty="0" smtClean="0">
                <a:solidFill>
                  <a:schemeClr val="accent2">
                    <a:lumMod val="50000"/>
                  </a:schemeClr>
                </a:solidFill>
                <a:effectLst>
                  <a:outerShdw blurRad="38100" dist="38100" dir="2700000" algn="tl">
                    <a:srgbClr val="000000">
                      <a:alpha val="43137"/>
                    </a:srgbClr>
                  </a:outerShdw>
                </a:effectLst>
              </a:rPr>
              <a:t>property managers</a:t>
            </a:r>
            <a:endParaRPr lang="en-US" b="1" dirty="0">
              <a:solidFill>
                <a:schemeClr val="accent2">
                  <a:lumMod val="50000"/>
                </a:schemeClr>
              </a:solidFill>
              <a:effectLst>
                <a:outerShdw blurRad="38100" dist="38100" dir="2700000" algn="tl">
                  <a:srgbClr val="000000">
                    <a:alpha val="43137"/>
                  </a:srgbClr>
                </a:outerShdw>
              </a:effectLst>
            </a:endParaRPr>
          </a:p>
        </p:txBody>
      </p:sp>
      <p:sp>
        <p:nvSpPr>
          <p:cNvPr id="11" name="Rectangle 10"/>
          <p:cNvSpPr/>
          <p:nvPr/>
        </p:nvSpPr>
        <p:spPr>
          <a:xfrm>
            <a:off x="1524000" y="6443246"/>
            <a:ext cx="6019800" cy="338554"/>
          </a:xfrm>
          <a:prstGeom prst="rect">
            <a:avLst/>
          </a:prstGeom>
        </p:spPr>
        <p:txBody>
          <a:bodyPr wrap="square">
            <a:spAutoFit/>
          </a:bodyPr>
          <a:lstStyle/>
          <a:p>
            <a:r>
              <a:rPr lang="en-US" sz="1600" dirty="0">
                <a:hlinkClick r:id="rId6"/>
              </a:rPr>
              <a:t>http://</a:t>
            </a:r>
            <a:r>
              <a:rPr lang="en-US" sz="1600" dirty="0" smtClean="0">
                <a:hlinkClick r:id="rId6"/>
              </a:rPr>
              <a:t>wisconsindot.gov/dtsdManuals/re/repmchap6/chapter6.pdf</a:t>
            </a:r>
            <a:r>
              <a:rPr lang="en-US" sz="1600" dirty="0" smtClean="0"/>
              <a:t> </a:t>
            </a:r>
            <a:endParaRPr lang="en-US" sz="1600" dirty="0"/>
          </a:p>
        </p:txBody>
      </p:sp>
      <p:sp>
        <p:nvSpPr>
          <p:cNvPr id="12" name="TextBox 11"/>
          <p:cNvSpPr txBox="1"/>
          <p:nvPr/>
        </p:nvSpPr>
        <p:spPr>
          <a:xfrm rot="19794070">
            <a:off x="4205585" y="2809920"/>
            <a:ext cx="3462238" cy="584775"/>
          </a:xfrm>
          <a:prstGeom prst="rect">
            <a:avLst/>
          </a:prstGeom>
          <a:noFill/>
        </p:spPr>
        <p:txBody>
          <a:bodyPr wrap="square" rtlCol="0">
            <a:spAutoFit/>
          </a:bodyPr>
          <a:lstStyle/>
          <a:p>
            <a:pPr algn="ctr"/>
            <a:r>
              <a:rPr lang="en-US" sz="1600" b="1" dirty="0" smtClean="0">
                <a:ln w="0"/>
                <a:solidFill>
                  <a:schemeClr val="accent1"/>
                </a:solidFill>
                <a:effectLst>
                  <a:outerShdw blurRad="38100" dist="25400" dir="5400000" algn="ctr" rotWithShape="0">
                    <a:srgbClr val="6E747A">
                      <a:alpha val="43000"/>
                    </a:srgbClr>
                  </a:outerShdw>
                </a:effectLst>
              </a:rPr>
              <a:t>NOT MEANT FOR ACTUAL VIEWING/SAMPLE ONLY</a:t>
            </a:r>
            <a:endParaRPr lang="en-US" sz="1600" b="1" dirty="0">
              <a:ln w="0"/>
              <a:solidFill>
                <a:schemeClr val="accent1"/>
              </a:solidFill>
              <a:effectLst>
                <a:outerShdw blurRad="38100" dist="25400" dir="5400000" algn="ctr" rotWithShape="0">
                  <a:srgbClr val="6E747A">
                    <a:alpha val="43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pPr>
              <a:defRPr/>
            </a:pPr>
            <a:r>
              <a:rPr lang="en-US" dirty="0" smtClean="0"/>
              <a:t>11/2016</a:t>
            </a:r>
            <a:endParaRPr lang="en-US" dirty="0"/>
          </a:p>
        </p:txBody>
      </p:sp>
      <p:sp>
        <p:nvSpPr>
          <p:cNvPr id="4" name="Oval 3"/>
          <p:cNvSpPr/>
          <p:nvPr/>
        </p:nvSpPr>
        <p:spPr>
          <a:xfrm>
            <a:off x="76200" y="2372227"/>
            <a:ext cx="3276600" cy="1835313"/>
          </a:xfrm>
          <a:prstGeom prst="ellipse">
            <a:avLst/>
          </a:prstGeom>
          <a:solidFill>
            <a:schemeClr val="accent3">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smtClean="0"/>
              <a:t>REPM/Chapters</a:t>
            </a:r>
            <a:br>
              <a:rPr lang="en-US" dirty="0" smtClean="0"/>
            </a:br>
            <a:r>
              <a:rPr lang="en-US" dirty="0" smtClean="0"/>
              <a:t>7</a:t>
            </a:r>
            <a:r>
              <a:rPr lang="en-US" dirty="0"/>
              <a:t>, 8 &amp; 9</a:t>
            </a:r>
          </a:p>
          <a:p>
            <a:pPr algn="ctr" eaLnBrk="1" fontAlgn="auto" hangingPunct="1">
              <a:spcBef>
                <a:spcPts val="0"/>
              </a:spcBef>
              <a:spcAft>
                <a:spcPts val="0"/>
              </a:spcAft>
              <a:defRPr/>
            </a:pPr>
            <a:r>
              <a:rPr lang="en-US" dirty="0"/>
              <a:t>(Finance, QAR, Contamination Guide)</a:t>
            </a:r>
          </a:p>
        </p:txBody>
      </p:sp>
      <p:pic>
        <p:nvPicPr>
          <p:cNvPr id="37892" name="Picture 7" descr="C:\Users\dotssm\AppData\Local\Temp\SNAGHTML86f43bf.PNG"/>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0237" y="152400"/>
            <a:ext cx="5211763"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p>
            <a:fld id="{7B5B8830-CF52-4FA5-994B-04D28B62C2D4}" type="slidenum">
              <a:rPr lang="en-US" altLang="en-US">
                <a:latin typeface="Calibri" panose="020F0502020204030204" pitchFamily="34" charset="0"/>
              </a:rPr>
              <a:pPr/>
              <a:t>61</a:t>
            </a:fld>
            <a:endParaRPr lang="en-US" altLang="en-US" dirty="0">
              <a:latin typeface="Calibri" panose="020F0502020204030204" pitchFamily="34" charset="0"/>
            </a:endParaRPr>
          </a:p>
        </p:txBody>
      </p:sp>
      <p:pic>
        <p:nvPicPr>
          <p:cNvPr id="6" name="Picture 3" descr="Link to WisDOT Internet H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459786"/>
            <a:ext cx="276225" cy="2667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32223" b="28666"/>
          <a:stretch/>
        </p:blipFill>
        <p:spPr>
          <a:xfrm>
            <a:off x="1193222" y="4207540"/>
            <a:ext cx="1168978" cy="4572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2610" y="4572000"/>
            <a:ext cx="1053390" cy="640080"/>
          </a:xfrm>
          <a:prstGeom prst="rect">
            <a:avLst/>
          </a:prstGeom>
        </p:spPr>
      </p:pic>
      <p:sp>
        <p:nvSpPr>
          <p:cNvPr id="10" name="TextBox 9"/>
          <p:cNvSpPr txBox="1"/>
          <p:nvPr/>
        </p:nvSpPr>
        <p:spPr>
          <a:xfrm>
            <a:off x="504825" y="1030069"/>
            <a:ext cx="2695575" cy="646331"/>
          </a:xfrm>
          <a:prstGeom prst="rect">
            <a:avLst/>
          </a:prstGeom>
          <a:noFill/>
        </p:spPr>
        <p:txBody>
          <a:bodyPr wrap="square" rtlCol="0">
            <a:spAutoFit/>
          </a:bodyPr>
          <a:lstStyle/>
          <a:p>
            <a:r>
              <a:rPr lang="en-US" b="1" dirty="0" smtClean="0">
                <a:solidFill>
                  <a:schemeClr val="accent2">
                    <a:lumMod val="50000"/>
                  </a:schemeClr>
                </a:solidFill>
              </a:rPr>
              <a:t>These chapters will be used by EVERYONE!</a:t>
            </a:r>
            <a:endParaRPr lang="en-US" b="1" dirty="0">
              <a:solidFill>
                <a:schemeClr val="accent2">
                  <a:lumMod val="50000"/>
                </a:schemeClr>
              </a:solidFill>
            </a:endParaRPr>
          </a:p>
        </p:txBody>
      </p:sp>
      <p:sp>
        <p:nvSpPr>
          <p:cNvPr id="11" name="TextBox 10"/>
          <p:cNvSpPr txBox="1"/>
          <p:nvPr/>
        </p:nvSpPr>
        <p:spPr>
          <a:xfrm rot="19794070">
            <a:off x="4205585" y="2809920"/>
            <a:ext cx="3462238" cy="584775"/>
          </a:xfrm>
          <a:prstGeom prst="rect">
            <a:avLst/>
          </a:prstGeom>
          <a:noFill/>
        </p:spPr>
        <p:txBody>
          <a:bodyPr wrap="square" rtlCol="0">
            <a:spAutoFit/>
          </a:bodyPr>
          <a:lstStyle/>
          <a:p>
            <a:pPr algn="ctr"/>
            <a:r>
              <a:rPr lang="en-US" sz="1600" b="1" dirty="0" smtClean="0">
                <a:ln w="0"/>
                <a:solidFill>
                  <a:schemeClr val="accent1"/>
                </a:solidFill>
                <a:effectLst>
                  <a:outerShdw blurRad="38100" dist="25400" dir="5400000" algn="ctr" rotWithShape="0">
                    <a:srgbClr val="6E747A">
                      <a:alpha val="43000"/>
                    </a:srgbClr>
                  </a:outerShdw>
                </a:effectLst>
              </a:rPr>
              <a:t>NOT MEANT FOR ACTUAL VIEWING/SAMPLE ONLY</a:t>
            </a:r>
            <a:endParaRPr lang="en-US" sz="1600" b="1" dirty="0">
              <a:ln w="0"/>
              <a:solidFill>
                <a:schemeClr val="accent1"/>
              </a:solidFill>
              <a:effectLst>
                <a:outerShdw blurRad="38100" dist="25400" dir="5400000" algn="ctr" rotWithShape="0">
                  <a:srgbClr val="6E747A">
                    <a:alpha val="43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28600" y="2667000"/>
            <a:ext cx="2590800" cy="1524000"/>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t>REPM/Misc. (bottom </a:t>
            </a:r>
            <a:r>
              <a:rPr lang="en-US" dirty="0" smtClean="0"/>
              <a:t>of REPM home  </a:t>
            </a:r>
            <a:r>
              <a:rPr lang="en-US" dirty="0"/>
              <a:t>page)</a:t>
            </a:r>
          </a:p>
        </p:txBody>
      </p:sp>
      <p:sp>
        <p:nvSpPr>
          <p:cNvPr id="10" name="Date Placeholder 3"/>
          <p:cNvSpPr>
            <a:spLocks noGrp="1"/>
          </p:cNvSpPr>
          <p:nvPr>
            <p:ph type="dt" sz="half" idx="10"/>
          </p:nvPr>
        </p:nvSpPr>
        <p:spPr/>
        <p:txBody>
          <a:bodyPr/>
          <a:lstStyle/>
          <a:p>
            <a:pPr>
              <a:defRPr/>
            </a:pPr>
            <a:r>
              <a:rPr lang="en-US" dirty="0" smtClean="0"/>
              <a:t>11/2016</a:t>
            </a:r>
            <a:endParaRPr lang="en-US" dirty="0"/>
          </a:p>
        </p:txBody>
      </p:sp>
      <p:sp>
        <p:nvSpPr>
          <p:cNvPr id="38915"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p>
            <a:fld id="{5E3DD42E-D128-48B9-862F-CD0D5D2AAF2A}" type="slidenum">
              <a:rPr lang="en-US" altLang="en-US">
                <a:latin typeface="Calibri" panose="020F0502020204030204" pitchFamily="34" charset="0"/>
              </a:rPr>
              <a:pPr/>
              <a:t>62</a:t>
            </a:fld>
            <a:endParaRPr lang="en-US" altLang="en-US" dirty="0">
              <a:latin typeface="Calibri" panose="020F0502020204030204" pitchFamily="34" charset="0"/>
            </a:endParaRPr>
          </a:p>
        </p:txBody>
      </p:sp>
      <p:pic>
        <p:nvPicPr>
          <p:cNvPr id="38916" name="Picture 9" descr="C:\Users\dotssm\AppData\Local\Temp\SNAGHTML873fe38.PNG"/>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0237" y="152400"/>
            <a:ext cx="5211763"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Link to WisDOT Internet H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459786"/>
            <a:ext cx="276225" cy="2667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32223" b="28666"/>
          <a:stretch/>
        </p:blipFill>
        <p:spPr>
          <a:xfrm>
            <a:off x="888422" y="4207540"/>
            <a:ext cx="1168978" cy="4572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7810" y="4572000"/>
            <a:ext cx="1053390" cy="640080"/>
          </a:xfrm>
          <a:prstGeom prst="rect">
            <a:avLst/>
          </a:prstGeom>
        </p:spPr>
      </p:pic>
      <p:sp>
        <p:nvSpPr>
          <p:cNvPr id="2" name="TextBox 1"/>
          <p:cNvSpPr txBox="1"/>
          <p:nvPr/>
        </p:nvSpPr>
        <p:spPr>
          <a:xfrm>
            <a:off x="379343" y="228600"/>
            <a:ext cx="2744857" cy="2554545"/>
          </a:xfrm>
          <a:prstGeom prst="rect">
            <a:avLst/>
          </a:prstGeom>
          <a:noFill/>
        </p:spPr>
        <p:txBody>
          <a:bodyPr wrap="square" rtlCol="0">
            <a:spAutoFit/>
          </a:bodyPr>
          <a:lstStyle/>
          <a:p>
            <a:r>
              <a:rPr lang="en-US" sz="1600" dirty="0" smtClean="0"/>
              <a:t>Two more key areas of the REPM: </a:t>
            </a:r>
            <a:r>
              <a:rPr lang="en-US" sz="1600" dirty="0" smtClean="0">
                <a:hlinkClick r:id="rId6"/>
              </a:rPr>
              <a:t>Definitions</a:t>
            </a:r>
            <a:r>
              <a:rPr lang="en-US" sz="1600" dirty="0" smtClean="0"/>
              <a:t> </a:t>
            </a:r>
            <a:r>
              <a:rPr lang="en-US" sz="1600" dirty="0"/>
              <a:t>- terms typical to real estate as may be unique </a:t>
            </a:r>
            <a:r>
              <a:rPr lang="en-US" sz="1600" dirty="0" smtClean="0"/>
              <a:t>and </a:t>
            </a:r>
            <a:r>
              <a:rPr lang="en-US" sz="1600" dirty="0" smtClean="0">
                <a:hlinkClick r:id="rId7"/>
              </a:rPr>
              <a:t>Index</a:t>
            </a:r>
            <a:r>
              <a:rPr lang="en-US" sz="1600" dirty="0" smtClean="0"/>
              <a:t> </a:t>
            </a:r>
            <a:r>
              <a:rPr lang="en-US" sz="1600" dirty="0"/>
              <a:t>- a quick find list of key topics within </a:t>
            </a:r>
            <a:r>
              <a:rPr lang="en-US" sz="1600" dirty="0" smtClean="0"/>
              <a:t>REPM.</a:t>
            </a:r>
          </a:p>
          <a:p>
            <a:endParaRPr lang="en-US" sz="1600" dirty="0" smtClean="0"/>
          </a:p>
          <a:p>
            <a:r>
              <a:rPr lang="en-US" sz="1600" dirty="0" smtClean="0"/>
              <a:t>Related links located at very bottom...</a:t>
            </a:r>
            <a:endParaRPr lang="en-US" sz="1600" dirty="0"/>
          </a:p>
          <a:p>
            <a:r>
              <a:rPr lang="en-US" sz="1600" dirty="0" smtClean="0"/>
              <a:t> </a:t>
            </a:r>
            <a:endParaRPr lang="en-US" sz="1600" dirty="0"/>
          </a:p>
        </p:txBody>
      </p:sp>
      <p:cxnSp>
        <p:nvCxnSpPr>
          <p:cNvPr id="11" name="Straight Arrow Connector 10"/>
          <p:cNvCxnSpPr/>
          <p:nvPr/>
        </p:nvCxnSpPr>
        <p:spPr>
          <a:xfrm flipV="1">
            <a:off x="3170237" y="768644"/>
            <a:ext cx="1401763" cy="962221"/>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3170237" y="1066800"/>
            <a:ext cx="1401763" cy="665032"/>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142874" y="1731831"/>
            <a:ext cx="1429126" cy="477969"/>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rot="19794070">
            <a:off x="4205585" y="2809920"/>
            <a:ext cx="3462238" cy="584775"/>
          </a:xfrm>
          <a:prstGeom prst="rect">
            <a:avLst/>
          </a:prstGeom>
          <a:noFill/>
        </p:spPr>
        <p:txBody>
          <a:bodyPr wrap="square" rtlCol="0">
            <a:spAutoFit/>
          </a:bodyPr>
          <a:lstStyle/>
          <a:p>
            <a:pPr algn="ctr"/>
            <a:r>
              <a:rPr lang="en-US" sz="1600" b="1" dirty="0" smtClean="0">
                <a:ln w="0"/>
                <a:solidFill>
                  <a:schemeClr val="accent1"/>
                </a:solidFill>
                <a:effectLst>
                  <a:outerShdw blurRad="38100" dist="25400" dir="5400000" algn="ctr" rotWithShape="0">
                    <a:srgbClr val="6E747A">
                      <a:alpha val="43000"/>
                    </a:srgbClr>
                  </a:outerShdw>
                </a:effectLst>
              </a:rPr>
              <a:t>NOT MEANT FOR ACTUAL VIEWING/SAMPLE ONLY</a:t>
            </a:r>
            <a:endParaRPr lang="en-US" sz="1600" b="1" dirty="0">
              <a:ln w="0"/>
              <a:solidFill>
                <a:schemeClr val="accent1"/>
              </a:solidFill>
              <a:effectLst>
                <a:outerShdw blurRad="38100" dist="25400" dir="5400000" algn="ctr" rotWithShape="0">
                  <a:srgbClr val="6E747A">
                    <a:alpha val="43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1+#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1+#ppt_w/2"/>
                                          </p:val>
                                        </p:tav>
                                        <p:tav tm="100000">
                                          <p:val>
                                            <p:strVal val="#ppt_x"/>
                                          </p:val>
                                        </p:tav>
                                      </p:tavLst>
                                    </p:anim>
                                    <p:anim calcmode="lin" valueType="num">
                                      <p:cBhvr additive="base">
                                        <p:cTn id="1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4490512"/>
            <a:ext cx="7315200" cy="1910288"/>
          </a:xfrm>
        </p:spPr>
        <p:txBody>
          <a:bodyPr rtlCol="0">
            <a:noAutofit/>
          </a:bodyPr>
          <a:lstStyle/>
          <a:p>
            <a:pPr marL="0" indent="0" algn="r" eaLnBrk="1" fontAlgn="auto" hangingPunct="1">
              <a:spcAft>
                <a:spcPts val="0"/>
              </a:spcAft>
              <a:buFont typeface="Arial" panose="020B0604020202020204" pitchFamily="34" charset="0"/>
              <a:buNone/>
              <a:defRPr/>
            </a:pPr>
            <a:r>
              <a:rPr lang="en-US" sz="2400" dirty="0" smtClean="0"/>
              <a:t>If you need it, this is our LPA Manual; you will use this only if/when and because you are working on a LPA sponsored project.  This is our official ‘Local Public Agency (LPA) Manual for Right of Way Acquisition</a:t>
            </a:r>
            <a:r>
              <a:rPr lang="en-US" sz="2800" dirty="0" smtClean="0"/>
              <a:t>’ </a:t>
            </a:r>
          </a:p>
          <a:p>
            <a:pPr marL="0" indent="0" algn="r" eaLnBrk="1" fontAlgn="auto" hangingPunct="1">
              <a:spcAft>
                <a:spcPts val="0"/>
              </a:spcAft>
              <a:buFont typeface="Arial" panose="020B0604020202020204" pitchFamily="34" charset="0"/>
              <a:buNone/>
              <a:defRPr/>
            </a:pPr>
            <a:r>
              <a:rPr lang="en-US" dirty="0" smtClean="0">
                <a:solidFill>
                  <a:schemeClr val="accent1">
                    <a:lumMod val="40000"/>
                    <a:lumOff val="60000"/>
                  </a:schemeClr>
                </a:solidFill>
                <a:effectLst>
                  <a:outerShdw blurRad="38100" dist="38100" dir="2700000" algn="tl">
                    <a:srgbClr val="000000">
                      <a:alpha val="43137"/>
                    </a:srgbClr>
                  </a:outerShdw>
                </a:effectLst>
              </a:rPr>
              <a:t>with link to LPA forms</a:t>
            </a:r>
            <a:endParaRPr lang="en-US" dirty="0">
              <a:solidFill>
                <a:schemeClr val="accent1">
                  <a:lumMod val="40000"/>
                  <a:lumOff val="60000"/>
                </a:schemeClr>
              </a:solidFill>
              <a:effectLst>
                <a:outerShdw blurRad="38100" dist="38100" dir="2700000" algn="tl">
                  <a:srgbClr val="000000">
                    <a:alpha val="43137"/>
                  </a:srgbClr>
                </a:outerShdw>
              </a:effectLst>
            </a:endParaRPr>
          </a:p>
        </p:txBody>
      </p:sp>
      <p:sp>
        <p:nvSpPr>
          <p:cNvPr id="7" name="Date Placeholder 3"/>
          <p:cNvSpPr>
            <a:spLocks noGrp="1"/>
          </p:cNvSpPr>
          <p:nvPr>
            <p:ph type="dt" sz="half" idx="10"/>
          </p:nvPr>
        </p:nvSpPr>
        <p:spPr/>
        <p:txBody>
          <a:bodyPr/>
          <a:lstStyle/>
          <a:p>
            <a:pPr>
              <a:defRPr/>
            </a:pPr>
            <a:r>
              <a:rPr lang="en-US" dirty="0" smtClean="0"/>
              <a:t>11/2016</a:t>
            </a:r>
            <a:endParaRPr lang="en-US" dirty="0"/>
          </a:p>
        </p:txBody>
      </p:sp>
      <p:sp>
        <p:nvSpPr>
          <p:cNvPr id="4198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p>
            <a:fld id="{6143631C-6EC7-440C-B50D-D86D451FD3C6}" type="slidenum">
              <a:rPr lang="en-US" altLang="en-US">
                <a:latin typeface="Calibri" panose="020F0502020204030204" pitchFamily="34" charset="0"/>
              </a:rPr>
              <a:pPr/>
              <a:t>63</a:t>
            </a:fld>
            <a:endParaRPr lang="en-US" altLang="en-US" dirty="0">
              <a:latin typeface="Calibri" panose="020F0502020204030204" pitchFamily="34" charset="0"/>
            </a:endParaRPr>
          </a:p>
        </p:txBody>
      </p:sp>
      <p:pic>
        <p:nvPicPr>
          <p:cNvPr id="9219" name="Picture 3"/>
          <p:cNvPicPr>
            <a:picLocks noChangeAspect="1" noChangeArrowheads="1"/>
          </p:cNvPicPr>
          <p:nvPr/>
        </p:nvPicPr>
        <p:blipFill>
          <a:blip r:embed="rId2" cstate="print"/>
          <a:srcRect/>
          <a:stretch>
            <a:fillRect/>
          </a:stretch>
        </p:blipFill>
        <p:spPr bwMode="auto">
          <a:xfrm>
            <a:off x="511831" y="0"/>
            <a:ext cx="8022569" cy="4480560"/>
          </a:xfrm>
          <a:prstGeom prst="rect">
            <a:avLst/>
          </a:prstGeom>
          <a:noFill/>
          <a:ln w="9525">
            <a:noFill/>
            <a:miter lim="800000"/>
            <a:headEnd/>
            <a:tailEnd/>
          </a:ln>
          <a:effectLst>
            <a:softEdge rad="635000"/>
          </a:effectLst>
        </p:spPr>
      </p:pic>
      <p:sp>
        <p:nvSpPr>
          <p:cNvPr id="41990" name="Rectangle 7"/>
          <p:cNvSpPr>
            <a:spLocks noChangeArrowheads="1"/>
          </p:cNvSpPr>
          <p:nvPr/>
        </p:nvSpPr>
        <p:spPr bwMode="auto">
          <a:xfrm>
            <a:off x="1371600" y="6477000"/>
            <a:ext cx="6477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200" dirty="0">
                <a:hlinkClick r:id="rId3"/>
              </a:rPr>
              <a:t>http://wisconsindot.gov/Pages/doing-bus/eng-consultants/cnslt-rsrces/re/lpa-manual.aspx</a:t>
            </a:r>
            <a:r>
              <a:rPr lang="en-US" altLang="en-US" sz="1200" dirty="0"/>
              <a:t> </a:t>
            </a:r>
          </a:p>
        </p:txBody>
      </p:sp>
      <p:pic>
        <p:nvPicPr>
          <p:cNvPr id="8" name="Picture 3" descr="Link to WisDOT Internet Ho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459786"/>
            <a:ext cx="276225" cy="2667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213360"/>
            <a:ext cx="1329320" cy="14630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par>
                          <p:cTn id="8" fill="hold">
                            <p:stCondLst>
                              <p:cond delay="1000"/>
                            </p:stCondLst>
                            <p:childTnLst>
                              <p:par>
                                <p:cTn id="9" presetID="16" presetClass="entr" presetSubtype="37"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outVertical)">
                                      <p:cBhvr>
                                        <p:cTn id="11" dur="1000"/>
                                        <p:tgtEl>
                                          <p:spTgt spid="3">
                                            <p:txEl>
                                              <p:pRg st="0" end="0"/>
                                            </p:txEl>
                                          </p:spTgt>
                                        </p:tgtEl>
                                      </p:cBhvr>
                                    </p:animEffect>
                                  </p:childTnLst>
                                </p:cTn>
                              </p:par>
                            </p:childTnLst>
                          </p:cTn>
                        </p:par>
                        <p:par>
                          <p:cTn id="12" fill="hold">
                            <p:stCondLst>
                              <p:cond delay="2000"/>
                            </p:stCondLst>
                            <p:childTnLst>
                              <p:par>
                                <p:cTn id="13" presetID="16" presetClass="entr" presetSubtype="37"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outVertical)">
                                      <p:cBhvr>
                                        <p:cTn id="15"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102242" y="1219200"/>
            <a:ext cx="3174358" cy="10668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Bef>
                <a:spcPts val="0"/>
              </a:spcBef>
              <a:spcAft>
                <a:spcPts val="0"/>
              </a:spcAft>
              <a:defRPr/>
            </a:pPr>
            <a:r>
              <a:rPr lang="en-US" dirty="0"/>
              <a:t>LPA Manual/Forms </a:t>
            </a:r>
            <a:r>
              <a:rPr lang="en-US" dirty="0" smtClean="0"/>
              <a:t>(alpha </a:t>
            </a:r>
            <a:r>
              <a:rPr lang="en-US" dirty="0"/>
              <a:t>order by title)</a:t>
            </a:r>
          </a:p>
        </p:txBody>
      </p:sp>
      <p:sp>
        <p:nvSpPr>
          <p:cNvPr id="17" name="Date Placeholder 3"/>
          <p:cNvSpPr>
            <a:spLocks noGrp="1"/>
          </p:cNvSpPr>
          <p:nvPr>
            <p:ph type="dt" sz="half" idx="10"/>
          </p:nvPr>
        </p:nvSpPr>
        <p:spPr/>
        <p:txBody>
          <a:bodyPr/>
          <a:lstStyle/>
          <a:p>
            <a:pPr>
              <a:defRPr/>
            </a:pPr>
            <a:r>
              <a:rPr lang="en-US" dirty="0" smtClean="0"/>
              <a:t>11/2016</a:t>
            </a:r>
            <a:endParaRPr lang="en-US" dirty="0"/>
          </a:p>
        </p:txBody>
      </p:sp>
      <p:sp>
        <p:nvSpPr>
          <p:cNvPr id="44035" name="Slide Number Placeholder 1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p>
            <a:fld id="{2A4F6F19-99C9-474D-AC35-E3333A0E65D2}" type="slidenum">
              <a:rPr lang="en-US" altLang="en-US">
                <a:latin typeface="Calibri" panose="020F0502020204030204" pitchFamily="34" charset="0"/>
              </a:rPr>
              <a:pPr/>
              <a:t>64</a:t>
            </a:fld>
            <a:endParaRPr lang="en-US" altLang="en-US" dirty="0">
              <a:latin typeface="Calibri" panose="020F0502020204030204" pitchFamily="34" charset="0"/>
            </a:endParaRPr>
          </a:p>
        </p:txBody>
      </p:sp>
      <p:pic>
        <p:nvPicPr>
          <p:cNvPr id="44037" name="Picture 2"/>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3352800" y="0"/>
            <a:ext cx="5791200" cy="64008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3400" y="990600"/>
            <a:ext cx="872836" cy="457200"/>
          </a:xfrm>
          <a:prstGeom prst="rect">
            <a:avLst/>
          </a:prstGeom>
          <a:effectLst>
            <a:softEdge rad="63500"/>
          </a:effectLst>
        </p:spPr>
      </p:pic>
      <p:sp>
        <p:nvSpPr>
          <p:cNvPr id="44039" name="Rectangle 5"/>
          <p:cNvSpPr>
            <a:spLocks noChangeArrowheads="1"/>
          </p:cNvSpPr>
          <p:nvPr/>
        </p:nvSpPr>
        <p:spPr bwMode="auto">
          <a:xfrm>
            <a:off x="1066800" y="6477000"/>
            <a:ext cx="7086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200" dirty="0">
                <a:hlinkClick r:id="rId4"/>
              </a:rPr>
              <a:t>http://wisconsindot.gov/Pages/doing-bus/eng-consultants/cnslt-rsrces/re/lpa-forms.aspx</a:t>
            </a:r>
            <a:r>
              <a:rPr lang="en-US" altLang="en-US" sz="1200" dirty="0"/>
              <a:t> </a:t>
            </a:r>
          </a:p>
        </p:txBody>
      </p:sp>
      <p:pic>
        <p:nvPicPr>
          <p:cNvPr id="8" name="Picture 3" descr="Link to WisDOT Internet Ho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6459786"/>
            <a:ext cx="276225" cy="2667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1564" y="420469"/>
            <a:ext cx="3311236" cy="646331"/>
          </a:xfrm>
          <a:prstGeom prst="rect">
            <a:avLst/>
          </a:prstGeom>
          <a:noFill/>
        </p:spPr>
        <p:txBody>
          <a:bodyPr wrap="square" rtlCol="0">
            <a:spAutoFit/>
          </a:bodyPr>
          <a:lstStyle/>
          <a:p>
            <a:pPr algn="ctr"/>
            <a:r>
              <a:rPr lang="en-US" dirty="0" smtClean="0">
                <a:ln w="12700">
                  <a:solidFill>
                    <a:schemeClr val="accent3">
                      <a:lumMod val="50000"/>
                    </a:schemeClr>
                  </a:solidFill>
                  <a:prstDash val="solid"/>
                </a:ln>
                <a:solidFill>
                  <a:srgbClr val="C00000"/>
                </a:solidFill>
                <a:effectLst>
                  <a:innerShdw blurRad="177800">
                    <a:schemeClr val="accent3">
                      <a:lumMod val="50000"/>
                    </a:schemeClr>
                  </a:innerShdw>
                </a:effectLst>
              </a:rPr>
              <a:t>The LPA Manual is a sub-set of and references the REPM</a:t>
            </a:r>
            <a:endParaRPr lang="en-US" dirty="0">
              <a:ln w="12700">
                <a:solidFill>
                  <a:schemeClr val="accent3">
                    <a:lumMod val="50000"/>
                  </a:schemeClr>
                </a:solidFill>
                <a:prstDash val="solid"/>
              </a:ln>
              <a:solidFill>
                <a:srgbClr val="C00000"/>
              </a:solidFill>
              <a:effectLst>
                <a:innerShdw blurRad="177800">
                  <a:schemeClr val="accent3">
                    <a:lumMod val="50000"/>
                  </a:schemeClr>
                </a:innerShdw>
              </a:effectLst>
            </a:endParaRPr>
          </a:p>
        </p:txBody>
      </p:sp>
      <p:sp>
        <p:nvSpPr>
          <p:cNvPr id="10" name="TextBox 9"/>
          <p:cNvSpPr txBox="1"/>
          <p:nvPr/>
        </p:nvSpPr>
        <p:spPr>
          <a:xfrm rot="19794070">
            <a:off x="4637610" y="3158505"/>
            <a:ext cx="3462238" cy="584775"/>
          </a:xfrm>
          <a:prstGeom prst="rect">
            <a:avLst/>
          </a:prstGeom>
          <a:noFill/>
        </p:spPr>
        <p:txBody>
          <a:bodyPr wrap="square" rtlCol="0">
            <a:spAutoFit/>
          </a:bodyPr>
          <a:lstStyle/>
          <a:p>
            <a:pPr algn="ctr"/>
            <a:r>
              <a:rPr lang="en-US" sz="1600" b="1" dirty="0" smtClean="0">
                <a:ln w="0"/>
                <a:solidFill>
                  <a:schemeClr val="accent1"/>
                </a:solidFill>
                <a:effectLst>
                  <a:outerShdw blurRad="38100" dist="25400" dir="5400000" algn="ctr" rotWithShape="0">
                    <a:srgbClr val="6E747A">
                      <a:alpha val="43000"/>
                    </a:srgbClr>
                  </a:outerShdw>
                </a:effectLst>
              </a:rPr>
              <a:t>NOT MEANT FOR ACTUAL VIEWING/SAMPLE ONLY</a:t>
            </a:r>
            <a:endParaRPr lang="en-US" sz="1600" b="1" dirty="0">
              <a:ln w="0"/>
              <a:solidFill>
                <a:schemeClr val="accent1"/>
              </a:solidFill>
              <a:effectLst>
                <a:outerShdw blurRad="38100" dist="25400" dir="5400000" algn="ctr" rotWithShape="0">
                  <a:srgbClr val="6E747A">
                    <a:alpha val="43000"/>
                  </a:srgbClr>
                </a:outerShdw>
              </a:effectLst>
            </a:endParaRPr>
          </a:p>
        </p:txBody>
      </p:sp>
      <p:sp>
        <p:nvSpPr>
          <p:cNvPr id="3" name="Rectangle 2"/>
          <p:cNvSpPr/>
          <p:nvPr/>
        </p:nvSpPr>
        <p:spPr>
          <a:xfrm>
            <a:off x="51121" y="2743200"/>
            <a:ext cx="3276600" cy="3539430"/>
          </a:xfrm>
          <a:prstGeom prst="rect">
            <a:avLst/>
          </a:prstGeom>
          <a:solidFill>
            <a:schemeClr val="bg1"/>
          </a:solidFill>
          <a:ln>
            <a:solidFill>
              <a:schemeClr val="bg2"/>
            </a:solidFill>
          </a:ln>
        </p:spPr>
        <p:txBody>
          <a:bodyPr wrap="square">
            <a:spAutoFit/>
          </a:bodyPr>
          <a:lstStyle/>
          <a:p>
            <a:r>
              <a:rPr lang="en-US" sz="1600" dirty="0"/>
              <a:t>All </a:t>
            </a:r>
            <a:r>
              <a:rPr lang="en-US" sz="1600" dirty="0" smtClean="0"/>
              <a:t>LPA forms </a:t>
            </a:r>
            <a:r>
              <a:rPr lang="en-US" sz="1600" dirty="0"/>
              <a:t>and docs linked here are current and approved for appropriate LPA </a:t>
            </a:r>
            <a:r>
              <a:rPr lang="en-US" sz="1600" dirty="0" smtClean="0"/>
              <a:t>use only </a:t>
            </a:r>
            <a:r>
              <a:rPr lang="en-US" sz="1600" dirty="0"/>
              <a:t>as part of the </a:t>
            </a:r>
            <a:r>
              <a:rPr lang="en-US" sz="1600" dirty="0">
                <a:hlinkClick r:id="rId6"/>
              </a:rPr>
              <a:t>Local Public Agency (LPA) Manual for Right of Way Acquisition</a:t>
            </a:r>
            <a:r>
              <a:rPr lang="en-US" sz="1600" dirty="0"/>
              <a:t>. These forms/docs are for use by local public agencies only and are relevant to real estate acquisition projects. LPA projects require LPA specific forms (</a:t>
            </a:r>
            <a:r>
              <a:rPr lang="en-US" sz="1600" u="sng" dirty="0"/>
              <a:t>not</a:t>
            </a:r>
            <a:r>
              <a:rPr lang="en-US" sz="1600" dirty="0"/>
              <a:t> to be confused with </a:t>
            </a:r>
            <a:r>
              <a:rPr lang="en-US" sz="1600" i="1" dirty="0"/>
              <a:t>"RE or any DT..."</a:t>
            </a:r>
            <a:r>
              <a:rPr lang="en-US" sz="1600" dirty="0"/>
              <a:t> numbered forms found within WisDOT's Real Estate Program Manual).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750"/>
                                        <p:tgtEl>
                                          <p:spTgt spid="9"/>
                                        </p:tgtEl>
                                      </p:cBhvr>
                                    </p:animEffect>
                                  </p:childTnLst>
                                </p:cTn>
                              </p:par>
                            </p:childTnLst>
                          </p:cTn>
                        </p:par>
                        <p:par>
                          <p:cTn id="8" fill="hold">
                            <p:stCondLst>
                              <p:cond delay="750"/>
                            </p:stCondLst>
                            <p:childTnLst>
                              <p:par>
                                <p:cTn id="9" presetID="16" presetClass="entr" presetSubtype="37"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out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Date Placeholder 3"/>
          <p:cNvSpPr>
            <a:spLocks noGrp="1"/>
          </p:cNvSpPr>
          <p:nvPr>
            <p:ph type="dt" sz="half" idx="10"/>
          </p:nvPr>
        </p:nvSpPr>
        <p:spPr/>
        <p:txBody>
          <a:bodyPr/>
          <a:lstStyle/>
          <a:p>
            <a:pPr>
              <a:defRPr/>
            </a:pPr>
            <a:r>
              <a:rPr lang="en-US" dirty="0" smtClean="0"/>
              <a:t>11/2016</a:t>
            </a:r>
            <a:endParaRPr lang="en-US" dirty="0"/>
          </a:p>
        </p:txBody>
      </p:sp>
      <p:sp>
        <p:nvSpPr>
          <p:cNvPr id="43010" name="Slide Number Placeholder 2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p>
            <a:fld id="{0CB5F220-B2B8-423C-A3B7-A15E6C64AC3B}" type="slidenum">
              <a:rPr lang="en-US" altLang="en-US">
                <a:latin typeface="Calibri" panose="020F0502020204030204" pitchFamily="34" charset="0"/>
              </a:rPr>
              <a:pPr/>
              <a:t>65</a:t>
            </a:fld>
            <a:endParaRPr lang="en-US" altLang="en-US" dirty="0">
              <a:latin typeface="Calibri" panose="020F0502020204030204" pitchFamily="34" charset="0"/>
            </a:endParaRPr>
          </a:p>
        </p:txBody>
      </p:sp>
      <p:pic>
        <p:nvPicPr>
          <p:cNvPr id="43011"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609600"/>
            <a:ext cx="3871913" cy="57991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301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20963" y="381000"/>
            <a:ext cx="3932237" cy="58372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301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3902075" cy="5905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Oval 4"/>
          <p:cNvSpPr/>
          <p:nvPr/>
        </p:nvSpPr>
        <p:spPr>
          <a:xfrm>
            <a:off x="6642100" y="4927600"/>
            <a:ext cx="1955800" cy="906463"/>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t>LPA Manual</a:t>
            </a:r>
          </a:p>
          <a:p>
            <a:pPr algn="ctr" eaLnBrk="1" fontAlgn="auto" hangingPunct="1">
              <a:spcBef>
                <a:spcPts val="0"/>
              </a:spcBef>
              <a:spcAft>
                <a:spcPts val="0"/>
              </a:spcAft>
              <a:defRPr/>
            </a:pPr>
            <a:r>
              <a:rPr lang="en-US" dirty="0"/>
              <a:t>Table of Contents</a:t>
            </a:r>
          </a:p>
        </p:txBody>
      </p:sp>
      <p:pic>
        <p:nvPicPr>
          <p:cNvPr id="8" name="Picture 3" descr="Link to WisDOT Internet Ho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6459786"/>
            <a:ext cx="276225" cy="2667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29600" y="5410200"/>
            <a:ext cx="664660" cy="731520"/>
          </a:xfrm>
          <a:prstGeom prst="rect">
            <a:avLst/>
          </a:prstGeom>
        </p:spPr>
      </p:pic>
      <p:cxnSp>
        <p:nvCxnSpPr>
          <p:cNvPr id="10" name="Straight Arrow Connector 9"/>
          <p:cNvCxnSpPr/>
          <p:nvPr/>
        </p:nvCxnSpPr>
        <p:spPr>
          <a:xfrm flipH="1" flipV="1">
            <a:off x="2651125" y="1143000"/>
            <a:ext cx="3990975" cy="4220725"/>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5" presetClass="emph" presetSubtype="0" grpId="0" nodeType="clickEffect">
                                  <p:stCondLst>
                                    <p:cond delay="0"/>
                                  </p:stCondLst>
                                  <p:iterate type="lt">
                                    <p:tmAbs val="25"/>
                                  </p:iterate>
                                  <p:childTnLst>
                                    <p:set>
                                      <p:cBhvr override="childStyle">
                                        <p:cTn id="12" dur="indefinite"/>
                                        <p:tgtEl>
                                          <p:spTgt spid="5"/>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p>
            <a:fld id="{BF72CC3F-5408-4E5A-9498-12B18593BB4B}" type="slidenum">
              <a:rPr lang="en-US" altLang="en-US">
                <a:latin typeface="Calibri" panose="020F0502020204030204" pitchFamily="34" charset="0"/>
              </a:rPr>
              <a:pPr/>
              <a:t>66</a:t>
            </a:fld>
            <a:endParaRPr lang="en-US" altLang="en-US" dirty="0">
              <a:latin typeface="Calibri" panose="020F0502020204030204" pitchFamily="34" charset="0"/>
            </a:endParaRPr>
          </a:p>
        </p:txBody>
      </p:sp>
      <p:pic>
        <p:nvPicPr>
          <p:cNvPr id="3993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65775" y="293668"/>
            <a:ext cx="3425825" cy="610713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39940" name="TextBox 4"/>
          <p:cNvSpPr txBox="1">
            <a:spLocks noChangeArrowheads="1"/>
          </p:cNvSpPr>
          <p:nvPr/>
        </p:nvSpPr>
        <p:spPr bwMode="auto">
          <a:xfrm>
            <a:off x="190500" y="369868"/>
            <a:ext cx="5375275" cy="587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n-US" altLang="en-US" sz="1500" b="1" dirty="0" smtClean="0"/>
              <a:t>WisDOT </a:t>
            </a:r>
            <a:r>
              <a:rPr lang="en-US" altLang="en-US" sz="1500" b="1" dirty="0"/>
              <a:t>Local Public Agency (LPA) </a:t>
            </a:r>
            <a:r>
              <a:rPr lang="en-US" altLang="en-US" sz="1500" b="1" dirty="0" smtClean="0"/>
              <a:t/>
            </a:r>
            <a:br>
              <a:rPr lang="en-US" altLang="en-US" sz="1500" b="1" dirty="0" smtClean="0"/>
            </a:br>
            <a:r>
              <a:rPr lang="en-US" altLang="en-US" sz="1500" b="1" dirty="0" smtClean="0"/>
              <a:t>Real </a:t>
            </a:r>
            <a:r>
              <a:rPr lang="en-US" altLang="en-US" sz="1500" b="1" dirty="0"/>
              <a:t>Estate Acquisition </a:t>
            </a:r>
            <a:r>
              <a:rPr lang="en-US" altLang="en-US" sz="1500" b="1" dirty="0" smtClean="0"/>
              <a:t>Information</a:t>
            </a:r>
            <a:endParaRPr lang="en-US" altLang="en-US" sz="1500" b="1" dirty="0"/>
          </a:p>
          <a:p>
            <a:pPr>
              <a:spcBef>
                <a:spcPts val="1200"/>
              </a:spcBef>
            </a:pPr>
            <a:r>
              <a:rPr lang="en-US" altLang="en-US" sz="1400" dirty="0"/>
              <a:t>Who can help with local right of way questions? The Wisconsin Department of Transportation (WisDOT) maintains two regional Local Public Agency Real Estate (LPA RE) coordinator positions and one statewide coordinator along with five regional management consultants (MC) to help coordinate and oversee all LPA RE related activities. The LPA RE coordinators and the MCs are available to assist local public agencies and other entities that acquire property for federal-aid transportation projects. WisDOT also has a list of pre-approved consultants to help local entities who may not have sufficient or qualified staff to acquire properties in compliance with state and federal laws and regulations. Information on this page is specific to LPAs needing to perform real estate right of way acquisitions as part of a local road improvement project. Here we provide some basic resources and guidance for securing state and federal aid for real estate acquisitions. LPAs must work with a WisDOT MC on projects when there is state/federal funds to be used in the any part of the project. The LPA must follow minimum procedures to secure approvals needed to proceed with right of way acquisition on state or federal aid projects. Detailed guidance can be found in the LPA Manual, which includes required LPA forms. It is the responsibility of each LPA to ensure that all state and federal procedures and laws are followed. Before beginning an acquisition process, agencies must contact their MC; see contacts below.</a:t>
            </a:r>
          </a:p>
        </p:txBody>
      </p:sp>
      <p:sp>
        <p:nvSpPr>
          <p:cNvPr id="2" name="Date Placeholder 1"/>
          <p:cNvSpPr>
            <a:spLocks noGrp="1"/>
          </p:cNvSpPr>
          <p:nvPr>
            <p:ph type="dt" sz="half" idx="10"/>
          </p:nvPr>
        </p:nvSpPr>
        <p:spPr/>
        <p:txBody>
          <a:bodyPr/>
          <a:lstStyle/>
          <a:p>
            <a:pPr>
              <a:defRPr/>
            </a:pPr>
            <a:r>
              <a:rPr lang="en-US" dirty="0" smtClean="0"/>
              <a:t>11/2016</a:t>
            </a:r>
            <a:endParaRPr lang="en-US" dirty="0"/>
          </a:p>
        </p:txBody>
      </p:sp>
      <p:sp>
        <p:nvSpPr>
          <p:cNvPr id="3" name="Rectangle 2"/>
          <p:cNvSpPr/>
          <p:nvPr/>
        </p:nvSpPr>
        <p:spPr>
          <a:xfrm>
            <a:off x="1676400" y="6477000"/>
            <a:ext cx="5867400" cy="276999"/>
          </a:xfrm>
          <a:prstGeom prst="rect">
            <a:avLst/>
          </a:prstGeom>
        </p:spPr>
        <p:txBody>
          <a:bodyPr wrap="square">
            <a:spAutoFit/>
          </a:bodyPr>
          <a:lstStyle/>
          <a:p>
            <a:pPr algn="ctr"/>
            <a:r>
              <a:rPr lang="en-US" sz="1200" dirty="0">
                <a:hlinkClick r:id="rId3"/>
              </a:rPr>
              <a:t>http://</a:t>
            </a:r>
            <a:r>
              <a:rPr lang="en-US" sz="1200" dirty="0" smtClean="0">
                <a:hlinkClick r:id="rId3"/>
              </a:rPr>
              <a:t>wisconsindot.gov/Pages/doing-bus/local-gov/astnce-pgms/aid/lpa-re-info.aspx</a:t>
            </a:r>
            <a:r>
              <a:rPr lang="en-US" sz="1200" dirty="0" smtClean="0"/>
              <a:t> </a:t>
            </a:r>
            <a:endParaRPr lang="en-US" sz="1200" dirty="0"/>
          </a:p>
        </p:txBody>
      </p:sp>
      <p:pic>
        <p:nvPicPr>
          <p:cNvPr id="7" name="Picture 3" descr="Link to WisDOT Internet Ho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459786"/>
            <a:ext cx="276225" cy="2667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228600"/>
            <a:ext cx="664660" cy="731520"/>
          </a:xfrm>
          <a:prstGeom prst="rect">
            <a:avLst/>
          </a:prstGeom>
        </p:spPr>
      </p:pic>
      <p:sp>
        <p:nvSpPr>
          <p:cNvPr id="9" name="TextBox 8"/>
          <p:cNvSpPr txBox="1"/>
          <p:nvPr/>
        </p:nvSpPr>
        <p:spPr>
          <a:xfrm rot="19794070">
            <a:off x="5616152" y="2853705"/>
            <a:ext cx="3462238" cy="584775"/>
          </a:xfrm>
          <a:prstGeom prst="rect">
            <a:avLst/>
          </a:prstGeom>
          <a:noFill/>
        </p:spPr>
        <p:txBody>
          <a:bodyPr wrap="square" rtlCol="0">
            <a:spAutoFit/>
          </a:bodyPr>
          <a:lstStyle/>
          <a:p>
            <a:pPr algn="ctr"/>
            <a:r>
              <a:rPr lang="en-US" sz="1600" b="1" dirty="0" smtClean="0">
                <a:ln w="0"/>
                <a:solidFill>
                  <a:schemeClr val="accent1"/>
                </a:solidFill>
                <a:effectLst>
                  <a:outerShdw blurRad="38100" dist="25400" dir="5400000" algn="ctr" rotWithShape="0">
                    <a:srgbClr val="6E747A">
                      <a:alpha val="43000"/>
                    </a:srgbClr>
                  </a:outerShdw>
                </a:effectLst>
              </a:rPr>
              <a:t>NOT MEANT FOR ACTUAL VIEWING/SAMPLE ONLY</a:t>
            </a:r>
            <a:endParaRPr lang="en-US" sz="1600" b="1" dirty="0">
              <a:ln w="0"/>
              <a:solidFill>
                <a:schemeClr val="accent1"/>
              </a:solidFill>
              <a:effectLst>
                <a:outerShdw blurRad="38100" dist="25400" dir="5400000" algn="ctr" rotWithShape="0">
                  <a:srgbClr val="6E747A">
                    <a:alpha val="43000"/>
                  </a:srgbClr>
                </a:outerShdw>
              </a:effectLst>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3"/>
          <p:cNvSpPr>
            <a:spLocks noGrp="1"/>
          </p:cNvSpPr>
          <p:nvPr>
            <p:ph type="dt" sz="half" idx="10"/>
          </p:nvPr>
        </p:nvSpPr>
        <p:spPr/>
        <p:txBody>
          <a:bodyPr/>
          <a:lstStyle/>
          <a:p>
            <a:pPr>
              <a:defRPr/>
            </a:pPr>
            <a:r>
              <a:rPr lang="en-US" dirty="0" smtClean="0"/>
              <a:t>11/2016</a:t>
            </a:r>
            <a:endParaRPr lang="en-US" dirty="0"/>
          </a:p>
        </p:txBody>
      </p:sp>
      <p:sp>
        <p:nvSpPr>
          <p:cNvPr id="40962"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p>
            <a:fld id="{96A65389-21CF-4728-90F7-6EC938B3D459}" type="slidenum">
              <a:rPr lang="en-US" altLang="en-US">
                <a:latin typeface="Calibri" panose="020F0502020204030204" pitchFamily="34" charset="0"/>
              </a:rPr>
              <a:pPr/>
              <a:t>67</a:t>
            </a:fld>
            <a:endParaRPr lang="en-US" altLang="en-US" dirty="0">
              <a:latin typeface="Calibri" panose="020F0502020204030204" pitchFamily="34" charset="0"/>
            </a:endParaRPr>
          </a:p>
        </p:txBody>
      </p:sp>
      <p:pic>
        <p:nvPicPr>
          <p:cNvPr id="4096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8859" y="914400"/>
            <a:ext cx="6764941" cy="539496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4096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03573" y="3925078"/>
            <a:ext cx="1574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loud Callout 4"/>
          <p:cNvSpPr/>
          <p:nvPr/>
        </p:nvSpPr>
        <p:spPr>
          <a:xfrm>
            <a:off x="7315200" y="3200400"/>
            <a:ext cx="1600200" cy="762000"/>
          </a:xfrm>
          <a:prstGeom prst="cloudCallou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schemeClr val="bg1"/>
                </a:solidFill>
              </a:rPr>
              <a:t>LPA Contacts</a:t>
            </a:r>
          </a:p>
        </p:txBody>
      </p:sp>
      <p:sp>
        <p:nvSpPr>
          <p:cNvPr id="8" name="TextBox 7"/>
          <p:cNvSpPr txBox="1"/>
          <p:nvPr/>
        </p:nvSpPr>
        <p:spPr>
          <a:xfrm>
            <a:off x="787400" y="304800"/>
            <a:ext cx="7594600" cy="523875"/>
          </a:xfrm>
          <a:prstGeom prst="rect">
            <a:avLst/>
          </a:prstGeom>
          <a:solidFill>
            <a:schemeClr val="bg2">
              <a:lumMod val="60000"/>
              <a:lumOff val="40000"/>
            </a:schemeClr>
          </a:solidFill>
          <a:ln w="19050">
            <a:solidFill>
              <a:srgbClr val="C00000"/>
            </a:solidFill>
            <a:prstDash val="solid"/>
          </a:ln>
        </p:spPr>
        <p:txBody>
          <a:bodyPr>
            <a:spAutoFit/>
          </a:bodyPr>
          <a:lstStyle/>
          <a:p>
            <a:pPr algn="ctr" eaLnBrk="1" hangingPunct="1">
              <a:defRPr/>
            </a:pPr>
            <a:r>
              <a:rPr lang="en-US" sz="2800" dirty="0">
                <a:latin typeface="Arial" charset="0"/>
              </a:rPr>
              <a:t>LPA / MC Contacts &amp; Wisconsin Required Info</a:t>
            </a:r>
          </a:p>
        </p:txBody>
      </p:sp>
      <p:pic>
        <p:nvPicPr>
          <p:cNvPr id="9" name="Picture 3" descr="Link to WisDOT Internet Ho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459786"/>
            <a:ext cx="276225" cy="2667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7854" y="914400"/>
            <a:ext cx="1246238" cy="1371600"/>
          </a:xfrm>
          <a:prstGeom prst="rect">
            <a:avLst/>
          </a:prstGeom>
          <a:ln>
            <a:solidFill>
              <a:schemeClr val="bg2"/>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grpId="0" nodeType="afterEffect">
                                  <p:stCondLst>
                                    <p:cond delay="0"/>
                                  </p:stCondLst>
                                  <p:childTnLst>
                                    <p:animClr clrSpc="rgb" dir="cw">
                                      <p:cBhvr override="childStyle">
                                        <p:cTn id="6" dur="1000" fill="hold"/>
                                        <p:tgtEl>
                                          <p:spTgt spid="8"/>
                                        </p:tgtEl>
                                        <p:attrNameLst>
                                          <p:attrName>style.color</p:attrName>
                                        </p:attrNameLst>
                                      </p:cBhvr>
                                      <p:to>
                                        <a:srgbClr val="FF0000"/>
                                      </p:to>
                                    </p:animClr>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750"/>
                                        <p:tgtEl>
                                          <p:spTgt spid="12"/>
                                        </p:tgtEl>
                                      </p:cBhvr>
                                    </p:animEffect>
                                    <p:anim calcmode="lin" valueType="num">
                                      <p:cBhvr>
                                        <p:cTn id="12" dur="750" fill="hold"/>
                                        <p:tgtEl>
                                          <p:spTgt spid="12"/>
                                        </p:tgtEl>
                                        <p:attrNameLst>
                                          <p:attrName>ppt_w</p:attrName>
                                        </p:attrNameLst>
                                      </p:cBhvr>
                                      <p:tavLst>
                                        <p:tav tm="0" fmla="#ppt_w*sin(2.5*pi*$)">
                                          <p:val>
                                            <p:fltVal val="0"/>
                                          </p:val>
                                        </p:tav>
                                        <p:tav tm="100000">
                                          <p:val>
                                            <p:fltVal val="1"/>
                                          </p:val>
                                        </p:tav>
                                      </p:tavLst>
                                    </p:anim>
                                    <p:anim calcmode="lin" valueType="num">
                                      <p:cBhvr>
                                        <p:cTn id="13" dur="75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Title 1"/>
          <p:cNvSpPr>
            <a:spLocks noGrp="1"/>
          </p:cNvSpPr>
          <p:nvPr>
            <p:ph type="title"/>
          </p:nvPr>
        </p:nvSpPr>
        <p:spPr>
          <a:xfrm>
            <a:off x="457200" y="304800"/>
            <a:ext cx="8229600" cy="533400"/>
          </a:xfrm>
        </p:spPr>
        <p:txBody>
          <a:bodyPr>
            <a:normAutofit fontScale="90000"/>
          </a:bodyPr>
          <a:lstStyle/>
          <a:p>
            <a:pPr algn="l" eaLnBrk="1" hangingPunct="1"/>
            <a:r>
              <a:rPr lang="en-US" altLang="en-US" sz="2400" b="1" dirty="0" smtClean="0"/>
              <a:t>We also have some “home made” and dotnet </a:t>
            </a:r>
            <a:r>
              <a:rPr lang="en-US" altLang="en-US" sz="2400" b="1" u="sng" dirty="0" smtClean="0"/>
              <a:t>only</a:t>
            </a:r>
            <a:r>
              <a:rPr lang="en-US" altLang="en-US" sz="2400" b="1" dirty="0" smtClean="0"/>
              <a:t> available online WisDOT Real Estate specific learning opportunities...</a:t>
            </a:r>
            <a:endParaRPr lang="en-US" altLang="en-US" sz="2400" i="1" dirty="0" smtClean="0"/>
          </a:p>
        </p:txBody>
      </p:sp>
      <p:sp>
        <p:nvSpPr>
          <p:cNvPr id="47106" name="Content Placeholder 2"/>
          <p:cNvSpPr>
            <a:spLocks noGrp="1"/>
          </p:cNvSpPr>
          <p:nvPr>
            <p:ph idx="1"/>
          </p:nvPr>
        </p:nvSpPr>
        <p:spPr>
          <a:xfrm>
            <a:off x="381000" y="914400"/>
            <a:ext cx="5791200" cy="5486400"/>
          </a:xfrm>
          <a:solidFill>
            <a:srgbClr val="00B050"/>
          </a:solidFill>
        </p:spPr>
        <p:txBody>
          <a:bodyPr>
            <a:noAutofit/>
          </a:bodyPr>
          <a:lstStyle/>
          <a:p>
            <a:pPr marL="90488" indent="22225" eaLnBrk="1" hangingPunct="1">
              <a:lnSpc>
                <a:spcPct val="100000"/>
              </a:lnSpc>
              <a:spcBef>
                <a:spcPts val="0"/>
              </a:spcBef>
              <a:spcAft>
                <a:spcPts val="0"/>
              </a:spcAft>
              <a:buFont typeface="Arial" panose="020B0604020202020204" pitchFamily="34" charset="0"/>
              <a:buNone/>
            </a:pPr>
            <a:r>
              <a:rPr lang="en-US" altLang="en-US" sz="1600" b="1" i="1" dirty="0" smtClean="0"/>
              <a:t>These are our currently available on BTS-RE web site; each can be forwarded to consultants upon request:</a:t>
            </a:r>
            <a:endParaRPr lang="en-US" altLang="en-US" sz="1600" b="1" i="1" dirty="0" smtClean="0">
              <a:hlinkClick r:id="rId2"/>
            </a:endParaRPr>
          </a:p>
          <a:p>
            <a:pPr eaLnBrk="1" hangingPunct="1">
              <a:lnSpc>
                <a:spcPct val="100000"/>
              </a:lnSpc>
              <a:spcBef>
                <a:spcPts val="0"/>
              </a:spcBef>
              <a:spcAft>
                <a:spcPts val="0"/>
              </a:spcAft>
            </a:pPr>
            <a:r>
              <a:rPr lang="en-US" altLang="en-US" sz="1600" dirty="0" smtClean="0"/>
              <a:t>Appraisal Formats </a:t>
            </a:r>
          </a:p>
          <a:p>
            <a:pPr eaLnBrk="1" hangingPunct="1">
              <a:lnSpc>
                <a:spcPct val="100000"/>
              </a:lnSpc>
              <a:spcBef>
                <a:spcPts val="0"/>
              </a:spcBef>
              <a:spcAft>
                <a:spcPts val="0"/>
              </a:spcAft>
            </a:pPr>
            <a:r>
              <a:rPr lang="en-US" altLang="en-US" sz="1600" dirty="0" smtClean="0"/>
              <a:t>Appraisal Inspection &amp; Signatures </a:t>
            </a:r>
          </a:p>
          <a:p>
            <a:pPr eaLnBrk="1" hangingPunct="1">
              <a:lnSpc>
                <a:spcPct val="100000"/>
              </a:lnSpc>
              <a:spcBef>
                <a:spcPts val="0"/>
              </a:spcBef>
              <a:spcAft>
                <a:spcPts val="0"/>
              </a:spcAft>
            </a:pPr>
            <a:r>
              <a:rPr lang="en-US" altLang="en-US" sz="1600" dirty="0" smtClean="0"/>
              <a:t>Access Valuation &amp; Appraisal </a:t>
            </a:r>
          </a:p>
          <a:p>
            <a:pPr eaLnBrk="1" hangingPunct="1">
              <a:lnSpc>
                <a:spcPct val="100000"/>
              </a:lnSpc>
              <a:spcBef>
                <a:spcPts val="0"/>
              </a:spcBef>
              <a:spcAft>
                <a:spcPts val="0"/>
              </a:spcAft>
            </a:pPr>
            <a:r>
              <a:rPr lang="en-US" altLang="en-US" sz="1600" dirty="0" smtClean="0"/>
              <a:t>Blitz Presentation, A simple "How to Prepare" </a:t>
            </a:r>
          </a:p>
          <a:p>
            <a:pPr eaLnBrk="1" hangingPunct="1">
              <a:lnSpc>
                <a:spcPct val="100000"/>
              </a:lnSpc>
              <a:spcBef>
                <a:spcPts val="0"/>
              </a:spcBef>
              <a:spcAft>
                <a:spcPts val="0"/>
              </a:spcAft>
            </a:pPr>
            <a:r>
              <a:rPr lang="en-US" altLang="en-US" sz="1600" dirty="0" smtClean="0"/>
              <a:t>Compensable vs. Non-compensable </a:t>
            </a:r>
          </a:p>
          <a:p>
            <a:pPr eaLnBrk="1" hangingPunct="1">
              <a:lnSpc>
                <a:spcPct val="100000"/>
              </a:lnSpc>
              <a:spcBef>
                <a:spcPts val="0"/>
              </a:spcBef>
              <a:spcAft>
                <a:spcPts val="0"/>
              </a:spcAft>
            </a:pPr>
            <a:r>
              <a:rPr lang="en-US" altLang="en-US" sz="1600" dirty="0" smtClean="0"/>
              <a:t>Controlling Access - Trans 233 &amp; Beyond </a:t>
            </a:r>
          </a:p>
          <a:p>
            <a:pPr eaLnBrk="1" hangingPunct="1">
              <a:lnSpc>
                <a:spcPct val="100000"/>
              </a:lnSpc>
              <a:spcBef>
                <a:spcPts val="0"/>
              </a:spcBef>
              <a:spcAft>
                <a:spcPts val="0"/>
              </a:spcAft>
            </a:pPr>
            <a:r>
              <a:rPr lang="en-US" altLang="en-US" sz="1600" dirty="0" smtClean="0"/>
              <a:t>Cost Estimating - See ShareDocs folders, click on 2009 folder, then to:  CostEstimatingProcedures.</a:t>
            </a:r>
          </a:p>
          <a:p>
            <a:pPr eaLnBrk="1" hangingPunct="1">
              <a:lnSpc>
                <a:spcPct val="100000"/>
              </a:lnSpc>
              <a:spcBef>
                <a:spcPts val="0"/>
              </a:spcBef>
              <a:spcAft>
                <a:spcPts val="0"/>
              </a:spcAft>
            </a:pPr>
            <a:r>
              <a:rPr lang="en-US" altLang="en-US" sz="1600" dirty="0" smtClean="0"/>
              <a:t>Data Sheets, 'Best Practices' </a:t>
            </a:r>
          </a:p>
          <a:p>
            <a:pPr eaLnBrk="1" hangingPunct="1">
              <a:lnSpc>
                <a:spcPct val="100000"/>
              </a:lnSpc>
              <a:spcBef>
                <a:spcPts val="0"/>
              </a:spcBef>
              <a:spcAft>
                <a:spcPts val="0"/>
              </a:spcAft>
            </a:pPr>
            <a:r>
              <a:rPr lang="en-US" altLang="en-US" sz="1600" dirty="0" smtClean="0"/>
              <a:t>DOT acquisition process (an overview flowchart) </a:t>
            </a:r>
          </a:p>
          <a:p>
            <a:pPr eaLnBrk="1" hangingPunct="1">
              <a:lnSpc>
                <a:spcPct val="100000"/>
              </a:lnSpc>
              <a:spcBef>
                <a:spcPts val="0"/>
              </a:spcBef>
              <a:spcAft>
                <a:spcPts val="0"/>
              </a:spcAft>
            </a:pPr>
            <a:r>
              <a:rPr lang="en-US" altLang="en-US" sz="1600" dirty="0" smtClean="0"/>
              <a:t>Intro to Real Estate Master Contracts - Work Order Processes </a:t>
            </a:r>
          </a:p>
          <a:p>
            <a:pPr lvl="1" eaLnBrk="1" hangingPunct="1">
              <a:lnSpc>
                <a:spcPct val="100000"/>
              </a:lnSpc>
              <a:spcBef>
                <a:spcPts val="0"/>
              </a:spcBef>
              <a:spcAft>
                <a:spcPts val="0"/>
              </a:spcAft>
            </a:pPr>
            <a:r>
              <a:rPr lang="en-US" altLang="en-US" sz="1600" dirty="0" smtClean="0"/>
              <a:t>Also see: Obtaining Consultant Services Under Chapter 84 – ‘A Quick Overview’ </a:t>
            </a:r>
          </a:p>
          <a:p>
            <a:pPr eaLnBrk="1" hangingPunct="1">
              <a:lnSpc>
                <a:spcPct val="100000"/>
              </a:lnSpc>
              <a:spcBef>
                <a:spcPts val="0"/>
              </a:spcBef>
              <a:spcAft>
                <a:spcPts val="0"/>
              </a:spcAft>
            </a:pPr>
            <a:r>
              <a:rPr lang="en-US" altLang="en-US" sz="1600" dirty="0" smtClean="0"/>
              <a:t>Life of a highway project</a:t>
            </a:r>
          </a:p>
          <a:p>
            <a:pPr lvl="1" eaLnBrk="1" hangingPunct="1">
              <a:lnSpc>
                <a:spcPct val="100000"/>
              </a:lnSpc>
              <a:spcBef>
                <a:spcPts val="0"/>
              </a:spcBef>
              <a:spcAft>
                <a:spcPts val="0"/>
              </a:spcAft>
            </a:pPr>
            <a:r>
              <a:rPr lang="en-US" altLang="en-US" sz="1600" dirty="0" smtClean="0"/>
              <a:t>Also see: long winding road doc </a:t>
            </a:r>
          </a:p>
          <a:p>
            <a:pPr eaLnBrk="1" hangingPunct="1">
              <a:lnSpc>
                <a:spcPct val="100000"/>
              </a:lnSpc>
              <a:spcBef>
                <a:spcPts val="0"/>
              </a:spcBef>
              <a:spcAft>
                <a:spcPts val="0"/>
              </a:spcAft>
            </a:pPr>
            <a:r>
              <a:rPr lang="en-US" altLang="en-US" sz="1600" dirty="0" smtClean="0"/>
              <a:t>Local Public Agency Utility Coordination </a:t>
            </a:r>
          </a:p>
          <a:p>
            <a:pPr eaLnBrk="1" hangingPunct="1">
              <a:lnSpc>
                <a:spcPct val="100000"/>
              </a:lnSpc>
              <a:spcBef>
                <a:spcPts val="0"/>
              </a:spcBef>
              <a:spcAft>
                <a:spcPts val="0"/>
              </a:spcAft>
            </a:pPr>
            <a:r>
              <a:rPr lang="en-US" altLang="en-US" sz="1600" dirty="0" smtClean="0"/>
              <a:t>New agent intro to FHWA </a:t>
            </a:r>
          </a:p>
          <a:p>
            <a:pPr eaLnBrk="1" hangingPunct="1">
              <a:lnSpc>
                <a:spcPct val="100000"/>
              </a:lnSpc>
              <a:spcBef>
                <a:spcPts val="0"/>
              </a:spcBef>
              <a:spcAft>
                <a:spcPts val="0"/>
              </a:spcAft>
            </a:pPr>
            <a:r>
              <a:rPr lang="en-US" altLang="en-US" sz="1600" dirty="0" smtClean="0"/>
              <a:t>New employee help (just the basics)</a:t>
            </a:r>
          </a:p>
          <a:p>
            <a:pPr eaLnBrk="1" hangingPunct="1">
              <a:lnSpc>
                <a:spcPct val="100000"/>
              </a:lnSpc>
              <a:spcBef>
                <a:spcPts val="0"/>
              </a:spcBef>
              <a:spcAft>
                <a:spcPts val="0"/>
              </a:spcAft>
            </a:pPr>
            <a:r>
              <a:rPr lang="en-US" altLang="en-US" sz="1600" dirty="0" smtClean="0"/>
              <a:t>Offering Price/Administrative Revision </a:t>
            </a:r>
          </a:p>
          <a:p>
            <a:pPr eaLnBrk="1" hangingPunct="1">
              <a:lnSpc>
                <a:spcPct val="100000"/>
              </a:lnSpc>
              <a:spcBef>
                <a:spcPts val="0"/>
              </a:spcBef>
              <a:spcAft>
                <a:spcPts val="0"/>
              </a:spcAft>
            </a:pPr>
            <a:r>
              <a:rPr lang="en-US" altLang="en-US" sz="1600" dirty="0" smtClean="0"/>
              <a:t>Overview of Appraisal Process </a:t>
            </a:r>
          </a:p>
        </p:txBody>
      </p:sp>
      <p:sp>
        <p:nvSpPr>
          <p:cNvPr id="8" name="Date Placeholder 3"/>
          <p:cNvSpPr>
            <a:spLocks noGrp="1"/>
          </p:cNvSpPr>
          <p:nvPr>
            <p:ph type="dt" sz="half" idx="10"/>
          </p:nvPr>
        </p:nvSpPr>
        <p:spPr/>
        <p:txBody>
          <a:bodyPr/>
          <a:lstStyle/>
          <a:p>
            <a:pPr>
              <a:defRPr/>
            </a:pPr>
            <a:r>
              <a:rPr lang="en-US" dirty="0" smtClean="0"/>
              <a:t>11/2016</a:t>
            </a:r>
            <a:endParaRPr lang="en-US" dirty="0"/>
          </a:p>
        </p:txBody>
      </p:sp>
      <p:sp>
        <p:nvSpPr>
          <p:cNvPr id="47109"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951D199-D06B-4EA8-8A46-217F58811B1E}" type="slidenum">
              <a:rPr lang="en-US" altLang="en-US" sz="1200" smtClean="0">
                <a:solidFill>
                  <a:srgbClr val="FFFFFF"/>
                </a:solidFill>
              </a:rPr>
              <a:pPr>
                <a:spcBef>
                  <a:spcPct val="0"/>
                </a:spcBef>
                <a:buFontTx/>
                <a:buNone/>
              </a:pPr>
              <a:t>68</a:t>
            </a:fld>
            <a:endParaRPr lang="en-US" altLang="en-US" sz="1200" dirty="0" smtClean="0">
              <a:solidFill>
                <a:srgbClr val="FFFFFF"/>
              </a:solidFill>
            </a:endParaRPr>
          </a:p>
        </p:txBody>
      </p:sp>
      <p:sp>
        <p:nvSpPr>
          <p:cNvPr id="2" name="TextBox 1"/>
          <p:cNvSpPr txBox="1"/>
          <p:nvPr/>
        </p:nvSpPr>
        <p:spPr>
          <a:xfrm>
            <a:off x="6172200" y="914400"/>
            <a:ext cx="2819400" cy="5486400"/>
          </a:xfrm>
          <a:prstGeom prst="rect">
            <a:avLst/>
          </a:prstGeom>
          <a:solidFill>
            <a:schemeClr val="accent2">
              <a:lumMod val="60000"/>
              <a:lumOff val="40000"/>
            </a:schemeClr>
          </a:solidFill>
          <a:ln>
            <a:solidFill>
              <a:schemeClr val="accent1"/>
            </a:solidFill>
          </a:ln>
        </p:spPr>
        <p:txBody>
          <a:bodyPr wrap="square" anchor="ctr" anchorCtr="0">
            <a:noAutofit/>
          </a:bodyPr>
          <a:lstStyle/>
          <a:p>
            <a:pPr>
              <a:defRPr/>
            </a:pPr>
            <a:r>
              <a:rPr lang="en-US" sz="2000" dirty="0" smtClean="0"/>
              <a:t>TIP:  All internal staff should visit </a:t>
            </a:r>
            <a:r>
              <a:rPr lang="en-US" sz="2000" dirty="0"/>
              <a:t>our </a:t>
            </a:r>
            <a:r>
              <a:rPr lang="en-US" sz="2000" dirty="0" smtClean="0"/>
              <a:t>RE </a:t>
            </a:r>
            <a:r>
              <a:rPr lang="en-US" sz="2000" dirty="0"/>
              <a:t>dotnet training page </a:t>
            </a:r>
            <a:r>
              <a:rPr lang="en-US" sz="2000" dirty="0" smtClean="0"/>
              <a:t>to get a refresher on some past training: </a:t>
            </a:r>
            <a:r>
              <a:rPr lang="en-US" sz="2000" dirty="0">
                <a:hlinkClick r:id="rId3"/>
              </a:rPr>
              <a:t>http://</a:t>
            </a:r>
            <a:r>
              <a:rPr lang="en-US" sz="2000" dirty="0" smtClean="0">
                <a:hlinkClick r:id="rId3"/>
              </a:rPr>
              <a:t>dotnet/dtsd/technical/realestate/training/index.htm</a:t>
            </a:r>
            <a:r>
              <a:rPr lang="en-US" sz="2000" dirty="0" smtClean="0"/>
              <a:t>; and, brand new internal Real Estate </a:t>
            </a:r>
            <a:r>
              <a:rPr lang="en-US" sz="2000" dirty="0"/>
              <a:t>employees, </a:t>
            </a:r>
            <a:r>
              <a:rPr lang="en-US" sz="2000" dirty="0" smtClean="0"/>
              <a:t>be sure to go here early on to get started: </a:t>
            </a:r>
            <a:r>
              <a:rPr lang="en-US" sz="2000" dirty="0">
                <a:hlinkClick r:id="rId4"/>
              </a:rPr>
              <a:t>http://</a:t>
            </a:r>
            <a:r>
              <a:rPr lang="en-US" sz="2000" dirty="0" smtClean="0">
                <a:hlinkClick r:id="rId4"/>
              </a:rPr>
              <a:t>dotnet/dtsd/technical/realestate/training/new-employee.htm</a:t>
            </a:r>
            <a:r>
              <a:rPr lang="en-US" sz="2000" dirty="0" smtClean="0"/>
              <a:t> </a:t>
            </a:r>
            <a:endParaRPr lang="en-US" sz="2000" dirty="0"/>
          </a:p>
        </p:txBody>
      </p:sp>
      <p:pic>
        <p:nvPicPr>
          <p:cNvPr id="430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1447800"/>
            <a:ext cx="1100138" cy="1371600"/>
          </a:xfrm>
          <a:prstGeom prst="rect">
            <a:avLst/>
          </a:prstGeom>
          <a:noFill/>
          <a:ln>
            <a:noFill/>
          </a:ln>
          <a:effectLst>
            <a:glow rad="139700">
              <a:schemeClr val="accent6">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 descr="Link to dotnet Ho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6524625"/>
            <a:ext cx="304800" cy="2571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57200" y="6497108"/>
            <a:ext cx="8229600" cy="276999"/>
          </a:xfrm>
          <a:prstGeom prst="rect">
            <a:avLst/>
          </a:prstGeom>
          <a:noFill/>
          <a:ln>
            <a:noFill/>
          </a:ln>
        </p:spPr>
        <p:txBody>
          <a:bodyPr wrap="square" rtlCol="0">
            <a:spAutoFit/>
          </a:bodyPr>
          <a:lstStyle/>
          <a:p>
            <a:pPr algn="ctr"/>
            <a:r>
              <a:rPr lang="en-US" sz="1200" dirty="0" smtClean="0"/>
              <a:t>Check </a:t>
            </a:r>
            <a:r>
              <a:rPr lang="en-US" sz="1200" dirty="0" smtClean="0">
                <a:hlinkClick r:id="rId7"/>
              </a:rPr>
              <a:t>statewide RE calendar</a:t>
            </a:r>
            <a:r>
              <a:rPr lang="en-US" sz="1200" dirty="0" smtClean="0"/>
              <a:t> for info about instructor-led training (costs may vary).</a:t>
            </a:r>
            <a:endParaRPr lang="en-US" sz="1200" dirty="0"/>
          </a:p>
        </p:txBody>
      </p:sp>
      <p:sp>
        <p:nvSpPr>
          <p:cNvPr id="12" name="TextBox 11"/>
          <p:cNvSpPr txBox="1"/>
          <p:nvPr/>
        </p:nvSpPr>
        <p:spPr>
          <a:xfrm>
            <a:off x="5104122" y="1600200"/>
            <a:ext cx="695811" cy="246221"/>
          </a:xfrm>
          <a:prstGeom prst="rect">
            <a:avLst/>
          </a:prstGeom>
          <a:noFill/>
        </p:spPr>
        <p:txBody>
          <a:bodyPr wrap="square" rtlCol="0">
            <a:spAutoFit/>
          </a:bodyPr>
          <a:lstStyle/>
          <a:p>
            <a:r>
              <a:rPr lang="en-US" sz="1000" dirty="0" smtClean="0">
                <a:solidFill>
                  <a:schemeClr val="bg1"/>
                </a:solidFill>
              </a:rPr>
              <a:t>Training</a:t>
            </a:r>
            <a:endParaRPr lang="en-US" sz="10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ipe(down)">
                                      <p:cBhvr>
                                        <p:cTn id="7" dur="500"/>
                                        <p:tgtEl>
                                          <p:spTgt spid="2">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wipe(down)">
                                      <p:cBhvr>
                                        <p:cTn id="10" dur="500"/>
                                        <p:tgtEl>
                                          <p:spTgt spid="2">
                                            <p:txEl>
                                              <p:pRg st="0" end="0"/>
                                            </p:txEl>
                                          </p:spTgt>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0.0 0.0 L 0.0 -0.07213" pathEditMode="relative" ptsTypes="">
                                      <p:cBhvr>
                                        <p:cTn id="13" dur="500" accel="50000" decel="50000" autoRev="1" fill="hold">
                                          <p:stCondLst>
                                            <p:cond delay="0"/>
                                          </p:stCondLst>
                                        </p:cTn>
                                        <p:tgtEl>
                                          <p:spTgt spid="12"/>
                                        </p:tgtEl>
                                        <p:attrNameLst>
                                          <p:attrName>ppt_x</p:attrName>
                                          <p:attrName>ppt_y</p:attrName>
                                        </p:attrNameLst>
                                      </p:cBhvr>
                                    </p:animMotion>
                                    <p:animRot by="1500000">
                                      <p:cBhvr>
                                        <p:cTn id="14" dur="250" fill="hold">
                                          <p:stCondLst>
                                            <p:cond delay="0"/>
                                          </p:stCondLst>
                                        </p:cTn>
                                        <p:tgtEl>
                                          <p:spTgt spid="12"/>
                                        </p:tgtEl>
                                        <p:attrNameLst>
                                          <p:attrName>r</p:attrName>
                                        </p:attrNameLst>
                                      </p:cBhvr>
                                    </p:animRot>
                                    <p:animRot by="-1500000">
                                      <p:cBhvr>
                                        <p:cTn id="15" dur="250" fill="hold">
                                          <p:stCondLst>
                                            <p:cond delay="250"/>
                                          </p:stCondLst>
                                        </p:cTn>
                                        <p:tgtEl>
                                          <p:spTgt spid="12"/>
                                        </p:tgtEl>
                                        <p:attrNameLst>
                                          <p:attrName>r</p:attrName>
                                        </p:attrNameLst>
                                      </p:cBhvr>
                                    </p:animRot>
                                    <p:animRot by="-1500000">
                                      <p:cBhvr>
                                        <p:cTn id="16" dur="250" fill="hold">
                                          <p:stCondLst>
                                            <p:cond delay="500"/>
                                          </p:stCondLst>
                                        </p:cTn>
                                        <p:tgtEl>
                                          <p:spTgt spid="12"/>
                                        </p:tgtEl>
                                        <p:attrNameLst>
                                          <p:attrName>r</p:attrName>
                                        </p:attrNameLst>
                                      </p:cBhvr>
                                    </p:animRot>
                                    <p:animRot by="1500000">
                                      <p:cBhvr>
                                        <p:cTn id="17" dur="250" fill="hold">
                                          <p:stCondLst>
                                            <p:cond delay="75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allAtOnce" animBg="1"/>
      <p:bldP spid="1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457200" y="304800"/>
            <a:ext cx="8229600" cy="533400"/>
          </a:xfrm>
        </p:spPr>
        <p:txBody>
          <a:bodyPr>
            <a:normAutofit/>
          </a:bodyPr>
          <a:lstStyle/>
          <a:p>
            <a:pPr algn="l" eaLnBrk="1" hangingPunct="1"/>
            <a:r>
              <a:rPr lang="en-US" altLang="en-US" sz="2400" b="1" dirty="0" smtClean="0"/>
              <a:t>WisDOT Real Estate Specific Learning Opportunities, </a:t>
            </a:r>
            <a:r>
              <a:rPr lang="en-US" altLang="en-US" sz="1400" i="1" dirty="0" smtClean="0"/>
              <a:t>continued</a:t>
            </a:r>
          </a:p>
        </p:txBody>
      </p:sp>
      <p:sp>
        <p:nvSpPr>
          <p:cNvPr id="48131" name="Content Placeholder 2"/>
          <p:cNvSpPr>
            <a:spLocks noGrp="1"/>
          </p:cNvSpPr>
          <p:nvPr>
            <p:ph idx="1"/>
          </p:nvPr>
        </p:nvSpPr>
        <p:spPr>
          <a:xfrm>
            <a:off x="457200" y="990600"/>
            <a:ext cx="8229600" cy="4754880"/>
          </a:xfrm>
          <a:solidFill>
            <a:srgbClr val="00B050"/>
          </a:solidFill>
        </p:spPr>
        <p:txBody>
          <a:bodyPr anchor="ctr" anchorCtr="0">
            <a:normAutofit lnSpcReduction="10000"/>
          </a:bodyPr>
          <a:lstStyle/>
          <a:p>
            <a:pPr eaLnBrk="1" hangingPunct="1">
              <a:spcBef>
                <a:spcPts val="100"/>
              </a:spcBef>
            </a:pPr>
            <a:r>
              <a:rPr lang="en-US" altLang="en-US" sz="1600" dirty="0" smtClean="0"/>
              <a:t>PC Tips &amp; Tricks (a general and quick self-help guide) </a:t>
            </a:r>
          </a:p>
          <a:p>
            <a:pPr lvl="1" eaLnBrk="1" hangingPunct="1">
              <a:spcBef>
                <a:spcPts val="100"/>
              </a:spcBef>
            </a:pPr>
            <a:r>
              <a:rPr lang="en-US" altLang="en-US" sz="1500" dirty="0" smtClean="0"/>
              <a:t>Adobe Acrobat 8 for Review Appraisers </a:t>
            </a:r>
          </a:p>
          <a:p>
            <a:pPr lvl="1" eaLnBrk="1" hangingPunct="1">
              <a:spcBef>
                <a:spcPts val="100"/>
              </a:spcBef>
            </a:pPr>
            <a:r>
              <a:rPr lang="en-US" altLang="en-US" sz="1500" dirty="0" smtClean="0"/>
              <a:t>APEX software (self-help guide for appraisers using APEX sketching software)</a:t>
            </a:r>
          </a:p>
          <a:p>
            <a:pPr lvl="1" eaLnBrk="1" hangingPunct="1">
              <a:spcBef>
                <a:spcPts val="100"/>
              </a:spcBef>
            </a:pPr>
            <a:r>
              <a:rPr lang="en-US" altLang="en-US" sz="1500" dirty="0" smtClean="0"/>
              <a:t>Appraisal Preparation Tips - for use with Appraisal Report (Standard Format Before and After)</a:t>
            </a:r>
          </a:p>
          <a:p>
            <a:pPr lvl="1" eaLnBrk="1" hangingPunct="1">
              <a:spcBef>
                <a:spcPts val="100"/>
              </a:spcBef>
            </a:pPr>
            <a:r>
              <a:rPr lang="en-US" altLang="en-US" sz="1500" dirty="0" smtClean="0"/>
              <a:t>Consultant extranet access (log on instructions) </a:t>
            </a:r>
          </a:p>
          <a:p>
            <a:pPr lvl="1" eaLnBrk="1" hangingPunct="1">
              <a:spcBef>
                <a:spcPts val="100"/>
              </a:spcBef>
            </a:pPr>
            <a:r>
              <a:rPr lang="en-US" altLang="en-US" sz="1500" dirty="0" smtClean="0"/>
              <a:t>Finding key words on web page </a:t>
            </a:r>
          </a:p>
          <a:p>
            <a:pPr lvl="1" eaLnBrk="1" hangingPunct="1">
              <a:spcBef>
                <a:spcPts val="100"/>
              </a:spcBef>
            </a:pPr>
            <a:r>
              <a:rPr lang="en-US" altLang="en-US" sz="1500" dirty="0" smtClean="0"/>
              <a:t>Phone features (key to buttons on your phone)</a:t>
            </a:r>
          </a:p>
          <a:p>
            <a:pPr lvl="1" eaLnBrk="1" hangingPunct="1">
              <a:spcBef>
                <a:spcPts val="100"/>
              </a:spcBef>
            </a:pPr>
            <a:r>
              <a:rPr lang="en-US" altLang="en-US" sz="1500" dirty="0" smtClean="0"/>
              <a:t>Real Estate web tour (new to WisDOT Real Estate? Take a quick tour of our web) </a:t>
            </a:r>
          </a:p>
          <a:p>
            <a:pPr lvl="1" eaLnBrk="1" hangingPunct="1">
              <a:spcBef>
                <a:spcPts val="100"/>
              </a:spcBef>
            </a:pPr>
            <a:r>
              <a:rPr lang="en-US" altLang="en-US" sz="1500" dirty="0" smtClean="0"/>
              <a:t>Search ('How to search' for a file in Windows Explorer ; and, save to/view meeting notes, docs, etc. in 'ShareDocs' folders) </a:t>
            </a:r>
          </a:p>
          <a:p>
            <a:pPr lvl="1" eaLnBrk="1" hangingPunct="1">
              <a:spcBef>
                <a:spcPts val="100"/>
              </a:spcBef>
            </a:pPr>
            <a:r>
              <a:rPr lang="en-US" altLang="en-US" sz="1500" dirty="0" smtClean="0"/>
              <a:t>Webcast (technology broadcasting live or pre-recorded presentations via Internet)</a:t>
            </a:r>
          </a:p>
          <a:p>
            <a:pPr lvl="1" eaLnBrk="1" hangingPunct="1">
              <a:spcBef>
                <a:spcPts val="100"/>
              </a:spcBef>
            </a:pPr>
            <a:r>
              <a:rPr lang="en-US" altLang="en-US" sz="1500" dirty="0" smtClean="0"/>
              <a:t>Web conferencing (an application that allows a meeting in real time using  Internet)</a:t>
            </a:r>
          </a:p>
          <a:p>
            <a:pPr lvl="1" eaLnBrk="1" hangingPunct="1">
              <a:spcBef>
                <a:spcPts val="100"/>
              </a:spcBef>
            </a:pPr>
            <a:r>
              <a:rPr lang="en-US" altLang="en-US" sz="1500" dirty="0" smtClean="0"/>
              <a:t>Web running slow? (a quick an easy cleanup)</a:t>
            </a:r>
          </a:p>
          <a:p>
            <a:pPr eaLnBrk="1" hangingPunct="1">
              <a:spcBef>
                <a:spcPts val="100"/>
              </a:spcBef>
            </a:pPr>
            <a:r>
              <a:rPr lang="en-US" altLang="en-US" sz="1600" dirty="0" smtClean="0"/>
              <a:t>Planning &amp; Project Development - Beginning </a:t>
            </a:r>
          </a:p>
          <a:p>
            <a:pPr eaLnBrk="1" hangingPunct="1">
              <a:spcBef>
                <a:spcPts val="100"/>
              </a:spcBef>
            </a:pPr>
            <a:r>
              <a:rPr lang="en-US" altLang="en-US" sz="1600" dirty="0" smtClean="0"/>
              <a:t>Project Development - Intermediate </a:t>
            </a:r>
          </a:p>
          <a:p>
            <a:pPr eaLnBrk="1" hangingPunct="1">
              <a:spcBef>
                <a:spcPts val="100"/>
              </a:spcBef>
            </a:pPr>
            <a:r>
              <a:rPr lang="en-US" altLang="en-US" sz="1600" dirty="0" smtClean="0"/>
              <a:t>Plats &amp; Plans 1of 2; Plats &amp; Plan 2 of 2 </a:t>
            </a:r>
          </a:p>
          <a:p>
            <a:pPr eaLnBrk="1" hangingPunct="1">
              <a:spcBef>
                <a:spcPts val="100"/>
              </a:spcBef>
            </a:pPr>
            <a:r>
              <a:rPr lang="en-US" altLang="en-US" sz="1600" dirty="0" smtClean="0"/>
              <a:t>Plats &amp; Plans: Negotiating Prep </a:t>
            </a:r>
          </a:p>
          <a:p>
            <a:pPr eaLnBrk="1" hangingPunct="1">
              <a:spcBef>
                <a:spcPts val="100"/>
              </a:spcBef>
            </a:pPr>
            <a:r>
              <a:rPr lang="en-US" altLang="en-US" sz="1600" dirty="0" smtClean="0"/>
              <a:t>Preparing to Negotiate </a:t>
            </a:r>
          </a:p>
          <a:p>
            <a:pPr eaLnBrk="1" hangingPunct="1">
              <a:spcBef>
                <a:spcPts val="100"/>
              </a:spcBef>
            </a:pPr>
            <a:r>
              <a:rPr lang="en-US" altLang="en-US" sz="1600" dirty="0" smtClean="0"/>
              <a:t>Present the Appraisal </a:t>
            </a:r>
          </a:p>
        </p:txBody>
      </p:sp>
      <p:sp>
        <p:nvSpPr>
          <p:cNvPr id="6" name="Date Placeholder 3"/>
          <p:cNvSpPr>
            <a:spLocks noGrp="1"/>
          </p:cNvSpPr>
          <p:nvPr>
            <p:ph type="dt" sz="half" idx="10"/>
          </p:nvPr>
        </p:nvSpPr>
        <p:spPr/>
        <p:txBody>
          <a:bodyPr/>
          <a:lstStyle/>
          <a:p>
            <a:pPr>
              <a:defRPr/>
            </a:pPr>
            <a:r>
              <a:rPr lang="en-US" dirty="0" smtClean="0"/>
              <a:t>11/2016</a:t>
            </a:r>
            <a:endParaRPr lang="en-US" dirty="0"/>
          </a:p>
        </p:txBody>
      </p:sp>
      <p:sp>
        <p:nvSpPr>
          <p:cNvPr id="4813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3ED0E88-EFEC-4B45-857F-1E7966E96A7F}" type="slidenum">
              <a:rPr lang="en-US" altLang="en-US" sz="1200" smtClean="0">
                <a:solidFill>
                  <a:srgbClr val="FFFFFF"/>
                </a:solidFill>
              </a:rPr>
              <a:pPr>
                <a:spcBef>
                  <a:spcPct val="0"/>
                </a:spcBef>
                <a:buFontTx/>
                <a:buNone/>
              </a:pPr>
              <a:t>69</a:t>
            </a:fld>
            <a:endParaRPr lang="en-US" altLang="en-US" sz="1200" dirty="0" smtClean="0">
              <a:solidFill>
                <a:srgbClr val="FFFFFF"/>
              </a:solidFill>
            </a:endParaRPr>
          </a:p>
        </p:txBody>
      </p:sp>
      <p:pic>
        <p:nvPicPr>
          <p:cNvPr id="7" name="Picture 1" descr="Link to dotnet H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524625"/>
            <a:ext cx="304800" cy="2571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4267200"/>
            <a:ext cx="1100138" cy="1371600"/>
          </a:xfrm>
          <a:prstGeom prst="rect">
            <a:avLst/>
          </a:prstGeom>
          <a:noFill/>
          <a:ln>
            <a:noFill/>
          </a:ln>
          <a:effectLst>
            <a:glow rad="139700">
              <a:schemeClr val="accent6">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457200" y="5742801"/>
            <a:ext cx="8229600" cy="276999"/>
          </a:xfrm>
          <a:prstGeom prst="rect">
            <a:avLst/>
          </a:prstGeom>
          <a:noFill/>
          <a:ln>
            <a:solidFill>
              <a:schemeClr val="accent1"/>
            </a:solidFill>
          </a:ln>
        </p:spPr>
        <p:txBody>
          <a:bodyPr wrap="square" rtlCol="0">
            <a:spAutoFit/>
          </a:bodyPr>
          <a:lstStyle/>
          <a:p>
            <a:r>
              <a:rPr lang="en-US" sz="1200" dirty="0" smtClean="0"/>
              <a:t>TIP:  </a:t>
            </a:r>
            <a:r>
              <a:rPr lang="en-US" sz="1200" dirty="0"/>
              <a:t>R</a:t>
            </a:r>
            <a:r>
              <a:rPr lang="en-US" sz="1200" dirty="0" smtClean="0"/>
              <a:t>emember to watch our </a:t>
            </a:r>
            <a:r>
              <a:rPr lang="en-US" sz="1200" dirty="0" smtClean="0">
                <a:hlinkClick r:id="rId4"/>
              </a:rPr>
              <a:t>statewide RE calendar</a:t>
            </a:r>
            <a:r>
              <a:rPr lang="en-US" sz="1200" dirty="0" smtClean="0"/>
              <a:t> for news about upcoming instructor-led training (costs may vary).</a:t>
            </a:r>
            <a:endParaRPr lang="en-US" sz="1200" dirty="0"/>
          </a:p>
        </p:txBody>
      </p:sp>
      <p:sp>
        <p:nvSpPr>
          <p:cNvPr id="10" name="TextBox 9"/>
          <p:cNvSpPr txBox="1"/>
          <p:nvPr/>
        </p:nvSpPr>
        <p:spPr>
          <a:xfrm>
            <a:off x="7583553" y="4419600"/>
            <a:ext cx="695811" cy="246221"/>
          </a:xfrm>
          <a:prstGeom prst="rect">
            <a:avLst/>
          </a:prstGeom>
          <a:noFill/>
        </p:spPr>
        <p:txBody>
          <a:bodyPr wrap="square" rtlCol="0">
            <a:spAutoFit/>
          </a:bodyPr>
          <a:lstStyle/>
          <a:p>
            <a:r>
              <a:rPr lang="en-US" sz="1000" dirty="0" smtClean="0">
                <a:solidFill>
                  <a:schemeClr val="bg1"/>
                </a:solidFill>
              </a:rPr>
              <a:t>Training</a:t>
            </a:r>
            <a:endParaRPr lang="en-US" sz="10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mph" presetSubtype="0" fill="hold" grpId="0" nodeType="withEffect">
                                  <p:stCondLst>
                                    <p:cond delay="0"/>
                                  </p:stCondLst>
                                  <p:iterate type="lt">
                                    <p:tmPct val="4000"/>
                                  </p:iterate>
                                  <p:childTnLst>
                                    <p:set>
                                      <p:cBhvr override="childStyle">
                                        <p:cTn id="6" dur="500" fill="hold"/>
                                        <p:tgtEl>
                                          <p:spTgt spid="48130"/>
                                        </p:tgtEl>
                                        <p:attrNameLst>
                                          <p:attrName>style.textDecorationUnderline</p:attrName>
                                        </p:attrNameLst>
                                      </p:cBhvr>
                                      <p:to>
                                        <p:strVal val="true"/>
                                      </p:to>
                                    </p:set>
                                  </p:childTnLst>
                                </p:cTn>
                              </p:par>
                            </p:childTnLst>
                          </p:cTn>
                        </p:par>
                        <p:par>
                          <p:cTn id="7" fill="hold">
                            <p:stCondLst>
                              <p:cond delay="1580"/>
                            </p:stCondLst>
                            <p:childTnLst>
                              <p:par>
                                <p:cTn id="8" presetID="34" presetClass="emph" presetSubtype="0" fill="hold" grpId="0" nodeType="afterEffect">
                                  <p:stCondLst>
                                    <p:cond delay="0"/>
                                  </p:stCondLst>
                                  <p:iterate type="lt">
                                    <p:tmPct val="10000"/>
                                  </p:iterate>
                                  <p:childTnLst>
                                    <p:animMotion origin="layout" path="M 0.0 0.0 L 0.0 -0.07213" pathEditMode="relative" ptsTypes="">
                                      <p:cBhvr>
                                        <p:cTn id="9" dur="500" accel="50000" decel="50000" autoRev="1" fill="hold">
                                          <p:stCondLst>
                                            <p:cond delay="0"/>
                                          </p:stCondLst>
                                        </p:cTn>
                                        <p:tgtEl>
                                          <p:spTgt spid="10"/>
                                        </p:tgtEl>
                                        <p:attrNameLst>
                                          <p:attrName>ppt_x</p:attrName>
                                          <p:attrName>ppt_y</p:attrName>
                                        </p:attrNameLst>
                                      </p:cBhvr>
                                    </p:animMotion>
                                    <p:animRot by="1500000">
                                      <p:cBhvr>
                                        <p:cTn id="10" dur="250" fill="hold">
                                          <p:stCondLst>
                                            <p:cond delay="0"/>
                                          </p:stCondLst>
                                        </p:cTn>
                                        <p:tgtEl>
                                          <p:spTgt spid="10"/>
                                        </p:tgtEl>
                                        <p:attrNameLst>
                                          <p:attrName>r</p:attrName>
                                        </p:attrNameLst>
                                      </p:cBhvr>
                                    </p:animRot>
                                    <p:animRot by="-1500000">
                                      <p:cBhvr>
                                        <p:cTn id="11" dur="250" fill="hold">
                                          <p:stCondLst>
                                            <p:cond delay="250"/>
                                          </p:stCondLst>
                                        </p:cTn>
                                        <p:tgtEl>
                                          <p:spTgt spid="10"/>
                                        </p:tgtEl>
                                        <p:attrNameLst>
                                          <p:attrName>r</p:attrName>
                                        </p:attrNameLst>
                                      </p:cBhvr>
                                    </p:animRot>
                                    <p:animRot by="-1500000">
                                      <p:cBhvr>
                                        <p:cTn id="12" dur="250" fill="hold">
                                          <p:stCondLst>
                                            <p:cond delay="500"/>
                                          </p:stCondLst>
                                        </p:cTn>
                                        <p:tgtEl>
                                          <p:spTgt spid="10"/>
                                        </p:tgtEl>
                                        <p:attrNameLst>
                                          <p:attrName>r</p:attrName>
                                        </p:attrNameLst>
                                      </p:cBhvr>
                                    </p:animRot>
                                    <p:animRot by="1500000">
                                      <p:cBhvr>
                                        <p:cTn id="13" dur="250" fill="hold">
                                          <p:stCondLst>
                                            <p:cond delay="750"/>
                                          </p:stCondLst>
                                        </p:cTn>
                                        <p:tgtEl>
                                          <p:spTgt spid="1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p:bldP spid="9"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dirty="0" smtClean="0"/>
              <a:t>11/2016</a:t>
            </a:r>
            <a:endParaRPr lang="en-US" dirty="0"/>
          </a:p>
        </p:txBody>
      </p:sp>
      <p:sp>
        <p:nvSpPr>
          <p:cNvPr id="3" name="Slide Number Placeholder 2"/>
          <p:cNvSpPr>
            <a:spLocks noGrp="1"/>
          </p:cNvSpPr>
          <p:nvPr>
            <p:ph type="sldNum" sz="quarter" idx="12"/>
          </p:nvPr>
        </p:nvSpPr>
        <p:spPr/>
        <p:txBody>
          <a:bodyPr/>
          <a:lstStyle/>
          <a:p>
            <a:pPr>
              <a:defRPr/>
            </a:pPr>
            <a:fld id="{6EFE2D43-1BDE-4571-8E9F-8CA6D587C3AF}" type="slidenum">
              <a:rPr lang="en-US" altLang="en-US" smtClean="0"/>
              <a:pPr>
                <a:defRPr/>
              </a:pPr>
              <a:t>7</a:t>
            </a:fld>
            <a:endParaRPr lang="en-US" altLang="en-US" dirty="0"/>
          </a:p>
        </p:txBody>
      </p:sp>
      <p:sp>
        <p:nvSpPr>
          <p:cNvPr id="4" name="Rectangle 3"/>
          <p:cNvSpPr/>
          <p:nvPr/>
        </p:nvSpPr>
        <p:spPr>
          <a:xfrm>
            <a:off x="266700" y="457200"/>
            <a:ext cx="8610600" cy="5755422"/>
          </a:xfrm>
          <a:prstGeom prst="rect">
            <a:avLst/>
          </a:prstGeom>
          <a:solidFill>
            <a:schemeClr val="bg2">
              <a:lumMod val="90000"/>
            </a:schemeClr>
          </a:solidFill>
          <a:ln>
            <a:solidFill>
              <a:schemeClr val="accent1"/>
            </a:solidFill>
          </a:ln>
        </p:spPr>
        <p:txBody>
          <a:bodyPr wrap="square">
            <a:spAutoFit/>
          </a:bodyPr>
          <a:lstStyle/>
          <a:p>
            <a:r>
              <a:rPr lang="en-US" sz="1600" dirty="0" smtClean="0"/>
              <a:t>To </a:t>
            </a:r>
            <a:r>
              <a:rPr lang="en-US" sz="1600" dirty="0"/>
              <a:t>save a web page as a favorite or bookmark (the terms are </a:t>
            </a:r>
            <a:r>
              <a:rPr lang="en-US" sz="1600" dirty="0" smtClean="0"/>
              <a:t/>
            </a:r>
            <a:br>
              <a:rPr lang="en-US" sz="1600" dirty="0" smtClean="0"/>
            </a:br>
            <a:r>
              <a:rPr lang="en-US" sz="1600" dirty="0" smtClean="0"/>
              <a:t>interchangeable </a:t>
            </a:r>
            <a:r>
              <a:rPr lang="en-US" sz="1600" dirty="0"/>
              <a:t>in this case), the first step is to navigate </a:t>
            </a:r>
            <a:r>
              <a:rPr lang="en-US" sz="1600" dirty="0" smtClean="0"/>
              <a:t>(</a:t>
            </a:r>
            <a:r>
              <a:rPr lang="en-US" sz="1600" dirty="0"/>
              <a:t>find your way) </a:t>
            </a:r>
            <a:r>
              <a:rPr lang="en-US" sz="1600" dirty="0" smtClean="0"/>
              <a:t/>
            </a:r>
            <a:br>
              <a:rPr lang="en-US" sz="1600" dirty="0" smtClean="0"/>
            </a:br>
            <a:r>
              <a:rPr lang="en-US" sz="1600" dirty="0" smtClean="0"/>
              <a:t>to </a:t>
            </a:r>
            <a:r>
              <a:rPr lang="en-US" sz="1600" dirty="0"/>
              <a:t>the page you’d like saved as a favorite (bookmark) or as a shortcut, </a:t>
            </a:r>
            <a:r>
              <a:rPr lang="en-US" sz="1600" dirty="0" smtClean="0"/>
              <a:t/>
            </a:r>
            <a:br>
              <a:rPr lang="en-US" sz="1600" dirty="0" smtClean="0"/>
            </a:br>
            <a:r>
              <a:rPr lang="en-US" sz="1600" dirty="0" smtClean="0"/>
              <a:t>then choose to either...</a:t>
            </a:r>
          </a:p>
          <a:p>
            <a:endParaRPr lang="en-US" sz="1600" dirty="0" smtClean="0"/>
          </a:p>
          <a:p>
            <a:pPr algn="ctr">
              <a:spcAft>
                <a:spcPts val="600"/>
              </a:spcAft>
            </a:pPr>
            <a:r>
              <a:rPr lang="en-US" sz="1600" b="1" dirty="0" smtClean="0"/>
              <a:t>Right-click</a:t>
            </a:r>
            <a:r>
              <a:rPr lang="en-US" sz="1600" dirty="0" smtClean="0"/>
              <a:t> </a:t>
            </a:r>
            <a:r>
              <a:rPr lang="en-US" sz="1600" dirty="0"/>
              <a:t>on a any blank portion of that web page;</a:t>
            </a:r>
            <a:br>
              <a:rPr lang="en-US" sz="1600" dirty="0"/>
            </a:br>
            <a:r>
              <a:rPr lang="en-US" sz="1600" dirty="0"/>
              <a:t>Create any unique name (keep it short) and select any </a:t>
            </a:r>
            <a:r>
              <a:rPr lang="en-US" sz="1600" dirty="0" smtClean="0"/>
              <a:t>existing</a:t>
            </a:r>
            <a:br>
              <a:rPr lang="en-US" sz="1600" dirty="0" smtClean="0"/>
            </a:br>
            <a:r>
              <a:rPr lang="en-US" sz="1600" dirty="0" smtClean="0"/>
              <a:t>or </a:t>
            </a:r>
            <a:r>
              <a:rPr lang="en-US" sz="1600" dirty="0"/>
              <a:t>new folder where you want link saved;</a:t>
            </a:r>
            <a:br>
              <a:rPr lang="en-US" sz="1600" dirty="0"/>
            </a:br>
            <a:r>
              <a:rPr lang="en-US" sz="1600" dirty="0"/>
              <a:t>Click </a:t>
            </a:r>
            <a:r>
              <a:rPr lang="en-US" sz="1600" b="1" dirty="0"/>
              <a:t>Add.</a:t>
            </a:r>
            <a:br>
              <a:rPr lang="en-US" sz="1600" b="1" dirty="0"/>
            </a:br>
            <a:r>
              <a:rPr lang="en-US" sz="1600" b="1" dirty="0" smtClean="0">
                <a:solidFill>
                  <a:srgbClr val="C00000"/>
                </a:solidFill>
              </a:rPr>
              <a:t>- - - - - - - - - - - - - </a:t>
            </a:r>
            <a:r>
              <a:rPr lang="en-US" sz="1600" i="1" dirty="0" smtClean="0">
                <a:solidFill>
                  <a:srgbClr val="C00000"/>
                </a:solidFill>
                <a:effectLst>
                  <a:outerShdw blurRad="38100" dist="38100" dir="2700000" algn="tl">
                    <a:srgbClr val="000000">
                      <a:alpha val="43137"/>
                    </a:srgbClr>
                  </a:outerShdw>
                </a:effectLst>
              </a:rPr>
              <a:t>Or  - - - - - - - - - - - - - - </a:t>
            </a:r>
            <a:r>
              <a:rPr lang="en-US" sz="1600" dirty="0">
                <a:solidFill>
                  <a:srgbClr val="C00000"/>
                </a:solidFill>
              </a:rPr>
              <a:t/>
            </a:r>
            <a:br>
              <a:rPr lang="en-US" sz="1600" dirty="0">
                <a:solidFill>
                  <a:srgbClr val="C00000"/>
                </a:solidFill>
              </a:rPr>
            </a:br>
            <a:r>
              <a:rPr lang="en-US" sz="1600" dirty="0" smtClean="0"/>
              <a:t>Press </a:t>
            </a:r>
            <a:r>
              <a:rPr lang="en-US" sz="1600" b="1" dirty="0"/>
              <a:t>Ctrl + D;</a:t>
            </a:r>
            <a:br>
              <a:rPr lang="en-US" sz="1600" b="1" dirty="0"/>
            </a:br>
            <a:r>
              <a:rPr lang="en-US" sz="1600" dirty="0"/>
              <a:t>Create any unique name (keep it short) and select any </a:t>
            </a:r>
            <a:r>
              <a:rPr lang="en-US" sz="1600" dirty="0" smtClean="0"/>
              <a:t>existing </a:t>
            </a:r>
            <a:br>
              <a:rPr lang="en-US" sz="1600" dirty="0" smtClean="0"/>
            </a:br>
            <a:r>
              <a:rPr lang="en-US" sz="1600" dirty="0" smtClean="0"/>
              <a:t>or new </a:t>
            </a:r>
            <a:r>
              <a:rPr lang="en-US" sz="1600" dirty="0"/>
              <a:t>folder where you want link saved;</a:t>
            </a:r>
            <a:br>
              <a:rPr lang="en-US" sz="1600" dirty="0"/>
            </a:br>
            <a:r>
              <a:rPr lang="en-US" sz="1600" dirty="0"/>
              <a:t>Click </a:t>
            </a:r>
            <a:r>
              <a:rPr lang="en-US" sz="1600" b="1" dirty="0"/>
              <a:t>Add.</a:t>
            </a:r>
            <a:br>
              <a:rPr lang="en-US" sz="1600" b="1" dirty="0"/>
            </a:br>
            <a:r>
              <a:rPr lang="en-US" sz="1600" b="1" dirty="0">
                <a:solidFill>
                  <a:srgbClr val="C00000"/>
                </a:solidFill>
              </a:rPr>
              <a:t>- - - - - - - - - - - - - </a:t>
            </a:r>
            <a:r>
              <a:rPr lang="en-US" sz="1600" i="1" dirty="0">
                <a:solidFill>
                  <a:srgbClr val="C00000"/>
                </a:solidFill>
                <a:effectLst>
                  <a:outerShdw blurRad="38100" dist="38100" dir="2700000" algn="tl">
                    <a:srgbClr val="000000">
                      <a:alpha val="43137"/>
                    </a:srgbClr>
                  </a:outerShdw>
                </a:effectLst>
              </a:rPr>
              <a:t>Or  - - - - - - - - - - - - - - </a:t>
            </a:r>
            <a:r>
              <a:rPr lang="en-US" sz="1600" dirty="0">
                <a:solidFill>
                  <a:srgbClr val="C00000"/>
                </a:solidFill>
              </a:rPr>
              <a:t/>
            </a:r>
            <a:br>
              <a:rPr lang="en-US" sz="1600" dirty="0">
                <a:solidFill>
                  <a:srgbClr val="C00000"/>
                </a:solidFill>
              </a:rPr>
            </a:br>
            <a:r>
              <a:rPr lang="en-US" sz="1600" dirty="0" smtClean="0"/>
              <a:t>Look </a:t>
            </a:r>
            <a:r>
              <a:rPr lang="en-US" sz="1600" dirty="0"/>
              <a:t>to very top, right-hand corner of the browser window, </a:t>
            </a:r>
            <a:r>
              <a:rPr lang="en-US" sz="1600" dirty="0" smtClean="0"/>
              <a:t/>
            </a:r>
            <a:br>
              <a:rPr lang="en-US" sz="1600" dirty="0" smtClean="0"/>
            </a:br>
            <a:r>
              <a:rPr lang="en-US" sz="1600" dirty="0" smtClean="0"/>
              <a:t>then </a:t>
            </a:r>
            <a:r>
              <a:rPr lang="en-US" sz="1600" dirty="0"/>
              <a:t>click the </a:t>
            </a:r>
            <a:r>
              <a:rPr lang="en-US" sz="1600" b="1" dirty="0"/>
              <a:t>Star Icon</a:t>
            </a:r>
            <a:r>
              <a:rPr lang="en-US" sz="1600" b="1" dirty="0" smtClean="0"/>
              <a:t>; </a:t>
            </a:r>
            <a:r>
              <a:rPr lang="en-US" sz="1600" dirty="0" smtClean="0"/>
              <a:t>Click </a:t>
            </a:r>
            <a:r>
              <a:rPr lang="en-US" sz="1600" b="1" dirty="0"/>
              <a:t>Add to favorites;</a:t>
            </a:r>
            <a:br>
              <a:rPr lang="en-US" sz="1600" b="1" dirty="0"/>
            </a:br>
            <a:r>
              <a:rPr lang="en-US" sz="1600" dirty="0"/>
              <a:t>Create any unique name (keep it short) and select any existing </a:t>
            </a:r>
            <a:r>
              <a:rPr lang="en-US" sz="1600" dirty="0" smtClean="0"/>
              <a:t/>
            </a:r>
            <a:br>
              <a:rPr lang="en-US" sz="1600" dirty="0" smtClean="0"/>
            </a:br>
            <a:r>
              <a:rPr lang="en-US" sz="1600" dirty="0" smtClean="0"/>
              <a:t>or </a:t>
            </a:r>
            <a:r>
              <a:rPr lang="en-US" sz="1600" dirty="0"/>
              <a:t>new folder where you want link saved</a:t>
            </a:r>
            <a:r>
              <a:rPr lang="en-US" sz="1600" dirty="0" smtClean="0"/>
              <a:t>.</a:t>
            </a:r>
            <a:br>
              <a:rPr lang="en-US" sz="1600" dirty="0" smtClean="0"/>
            </a:br>
            <a:r>
              <a:rPr lang="en-US" sz="1600" b="1" dirty="0">
                <a:solidFill>
                  <a:srgbClr val="C00000"/>
                </a:solidFill>
              </a:rPr>
              <a:t>- - - - - - - - - - - - - </a:t>
            </a:r>
            <a:r>
              <a:rPr lang="en-US" sz="1600" i="1" dirty="0">
                <a:solidFill>
                  <a:srgbClr val="C00000"/>
                </a:solidFill>
                <a:effectLst>
                  <a:outerShdw blurRad="38100" dist="38100" dir="2700000" algn="tl">
                    <a:srgbClr val="000000">
                      <a:alpha val="43137"/>
                    </a:srgbClr>
                  </a:outerShdw>
                </a:effectLst>
              </a:rPr>
              <a:t>Or  - - - - - - - - - - - - - - </a:t>
            </a:r>
            <a:r>
              <a:rPr lang="en-US" sz="1600" i="1" dirty="0">
                <a:effectLst>
                  <a:outerShdw blurRad="38100" dist="38100" dir="2700000" algn="tl">
                    <a:srgbClr val="000000">
                      <a:alpha val="43137"/>
                    </a:srgbClr>
                  </a:outerShdw>
                </a:effectLst>
              </a:rPr>
              <a:t/>
            </a:r>
            <a:br>
              <a:rPr lang="en-US" sz="1600" i="1" dirty="0">
                <a:effectLst>
                  <a:outerShdw blurRad="38100" dist="38100" dir="2700000" algn="tl">
                    <a:srgbClr val="000000">
                      <a:alpha val="43137"/>
                    </a:srgbClr>
                  </a:outerShdw>
                </a:effectLst>
              </a:rPr>
            </a:br>
            <a:r>
              <a:rPr lang="en-US" sz="1600" b="1" dirty="0" smtClean="0"/>
              <a:t>Right-click</a:t>
            </a:r>
            <a:r>
              <a:rPr lang="en-US" sz="1600" dirty="0" smtClean="0"/>
              <a:t> </a:t>
            </a:r>
            <a:r>
              <a:rPr lang="en-US" sz="1600" dirty="0"/>
              <a:t>on a any blank portion of that web page;</a:t>
            </a:r>
            <a:br>
              <a:rPr lang="en-US" sz="1600" dirty="0"/>
            </a:br>
            <a:r>
              <a:rPr lang="en-US" sz="1600" dirty="0"/>
              <a:t>From pop-up, pick </a:t>
            </a:r>
            <a:r>
              <a:rPr lang="en-US" sz="1600" b="1" dirty="0"/>
              <a:t>Create shortcut</a:t>
            </a:r>
            <a:r>
              <a:rPr lang="en-US" sz="1600" dirty="0"/>
              <a:t> on your desktop; or, you can also open a </a:t>
            </a:r>
            <a:r>
              <a:rPr lang="en-US" sz="1600" dirty="0" smtClean="0"/>
              <a:t/>
            </a:r>
            <a:br>
              <a:rPr lang="en-US" sz="1600" dirty="0" smtClean="0"/>
            </a:br>
            <a:r>
              <a:rPr lang="en-US" sz="1600" dirty="0" smtClean="0"/>
              <a:t>folder </a:t>
            </a:r>
            <a:r>
              <a:rPr lang="en-US" sz="1600" dirty="0"/>
              <a:t>and paste the shortcut (link) directly into that folder</a:t>
            </a:r>
            <a:r>
              <a:rPr lang="en-US" sz="1600" dirty="0" smtClean="0"/>
              <a:t>.</a:t>
            </a:r>
            <a:endParaRPr lang="en-US" sz="16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6600" y="548640"/>
            <a:ext cx="1706880" cy="1280160"/>
          </a:xfrm>
          <a:prstGeom prst="rect">
            <a:avLst/>
          </a:prstGeom>
          <a:effectLst>
            <a:glow rad="63500">
              <a:schemeClr val="accent1">
                <a:satMod val="175000"/>
                <a:alpha val="40000"/>
              </a:schemeClr>
            </a:glow>
          </a:effectLst>
        </p:spPr>
      </p:pic>
    </p:spTree>
    <p:extLst>
      <p:ext uri="{BB962C8B-B14F-4D97-AF65-F5344CB8AC3E}">
        <p14:creationId xmlns:p14="http://schemas.microsoft.com/office/powerpoint/2010/main" val="35361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Effect transition="in" filter="fade">
                                      <p:cBhvr>
                                        <p:cTn id="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2"/>
          <p:cNvSpPr>
            <a:spLocks noGrp="1"/>
          </p:cNvSpPr>
          <p:nvPr>
            <p:ph idx="1"/>
          </p:nvPr>
        </p:nvSpPr>
        <p:spPr>
          <a:xfrm>
            <a:off x="457200" y="990600"/>
            <a:ext cx="8229600" cy="4754880"/>
          </a:xfrm>
          <a:solidFill>
            <a:srgbClr val="00B050"/>
          </a:solidFill>
        </p:spPr>
        <p:txBody>
          <a:bodyPr anchor="ctr" anchorCtr="0">
            <a:normAutofit lnSpcReduction="10000"/>
          </a:bodyPr>
          <a:lstStyle/>
          <a:p>
            <a:pPr eaLnBrk="1" hangingPunct="1">
              <a:spcBef>
                <a:spcPts val="100"/>
              </a:spcBef>
            </a:pPr>
            <a:r>
              <a:rPr lang="en-US" altLang="en-US" sz="1400" dirty="0" smtClean="0"/>
              <a:t>Property Titles </a:t>
            </a:r>
          </a:p>
          <a:p>
            <a:pPr eaLnBrk="1" hangingPunct="1">
              <a:spcBef>
                <a:spcPts val="100"/>
              </a:spcBef>
            </a:pPr>
            <a:r>
              <a:rPr lang="en-US" altLang="en-US" sz="1500" dirty="0" smtClean="0"/>
              <a:t>Purpose of Project Data Book </a:t>
            </a:r>
          </a:p>
          <a:p>
            <a:pPr eaLnBrk="1" hangingPunct="1">
              <a:spcBef>
                <a:spcPts val="100"/>
              </a:spcBef>
            </a:pPr>
            <a:r>
              <a:rPr lang="en-US" altLang="en-US" sz="1500" dirty="0" smtClean="0"/>
              <a:t>READS Training &amp; Reference Manual </a:t>
            </a:r>
          </a:p>
          <a:p>
            <a:pPr eaLnBrk="1" hangingPunct="1">
              <a:spcBef>
                <a:spcPts val="100"/>
              </a:spcBef>
            </a:pPr>
            <a:r>
              <a:rPr lang="en-US" altLang="en-US" sz="1500" dirty="0" smtClean="0"/>
              <a:t>Real Estate Awareness for non-Real Estate staff</a:t>
            </a:r>
          </a:p>
          <a:p>
            <a:pPr eaLnBrk="1" hangingPunct="1">
              <a:spcBef>
                <a:spcPts val="100"/>
              </a:spcBef>
            </a:pPr>
            <a:r>
              <a:rPr lang="en-US" altLang="en-US" sz="1500" dirty="0" smtClean="0"/>
              <a:t>Real Estate User Groups</a:t>
            </a:r>
          </a:p>
          <a:p>
            <a:pPr eaLnBrk="1" hangingPunct="1">
              <a:spcBef>
                <a:spcPts val="100"/>
              </a:spcBef>
            </a:pPr>
            <a:r>
              <a:rPr lang="en-US" altLang="en-US" sz="1500" dirty="0" smtClean="0"/>
              <a:t>Reasonable Access Determinations </a:t>
            </a:r>
          </a:p>
          <a:p>
            <a:pPr eaLnBrk="1" hangingPunct="1">
              <a:spcBef>
                <a:spcPts val="100"/>
              </a:spcBef>
            </a:pPr>
            <a:r>
              <a:rPr lang="en-US" altLang="en-US" sz="1500" dirty="0" smtClean="0"/>
              <a:t>Review Appraisal Purpose </a:t>
            </a:r>
          </a:p>
          <a:p>
            <a:pPr eaLnBrk="1" hangingPunct="1">
              <a:spcBef>
                <a:spcPts val="100"/>
              </a:spcBef>
            </a:pPr>
            <a:r>
              <a:rPr lang="en-US" altLang="en-US" sz="1500" dirty="0" smtClean="0"/>
              <a:t>Review Appraiser </a:t>
            </a:r>
          </a:p>
          <a:p>
            <a:pPr eaLnBrk="1" hangingPunct="1">
              <a:spcBef>
                <a:spcPts val="100"/>
              </a:spcBef>
            </a:pPr>
            <a:r>
              <a:rPr lang="en-US" altLang="en-US" sz="1500" dirty="0" smtClean="0"/>
              <a:t>Severance Damages </a:t>
            </a:r>
          </a:p>
          <a:p>
            <a:pPr eaLnBrk="1" hangingPunct="1">
              <a:spcBef>
                <a:spcPts val="100"/>
              </a:spcBef>
            </a:pPr>
            <a:r>
              <a:rPr lang="en-US" altLang="en-US" sz="1500" dirty="0" smtClean="0"/>
              <a:t>Scope of Work </a:t>
            </a:r>
          </a:p>
          <a:p>
            <a:pPr eaLnBrk="1" hangingPunct="1">
              <a:spcBef>
                <a:spcPts val="100"/>
              </a:spcBef>
            </a:pPr>
            <a:r>
              <a:rPr lang="en-US" altLang="en-US" sz="1500" dirty="0" smtClean="0"/>
              <a:t>Appraisal Scope of Work </a:t>
            </a:r>
          </a:p>
          <a:p>
            <a:pPr eaLnBrk="1" hangingPunct="1">
              <a:spcBef>
                <a:spcPts val="100"/>
              </a:spcBef>
            </a:pPr>
            <a:r>
              <a:rPr lang="en-US" altLang="en-US" sz="1500" dirty="0" smtClean="0"/>
              <a:t>Spiegelberg vs. WisDOT For additional background, see Spiegelberg guidance </a:t>
            </a:r>
          </a:p>
          <a:p>
            <a:pPr eaLnBrk="1" hangingPunct="1">
              <a:spcBef>
                <a:spcPts val="100"/>
              </a:spcBef>
            </a:pPr>
            <a:r>
              <a:rPr lang="en-US" altLang="en-US" sz="1500" dirty="0" smtClean="0"/>
              <a:t>Stats &amp; Regs </a:t>
            </a:r>
          </a:p>
          <a:p>
            <a:pPr eaLnBrk="1" hangingPunct="1">
              <a:spcBef>
                <a:spcPts val="100"/>
              </a:spcBef>
            </a:pPr>
            <a:r>
              <a:rPr lang="en-US" altLang="en-US" sz="1500" dirty="0" smtClean="0"/>
              <a:t>Uniform Act overview </a:t>
            </a:r>
          </a:p>
          <a:p>
            <a:pPr eaLnBrk="1" hangingPunct="1">
              <a:spcBef>
                <a:spcPts val="100"/>
              </a:spcBef>
            </a:pPr>
            <a:r>
              <a:rPr lang="en-US" altLang="en-US" sz="1500" dirty="0" smtClean="0"/>
              <a:t>WisDOT University</a:t>
            </a:r>
          </a:p>
          <a:p>
            <a:pPr eaLnBrk="1" hangingPunct="1">
              <a:spcBef>
                <a:spcPts val="100"/>
              </a:spcBef>
            </a:pPr>
            <a:r>
              <a:rPr lang="en-US" altLang="en-US" sz="1500" dirty="0" smtClean="0"/>
              <a:t>WisDOT/DTSD (look at each grouping to see ALL current WisDOT sponsored training options)</a:t>
            </a:r>
          </a:p>
          <a:p>
            <a:pPr eaLnBrk="1" hangingPunct="1">
              <a:spcBef>
                <a:spcPts val="100"/>
              </a:spcBef>
            </a:pPr>
            <a:r>
              <a:rPr lang="en-US" altLang="en-US" sz="1500" dirty="0" smtClean="0"/>
              <a:t>WisDOT/BITS (e-learning information technology training - see "business" grouping)</a:t>
            </a:r>
          </a:p>
          <a:p>
            <a:pPr eaLnBrk="1" hangingPunct="1">
              <a:spcBef>
                <a:spcPts val="100"/>
              </a:spcBef>
            </a:pPr>
            <a:r>
              <a:rPr lang="en-US" altLang="en-US" sz="1500" dirty="0" smtClean="0"/>
              <a:t>WisDOT/BITS (instructor led info tech training - see DOT's IT month-at-glance postings)</a:t>
            </a:r>
          </a:p>
          <a:p>
            <a:pPr eaLnBrk="1" hangingPunct="1">
              <a:spcBef>
                <a:spcPts val="100"/>
              </a:spcBef>
            </a:pPr>
            <a:r>
              <a:rPr lang="en-US" altLang="en-US" sz="1500" dirty="0" smtClean="0"/>
              <a:t>WisDOT/DTSD (technical training) (to register, contact WisDOT Training Coordinator)</a:t>
            </a:r>
          </a:p>
          <a:p>
            <a:pPr lvl="1" eaLnBrk="1" hangingPunct="1">
              <a:spcBef>
                <a:spcPts val="100"/>
              </a:spcBef>
            </a:pPr>
            <a:r>
              <a:rPr lang="en-US" altLang="en-US" sz="1500" dirty="0" smtClean="0"/>
              <a:t>WisDOT staff technical training registration form </a:t>
            </a:r>
          </a:p>
          <a:p>
            <a:pPr lvl="1" eaLnBrk="1" hangingPunct="1">
              <a:spcBef>
                <a:spcPts val="100"/>
              </a:spcBef>
            </a:pPr>
            <a:r>
              <a:rPr lang="en-US" altLang="en-US" sz="1500" dirty="0" smtClean="0"/>
              <a:t>Non-WisDOT staff technical training registration form</a:t>
            </a:r>
          </a:p>
        </p:txBody>
      </p:sp>
      <p:sp>
        <p:nvSpPr>
          <p:cNvPr id="6" name="Date Placeholder 3"/>
          <p:cNvSpPr>
            <a:spLocks noGrp="1"/>
          </p:cNvSpPr>
          <p:nvPr>
            <p:ph type="dt" sz="half" idx="10"/>
          </p:nvPr>
        </p:nvSpPr>
        <p:spPr/>
        <p:txBody>
          <a:bodyPr/>
          <a:lstStyle/>
          <a:p>
            <a:pPr>
              <a:defRPr/>
            </a:pPr>
            <a:r>
              <a:rPr lang="en-US" dirty="0" smtClean="0"/>
              <a:t>11/2016</a:t>
            </a:r>
            <a:endParaRPr lang="en-US" dirty="0"/>
          </a:p>
        </p:txBody>
      </p:sp>
      <p:sp>
        <p:nvSpPr>
          <p:cNvPr id="4915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4E5E47F-E725-4B59-9F21-F42CD0DE8555}" type="slidenum">
              <a:rPr lang="en-US" altLang="en-US" sz="1200" smtClean="0">
                <a:solidFill>
                  <a:srgbClr val="FFFFFF"/>
                </a:solidFill>
              </a:rPr>
              <a:pPr>
                <a:spcBef>
                  <a:spcPct val="0"/>
                </a:spcBef>
                <a:buFontTx/>
                <a:buNone/>
              </a:pPr>
              <a:t>70</a:t>
            </a:fld>
            <a:endParaRPr lang="en-US" altLang="en-US" sz="1200" dirty="0" smtClean="0">
              <a:solidFill>
                <a:srgbClr val="FFFFFF"/>
              </a:solidFill>
            </a:endParaRPr>
          </a:p>
        </p:txBody>
      </p:sp>
      <p:pic>
        <p:nvPicPr>
          <p:cNvPr id="7" name="Picture 1" descr="Link to dotnet H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524625"/>
            <a:ext cx="304800" cy="2571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6662" y="1001486"/>
            <a:ext cx="1100138" cy="1371600"/>
          </a:xfrm>
          <a:prstGeom prst="rect">
            <a:avLst/>
          </a:prstGeom>
          <a:noFill/>
          <a:ln>
            <a:noFill/>
          </a:ln>
          <a:effectLst>
            <a:glow rad="139700">
              <a:schemeClr val="accent6">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457200" y="304800"/>
            <a:ext cx="8229600" cy="533400"/>
          </a:xfrm>
        </p:spPr>
        <p:txBody>
          <a:bodyPr>
            <a:normAutofit/>
          </a:bodyPr>
          <a:lstStyle/>
          <a:p>
            <a:pPr algn="l" eaLnBrk="1" hangingPunct="1"/>
            <a:r>
              <a:rPr lang="en-US" altLang="en-US" sz="2400" b="1" dirty="0" smtClean="0"/>
              <a:t>WisDOT Real Estate Specific Learning Opportunities, </a:t>
            </a:r>
            <a:r>
              <a:rPr lang="en-US" altLang="en-US" sz="1400" i="1" dirty="0" smtClean="0"/>
              <a:t>continued</a:t>
            </a:r>
          </a:p>
        </p:txBody>
      </p:sp>
      <p:sp>
        <p:nvSpPr>
          <p:cNvPr id="2" name="TextBox 1"/>
          <p:cNvSpPr txBox="1"/>
          <p:nvPr/>
        </p:nvSpPr>
        <p:spPr>
          <a:xfrm>
            <a:off x="457200" y="5742801"/>
            <a:ext cx="8229600" cy="276999"/>
          </a:xfrm>
          <a:prstGeom prst="rect">
            <a:avLst/>
          </a:prstGeom>
          <a:noFill/>
          <a:ln>
            <a:solidFill>
              <a:schemeClr val="accent1"/>
            </a:solidFill>
          </a:ln>
        </p:spPr>
        <p:txBody>
          <a:bodyPr wrap="square" rtlCol="0">
            <a:spAutoFit/>
          </a:bodyPr>
          <a:lstStyle/>
          <a:p>
            <a:r>
              <a:rPr lang="en-US" sz="1200" dirty="0" smtClean="0"/>
              <a:t>TIP:  </a:t>
            </a:r>
            <a:r>
              <a:rPr lang="en-US" sz="1200" dirty="0"/>
              <a:t>R</a:t>
            </a:r>
            <a:r>
              <a:rPr lang="en-US" sz="1200" dirty="0" smtClean="0"/>
              <a:t>emember to watch our </a:t>
            </a:r>
            <a:r>
              <a:rPr lang="en-US" sz="1200" dirty="0" smtClean="0">
                <a:hlinkClick r:id="rId4"/>
              </a:rPr>
              <a:t>statewide RE calendar</a:t>
            </a:r>
            <a:r>
              <a:rPr lang="en-US" sz="1200" dirty="0" smtClean="0"/>
              <a:t> for news about upcoming instructor-led training (costs may vary).</a:t>
            </a:r>
            <a:endParaRPr lang="en-US" sz="1200" dirty="0"/>
          </a:p>
        </p:txBody>
      </p:sp>
      <p:sp>
        <p:nvSpPr>
          <p:cNvPr id="11" name="TextBox 10"/>
          <p:cNvSpPr txBox="1"/>
          <p:nvPr/>
        </p:nvSpPr>
        <p:spPr>
          <a:xfrm>
            <a:off x="7704760" y="1155075"/>
            <a:ext cx="695811" cy="246221"/>
          </a:xfrm>
          <a:prstGeom prst="rect">
            <a:avLst/>
          </a:prstGeom>
          <a:noFill/>
        </p:spPr>
        <p:txBody>
          <a:bodyPr wrap="square" rtlCol="0">
            <a:spAutoFit/>
          </a:bodyPr>
          <a:lstStyle/>
          <a:p>
            <a:r>
              <a:rPr lang="en-US" sz="1000" dirty="0" smtClean="0">
                <a:solidFill>
                  <a:schemeClr val="bg1"/>
                </a:solidFill>
              </a:rPr>
              <a:t>Training</a:t>
            </a:r>
            <a:endParaRPr lang="en-US" sz="10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mph" presetSubtype="0" fill="hold" grpId="0" nodeType="withEffect">
                                  <p:stCondLst>
                                    <p:cond delay="0"/>
                                  </p:stCondLst>
                                  <p:iterate type="lt">
                                    <p:tmPct val="4000"/>
                                  </p:iterate>
                                  <p:childTnLst>
                                    <p:set>
                                      <p:cBhvr override="childStyle">
                                        <p:cTn id="6" dur="500" fill="hold"/>
                                        <p:tgtEl>
                                          <p:spTgt spid="9"/>
                                        </p:tgtEl>
                                        <p:attrNameLst>
                                          <p:attrName>style.textDecorationUnderline</p:attrName>
                                        </p:attrNameLst>
                                      </p:cBhvr>
                                      <p:to>
                                        <p:strVal val="true"/>
                                      </p:to>
                                    </p:set>
                                  </p:childTnLst>
                                </p:cTn>
                              </p:par>
                            </p:childTnLst>
                          </p:cTn>
                        </p:par>
                        <p:par>
                          <p:cTn id="7" fill="hold">
                            <p:stCondLst>
                              <p:cond delay="1580"/>
                            </p:stCondLst>
                            <p:childTnLst>
                              <p:par>
                                <p:cTn id="8" presetID="34" presetClass="emph" presetSubtype="0" fill="hold" grpId="0" nodeType="afterEffect">
                                  <p:stCondLst>
                                    <p:cond delay="0"/>
                                  </p:stCondLst>
                                  <p:iterate type="lt">
                                    <p:tmPct val="10000"/>
                                  </p:iterate>
                                  <p:childTnLst>
                                    <p:animMotion origin="layout" path="M 0.0 0.0 L 0.0 -0.07213" pathEditMode="relative" ptsTypes="">
                                      <p:cBhvr>
                                        <p:cTn id="9" dur="500" accel="50000" decel="50000" autoRev="1" fill="hold">
                                          <p:stCondLst>
                                            <p:cond delay="0"/>
                                          </p:stCondLst>
                                        </p:cTn>
                                        <p:tgtEl>
                                          <p:spTgt spid="11"/>
                                        </p:tgtEl>
                                        <p:attrNameLst>
                                          <p:attrName>ppt_x</p:attrName>
                                          <p:attrName>ppt_y</p:attrName>
                                        </p:attrNameLst>
                                      </p:cBhvr>
                                    </p:animMotion>
                                    <p:animRot by="1500000">
                                      <p:cBhvr>
                                        <p:cTn id="10" dur="250" fill="hold">
                                          <p:stCondLst>
                                            <p:cond delay="0"/>
                                          </p:stCondLst>
                                        </p:cTn>
                                        <p:tgtEl>
                                          <p:spTgt spid="11"/>
                                        </p:tgtEl>
                                        <p:attrNameLst>
                                          <p:attrName>r</p:attrName>
                                        </p:attrNameLst>
                                      </p:cBhvr>
                                    </p:animRot>
                                    <p:animRot by="-1500000">
                                      <p:cBhvr>
                                        <p:cTn id="11" dur="250" fill="hold">
                                          <p:stCondLst>
                                            <p:cond delay="250"/>
                                          </p:stCondLst>
                                        </p:cTn>
                                        <p:tgtEl>
                                          <p:spTgt spid="11"/>
                                        </p:tgtEl>
                                        <p:attrNameLst>
                                          <p:attrName>r</p:attrName>
                                        </p:attrNameLst>
                                      </p:cBhvr>
                                    </p:animRot>
                                    <p:animRot by="-1500000">
                                      <p:cBhvr>
                                        <p:cTn id="12" dur="250" fill="hold">
                                          <p:stCondLst>
                                            <p:cond delay="500"/>
                                          </p:stCondLst>
                                        </p:cTn>
                                        <p:tgtEl>
                                          <p:spTgt spid="11"/>
                                        </p:tgtEl>
                                        <p:attrNameLst>
                                          <p:attrName>r</p:attrName>
                                        </p:attrNameLst>
                                      </p:cBhvr>
                                    </p:animRot>
                                    <p:animRot by="1500000">
                                      <p:cBhvr>
                                        <p:cTn id="13" dur="250" fill="hold">
                                          <p:stCondLst>
                                            <p:cond delay="75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048000" cy="762000"/>
          </a:xfrm>
        </p:spPr>
        <p:txBody>
          <a:bodyPr anchor="ctr" anchorCtr="0">
            <a:normAutofit/>
          </a:bodyPr>
          <a:lstStyle/>
          <a:p>
            <a:pPr algn="ctr"/>
            <a:r>
              <a:rPr lang="en-US" sz="2800" b="1" dirty="0" smtClean="0"/>
              <a:t>‘</a:t>
            </a:r>
            <a:r>
              <a:rPr lang="en-US" sz="2800" b="1" dirty="0"/>
              <a:t>WisDOT RE News</a:t>
            </a:r>
            <a:r>
              <a:rPr lang="en-US" sz="2800" b="1" i="1" dirty="0" smtClean="0"/>
              <a:t>’</a:t>
            </a:r>
            <a:endParaRPr lang="en-US" sz="2800" b="1" dirty="0"/>
          </a:p>
        </p:txBody>
      </p:sp>
      <p:sp>
        <p:nvSpPr>
          <p:cNvPr id="4" name="Text Placeholder 3"/>
          <p:cNvSpPr>
            <a:spLocks noGrp="1"/>
          </p:cNvSpPr>
          <p:nvPr>
            <p:ph type="body" sz="half" idx="2"/>
          </p:nvPr>
        </p:nvSpPr>
        <p:spPr>
          <a:xfrm>
            <a:off x="0" y="609600"/>
            <a:ext cx="3048000" cy="4857404"/>
          </a:xfrm>
        </p:spPr>
        <p:txBody>
          <a:bodyPr>
            <a:noAutofit/>
          </a:bodyPr>
          <a:lstStyle/>
          <a:p>
            <a:r>
              <a:rPr lang="en-US" sz="1800" dirty="0" smtClean="0"/>
              <a:t>No presentation on WisDOT RE tools and resources would be complete without drawing attention to our internal </a:t>
            </a:r>
            <a:r>
              <a:rPr lang="en-US" sz="1800" dirty="0"/>
              <a:t>newsletter </a:t>
            </a:r>
            <a:r>
              <a:rPr lang="en-US" sz="1800" dirty="0" smtClean="0"/>
              <a:t>intended </a:t>
            </a:r>
            <a:r>
              <a:rPr lang="en-US" sz="1800" dirty="0"/>
              <a:t>to provide brief summary statements to key initiatives and changes affecting statewide WisDOT Real Estate programming and staff related activities</a:t>
            </a:r>
            <a:r>
              <a:rPr lang="en-US" sz="1800" dirty="0" smtClean="0"/>
              <a:t>.  WisDOT </a:t>
            </a:r>
            <a:r>
              <a:rPr lang="en-US" sz="1800" dirty="0"/>
              <a:t>Real Estate staff at all levels, consultant partners, and FHWA reps are encouraged to submit news and special items of interest to be posted in our statewide WisDOT RE News.  </a:t>
            </a:r>
            <a:r>
              <a:rPr lang="en-US" sz="1800" dirty="0" smtClean="0"/>
              <a:t>Key updates are pushed out to all staff and current consultant contacts in periodic emails, while the </a:t>
            </a:r>
            <a:r>
              <a:rPr lang="en-US" sz="1800" dirty="0"/>
              <a:t>tool is </a:t>
            </a:r>
            <a:r>
              <a:rPr lang="en-US" sz="1800" dirty="0" smtClean="0"/>
              <a:t>always available 24/7 online, see</a:t>
            </a:r>
            <a:br>
              <a:rPr lang="en-US" sz="1800" dirty="0" smtClean="0"/>
            </a:br>
            <a:r>
              <a:rPr lang="en-US" sz="1800" u="sng" dirty="0" smtClean="0">
                <a:hlinkClick r:id="rId2"/>
              </a:rPr>
              <a:t>RE news</a:t>
            </a:r>
            <a:r>
              <a:rPr lang="en-US" sz="1800" dirty="0" smtClean="0"/>
              <a:t> </a:t>
            </a:r>
            <a:r>
              <a:rPr lang="en-US" sz="1800" dirty="0"/>
              <a:t>in its entirety. </a:t>
            </a:r>
          </a:p>
        </p:txBody>
      </p:sp>
      <p:sp>
        <p:nvSpPr>
          <p:cNvPr id="5" name="Date Placeholder 4"/>
          <p:cNvSpPr>
            <a:spLocks noGrp="1"/>
          </p:cNvSpPr>
          <p:nvPr>
            <p:ph type="dt" sz="half" idx="10"/>
          </p:nvPr>
        </p:nvSpPr>
        <p:spPr/>
        <p:txBody>
          <a:bodyPr/>
          <a:lstStyle/>
          <a:p>
            <a:pPr>
              <a:defRPr/>
            </a:pPr>
            <a:r>
              <a:rPr lang="en-US" dirty="0" smtClean="0"/>
              <a:t>11/2016</a:t>
            </a:r>
            <a:endParaRPr lang="en-US" dirty="0"/>
          </a:p>
        </p:txBody>
      </p:sp>
      <p:sp>
        <p:nvSpPr>
          <p:cNvPr id="6" name="Slide Number Placeholder 5"/>
          <p:cNvSpPr>
            <a:spLocks noGrp="1"/>
          </p:cNvSpPr>
          <p:nvPr>
            <p:ph type="sldNum" sz="quarter" idx="12"/>
          </p:nvPr>
        </p:nvSpPr>
        <p:spPr/>
        <p:txBody>
          <a:bodyPr/>
          <a:lstStyle/>
          <a:p>
            <a:pPr>
              <a:defRPr/>
            </a:pPr>
            <a:fld id="{B34CD7A0-E3DA-4A43-A572-737C28C8C6E8}" type="slidenum">
              <a:rPr lang="en-US" altLang="en-US" smtClean="0"/>
              <a:pPr>
                <a:defRPr/>
              </a:pPr>
              <a:t>71</a:t>
            </a:fld>
            <a:endParaRPr lang="en-US" altLang="en-US" dirty="0"/>
          </a:p>
        </p:txBody>
      </p:sp>
      <p:pic>
        <p:nvPicPr>
          <p:cNvPr id="9" name="Picture 3" descr="Link to WisDOT Internet H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59786"/>
            <a:ext cx="276225" cy="2667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Users\dotssm\AppData\Local\Temp\SNAGHTML6ab84a3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0"/>
            <a:ext cx="6096000" cy="68249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rot="19794070">
            <a:off x="4576118" y="2745914"/>
            <a:ext cx="3462238" cy="584775"/>
          </a:xfrm>
          <a:prstGeom prst="rect">
            <a:avLst/>
          </a:prstGeom>
          <a:noFill/>
        </p:spPr>
        <p:txBody>
          <a:bodyPr wrap="square" rtlCol="0">
            <a:spAutoFit/>
          </a:bodyPr>
          <a:lstStyle/>
          <a:p>
            <a:pPr algn="ctr"/>
            <a:r>
              <a:rPr lang="en-US" sz="1600" b="1" dirty="0" smtClean="0">
                <a:ln w="0"/>
                <a:solidFill>
                  <a:schemeClr val="accent1"/>
                </a:solidFill>
                <a:effectLst>
                  <a:outerShdw blurRad="38100" dist="25400" dir="5400000" algn="ctr" rotWithShape="0">
                    <a:srgbClr val="6E747A">
                      <a:alpha val="43000"/>
                    </a:srgbClr>
                  </a:outerShdw>
                </a:effectLst>
              </a:rPr>
              <a:t>NOT MEANT FOR ACTUAL VIEWING/SAMPLE ONLY</a:t>
            </a:r>
            <a:endParaRPr lang="en-US" sz="1600" b="1" dirty="0">
              <a:ln w="0"/>
              <a:solidFill>
                <a:schemeClr val="accent1"/>
              </a:solidFill>
              <a:effectLst>
                <a:outerShdw blurRad="38100" dist="25400" dir="5400000" algn="ctr" rotWithShape="0">
                  <a:srgbClr val="6E747A">
                    <a:alpha val="43000"/>
                  </a:srgbClr>
                </a:outerShdw>
              </a:effectLst>
            </a:endParaRPr>
          </a:p>
        </p:txBody>
      </p:sp>
      <p:sp>
        <p:nvSpPr>
          <p:cNvPr id="7" name="Rectangle 6"/>
          <p:cNvSpPr/>
          <p:nvPr/>
        </p:nvSpPr>
        <p:spPr>
          <a:xfrm>
            <a:off x="3200401" y="6096000"/>
            <a:ext cx="5715000" cy="276999"/>
          </a:xfrm>
          <a:prstGeom prst="rect">
            <a:avLst/>
          </a:prstGeom>
        </p:spPr>
        <p:txBody>
          <a:bodyPr wrap="square">
            <a:spAutoFit/>
          </a:bodyPr>
          <a:lstStyle/>
          <a:p>
            <a:pPr algn="ctr"/>
            <a:r>
              <a:rPr lang="en-US" sz="1200" b="1" dirty="0" smtClean="0"/>
              <a:t>View now: </a:t>
            </a:r>
            <a:r>
              <a:rPr lang="en-US" sz="1200" u="sng" dirty="0" smtClean="0">
                <a:hlinkClick r:id="rId2"/>
              </a:rPr>
              <a:t>http</a:t>
            </a:r>
            <a:r>
              <a:rPr lang="en-US" sz="1200" u="sng" dirty="0">
                <a:hlinkClick r:id="rId2"/>
              </a:rPr>
              <a:t>://wisconsindot.gov/dtsdManuals/re/re-staffresources/news.docx</a:t>
            </a:r>
            <a:endParaRPr lang="en-US" sz="1200" dirty="0"/>
          </a:p>
        </p:txBody>
      </p:sp>
    </p:spTree>
    <p:extLst>
      <p:ext uri="{BB962C8B-B14F-4D97-AF65-F5344CB8AC3E}">
        <p14:creationId xmlns:p14="http://schemas.microsoft.com/office/powerpoint/2010/main" val="42520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375" accel="50000" decel="50000" autoRev="1" fill="hold">
                                          <p:stCondLst>
                                            <p:cond delay="0"/>
                                          </p:stCondLst>
                                        </p:cTn>
                                        <p:tgtEl>
                                          <p:spTgt spid="2"/>
                                        </p:tgtEl>
                                        <p:attrNameLst>
                                          <p:attrName>ppt_x</p:attrName>
                                          <p:attrName>ppt_y</p:attrName>
                                        </p:attrNameLst>
                                      </p:cBhvr>
                                    </p:animMotion>
                                    <p:animRot by="1500000">
                                      <p:cBhvr>
                                        <p:cTn id="7" dur="188" fill="hold">
                                          <p:stCondLst>
                                            <p:cond delay="0"/>
                                          </p:stCondLst>
                                        </p:cTn>
                                        <p:tgtEl>
                                          <p:spTgt spid="2"/>
                                        </p:tgtEl>
                                        <p:attrNameLst>
                                          <p:attrName>r</p:attrName>
                                        </p:attrNameLst>
                                      </p:cBhvr>
                                    </p:animRot>
                                    <p:animRot by="-1500000">
                                      <p:cBhvr>
                                        <p:cTn id="8" dur="188" fill="hold">
                                          <p:stCondLst>
                                            <p:cond delay="188"/>
                                          </p:stCondLst>
                                        </p:cTn>
                                        <p:tgtEl>
                                          <p:spTgt spid="2"/>
                                        </p:tgtEl>
                                        <p:attrNameLst>
                                          <p:attrName>r</p:attrName>
                                        </p:attrNameLst>
                                      </p:cBhvr>
                                    </p:animRot>
                                    <p:animRot by="-1500000">
                                      <p:cBhvr>
                                        <p:cTn id="9" dur="188" fill="hold">
                                          <p:stCondLst>
                                            <p:cond delay="375"/>
                                          </p:stCondLst>
                                        </p:cTn>
                                        <p:tgtEl>
                                          <p:spTgt spid="2"/>
                                        </p:tgtEl>
                                        <p:attrNameLst>
                                          <p:attrName>r</p:attrName>
                                        </p:attrNameLst>
                                      </p:cBhvr>
                                    </p:animRot>
                                    <p:animRot by="1500000">
                                      <p:cBhvr>
                                        <p:cTn id="10" dur="188" fill="hold">
                                          <p:stCondLst>
                                            <p:cond delay="563"/>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dirty="0" smtClean="0"/>
              <a:t>11/2016</a:t>
            </a:r>
            <a:endParaRPr lang="en-US" dirty="0"/>
          </a:p>
        </p:txBody>
      </p:sp>
      <p:sp>
        <p:nvSpPr>
          <p:cNvPr id="3" name="Slide Number Placeholder 2"/>
          <p:cNvSpPr>
            <a:spLocks noGrp="1"/>
          </p:cNvSpPr>
          <p:nvPr>
            <p:ph type="sldNum" sz="quarter" idx="12"/>
          </p:nvPr>
        </p:nvSpPr>
        <p:spPr/>
        <p:txBody>
          <a:bodyPr/>
          <a:lstStyle/>
          <a:p>
            <a:pPr>
              <a:defRPr/>
            </a:pPr>
            <a:fld id="{6EFE2D43-1BDE-4571-8E9F-8CA6D587C3AF}" type="slidenum">
              <a:rPr lang="en-US" altLang="en-US" smtClean="0"/>
              <a:pPr>
                <a:defRPr/>
              </a:pPr>
              <a:t>72</a:t>
            </a:fld>
            <a:endParaRPr lang="en-US" altLang="en-US" dirty="0"/>
          </a:p>
        </p:txBody>
      </p:sp>
      <p:sp>
        <p:nvSpPr>
          <p:cNvPr id="6" name="Rectangle 5"/>
          <p:cNvSpPr/>
          <p:nvPr/>
        </p:nvSpPr>
        <p:spPr>
          <a:xfrm>
            <a:off x="1981200" y="2160925"/>
            <a:ext cx="6324600" cy="3477875"/>
          </a:xfrm>
          <a:prstGeom prst="rect">
            <a:avLst/>
          </a:prstGeom>
          <a:solidFill>
            <a:schemeClr val="tx2">
              <a:lumMod val="40000"/>
              <a:lumOff val="60000"/>
            </a:schemeClr>
          </a:solidFill>
          <a:ln>
            <a:solidFill>
              <a:srgbClr val="C00000"/>
            </a:solidFill>
          </a:ln>
        </p:spPr>
        <p:txBody>
          <a:bodyPr wrap="square" anchor="ctr" anchorCtr="0">
            <a:spAutoFit/>
          </a:bodyPr>
          <a:lstStyle/>
          <a:p>
            <a:r>
              <a:rPr lang="en-US" sz="2000" dirty="0" smtClean="0">
                <a:effectLst/>
              </a:rPr>
              <a:t>The Wisconsin Department of Transportation style guide is for WisDOT employees and contractors who prepare department information for publication. This includes print materials, PowerPoint presentations and websites. In some cases, guidelines for web documents may differ from those of print documents. This resource is designed to give the department's public information products a consistent, uniform look and style. Our goal is to produce and provide clear and concise informational materials, which are easily understood by our customers. </a:t>
            </a:r>
            <a:endParaRPr lang="en-US" sz="2000" dirty="0"/>
          </a:p>
        </p:txBody>
      </p:sp>
      <p:pic>
        <p:nvPicPr>
          <p:cNvPr id="7" name="Picture 6"/>
          <p:cNvPicPr>
            <a:picLocks noChangeAspect="1"/>
          </p:cNvPicPr>
          <p:nvPr/>
        </p:nvPicPr>
        <p:blipFill rotWithShape="1">
          <a:blip r:embed="rId2"/>
          <a:srcRect t="6293"/>
          <a:stretch/>
        </p:blipFill>
        <p:spPr>
          <a:xfrm rot="16200000">
            <a:off x="-371869" y="3285732"/>
            <a:ext cx="3477875" cy="1228261"/>
          </a:xfrm>
          <a:prstGeom prst="rect">
            <a:avLst/>
          </a:prstGeom>
          <a:noFill/>
          <a:ln>
            <a:solidFill>
              <a:srgbClr val="C00000"/>
            </a:solidFill>
          </a:ln>
        </p:spPr>
      </p:pic>
      <p:sp>
        <p:nvSpPr>
          <p:cNvPr id="5" name="TextBox 4"/>
          <p:cNvSpPr txBox="1"/>
          <p:nvPr/>
        </p:nvSpPr>
        <p:spPr>
          <a:xfrm>
            <a:off x="725575" y="5635823"/>
            <a:ext cx="7580225" cy="307777"/>
          </a:xfrm>
          <a:prstGeom prst="rect">
            <a:avLst/>
          </a:prstGeom>
          <a:noFill/>
          <a:ln>
            <a:solidFill>
              <a:srgbClr val="C00000"/>
            </a:solidFill>
          </a:ln>
        </p:spPr>
        <p:txBody>
          <a:bodyPr wrap="square" rtlCol="0">
            <a:spAutoFit/>
          </a:bodyPr>
          <a:lstStyle/>
          <a:p>
            <a:pPr algn="ctr">
              <a:spcBef>
                <a:spcPts val="600"/>
              </a:spcBef>
            </a:pPr>
            <a:r>
              <a:rPr lang="en-US" sz="1400" dirty="0" smtClean="0">
                <a:effectLst/>
              </a:rPr>
              <a:t>See: </a:t>
            </a:r>
            <a:r>
              <a:rPr lang="en-US" sz="1400" dirty="0" smtClean="0">
                <a:effectLst/>
                <a:hlinkClick r:id="rId3"/>
              </a:rPr>
              <a:t>http://wisconsindot.gov/Pages/doing-bus/eng-consultants/cnslt-rsrces/tools/style.aspx</a:t>
            </a:r>
            <a:r>
              <a:rPr lang="en-US" sz="1400" dirty="0" smtClean="0">
                <a:effectLst/>
              </a:rPr>
              <a:t>  </a:t>
            </a:r>
            <a:endParaRPr lang="en-US" sz="1400" dirty="0"/>
          </a:p>
        </p:txBody>
      </p:sp>
      <p:sp>
        <p:nvSpPr>
          <p:cNvPr id="4" name="TextBox 3"/>
          <p:cNvSpPr txBox="1"/>
          <p:nvPr/>
        </p:nvSpPr>
        <p:spPr>
          <a:xfrm>
            <a:off x="1356361" y="1226403"/>
            <a:ext cx="7635239" cy="830997"/>
          </a:xfrm>
          <a:prstGeom prst="rect">
            <a:avLst/>
          </a:prstGeom>
          <a:noFill/>
        </p:spPr>
        <p:txBody>
          <a:bodyPr wrap="square" rtlCol="0">
            <a:spAutoFit/>
          </a:bodyPr>
          <a:lstStyle/>
          <a:p>
            <a:r>
              <a:rPr lang="en-US" sz="2400" dirty="0" smtClean="0"/>
              <a:t>One more important tool to mention is our department writing style guide...</a:t>
            </a:r>
            <a:endParaRPr lang="en-US" sz="2400" dirty="0"/>
          </a:p>
        </p:txBody>
      </p:sp>
      <p:pic>
        <p:nvPicPr>
          <p:cNvPr id="8" name="Picture 3" descr="Link to WisDOT Internet Ho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459786"/>
            <a:ext cx="276225" cy="2667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 y="60960"/>
            <a:ext cx="4167225" cy="1920240"/>
          </a:xfrm>
          <a:prstGeom prst="rect">
            <a:avLst/>
          </a:prstGeom>
        </p:spPr>
      </p:pic>
    </p:spTree>
    <p:extLst>
      <p:ext uri="{BB962C8B-B14F-4D97-AF65-F5344CB8AC3E}">
        <p14:creationId xmlns:p14="http://schemas.microsoft.com/office/powerpoint/2010/main" val="301255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0" y="0"/>
            <a:ext cx="9144000" cy="1752600"/>
          </a:xfr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a:solidFill>
              <a:schemeClr val="accent1"/>
            </a:solidFill>
            <a:prstDash val="dash"/>
          </a:ln>
        </p:spPr>
        <p:txBody>
          <a:bodyPr rtlCol="0" anchor="ctr" anchorCtr="0">
            <a:normAutofit/>
          </a:bodyPr>
          <a:lstStyle/>
          <a:p>
            <a:pPr eaLnBrk="1" fontAlgn="auto" hangingPunct="1">
              <a:spcAft>
                <a:spcPts val="0"/>
              </a:spcAft>
              <a:defRPr/>
            </a:pPr>
            <a:r>
              <a:rPr lang="en-US" sz="3200" dirty="0" smtClean="0">
                <a:solidFill>
                  <a:srgbClr val="C00000"/>
                </a:solidFill>
              </a:rPr>
              <a:t>In summary, these are the ‘key’ </a:t>
            </a:r>
            <a:r>
              <a:rPr lang="en-US" sz="3200" dirty="0" smtClean="0">
                <a:solidFill>
                  <a:srgbClr val="C00000"/>
                </a:solidFill>
                <a:effectLst>
                  <a:outerShdw blurRad="38100" dist="38100" dir="2700000" algn="tl">
                    <a:srgbClr val="000000">
                      <a:alpha val="43137"/>
                    </a:srgbClr>
                  </a:outerShdw>
                </a:effectLst>
              </a:rPr>
              <a:t>places on the web </a:t>
            </a:r>
            <a:br>
              <a:rPr lang="en-US" sz="3200" dirty="0" smtClean="0">
                <a:solidFill>
                  <a:srgbClr val="C00000"/>
                </a:solidFill>
                <a:effectLst>
                  <a:outerShdw blurRad="38100" dist="38100" dir="2700000" algn="tl">
                    <a:srgbClr val="000000">
                      <a:alpha val="43137"/>
                    </a:srgbClr>
                  </a:outerShdw>
                </a:effectLst>
              </a:rPr>
            </a:br>
            <a:r>
              <a:rPr lang="en-US" sz="3200" dirty="0" smtClean="0">
                <a:solidFill>
                  <a:srgbClr val="C00000"/>
                </a:solidFill>
              </a:rPr>
              <a:t>where you will need to go over and over to access WisDOT Real Estate tools and resources...</a:t>
            </a:r>
          </a:p>
        </p:txBody>
      </p:sp>
      <p:sp>
        <p:nvSpPr>
          <p:cNvPr id="10" name="Date Placeholder 3"/>
          <p:cNvSpPr>
            <a:spLocks noGrp="1"/>
          </p:cNvSpPr>
          <p:nvPr>
            <p:ph type="dt" sz="half" idx="10"/>
          </p:nvPr>
        </p:nvSpPr>
        <p:spPr/>
        <p:txBody>
          <a:bodyPr/>
          <a:lstStyle/>
          <a:p>
            <a:pPr>
              <a:defRPr/>
            </a:pPr>
            <a:r>
              <a:rPr lang="en-US" dirty="0" smtClean="0"/>
              <a:t>11/2016</a:t>
            </a:r>
            <a:endParaRPr lang="en-US" dirty="0"/>
          </a:p>
        </p:txBody>
      </p:sp>
      <p:sp>
        <p:nvSpPr>
          <p:cNvPr id="50181" name="Slide Number Placeholder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1334E7A-6A3F-4851-83F4-7825668E9C4F}" type="slidenum">
              <a:rPr lang="en-US" altLang="en-US" sz="1200" smtClean="0">
                <a:solidFill>
                  <a:srgbClr val="FFFFFF"/>
                </a:solidFill>
              </a:rPr>
              <a:pPr>
                <a:spcBef>
                  <a:spcPct val="0"/>
                </a:spcBef>
                <a:buFontTx/>
                <a:buNone/>
              </a:pPr>
              <a:t>73</a:t>
            </a:fld>
            <a:endParaRPr lang="en-US" altLang="en-US" sz="1200" dirty="0" smtClean="0">
              <a:solidFill>
                <a:srgbClr val="FFFFFF"/>
              </a:solidFill>
            </a:endParaRPr>
          </a:p>
        </p:txBody>
      </p:sp>
      <p:sp>
        <p:nvSpPr>
          <p:cNvPr id="8" name="Rectangle 3"/>
          <p:cNvSpPr>
            <a:spLocks noGrp="1" noChangeArrowheads="1"/>
          </p:cNvSpPr>
          <p:nvPr>
            <p:ph idx="1"/>
          </p:nvPr>
        </p:nvSpPr>
        <p:spPr>
          <a:xfrm>
            <a:off x="381000" y="1769814"/>
            <a:ext cx="8382000" cy="4554786"/>
          </a:xfrm>
          <a:noFill/>
        </p:spPr>
        <p:txBody>
          <a:bodyPr rtlCol="0">
            <a:noAutofit/>
          </a:bodyPr>
          <a:lstStyle/>
          <a:p>
            <a:pPr marL="0" indent="0">
              <a:spcAft>
                <a:spcPts val="0"/>
              </a:spcAft>
              <a:buNone/>
              <a:defRPr/>
            </a:pPr>
            <a:r>
              <a:rPr lang="en-US" sz="1800" b="1" dirty="0" smtClean="0"/>
              <a:t>WisDOT home page </a:t>
            </a:r>
            <a:r>
              <a:rPr lang="en-US" sz="1800" dirty="0" smtClean="0"/>
              <a:t>(Int</a:t>
            </a:r>
            <a:r>
              <a:rPr lang="en-US" sz="1800" u="sng" dirty="0" smtClean="0"/>
              <a:t>er</a:t>
            </a:r>
            <a:r>
              <a:rPr lang="en-US" sz="1800" dirty="0" smtClean="0"/>
              <a:t>net)</a:t>
            </a:r>
            <a:r>
              <a:rPr lang="en-US" sz="1800" b="1" dirty="0"/>
              <a:t/>
            </a:r>
            <a:br>
              <a:rPr lang="en-US" sz="1800" b="1" dirty="0"/>
            </a:br>
            <a:r>
              <a:rPr lang="en-US" sz="1800" dirty="0">
                <a:hlinkClick r:id="rId2"/>
              </a:rPr>
              <a:t>http://www.wisconsindot.gov/</a:t>
            </a:r>
            <a:endParaRPr lang="en-US" sz="1800" dirty="0"/>
          </a:p>
          <a:p>
            <a:pPr marL="0" indent="0">
              <a:spcAft>
                <a:spcPts val="0"/>
              </a:spcAft>
              <a:buNone/>
              <a:defRPr/>
            </a:pPr>
            <a:r>
              <a:rPr lang="en-US" sz="1800" b="1" dirty="0" smtClean="0"/>
              <a:t>READS launch page</a:t>
            </a:r>
            <a:r>
              <a:rPr lang="en-US" sz="1800" dirty="0" smtClean="0"/>
              <a:t> (Int</a:t>
            </a:r>
            <a:r>
              <a:rPr lang="en-US" sz="1800" u="sng" dirty="0" smtClean="0"/>
              <a:t>er</a:t>
            </a:r>
            <a:r>
              <a:rPr lang="en-US" sz="1800" dirty="0" smtClean="0"/>
              <a:t>net) </a:t>
            </a:r>
            <a:r>
              <a:rPr lang="en-US" sz="1800" i="1" dirty="0" smtClean="0"/>
              <a:t>– special log on required!</a:t>
            </a:r>
            <a:r>
              <a:rPr lang="en-US" sz="1800" b="1" dirty="0"/>
              <a:t/>
            </a:r>
            <a:br>
              <a:rPr lang="en-US" sz="1800" b="1" dirty="0"/>
            </a:br>
            <a:r>
              <a:rPr lang="en-US" sz="1800" dirty="0">
                <a:hlinkClick r:id="rId3"/>
              </a:rPr>
              <a:t>http://</a:t>
            </a:r>
            <a:r>
              <a:rPr lang="en-US" sz="1800" dirty="0" smtClean="0">
                <a:hlinkClick r:id="rId3"/>
              </a:rPr>
              <a:t>wisconsindot.gov/Pages/doing-bus/eng-consultants/cnslt-rsrces/re/reads.aspx</a:t>
            </a:r>
            <a:r>
              <a:rPr lang="en-US" sz="1800" dirty="0" smtClean="0"/>
              <a:t> </a:t>
            </a:r>
          </a:p>
          <a:p>
            <a:pPr marL="0" indent="0">
              <a:spcAft>
                <a:spcPts val="0"/>
              </a:spcAft>
              <a:buNone/>
              <a:defRPr/>
            </a:pPr>
            <a:r>
              <a:rPr lang="en-US" sz="1800" b="1" dirty="0" smtClean="0"/>
              <a:t>REPM (includes all RE forms)</a:t>
            </a:r>
            <a:r>
              <a:rPr lang="en-US" sz="1800" dirty="0"/>
              <a:t> </a:t>
            </a:r>
            <a:r>
              <a:rPr lang="en-US" sz="1800" dirty="0" smtClean="0"/>
              <a:t>(Int</a:t>
            </a:r>
            <a:r>
              <a:rPr lang="en-US" sz="1800" u="sng" dirty="0" smtClean="0"/>
              <a:t>er</a:t>
            </a:r>
            <a:r>
              <a:rPr lang="en-US" sz="1800" dirty="0" smtClean="0"/>
              <a:t>net)</a:t>
            </a:r>
            <a:r>
              <a:rPr lang="en-US" sz="1800" dirty="0" smtClean="0">
                <a:solidFill>
                  <a:schemeClr val="tx1"/>
                </a:solidFill>
              </a:rPr>
              <a:t>*</a:t>
            </a:r>
            <a:r>
              <a:rPr lang="en-US" sz="1800" b="1" dirty="0" smtClean="0"/>
              <a:t/>
            </a:r>
            <a:br>
              <a:rPr lang="en-US" sz="1800" b="1" dirty="0" smtClean="0"/>
            </a:br>
            <a:r>
              <a:rPr lang="en-US" sz="1800" dirty="0" smtClean="0">
                <a:hlinkClick r:id="rId4"/>
              </a:rPr>
              <a:t>http</a:t>
            </a:r>
            <a:r>
              <a:rPr lang="en-US" sz="1800" dirty="0">
                <a:hlinkClick r:id="rId4"/>
              </a:rPr>
              <a:t>://</a:t>
            </a:r>
            <a:r>
              <a:rPr lang="en-US" sz="1800" dirty="0" smtClean="0">
                <a:hlinkClick r:id="rId4"/>
              </a:rPr>
              <a:t>wisconsindot.gov/Pages/doing-bus/eng-consultants/cnslt-rsrces/re/repm.aspx</a:t>
            </a:r>
            <a:r>
              <a:rPr lang="en-US" sz="1600" dirty="0" smtClean="0"/>
              <a:t/>
            </a:r>
            <a:br>
              <a:rPr lang="en-US" sz="1600" dirty="0" smtClean="0"/>
            </a:br>
            <a:r>
              <a:rPr lang="en-US" sz="1600" dirty="0" smtClean="0"/>
              <a:t>     </a:t>
            </a:r>
            <a:r>
              <a:rPr lang="en-US" sz="1400" i="1" dirty="0" smtClean="0"/>
              <a:t>See also:</a:t>
            </a:r>
            <a:r>
              <a:rPr lang="en-US" sz="1400" dirty="0" smtClean="0"/>
              <a:t>  LPA MANUAL (includes all LPA forms)</a:t>
            </a:r>
            <a:br>
              <a:rPr lang="en-US" sz="1400" dirty="0" smtClean="0"/>
            </a:br>
            <a:r>
              <a:rPr lang="en-US" sz="1400" dirty="0" smtClean="0"/>
              <a:t>      </a:t>
            </a:r>
            <a:r>
              <a:rPr lang="en-US" sz="1400" dirty="0" smtClean="0">
                <a:hlinkClick r:id="rId5"/>
              </a:rPr>
              <a:t>http</a:t>
            </a:r>
            <a:r>
              <a:rPr lang="en-US" sz="1400" dirty="0">
                <a:hlinkClick r:id="rId5"/>
              </a:rPr>
              <a:t>://</a:t>
            </a:r>
            <a:r>
              <a:rPr lang="en-US" sz="1400" dirty="0" smtClean="0">
                <a:hlinkClick r:id="rId5"/>
              </a:rPr>
              <a:t>wisconsindot.gov/Pages/doing-bus/eng-consultants/cnslt-rsrces/re/lpa-manual.aspx </a:t>
            </a:r>
          </a:p>
          <a:p>
            <a:pPr marL="0" indent="0">
              <a:buNone/>
              <a:defRPr/>
            </a:pPr>
            <a:r>
              <a:rPr lang="en-US" sz="1800" b="1" dirty="0" smtClean="0"/>
              <a:t>Launch site for WisDOT Real Estate consultants</a:t>
            </a:r>
            <a:r>
              <a:rPr lang="en-US" sz="1800" dirty="0" smtClean="0"/>
              <a:t> (Int</a:t>
            </a:r>
            <a:r>
              <a:rPr lang="en-US" sz="1800" u="sng" dirty="0" smtClean="0"/>
              <a:t>er</a:t>
            </a:r>
            <a:r>
              <a:rPr lang="en-US" sz="1800" dirty="0" smtClean="0"/>
              <a:t>net)*</a:t>
            </a:r>
            <a:br>
              <a:rPr lang="en-US" sz="1800" dirty="0" smtClean="0"/>
            </a:br>
            <a:r>
              <a:rPr lang="en-US" sz="1800" u="sng" dirty="0" smtClean="0">
                <a:hlinkClick r:id="rId6"/>
              </a:rPr>
              <a:t>http</a:t>
            </a:r>
            <a:r>
              <a:rPr lang="en-US" sz="1800" u="sng" dirty="0">
                <a:hlinkClick r:id="rId6"/>
              </a:rPr>
              <a:t>://wisconsindot.gov/Pages/doing-bus/eng-consultants/cnslt-rsrces/re/default.aspx</a:t>
            </a:r>
            <a:endParaRPr lang="en-US" sz="1800" dirty="0"/>
          </a:p>
          <a:p>
            <a:pPr marL="0" indent="0">
              <a:buNone/>
              <a:defRPr/>
            </a:pPr>
            <a:r>
              <a:rPr lang="en-US" sz="1800" b="1" dirty="0" smtClean="0"/>
              <a:t>General site for all </a:t>
            </a:r>
            <a:r>
              <a:rPr lang="en-US" sz="1800" b="1" dirty="0"/>
              <a:t>WisDOT </a:t>
            </a:r>
            <a:r>
              <a:rPr lang="en-US" sz="1800" b="1" dirty="0" smtClean="0"/>
              <a:t>consultants</a:t>
            </a:r>
            <a:r>
              <a:rPr lang="en-US" sz="1800" dirty="0"/>
              <a:t> </a:t>
            </a:r>
            <a:r>
              <a:rPr lang="en-US" sz="1800" dirty="0" smtClean="0"/>
              <a:t>(Int</a:t>
            </a:r>
            <a:r>
              <a:rPr lang="en-US" sz="1800" u="sng" dirty="0" smtClean="0"/>
              <a:t>er</a:t>
            </a:r>
            <a:r>
              <a:rPr lang="en-US" sz="1800" dirty="0" smtClean="0"/>
              <a:t>net)</a:t>
            </a:r>
            <a:br>
              <a:rPr lang="en-US" sz="1800" dirty="0" smtClean="0"/>
            </a:br>
            <a:r>
              <a:rPr lang="en-US" sz="1800" dirty="0" smtClean="0">
                <a:hlinkClick r:id="rId7"/>
              </a:rPr>
              <a:t>http</a:t>
            </a:r>
            <a:r>
              <a:rPr lang="en-US" sz="1800" dirty="0">
                <a:hlinkClick r:id="rId7"/>
              </a:rPr>
              <a:t>://</a:t>
            </a:r>
            <a:r>
              <a:rPr lang="en-US" sz="1800" dirty="0" smtClean="0">
                <a:hlinkClick r:id="rId7"/>
              </a:rPr>
              <a:t>wisconsindot.gov/Pages/doing-bus/eng-consultants/cnslt-rsrces/default.aspx</a:t>
            </a:r>
            <a:endParaRPr lang="en-US" sz="1800" dirty="0" smtClean="0"/>
          </a:p>
          <a:p>
            <a:pPr marL="0" indent="0">
              <a:buNone/>
              <a:defRPr/>
            </a:pPr>
            <a:r>
              <a:rPr lang="en-US" sz="1800" b="1" dirty="0" smtClean="0">
                <a:solidFill>
                  <a:schemeClr val="tx1"/>
                </a:solidFill>
              </a:rPr>
              <a:t>- </a:t>
            </a:r>
            <a:r>
              <a:rPr lang="en-US" sz="1800" b="1" dirty="0">
                <a:solidFill>
                  <a:schemeClr val="tx1"/>
                </a:solidFill>
              </a:rPr>
              <a:t>- - - - - - - - - - - - - - - - - - - - - - - - </a:t>
            </a:r>
          </a:p>
          <a:p>
            <a:pPr marL="0" indent="0">
              <a:spcBef>
                <a:spcPts val="0"/>
              </a:spcBef>
              <a:buNone/>
              <a:defRPr/>
            </a:pPr>
            <a:r>
              <a:rPr lang="en-US" sz="1800" b="1" dirty="0">
                <a:solidFill>
                  <a:schemeClr val="tx1"/>
                </a:solidFill>
              </a:rPr>
              <a:t>WisDOT </a:t>
            </a:r>
            <a:r>
              <a:rPr lang="en-US" sz="1800" b="1" dirty="0" smtClean="0">
                <a:solidFill>
                  <a:schemeClr val="tx1"/>
                </a:solidFill>
              </a:rPr>
              <a:t>Real </a:t>
            </a:r>
            <a:r>
              <a:rPr lang="en-US" sz="1800" b="1" dirty="0">
                <a:solidFill>
                  <a:schemeClr val="tx1"/>
                </a:solidFill>
              </a:rPr>
              <a:t>Estate internal staff </a:t>
            </a:r>
            <a:r>
              <a:rPr lang="en-US" sz="1800" b="1" i="1" dirty="0">
                <a:solidFill>
                  <a:schemeClr val="tx1"/>
                </a:solidFill>
              </a:rPr>
              <a:t>(</a:t>
            </a:r>
            <a:r>
              <a:rPr lang="en-US" sz="1800" b="1" i="1" dirty="0" smtClean="0">
                <a:solidFill>
                  <a:schemeClr val="tx1"/>
                </a:solidFill>
              </a:rPr>
              <a:t>int</a:t>
            </a:r>
            <a:r>
              <a:rPr lang="en-US" sz="1800" b="1" i="1" u="sng" dirty="0" smtClean="0">
                <a:solidFill>
                  <a:schemeClr val="tx1"/>
                </a:solidFill>
              </a:rPr>
              <a:t>ra</a:t>
            </a:r>
            <a:r>
              <a:rPr lang="en-US" sz="1800" b="1" i="1" dirty="0" smtClean="0">
                <a:solidFill>
                  <a:schemeClr val="tx1"/>
                </a:solidFill>
              </a:rPr>
              <a:t>net; dotnet - for internal staff only!)</a:t>
            </a:r>
            <a:r>
              <a:rPr lang="en-US" sz="1800" dirty="0" smtClean="0">
                <a:solidFill>
                  <a:schemeClr val="tx1"/>
                </a:solidFill>
              </a:rPr>
              <a:t>*</a:t>
            </a:r>
            <a:r>
              <a:rPr lang="en-US" sz="1800" dirty="0">
                <a:solidFill>
                  <a:schemeClr val="tx1"/>
                </a:solidFill>
              </a:rPr>
              <a:t/>
            </a:r>
            <a:br>
              <a:rPr lang="en-US" sz="1800" dirty="0">
                <a:solidFill>
                  <a:schemeClr val="tx1"/>
                </a:solidFill>
              </a:rPr>
            </a:br>
            <a:r>
              <a:rPr lang="en-US" sz="1800" dirty="0">
                <a:hlinkClick r:id="rId8"/>
              </a:rPr>
              <a:t>http://dotnet/dtsd/technical/realestate/index.htm</a:t>
            </a:r>
            <a:r>
              <a:rPr lang="en-US" sz="1800" dirty="0"/>
              <a:t> </a:t>
            </a:r>
          </a:p>
          <a:p>
            <a:pPr marL="0" indent="0">
              <a:buNone/>
              <a:defRPr/>
            </a:pPr>
            <a:endParaRPr lang="en-US" sz="1800" dirty="0"/>
          </a:p>
        </p:txBody>
      </p:sp>
      <p:sp>
        <p:nvSpPr>
          <p:cNvPr id="7" name="TextBox 6"/>
          <p:cNvSpPr txBox="1"/>
          <p:nvPr/>
        </p:nvSpPr>
        <p:spPr>
          <a:xfrm>
            <a:off x="457200" y="6477000"/>
            <a:ext cx="8229600" cy="307777"/>
          </a:xfrm>
          <a:prstGeom prst="rect">
            <a:avLst/>
          </a:prstGeom>
          <a:noFill/>
          <a:ln>
            <a:noFill/>
          </a:ln>
        </p:spPr>
        <p:txBody>
          <a:bodyPr wrap="square" rtlCol="0">
            <a:spAutoFit/>
          </a:bodyPr>
          <a:lstStyle/>
          <a:p>
            <a:pPr algn="ctr"/>
            <a:r>
              <a:rPr lang="en-US" sz="1400" dirty="0" smtClean="0"/>
              <a:t>*At minimum, save these pages as favorites/bookmarks.</a:t>
            </a:r>
            <a:endParaRPr lang="en-US" sz="1400" dirty="0"/>
          </a:p>
        </p:txBody>
      </p:sp>
      <p:pic>
        <p:nvPicPr>
          <p:cNvPr id="9" name="Picture 8"/>
          <p:cNvPicPr>
            <a:picLocks noChangeAspect="1"/>
          </p:cNvPicPr>
          <p:nvPr/>
        </p:nvPicPr>
        <p:blipFill>
          <a:blip r:embed="rId9"/>
          <a:stretch>
            <a:fillRect/>
          </a:stretch>
        </p:blipFill>
        <p:spPr>
          <a:xfrm>
            <a:off x="7015301" y="1066800"/>
            <a:ext cx="1976299" cy="1554480"/>
          </a:xfrm>
          <a:prstGeom prst="rect">
            <a:avLst/>
          </a:prstGeom>
          <a:effectLst>
            <a:softEdge rad="1270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 calcmode="lin" valueType="num">
                                      <p:cBhvr additive="base">
                                        <p:cTn id="1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 calcmode="lin" valueType="num">
                                      <p:cBhvr additive="base">
                                        <p:cTn id="1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 calcmode="lin" valueType="num">
                                      <p:cBhvr additive="base">
                                        <p:cTn id="23"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 calcmode="lin" valueType="num">
                                      <p:cBhvr additive="base">
                                        <p:cTn id="27"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anim calcmode="lin" valueType="num">
                                      <p:cBhvr additive="base">
                                        <p:cTn id="31"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636838"/>
            <a:ext cx="7924800" cy="2773362"/>
          </a:xfrm>
        </p:spPr>
        <p:txBody>
          <a:bodyPr>
            <a:normAutofit fontScale="85000" lnSpcReduction="20000"/>
          </a:bodyPr>
          <a:lstStyle/>
          <a:p>
            <a:pPr marL="519113" indent="-519113" eaLnBrk="1" hangingPunct="1">
              <a:buFont typeface="Wingdings" panose="05000000000000000000" pitchFamily="2" charset="2"/>
              <a:buChar char="ü"/>
            </a:pPr>
            <a:r>
              <a:rPr lang="en-US" altLang="en-US" sz="2600" dirty="0" smtClean="0"/>
              <a:t>Regional staff </a:t>
            </a:r>
            <a:r>
              <a:rPr lang="en-US" altLang="en-US" sz="2600" dirty="0" smtClean="0">
                <a:sym typeface="Wingdings" panose="05000000000000000000" pitchFamily="2" charset="2"/>
              </a:rPr>
              <a:t></a:t>
            </a:r>
            <a:endParaRPr lang="en-US" altLang="en-US" sz="2600" dirty="0" smtClean="0"/>
          </a:p>
          <a:p>
            <a:pPr marL="519113" indent="-519113" eaLnBrk="1" hangingPunct="1">
              <a:buFont typeface="Wingdings" panose="05000000000000000000" pitchFamily="2" charset="2"/>
              <a:buChar char="ü"/>
            </a:pPr>
            <a:r>
              <a:rPr lang="en-US" altLang="en-US" sz="2600" dirty="0" smtClean="0"/>
              <a:t>Statewide staff </a:t>
            </a:r>
            <a:r>
              <a:rPr lang="en-US" altLang="en-US" sz="2600" dirty="0" smtClean="0">
                <a:sym typeface="Wingdings" panose="05000000000000000000" pitchFamily="2" charset="2"/>
              </a:rPr>
              <a:t></a:t>
            </a:r>
          </a:p>
          <a:p>
            <a:pPr marL="519113" indent="-519113">
              <a:buFont typeface="Wingdings" panose="05000000000000000000" pitchFamily="2" charset="2"/>
              <a:buChar char="ü"/>
            </a:pPr>
            <a:r>
              <a:rPr lang="en-US" altLang="en-US" sz="2600" dirty="0"/>
              <a:t>State statutes, administrative code, and federal laws/regulations</a:t>
            </a:r>
          </a:p>
          <a:p>
            <a:pPr marL="519113" indent="-519113" eaLnBrk="1" hangingPunct="1">
              <a:buFont typeface="Wingdings" panose="05000000000000000000" pitchFamily="2" charset="2"/>
              <a:buChar char="ü"/>
            </a:pPr>
            <a:r>
              <a:rPr lang="en-US" altLang="en-US" sz="2600" dirty="0" smtClean="0"/>
              <a:t>READS access</a:t>
            </a:r>
          </a:p>
          <a:p>
            <a:pPr marL="519113" indent="-519113" eaLnBrk="1" hangingPunct="1">
              <a:buFont typeface="Wingdings" panose="05000000000000000000" pitchFamily="2" charset="2"/>
              <a:buChar char="ü"/>
            </a:pPr>
            <a:r>
              <a:rPr lang="en-US" altLang="en-US" sz="2600" dirty="0" smtClean="0"/>
              <a:t>Real Estate Program Manual (REPM) w/RE forms</a:t>
            </a:r>
          </a:p>
          <a:p>
            <a:pPr marL="919163" lvl="1" indent="-519113" eaLnBrk="1" hangingPunct="1">
              <a:buFont typeface="Wingdings" panose="05000000000000000000" pitchFamily="2" charset="2"/>
              <a:buChar char="ü"/>
            </a:pPr>
            <a:r>
              <a:rPr lang="en-US" altLang="en-US" dirty="0" smtClean="0"/>
              <a:t>Local Public Agency (LPA) Manual for Right of Way Acquisition w/LPA forms</a:t>
            </a:r>
          </a:p>
          <a:p>
            <a:pPr marL="519113" indent="-519113" eaLnBrk="1" hangingPunct="1">
              <a:buFont typeface="Wingdings" panose="05000000000000000000" pitchFamily="2" charset="2"/>
              <a:buChar char="ü"/>
            </a:pPr>
            <a:r>
              <a:rPr lang="en-US" altLang="en-US" sz="2600" dirty="0" smtClean="0"/>
              <a:t>Web resources – will have a launch site for </a:t>
            </a:r>
            <a:r>
              <a:rPr lang="en-US" altLang="en-US" sz="2600" u="sng" dirty="0" smtClean="0"/>
              <a:t>everything</a:t>
            </a:r>
            <a:r>
              <a:rPr lang="en-US" altLang="en-US" sz="2600" dirty="0" smtClean="0"/>
              <a:t> you need!</a:t>
            </a:r>
          </a:p>
        </p:txBody>
      </p:sp>
      <p:sp>
        <p:nvSpPr>
          <p:cNvPr id="9" name="Date Placeholder 3"/>
          <p:cNvSpPr>
            <a:spLocks noGrp="1"/>
          </p:cNvSpPr>
          <p:nvPr>
            <p:ph type="dt" sz="half" idx="10"/>
          </p:nvPr>
        </p:nvSpPr>
        <p:spPr/>
        <p:txBody>
          <a:bodyPr/>
          <a:lstStyle/>
          <a:p>
            <a:pPr>
              <a:defRPr/>
            </a:pPr>
            <a:r>
              <a:rPr lang="en-US" dirty="0" smtClean="0"/>
              <a:t>11/2016</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200" y="880964"/>
            <a:ext cx="3048000" cy="1914525"/>
          </a:xfrm>
          <a:prstGeom prst="rect">
            <a:avLst/>
          </a:prstGeom>
          <a:effectLst>
            <a:softEdge rad="127000"/>
          </a:effectLst>
        </p:spPr>
      </p:pic>
      <p:sp>
        <p:nvSpPr>
          <p:cNvPr id="46082" name="Title 1"/>
          <p:cNvSpPr>
            <a:spLocks noGrp="1"/>
          </p:cNvSpPr>
          <p:nvPr>
            <p:ph type="title"/>
          </p:nvPr>
        </p:nvSpPr>
        <p:spPr>
          <a:xfrm>
            <a:off x="827626" y="1295400"/>
            <a:ext cx="7162800" cy="990600"/>
          </a:xfrm>
        </p:spPr>
        <p:txBody>
          <a:bodyPr>
            <a:normAutofit/>
          </a:bodyPr>
          <a:lstStyle/>
          <a:p>
            <a:pPr eaLnBrk="1" hangingPunct="1">
              <a:defRPr/>
            </a:pPr>
            <a:r>
              <a:rPr lang="en-US" altLang="en-US" sz="2000" dirty="0" smtClean="0">
                <a:solidFill>
                  <a:srgbClr val="C00000"/>
                </a:solidFill>
              </a:rPr>
              <a:t>More simply, these are our most common and most important...</a:t>
            </a:r>
            <a:br>
              <a:rPr lang="en-US" altLang="en-US" sz="2000" dirty="0" smtClean="0">
                <a:solidFill>
                  <a:srgbClr val="C00000"/>
                </a:solidFill>
              </a:rPr>
            </a:br>
            <a:r>
              <a:rPr lang="en-US" altLang="en-US" sz="3600" dirty="0" smtClean="0">
                <a:solidFill>
                  <a:srgbClr val="C00000"/>
                </a:solidFill>
                <a:effectLst>
                  <a:outerShdw blurRad="38100" dist="38100" dir="2700000" algn="tl">
                    <a:srgbClr val="000000">
                      <a:alpha val="43137"/>
                    </a:srgbClr>
                  </a:outerShdw>
                </a:effectLst>
              </a:rPr>
              <a:t>WisDOT Real Estate tools &amp; resources</a:t>
            </a:r>
          </a:p>
        </p:txBody>
      </p:sp>
      <p:sp>
        <p:nvSpPr>
          <p:cNvPr id="5120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A206760-02AD-4AAB-BE79-8903D303E8FA}" type="slidenum">
              <a:rPr lang="en-US" altLang="en-US" sz="1200" smtClean="0">
                <a:solidFill>
                  <a:srgbClr val="FFFFFF"/>
                </a:solidFill>
              </a:rPr>
              <a:pPr>
                <a:spcBef>
                  <a:spcPct val="0"/>
                </a:spcBef>
                <a:buFontTx/>
                <a:buNone/>
              </a:pPr>
              <a:t>74</a:t>
            </a:fld>
            <a:endParaRPr lang="en-US" altLang="en-US" sz="1200" dirty="0" smtClean="0">
              <a:solidFill>
                <a:srgbClr val="FFFFFF"/>
              </a:solidFill>
            </a:endParaRPr>
          </a:p>
        </p:txBody>
      </p:sp>
      <p:sp>
        <p:nvSpPr>
          <p:cNvPr id="4" name="Rectangle 3"/>
          <p:cNvSpPr/>
          <p:nvPr/>
        </p:nvSpPr>
        <p:spPr>
          <a:xfrm>
            <a:off x="1156681" y="6016823"/>
            <a:ext cx="6920519" cy="307777"/>
          </a:xfrm>
          <a:prstGeom prst="rect">
            <a:avLst/>
          </a:prstGeom>
          <a:gradFill flip="none" rotWithShape="1">
            <a:gsLst>
              <a:gs pos="0">
                <a:schemeClr val="accent1">
                  <a:lumMod val="40000"/>
                  <a:lumOff val="60000"/>
                  <a:tint val="66000"/>
                  <a:satMod val="160000"/>
                </a:schemeClr>
              </a:gs>
              <a:gs pos="50000">
                <a:schemeClr val="accent1">
                  <a:lumMod val="40000"/>
                  <a:lumOff val="60000"/>
                  <a:tint val="44500"/>
                  <a:satMod val="160000"/>
                </a:schemeClr>
              </a:gs>
              <a:gs pos="100000">
                <a:schemeClr val="accent1">
                  <a:lumMod val="40000"/>
                  <a:lumOff val="60000"/>
                  <a:tint val="23500"/>
                  <a:satMod val="160000"/>
                </a:schemeClr>
              </a:gs>
            </a:gsLst>
            <a:lin ang="5400000" scaled="1"/>
            <a:tileRect/>
          </a:gradFill>
        </p:spPr>
        <p:txBody>
          <a:bodyPr wrap="square">
            <a:spAutoFit/>
          </a:bodyPr>
          <a:lstStyle/>
          <a:p>
            <a:pPr algn="ctr"/>
            <a:r>
              <a:rPr lang="en-US" sz="1400" dirty="0" smtClean="0"/>
              <a:t>Questions/comments, email </a:t>
            </a:r>
            <a:r>
              <a:rPr lang="en-US" sz="1400" dirty="0" smtClean="0">
                <a:hlinkClick r:id="rId3"/>
              </a:rPr>
              <a:t>DOT </a:t>
            </a:r>
            <a:r>
              <a:rPr lang="en-US" sz="1400" dirty="0">
                <a:hlinkClick r:id="rId3"/>
              </a:rPr>
              <a:t>DTSD BTS Statewide Real Estate</a:t>
            </a:r>
            <a:endParaRPr lang="en-US" sz="1400" dirty="0"/>
          </a:p>
        </p:txBody>
      </p:sp>
      <p:sp>
        <p:nvSpPr>
          <p:cNvPr id="11" name="Oval 10"/>
          <p:cNvSpPr/>
          <p:nvPr/>
        </p:nvSpPr>
        <p:spPr>
          <a:xfrm>
            <a:off x="922176" y="664787"/>
            <a:ext cx="1981200" cy="678140"/>
          </a:xfrm>
          <a:prstGeom prst="ellipse">
            <a:avLst/>
          </a:prstGeom>
          <a:solidFill>
            <a:srgbClr val="C0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t>Stay alert to</a:t>
            </a:r>
          </a:p>
          <a:p>
            <a:pPr algn="ctr" eaLnBrk="1" fontAlgn="auto" hangingPunct="1">
              <a:spcBef>
                <a:spcPts val="0"/>
              </a:spcBef>
              <a:spcAft>
                <a:spcPts val="0"/>
              </a:spcAft>
              <a:defRPr/>
            </a:pPr>
            <a:r>
              <a:rPr lang="en-US" dirty="0" smtClean="0"/>
              <a:t>Updates!</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10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10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45"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2000"/>
                                        <p:tgtEl>
                                          <p:spTgt spid="11"/>
                                        </p:tgtEl>
                                      </p:cBhvr>
                                    </p:animEffect>
                                    <p:anim calcmode="lin" valueType="num">
                                      <p:cBhvr>
                                        <p:cTn id="36" dur="2000" fill="hold"/>
                                        <p:tgtEl>
                                          <p:spTgt spid="11"/>
                                        </p:tgtEl>
                                        <p:attrNameLst>
                                          <p:attrName>ppt_w</p:attrName>
                                        </p:attrNameLst>
                                      </p:cBhvr>
                                      <p:tavLst>
                                        <p:tav tm="0" fmla="#ppt_w*sin(2.5*pi*$)">
                                          <p:val>
                                            <p:fltVal val="0"/>
                                          </p:val>
                                        </p:tav>
                                        <p:tav tm="100000">
                                          <p:val>
                                            <p:fltVal val="1"/>
                                          </p:val>
                                        </p:tav>
                                      </p:tavLst>
                                    </p:anim>
                                    <p:anim calcmode="lin" valueType="num">
                                      <p:cBhvr>
                                        <p:cTn id="37" dur="2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11"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3"/>
          <p:cNvSpPr>
            <a:spLocks noGrp="1"/>
          </p:cNvSpPr>
          <p:nvPr>
            <p:ph type="dt" sz="half" idx="10"/>
          </p:nvPr>
        </p:nvSpPr>
        <p:spPr/>
        <p:txBody>
          <a:bodyPr/>
          <a:lstStyle/>
          <a:p>
            <a:pPr>
              <a:defRPr/>
            </a:pPr>
            <a:r>
              <a:rPr lang="en-US" dirty="0" smtClean="0"/>
              <a:t>11/2016</a:t>
            </a:r>
            <a:endParaRPr lang="en-US" dirty="0"/>
          </a:p>
        </p:txBody>
      </p:sp>
      <p:sp>
        <p:nvSpPr>
          <p:cNvPr id="50181" name="Slide Number Placeholder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1334E7A-6A3F-4851-83F4-7825668E9C4F}" type="slidenum">
              <a:rPr lang="en-US" altLang="en-US" sz="1200" smtClean="0">
                <a:solidFill>
                  <a:srgbClr val="FFFFFF"/>
                </a:solidFill>
              </a:rPr>
              <a:pPr>
                <a:spcBef>
                  <a:spcPct val="0"/>
                </a:spcBef>
                <a:buFontTx/>
                <a:buNone/>
              </a:pPr>
              <a:t>75</a:t>
            </a:fld>
            <a:endParaRPr lang="en-US" altLang="en-US" sz="1200" dirty="0" smtClean="0">
              <a:solidFill>
                <a:srgbClr val="FFFFFF"/>
              </a:solidFill>
            </a:endParaRPr>
          </a:p>
        </p:txBody>
      </p:sp>
      <p:sp>
        <p:nvSpPr>
          <p:cNvPr id="2" name="Rectangle 1"/>
          <p:cNvSpPr/>
          <p:nvPr/>
        </p:nvSpPr>
        <p:spPr>
          <a:xfrm>
            <a:off x="577497" y="3377397"/>
            <a:ext cx="3411564" cy="923330"/>
          </a:xfrm>
          <a:prstGeom prst="rect">
            <a:avLst/>
          </a:prstGeom>
        </p:spPr>
        <p:txBody>
          <a:bodyPr wrap="square">
            <a:spAutoFit/>
          </a:bodyPr>
          <a:lstStyle/>
          <a:p>
            <a:r>
              <a:rPr lang="en-US" dirty="0">
                <a:effectLst>
                  <a:outerShdw blurRad="38100" dist="38100" dir="2700000" algn="tl">
                    <a:srgbClr val="000000">
                      <a:alpha val="43137"/>
                    </a:srgbClr>
                  </a:outerShdw>
                </a:effectLst>
                <a:latin typeface="Andalus" panose="02020603050405020304" pitchFamily="18" charset="-78"/>
                <a:cs typeface="Andalus" panose="02020603050405020304" pitchFamily="18" charset="-78"/>
              </a:rPr>
              <a:t>Electronic systems help to create a statewide uniformity to processes, processing, and procedures. </a:t>
            </a:r>
            <a:endParaRPr lang="en-US" dirty="0"/>
          </a:p>
        </p:txBody>
      </p:sp>
      <p:sp>
        <p:nvSpPr>
          <p:cNvPr id="9" name="Rectangle 8"/>
          <p:cNvSpPr/>
          <p:nvPr/>
        </p:nvSpPr>
        <p:spPr>
          <a:xfrm>
            <a:off x="4042415" y="4592436"/>
            <a:ext cx="5743575" cy="569387"/>
          </a:xfrm>
          <a:prstGeom prst="rect">
            <a:avLst/>
          </a:prstGeom>
        </p:spPr>
        <p:txBody>
          <a:bodyPr wrap="square">
            <a:spAutoFit/>
          </a:bodyPr>
          <a:lstStyle/>
          <a:p>
            <a:r>
              <a:rPr lang="en-US" sz="1600" dirty="0"/>
              <a:t>G</a:t>
            </a:r>
            <a:r>
              <a:rPr lang="en-US" sz="1600" dirty="0" smtClean="0"/>
              <a:t>o to ‘New Real Estate employee’ dotnet page:  </a:t>
            </a:r>
            <a:r>
              <a:rPr lang="en-US" sz="1500" dirty="0" smtClean="0">
                <a:hlinkClick r:id="rId2"/>
              </a:rPr>
              <a:t>http</a:t>
            </a:r>
            <a:r>
              <a:rPr lang="en-US" sz="1500" dirty="0">
                <a:hlinkClick r:id="rId2"/>
              </a:rPr>
              <a:t>://</a:t>
            </a:r>
            <a:r>
              <a:rPr lang="en-US" sz="1500" dirty="0" smtClean="0">
                <a:hlinkClick r:id="rId2"/>
              </a:rPr>
              <a:t>dotnet/dtsd/technical/realestate/training/new-employee.htm</a:t>
            </a:r>
            <a:r>
              <a:rPr lang="en-US" sz="1500" dirty="0" smtClean="0"/>
              <a:t> </a:t>
            </a:r>
            <a:endParaRPr lang="en-US" sz="1500" dirty="0"/>
          </a:p>
        </p:txBody>
      </p:sp>
      <p:sp>
        <p:nvSpPr>
          <p:cNvPr id="11" name="TextBox 10"/>
          <p:cNvSpPr txBox="1"/>
          <p:nvPr/>
        </p:nvSpPr>
        <p:spPr>
          <a:xfrm>
            <a:off x="745989" y="6123801"/>
            <a:ext cx="3200400" cy="276999"/>
          </a:xfrm>
          <a:prstGeom prst="rect">
            <a:avLst/>
          </a:prstGeom>
          <a:noFill/>
        </p:spPr>
        <p:txBody>
          <a:bodyPr wrap="square" rtlCol="0">
            <a:spAutoFit/>
          </a:bodyPr>
          <a:lstStyle/>
          <a:p>
            <a:r>
              <a:rPr lang="en-US" sz="1200" dirty="0" smtClean="0"/>
              <a:t>Tip: This symbol indicates WisDOT int</a:t>
            </a:r>
            <a:r>
              <a:rPr lang="en-US" sz="1200" u="sng" dirty="0" smtClean="0"/>
              <a:t>er</a:t>
            </a:r>
            <a:r>
              <a:rPr lang="en-US" sz="1200" dirty="0" smtClean="0"/>
              <a:t>net - </a:t>
            </a:r>
            <a:endParaRPr lang="en-US" sz="1200" dirty="0"/>
          </a:p>
        </p:txBody>
      </p:sp>
      <p:sp>
        <p:nvSpPr>
          <p:cNvPr id="12" name="TextBox 11"/>
          <p:cNvSpPr txBox="1"/>
          <p:nvPr/>
        </p:nvSpPr>
        <p:spPr>
          <a:xfrm>
            <a:off x="5595391" y="5781670"/>
            <a:ext cx="3287218" cy="276999"/>
          </a:xfrm>
          <a:prstGeom prst="rect">
            <a:avLst/>
          </a:prstGeom>
          <a:noFill/>
        </p:spPr>
        <p:txBody>
          <a:bodyPr wrap="square" rtlCol="0">
            <a:spAutoFit/>
          </a:bodyPr>
          <a:lstStyle/>
          <a:p>
            <a:r>
              <a:rPr lang="en-US" sz="1200" dirty="0" smtClean="0"/>
              <a:t>- Tip: This symbol indicates WisDOT int</a:t>
            </a:r>
            <a:r>
              <a:rPr lang="en-US" sz="1200" u="sng" dirty="0" smtClean="0"/>
              <a:t>ra</a:t>
            </a:r>
            <a:r>
              <a:rPr lang="en-US" sz="1200" dirty="0" smtClean="0"/>
              <a:t>net</a:t>
            </a:r>
            <a:endParaRPr lang="en-US" sz="1200" dirty="0"/>
          </a:p>
        </p:txBody>
      </p:sp>
      <p:sp>
        <p:nvSpPr>
          <p:cNvPr id="13" name="TextBox 12"/>
          <p:cNvSpPr txBox="1"/>
          <p:nvPr/>
        </p:nvSpPr>
        <p:spPr>
          <a:xfrm>
            <a:off x="1424751" y="6477000"/>
            <a:ext cx="6271449" cy="307777"/>
          </a:xfrm>
          <a:prstGeom prst="rect">
            <a:avLst/>
          </a:prstGeom>
          <a:noFill/>
        </p:spPr>
        <p:txBody>
          <a:bodyPr wrap="square" rtlCol="0">
            <a:spAutoFit/>
          </a:bodyPr>
          <a:lstStyle/>
          <a:p>
            <a:pPr algn="ctr"/>
            <a:r>
              <a:rPr lang="en-US" sz="1400" dirty="0" smtClean="0"/>
              <a:t> WisDOT Real Estate Tools &amp; Resources</a:t>
            </a:r>
            <a:endParaRPr lang="en-US" sz="1400"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4117" y="3106964"/>
            <a:ext cx="1706880" cy="1280160"/>
          </a:xfrm>
          <a:prstGeom prst="rect">
            <a:avLst/>
          </a:prstGeom>
          <a:effectLst>
            <a:glow rad="63500">
              <a:schemeClr val="accent1">
                <a:satMod val="175000"/>
                <a:alpha val="40000"/>
              </a:schemeClr>
            </a:glow>
          </a:effectLst>
        </p:spPr>
      </p:pic>
      <p:sp>
        <p:nvSpPr>
          <p:cNvPr id="15" name="TextBox 14"/>
          <p:cNvSpPr txBox="1"/>
          <p:nvPr/>
        </p:nvSpPr>
        <p:spPr>
          <a:xfrm>
            <a:off x="642058" y="1524000"/>
            <a:ext cx="4463342" cy="16002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effectLst>
            <a:outerShdw blurRad="50800" dist="38100" algn="l" rotWithShape="0">
              <a:prstClr val="black">
                <a:alpha val="40000"/>
              </a:prstClr>
            </a:outerShdw>
          </a:effectLst>
        </p:spPr>
        <p:txBody>
          <a:bodyPr wrap="square" rtlCol="0" anchor="b" anchorCtr="0">
            <a:noAutofit/>
          </a:bodyPr>
          <a:lstStyle/>
          <a:p>
            <a:pPr algn="r"/>
            <a:r>
              <a:rPr lang="en-US" sz="2400" dirty="0" smtClean="0"/>
              <a:t>TIP: We put together this handy</a:t>
            </a:r>
          </a:p>
          <a:p>
            <a:pPr algn="r"/>
            <a:r>
              <a:rPr lang="en-US" sz="2400" dirty="0">
                <a:hlinkClick r:id="rId4"/>
              </a:rPr>
              <a:t>Wis Stats - Quick reference </a:t>
            </a:r>
            <a:r>
              <a:rPr lang="en-US" sz="2400" dirty="0" smtClean="0">
                <a:hlinkClick r:id="rId4"/>
              </a:rPr>
              <a:t>list</a:t>
            </a:r>
            <a:r>
              <a:rPr lang="en-US" sz="2400" dirty="0" smtClean="0"/>
              <a:t>.</a:t>
            </a:r>
            <a:br>
              <a:rPr lang="en-US" sz="2400" dirty="0" smtClean="0"/>
            </a:br>
            <a:r>
              <a:rPr lang="en-US" sz="2400" dirty="0" smtClean="0"/>
              <a:t>You can print and travel</a:t>
            </a:r>
            <a:br>
              <a:rPr lang="en-US" sz="2400" dirty="0" smtClean="0"/>
            </a:br>
            <a:r>
              <a:rPr lang="en-US" sz="2400" dirty="0" smtClean="0"/>
              <a:t>with list to help guide you.</a:t>
            </a:r>
            <a:endParaRPr lang="en-US" sz="2400" dirty="0"/>
          </a:p>
        </p:txBody>
      </p:sp>
      <p:sp>
        <p:nvSpPr>
          <p:cNvPr id="16" name="TextBox 15"/>
          <p:cNvSpPr txBox="1"/>
          <p:nvPr/>
        </p:nvSpPr>
        <p:spPr>
          <a:xfrm>
            <a:off x="3808128" y="3070425"/>
            <a:ext cx="3381375" cy="769441"/>
          </a:xfrm>
          <a:prstGeom prst="rect">
            <a:avLst/>
          </a:prstGeom>
          <a:noFill/>
        </p:spPr>
        <p:txBody>
          <a:bodyPr wrap="square" rtlCol="0">
            <a:spAutoFit/>
          </a:bodyPr>
          <a:lstStyle/>
          <a:p>
            <a:pPr algn="ctr"/>
            <a:r>
              <a:rPr lang="en-US" sz="2200" dirty="0" smtClean="0">
                <a:latin typeface="AR BERKLEY" panose="02000000000000000000" pitchFamily="2" charset="0"/>
                <a:cs typeface="Angsana New" panose="02020603050405020304" pitchFamily="18" charset="-34"/>
              </a:rPr>
              <a:t>200+ strong!</a:t>
            </a:r>
          </a:p>
          <a:p>
            <a:pPr algn="ctr"/>
            <a:r>
              <a:rPr lang="en-US" sz="2200" dirty="0" smtClean="0"/>
              <a:t>WisDOT/DTSD/BTS-RE</a:t>
            </a:r>
            <a:endParaRPr lang="en-US" sz="2200" dirty="0"/>
          </a:p>
        </p:txBody>
      </p:sp>
      <p:sp>
        <p:nvSpPr>
          <p:cNvPr id="17" name="Text Placeholder 2"/>
          <p:cNvSpPr txBox="1">
            <a:spLocks/>
          </p:cNvSpPr>
          <p:nvPr/>
        </p:nvSpPr>
        <p:spPr>
          <a:xfrm>
            <a:off x="3666943" y="3825392"/>
            <a:ext cx="3295922" cy="73628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fontAlgn="auto"/>
            <a:r>
              <a:rPr lang="en-US" sz="1600" dirty="0" smtClean="0"/>
              <a:t>Int</a:t>
            </a:r>
            <a:r>
              <a:rPr lang="en-US" sz="1600" u="sng" dirty="0" smtClean="0"/>
              <a:t>er</a:t>
            </a:r>
            <a:r>
              <a:rPr lang="en-US" sz="1600" dirty="0" smtClean="0"/>
              <a:t>net: </a:t>
            </a:r>
            <a:r>
              <a:rPr lang="en-US" sz="1600" dirty="0" smtClean="0">
                <a:hlinkClick r:id="rId5"/>
              </a:rPr>
              <a:t>www.wisconsindot.gov</a:t>
            </a:r>
            <a:endParaRPr lang="en-US" sz="1600" dirty="0"/>
          </a:p>
        </p:txBody>
      </p:sp>
      <p:sp>
        <p:nvSpPr>
          <p:cNvPr id="18" name="Text Placeholder 4"/>
          <p:cNvSpPr txBox="1">
            <a:spLocks/>
          </p:cNvSpPr>
          <p:nvPr/>
        </p:nvSpPr>
        <p:spPr>
          <a:xfrm>
            <a:off x="3770624" y="4061345"/>
            <a:ext cx="2559577" cy="221599"/>
          </a:xfrm>
          <a:prstGeom prst="rect">
            <a:avLst/>
          </a:prstGeom>
        </p:spPr>
        <p:txBody>
          <a:bodyPr wrap="square" lIns="0" tIns="0" rIns="0" bIns="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fontAlgn="auto"/>
            <a:r>
              <a:rPr lang="en-US" sz="1600" dirty="0" smtClean="0"/>
              <a:t>Int</a:t>
            </a:r>
            <a:r>
              <a:rPr lang="en-US" sz="1600" u="sng" dirty="0" smtClean="0"/>
              <a:t>ra</a:t>
            </a:r>
            <a:r>
              <a:rPr lang="en-US" sz="1600" dirty="0" smtClean="0"/>
              <a:t>net: </a:t>
            </a:r>
            <a:r>
              <a:rPr lang="en-US" sz="1600" dirty="0" smtClean="0">
                <a:hlinkClick r:id="rId6"/>
              </a:rPr>
              <a:t>http://dotnet/</a:t>
            </a:r>
            <a:r>
              <a:rPr lang="en-US" sz="1600" dirty="0" smtClean="0"/>
              <a:t>...</a:t>
            </a:r>
            <a:endParaRPr lang="en-US" sz="1600" dirty="0"/>
          </a:p>
        </p:txBody>
      </p:sp>
      <p:pic>
        <p:nvPicPr>
          <p:cNvPr id="19" name="Picture Placeholder 6"/>
          <p:cNvPicPr>
            <a:picLocks noGrp="1" noChangeAspect="1"/>
          </p:cNvPicPr>
          <p:nvPr>
            <p:ph sz="half" idx="4294967295"/>
          </p:nvPr>
        </p:nvPicPr>
        <p:blipFill>
          <a:blip r:embed="rId7" cstate="print">
            <a:extLst>
              <a:ext uri="{28A0092B-C50C-407E-A947-70E740481C1C}">
                <a14:useLocalDpi xmlns:a14="http://schemas.microsoft.com/office/drawing/2010/main" val="0"/>
              </a:ext>
            </a:extLst>
          </a:blip>
          <a:srcRect t="2009" b="2009"/>
          <a:stretch>
            <a:fillRect/>
          </a:stretch>
        </p:blipFill>
        <p:spPr>
          <a:xfrm>
            <a:off x="1143000" y="152400"/>
            <a:ext cx="2892062" cy="1554480"/>
          </a:xfrm>
          <a:prstGeom prst="rect">
            <a:avLst/>
          </a:prstGeom>
          <a:effectLst>
            <a:softEdge rad="317500"/>
          </a:effectLst>
        </p:spPr>
      </p:pic>
      <p:pic>
        <p:nvPicPr>
          <p:cNvPr id="20" name="Picture Placeholder 7"/>
          <p:cNvPicPr>
            <a:picLocks noGrp="1" noChangeAspect="1"/>
          </p:cNvPicPr>
          <p:nvPr>
            <p:ph sz="quarter" idx="4294967295"/>
          </p:nvPr>
        </p:nvPicPr>
        <p:blipFill>
          <a:blip r:embed="rId8">
            <a:extLst>
              <a:ext uri="{28A0092B-C50C-407E-A947-70E740481C1C}">
                <a14:useLocalDpi xmlns:a14="http://schemas.microsoft.com/office/drawing/2010/main" val="0"/>
              </a:ext>
            </a:extLst>
          </a:blip>
          <a:srcRect t="23125" b="23125"/>
          <a:stretch>
            <a:fillRect/>
          </a:stretch>
        </p:blipFill>
        <p:spPr>
          <a:xfrm>
            <a:off x="6518913" y="23082"/>
            <a:ext cx="2551813" cy="1371600"/>
          </a:xfrm>
          <a:prstGeom prst="rect">
            <a:avLst/>
          </a:prstGeom>
        </p:spPr>
      </p:pic>
      <p:sp>
        <p:nvSpPr>
          <p:cNvPr id="21" name="Right Arrow 20"/>
          <p:cNvSpPr/>
          <p:nvPr/>
        </p:nvSpPr>
        <p:spPr>
          <a:xfrm>
            <a:off x="4691216" y="381000"/>
            <a:ext cx="4433146" cy="1676400"/>
          </a:xfrm>
          <a:prstGeom prst="rightArrow">
            <a:avLst/>
          </a:prstGeom>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2">
                    <a:lumMod val="90000"/>
                  </a:schemeClr>
                </a:solidFill>
                <a:latin typeface="Aharoni" panose="02010803020104030203" pitchFamily="2" charset="-79"/>
                <a:cs typeface="Aharoni" panose="02010803020104030203" pitchFamily="2" charset="-79"/>
              </a:rPr>
              <a:t>“</a:t>
            </a:r>
            <a:r>
              <a:rPr lang="en-US" sz="2400" i="1" dirty="0">
                <a:solidFill>
                  <a:schemeClr val="bg2">
                    <a:lumMod val="90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Highway projects and your property”</a:t>
            </a:r>
            <a:endParaRPr lang="en-US" sz="2400" dirty="0">
              <a:solidFill>
                <a:schemeClr val="bg2">
                  <a:lumMod val="90000"/>
                </a:schemeClr>
              </a:solidFill>
              <a:latin typeface="Aharoni" panose="02010803020104030203" pitchFamily="2" charset="-79"/>
              <a:cs typeface="Aharoni" panose="02010803020104030203" pitchFamily="2" charset="-79"/>
            </a:endParaRPr>
          </a:p>
        </p:txBody>
      </p:sp>
      <p:pic>
        <p:nvPicPr>
          <p:cNvPr id="22" name="Picture 21"/>
          <p:cNvPicPr>
            <a:picLocks noChangeAspect="1"/>
          </p:cNvPicPr>
          <p:nvPr/>
        </p:nvPicPr>
        <p:blipFill>
          <a:blip r:embed="rId9"/>
          <a:stretch>
            <a:fillRect/>
          </a:stretch>
        </p:blipFill>
        <p:spPr>
          <a:xfrm>
            <a:off x="5855553" y="5142132"/>
            <a:ext cx="2893714" cy="731520"/>
          </a:xfrm>
          <a:prstGeom prst="rect">
            <a:avLst/>
          </a:prstGeom>
          <a:effectLst>
            <a:softEdge rad="127000"/>
          </a:effectLst>
        </p:spPr>
      </p:pic>
      <p:sp>
        <p:nvSpPr>
          <p:cNvPr id="23" name="TextBox 22"/>
          <p:cNvSpPr txBox="1"/>
          <p:nvPr/>
        </p:nvSpPr>
        <p:spPr>
          <a:xfrm>
            <a:off x="-54744" y="3438510"/>
            <a:ext cx="738664" cy="2819400"/>
          </a:xfrm>
          <a:prstGeom prst="rect">
            <a:avLst/>
          </a:prstGeom>
          <a:noFill/>
        </p:spPr>
        <p:txBody>
          <a:bodyPr vert="vert270" wrap="square" rtlCol="0" anchor="ctr">
            <a:spAutoFit/>
          </a:bodyPr>
          <a:lstStyle/>
          <a:p>
            <a:pPr algn="ctr"/>
            <a:r>
              <a:rPr lang="en-US" b="1" cap="all" dirty="0" smtClean="0">
                <a:solidFill>
                  <a:schemeClr val="accent1">
                    <a:lumMod val="50000"/>
                  </a:schemeClr>
                </a:solidFill>
              </a:rPr>
              <a:t>FAVORITE</a:t>
            </a:r>
            <a:br>
              <a:rPr lang="en-US" b="1" cap="all" dirty="0" smtClean="0">
                <a:solidFill>
                  <a:schemeClr val="accent1">
                    <a:lumMod val="50000"/>
                  </a:schemeClr>
                </a:solidFill>
              </a:rPr>
            </a:br>
            <a:r>
              <a:rPr lang="en-US" b="1" cap="all" dirty="0" smtClean="0">
                <a:solidFill>
                  <a:schemeClr val="accent1">
                    <a:lumMod val="50000"/>
                  </a:schemeClr>
                </a:solidFill>
              </a:rPr>
              <a:t>Bookmark</a:t>
            </a:r>
            <a:endParaRPr lang="en-US" b="1" cap="all" dirty="0">
              <a:solidFill>
                <a:schemeClr val="accent1">
                  <a:lumMod val="50000"/>
                </a:schemeClr>
              </a:solidFill>
            </a:endParaRPr>
          </a:p>
        </p:txBody>
      </p:sp>
      <p:pic>
        <p:nvPicPr>
          <p:cNvPr id="25" name="Picture 24"/>
          <p:cNvPicPr preferRelativeResize="0">
            <a:picLocks/>
          </p:cNvPicPr>
          <p:nvPr/>
        </p:nvPicPr>
        <p:blipFill rotWithShape="1">
          <a:blip r:embed="rId10">
            <a:extLst>
              <a:ext uri="{28A0092B-C50C-407E-A947-70E740481C1C}">
                <a14:useLocalDpi xmlns:a14="http://schemas.microsoft.com/office/drawing/2010/main" val="0"/>
              </a:ext>
            </a:extLst>
          </a:blip>
          <a:srcRect l="28723" r="28723"/>
          <a:stretch/>
        </p:blipFill>
        <p:spPr>
          <a:xfrm>
            <a:off x="2590800" y="-45137"/>
            <a:ext cx="1554480" cy="6096000"/>
          </a:xfrm>
          <a:prstGeom prst="rect">
            <a:avLst/>
          </a:prstGeom>
          <a:ln>
            <a:solidFill>
              <a:srgbClr val="FFC000"/>
            </a:solidFill>
          </a:ln>
        </p:spPr>
      </p:pic>
      <p:pic>
        <p:nvPicPr>
          <p:cNvPr id="26" name="Picture 2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57758" y="110085"/>
            <a:ext cx="2819761" cy="1005840"/>
          </a:xfrm>
          <a:prstGeom prst="rect">
            <a:avLst/>
          </a:prstGeom>
          <a:effectLst>
            <a:softEdge rad="317500"/>
          </a:effectLst>
        </p:spPr>
      </p:pic>
      <p:sp>
        <p:nvSpPr>
          <p:cNvPr id="27" name="Title 1"/>
          <p:cNvSpPr>
            <a:spLocks noGrp="1"/>
          </p:cNvSpPr>
          <p:nvPr>
            <p:ph type="title"/>
          </p:nvPr>
        </p:nvSpPr>
        <p:spPr>
          <a:xfrm>
            <a:off x="480249" y="4056525"/>
            <a:ext cx="7543800" cy="667875"/>
          </a:xfrm>
        </p:spPr>
        <p:txBody>
          <a:bodyPr>
            <a:spAutoFit/>
          </a:bodyPr>
          <a:lstStyle/>
          <a:p>
            <a:pPr algn="ctr" eaLnBrk="1" hangingPunct="1"/>
            <a:r>
              <a:rPr lang="en-US" altLang="en-US" sz="4400" dirty="0" smtClean="0"/>
              <a:t>Processes may vary by region</a:t>
            </a:r>
          </a:p>
        </p:txBody>
      </p:sp>
      <p:pic>
        <p:nvPicPr>
          <p:cNvPr id="24" name="Picture 23"/>
          <p:cNvPicPr>
            <a:picLocks noChangeAspect="1"/>
          </p:cNvPicPr>
          <p:nvPr/>
        </p:nvPicPr>
        <p:blipFill>
          <a:blip r:embed="rId12"/>
          <a:stretch>
            <a:fillRect/>
          </a:stretch>
        </p:blipFill>
        <p:spPr>
          <a:xfrm>
            <a:off x="2049401" y="911150"/>
            <a:ext cx="1188719" cy="457200"/>
          </a:xfrm>
          <a:prstGeom prst="rect">
            <a:avLst/>
          </a:prstGeom>
          <a:effectLst>
            <a:softEdge rad="127000"/>
          </a:effectLst>
        </p:spPr>
      </p:pic>
      <p:pic>
        <p:nvPicPr>
          <p:cNvPr id="28" name="Picture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924550" y="4191000"/>
            <a:ext cx="2609850" cy="381000"/>
          </a:xfrm>
          <a:prstGeom prst="rect">
            <a:avLst/>
          </a:prstGeom>
          <a:solidFill>
            <a:schemeClr val="tx1">
              <a:lumMod val="75000"/>
              <a:lumOff val="25000"/>
            </a:schemeClr>
          </a:solidFill>
        </p:spPr>
      </p:pic>
      <p:sp>
        <p:nvSpPr>
          <p:cNvPr id="29" name="Right Arrow 28"/>
          <p:cNvSpPr/>
          <p:nvPr/>
        </p:nvSpPr>
        <p:spPr>
          <a:xfrm rot="20055777">
            <a:off x="5205906" y="2850259"/>
            <a:ext cx="3403766" cy="1054277"/>
          </a:xfrm>
          <a:prstGeom prst="rightArrow">
            <a:avLst/>
          </a:prstGeom>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From WisDOT int</a:t>
            </a:r>
            <a:r>
              <a:rPr lang="en-US" u="sng" dirty="0" smtClean="0"/>
              <a:t>er</a:t>
            </a:r>
            <a:r>
              <a:rPr lang="en-US" dirty="0" smtClean="0"/>
              <a:t>net home page, </a:t>
            </a:r>
            <a:r>
              <a:rPr lang="en-US" i="1" dirty="0" smtClean="0"/>
              <a:t>click</a:t>
            </a:r>
            <a:r>
              <a:rPr lang="en-US" dirty="0" smtClean="0"/>
              <a:t> “DOING BUSINESS”</a:t>
            </a:r>
            <a:endParaRPr lang="en-US" dirty="0"/>
          </a:p>
        </p:txBody>
      </p:sp>
      <p:sp>
        <p:nvSpPr>
          <p:cNvPr id="8" name="Rectangle 7"/>
          <p:cNvSpPr/>
          <p:nvPr/>
        </p:nvSpPr>
        <p:spPr>
          <a:xfrm>
            <a:off x="4378520" y="6019800"/>
            <a:ext cx="2655535" cy="369332"/>
          </a:xfrm>
          <a:prstGeom prst="rect">
            <a:avLst/>
          </a:prstGeom>
        </p:spPr>
        <p:txBody>
          <a:bodyPr wrap="none">
            <a:spAutoFit/>
          </a:bodyPr>
          <a:lstStyle/>
          <a:p>
            <a:r>
              <a:rPr lang="en-US" dirty="0">
                <a:effectLst>
                  <a:outerShdw blurRad="38100" dist="38100" dir="2700000" algn="tl">
                    <a:srgbClr val="000000">
                      <a:alpha val="43137"/>
                    </a:srgbClr>
                  </a:outerShdw>
                </a:effectLst>
                <a:hlinkClick r:id="rId14"/>
              </a:rPr>
              <a:t>regional office locations</a:t>
            </a:r>
            <a:r>
              <a:rPr lang="en-US" dirty="0"/>
              <a:t> </a:t>
            </a:r>
          </a:p>
        </p:txBody>
      </p:sp>
      <p:sp>
        <p:nvSpPr>
          <p:cNvPr id="4" name="Rectangle 3"/>
          <p:cNvSpPr/>
          <p:nvPr/>
        </p:nvSpPr>
        <p:spPr>
          <a:xfrm>
            <a:off x="48582" y="3123544"/>
            <a:ext cx="3940053" cy="369332"/>
          </a:xfrm>
          <a:prstGeom prst="rect">
            <a:avLst/>
          </a:prstGeom>
          <a:noFill/>
        </p:spPr>
        <p:txBody>
          <a:bodyPr wrap="none">
            <a:spAutoFit/>
          </a:bodyPr>
          <a:lstStyle/>
          <a:p>
            <a:r>
              <a:rPr lang="en-US" b="1" dirty="0">
                <a:solidFill>
                  <a:schemeClr val="tx1">
                    <a:lumMod val="50000"/>
                  </a:schemeClr>
                </a:solidFill>
              </a:rPr>
              <a:t>“</a:t>
            </a:r>
            <a:r>
              <a:rPr lang="en-US" b="1" dirty="0">
                <a:solidFill>
                  <a:schemeClr val="tx1">
                    <a:lumMod val="50000"/>
                  </a:schemeClr>
                </a:solidFill>
                <a:hlinkClick r:id="rId15"/>
              </a:rPr>
              <a:t>How WisDOT sells surplus land</a:t>
            </a:r>
            <a:r>
              <a:rPr lang="en-US" b="1" dirty="0">
                <a:solidFill>
                  <a:schemeClr val="tx1">
                    <a:lumMod val="50000"/>
                  </a:schemeClr>
                </a:solidFill>
              </a:rPr>
              <a:t>” </a:t>
            </a:r>
            <a:endParaRPr lang="en-US" b="1" dirty="0"/>
          </a:p>
        </p:txBody>
      </p:sp>
      <p:sp>
        <p:nvSpPr>
          <p:cNvPr id="30" name="Rectangle 29"/>
          <p:cNvSpPr/>
          <p:nvPr/>
        </p:nvSpPr>
        <p:spPr>
          <a:xfrm>
            <a:off x="-21772" y="29260"/>
            <a:ext cx="4572000" cy="307777"/>
          </a:xfrm>
          <a:prstGeom prst="rect">
            <a:avLst/>
          </a:prstGeom>
        </p:spPr>
        <p:txBody>
          <a:bodyPr>
            <a:spAutoFit/>
          </a:bodyPr>
          <a:lstStyle/>
          <a:p>
            <a:r>
              <a:rPr lang="en-US" sz="1400" dirty="0">
                <a:hlinkClick r:id="rId16"/>
              </a:rPr>
              <a:t>Statewide program area Real Estate contacts</a:t>
            </a:r>
            <a:r>
              <a:rPr lang="en-US" sz="1400" dirty="0"/>
              <a:t> </a:t>
            </a:r>
          </a:p>
        </p:txBody>
      </p:sp>
      <p:sp>
        <p:nvSpPr>
          <p:cNvPr id="31" name="Rectangle 30"/>
          <p:cNvSpPr/>
          <p:nvPr/>
        </p:nvSpPr>
        <p:spPr>
          <a:xfrm>
            <a:off x="5545700" y="1688068"/>
            <a:ext cx="2375587" cy="369332"/>
          </a:xfrm>
          <a:prstGeom prst="rect">
            <a:avLst/>
          </a:prstGeom>
        </p:spPr>
        <p:txBody>
          <a:bodyPr wrap="none">
            <a:spAutoFit/>
          </a:bodyPr>
          <a:lstStyle/>
          <a:p>
            <a:r>
              <a:rPr lang="en-US" b="1" dirty="0">
                <a:effectLst>
                  <a:outerShdw blurRad="38100" dist="38100" dir="2700000" algn="tl">
                    <a:srgbClr val="000000">
                      <a:alpha val="43137"/>
                    </a:srgbClr>
                  </a:outerShdw>
                </a:effectLst>
              </a:rPr>
              <a:t>WisDOT, dtsd/bts-re</a:t>
            </a:r>
            <a:endParaRPr lang="en-US" dirty="0"/>
          </a:p>
        </p:txBody>
      </p:sp>
      <p:pic>
        <p:nvPicPr>
          <p:cNvPr id="36" name="Picture 3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756145" y="39961"/>
            <a:ext cx="1175659" cy="1280160"/>
          </a:xfrm>
          <a:prstGeom prst="rect">
            <a:avLst/>
          </a:prstGeom>
          <a:effectLst>
            <a:softEdge rad="63500"/>
          </a:effectLst>
        </p:spPr>
      </p:pic>
      <p:sp>
        <p:nvSpPr>
          <p:cNvPr id="32" name="Right Arrow 31"/>
          <p:cNvSpPr/>
          <p:nvPr/>
        </p:nvSpPr>
        <p:spPr>
          <a:xfrm>
            <a:off x="1608642" y="2192904"/>
            <a:ext cx="4011472" cy="11580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bg2">
                    <a:lumMod val="90000"/>
                  </a:schemeClr>
                </a:solidFill>
                <a:latin typeface="Aharoni" panose="02010803020104030203" pitchFamily="2" charset="-79"/>
                <a:cs typeface="Aharoni" panose="02010803020104030203" pitchFamily="2" charset="-79"/>
              </a:rPr>
              <a:t>“</a:t>
            </a:r>
            <a:r>
              <a:rPr lang="en-US" sz="2000" i="1" dirty="0" smtClean="0">
                <a:solidFill>
                  <a:schemeClr val="bg2">
                    <a:lumMod val="90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Consultant RE launch site”</a:t>
            </a:r>
            <a:endParaRPr lang="en-US" sz="2000" dirty="0">
              <a:solidFill>
                <a:schemeClr val="bg2">
                  <a:lumMod val="90000"/>
                </a:schemeClr>
              </a:solidFill>
              <a:latin typeface="Aharoni" panose="02010803020104030203" pitchFamily="2" charset="-79"/>
              <a:cs typeface="Aharoni" panose="02010803020104030203" pitchFamily="2" charset="-79"/>
            </a:endParaRPr>
          </a:p>
        </p:txBody>
      </p:sp>
      <p:pic>
        <p:nvPicPr>
          <p:cNvPr id="35" name="Picture 3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852402" y="5629850"/>
            <a:ext cx="780288" cy="731520"/>
          </a:xfrm>
          <a:prstGeom prst="rect">
            <a:avLst/>
          </a:prstGeom>
          <a:effectLst>
            <a:softEdge rad="63500"/>
          </a:effectLst>
        </p:spPr>
      </p:pic>
      <p:pic>
        <p:nvPicPr>
          <p:cNvPr id="37" name="Picture 36"/>
          <p:cNvPicPr>
            <a:picLocks noChangeAspect="1"/>
          </p:cNvPicPr>
          <p:nvPr/>
        </p:nvPicPr>
        <p:blipFill rotWithShape="1">
          <a:blip r:embed="rId19"/>
          <a:srcRect t="11769" b="11453"/>
          <a:stretch/>
        </p:blipFill>
        <p:spPr>
          <a:xfrm>
            <a:off x="794354" y="4545861"/>
            <a:ext cx="2428571" cy="1447800"/>
          </a:xfrm>
          <a:prstGeom prst="rect">
            <a:avLst/>
          </a:prstGeom>
        </p:spPr>
      </p:pic>
      <p:sp>
        <p:nvSpPr>
          <p:cNvPr id="50176" name="Rectangle 50175"/>
          <p:cNvSpPr/>
          <p:nvPr/>
        </p:nvSpPr>
        <p:spPr>
          <a:xfrm>
            <a:off x="770862" y="5828617"/>
            <a:ext cx="5164087" cy="369332"/>
          </a:xfrm>
          <a:prstGeom prst="rect">
            <a:avLst/>
          </a:prstGeom>
        </p:spPr>
        <p:txBody>
          <a:bodyPr wrap="square">
            <a:spAutoFit/>
          </a:bodyPr>
          <a:lstStyle/>
          <a:p>
            <a:r>
              <a:rPr lang="en-US" b="1" dirty="0"/>
              <a:t>Welcome to DTSD/BTS-RE (real estate)!!! </a:t>
            </a:r>
            <a:endParaRPr lang="en-US" dirty="0"/>
          </a:p>
        </p:txBody>
      </p:sp>
      <p:pic>
        <p:nvPicPr>
          <p:cNvPr id="38" name="Picture 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043862" y="1466786"/>
            <a:ext cx="1100138" cy="1371600"/>
          </a:xfrm>
          <a:prstGeom prst="rect">
            <a:avLst/>
          </a:prstGeom>
          <a:noFill/>
          <a:ln>
            <a:noFill/>
          </a:ln>
          <a:effectLst>
            <a:glow rad="139700">
              <a:schemeClr val="accent6">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descr="http://www.campjubilee.ca/wp-content/uploads/2012/11/news.jpg"/>
          <p:cNvPicPr/>
          <p:nvPr/>
        </p:nvPicPr>
        <p:blipFill>
          <a:blip r:embed="rId21" cstate="screen">
            <a:grayscl/>
            <a:extLst>
              <a:ext uri="{28A0092B-C50C-407E-A947-70E740481C1C}">
                <a14:useLocalDpi xmlns:a14="http://schemas.microsoft.com/office/drawing/2010/main"/>
              </a:ext>
            </a:extLst>
          </a:blip>
          <a:srcRect/>
          <a:stretch>
            <a:fillRect/>
          </a:stretch>
        </p:blipFill>
        <p:spPr bwMode="auto">
          <a:xfrm>
            <a:off x="83377" y="330414"/>
            <a:ext cx="1221740" cy="914400"/>
          </a:xfrm>
          <a:prstGeom prst="rect">
            <a:avLst/>
          </a:prstGeom>
          <a:noFill/>
          <a:ln w="9525">
            <a:noFill/>
            <a:miter lim="800000"/>
            <a:headEnd/>
            <a:tailEnd/>
          </a:ln>
          <a:effectLst>
            <a:softEdge rad="127000"/>
          </a:effectLst>
        </p:spPr>
      </p:pic>
      <p:pic>
        <p:nvPicPr>
          <p:cNvPr id="40" name="Picture 39"/>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268729" y="5216719"/>
            <a:ext cx="664660" cy="731520"/>
          </a:xfrm>
          <a:prstGeom prst="rect">
            <a:avLst/>
          </a:prstGeom>
        </p:spPr>
      </p:pic>
      <p:pic>
        <p:nvPicPr>
          <p:cNvPr id="41" name="Picture 40"/>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85800" y="4770120"/>
            <a:ext cx="1053390" cy="640080"/>
          </a:xfrm>
          <a:prstGeom prst="rect">
            <a:avLst/>
          </a:prstGeom>
        </p:spPr>
      </p:pic>
      <p:pic>
        <p:nvPicPr>
          <p:cNvPr id="42" name="Picture 41"/>
          <p:cNvPicPr>
            <a:picLocks noChangeAspect="1"/>
          </p:cNvPicPr>
          <p:nvPr/>
        </p:nvPicPr>
        <p:blipFill rotWithShape="1">
          <a:blip r:embed="rId24">
            <a:extLst>
              <a:ext uri="{28A0092B-C50C-407E-A947-70E740481C1C}">
                <a14:useLocalDpi xmlns:a14="http://schemas.microsoft.com/office/drawing/2010/main" val="0"/>
              </a:ext>
            </a:extLst>
          </a:blip>
          <a:srcRect t="32223" b="28666"/>
          <a:stretch/>
        </p:blipFill>
        <p:spPr>
          <a:xfrm>
            <a:off x="609600" y="4495800"/>
            <a:ext cx="1168978" cy="457200"/>
          </a:xfrm>
          <a:prstGeom prst="rect">
            <a:avLst/>
          </a:prstGeom>
        </p:spPr>
      </p:pic>
      <p:sp>
        <p:nvSpPr>
          <p:cNvPr id="43" name="TextBox 42"/>
          <p:cNvSpPr txBox="1"/>
          <p:nvPr/>
        </p:nvSpPr>
        <p:spPr>
          <a:xfrm>
            <a:off x="8161565" y="1644546"/>
            <a:ext cx="695811" cy="246221"/>
          </a:xfrm>
          <a:prstGeom prst="rect">
            <a:avLst/>
          </a:prstGeom>
          <a:noFill/>
        </p:spPr>
        <p:txBody>
          <a:bodyPr wrap="square" rtlCol="0">
            <a:spAutoFit/>
          </a:bodyPr>
          <a:lstStyle/>
          <a:p>
            <a:r>
              <a:rPr lang="en-US" sz="1000" dirty="0" smtClean="0">
                <a:solidFill>
                  <a:schemeClr val="bg1"/>
                </a:solidFill>
              </a:rPr>
              <a:t>Training</a:t>
            </a:r>
            <a:endParaRPr lang="en-US" sz="1000" dirty="0">
              <a:solidFill>
                <a:schemeClr val="bg1"/>
              </a:solidFill>
            </a:endParaRPr>
          </a:p>
        </p:txBody>
      </p:sp>
      <p:pic>
        <p:nvPicPr>
          <p:cNvPr id="45" name="Picture 44"/>
          <p:cNvPicPr>
            <a:picLocks noChangeAspect="1"/>
          </p:cNvPicPr>
          <p:nvPr/>
        </p:nvPicPr>
        <p:blipFill>
          <a:blip r:embed="rId2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878224" y="4891386"/>
            <a:ext cx="1536804" cy="731520"/>
          </a:xfrm>
          <a:prstGeom prst="rect">
            <a:avLst/>
          </a:prstGeom>
        </p:spPr>
      </p:pic>
      <p:pic>
        <p:nvPicPr>
          <p:cNvPr id="46" name="Picture 4"/>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4751556" y="5089054"/>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1090" y="5592874"/>
            <a:ext cx="771644" cy="731520"/>
          </a:xfrm>
          <a:prstGeom prst="rect">
            <a:avLst/>
          </a:prstGeom>
        </p:spPr>
      </p:pic>
      <p:sp>
        <p:nvSpPr>
          <p:cNvPr id="44" name="TextBox 43"/>
          <p:cNvSpPr txBox="1"/>
          <p:nvPr/>
        </p:nvSpPr>
        <p:spPr>
          <a:xfrm>
            <a:off x="6248400" y="2729976"/>
            <a:ext cx="2743200" cy="400110"/>
          </a:xfrm>
          <a:prstGeom prst="rect">
            <a:avLst/>
          </a:prstGeom>
          <a:noFill/>
        </p:spPr>
        <p:txBody>
          <a:bodyPr wrap="square" rtlCol="0">
            <a:spAutoFit/>
          </a:bodyPr>
          <a:lstStyle/>
          <a:p>
            <a:pPr algn="ctr"/>
            <a:r>
              <a:rPr lang="en-US" sz="2000" b="1" dirty="0" smtClean="0">
                <a:solidFill>
                  <a:schemeClr val="bg1">
                    <a:lumMod val="50000"/>
                  </a:schemeClr>
                </a:solidFill>
                <a:effectLst>
                  <a:outerShdw blurRad="38100" dist="38100" dir="2700000" algn="tl">
                    <a:srgbClr val="000000">
                      <a:alpha val="43137"/>
                    </a:srgbClr>
                  </a:outerShdw>
                </a:effectLst>
              </a:rPr>
              <a:t>Check for updates!</a:t>
            </a:r>
            <a:endParaRPr lang="en-US" sz="2000" b="1" dirty="0">
              <a:solidFill>
                <a:schemeClr val="bg1">
                  <a:lumMod val="50000"/>
                </a:schemeClr>
              </a:solidFill>
              <a:effectLst>
                <a:outerShdw blurRad="38100" dist="38100" dir="2700000" algn="tl">
                  <a:srgbClr val="000000">
                    <a:alpha val="43137"/>
                  </a:srgbClr>
                </a:outerShdw>
              </a:effectLst>
            </a:endParaRPr>
          </a:p>
        </p:txBody>
      </p:sp>
      <p:pic>
        <p:nvPicPr>
          <p:cNvPr id="48" name="Picture 47"/>
          <p:cNvPicPr>
            <a:picLocks noChangeAspect="1"/>
          </p:cNvPicPr>
          <p:nvPr/>
        </p:nvPicPr>
        <p:blipFill>
          <a:blip r:embed="rId28"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919663" y="4062906"/>
            <a:ext cx="1783080" cy="1188720"/>
          </a:xfrm>
          <a:prstGeom prst="rect">
            <a:avLst/>
          </a:prstGeom>
          <a:effectLst>
            <a:softEdge rad="127000"/>
          </a:effectLst>
        </p:spPr>
      </p:pic>
      <p:pic>
        <p:nvPicPr>
          <p:cNvPr id="47" name="Picture 1" descr="C:\Documents and Settings\dotssm\Local Settings\Temporary Internet Files\Content.IE5\325MDT59\j0431642[1].pn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8395772" y="402029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9"/>
          <p:cNvPicPr>
            <a:picLocks noChangeAspect="1"/>
          </p:cNvPicPr>
          <p:nvPr/>
        </p:nvPicPr>
        <p:blipFill>
          <a:blip r:embed="rId30" cstate="print">
            <a:extLst>
              <a:ext uri="{BEBA8EAE-BF5A-486C-A8C5-ECC9F3942E4B}">
                <a14:imgProps xmlns:a14="http://schemas.microsoft.com/office/drawing/2010/main">
                  <a14:imgLayer r:embed="rId31">
                    <a14:imgEffect>
                      <a14:saturation sat="0"/>
                    </a14:imgEffect>
                  </a14:imgLayer>
                </a14:imgProps>
              </a:ext>
              <a:ext uri="{28A0092B-C50C-407E-A947-70E740481C1C}">
                <a14:useLocalDpi xmlns:a14="http://schemas.microsoft.com/office/drawing/2010/main" val="0"/>
              </a:ext>
            </a:extLst>
          </a:blip>
          <a:stretch>
            <a:fillRect/>
          </a:stretch>
        </p:blipFill>
        <p:spPr>
          <a:xfrm>
            <a:off x="1936505" y="2203194"/>
            <a:ext cx="2438400" cy="1828800"/>
          </a:xfrm>
          <a:prstGeom prst="rect">
            <a:avLst/>
          </a:prstGeom>
          <a:effectLst>
            <a:softEdge rad="635000"/>
          </a:effectLst>
        </p:spPr>
      </p:pic>
      <p:sp>
        <p:nvSpPr>
          <p:cNvPr id="51" name="Oval 50"/>
          <p:cNvSpPr/>
          <p:nvPr/>
        </p:nvSpPr>
        <p:spPr>
          <a:xfrm>
            <a:off x="943292" y="3662010"/>
            <a:ext cx="1981200" cy="678140"/>
          </a:xfrm>
          <a:prstGeom prst="ellipse">
            <a:avLst/>
          </a:prstGeom>
          <a:solidFill>
            <a:srgbClr val="C0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t>Stay alert to</a:t>
            </a:r>
          </a:p>
          <a:p>
            <a:pPr algn="ctr" eaLnBrk="1" fontAlgn="auto" hangingPunct="1">
              <a:spcBef>
                <a:spcPts val="0"/>
              </a:spcBef>
              <a:spcAft>
                <a:spcPts val="0"/>
              </a:spcAft>
              <a:defRPr/>
            </a:pPr>
            <a:r>
              <a:rPr lang="en-US" dirty="0" smtClean="0"/>
              <a:t>Updates!</a:t>
            </a:r>
            <a:endParaRPr lang="en-US" sz="1400" dirty="0"/>
          </a:p>
        </p:txBody>
      </p:sp>
      <p:sp>
        <p:nvSpPr>
          <p:cNvPr id="50177" name="Rectangle 50176"/>
          <p:cNvSpPr/>
          <p:nvPr/>
        </p:nvSpPr>
        <p:spPr>
          <a:xfrm>
            <a:off x="-346440" y="1133139"/>
            <a:ext cx="4012671" cy="2800767"/>
          </a:xfrm>
          <a:prstGeom prst="rect">
            <a:avLst/>
          </a:prstGeom>
        </p:spPr>
        <p:txBody>
          <a:bodyPr wrap="square" lIns="0" tIns="0" rIns="0" bIns="0">
            <a:spAutoFit/>
          </a:bodyPr>
          <a:lstStyle/>
          <a:p>
            <a:pPr lvl="1"/>
            <a:r>
              <a:rPr lang="en-US" sz="1100" dirty="0"/>
              <a:t>Table of Contents</a:t>
            </a:r>
          </a:p>
          <a:p>
            <a:pPr lvl="1"/>
            <a:r>
              <a:rPr lang="en-US" sz="1100" dirty="0">
                <a:hlinkClick r:id="rId32"/>
              </a:rPr>
              <a:t>Introduction</a:t>
            </a:r>
            <a:endParaRPr lang="en-US" sz="1100" dirty="0"/>
          </a:p>
          <a:p>
            <a:pPr lvl="1"/>
            <a:r>
              <a:rPr lang="en-US" sz="1100" u="sng" dirty="0">
                <a:hlinkClick r:id="rId33"/>
              </a:rPr>
              <a:t>Chapter 1: Project Development</a:t>
            </a:r>
            <a:endParaRPr lang="en-US" sz="1100" dirty="0"/>
          </a:p>
          <a:p>
            <a:pPr lvl="1"/>
            <a:r>
              <a:rPr lang="en-US" sz="1100" u="sng" dirty="0">
                <a:hlinkClick r:id="rId34"/>
              </a:rPr>
              <a:t>Chapter 2: Appraisal</a:t>
            </a:r>
            <a:endParaRPr lang="en-US" sz="1100" dirty="0"/>
          </a:p>
          <a:p>
            <a:pPr lvl="1"/>
            <a:r>
              <a:rPr lang="en-US" sz="1100" u="sng" dirty="0">
                <a:hlinkClick r:id="rId35"/>
              </a:rPr>
              <a:t>Chapter 3: Acquisition</a:t>
            </a:r>
            <a:endParaRPr lang="en-US" sz="1100" dirty="0"/>
          </a:p>
          <a:p>
            <a:pPr lvl="1"/>
            <a:r>
              <a:rPr lang="en-US" sz="1100" u="sng" dirty="0">
                <a:hlinkClick r:id="rId36"/>
              </a:rPr>
              <a:t>Chapter 4: Litigation</a:t>
            </a:r>
            <a:endParaRPr lang="en-US" sz="1100" dirty="0"/>
          </a:p>
          <a:p>
            <a:pPr lvl="1"/>
            <a:r>
              <a:rPr lang="en-US" sz="1100" u="sng" dirty="0">
                <a:hlinkClick r:id="rId37"/>
              </a:rPr>
              <a:t>Chapter 5: Relocation</a:t>
            </a:r>
            <a:endParaRPr lang="en-US" sz="1100" dirty="0"/>
          </a:p>
          <a:p>
            <a:pPr lvl="1"/>
            <a:r>
              <a:rPr lang="en-US" sz="1100" u="sng" dirty="0">
                <a:hlinkClick r:id="rId38"/>
              </a:rPr>
              <a:t>Chapter 6: Property Management</a:t>
            </a:r>
            <a:endParaRPr lang="en-US" sz="1100" dirty="0"/>
          </a:p>
          <a:p>
            <a:pPr lvl="1"/>
            <a:r>
              <a:rPr lang="en-US" sz="1100" u="sng" dirty="0">
                <a:hlinkClick r:id="rId39"/>
              </a:rPr>
              <a:t>Chapter 7: Finance</a:t>
            </a:r>
            <a:endParaRPr lang="en-US" sz="1100" dirty="0"/>
          </a:p>
          <a:p>
            <a:pPr lvl="1"/>
            <a:r>
              <a:rPr lang="en-US" sz="1100" u="sng" dirty="0">
                <a:hlinkClick r:id="rId40"/>
              </a:rPr>
              <a:t>Chapter 8: Quality Assurance Review</a:t>
            </a:r>
            <a:endParaRPr lang="en-US" sz="1100" dirty="0"/>
          </a:p>
          <a:p>
            <a:pPr lvl="1"/>
            <a:r>
              <a:rPr lang="en-US" sz="1100" u="sng" dirty="0">
                <a:hlinkClick r:id="rId41"/>
              </a:rPr>
              <a:t>Chapter 9: Contamination Guide</a:t>
            </a:r>
            <a:endParaRPr lang="en-US" sz="1100" dirty="0"/>
          </a:p>
          <a:p>
            <a:pPr lvl="1"/>
            <a:r>
              <a:rPr lang="en-US" sz="1100" dirty="0"/>
              <a:t>Chapter 10: Billboard Acquisitions &amp; Relocations </a:t>
            </a:r>
            <a:r>
              <a:rPr lang="en-US" sz="1100" i="1" dirty="0"/>
              <a:t>(coming)</a:t>
            </a:r>
            <a:endParaRPr lang="en-US" sz="1100" dirty="0"/>
          </a:p>
          <a:p>
            <a:pPr lvl="1"/>
            <a:r>
              <a:rPr lang="en-US" sz="1100" u="sng" dirty="0">
                <a:hlinkClick r:id="rId42"/>
              </a:rPr>
              <a:t>Definitions</a:t>
            </a:r>
            <a:endParaRPr lang="en-US" sz="1100" dirty="0"/>
          </a:p>
          <a:p>
            <a:pPr lvl="1"/>
            <a:r>
              <a:rPr lang="en-US" sz="1100" u="sng" dirty="0">
                <a:hlinkClick r:id="rId43"/>
              </a:rPr>
              <a:t>Forms</a:t>
            </a:r>
            <a:endParaRPr lang="en-US" sz="1100" dirty="0"/>
          </a:p>
          <a:p>
            <a:pPr lvl="1"/>
            <a:r>
              <a:rPr lang="en-US" sz="1100" u="sng" dirty="0">
                <a:hlinkClick r:id="rId44"/>
              </a:rPr>
              <a:t>Index</a:t>
            </a:r>
            <a:endParaRPr lang="en-US" altLang="en-US" sz="1100" dirty="0">
              <a:solidFill>
                <a:srgbClr val="0000FF"/>
              </a:solidFill>
            </a:endParaRPr>
          </a:p>
        </p:txBody>
      </p:sp>
      <p:sp>
        <p:nvSpPr>
          <p:cNvPr id="53" name="TextBox 52"/>
          <p:cNvSpPr txBox="1"/>
          <p:nvPr/>
        </p:nvSpPr>
        <p:spPr>
          <a:xfrm>
            <a:off x="5075319" y="1943901"/>
            <a:ext cx="2695575" cy="646331"/>
          </a:xfrm>
          <a:prstGeom prst="rect">
            <a:avLst/>
          </a:prstGeom>
          <a:noFill/>
        </p:spPr>
        <p:txBody>
          <a:bodyPr wrap="square" rtlCol="0">
            <a:spAutoFit/>
          </a:bodyPr>
          <a:lstStyle/>
          <a:p>
            <a:r>
              <a:rPr lang="en-US" b="1" dirty="0" smtClean="0">
                <a:solidFill>
                  <a:schemeClr val="accent2">
                    <a:lumMod val="50000"/>
                  </a:schemeClr>
                </a:solidFill>
              </a:rPr>
              <a:t>These chapters will be used by EVERYONE!</a:t>
            </a:r>
            <a:endParaRPr lang="en-US" b="1" dirty="0">
              <a:solidFill>
                <a:schemeClr val="accent2">
                  <a:lumMod val="50000"/>
                </a:schemeClr>
              </a:solidFill>
            </a:endParaRPr>
          </a:p>
        </p:txBody>
      </p:sp>
      <p:sp>
        <p:nvSpPr>
          <p:cNvPr id="50178" name="Rectangle 50177"/>
          <p:cNvSpPr/>
          <p:nvPr/>
        </p:nvSpPr>
        <p:spPr>
          <a:xfrm>
            <a:off x="3962400" y="3048000"/>
            <a:ext cx="684803" cy="369332"/>
          </a:xfrm>
          <a:prstGeom prst="rect">
            <a:avLst/>
          </a:prstGeom>
        </p:spPr>
        <p:txBody>
          <a:bodyPr wrap="none">
            <a:spAutoFit/>
          </a:bodyPr>
          <a:lstStyle/>
          <a:p>
            <a:r>
              <a:rPr lang="en-US" b="1" dirty="0">
                <a:solidFill>
                  <a:srgbClr val="C00000"/>
                </a:solidFill>
              </a:rPr>
              <a:t>Hey!</a:t>
            </a:r>
            <a:endParaRPr lang="en-US" dirty="0"/>
          </a:p>
        </p:txBody>
      </p:sp>
      <p:pic>
        <p:nvPicPr>
          <p:cNvPr id="55" name="Picture 54"/>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7286227" y="1782915"/>
            <a:ext cx="1463040" cy="1097280"/>
          </a:xfrm>
          <a:prstGeom prst="rect">
            <a:avLst/>
          </a:prstGeom>
          <a:effectLst>
            <a:softEdge rad="317500"/>
          </a:effectLst>
        </p:spPr>
      </p:pic>
      <p:pic>
        <p:nvPicPr>
          <p:cNvPr id="56" name="Picture 6"/>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8024049" y="5324689"/>
            <a:ext cx="1007746" cy="146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1" descr="Link to dotnet Home"/>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5346416" y="5812432"/>
            <a:ext cx="304800" cy="257175"/>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3" descr="Link to WisDOT Internet Home"/>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3902008" y="6123300"/>
            <a:ext cx="276225" cy="266700"/>
          </a:xfrm>
          <a:prstGeom prst="rect">
            <a:avLst/>
          </a:prstGeom>
          <a:noFill/>
          <a:extLst>
            <a:ext uri="{909E8E84-426E-40DD-AFC4-6F175D3DCCD1}">
              <a14:hiddenFill xmlns:a14="http://schemas.microsoft.com/office/drawing/2010/main">
                <a:solidFill>
                  <a:srgbClr val="FFFFFF"/>
                </a:solidFill>
              </a14:hiddenFill>
            </a:ext>
          </a:extLst>
        </p:spPr>
      </p:pic>
      <p:sp>
        <p:nvSpPr>
          <p:cNvPr id="50179" name="Rectangle 50178"/>
          <p:cNvSpPr/>
          <p:nvPr/>
        </p:nvSpPr>
        <p:spPr>
          <a:xfrm>
            <a:off x="3810000" y="69841"/>
            <a:ext cx="1497526" cy="369332"/>
          </a:xfrm>
          <a:prstGeom prst="rect">
            <a:avLst/>
          </a:prstGeom>
        </p:spPr>
        <p:txBody>
          <a:bodyPr wrap="none">
            <a:spAutoFit/>
          </a:bodyPr>
          <a:lstStyle/>
          <a:p>
            <a:r>
              <a:rPr lang="en-US" altLang="en-US" dirty="0">
                <a:latin typeface="AR BLANCA" panose="02000000000000000000" pitchFamily="2" charset="0"/>
              </a:rPr>
              <a:t>All the basics </a:t>
            </a:r>
            <a:endParaRPr lang="en-US" dirty="0"/>
          </a:p>
        </p:txBody>
      </p:sp>
      <p:sp>
        <p:nvSpPr>
          <p:cNvPr id="62" name="Oval 61"/>
          <p:cNvSpPr/>
          <p:nvPr/>
        </p:nvSpPr>
        <p:spPr>
          <a:xfrm>
            <a:off x="5179622" y="2563098"/>
            <a:ext cx="1828800" cy="640080"/>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tIns="182880" bIns="182880" anchor="ctr"/>
          <a:lstStyle/>
          <a:p>
            <a:pPr algn="ctr" eaLnBrk="1" fontAlgn="auto" hangingPunct="1">
              <a:spcBef>
                <a:spcPts val="0"/>
              </a:spcBef>
              <a:spcAft>
                <a:spcPts val="0"/>
              </a:spcAft>
              <a:defRPr/>
            </a:pPr>
            <a:r>
              <a:rPr lang="en-US" sz="1000" dirty="0">
                <a:effectLst>
                  <a:outerShdw blurRad="38100" dist="38100" dir="2700000" algn="tl">
                    <a:srgbClr val="000000">
                      <a:alpha val="43137"/>
                    </a:srgbClr>
                  </a:outerShdw>
                </a:effectLst>
              </a:rPr>
              <a:t>REPM/Forms </a:t>
            </a:r>
            <a:r>
              <a:rPr lang="en-US" sz="1000" dirty="0" smtClean="0">
                <a:effectLst>
                  <a:outerShdw blurRad="38100" dist="38100" dir="2700000" algn="tl">
                    <a:srgbClr val="000000">
                      <a:alpha val="43137"/>
                    </a:srgbClr>
                  </a:outerShdw>
                </a:effectLst>
              </a:rPr>
              <a:t>page</a:t>
            </a:r>
          </a:p>
          <a:p>
            <a:pPr algn="ctr" eaLnBrk="1" fontAlgn="auto" hangingPunct="1">
              <a:spcBef>
                <a:spcPts val="0"/>
              </a:spcBef>
              <a:spcAft>
                <a:spcPts val="0"/>
              </a:spcAft>
              <a:defRPr/>
            </a:pPr>
            <a:r>
              <a:rPr lang="en-US" sz="1000" dirty="0" smtClean="0"/>
              <a:t>RE forms are </a:t>
            </a:r>
            <a:r>
              <a:rPr lang="en-US" sz="1000" u="sng" dirty="0" smtClean="0"/>
              <a:t>only</a:t>
            </a:r>
            <a:r>
              <a:rPr lang="en-US" sz="1000" dirty="0" smtClean="0"/>
              <a:t> available here or from READS</a:t>
            </a:r>
            <a:endParaRPr lang="en-US" sz="1000" dirty="0"/>
          </a:p>
        </p:txBody>
      </p:sp>
      <p:pic>
        <p:nvPicPr>
          <p:cNvPr id="60" name="Picture 59"/>
          <p:cNvPicPr>
            <a:picLocks noChangeAspect="1"/>
          </p:cNvPicPr>
          <p:nvPr/>
        </p:nvPicPr>
        <p:blipFill rotWithShape="1">
          <a:blip r:embed="rId49" cstate="print">
            <a:extLst>
              <a:ext uri="{28A0092B-C50C-407E-A947-70E740481C1C}">
                <a14:useLocalDpi xmlns:a14="http://schemas.microsoft.com/office/drawing/2010/main" val="0"/>
              </a:ext>
            </a:extLst>
          </a:blip>
          <a:srcRect l="26348" r="26347" b="4930"/>
          <a:stretch/>
        </p:blipFill>
        <p:spPr>
          <a:xfrm>
            <a:off x="4084585" y="845685"/>
            <a:ext cx="429881" cy="640080"/>
          </a:xfrm>
          <a:prstGeom prst="rect">
            <a:avLst/>
          </a:prstGeom>
          <a:effectLst>
            <a:softEdge rad="127000"/>
          </a:effectLst>
        </p:spPr>
      </p:pic>
      <p:pic>
        <p:nvPicPr>
          <p:cNvPr id="5" name="Picture 4"/>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3247246" y="3514120"/>
            <a:ext cx="640080" cy="767908"/>
          </a:xfrm>
          <a:prstGeom prst="rect">
            <a:avLst/>
          </a:prstGeom>
          <a:effectLst>
            <a:softEdge rad="31750"/>
          </a:effectLst>
        </p:spPr>
      </p:pic>
    </p:spTree>
    <p:extLst>
      <p:ext uri="{BB962C8B-B14F-4D97-AF65-F5344CB8AC3E}">
        <p14:creationId xmlns:p14="http://schemas.microsoft.com/office/powerpoint/2010/main" val="38029235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3"/>
                                        </p:tgtEl>
                                        <p:attrNameLst>
                                          <p:attrName>ppt_x</p:attrName>
                                          <p:attrName>ppt_y</p:attrName>
                                        </p:attrNameLst>
                                      </p:cBhvr>
                                    </p:animMotion>
                                    <p:animRot by="1500000">
                                      <p:cBhvr>
                                        <p:cTn id="7" dur="125" fill="hold">
                                          <p:stCondLst>
                                            <p:cond delay="0"/>
                                          </p:stCondLst>
                                        </p:cTn>
                                        <p:tgtEl>
                                          <p:spTgt spid="13"/>
                                        </p:tgtEl>
                                        <p:attrNameLst>
                                          <p:attrName>r</p:attrName>
                                        </p:attrNameLst>
                                      </p:cBhvr>
                                    </p:animRot>
                                    <p:animRot by="-1500000">
                                      <p:cBhvr>
                                        <p:cTn id="8" dur="125" fill="hold">
                                          <p:stCondLst>
                                            <p:cond delay="125"/>
                                          </p:stCondLst>
                                        </p:cTn>
                                        <p:tgtEl>
                                          <p:spTgt spid="13"/>
                                        </p:tgtEl>
                                        <p:attrNameLst>
                                          <p:attrName>r</p:attrName>
                                        </p:attrNameLst>
                                      </p:cBhvr>
                                    </p:animRot>
                                    <p:animRot by="-1500000">
                                      <p:cBhvr>
                                        <p:cTn id="9" dur="125" fill="hold">
                                          <p:stCondLst>
                                            <p:cond delay="250"/>
                                          </p:stCondLst>
                                        </p:cTn>
                                        <p:tgtEl>
                                          <p:spTgt spid="13"/>
                                        </p:tgtEl>
                                        <p:attrNameLst>
                                          <p:attrName>r</p:attrName>
                                        </p:attrNameLst>
                                      </p:cBhvr>
                                    </p:animRot>
                                    <p:animRot by="1500000">
                                      <p:cBhvr>
                                        <p:cTn id="10" dur="125" fill="hold">
                                          <p:stCondLst>
                                            <p:cond delay="375"/>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196840"/>
            <a:ext cx="8763000" cy="822960"/>
          </a:xfrm>
        </p:spPr>
        <p:txBody>
          <a:bodyPr anchor="ctr" anchorCtr="0"/>
          <a:lstStyle/>
          <a:p>
            <a:pPr algn="ctr"/>
            <a:r>
              <a:rPr lang="en-US" sz="2400" dirty="0" smtClean="0"/>
              <a:t>This is WisDOT as we see it from the world wide web </a:t>
            </a:r>
            <a:r>
              <a:rPr lang="en-US" sz="2400" i="1" dirty="0" smtClean="0"/>
              <a:t>(the int</a:t>
            </a:r>
            <a:r>
              <a:rPr lang="en-US" sz="2400" i="1" u="sng" dirty="0" smtClean="0"/>
              <a:t>er</a:t>
            </a:r>
            <a:r>
              <a:rPr lang="en-US" sz="2400" i="1" dirty="0" smtClean="0"/>
              <a:t>net)</a:t>
            </a:r>
            <a:r>
              <a:rPr lang="en-US" sz="2400" dirty="0" smtClean="0"/>
              <a:t>...</a:t>
            </a:r>
            <a:endParaRPr lang="en-US" sz="2400" dirty="0"/>
          </a:p>
        </p:txBody>
      </p:sp>
      <p:sp>
        <p:nvSpPr>
          <p:cNvPr id="4" name="Text Placeholder 3"/>
          <p:cNvSpPr>
            <a:spLocks noGrp="1"/>
          </p:cNvSpPr>
          <p:nvPr>
            <p:ph type="body" sz="half" idx="2"/>
          </p:nvPr>
        </p:nvSpPr>
        <p:spPr/>
        <p:txBody>
          <a:bodyPr>
            <a:normAutofit/>
          </a:bodyPr>
          <a:lstStyle/>
          <a:p>
            <a:pPr algn="ctr"/>
            <a:r>
              <a:rPr lang="en-US" sz="4000" dirty="0" smtClean="0">
                <a:hlinkClick r:id="rId2"/>
              </a:rPr>
              <a:t>www.wisconsindot.gov</a:t>
            </a:r>
            <a:endParaRPr lang="en-US" sz="4000" dirty="0"/>
          </a:p>
        </p:txBody>
      </p:sp>
      <p:sp>
        <p:nvSpPr>
          <p:cNvPr id="5" name="Date Placeholder 4"/>
          <p:cNvSpPr>
            <a:spLocks noGrp="1"/>
          </p:cNvSpPr>
          <p:nvPr>
            <p:ph type="dt" sz="half" idx="10"/>
          </p:nvPr>
        </p:nvSpPr>
        <p:spPr/>
        <p:txBody>
          <a:bodyPr/>
          <a:lstStyle/>
          <a:p>
            <a:pPr>
              <a:defRPr/>
            </a:pPr>
            <a:r>
              <a:rPr lang="en-US" dirty="0" smtClean="0"/>
              <a:t>11/2016</a:t>
            </a:r>
            <a:endParaRPr lang="en-US" dirty="0"/>
          </a:p>
        </p:txBody>
      </p:sp>
      <p:sp>
        <p:nvSpPr>
          <p:cNvPr id="6" name="Slide Number Placeholder 5"/>
          <p:cNvSpPr>
            <a:spLocks noGrp="1"/>
          </p:cNvSpPr>
          <p:nvPr>
            <p:ph type="sldNum" sz="quarter" idx="12"/>
          </p:nvPr>
        </p:nvSpPr>
        <p:spPr/>
        <p:txBody>
          <a:bodyPr/>
          <a:lstStyle/>
          <a:p>
            <a:pPr>
              <a:defRPr/>
            </a:pPr>
            <a:fld id="{E2EBB405-16E0-459C-8427-62B6A8746BBF}" type="slidenum">
              <a:rPr lang="en-US" altLang="en-US" smtClean="0"/>
              <a:pPr>
                <a:defRPr/>
              </a:pPr>
              <a:t>8</a:t>
            </a:fld>
            <a:endParaRPr lang="en-US" altLang="en-US" dirty="0"/>
          </a:p>
        </p:txBody>
      </p:sp>
      <p:pic>
        <p:nvPicPr>
          <p:cNvPr id="7" name="Picture Placeholder 6"/>
          <p:cNvPicPr>
            <a:picLocks noGrp="1" noChangeAspect="1"/>
          </p:cNvPicPr>
          <p:nvPr>
            <p:ph type="pic" idx="1"/>
          </p:nvPr>
        </p:nvPicPr>
        <p:blipFill>
          <a:blip r:embed="rId3">
            <a:extLst>
              <a:ext uri="{28A0092B-C50C-407E-A947-70E740481C1C}">
                <a14:useLocalDpi xmlns:a14="http://schemas.microsoft.com/office/drawing/2010/main" val="0"/>
              </a:ext>
            </a:extLst>
          </a:blip>
          <a:srcRect t="2009" b="2009"/>
          <a:stretch>
            <a:fillRect/>
          </a:stretch>
        </p:blipFill>
        <p:spPr>
          <a:prstGeom prst="rect">
            <a:avLst/>
          </a:prstGeom>
        </p:spPr>
      </p:pic>
      <p:pic>
        <p:nvPicPr>
          <p:cNvPr id="8" name="Picture 3" descr="Link to WisDOT Internet Ho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459786"/>
            <a:ext cx="276225" cy="266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88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8)">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22960" y="4453128"/>
            <a:ext cx="7711440" cy="1871472"/>
          </a:xfrm>
        </p:spPr>
        <p:txBody>
          <a:bodyPr>
            <a:noAutofit/>
          </a:bodyPr>
          <a:lstStyle/>
          <a:p>
            <a:r>
              <a:rPr lang="en-US" dirty="0" smtClean="0"/>
              <a:t>The wisdot </a:t>
            </a:r>
            <a:r>
              <a:rPr lang="en-US" b="1" dirty="0" smtClean="0"/>
              <a:t>int</a:t>
            </a:r>
            <a:r>
              <a:rPr lang="en-US" b="1" u="sng" dirty="0" smtClean="0"/>
              <a:t>er</a:t>
            </a:r>
            <a:r>
              <a:rPr lang="en-US" b="1" dirty="0" smtClean="0"/>
              <a:t>net</a:t>
            </a:r>
            <a:r>
              <a:rPr lang="en-US" dirty="0" smtClean="0"/>
              <a:t> is your ‘go to’ site for anything open and available to the public and to our consultant partners; most key services and information can be found by starting from the TOP Tab, entitled </a:t>
            </a:r>
            <a:endParaRPr lang="en-US" dirty="0"/>
          </a:p>
        </p:txBody>
      </p:sp>
      <p:sp>
        <p:nvSpPr>
          <p:cNvPr id="4" name="Date Placeholder 3"/>
          <p:cNvSpPr>
            <a:spLocks noGrp="1"/>
          </p:cNvSpPr>
          <p:nvPr>
            <p:ph type="dt" sz="half" idx="10"/>
          </p:nvPr>
        </p:nvSpPr>
        <p:spPr/>
        <p:txBody>
          <a:bodyPr/>
          <a:lstStyle/>
          <a:p>
            <a:pPr>
              <a:defRPr/>
            </a:pPr>
            <a:r>
              <a:rPr lang="en-US" dirty="0" smtClean="0"/>
              <a:t>11/2016</a:t>
            </a:r>
            <a:endParaRPr lang="en-US" dirty="0"/>
          </a:p>
        </p:txBody>
      </p:sp>
      <p:sp>
        <p:nvSpPr>
          <p:cNvPr id="5" name="Slide Number Placeholder 4"/>
          <p:cNvSpPr>
            <a:spLocks noGrp="1"/>
          </p:cNvSpPr>
          <p:nvPr>
            <p:ph type="sldNum" sz="quarter" idx="12"/>
          </p:nvPr>
        </p:nvSpPr>
        <p:spPr/>
        <p:txBody>
          <a:bodyPr/>
          <a:lstStyle/>
          <a:p>
            <a:pPr>
              <a:defRPr/>
            </a:pPr>
            <a:fld id="{278B596F-9DC5-47FC-8CC1-258D0B22D4DE}" type="slidenum">
              <a:rPr lang="en-US" altLang="en-US" smtClean="0"/>
              <a:pPr>
                <a:defRPr/>
              </a:pPr>
              <a:t>9</a:t>
            </a:fld>
            <a:endParaRPr lang="en-US" altLang="en-US" dirty="0"/>
          </a:p>
        </p:txBody>
      </p:sp>
      <p:pic>
        <p:nvPicPr>
          <p:cNvPr id="6" name="Picture 2"/>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52400"/>
            <a:ext cx="6324600" cy="4114800"/>
          </a:xfrm>
          <a:prstGeom prst="rect">
            <a:avLst/>
          </a:prstGeom>
          <a:noFill/>
          <a:ln>
            <a:noFill/>
          </a:ln>
          <a:effectLst>
            <a:glow rad="101600">
              <a:schemeClr val="accent1">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a:stretch>
            <a:fillRect/>
          </a:stretch>
        </p:blipFill>
        <p:spPr>
          <a:xfrm>
            <a:off x="6781800" y="5748244"/>
            <a:ext cx="1188719" cy="457200"/>
          </a:xfrm>
          <a:prstGeom prst="rect">
            <a:avLst/>
          </a:prstGeom>
          <a:effectLst>
            <a:softEdge rad="127000"/>
          </a:effectLst>
        </p:spPr>
      </p:pic>
      <p:sp>
        <p:nvSpPr>
          <p:cNvPr id="8" name="TextBox 7"/>
          <p:cNvSpPr txBox="1"/>
          <p:nvPr/>
        </p:nvSpPr>
        <p:spPr>
          <a:xfrm>
            <a:off x="2590800" y="6400800"/>
            <a:ext cx="4038600" cy="369332"/>
          </a:xfrm>
          <a:prstGeom prst="rect">
            <a:avLst/>
          </a:prstGeom>
          <a:noFill/>
        </p:spPr>
        <p:txBody>
          <a:bodyPr wrap="square" rtlCol="0" anchor="ctr" anchorCtr="0">
            <a:spAutoFit/>
          </a:bodyPr>
          <a:lstStyle/>
          <a:p>
            <a:pPr algn="ctr"/>
            <a:r>
              <a:rPr lang="en-US" dirty="0" smtClean="0">
                <a:hlinkClick r:id="rId4"/>
              </a:rPr>
              <a:t>www.wisconsindot.gov</a:t>
            </a:r>
            <a:endParaRPr lang="en-US" dirty="0"/>
          </a:p>
        </p:txBody>
      </p:sp>
      <p:sp>
        <p:nvSpPr>
          <p:cNvPr id="9" name="Right Arrow 8"/>
          <p:cNvSpPr/>
          <p:nvPr/>
        </p:nvSpPr>
        <p:spPr>
          <a:xfrm rot="20055777">
            <a:off x="279076" y="1002472"/>
            <a:ext cx="3403766" cy="1054277"/>
          </a:xfrm>
          <a:prstGeom prst="rightArrow">
            <a:avLst/>
          </a:prstGeom>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From WisDOT int</a:t>
            </a:r>
            <a:r>
              <a:rPr lang="en-US" u="sng" dirty="0" smtClean="0"/>
              <a:t>er</a:t>
            </a:r>
            <a:r>
              <a:rPr lang="en-US" dirty="0" smtClean="0"/>
              <a:t>net home page, </a:t>
            </a:r>
            <a:r>
              <a:rPr lang="en-US" i="1" dirty="0" smtClean="0"/>
              <a:t>click</a:t>
            </a:r>
            <a:r>
              <a:rPr lang="en-US" dirty="0" smtClean="0"/>
              <a:t> “DOING BUSINESS”</a:t>
            </a:r>
            <a:endParaRPr lang="en-US" dirty="0"/>
          </a:p>
        </p:txBody>
      </p:sp>
      <p:pic>
        <p:nvPicPr>
          <p:cNvPr id="10" name="Picture 3" descr="Link to WisDOT Internet Ho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6459786"/>
            <a:ext cx="276225" cy="266700"/>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p:cNvSpPr/>
          <p:nvPr/>
        </p:nvSpPr>
        <p:spPr>
          <a:xfrm>
            <a:off x="3742915" y="533400"/>
            <a:ext cx="905285" cy="457200"/>
          </a:xfrm>
          <a:prstGeom prst="ellipse">
            <a:avLst/>
          </a:prstGeom>
          <a:noFill/>
          <a:ln w="38100"/>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Tree>
    <p:extLst>
      <p:ext uri="{BB962C8B-B14F-4D97-AF65-F5344CB8AC3E}">
        <p14:creationId xmlns:p14="http://schemas.microsoft.com/office/powerpoint/2010/main" val="3086685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500"/>
                                        <p:tgtEl>
                                          <p:spTgt spid="9"/>
                                        </p:tgtEl>
                                      </p:cBhvr>
                                    </p:animEffect>
                                    <p:anim calcmode="lin" valueType="num">
                                      <p:cBhvr>
                                        <p:cTn id="8" dur="1500" fill="hold"/>
                                        <p:tgtEl>
                                          <p:spTgt spid="9"/>
                                        </p:tgtEl>
                                        <p:attrNameLst>
                                          <p:attrName>ppt_x</p:attrName>
                                        </p:attrNameLst>
                                      </p:cBhvr>
                                      <p:tavLst>
                                        <p:tav tm="0">
                                          <p:val>
                                            <p:strVal val="#ppt_x"/>
                                          </p:val>
                                        </p:tav>
                                        <p:tav tm="100000">
                                          <p:val>
                                            <p:strVal val="#ppt_x"/>
                                          </p:val>
                                        </p:tav>
                                      </p:tavLst>
                                    </p:anim>
                                    <p:anim calcmode="lin" valueType="num">
                                      <p:cBhvr>
                                        <p:cTn id="9" dur="1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8"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heel(8)">
                                      <p:cBhvr>
                                        <p:cTn id="1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4F54288C657724180ED1312F00F45E4" ma:contentTypeVersion="1" ma:contentTypeDescription="Create a new document." ma:contentTypeScope="" ma:versionID="bb5a3f6e397b1690cf6564841654f2a0">
  <xsd:schema xmlns:xsd="http://www.w3.org/2001/XMLSchema" xmlns:xs="http://www.w3.org/2001/XMLSchema" xmlns:p="http://schemas.microsoft.com/office/2006/metadata/properties" xmlns:ns2="a8b72882-1d02-4704-8464-4e9c6e9dc531" targetNamespace="http://schemas.microsoft.com/office/2006/metadata/properties" ma:root="true" ma:fieldsID="5705412253ba870b06423a56f97807aa" ns2:_="">
    <xsd:import namespace="a8b72882-1d02-4704-8464-4e9c6e9dc531"/>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b72882-1d02-4704-8464-4e9c6e9dc53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4CF2DFD-BFAB-4068-A782-8B5ABB48EC5F}"/>
</file>

<file path=customXml/itemProps2.xml><?xml version="1.0" encoding="utf-8"?>
<ds:datastoreItem xmlns:ds="http://schemas.openxmlformats.org/officeDocument/2006/customXml" ds:itemID="{67B1528B-FAF1-4648-AAFB-C777C8FA4674}"/>
</file>

<file path=customXml/itemProps3.xml><?xml version="1.0" encoding="utf-8"?>
<ds:datastoreItem xmlns:ds="http://schemas.openxmlformats.org/officeDocument/2006/customXml" ds:itemID="{11D997D6-0628-46EB-8053-82776F28D28E}"/>
</file>

<file path=docProps/app.xml><?xml version="1.0" encoding="utf-8"?>
<Properties xmlns="http://schemas.openxmlformats.org/officeDocument/2006/extended-properties" xmlns:vt="http://schemas.openxmlformats.org/officeDocument/2006/docPropsVTypes">
  <Template>Retrospect</Template>
  <TotalTime>4964</TotalTime>
  <Words>7215</Words>
  <Application>Microsoft Office PowerPoint</Application>
  <PresentationFormat>On-screen Show (4:3)</PresentationFormat>
  <Paragraphs>658</Paragraphs>
  <Slides>75</Slides>
  <Notes>4</Notes>
  <HiddenSlides>0</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75</vt:i4>
      </vt:variant>
    </vt:vector>
  </HeadingPairs>
  <TitlesOfParts>
    <vt:vector size="97" baseType="lpstr">
      <vt:lpstr>Adobe Devanagari</vt:lpstr>
      <vt:lpstr>Aharoni</vt:lpstr>
      <vt:lpstr>Algerian</vt:lpstr>
      <vt:lpstr>Andalus</vt:lpstr>
      <vt:lpstr>Angsana New</vt:lpstr>
      <vt:lpstr>AngsanaUPC</vt:lpstr>
      <vt:lpstr>AR BERKLEY</vt:lpstr>
      <vt:lpstr>AR BLANCA</vt:lpstr>
      <vt:lpstr>AR CENA</vt:lpstr>
      <vt:lpstr>Arabic Typesetting</vt:lpstr>
      <vt:lpstr>Arial</vt:lpstr>
      <vt:lpstr>Arial Black</vt:lpstr>
      <vt:lpstr>Calibri</vt:lpstr>
      <vt:lpstr>Calibri Light</vt:lpstr>
      <vt:lpstr>Myriad Web Pro</vt:lpstr>
      <vt:lpstr>Symbol</vt:lpstr>
      <vt:lpstr>Times New Roman</vt:lpstr>
      <vt:lpstr>Verdana</vt:lpstr>
      <vt:lpstr>Vladimir Script</vt:lpstr>
      <vt:lpstr>Wide Latin</vt:lpstr>
      <vt:lpstr>Wingdings</vt:lpstr>
      <vt:lpstr>Retrospect</vt:lpstr>
      <vt:lpstr>PowerPoint Presentation</vt:lpstr>
      <vt:lpstr>WisDOT Real Estate Tools &amp; Resources</vt:lpstr>
      <vt:lpstr>If you are a brand new internal WisDOT Real Estate staff member, may we suggest you start here; this is our very own ‘New Real Estate employee’ information page.  It may not give you everything you need, but does offer a good start for identifying and tapping into our basic resources.  Your local HR and payrolls reps, IT, and immediate supervisor should still be your first “go to” for help.  Sorry consultants, this site is for internal staff only; accessible only from our dotnet.</vt:lpstr>
      <vt:lpstr>For this presentation, we are only going to attempt to described the most basic universal tools and resources that every Real Estate staff and consultant needs to know about and needs to become proficient in using, regardless of your actual job or job duties.</vt:lpstr>
      <vt:lpstr>To start, it’s good to understand that we essentially operate in a world of two web systems here at WisDOT.  First, we have the world wide web (the internet), which we continue to expand.  We have information available to the general public, to our consultants, and to our staff via the internet.  Second, we have an internal system  (for staff only); our closed/internal web system is commonly called, the intranet and to us WisDOT folks, we’ve nicknamed it, the ‘dotnet.’  As employees, you often move throughout your workday back and forth between the inter- and intranets for various reasons; as consultants, your only access is to information on the internet.  Bottom-line for everyone, almost everything you need, you will need to get it by starting from a page on the web these days.</vt:lpstr>
      <vt:lpstr>TIP:  Everybody needs to know how to save key web pages to your favorites as bookmark links and how to create shortcuts.  Do this for all your key online tools and resources to make for quick, easy, effortless repeated access.  Its just good business practice, like putting a label on a file folder in your desk drawer; helps you find stuff later.</vt:lpstr>
      <vt:lpstr>PowerPoint Presentation</vt:lpstr>
      <vt:lpstr>This is WisDOT as we see it from the world wide web (the internet)...</vt:lpstr>
      <vt:lpstr>PowerPoint Presentation</vt:lpstr>
      <vt:lpstr>PowerPoint Presentation</vt:lpstr>
      <vt:lpstr>PowerPoint Presentation</vt:lpstr>
      <vt:lpstr>PowerPoint Presentation</vt:lpstr>
      <vt:lpstr>In 2015, we finally developed a world wide web presence specifically about WisDOT Real Estate and now offer limited, but at least some basic and general information to the public about us.  Here, we provide oversight about what we do and some basic resources, including the brochures about citizen rights, regional contact info, and some related links. We even give some basic direction to current and future consultants. Probably our most popular link from this page goes to our surplus sales area, see...</vt:lpstr>
      <vt:lpstr>PowerPoint Presentation</vt:lpstr>
      <vt:lpstr>WisDOT surplus land and property for sale or lease Excess highway property is available by region with current postings available for the public to see on these pages</vt:lpstr>
      <vt:lpstr>PowerPoint Presentation</vt:lpstr>
      <vt:lpstr>Before we go too far, let’s go back for a closer look at our public info page...</vt:lpstr>
      <vt:lpstr>Since we operate using more of a decentralized business model here at WisDOT, we typically tell the general public that it is best to contact their regional office locations and ask to speak with a Real Estate staff member.  We also post a statewide program area Real Estate contacts map on our public info page.  For any member of the public who prefers to send an email, we offer this as an additional point of contact: DOT DTSD BTS Statewide Real Estate.  This general email address is received and maintained by the central Madison bureau (BTS-RE) who may forward inquiries to the regions as needed.</vt:lpstr>
      <vt:lpstr>We have Wisdot real estate staff in offices for every region.  There are  approximately 100 Staff Statewide, not Counting our consultant partners, Limited Term Employees (LTE), or student interns.  Add our immediate partners, and All total, we hover around 200 people statewide working for and on behalf of wisdot real estate.</vt:lpstr>
      <vt:lpstr>Processes may vary by region</vt:lpstr>
      <vt:lpstr>We have several required pieces of information for Wisconsin citizen rights explained; for convenience, these are all linked for the public to reference before and after our visits and all are print-ready; acquisition and relocation staff must also always provide copies of these required docs as part of each individual transaction.   WisDOT Real Estate public information</vt:lpstr>
      <vt:lpstr>PowerPoint Presentation</vt:lpstr>
      <vt:lpstr>PowerPoint Presentation</vt:lpstr>
      <vt:lpstr>PowerPoint Presentation</vt:lpstr>
      <vt:lpstr>Speaking of consultants.... here is what they need to know...</vt:lpstr>
      <vt:lpstr>PowerPoint Presentation</vt:lpstr>
      <vt:lpstr>PowerPoint Presentation</vt:lpstr>
      <vt:lpstr>Now a look from inside our world of the WisDOT dotnet (the intranet)...</vt:lpstr>
      <vt:lpstr>PowerPoint Presentation</vt:lpstr>
      <vt:lpstr>PowerPoint Presentation</vt:lpstr>
      <vt:lpstr>PowerPoint Presentation</vt:lpstr>
      <vt:lpstr>For WisDOT Staff (only!) – “dotnet” access to real estate </vt:lpstr>
      <vt:lpstr>In the next few slides, we will attempt to direct you to our most basic helpful tools and introduce some key and required resources.  Also watch for key ‘TIPS’ along the way.  The items and points of interest we highlight in this orientation are just a few of the most used, more common, and required RE tools and resources to which everything is available either via the intranet (for internal staff only; we call it our ‘dotnet’), plus we have made tons of stuff accessible directly to our consultant partners via the internet (no log on required).  There are many more helpful tools and required resources that we won’t have time for in this orientation.    TIP:  Its worth your time and effort to get familiar and comfortable in using web resources.</vt:lpstr>
      <vt:lpstr>PowerPoint Presentation</vt:lpstr>
      <vt:lpstr>Remember that we have one launch site (starting point) for our Real Estate consultants that includes many basic helpful Real Estate specific tools as well as all of your required resources.  And, we have a separate launch page (starting point) for internal staff that offers expanded tools and additional resources.  </vt:lpstr>
      <vt:lpstr>We all see exactly the same materials for any items made available to both external and internal staff.  We also place multiple links, starting from various strategic and logical locations, so everyone can benefit from multiple access points; this is not meant to confuse, rather to make access more convenient no matter where you might be at any given time within our web system.</vt:lpstr>
      <vt:lpstr>For statewide policy/procedure questions, these are the staff of WisDOT’s Real Estate central bureau office, including Utilities &amp; Access....</vt:lpstr>
      <vt:lpstr>PowerPoint Presentation</vt:lpstr>
      <vt:lpstr>PowerPoint Presentation</vt:lpstr>
      <vt:lpstr>This is another statewide WisDOT Real Estate tool to be used for planning meetings, organizing events, and learning about training.  We try to post information about key upcoming events to include instructor-led (live) Real Estate specific training (if known) onto our statewide RE calendar; please be aware that information comes and goes as we hear about it, so check back often and pass along news about events/training to be posted here.</vt:lpstr>
      <vt:lpstr>PowerPoint Presentation</vt:lpstr>
      <vt:lpstr>PowerPoint Presentation</vt:lpstr>
      <vt:lpstr>PowerPoint Presentation</vt:lpstr>
      <vt:lpstr>Okay then..., let’s pause to focus some important attention on a key productivity tool. This tool is universal, nothing specific or unique to Real Estate, but oh so important to us in our work here – using this simple tool will increase your personal efficiency and help us increase our overall effectiveness in learning and information sharing.</vt:lpstr>
      <vt:lpstr>Ctrl+f is nothing more than a small window to a simple and straightforward electronic ‘find’ feature.  It is without doubt, however, our best friend for productivity; it’s like trying to read by candlelight vs. daylight, but shockingly 90% of people, even those who consider themselves to be nicely “computer literate,” still don’t know how or when to effectively employ the Ctrl+f tool.</vt:lpstr>
      <vt:lpstr>PowerPoint Presentation</vt:lpstr>
      <vt:lpstr>How do you use Control F?  Hit the "Ctrl" key (lower left area of your keyboard) AND the letter "F" key at the same time (simultaneously) - A little pop-up window will appear. Enter any word(s) you hope to find. Click on the "Find Next" button as needed to find all related hits; your computer will automatically locate and highlight the word(s) you are looking for.</vt:lpstr>
      <vt:lpstr>Back to the REPM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also have some “home made” and dotnet only available online WisDOT Real Estate specific learning opportunities...</vt:lpstr>
      <vt:lpstr>WisDOT Real Estate Specific Learning Opportunities, continued</vt:lpstr>
      <vt:lpstr>WisDOT Real Estate Specific Learning Opportunities, continued</vt:lpstr>
      <vt:lpstr>‘WisDOT RE News’</vt:lpstr>
      <vt:lpstr>PowerPoint Presentation</vt:lpstr>
      <vt:lpstr>In summary, these are the ‘key’ places on the web  where you will need to go over and over to access WisDOT Real Estate tools and resources...</vt:lpstr>
      <vt:lpstr>More simply, these are our most common and most important... WisDOT Real Estate tools &amp; resources</vt:lpstr>
      <vt:lpstr>Processes may vary by region</vt:lpstr>
    </vt:vector>
  </TitlesOfParts>
  <Company>Wisconsin Department of Transportation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WisDOT real estate resources</dc:title>
  <dc:subject>Modified May 2010</dc:subject>
  <dc:creator>Sherry Miner</dc:creator>
  <cp:keywords>WisDOT Real Estate Resources</cp:keywords>
  <cp:lastModifiedBy>WisDOT Real Estate</cp:lastModifiedBy>
  <cp:revision>1170</cp:revision>
  <dcterms:created xsi:type="dcterms:W3CDTF">2010-04-07T17:53:53Z</dcterms:created>
  <dcterms:modified xsi:type="dcterms:W3CDTF">2016-11-17T23:54:01Z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0x01010084F54288C657724180ED1312F00F45E4</vt:lpwstr>
  </property>
</Properties>
</file>