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8.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8.xml" ContentType="application/vnd.openxmlformats-officedocument.presentationml.slide+xml"/>
  <Override PartName="/ppt/slides/slide22.xml" ContentType="application/vnd.openxmlformats-officedocument.presentationml.slide+xml"/>
  <Override PartName="/ppt/slides/slide37.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6.xml" ContentType="application/vnd.openxmlformats-officedocument.presentationml.slide+xml"/>
  <Override PartName="/ppt/slides/slide39.xml" ContentType="application/vnd.openxmlformats-officedocument.presentationml.slide+xml"/>
  <Override PartName="/ppt/slides/slide25.xml" ContentType="application/vnd.openxmlformats-officedocument.presentationml.slide+xml"/>
  <Override PartName="/ppt/slides/slide27.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21.xml" ContentType="application/vnd.openxmlformats-officedocument.presentationml.notesSlide+xml"/>
  <Override PartName="/ppt/notesSlides/notesSlide17.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7.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4.xml" ContentType="application/vnd.openxmlformats-officedocument.presentationml.notesSlide+xml"/>
  <Override PartName="/ppt/notesSlides/notesSlide22.xml" ContentType="application/vnd.openxmlformats-officedocument.presentationml.notesSlide+xml"/>
  <Override PartName="/ppt/notesSlides/notesSlide39.xml" ContentType="application/vnd.openxmlformats-officedocument.presentationml.notesSlide+xml"/>
  <Override PartName="/ppt/notesSlides/notesSlide23.xml" ContentType="application/vnd.openxmlformats-officedocument.presentationml.notesSlide+xml"/>
  <Override PartName="/ppt/notesSlides/notesSlide25.xml" ContentType="application/vnd.openxmlformats-officedocument.presentationml.notesSlide+xml"/>
  <Override PartName="/ppt/notesSlides/notesSlide38.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1"/>
  </p:notesMasterIdLst>
  <p:handoutMasterIdLst>
    <p:handoutMasterId r:id="rId42"/>
  </p:handoutMasterIdLst>
  <p:sldIdLst>
    <p:sldId id="296" r:id="rId2"/>
    <p:sldId id="338" r:id="rId3"/>
    <p:sldId id="323" r:id="rId4"/>
    <p:sldId id="298" r:id="rId5"/>
    <p:sldId id="313" r:id="rId6"/>
    <p:sldId id="285" r:id="rId7"/>
    <p:sldId id="301" r:id="rId8"/>
    <p:sldId id="303" r:id="rId9"/>
    <p:sldId id="299" r:id="rId10"/>
    <p:sldId id="300" r:id="rId11"/>
    <p:sldId id="347" r:id="rId12"/>
    <p:sldId id="348" r:id="rId13"/>
    <p:sldId id="349" r:id="rId14"/>
    <p:sldId id="350" r:id="rId15"/>
    <p:sldId id="351" r:id="rId16"/>
    <p:sldId id="352" r:id="rId17"/>
    <p:sldId id="353" r:id="rId18"/>
    <p:sldId id="354" r:id="rId19"/>
    <p:sldId id="355" r:id="rId20"/>
    <p:sldId id="356" r:id="rId21"/>
    <p:sldId id="357" r:id="rId22"/>
    <p:sldId id="358" r:id="rId23"/>
    <p:sldId id="320" r:id="rId24"/>
    <p:sldId id="318" r:id="rId25"/>
    <p:sldId id="319" r:id="rId26"/>
    <p:sldId id="325" r:id="rId27"/>
    <p:sldId id="326" r:id="rId28"/>
    <p:sldId id="329" r:id="rId29"/>
    <p:sldId id="327" r:id="rId30"/>
    <p:sldId id="339" r:id="rId31"/>
    <p:sldId id="359" r:id="rId32"/>
    <p:sldId id="328" r:id="rId33"/>
    <p:sldId id="345" r:id="rId34"/>
    <p:sldId id="346" r:id="rId35"/>
    <p:sldId id="340" r:id="rId36"/>
    <p:sldId id="333" r:id="rId37"/>
    <p:sldId id="341" r:id="rId38"/>
    <p:sldId id="344" r:id="rId39"/>
    <p:sldId id="324" r:id="rId4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4CB7"/>
    <a:srgbClr val="213681"/>
    <a:srgbClr val="A7C2FF"/>
    <a:srgbClr val="BFC9EF"/>
    <a:srgbClr val="002F9D"/>
    <a:srgbClr val="4B68D1"/>
    <a:srgbClr val="253D92"/>
    <a:srgbClr val="89A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869" autoAdjust="0"/>
    <p:restoredTop sz="93712" autoAdjust="0"/>
  </p:normalViewPr>
  <p:slideViewPr>
    <p:cSldViewPr>
      <p:cViewPr varScale="1">
        <p:scale>
          <a:sx n="72" d="100"/>
          <a:sy n="72" d="100"/>
        </p:scale>
        <p:origin x="1152" y="5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p:scale>
          <a:sx n="100" d="100"/>
          <a:sy n="100" d="100"/>
        </p:scale>
        <p:origin x="-1968" y="64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212" cy="464193"/>
          </a:xfrm>
          <a:prstGeom prst="rect">
            <a:avLst/>
          </a:prstGeom>
        </p:spPr>
        <p:txBody>
          <a:bodyPr vert="horz" lIns="90379" tIns="45190" rIns="90379" bIns="4519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71619" y="0"/>
            <a:ext cx="3037212" cy="464193"/>
          </a:xfrm>
          <a:prstGeom prst="rect">
            <a:avLst/>
          </a:prstGeom>
        </p:spPr>
        <p:txBody>
          <a:bodyPr vert="horz" lIns="90379" tIns="45190" rIns="90379" bIns="45190" rtlCol="0"/>
          <a:lstStyle>
            <a:lvl1pPr algn="r" fontAlgn="auto">
              <a:spcBef>
                <a:spcPts val="0"/>
              </a:spcBef>
              <a:spcAft>
                <a:spcPts val="0"/>
              </a:spcAft>
              <a:defRPr sz="1200">
                <a:latin typeface="+mn-lt"/>
              </a:defRPr>
            </a:lvl1pPr>
          </a:lstStyle>
          <a:p>
            <a:pPr>
              <a:defRPr/>
            </a:pPr>
            <a:fld id="{96409737-B42F-4E99-BE9E-3150B19156F7}" type="datetimeFigureOut">
              <a:rPr lang="en-US"/>
              <a:pPr>
                <a:defRPr/>
              </a:pPr>
              <a:t>10/23/2019</a:t>
            </a:fld>
            <a:endParaRPr lang="en-US"/>
          </a:p>
        </p:txBody>
      </p:sp>
      <p:sp>
        <p:nvSpPr>
          <p:cNvPr id="4" name="Footer Placeholder 3"/>
          <p:cNvSpPr>
            <a:spLocks noGrp="1"/>
          </p:cNvSpPr>
          <p:nvPr>
            <p:ph type="ftr" sz="quarter" idx="2"/>
          </p:nvPr>
        </p:nvSpPr>
        <p:spPr>
          <a:xfrm>
            <a:off x="0" y="8830639"/>
            <a:ext cx="3037212" cy="464193"/>
          </a:xfrm>
          <a:prstGeom prst="rect">
            <a:avLst/>
          </a:prstGeom>
        </p:spPr>
        <p:txBody>
          <a:bodyPr vert="horz" lIns="90379" tIns="45190" rIns="90379" bIns="4519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71619" y="8830639"/>
            <a:ext cx="3037212" cy="464193"/>
          </a:xfrm>
          <a:prstGeom prst="rect">
            <a:avLst/>
          </a:prstGeom>
        </p:spPr>
        <p:txBody>
          <a:bodyPr vert="horz" lIns="90379" tIns="45190" rIns="90379" bIns="45190" rtlCol="0" anchor="b"/>
          <a:lstStyle>
            <a:lvl1pPr algn="r" fontAlgn="auto">
              <a:spcBef>
                <a:spcPts val="0"/>
              </a:spcBef>
              <a:spcAft>
                <a:spcPts val="0"/>
              </a:spcAft>
              <a:defRPr sz="1200">
                <a:latin typeface="+mn-lt"/>
              </a:defRPr>
            </a:lvl1pPr>
          </a:lstStyle>
          <a:p>
            <a:pPr>
              <a:defRPr/>
            </a:pPr>
            <a:fld id="{475B7B7E-BD6A-4951-A152-0A8C255FD057}" type="slidenum">
              <a:rPr lang="en-US"/>
              <a:pPr>
                <a:defRPr/>
              </a:pPr>
              <a:t>‹#›</a:t>
            </a:fld>
            <a:endParaRPr lang="en-US"/>
          </a:p>
        </p:txBody>
      </p:sp>
    </p:spTree>
    <p:extLst>
      <p:ext uri="{BB962C8B-B14F-4D97-AF65-F5344CB8AC3E}">
        <p14:creationId xmlns:p14="http://schemas.microsoft.com/office/powerpoint/2010/main" val="26075978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212" cy="464193"/>
          </a:xfrm>
          <a:prstGeom prst="rect">
            <a:avLst/>
          </a:prstGeom>
        </p:spPr>
        <p:txBody>
          <a:bodyPr vert="horz" lIns="90379" tIns="45190" rIns="90379" bIns="4519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1619" y="0"/>
            <a:ext cx="3037212" cy="464193"/>
          </a:xfrm>
          <a:prstGeom prst="rect">
            <a:avLst/>
          </a:prstGeom>
        </p:spPr>
        <p:txBody>
          <a:bodyPr vert="horz" lIns="90379" tIns="45190" rIns="90379" bIns="45190" rtlCol="0"/>
          <a:lstStyle>
            <a:lvl1pPr algn="r" fontAlgn="auto">
              <a:spcBef>
                <a:spcPts val="0"/>
              </a:spcBef>
              <a:spcAft>
                <a:spcPts val="0"/>
              </a:spcAft>
              <a:defRPr sz="1200">
                <a:latin typeface="+mn-lt"/>
              </a:defRPr>
            </a:lvl1pPr>
          </a:lstStyle>
          <a:p>
            <a:pPr>
              <a:defRPr/>
            </a:pPr>
            <a:fld id="{FA0B40AD-C3B0-4F65-94B5-F66320FF2E04}" type="datetimeFigureOut">
              <a:rPr lang="en-US"/>
              <a:pPr>
                <a:defRPr/>
              </a:pPr>
              <a:t>10/23/2019</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0379" tIns="45190" rIns="90379" bIns="45190" rtlCol="0" anchor="ctr"/>
          <a:lstStyle/>
          <a:p>
            <a:pPr lvl="0"/>
            <a:endParaRPr lang="en-US" noProof="0"/>
          </a:p>
        </p:txBody>
      </p:sp>
      <p:sp>
        <p:nvSpPr>
          <p:cNvPr id="5" name="Notes Placeholder 4"/>
          <p:cNvSpPr>
            <a:spLocks noGrp="1"/>
          </p:cNvSpPr>
          <p:nvPr>
            <p:ph type="body" sz="quarter" idx="3"/>
          </p:nvPr>
        </p:nvSpPr>
        <p:spPr>
          <a:xfrm>
            <a:off x="700412" y="4416104"/>
            <a:ext cx="5609576" cy="4182440"/>
          </a:xfrm>
          <a:prstGeom prst="rect">
            <a:avLst/>
          </a:prstGeom>
        </p:spPr>
        <p:txBody>
          <a:bodyPr vert="horz" lIns="90379" tIns="45190" rIns="90379" bIns="4519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30639"/>
            <a:ext cx="3037212" cy="464193"/>
          </a:xfrm>
          <a:prstGeom prst="rect">
            <a:avLst/>
          </a:prstGeom>
        </p:spPr>
        <p:txBody>
          <a:bodyPr vert="horz" lIns="90379" tIns="45190" rIns="90379" bIns="4519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1619" y="8830639"/>
            <a:ext cx="3037212" cy="464193"/>
          </a:xfrm>
          <a:prstGeom prst="rect">
            <a:avLst/>
          </a:prstGeom>
        </p:spPr>
        <p:txBody>
          <a:bodyPr vert="horz" lIns="90379" tIns="45190" rIns="90379" bIns="45190" rtlCol="0" anchor="b"/>
          <a:lstStyle>
            <a:lvl1pPr algn="r" fontAlgn="auto">
              <a:spcBef>
                <a:spcPts val="0"/>
              </a:spcBef>
              <a:spcAft>
                <a:spcPts val="0"/>
              </a:spcAft>
              <a:defRPr sz="1200">
                <a:latin typeface="+mn-lt"/>
              </a:defRPr>
            </a:lvl1pPr>
          </a:lstStyle>
          <a:p>
            <a:pPr>
              <a:defRPr/>
            </a:pPr>
            <a:fld id="{BD488F0C-6769-4BD1-B394-ECE77D272E4B}" type="slidenum">
              <a:rPr lang="en-US"/>
              <a:pPr>
                <a:defRPr/>
              </a:pPr>
              <a:t>‹#›</a:t>
            </a:fld>
            <a:endParaRPr lang="en-US"/>
          </a:p>
        </p:txBody>
      </p:sp>
    </p:spTree>
    <p:extLst>
      <p:ext uri="{BB962C8B-B14F-4D97-AF65-F5344CB8AC3E}">
        <p14:creationId xmlns:p14="http://schemas.microsoft.com/office/powerpoint/2010/main" val="87246140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51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943DFA-035C-4DA5-9840-62FA0030F74C}" type="slidenum">
              <a:rPr lang="en-US" smtClean="0"/>
              <a:pPr fontAlgn="base">
                <a:spcBef>
                  <a:spcPct val="0"/>
                </a:spcBef>
                <a:spcAft>
                  <a:spcPct val="0"/>
                </a:spcAft>
                <a:defRPr/>
              </a:pPr>
              <a:t>1</a:t>
            </a:fld>
            <a:endParaRPr lang="en-US"/>
          </a:p>
        </p:txBody>
      </p:sp>
      <p:sp>
        <p:nvSpPr>
          <p:cNvPr id="5" name="Notes Placeholder 2"/>
          <p:cNvSpPr>
            <a:spLocks noGrp="1"/>
          </p:cNvSpPr>
          <p:nvPr>
            <p:ph type="body" idx="1"/>
          </p:nvPr>
        </p:nvSpPr>
        <p:spPr/>
        <p:txBody>
          <a:bodyPr>
            <a:normAutofit/>
          </a:bodyPr>
          <a:lstStyle/>
          <a:p>
            <a:pPr>
              <a:defRPr/>
            </a:pPr>
            <a:r>
              <a:rPr lang="en-US" sz="1000" dirty="0">
                <a:latin typeface="Arial" pitchFamily="34" charset="0"/>
                <a:cs typeface="Arial" pitchFamily="34" charset="0"/>
              </a:rPr>
              <a:t>Welcome</a:t>
            </a:r>
            <a:endParaRPr lang="en-US" sz="1000" baseline="0" dirty="0">
              <a:latin typeface="Arial" pitchFamily="34" charset="0"/>
              <a:cs typeface="Arial" pitchFamily="34" charset="0"/>
            </a:endParaRPr>
          </a:p>
          <a:p>
            <a:pPr>
              <a:defRPr/>
            </a:pPr>
            <a:endParaRPr lang="en-US" sz="1000" baseline="0" dirty="0">
              <a:latin typeface="Arial" pitchFamily="34" charset="0"/>
              <a:cs typeface="Arial" pitchFamily="34" charset="0"/>
            </a:endParaRPr>
          </a:p>
          <a:p>
            <a:pPr>
              <a:defRPr/>
            </a:pPr>
            <a:r>
              <a:rPr lang="en-US" sz="1000" baseline="0" dirty="0">
                <a:latin typeface="Arial" pitchFamily="34" charset="0"/>
                <a:cs typeface="Arial" pitchFamily="34" charset="0"/>
              </a:rPr>
              <a:t>Thank you all for calling in. The webinar today will feature a review of the partial release of mortgage policy to benefit those of you who did not call into the webinar we had last fall regarding this. Then we will introduce you to the revised policy with the introduction of a risk assessment component for LPAs who are willing to take the risk of not obtaining absolute clear title on some ROW acquisitions.</a:t>
            </a:r>
          </a:p>
          <a:p>
            <a:pPr>
              <a:defRPr/>
            </a:pPr>
            <a:endParaRPr lang="en-US" sz="1000" baseline="0" dirty="0">
              <a:latin typeface="Arial" pitchFamily="34" charset="0"/>
              <a:cs typeface="Arial" pitchFamily="34" charset="0"/>
            </a:endParaRPr>
          </a:p>
          <a:p>
            <a:pPr>
              <a:defRPr/>
            </a:pPr>
            <a:r>
              <a:rPr lang="en-US" sz="1000" baseline="0" dirty="0">
                <a:latin typeface="Arial" pitchFamily="34" charset="0"/>
                <a:cs typeface="Arial" pitchFamily="34" charset="0"/>
              </a:rPr>
              <a:t>The speakers today are myself, Kerry Paruleski the Statewide LPA RE Facilitator, Bill Burki the SE Region LPA RE Coordinator and Cindy Michalski the NC, NW, and SW LPA RE Coordinator. The presentation is being recorded and the link you used get to the webinar will be uploaded to our LPA website shortly.</a:t>
            </a:r>
          </a:p>
          <a:p>
            <a:pPr>
              <a:defRPr/>
            </a:pPr>
            <a:endParaRPr lang="en-US" sz="1000" baseline="0" dirty="0">
              <a:latin typeface="Arial" pitchFamily="34" charset="0"/>
              <a:cs typeface="Arial" pitchFamily="34" charset="0"/>
            </a:endParaRPr>
          </a:p>
          <a:p>
            <a:pPr>
              <a:defRPr/>
            </a:pPr>
            <a:r>
              <a:rPr lang="en-US" sz="1000" baseline="0" dirty="0">
                <a:latin typeface="Arial" pitchFamily="34" charset="0"/>
                <a:cs typeface="Arial" pitchFamily="34" charset="0"/>
              </a:rPr>
              <a:t>I am interested in knowing which LPAs and consultants are online so if you could please send me an email confirming your attendance today I would appreciate </a:t>
            </a:r>
            <a:r>
              <a:rPr lang="en-US" sz="1000" baseline="0" dirty="0" err="1">
                <a:latin typeface="Arial" pitchFamily="34" charset="0"/>
                <a:cs typeface="Arial" pitchFamily="34" charset="0"/>
              </a:rPr>
              <a:t>it.Thanks</a:t>
            </a:r>
            <a:r>
              <a:rPr lang="en-US" sz="1000" baseline="0" dirty="0">
                <a:latin typeface="Arial" pitchFamily="34" charset="0"/>
                <a:cs typeface="Arial" pitchFamily="34" charset="0"/>
              </a:rPr>
              <a:t>.</a:t>
            </a:r>
          </a:p>
          <a:p>
            <a:pPr>
              <a:defRPr/>
            </a:pPr>
            <a:endParaRPr lang="en-US" sz="1000" baseline="0" dirty="0">
              <a:latin typeface="Arial" pitchFamily="34" charset="0"/>
              <a:cs typeface="Arial" pitchFamily="34" charset="0"/>
            </a:endParaRPr>
          </a:p>
          <a:p>
            <a:pPr>
              <a:defRPr/>
            </a:pPr>
            <a:r>
              <a:rPr lang="en-US" sz="1000" baseline="0" dirty="0">
                <a:latin typeface="Arial" pitchFamily="34" charset="0"/>
                <a:cs typeface="Arial" pitchFamily="34" charset="0"/>
              </a:rPr>
              <a:t>Because we don’t have the ability to interact with you verbally during the presentation we have reserved a teleconference line that we will open up immediately after the web cast is over. </a:t>
            </a:r>
          </a:p>
          <a:p>
            <a:pPr>
              <a:defRPr/>
            </a:pPr>
            <a:endParaRPr lang="en-US" sz="1000" baseline="0" dirty="0">
              <a:latin typeface="Arial" pitchFamily="34" charset="0"/>
              <a:cs typeface="Arial"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aseline="0" dirty="0">
                <a:latin typeface="Arial" pitchFamily="34" charset="0"/>
                <a:cs typeface="Arial" pitchFamily="34" charset="0"/>
              </a:rPr>
              <a:t>Now, onto today’s topic.</a:t>
            </a:r>
          </a:p>
          <a:p>
            <a:pPr>
              <a:defRPr/>
            </a:pPr>
            <a:endParaRPr lang="en-US" sz="1000" baseline="0" dirty="0">
              <a:latin typeface="Arial" pitchFamily="34" charset="0"/>
              <a:cs typeface="Arial" pitchFamily="34" charset="0"/>
            </a:endParaRPr>
          </a:p>
        </p:txBody>
      </p:sp>
    </p:spTree>
    <p:extLst>
      <p:ext uri="{BB962C8B-B14F-4D97-AF65-F5344CB8AC3E}">
        <p14:creationId xmlns:p14="http://schemas.microsoft.com/office/powerpoint/2010/main" val="12214334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Bill</a:t>
            </a:r>
            <a:endParaRPr lang="en-US" sz="1200" baseline="0" dirty="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F6FFA303-42E8-4D13-90B6-0DFD0BCCE523}" type="slidenum">
              <a:rPr lang="en-US" smtClean="0"/>
              <a:pPr/>
              <a:t>10</a:t>
            </a:fld>
            <a:endParaRPr lang="en-US"/>
          </a:p>
        </p:txBody>
      </p:sp>
    </p:spTree>
    <p:extLst>
      <p:ext uri="{BB962C8B-B14F-4D97-AF65-F5344CB8AC3E}">
        <p14:creationId xmlns:p14="http://schemas.microsoft.com/office/powerpoint/2010/main" val="3521100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1" y="4267201"/>
            <a:ext cx="6400799" cy="4572000"/>
          </a:xfrm>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Bill</a:t>
            </a:r>
            <a:endParaRPr lang="en-US" sz="1200" baseline="0" dirty="0">
              <a:latin typeface="Arial" pitchFamily="34" charset="0"/>
              <a:cs typeface="Arial" pitchFamily="34" charset="0"/>
            </a:endParaRPr>
          </a:p>
          <a:p>
            <a:endParaRPr lang="en-US" baseline="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F6FFA303-42E8-4D13-90B6-0DFD0BCCE523}" type="slidenum">
              <a:rPr lang="en-US" smtClean="0"/>
              <a:pPr/>
              <a:t>11</a:t>
            </a:fld>
            <a:endParaRPr lang="en-US"/>
          </a:p>
        </p:txBody>
      </p:sp>
    </p:spTree>
    <p:extLst>
      <p:ext uri="{BB962C8B-B14F-4D97-AF65-F5344CB8AC3E}">
        <p14:creationId xmlns:p14="http://schemas.microsoft.com/office/powerpoint/2010/main" val="41702559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Bill</a:t>
            </a:r>
            <a:endParaRPr lang="en-US" sz="1200" baseline="0" dirty="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12</a:t>
            </a:fld>
            <a:endParaRPr lang="en-US"/>
          </a:p>
        </p:txBody>
      </p:sp>
    </p:spTree>
    <p:extLst>
      <p:ext uri="{BB962C8B-B14F-4D97-AF65-F5344CB8AC3E}">
        <p14:creationId xmlns:p14="http://schemas.microsoft.com/office/powerpoint/2010/main" val="34678775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Bill</a:t>
            </a:r>
            <a:endParaRPr lang="en-US" sz="1200" baseline="0" dirty="0">
              <a:latin typeface="Arial" pitchFamily="34" charset="0"/>
              <a:cs typeface="Arial" pitchFamily="34" charset="0"/>
            </a:endParaRPr>
          </a:p>
          <a:p>
            <a:endParaRPr lang="en-US" dirty="0"/>
          </a:p>
          <a:p>
            <a:r>
              <a:rPr lang="en-US" dirty="0"/>
              <a:t>Inform: Let them know that the lender may require a portion or all of the</a:t>
            </a:r>
            <a:r>
              <a:rPr lang="en-US" baseline="0" dirty="0"/>
              <a:t> compensation to release the property being purchased. Also, let them know that it will be applied to the principle of their mortgage.</a:t>
            </a:r>
          </a:p>
          <a:p>
            <a:endParaRPr lang="en-US" baseline="0" dirty="0"/>
          </a:p>
          <a:p>
            <a:r>
              <a:rPr lang="en-US" baseline="0" dirty="0"/>
              <a:t>Third Party: Include the third party authorization form. This will give you the authorization to work with the property owner’s lender on their behalf. Some lenders will only accept their form. This is another reason to get in touch with the lenders beforehand so you don’t have to go back to the property owner to have another document signed. </a:t>
            </a:r>
          </a:p>
          <a:p>
            <a:endParaRPr lang="en-US" baseline="0" dirty="0"/>
          </a:p>
          <a:p>
            <a:r>
              <a:rPr lang="en-US" baseline="0" dirty="0"/>
              <a:t>If the lender does not have one use the standard authorization form in the LPA documents list.</a:t>
            </a:r>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13</a:t>
            </a:fld>
            <a:endParaRPr lang="en-US"/>
          </a:p>
        </p:txBody>
      </p:sp>
    </p:spTree>
    <p:extLst>
      <p:ext uri="{BB962C8B-B14F-4D97-AF65-F5344CB8AC3E}">
        <p14:creationId xmlns:p14="http://schemas.microsoft.com/office/powerpoint/2010/main" val="7282579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Bill</a:t>
            </a:r>
            <a:endParaRPr lang="en-US" sz="1200" baseline="0" dirty="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14</a:t>
            </a:fld>
            <a:endParaRPr lang="en-US"/>
          </a:p>
        </p:txBody>
      </p:sp>
    </p:spTree>
    <p:extLst>
      <p:ext uri="{BB962C8B-B14F-4D97-AF65-F5344CB8AC3E}">
        <p14:creationId xmlns:p14="http://schemas.microsoft.com/office/powerpoint/2010/main" val="24936088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Bill</a:t>
            </a:r>
            <a:endParaRPr lang="en-US" sz="1200" baseline="0" dirty="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15</a:t>
            </a:fld>
            <a:endParaRPr lang="en-US"/>
          </a:p>
        </p:txBody>
      </p:sp>
    </p:spTree>
    <p:extLst>
      <p:ext uri="{BB962C8B-B14F-4D97-AF65-F5344CB8AC3E}">
        <p14:creationId xmlns:p14="http://schemas.microsoft.com/office/powerpoint/2010/main" val="42429408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Bill</a:t>
            </a:r>
            <a:endParaRPr lang="en-US" sz="1200" baseline="0" dirty="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16</a:t>
            </a:fld>
            <a:endParaRPr lang="en-US"/>
          </a:p>
        </p:txBody>
      </p:sp>
    </p:spTree>
    <p:extLst>
      <p:ext uri="{BB962C8B-B14F-4D97-AF65-F5344CB8AC3E}">
        <p14:creationId xmlns:p14="http://schemas.microsoft.com/office/powerpoint/2010/main" val="5493969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Bill</a:t>
            </a:r>
            <a:endParaRPr lang="en-US" sz="1200" baseline="0" dirty="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17</a:t>
            </a:fld>
            <a:endParaRPr lang="en-US"/>
          </a:p>
        </p:txBody>
      </p:sp>
    </p:spTree>
    <p:extLst>
      <p:ext uri="{BB962C8B-B14F-4D97-AF65-F5344CB8AC3E}">
        <p14:creationId xmlns:p14="http://schemas.microsoft.com/office/powerpoint/2010/main" val="19873670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Bill</a:t>
            </a:r>
            <a:endParaRPr lang="en-US" sz="1200" baseline="0" dirty="0">
              <a:latin typeface="Arial" pitchFamily="34" charset="0"/>
              <a:cs typeface="Arial" pitchFamily="34" charset="0"/>
            </a:endParaRPr>
          </a:p>
          <a:p>
            <a:endParaRPr lang="en-US" dirty="0"/>
          </a:p>
          <a:p>
            <a:r>
              <a:rPr lang="en-US" dirty="0"/>
              <a:t>On the mortgage</a:t>
            </a:r>
            <a:r>
              <a:rPr lang="en-US" baseline="0" dirty="0"/>
              <a:t> document there will be a MIN #. You will then use this MIN # on the MERS website to identify the current lender.</a:t>
            </a:r>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18</a:t>
            </a:fld>
            <a:endParaRPr lang="en-US"/>
          </a:p>
        </p:txBody>
      </p:sp>
    </p:spTree>
    <p:extLst>
      <p:ext uri="{BB962C8B-B14F-4D97-AF65-F5344CB8AC3E}">
        <p14:creationId xmlns:p14="http://schemas.microsoft.com/office/powerpoint/2010/main" val="24091839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Bill</a:t>
            </a:r>
            <a:endParaRPr lang="en-US" sz="1200" baseline="0" dirty="0">
              <a:latin typeface="Arial" pitchFamily="34" charset="0"/>
              <a:cs typeface="Arial" pitchFamily="34" charset="0"/>
            </a:endParaRPr>
          </a:p>
          <a:p>
            <a:endParaRPr lang="en-US" dirty="0"/>
          </a:p>
          <a:p>
            <a:r>
              <a:rPr lang="en-US" dirty="0"/>
              <a:t>This</a:t>
            </a:r>
            <a:r>
              <a:rPr lang="en-US" baseline="0" dirty="0"/>
              <a:t> is a snapshot of what the website will look like. Below is the website address.</a:t>
            </a:r>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19</a:t>
            </a:fld>
            <a:endParaRPr lang="en-US"/>
          </a:p>
        </p:txBody>
      </p:sp>
    </p:spTree>
    <p:extLst>
      <p:ext uri="{BB962C8B-B14F-4D97-AF65-F5344CB8AC3E}">
        <p14:creationId xmlns:p14="http://schemas.microsoft.com/office/powerpoint/2010/main" val="296684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KP</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2</a:t>
            </a:fld>
            <a:endParaRPr lang="en-US"/>
          </a:p>
        </p:txBody>
      </p:sp>
    </p:spTree>
    <p:extLst>
      <p:ext uri="{BB962C8B-B14F-4D97-AF65-F5344CB8AC3E}">
        <p14:creationId xmlns:p14="http://schemas.microsoft.com/office/powerpoint/2010/main" val="17750703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Bill</a:t>
            </a:r>
            <a:endParaRPr lang="en-US" sz="1200" baseline="0" dirty="0">
              <a:latin typeface="Arial" pitchFamily="34" charset="0"/>
              <a:cs typeface="Arial" pitchFamily="34" charset="0"/>
            </a:endParaRPr>
          </a:p>
          <a:p>
            <a:endParaRPr lang="en-US" dirty="0"/>
          </a:p>
          <a:p>
            <a:r>
              <a:rPr lang="en-US" dirty="0"/>
              <a:t>Click search by MIN. You can search other ways but I have</a:t>
            </a:r>
            <a:r>
              <a:rPr lang="en-US" baseline="0" dirty="0"/>
              <a:t> had the most success using the MIN #.</a:t>
            </a:r>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20</a:t>
            </a:fld>
            <a:endParaRPr lang="en-US"/>
          </a:p>
        </p:txBody>
      </p:sp>
    </p:spTree>
    <p:extLst>
      <p:ext uri="{BB962C8B-B14F-4D97-AF65-F5344CB8AC3E}">
        <p14:creationId xmlns:p14="http://schemas.microsoft.com/office/powerpoint/2010/main" val="21324391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Bill</a:t>
            </a:r>
            <a:endParaRPr lang="en-US" sz="1200" baseline="0" dirty="0">
              <a:latin typeface="Arial" pitchFamily="34" charset="0"/>
              <a:cs typeface="Arial" pitchFamily="34" charset="0"/>
            </a:endParaRPr>
          </a:p>
          <a:p>
            <a:endParaRPr lang="en-US" dirty="0"/>
          </a:p>
          <a:p>
            <a:r>
              <a:rPr lang="en-US" dirty="0"/>
              <a:t>Punch in the MIN # and click search.</a:t>
            </a:r>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21</a:t>
            </a:fld>
            <a:endParaRPr lang="en-US"/>
          </a:p>
        </p:txBody>
      </p:sp>
    </p:spTree>
    <p:extLst>
      <p:ext uri="{BB962C8B-B14F-4D97-AF65-F5344CB8AC3E}">
        <p14:creationId xmlns:p14="http://schemas.microsoft.com/office/powerpoint/2010/main" val="30261032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Bill</a:t>
            </a:r>
            <a:endParaRPr lang="en-US" sz="1200" baseline="0" dirty="0">
              <a:latin typeface="Arial" pitchFamily="34" charset="0"/>
              <a:cs typeface="Arial" pitchFamily="34" charset="0"/>
            </a:endParaRPr>
          </a:p>
          <a:p>
            <a:endParaRPr lang="en-US" dirty="0"/>
          </a:p>
          <a:p>
            <a:r>
              <a:rPr lang="en-US" dirty="0"/>
              <a:t>The current lender will pop up with some</a:t>
            </a:r>
            <a:r>
              <a:rPr lang="en-US" baseline="0" dirty="0"/>
              <a:t> information. In the area in the red box area next to servicer you can typically click and it will bring you to the current lender’s website.</a:t>
            </a:r>
          </a:p>
          <a:p>
            <a:endParaRPr lang="en-US" baseline="0" dirty="0"/>
          </a:p>
          <a:p>
            <a:r>
              <a:rPr lang="en-US" baseline="0" dirty="0"/>
              <a:t>Go through this lender to obtain a partial release.</a:t>
            </a:r>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22</a:t>
            </a:fld>
            <a:endParaRPr lang="en-US"/>
          </a:p>
        </p:txBody>
      </p:sp>
    </p:spTree>
    <p:extLst>
      <p:ext uri="{BB962C8B-B14F-4D97-AF65-F5344CB8AC3E}">
        <p14:creationId xmlns:p14="http://schemas.microsoft.com/office/powerpoint/2010/main" val="486228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Cindy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Just</a:t>
            </a:r>
            <a:r>
              <a:rPr lang="en-US" baseline="0" dirty="0"/>
              <a:t> as the slide states, you have to plan ahead.  Look over title work, discuss with property owner early.  You can’t wait until you find out if the owner is going to sign a conveyance to start discussing Mortgages.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23</a:t>
            </a:fld>
            <a:endParaRPr lang="en-US"/>
          </a:p>
        </p:txBody>
      </p:sp>
    </p:spTree>
    <p:extLst>
      <p:ext uri="{BB962C8B-B14F-4D97-AF65-F5344CB8AC3E}">
        <p14:creationId xmlns:p14="http://schemas.microsoft.com/office/powerpoint/2010/main" val="20417747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Cindy</a:t>
            </a:r>
          </a:p>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24</a:t>
            </a:fld>
            <a:endParaRPr lang="en-US"/>
          </a:p>
        </p:txBody>
      </p:sp>
    </p:spTree>
    <p:extLst>
      <p:ext uri="{BB962C8B-B14F-4D97-AF65-F5344CB8AC3E}">
        <p14:creationId xmlns:p14="http://schemas.microsoft.com/office/powerpoint/2010/main" val="23443187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Cindy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You</a:t>
            </a:r>
            <a:r>
              <a:rPr lang="en-US" baseline="0" dirty="0"/>
              <a:t> need to have the discussion with the LPA about friendly condemnation when a partial release will not be feasible or attainable.   Project dead lines are important.</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25</a:t>
            </a:fld>
            <a:endParaRPr lang="en-US"/>
          </a:p>
        </p:txBody>
      </p:sp>
    </p:spTree>
    <p:extLst>
      <p:ext uri="{BB962C8B-B14F-4D97-AF65-F5344CB8AC3E}">
        <p14:creationId xmlns:p14="http://schemas.microsoft.com/office/powerpoint/2010/main" val="11098368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KP</a:t>
            </a:r>
          </a:p>
          <a:p>
            <a:endParaRPr lang="en-US" dirty="0"/>
          </a:p>
          <a:p>
            <a:r>
              <a:rPr lang="en-US" dirty="0"/>
              <a:t>Give some background</a:t>
            </a:r>
            <a:r>
              <a:rPr lang="en-US" baseline="0" dirty="0"/>
              <a:t> and why the change</a:t>
            </a:r>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26</a:t>
            </a:fld>
            <a:endParaRPr lang="en-US"/>
          </a:p>
        </p:txBody>
      </p:sp>
    </p:spTree>
    <p:extLst>
      <p:ext uri="{BB962C8B-B14F-4D97-AF65-F5344CB8AC3E}">
        <p14:creationId xmlns:p14="http://schemas.microsoft.com/office/powerpoint/2010/main" val="40922209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KP</a:t>
            </a:r>
          </a:p>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27</a:t>
            </a:fld>
            <a:endParaRPr lang="en-US"/>
          </a:p>
        </p:txBody>
      </p:sp>
    </p:spTree>
    <p:extLst>
      <p:ext uri="{BB962C8B-B14F-4D97-AF65-F5344CB8AC3E}">
        <p14:creationId xmlns:p14="http://schemas.microsoft.com/office/powerpoint/2010/main" val="6560264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KP</a:t>
            </a:r>
          </a:p>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28</a:t>
            </a:fld>
            <a:endParaRPr lang="en-US"/>
          </a:p>
        </p:txBody>
      </p:sp>
    </p:spTree>
    <p:extLst>
      <p:ext uri="{BB962C8B-B14F-4D97-AF65-F5344CB8AC3E}">
        <p14:creationId xmlns:p14="http://schemas.microsoft.com/office/powerpoint/2010/main" val="22852604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KP</a:t>
            </a:r>
          </a:p>
          <a:p>
            <a:endParaRPr lang="en-US" dirty="0"/>
          </a:p>
          <a:p>
            <a:r>
              <a:rPr lang="en-US" dirty="0"/>
              <a:t>There are certain criteria</a:t>
            </a:r>
            <a:r>
              <a:rPr lang="en-US" baseline="0" dirty="0"/>
              <a:t> that must be met in order for the waiver of partial release to be considered.</a:t>
            </a:r>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29</a:t>
            </a:fld>
            <a:endParaRPr lang="en-US"/>
          </a:p>
        </p:txBody>
      </p:sp>
    </p:spTree>
    <p:extLst>
      <p:ext uri="{BB962C8B-B14F-4D97-AF65-F5344CB8AC3E}">
        <p14:creationId xmlns:p14="http://schemas.microsoft.com/office/powerpoint/2010/main" val="49581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51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943DFA-035C-4DA5-9840-62FA0030F74C}" type="slidenum">
              <a:rPr lang="en-US" smtClean="0"/>
              <a:pPr fontAlgn="base">
                <a:spcBef>
                  <a:spcPct val="0"/>
                </a:spcBef>
                <a:spcAft>
                  <a:spcPct val="0"/>
                </a:spcAft>
                <a:defRPr/>
              </a:pPr>
              <a:t>3</a:t>
            </a:fld>
            <a:endParaRPr lang="en-US"/>
          </a:p>
        </p:txBody>
      </p:sp>
      <p:sp>
        <p:nvSpPr>
          <p:cNvPr id="5" name="Notes Placeholder 2"/>
          <p:cNvSpPr>
            <a:spLocks noGrp="1"/>
          </p:cNvSpPr>
          <p:nvPr>
            <p:ph type="body" idx="1"/>
          </p:nvPr>
        </p:nvSpPr>
        <p:spPr/>
        <p:txBody>
          <a:bodyPr>
            <a:normAutofit fontScale="62500" lnSpcReduction="20000"/>
          </a:bodyPr>
          <a:lstStyle/>
          <a:p>
            <a:pPr>
              <a:defRPr/>
            </a:pPr>
            <a:r>
              <a:rPr lang="en-US" sz="1200" baseline="0" dirty="0">
                <a:latin typeface="Arial" pitchFamily="34" charset="0"/>
                <a:cs typeface="Arial" pitchFamily="34" charset="0"/>
              </a:rPr>
              <a:t>KP</a:t>
            </a:r>
          </a:p>
          <a:p>
            <a:pPr>
              <a:defRPr/>
            </a:pPr>
            <a:r>
              <a:rPr lang="en-US" sz="1200" baseline="0" dirty="0">
                <a:latin typeface="Arial" pitchFamily="34" charset="0"/>
                <a:cs typeface="Arial" pitchFamily="34" charset="0"/>
              </a:rPr>
              <a:t>We are having this webinar today because we feel it is important to talk about an important aspect to acquiring real estate that is needed for a federally or state funded project. It is important to understand that in exchange for federal aid, Federal highways is expecting the local municipalities to have obtained an adequate interest in the ROW. This means that the title to the ROW acquired should be clear of all liens and encumbrances. </a:t>
            </a:r>
          </a:p>
          <a:p>
            <a:pPr>
              <a:defRPr/>
            </a:pPr>
            <a:endParaRPr lang="en-US" sz="1200" baseline="0" dirty="0">
              <a:latin typeface="Arial" pitchFamily="34" charset="0"/>
              <a:cs typeface="Arial" pitchFamily="34" charset="0"/>
            </a:endParaRPr>
          </a:p>
          <a:p>
            <a:pPr>
              <a:defRPr/>
            </a:pPr>
            <a:r>
              <a:rPr lang="en-US" sz="1200" baseline="0" dirty="0">
                <a:latin typeface="Arial" pitchFamily="34" charset="0"/>
                <a:cs typeface="Arial" pitchFamily="34" charset="0"/>
              </a:rPr>
              <a:t>You may be asking, why now, when everyone is trying to be fiscally responsible and most funding is tight or non-existent. Well, this isn’t a new policy or requirement. This has been in the </a:t>
            </a:r>
            <a:r>
              <a:rPr lang="en-US" sz="1200" baseline="0" dirty="0" err="1">
                <a:latin typeface="Arial" pitchFamily="34" charset="0"/>
                <a:cs typeface="Arial" pitchFamily="34" charset="0"/>
              </a:rPr>
              <a:t>WisDOT</a:t>
            </a:r>
            <a:r>
              <a:rPr lang="en-US" sz="1200" baseline="0" dirty="0">
                <a:latin typeface="Arial" pitchFamily="34" charset="0"/>
                <a:cs typeface="Arial" pitchFamily="34" charset="0"/>
              </a:rPr>
              <a:t> Real Estate Manual – which is the manual that the LPA manual refers to for more real estate detail – for decades. It is true that </a:t>
            </a:r>
            <a:r>
              <a:rPr lang="en-US" sz="1200" baseline="0" dirty="0" err="1">
                <a:latin typeface="Arial" pitchFamily="34" charset="0"/>
                <a:cs typeface="Arial" pitchFamily="34" charset="0"/>
              </a:rPr>
              <a:t>WisDOT</a:t>
            </a:r>
            <a:r>
              <a:rPr lang="en-US" sz="1200" baseline="0" dirty="0">
                <a:latin typeface="Arial" pitchFamily="34" charset="0"/>
                <a:cs typeface="Arial" pitchFamily="34" charset="0"/>
              </a:rPr>
              <a:t> itself went through a period of time in the 2000s when it felt that perhaps simple, low value, non complex </a:t>
            </a:r>
            <a:r>
              <a:rPr lang="en-US" sz="1200" baseline="0" dirty="0" err="1">
                <a:latin typeface="Arial" pitchFamily="34" charset="0"/>
                <a:cs typeface="Arial" pitchFamily="34" charset="0"/>
              </a:rPr>
              <a:t>acquistions</a:t>
            </a:r>
            <a:r>
              <a:rPr lang="en-US" sz="1200" baseline="0" dirty="0">
                <a:latin typeface="Arial" pitchFamily="34" charset="0"/>
                <a:cs typeface="Arial" pitchFamily="34" charset="0"/>
              </a:rPr>
              <a:t> didn’t need to have partial releases in order to obtain clear title because the risk appeared to be so low. When the market turned in the mid 2000s however, foreclosures sky rocketed and  it became clear that not only was </a:t>
            </a:r>
            <a:r>
              <a:rPr lang="en-US" sz="1200" baseline="0" dirty="0" err="1">
                <a:latin typeface="Arial" pitchFamily="34" charset="0"/>
                <a:cs typeface="Arial" pitchFamily="34" charset="0"/>
              </a:rPr>
              <a:t>WisDOT</a:t>
            </a:r>
            <a:r>
              <a:rPr lang="en-US" sz="1200" baseline="0" dirty="0">
                <a:latin typeface="Arial" pitchFamily="34" charset="0"/>
                <a:cs typeface="Arial" pitchFamily="34" charset="0"/>
              </a:rPr>
              <a:t> putting its own projects at risk by not having clear title, but where doing a true disservice to the property holders who are under contract with banks for their properties.</a:t>
            </a:r>
          </a:p>
          <a:p>
            <a:pPr>
              <a:defRPr/>
            </a:pPr>
            <a:endParaRPr lang="en-US" sz="1200" baseline="0" dirty="0">
              <a:latin typeface="Arial" pitchFamily="34" charset="0"/>
              <a:cs typeface="Arial" pitchFamily="34" charset="0"/>
            </a:endParaRPr>
          </a:p>
          <a:p>
            <a:pPr lvl="0"/>
            <a:r>
              <a:rPr lang="en-US" sz="1200" baseline="0" dirty="0">
                <a:latin typeface="Arial" pitchFamily="34" charset="0"/>
                <a:cs typeface="Arial" pitchFamily="34" charset="0"/>
              </a:rPr>
              <a:t>Up to this point, we have pretty much allowed the local public agencies to make their own decisions regarding whether they wanted to take the risk and not obtain clear title. FHWA has become aware of this and has told </a:t>
            </a:r>
            <a:r>
              <a:rPr lang="en-US" sz="1200" baseline="0" dirty="0" err="1">
                <a:latin typeface="Arial" pitchFamily="34" charset="0"/>
                <a:cs typeface="Arial" pitchFamily="34" charset="0"/>
              </a:rPr>
              <a:t>WisDOT</a:t>
            </a:r>
            <a:r>
              <a:rPr lang="en-US" sz="1200" baseline="0" dirty="0">
                <a:latin typeface="Arial" pitchFamily="34" charset="0"/>
                <a:cs typeface="Arial" pitchFamily="34" charset="0"/>
              </a:rPr>
              <a:t> that it expects as part of our duty to oversee the spending of federal funds </a:t>
            </a:r>
            <a:r>
              <a:rPr lang="en-US" sz="1800" kern="1200" dirty="0">
                <a:solidFill>
                  <a:schemeClr val="tx1"/>
                </a:solidFill>
                <a:effectLst/>
                <a:latin typeface="+mn-lt"/>
                <a:ea typeface="+mn-ea"/>
                <a:cs typeface="+mn-cs"/>
              </a:rPr>
              <a:t>that property acquired for a state or Federal-aid project must be adequate for the construction, operation, and maintenance of the resulting facility and for the protection of both the facility and the traveling public. FHWA believes, and </a:t>
            </a:r>
            <a:r>
              <a:rPr lang="en-US" sz="1800" kern="1200" dirty="0" err="1">
                <a:solidFill>
                  <a:schemeClr val="tx1"/>
                </a:solidFill>
                <a:effectLst/>
                <a:latin typeface="+mn-lt"/>
                <a:ea typeface="+mn-ea"/>
                <a:cs typeface="+mn-cs"/>
              </a:rPr>
              <a:t>WisDOT</a:t>
            </a:r>
            <a:r>
              <a:rPr lang="en-US" sz="1800" kern="1200" dirty="0">
                <a:solidFill>
                  <a:schemeClr val="tx1"/>
                </a:solidFill>
                <a:effectLst/>
                <a:latin typeface="+mn-lt"/>
                <a:ea typeface="+mn-ea"/>
                <a:cs typeface="+mn-cs"/>
              </a:rPr>
              <a:t> agrees, that meeting the adequacy of interest test requires the LPA to acquire clear, marketable title to the real property or real property interests necessary to build the project. To not do this may jeopardize the project</a:t>
            </a:r>
            <a:r>
              <a:rPr lang="en-US" sz="1800" kern="1200" baseline="0" dirty="0">
                <a:solidFill>
                  <a:schemeClr val="tx1"/>
                </a:solidFill>
                <a:effectLst/>
                <a:latin typeface="+mn-lt"/>
                <a:ea typeface="+mn-ea"/>
                <a:cs typeface="+mn-cs"/>
              </a:rPr>
              <a:t> and thus the funding.</a:t>
            </a:r>
          </a:p>
          <a:p>
            <a:pPr lvl="0"/>
            <a:endParaRPr lang="en-US" sz="1800" kern="1200" baseline="0" dirty="0">
              <a:solidFill>
                <a:schemeClr val="tx1"/>
              </a:solidFill>
              <a:effectLst/>
              <a:latin typeface="+mn-lt"/>
              <a:ea typeface="+mn-ea"/>
              <a:cs typeface="+mn-cs"/>
            </a:endParaRPr>
          </a:p>
          <a:p>
            <a:pPr lvl="0"/>
            <a:r>
              <a:rPr lang="en-US" sz="1800" kern="1200" baseline="0" dirty="0">
                <a:solidFill>
                  <a:schemeClr val="tx1"/>
                </a:solidFill>
                <a:effectLst/>
                <a:latin typeface="+mn-lt"/>
                <a:ea typeface="+mn-ea"/>
                <a:cs typeface="+mn-cs"/>
              </a:rPr>
              <a:t>This will certainly be a rather new twist in the real estate part of a local program project. Today’s presentation is meant  to give you an overview of what a partial release is and what it takes to obtain clear title. We will be working with you to make sure that schedules are maintained and give you ideas on how best to keep additional costs down.</a:t>
            </a:r>
          </a:p>
          <a:p>
            <a:pPr lvl="0"/>
            <a:endParaRPr lang="en-US" sz="1800" kern="1200" baseline="0" dirty="0">
              <a:solidFill>
                <a:schemeClr val="tx1"/>
              </a:solidFill>
              <a:effectLst/>
              <a:latin typeface="+mn-lt"/>
              <a:ea typeface="+mn-ea"/>
              <a:cs typeface="+mn-cs"/>
            </a:endParaRPr>
          </a:p>
          <a:p>
            <a:pPr lvl="0"/>
            <a:r>
              <a:rPr lang="en-US" sz="1800" kern="1200" baseline="0" dirty="0">
                <a:solidFill>
                  <a:schemeClr val="tx1"/>
                </a:solidFill>
                <a:effectLst/>
                <a:latin typeface="+mn-lt"/>
                <a:ea typeface="+mn-ea"/>
                <a:cs typeface="+mn-cs"/>
              </a:rPr>
              <a:t>As I said earlier, if you have questions regarding a specific project please contact your MC so we can set up a meeting to discuss your concerns. I will not be handing the mike over to Bill.</a:t>
            </a:r>
            <a:endParaRPr lang="en-US" sz="1800" kern="1200" dirty="0">
              <a:solidFill>
                <a:schemeClr val="tx1"/>
              </a:solidFill>
              <a:effectLst/>
              <a:latin typeface="+mn-lt"/>
              <a:ea typeface="+mn-ea"/>
              <a:cs typeface="+mn-cs"/>
            </a:endParaRPr>
          </a:p>
          <a:p>
            <a:pPr>
              <a:defRPr/>
            </a:pP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9528008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KP</a:t>
            </a:r>
          </a:p>
          <a:p>
            <a:r>
              <a:rPr lang="en-US" dirty="0"/>
              <a:t>First</a:t>
            </a:r>
            <a:r>
              <a:rPr lang="en-US" baseline="0" dirty="0"/>
              <a:t> and foremost</a:t>
            </a:r>
            <a:r>
              <a:rPr lang="en-US" dirty="0"/>
              <a:t> the parcel</a:t>
            </a:r>
            <a:r>
              <a:rPr lang="en-US" baseline="0" dirty="0"/>
              <a:t> has to be the appropriate type.</a:t>
            </a:r>
          </a:p>
          <a:p>
            <a:endParaRPr lang="en-US" baseline="0" dirty="0"/>
          </a:p>
          <a:p>
            <a:pPr marL="171450" indent="-171450">
              <a:buFont typeface="Arial" panose="020B0604020202020204" pitchFamily="34" charset="0"/>
              <a:buChar char="•"/>
            </a:pPr>
            <a:r>
              <a:rPr lang="en-US" baseline="0" dirty="0"/>
              <a:t>The value of the acquisition has to be under $10,000</a:t>
            </a:r>
          </a:p>
          <a:p>
            <a:pPr marL="171450" indent="-171450">
              <a:buFont typeface="Arial" panose="020B0604020202020204" pitchFamily="34" charset="0"/>
              <a:buChar char="•"/>
            </a:pPr>
            <a:r>
              <a:rPr lang="en-US" baseline="0" dirty="0"/>
              <a:t>It has to be a minor taking such as a small strip along the road</a:t>
            </a:r>
          </a:p>
          <a:p>
            <a:pPr marL="171450" indent="-171450">
              <a:buFont typeface="Arial" panose="020B0604020202020204" pitchFamily="34" charset="0"/>
              <a:buChar char="•"/>
            </a:pPr>
            <a:r>
              <a:rPr lang="en-US" baseline="0" dirty="0"/>
              <a:t>And it has to be non complex – you don’t want to take the chance on parcels where there is the need for such things as access issues, costs to cure items, </a:t>
            </a:r>
            <a:r>
              <a:rPr lang="en-US" baseline="0" dirty="0" err="1"/>
              <a:t>ect</a:t>
            </a:r>
            <a:r>
              <a:rPr lang="en-US" baseline="0" dirty="0"/>
              <a:t>.</a:t>
            </a:r>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30</a:t>
            </a:fld>
            <a:endParaRPr lang="en-US"/>
          </a:p>
        </p:txBody>
      </p:sp>
    </p:spTree>
    <p:extLst>
      <p:ext uri="{BB962C8B-B14F-4D97-AF65-F5344CB8AC3E}">
        <p14:creationId xmlns:p14="http://schemas.microsoft.com/office/powerpoint/2010/main" val="25770034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KP</a:t>
            </a:r>
          </a:p>
          <a:p>
            <a:endParaRPr lang="en-US" dirty="0"/>
          </a:p>
          <a:p>
            <a:r>
              <a:rPr lang="en-US" dirty="0"/>
              <a:t>Secondly</a:t>
            </a:r>
            <a:r>
              <a:rPr lang="en-US" baseline="0" dirty="0"/>
              <a:t> a Risk assessment has to be done.  It has two parts – a project assessment and a parcel assessment.</a:t>
            </a:r>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31</a:t>
            </a:fld>
            <a:endParaRPr lang="en-US"/>
          </a:p>
        </p:txBody>
      </p:sp>
    </p:spTree>
    <p:extLst>
      <p:ext uri="{BB962C8B-B14F-4D97-AF65-F5344CB8AC3E}">
        <p14:creationId xmlns:p14="http://schemas.microsoft.com/office/powerpoint/2010/main" val="20696748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KP</a:t>
            </a:r>
          </a:p>
          <a:p>
            <a:r>
              <a:rPr lang="en-US" dirty="0"/>
              <a:t>Information</a:t>
            </a:r>
            <a:r>
              <a:rPr lang="en-US" baseline="0" dirty="0"/>
              <a:t> should be put into the project file justifying bringing this element to the project. This is where you would talk about general terms such as program or construction needs, scheduling constraints, etc. A list of parcels where this will be done should also be included.</a:t>
            </a:r>
          </a:p>
          <a:p>
            <a:endParaRPr lang="en-US" baseline="0" dirty="0"/>
          </a:p>
          <a:p>
            <a:r>
              <a:rPr lang="en-US" baseline="0" dirty="0"/>
              <a:t>Essentially a statement as to w</a:t>
            </a:r>
            <a:r>
              <a:rPr lang="en-US" dirty="0"/>
              <a:t>hy a partial release on all or some of the parcels will not be realized.</a:t>
            </a:r>
          </a:p>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32</a:t>
            </a:fld>
            <a:endParaRPr lang="en-US"/>
          </a:p>
        </p:txBody>
      </p:sp>
    </p:spTree>
    <p:extLst>
      <p:ext uri="{BB962C8B-B14F-4D97-AF65-F5344CB8AC3E}">
        <p14:creationId xmlns:p14="http://schemas.microsoft.com/office/powerpoint/2010/main" val="18629322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KP</a:t>
            </a:r>
          </a:p>
          <a:p>
            <a:endParaRPr lang="en-US" dirty="0"/>
          </a:p>
          <a:p>
            <a:r>
              <a:rPr lang="en-US" dirty="0"/>
              <a:t>An</a:t>
            </a:r>
            <a:r>
              <a:rPr lang="en-US" baseline="0" dirty="0"/>
              <a:t> assessment f</a:t>
            </a:r>
            <a:r>
              <a:rPr lang="en-US" dirty="0"/>
              <a:t>or each parcel where there</a:t>
            </a:r>
            <a:r>
              <a:rPr lang="en-US" baseline="0" dirty="0"/>
              <a:t> is a mortgage that will not be released will need to be done. Each parcel file should contain a document containing the details of the assessment.</a:t>
            </a:r>
          </a:p>
          <a:p>
            <a:endParaRPr lang="en-US" dirty="0"/>
          </a:p>
          <a:p>
            <a:r>
              <a:rPr lang="en-US" dirty="0"/>
              <a:t>You</a:t>
            </a:r>
            <a:r>
              <a:rPr lang="en-US" baseline="0" dirty="0"/>
              <a:t> should include details such as…</a:t>
            </a:r>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33</a:t>
            </a:fld>
            <a:endParaRPr lang="en-US"/>
          </a:p>
        </p:txBody>
      </p:sp>
    </p:spTree>
    <p:extLst>
      <p:ext uri="{BB962C8B-B14F-4D97-AF65-F5344CB8AC3E}">
        <p14:creationId xmlns:p14="http://schemas.microsoft.com/office/powerpoint/2010/main" val="18751881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KP</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One of the</a:t>
            </a:r>
            <a:r>
              <a:rPr lang="en-US" baseline="0" dirty="0"/>
              <a:t> most important aspects of the assessment is the </a:t>
            </a:r>
            <a:r>
              <a:rPr lang="en-US" baseline="0" dirty="0" err="1"/>
              <a:t>scrutinization</a:t>
            </a:r>
            <a:r>
              <a:rPr lang="en-US" baseline="0" dirty="0"/>
              <a:t> of the property title. It is highly recommended that the title you review is recent.  Are encumbrances such as federal/state tax or child support liens complicate matters and might indicate risk. Also verifying that the property owner is in good standing with the lender and is not in foreclosure proceedings is a must.  Your review should be documented verifying that you looked at the title and found no risk.</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There should also be documentation stating why a partial release of mortgage will not be obtained. Tell us “why” -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34</a:t>
            </a:fld>
            <a:endParaRPr lang="en-US"/>
          </a:p>
        </p:txBody>
      </p:sp>
    </p:spTree>
    <p:extLst>
      <p:ext uri="{BB962C8B-B14F-4D97-AF65-F5344CB8AC3E}">
        <p14:creationId xmlns:p14="http://schemas.microsoft.com/office/powerpoint/2010/main" val="28949639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Bill</a:t>
            </a:r>
          </a:p>
          <a:p>
            <a:r>
              <a:rPr lang="en-US" sz="1200" dirty="0"/>
              <a:t>The LPA/negotiator is required to provide to every property owner (in which a partial release will not be obtained) </a:t>
            </a:r>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35</a:t>
            </a:fld>
            <a:endParaRPr lang="en-US"/>
          </a:p>
        </p:txBody>
      </p:sp>
    </p:spTree>
    <p:extLst>
      <p:ext uri="{BB962C8B-B14F-4D97-AF65-F5344CB8AC3E}">
        <p14:creationId xmlns:p14="http://schemas.microsoft.com/office/powerpoint/2010/main" val="25886889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KP</a:t>
            </a:r>
          </a:p>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36</a:t>
            </a:fld>
            <a:endParaRPr lang="en-US"/>
          </a:p>
        </p:txBody>
      </p:sp>
    </p:spTree>
    <p:extLst>
      <p:ext uri="{BB962C8B-B14F-4D97-AF65-F5344CB8AC3E}">
        <p14:creationId xmlns:p14="http://schemas.microsoft.com/office/powerpoint/2010/main" val="37576784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KP</a:t>
            </a:r>
          </a:p>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37</a:t>
            </a:fld>
            <a:endParaRPr lang="en-US"/>
          </a:p>
        </p:txBody>
      </p:sp>
    </p:spTree>
    <p:extLst>
      <p:ext uri="{BB962C8B-B14F-4D97-AF65-F5344CB8AC3E}">
        <p14:creationId xmlns:p14="http://schemas.microsoft.com/office/powerpoint/2010/main" val="39028632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aseline="0" dirty="0">
                <a:latin typeface="Arial" pitchFamily="34" charset="0"/>
                <a:cs typeface="Arial" pitchFamily="34" charset="0"/>
              </a:rPr>
              <a:t>KP</a:t>
            </a:r>
          </a:p>
          <a:p>
            <a:endParaRPr lang="en-US" dirty="0"/>
          </a:p>
          <a:p>
            <a:r>
              <a:rPr lang="en-US" dirty="0"/>
              <a:t>Talk about</a:t>
            </a:r>
            <a:r>
              <a:rPr lang="en-US" baseline="0" dirty="0"/>
              <a:t> the excel sheet </a:t>
            </a:r>
            <a:r>
              <a:rPr lang="en-US" baseline="0" dirty="0" err="1"/>
              <a:t>beging</a:t>
            </a:r>
            <a:r>
              <a:rPr lang="en-US" baseline="0" dirty="0"/>
              <a:t> created for lender contacts – show where in website it will go?</a:t>
            </a:r>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38</a:t>
            </a:fld>
            <a:endParaRPr lang="en-US"/>
          </a:p>
        </p:txBody>
      </p:sp>
    </p:spTree>
    <p:extLst>
      <p:ext uri="{BB962C8B-B14F-4D97-AF65-F5344CB8AC3E}">
        <p14:creationId xmlns:p14="http://schemas.microsoft.com/office/powerpoint/2010/main" val="9737822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KP</a:t>
            </a:r>
          </a:p>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39</a:t>
            </a:fld>
            <a:endParaRPr lang="en-US"/>
          </a:p>
        </p:txBody>
      </p:sp>
    </p:spTree>
    <p:extLst>
      <p:ext uri="{BB962C8B-B14F-4D97-AF65-F5344CB8AC3E}">
        <p14:creationId xmlns:p14="http://schemas.microsoft.com/office/powerpoint/2010/main" val="1742624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solidFill>
                  <a:schemeClr val="tx1"/>
                </a:solidFill>
              </a:rPr>
              <a:t>KP</a:t>
            </a:r>
          </a:p>
          <a:p>
            <a:endParaRPr lang="en-US" dirty="0"/>
          </a:p>
        </p:txBody>
      </p:sp>
      <p:sp>
        <p:nvSpPr>
          <p:cNvPr id="4" name="Slide Number Placeholder 3"/>
          <p:cNvSpPr>
            <a:spLocks noGrp="1"/>
          </p:cNvSpPr>
          <p:nvPr>
            <p:ph type="sldNum" sz="quarter" idx="10"/>
          </p:nvPr>
        </p:nvSpPr>
        <p:spPr/>
        <p:txBody>
          <a:bodyPr/>
          <a:lstStyle/>
          <a:p>
            <a:fld id="{F6FFA303-42E8-4D13-90B6-0DFD0BCCE523}" type="slidenum">
              <a:rPr lang="en-US" smtClean="0"/>
              <a:pPr/>
              <a:t>4</a:t>
            </a:fld>
            <a:endParaRPr lang="en-US"/>
          </a:p>
        </p:txBody>
      </p:sp>
    </p:spTree>
    <p:extLst>
      <p:ext uri="{BB962C8B-B14F-4D97-AF65-F5344CB8AC3E}">
        <p14:creationId xmlns:p14="http://schemas.microsoft.com/office/powerpoint/2010/main" val="55683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aseline="0" dirty="0">
                <a:latin typeface="Arial" pitchFamily="34" charset="0"/>
                <a:cs typeface="Arial" pitchFamily="34" charset="0"/>
              </a:rPr>
              <a:t>KP</a:t>
            </a:r>
          </a:p>
          <a:p>
            <a:endParaRPr lang="en-US" dirty="0"/>
          </a:p>
          <a:p>
            <a:r>
              <a:rPr lang="en-US" dirty="0"/>
              <a:t>-The</a:t>
            </a:r>
            <a:r>
              <a:rPr lang="en-US" baseline="0" dirty="0"/>
              <a:t> lender still has an interest in the property. They will not execute a partial release.</a:t>
            </a:r>
          </a:p>
          <a:p>
            <a:r>
              <a:rPr lang="en-US" baseline="0" dirty="0"/>
              <a:t>-Talk to your LPA RE Coordinator about Consent of Lien Holder language. We want to make sure the lender is subordinating to the LPA.</a:t>
            </a:r>
          </a:p>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5</a:t>
            </a:fld>
            <a:endParaRPr lang="en-US"/>
          </a:p>
        </p:txBody>
      </p:sp>
    </p:spTree>
    <p:extLst>
      <p:ext uri="{BB962C8B-B14F-4D97-AF65-F5344CB8AC3E}">
        <p14:creationId xmlns:p14="http://schemas.microsoft.com/office/powerpoint/2010/main" val="1853966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aseline="0" dirty="0">
                <a:latin typeface="Arial" pitchFamily="34" charset="0"/>
                <a:cs typeface="Arial" pitchFamily="34" charset="0"/>
              </a:rPr>
              <a:t>KP</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F6FFA303-42E8-4D13-90B6-0DFD0BCCE523}" type="slidenum">
              <a:rPr lang="en-US" smtClean="0"/>
              <a:pPr/>
              <a:t>6</a:t>
            </a:fld>
            <a:endParaRPr lang="en-US"/>
          </a:p>
        </p:txBody>
      </p:sp>
    </p:spTree>
    <p:extLst>
      <p:ext uri="{BB962C8B-B14F-4D97-AF65-F5344CB8AC3E}">
        <p14:creationId xmlns:p14="http://schemas.microsoft.com/office/powerpoint/2010/main" val="1851762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aseline="0" dirty="0">
                <a:latin typeface="Arial" pitchFamily="34" charset="0"/>
                <a:cs typeface="Arial" pitchFamily="34" charset="0"/>
              </a:rPr>
              <a:t>KP</a:t>
            </a:r>
          </a:p>
          <a:p>
            <a:endParaRPr lang="en-US" dirty="0"/>
          </a:p>
          <a:p>
            <a:r>
              <a:rPr lang="en-US" dirty="0"/>
              <a:t>When the LPA accepts</a:t>
            </a:r>
            <a:r>
              <a:rPr lang="en-US" baseline="0" dirty="0"/>
              <a:t> state or federal funds in any part of the project the LPA agrees to follow all state and federal requirement.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Which means it must meet the adequacy of interest test:</a:t>
            </a:r>
            <a:r>
              <a:rPr lang="en-US" baseline="0" dirty="0"/>
              <a:t> Clear, marketable title to the real property or real property interests necessary to build the project.</a:t>
            </a: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Where the interest to be acquired is only a portion of the subject property (partial acquisition), </a:t>
            </a:r>
            <a:r>
              <a:rPr lang="en-US" sz="1200" dirty="0" err="1"/>
              <a:t>WisDOT’s</a:t>
            </a:r>
            <a:r>
              <a:rPr lang="en-US" sz="1200" dirty="0"/>
              <a:t> policy, with FHWA’s concurrence, requires the LPA to obtain either partial releases or subordination agreements for any prior recorded liens or title encumbrances.  This requirement applies to recorded mortgages, no matter the complexity or dollar amount.  The sole exception to this requirement is for temporary limited easements (TLE) where the risk of foreclosure prior to or during construction is low.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F6FFA303-42E8-4D13-90B6-0DFD0BCCE523}" type="slidenum">
              <a:rPr lang="en-US" smtClean="0"/>
              <a:pPr/>
              <a:t>7</a:t>
            </a:fld>
            <a:endParaRPr lang="en-US"/>
          </a:p>
        </p:txBody>
      </p:sp>
    </p:spTree>
    <p:extLst>
      <p:ext uri="{BB962C8B-B14F-4D97-AF65-F5344CB8AC3E}">
        <p14:creationId xmlns:p14="http://schemas.microsoft.com/office/powerpoint/2010/main" val="1367959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aseline="0" dirty="0">
                <a:latin typeface="Arial" pitchFamily="34" charset="0"/>
                <a:cs typeface="Arial" pitchFamily="34" charset="0"/>
              </a:rPr>
              <a:t>KP</a:t>
            </a:r>
          </a:p>
          <a:p>
            <a:endParaRPr lang="en-US" dirty="0"/>
          </a:p>
          <a:p>
            <a:r>
              <a:rPr lang="en-US" dirty="0"/>
              <a:t>Property</a:t>
            </a:r>
            <a:r>
              <a:rPr lang="en-US" baseline="0" dirty="0"/>
              <a:t> owners are putting a lot of trust in us. So we need to acquire the property correctly for them. </a:t>
            </a:r>
            <a:r>
              <a:rPr lang="en-US" dirty="0"/>
              <a:t>In many</a:t>
            </a:r>
            <a:r>
              <a:rPr lang="en-US" baseline="0" dirty="0"/>
              <a:t> cases, probably most. It is a violation of the mortgage agreement. The lender can call immediately due the entire mortgage.</a:t>
            </a:r>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8</a:t>
            </a:fld>
            <a:endParaRPr lang="en-US"/>
          </a:p>
        </p:txBody>
      </p:sp>
    </p:spTree>
    <p:extLst>
      <p:ext uri="{BB962C8B-B14F-4D97-AF65-F5344CB8AC3E}">
        <p14:creationId xmlns:p14="http://schemas.microsoft.com/office/powerpoint/2010/main" val="636406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aseline="0" dirty="0">
                <a:latin typeface="Arial" pitchFamily="34" charset="0"/>
                <a:cs typeface="Arial" pitchFamily="34" charset="0"/>
              </a:rPr>
              <a:t>KP</a:t>
            </a:r>
          </a:p>
          <a:p>
            <a:endParaRPr lang="en-US" dirty="0"/>
          </a:p>
          <a:p>
            <a:r>
              <a:rPr lang="en-US" dirty="0"/>
              <a:t>If</a:t>
            </a:r>
            <a:r>
              <a:rPr lang="en-US" baseline="0" dirty="0"/>
              <a:t> the property is foreclosed on there is the possibility the LPA will have to pay the lender to acquire the property again. The reason why is that the lender will not have received payment for the acquisition and therefore would not have released their rights to the property. The LPA will be subordinate to the lender.</a:t>
            </a:r>
            <a:endParaRPr lang="en-US" dirty="0"/>
          </a:p>
        </p:txBody>
      </p:sp>
      <p:sp>
        <p:nvSpPr>
          <p:cNvPr id="4" name="Slide Number Placeholder 3"/>
          <p:cNvSpPr>
            <a:spLocks noGrp="1"/>
          </p:cNvSpPr>
          <p:nvPr>
            <p:ph type="sldNum" sz="quarter" idx="10"/>
          </p:nvPr>
        </p:nvSpPr>
        <p:spPr/>
        <p:txBody>
          <a:bodyPr/>
          <a:lstStyle/>
          <a:p>
            <a:fld id="{F6FFA303-42E8-4D13-90B6-0DFD0BCCE523}" type="slidenum">
              <a:rPr lang="en-US" smtClean="0"/>
              <a:pPr/>
              <a:t>9</a:t>
            </a:fld>
            <a:endParaRPr lang="en-US"/>
          </a:p>
        </p:txBody>
      </p:sp>
    </p:spTree>
    <p:extLst>
      <p:ext uri="{BB962C8B-B14F-4D97-AF65-F5344CB8AC3E}">
        <p14:creationId xmlns:p14="http://schemas.microsoft.com/office/powerpoint/2010/main" val="1629542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Title 8"/>
          <p:cNvSpPr>
            <a:spLocks noGrp="1"/>
          </p:cNvSpPr>
          <p:nvPr>
            <p:ph type="ctrTitle"/>
          </p:nvPr>
        </p:nvSpPr>
        <p:spPr>
          <a:xfrm>
            <a:off x="685800" y="1752601"/>
            <a:ext cx="7772400" cy="1829761"/>
          </a:xfrm>
        </p:spPr>
        <p:txBody>
          <a:bodyPr anchor="b"/>
          <a:lstStyle>
            <a:lvl1pPr algn="r">
              <a:defRPr sz="4800" b="1">
                <a:solidFill>
                  <a:srgbClr val="213681"/>
                </a:solidFill>
                <a:effectLst>
                  <a:outerShdw blurRad="31750" dist="25400" dir="5400000" algn="tl" rotWithShape="0">
                    <a:srgbClr val="000000">
                      <a:alpha val="25000"/>
                    </a:srgbClr>
                  </a:outerShdw>
                </a:effectLst>
              </a:defRPr>
            </a:lvl1pPr>
            <a:extLst/>
          </a:lstStyle>
          <a:p>
            <a:r>
              <a:rPr lang="en-US" dirty="0"/>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5"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0A2AD120-39C9-4762-9808-4997980F3313}"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89C35698-ECFA-45D4-B95F-4F52958123EB}"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a:t>Click to edit Master title style</a:t>
            </a:r>
          </a:p>
        </p:txBody>
      </p:sp>
      <p:sp>
        <p:nvSpPr>
          <p:cNvPr id="5" name="Content Placeholder 4"/>
          <p:cNvSpPr>
            <a:spLocks noGrp="1"/>
          </p:cNvSpPr>
          <p:nvPr>
            <p:ph sz="quarter" idx="2"/>
          </p:nvPr>
        </p:nvSpPr>
        <p:spPr>
          <a:xfrm>
            <a:off x="457200" y="1444294"/>
            <a:ext cx="4040188" cy="3941763"/>
          </a:xfrm>
          <a:gradFill>
            <a:gsLst>
              <a:gs pos="0">
                <a:schemeClr val="bg1"/>
              </a:gs>
              <a:gs pos="64999">
                <a:schemeClr val="bg1">
                  <a:lumMod val="95000"/>
                </a:schemeClr>
              </a:gs>
              <a:gs pos="100000">
                <a:schemeClr val="bg1">
                  <a:lumMod val="85000"/>
                </a:schemeClr>
              </a:gs>
            </a:gsLst>
            <a:lin ang="16800000" scaled="0"/>
          </a:gradFill>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444294"/>
            <a:ext cx="4041775" cy="3941763"/>
          </a:xfrm>
          <a:gradFill>
            <a:gsLst>
              <a:gs pos="0">
                <a:schemeClr val="bg1"/>
              </a:gs>
              <a:gs pos="64999">
                <a:schemeClr val="bg1">
                  <a:lumMod val="95000"/>
                </a:schemeClr>
              </a:gs>
              <a:gs pos="100000">
                <a:schemeClr val="bg1">
                  <a:lumMod val="85000"/>
                </a:schemeClr>
              </a:gs>
            </a:gsLst>
            <a:lin ang="16800000" scaled="0"/>
          </a:gradFill>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4D1A753E-EC79-4AA7-8B4D-F379B7F83DE6}"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DB104AA0-9F21-4485-B088-466B0F30090C}"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2"/>
            <a:ext cx="3974592" cy="664698"/>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dirty="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C38AFE01-58B7-4B7A-B8D5-787EBD0E15CF}"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96E48EDD-1FD1-4C50-94FF-D58D47BF0090}"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E0710924-D447-41AA-9A85-433CA037B1E3}"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Freeform 9"/>
          <p:cNvSpPr/>
          <p:nvPr userDrawn="1"/>
        </p:nvSpPr>
        <p:spPr>
          <a:xfrm flipV="1">
            <a:off x="0" y="5206360"/>
            <a:ext cx="9144000" cy="1712045"/>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15026 h 23922"/>
              <a:gd name="connsiteX1" fmla="*/ 21600 w 21600"/>
              <a:gd name="connsiteY1" fmla="*/ 0 h 23922"/>
              <a:gd name="connsiteX2" fmla="*/ 21600 w 21600"/>
              <a:gd name="connsiteY2" fmla="*/ 17322 h 23922"/>
              <a:gd name="connsiteX3" fmla="*/ 0 w 21600"/>
              <a:gd name="connsiteY3" fmla="*/ 20172 h 23922"/>
              <a:gd name="connsiteX4" fmla="*/ 0 w 21600"/>
              <a:gd name="connsiteY4" fmla="*/ 15026 h 23922"/>
              <a:gd name="connsiteX0" fmla="*/ 0 w 21600"/>
              <a:gd name="connsiteY0" fmla="*/ 0 h 8896"/>
              <a:gd name="connsiteX1" fmla="*/ 21600 w 21600"/>
              <a:gd name="connsiteY1" fmla="*/ 0 h 8896"/>
              <a:gd name="connsiteX2" fmla="*/ 21600 w 21600"/>
              <a:gd name="connsiteY2" fmla="*/ 2296 h 8896"/>
              <a:gd name="connsiteX3" fmla="*/ 0 w 21600"/>
              <a:gd name="connsiteY3" fmla="*/ 5146 h 8896"/>
              <a:gd name="connsiteX4" fmla="*/ 0 w 21600"/>
              <a:gd name="connsiteY4" fmla="*/ 0 h 8896"/>
              <a:gd name="connsiteX0" fmla="*/ 0 w 10000"/>
              <a:gd name="connsiteY0" fmla="*/ 0 h 10000"/>
              <a:gd name="connsiteX1" fmla="*/ 10000 w 10000"/>
              <a:gd name="connsiteY1" fmla="*/ 0 h 10000"/>
              <a:gd name="connsiteX2" fmla="*/ 10000 w 10000"/>
              <a:gd name="connsiteY2" fmla="*/ 3704 h 10000"/>
              <a:gd name="connsiteX3" fmla="*/ 0 w 10000"/>
              <a:gd name="connsiteY3" fmla="*/ 5785 h 10000"/>
              <a:gd name="connsiteX4" fmla="*/ 0 w 10000"/>
              <a:gd name="connsiteY4" fmla="*/ 0 h 10000"/>
              <a:gd name="connsiteX0" fmla="*/ 0 w 10000"/>
              <a:gd name="connsiteY0" fmla="*/ 367 h 10367"/>
              <a:gd name="connsiteX1" fmla="*/ 10000 w 10000"/>
              <a:gd name="connsiteY1" fmla="*/ 367 h 10367"/>
              <a:gd name="connsiteX2" fmla="*/ 10000 w 10000"/>
              <a:gd name="connsiteY2" fmla="*/ 4071 h 10367"/>
              <a:gd name="connsiteX3" fmla="*/ 0 w 10000"/>
              <a:gd name="connsiteY3" fmla="*/ 6152 h 10367"/>
              <a:gd name="connsiteX4" fmla="*/ 0 w 10000"/>
              <a:gd name="connsiteY4" fmla="*/ 367 h 10367"/>
              <a:gd name="connsiteX0" fmla="*/ 0 w 10000"/>
              <a:gd name="connsiteY0" fmla="*/ 367 h 8620"/>
              <a:gd name="connsiteX1" fmla="*/ 10000 w 10000"/>
              <a:gd name="connsiteY1" fmla="*/ 367 h 8620"/>
              <a:gd name="connsiteX2" fmla="*/ 10000 w 10000"/>
              <a:gd name="connsiteY2" fmla="*/ 4071 h 8620"/>
              <a:gd name="connsiteX3" fmla="*/ 0 w 10000"/>
              <a:gd name="connsiteY3" fmla="*/ 6152 h 8620"/>
              <a:gd name="connsiteX4" fmla="*/ 0 w 10000"/>
              <a:gd name="connsiteY4" fmla="*/ 367 h 8620"/>
              <a:gd name="connsiteX0" fmla="*/ 0 w 10000"/>
              <a:gd name="connsiteY0" fmla="*/ 426 h 12067"/>
              <a:gd name="connsiteX1" fmla="*/ 10000 w 10000"/>
              <a:gd name="connsiteY1" fmla="*/ 426 h 12067"/>
              <a:gd name="connsiteX2" fmla="*/ 10000 w 10000"/>
              <a:gd name="connsiteY2" fmla="*/ 4723 h 12067"/>
              <a:gd name="connsiteX3" fmla="*/ 0 w 10000"/>
              <a:gd name="connsiteY3" fmla="*/ 7137 h 12067"/>
              <a:gd name="connsiteX4" fmla="*/ 0 w 10000"/>
              <a:gd name="connsiteY4" fmla="*/ 426 h 12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2067">
                <a:moveTo>
                  <a:pt x="0" y="426"/>
                </a:moveTo>
                <a:lnTo>
                  <a:pt x="10000" y="426"/>
                </a:lnTo>
                <a:lnTo>
                  <a:pt x="10000" y="4723"/>
                </a:lnTo>
                <a:cubicBezTo>
                  <a:pt x="8802" y="0"/>
                  <a:pt x="3211" y="12067"/>
                  <a:pt x="0" y="7137"/>
                </a:cubicBezTo>
                <a:lnTo>
                  <a:pt x="0" y="426"/>
                </a:lnTo>
                <a:close/>
              </a:path>
            </a:pathLst>
          </a:custGeom>
          <a:blipFill>
            <a:blip r:embed="rId9" cstate="print"/>
            <a:stretch>
              <a:fillRect t="-50000"/>
            </a:stretch>
          </a:blipFill>
          <a:ln>
            <a:noFill/>
          </a:ln>
          <a:effectLst>
            <a:innerShdw blurRad="63500" dist="50800" dir="16200000">
              <a:prstClr val="black">
                <a:alpha val="50000"/>
              </a:prstClr>
            </a:innerShdw>
          </a:effectLst>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Title Placeholder 8"/>
          <p:cNvSpPr>
            <a:spLocks noGrp="1"/>
          </p:cNvSpPr>
          <p:nvPr>
            <p:ph type="title"/>
          </p:nvPr>
        </p:nvSpPr>
        <p:spPr>
          <a:xfrm>
            <a:off x="457200" y="533400"/>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dirty="0"/>
              <a:t>Click to edit Master title style</a:t>
            </a:r>
          </a:p>
        </p:txBody>
      </p:sp>
      <p:sp>
        <p:nvSpPr>
          <p:cNvPr id="1030" name="Text Placeholder 29"/>
          <p:cNvSpPr>
            <a:spLocks noGrp="1"/>
          </p:cNvSpPr>
          <p:nvPr>
            <p:ph type="body" idx="1"/>
          </p:nvPr>
        </p:nvSpPr>
        <p:spPr bwMode="auto">
          <a:xfrm>
            <a:off x="457200" y="1676400"/>
            <a:ext cx="8229600" cy="3873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3" name="Picture 22" descr="WisDOTlogo.gif"/>
          <p:cNvPicPr>
            <a:picLocks noChangeAspect="1"/>
          </p:cNvPicPr>
          <p:nvPr userDrawn="1"/>
        </p:nvPicPr>
        <p:blipFill>
          <a:blip r:embed="rId10" cstate="print"/>
          <a:stretch>
            <a:fillRect/>
          </a:stretch>
        </p:blipFill>
        <p:spPr>
          <a:xfrm>
            <a:off x="308002" y="5943600"/>
            <a:ext cx="762000" cy="762000"/>
          </a:xfrm>
          <a:prstGeom prst="ellipse">
            <a:avLst/>
          </a:prstGeom>
          <a:ln w="38100" cap="rnd" cmpd="sng">
            <a:solidFill>
              <a:schemeClr val="bg1"/>
            </a:solidFill>
          </a:ln>
          <a:effectLst>
            <a:outerShdw blurRad="50800" dist="38100" dir="5400000" algn="t" rotWithShape="0">
              <a:srgbClr val="213681">
                <a:alpha val="40000"/>
              </a:srgbClr>
            </a:outerShdw>
          </a:effectLst>
        </p:spPr>
      </p:pic>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Lst>
  <p:hf hdr="0" ftr="0"/>
  <p:txStyles>
    <p:titleStyle>
      <a:lvl1pPr algn="l" rtl="0" eaLnBrk="0" fontAlgn="base" hangingPunct="0">
        <a:spcBef>
          <a:spcPct val="0"/>
        </a:spcBef>
        <a:spcAft>
          <a:spcPct val="0"/>
        </a:spcAft>
        <a:defRPr sz="4100" b="1" kern="1200">
          <a:solidFill>
            <a:srgbClr val="002F9D"/>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rgbClr val="002F9D"/>
          </a:solidFill>
          <a:latin typeface="Arial" charset="0"/>
        </a:defRPr>
      </a:lvl2pPr>
      <a:lvl3pPr algn="l" rtl="0" eaLnBrk="0" fontAlgn="base" hangingPunct="0">
        <a:spcBef>
          <a:spcPct val="0"/>
        </a:spcBef>
        <a:spcAft>
          <a:spcPct val="0"/>
        </a:spcAft>
        <a:defRPr sz="4100" b="1">
          <a:solidFill>
            <a:srgbClr val="002F9D"/>
          </a:solidFill>
          <a:latin typeface="Arial" charset="0"/>
        </a:defRPr>
      </a:lvl3pPr>
      <a:lvl4pPr algn="l" rtl="0" eaLnBrk="0" fontAlgn="base" hangingPunct="0">
        <a:spcBef>
          <a:spcPct val="0"/>
        </a:spcBef>
        <a:spcAft>
          <a:spcPct val="0"/>
        </a:spcAft>
        <a:defRPr sz="4100" b="1">
          <a:solidFill>
            <a:srgbClr val="002F9D"/>
          </a:solidFill>
          <a:latin typeface="Arial" charset="0"/>
        </a:defRPr>
      </a:lvl4pPr>
      <a:lvl5pPr algn="l" rtl="0" eaLnBrk="0" fontAlgn="base" hangingPunct="0">
        <a:spcBef>
          <a:spcPct val="0"/>
        </a:spcBef>
        <a:spcAft>
          <a:spcPct val="0"/>
        </a:spcAft>
        <a:defRPr sz="4100" b="1">
          <a:solidFill>
            <a:srgbClr val="002F9D"/>
          </a:solidFill>
          <a:latin typeface="Arial" charset="0"/>
        </a:defRPr>
      </a:lvl5pPr>
      <a:lvl6pPr marL="457200" algn="l" rtl="0" fontAlgn="base">
        <a:spcBef>
          <a:spcPct val="0"/>
        </a:spcBef>
        <a:spcAft>
          <a:spcPct val="0"/>
        </a:spcAft>
        <a:defRPr sz="4100" b="1">
          <a:solidFill>
            <a:srgbClr val="002F9D"/>
          </a:solidFill>
          <a:latin typeface="Arial" charset="0"/>
        </a:defRPr>
      </a:lvl6pPr>
      <a:lvl7pPr marL="914400" algn="l" rtl="0" fontAlgn="base">
        <a:spcBef>
          <a:spcPct val="0"/>
        </a:spcBef>
        <a:spcAft>
          <a:spcPct val="0"/>
        </a:spcAft>
        <a:defRPr sz="4100" b="1">
          <a:solidFill>
            <a:srgbClr val="002F9D"/>
          </a:solidFill>
          <a:latin typeface="Arial" charset="0"/>
        </a:defRPr>
      </a:lvl7pPr>
      <a:lvl8pPr marL="1371600" algn="l" rtl="0" fontAlgn="base">
        <a:spcBef>
          <a:spcPct val="0"/>
        </a:spcBef>
        <a:spcAft>
          <a:spcPct val="0"/>
        </a:spcAft>
        <a:defRPr sz="4100" b="1">
          <a:solidFill>
            <a:srgbClr val="002F9D"/>
          </a:solidFill>
          <a:latin typeface="Arial" charset="0"/>
        </a:defRPr>
      </a:lvl8pPr>
      <a:lvl9pPr marL="1828800" algn="l" rtl="0" fontAlgn="base">
        <a:spcBef>
          <a:spcPct val="0"/>
        </a:spcBef>
        <a:spcAft>
          <a:spcPct val="0"/>
        </a:spcAft>
        <a:defRPr sz="4100" b="1">
          <a:solidFill>
            <a:srgbClr val="002F9D"/>
          </a:solidFill>
          <a:latin typeface="Arial"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Wingdings" pitchFamily="2" charset="2"/>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rgbClr val="ED1C24"/>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rgbClr val="ED1C24"/>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rgbClr val="ED1C24"/>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erry.paruelski@got.wi.gov"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isconsindot.gov/Pages/doing-bus/local-gov/astnce-pgms/aid/lpa-re-info.aspx/" TargetMode="External"/><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isconsindot.gov/Pages/doing-bus/local-gov/astnce-pgms/aid/lpa-re-info.aspx/"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mailto:Kerry.Paruleski@dot.wi.gov"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hyperlink" Target="mailto:Cynthia.Michalski@dot.wi.gov" TargetMode="External"/><Relationship Id="rId4" Type="http://schemas.openxmlformats.org/officeDocument/2006/relationships/hyperlink" Target="mailto:William.burki@dot.wi.gov"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609600" y="533400"/>
            <a:ext cx="8077200" cy="4419600"/>
          </a:xfrm>
          <a:ln>
            <a:noFill/>
          </a:ln>
        </p:spPr>
        <p:txBody>
          <a:bodyPr>
            <a:normAutofit fontScale="90000"/>
          </a:bodyPr>
          <a:lstStyle/>
          <a:p>
            <a:pPr algn="l"/>
            <a:r>
              <a:rPr lang="en-US" sz="3100" b="1" dirty="0"/>
              <a:t>Live Web Cast</a:t>
            </a:r>
            <a:br>
              <a:rPr lang="en-US" sz="3100" b="1" dirty="0"/>
            </a:br>
            <a:br>
              <a:rPr lang="en-US" sz="3100" b="1" dirty="0"/>
            </a:br>
            <a:br>
              <a:rPr lang="en-US" sz="4000" b="1" dirty="0"/>
            </a:br>
            <a:r>
              <a:rPr lang="en-US" sz="4000" b="1" dirty="0"/>
              <a:t>Partial Release of Mortgage Part II </a:t>
            </a:r>
            <a:br>
              <a:rPr lang="en-US" sz="4900" b="1" dirty="0"/>
            </a:br>
            <a:r>
              <a:rPr lang="en-US" sz="3600" dirty="0"/>
              <a:t>An Update on Policy</a:t>
            </a:r>
            <a:br>
              <a:rPr lang="en-US" sz="4800" b="1" dirty="0"/>
            </a:br>
            <a:r>
              <a:rPr lang="en-US" sz="2700" dirty="0"/>
              <a:t>November 16, 2017</a:t>
            </a:r>
            <a:br>
              <a:rPr lang="en-US" sz="2700" dirty="0"/>
            </a:br>
            <a:br>
              <a:rPr lang="en-US" dirty="0"/>
            </a:br>
            <a:br>
              <a:rPr lang="en-US" dirty="0"/>
            </a:br>
            <a:endParaRPr lang="en-US" dirty="0"/>
          </a:p>
        </p:txBody>
      </p:sp>
      <p:sp>
        <p:nvSpPr>
          <p:cNvPr id="6" name="Subtitle 2"/>
          <p:cNvSpPr>
            <a:spLocks noGrp="1"/>
          </p:cNvSpPr>
          <p:nvPr>
            <p:ph type="subTitle" idx="1"/>
          </p:nvPr>
        </p:nvSpPr>
        <p:spPr>
          <a:xfrm>
            <a:off x="3657600" y="5334000"/>
            <a:ext cx="5334000" cy="838200"/>
          </a:xfrm>
        </p:spPr>
        <p:txBody>
          <a:bodyPr>
            <a:normAutofit/>
          </a:bodyPr>
          <a:lstStyle/>
          <a:p>
            <a:r>
              <a:rPr lang="en-US" sz="2000" dirty="0">
                <a:solidFill>
                  <a:schemeClr val="tx1"/>
                </a:solidFill>
              </a:rPr>
              <a:t>Wisconsin Department of Transportation</a:t>
            </a:r>
          </a:p>
          <a:p>
            <a:r>
              <a:rPr lang="en-US" sz="2000" dirty="0">
                <a:solidFill>
                  <a:schemeClr val="tx1"/>
                </a:solidFill>
              </a:rPr>
              <a:t>LPA Program – Real Estate</a:t>
            </a:r>
          </a:p>
          <a:p>
            <a:endParaRPr lang="en-US" dirty="0"/>
          </a:p>
        </p:txBody>
      </p:sp>
      <p:sp>
        <p:nvSpPr>
          <p:cNvPr id="3" name="TextBox 2"/>
          <p:cNvSpPr txBox="1"/>
          <p:nvPr/>
        </p:nvSpPr>
        <p:spPr>
          <a:xfrm>
            <a:off x="609600" y="3276600"/>
            <a:ext cx="6934200" cy="923330"/>
          </a:xfrm>
          <a:prstGeom prst="rect">
            <a:avLst/>
          </a:prstGeom>
          <a:noFill/>
        </p:spPr>
        <p:txBody>
          <a:bodyPr wrap="square" rtlCol="0">
            <a:spAutoFit/>
          </a:bodyPr>
          <a:lstStyle/>
          <a:p>
            <a:r>
              <a:rPr lang="en-US" b="1" u="sng" dirty="0">
                <a:solidFill>
                  <a:srgbClr val="C00000"/>
                </a:solidFill>
              </a:rPr>
              <a:t>Attendance Sign-In Please Email:</a:t>
            </a:r>
          </a:p>
          <a:p>
            <a:endParaRPr lang="en-US" dirty="0">
              <a:hlinkClick r:id="rId3"/>
            </a:endParaRPr>
          </a:p>
          <a:p>
            <a:r>
              <a:rPr lang="en-US" dirty="0">
                <a:hlinkClick r:id="rId3"/>
              </a:rPr>
              <a:t>Kerry.paruleski@dot.wi.gov</a:t>
            </a:r>
            <a:endParaRPr lang="en-US" dirty="0"/>
          </a:p>
        </p:txBody>
      </p:sp>
    </p:spTree>
    <p:extLst>
      <p:ext uri="{BB962C8B-B14F-4D97-AF65-F5344CB8AC3E}">
        <p14:creationId xmlns:p14="http://schemas.microsoft.com/office/powerpoint/2010/main" val="474668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l"/>
            <a:r>
              <a:rPr lang="en-US" dirty="0"/>
              <a:t>Best Practices</a:t>
            </a:r>
            <a:br>
              <a:rPr lang="en-US" dirty="0"/>
            </a:br>
            <a:r>
              <a:rPr lang="en-US" dirty="0"/>
              <a:t>Obtaining a Partial Release</a:t>
            </a:r>
          </a:p>
        </p:txBody>
      </p:sp>
      <p:sp>
        <p:nvSpPr>
          <p:cNvPr id="3" name="Title 2"/>
          <p:cNvSpPr txBox="1">
            <a:spLocks/>
          </p:cNvSpPr>
          <p:nvPr/>
        </p:nvSpPr>
        <p:spPr>
          <a:xfrm>
            <a:off x="152400" y="0"/>
            <a:ext cx="6858000" cy="685800"/>
          </a:xfrm>
          <a:prstGeom prst="rect">
            <a:avLst/>
          </a:prstGeom>
        </p:spPr>
        <p:txBody>
          <a:bodyPr vert="horz" rtlCol="0"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rgbClr val="002F9D"/>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rgbClr val="002F9D"/>
                </a:solidFill>
                <a:latin typeface="Arial" charset="0"/>
              </a:defRPr>
            </a:lvl2pPr>
            <a:lvl3pPr algn="l" rtl="0" eaLnBrk="0" fontAlgn="base" hangingPunct="0">
              <a:spcBef>
                <a:spcPct val="0"/>
              </a:spcBef>
              <a:spcAft>
                <a:spcPct val="0"/>
              </a:spcAft>
              <a:defRPr sz="4100" b="1">
                <a:solidFill>
                  <a:srgbClr val="002F9D"/>
                </a:solidFill>
                <a:latin typeface="Arial" charset="0"/>
              </a:defRPr>
            </a:lvl3pPr>
            <a:lvl4pPr algn="l" rtl="0" eaLnBrk="0" fontAlgn="base" hangingPunct="0">
              <a:spcBef>
                <a:spcPct val="0"/>
              </a:spcBef>
              <a:spcAft>
                <a:spcPct val="0"/>
              </a:spcAft>
              <a:defRPr sz="4100" b="1">
                <a:solidFill>
                  <a:srgbClr val="002F9D"/>
                </a:solidFill>
                <a:latin typeface="Arial" charset="0"/>
              </a:defRPr>
            </a:lvl4pPr>
            <a:lvl5pPr algn="l" rtl="0" eaLnBrk="0" fontAlgn="base" hangingPunct="0">
              <a:spcBef>
                <a:spcPct val="0"/>
              </a:spcBef>
              <a:spcAft>
                <a:spcPct val="0"/>
              </a:spcAft>
              <a:defRPr sz="4100" b="1">
                <a:solidFill>
                  <a:srgbClr val="002F9D"/>
                </a:solidFill>
                <a:latin typeface="Arial" charset="0"/>
              </a:defRPr>
            </a:lvl5pPr>
            <a:lvl6pPr marL="457200" algn="l" rtl="0" fontAlgn="base">
              <a:spcBef>
                <a:spcPct val="0"/>
              </a:spcBef>
              <a:spcAft>
                <a:spcPct val="0"/>
              </a:spcAft>
              <a:defRPr sz="4100" b="1">
                <a:solidFill>
                  <a:srgbClr val="002F9D"/>
                </a:solidFill>
                <a:latin typeface="Arial" charset="0"/>
              </a:defRPr>
            </a:lvl6pPr>
            <a:lvl7pPr marL="914400" algn="l" rtl="0" fontAlgn="base">
              <a:spcBef>
                <a:spcPct val="0"/>
              </a:spcBef>
              <a:spcAft>
                <a:spcPct val="0"/>
              </a:spcAft>
              <a:defRPr sz="4100" b="1">
                <a:solidFill>
                  <a:srgbClr val="002F9D"/>
                </a:solidFill>
                <a:latin typeface="Arial" charset="0"/>
              </a:defRPr>
            </a:lvl7pPr>
            <a:lvl8pPr marL="1371600" algn="l" rtl="0" fontAlgn="base">
              <a:spcBef>
                <a:spcPct val="0"/>
              </a:spcBef>
              <a:spcAft>
                <a:spcPct val="0"/>
              </a:spcAft>
              <a:defRPr sz="4100" b="1">
                <a:solidFill>
                  <a:srgbClr val="002F9D"/>
                </a:solidFill>
                <a:latin typeface="Arial" charset="0"/>
              </a:defRPr>
            </a:lvl8pPr>
            <a:lvl9pPr marL="1828800" algn="l" rtl="0" fontAlgn="base">
              <a:spcBef>
                <a:spcPct val="0"/>
              </a:spcBef>
              <a:spcAft>
                <a:spcPct val="0"/>
              </a:spcAft>
              <a:defRPr sz="4100" b="1">
                <a:solidFill>
                  <a:srgbClr val="002F9D"/>
                </a:solidFill>
                <a:latin typeface="Arial" charset="0"/>
              </a:defRPr>
            </a:lvl9pPr>
            <a:extLst/>
          </a:lstStyle>
          <a:p>
            <a:r>
              <a:rPr lang="en-US" sz="2800" dirty="0">
                <a:solidFill>
                  <a:srgbClr val="C00000"/>
                </a:solidFill>
              </a:rPr>
              <a:t>Review</a:t>
            </a:r>
          </a:p>
        </p:txBody>
      </p:sp>
    </p:spTree>
    <p:extLst>
      <p:ext uri="{BB962C8B-B14F-4D97-AF65-F5344CB8AC3E}">
        <p14:creationId xmlns:p14="http://schemas.microsoft.com/office/powerpoint/2010/main" val="3215781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a:buClr>
                <a:srgbClr val="C00000"/>
              </a:buClr>
              <a:buSzPct val="100000"/>
              <a:buFont typeface="Wingdings" panose="05000000000000000000" pitchFamily="2" charset="2"/>
              <a:buChar char="Ø"/>
            </a:pPr>
            <a:r>
              <a:rPr lang="en-US" dirty="0"/>
              <a:t>Preliminary Plat</a:t>
            </a:r>
          </a:p>
          <a:p>
            <a:pPr lvl="1">
              <a:buFont typeface="Arial" panose="020B0604020202020204" pitchFamily="34" charset="0"/>
              <a:buChar char="•"/>
            </a:pPr>
            <a:r>
              <a:rPr lang="en-US" dirty="0"/>
              <a:t>Identify all the parcels with FEE, PLE or HE.</a:t>
            </a:r>
          </a:p>
          <a:p>
            <a:pPr lvl="1"/>
            <a:endParaRPr lang="en-US" dirty="0"/>
          </a:p>
          <a:p>
            <a:pPr>
              <a:buClr>
                <a:srgbClr val="C00000"/>
              </a:buClr>
              <a:buSzPct val="100000"/>
              <a:buFont typeface="Wingdings" panose="05000000000000000000" pitchFamily="2" charset="2"/>
              <a:buChar char="Ø"/>
            </a:pPr>
            <a:r>
              <a:rPr lang="en-US" dirty="0"/>
              <a:t>Title Work</a:t>
            </a:r>
          </a:p>
          <a:p>
            <a:pPr lvl="1">
              <a:buFont typeface="Arial" panose="020B0604020202020204" pitchFamily="34" charset="0"/>
              <a:buChar char="•"/>
            </a:pPr>
            <a:r>
              <a:rPr lang="en-US" dirty="0"/>
              <a:t>Go through parcels with FEE, PLE or HE.</a:t>
            </a:r>
          </a:p>
          <a:p>
            <a:pPr lvl="1">
              <a:buFont typeface="Arial" panose="020B0604020202020204" pitchFamily="34" charset="0"/>
              <a:buChar char="•"/>
            </a:pPr>
            <a:r>
              <a:rPr lang="en-US" dirty="0"/>
              <a:t>Pick out parcels with mortgages.</a:t>
            </a:r>
          </a:p>
          <a:p>
            <a:pPr lvl="1">
              <a:buFont typeface="Arial" panose="020B0604020202020204" pitchFamily="34" charset="0"/>
              <a:buChar char="•"/>
            </a:pPr>
            <a:r>
              <a:rPr lang="en-US" dirty="0"/>
              <a:t>Now you have an idea of how many appraisals will be needed for partial releases.</a:t>
            </a:r>
          </a:p>
          <a:p>
            <a:pPr lvl="1"/>
            <a:endParaRPr lang="en-US" dirty="0"/>
          </a:p>
        </p:txBody>
      </p:sp>
      <p:sp>
        <p:nvSpPr>
          <p:cNvPr id="2" name="Title 1"/>
          <p:cNvSpPr>
            <a:spLocks noGrp="1"/>
          </p:cNvSpPr>
          <p:nvPr>
            <p:ph type="title"/>
          </p:nvPr>
        </p:nvSpPr>
        <p:spPr/>
        <p:txBody>
          <a:bodyPr/>
          <a:lstStyle/>
          <a:p>
            <a:r>
              <a:rPr lang="en-US" dirty="0"/>
              <a:t>Best Practices</a:t>
            </a:r>
          </a:p>
        </p:txBody>
      </p:sp>
      <p:sp>
        <p:nvSpPr>
          <p:cNvPr id="5" name="Title 2"/>
          <p:cNvSpPr txBox="1">
            <a:spLocks/>
          </p:cNvSpPr>
          <p:nvPr/>
        </p:nvSpPr>
        <p:spPr>
          <a:xfrm>
            <a:off x="152400" y="0"/>
            <a:ext cx="6858000" cy="685800"/>
          </a:xfrm>
          <a:prstGeom prst="rect">
            <a:avLst/>
          </a:prstGeom>
        </p:spPr>
        <p:txBody>
          <a:bodyPr vert="horz" rtlCol="0"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rgbClr val="002F9D"/>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rgbClr val="002F9D"/>
                </a:solidFill>
                <a:latin typeface="Arial" charset="0"/>
              </a:defRPr>
            </a:lvl2pPr>
            <a:lvl3pPr algn="l" rtl="0" eaLnBrk="0" fontAlgn="base" hangingPunct="0">
              <a:spcBef>
                <a:spcPct val="0"/>
              </a:spcBef>
              <a:spcAft>
                <a:spcPct val="0"/>
              </a:spcAft>
              <a:defRPr sz="4100" b="1">
                <a:solidFill>
                  <a:srgbClr val="002F9D"/>
                </a:solidFill>
                <a:latin typeface="Arial" charset="0"/>
              </a:defRPr>
            </a:lvl3pPr>
            <a:lvl4pPr algn="l" rtl="0" eaLnBrk="0" fontAlgn="base" hangingPunct="0">
              <a:spcBef>
                <a:spcPct val="0"/>
              </a:spcBef>
              <a:spcAft>
                <a:spcPct val="0"/>
              </a:spcAft>
              <a:defRPr sz="4100" b="1">
                <a:solidFill>
                  <a:srgbClr val="002F9D"/>
                </a:solidFill>
                <a:latin typeface="Arial" charset="0"/>
              </a:defRPr>
            </a:lvl4pPr>
            <a:lvl5pPr algn="l" rtl="0" eaLnBrk="0" fontAlgn="base" hangingPunct="0">
              <a:spcBef>
                <a:spcPct val="0"/>
              </a:spcBef>
              <a:spcAft>
                <a:spcPct val="0"/>
              </a:spcAft>
              <a:defRPr sz="4100" b="1">
                <a:solidFill>
                  <a:srgbClr val="002F9D"/>
                </a:solidFill>
                <a:latin typeface="Arial" charset="0"/>
              </a:defRPr>
            </a:lvl5pPr>
            <a:lvl6pPr marL="457200" algn="l" rtl="0" fontAlgn="base">
              <a:spcBef>
                <a:spcPct val="0"/>
              </a:spcBef>
              <a:spcAft>
                <a:spcPct val="0"/>
              </a:spcAft>
              <a:defRPr sz="4100" b="1">
                <a:solidFill>
                  <a:srgbClr val="002F9D"/>
                </a:solidFill>
                <a:latin typeface="Arial" charset="0"/>
              </a:defRPr>
            </a:lvl6pPr>
            <a:lvl7pPr marL="914400" algn="l" rtl="0" fontAlgn="base">
              <a:spcBef>
                <a:spcPct val="0"/>
              </a:spcBef>
              <a:spcAft>
                <a:spcPct val="0"/>
              </a:spcAft>
              <a:defRPr sz="4100" b="1">
                <a:solidFill>
                  <a:srgbClr val="002F9D"/>
                </a:solidFill>
                <a:latin typeface="Arial" charset="0"/>
              </a:defRPr>
            </a:lvl7pPr>
            <a:lvl8pPr marL="1371600" algn="l" rtl="0" fontAlgn="base">
              <a:spcBef>
                <a:spcPct val="0"/>
              </a:spcBef>
              <a:spcAft>
                <a:spcPct val="0"/>
              </a:spcAft>
              <a:defRPr sz="4100" b="1">
                <a:solidFill>
                  <a:srgbClr val="002F9D"/>
                </a:solidFill>
                <a:latin typeface="Arial" charset="0"/>
              </a:defRPr>
            </a:lvl8pPr>
            <a:lvl9pPr marL="1828800" algn="l" rtl="0" fontAlgn="base">
              <a:spcBef>
                <a:spcPct val="0"/>
              </a:spcBef>
              <a:spcAft>
                <a:spcPct val="0"/>
              </a:spcAft>
              <a:defRPr sz="4100" b="1">
                <a:solidFill>
                  <a:srgbClr val="002F9D"/>
                </a:solidFill>
                <a:latin typeface="Arial" charset="0"/>
              </a:defRPr>
            </a:lvl9pPr>
            <a:extLst/>
          </a:lstStyle>
          <a:p>
            <a:r>
              <a:rPr lang="en-US" sz="2800" dirty="0">
                <a:solidFill>
                  <a:srgbClr val="C00000"/>
                </a:solidFill>
              </a:rPr>
              <a:t>Review</a:t>
            </a:r>
          </a:p>
        </p:txBody>
      </p:sp>
    </p:spTree>
    <p:extLst>
      <p:ext uri="{BB962C8B-B14F-4D97-AF65-F5344CB8AC3E}">
        <p14:creationId xmlns:p14="http://schemas.microsoft.com/office/powerpoint/2010/main" val="2620571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Practices</a:t>
            </a:r>
          </a:p>
        </p:txBody>
      </p:sp>
      <p:sp>
        <p:nvSpPr>
          <p:cNvPr id="3" name="Content Placeholder 2"/>
          <p:cNvSpPr>
            <a:spLocks noGrp="1"/>
          </p:cNvSpPr>
          <p:nvPr>
            <p:ph idx="1"/>
          </p:nvPr>
        </p:nvSpPr>
        <p:spPr/>
        <p:txBody>
          <a:bodyPr/>
          <a:lstStyle/>
          <a:p>
            <a:pPr>
              <a:buClr>
                <a:srgbClr val="C00000"/>
              </a:buClr>
              <a:buSzPct val="100000"/>
              <a:buFont typeface="Wingdings" panose="05000000000000000000" pitchFamily="2" charset="2"/>
              <a:buChar char="Ø"/>
            </a:pPr>
            <a:r>
              <a:rPr lang="en-US" dirty="0"/>
              <a:t>Call the lenders.</a:t>
            </a:r>
          </a:p>
          <a:p>
            <a:pPr>
              <a:buClr>
                <a:srgbClr val="C00000"/>
              </a:buClr>
              <a:buSzPct val="100000"/>
              <a:buFont typeface="Wingdings" panose="05000000000000000000" pitchFamily="2" charset="2"/>
              <a:buChar char="Ø"/>
            </a:pPr>
            <a:endParaRPr lang="en-US" dirty="0"/>
          </a:p>
          <a:p>
            <a:pPr>
              <a:buClr>
                <a:srgbClr val="C00000"/>
              </a:buClr>
              <a:buSzPct val="100000"/>
              <a:buFont typeface="Wingdings" panose="05000000000000000000" pitchFamily="2" charset="2"/>
              <a:buChar char="Ø"/>
            </a:pPr>
            <a:r>
              <a:rPr lang="en-US" dirty="0"/>
              <a:t>Figure out the lender’s requirements.</a:t>
            </a:r>
          </a:p>
          <a:p>
            <a:pPr lvl="1">
              <a:buClr>
                <a:srgbClr val="C00000"/>
              </a:buClr>
              <a:buFont typeface="Arial" panose="020B0604020202020204" pitchFamily="34" charset="0"/>
              <a:buChar char="•"/>
            </a:pPr>
            <a:r>
              <a:rPr lang="en-US" dirty="0"/>
              <a:t>Maybe an appraisal is not needed. </a:t>
            </a:r>
          </a:p>
        </p:txBody>
      </p:sp>
      <p:pic>
        <p:nvPicPr>
          <p:cNvPr id="4" name="Picture 3"/>
          <p:cNvPicPr>
            <a:picLocks noChangeAspect="1"/>
          </p:cNvPicPr>
          <p:nvPr/>
        </p:nvPicPr>
        <p:blipFill>
          <a:blip r:embed="rId3"/>
          <a:stretch>
            <a:fillRect/>
          </a:stretch>
        </p:blipFill>
        <p:spPr>
          <a:xfrm>
            <a:off x="6248400" y="3616960"/>
            <a:ext cx="2633110" cy="2166937"/>
          </a:xfrm>
          <a:prstGeom prst="rect">
            <a:avLst/>
          </a:prstGeom>
        </p:spPr>
      </p:pic>
      <p:sp>
        <p:nvSpPr>
          <p:cNvPr id="5" name="Title 2"/>
          <p:cNvSpPr txBox="1">
            <a:spLocks/>
          </p:cNvSpPr>
          <p:nvPr/>
        </p:nvSpPr>
        <p:spPr>
          <a:xfrm>
            <a:off x="152400" y="0"/>
            <a:ext cx="6858000" cy="685800"/>
          </a:xfrm>
          <a:prstGeom prst="rect">
            <a:avLst/>
          </a:prstGeom>
        </p:spPr>
        <p:txBody>
          <a:bodyPr vert="horz" rtlCol="0"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rgbClr val="002F9D"/>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rgbClr val="002F9D"/>
                </a:solidFill>
                <a:latin typeface="Arial" charset="0"/>
              </a:defRPr>
            </a:lvl2pPr>
            <a:lvl3pPr algn="l" rtl="0" eaLnBrk="0" fontAlgn="base" hangingPunct="0">
              <a:spcBef>
                <a:spcPct val="0"/>
              </a:spcBef>
              <a:spcAft>
                <a:spcPct val="0"/>
              </a:spcAft>
              <a:defRPr sz="4100" b="1">
                <a:solidFill>
                  <a:srgbClr val="002F9D"/>
                </a:solidFill>
                <a:latin typeface="Arial" charset="0"/>
              </a:defRPr>
            </a:lvl3pPr>
            <a:lvl4pPr algn="l" rtl="0" eaLnBrk="0" fontAlgn="base" hangingPunct="0">
              <a:spcBef>
                <a:spcPct val="0"/>
              </a:spcBef>
              <a:spcAft>
                <a:spcPct val="0"/>
              </a:spcAft>
              <a:defRPr sz="4100" b="1">
                <a:solidFill>
                  <a:srgbClr val="002F9D"/>
                </a:solidFill>
                <a:latin typeface="Arial" charset="0"/>
              </a:defRPr>
            </a:lvl4pPr>
            <a:lvl5pPr algn="l" rtl="0" eaLnBrk="0" fontAlgn="base" hangingPunct="0">
              <a:spcBef>
                <a:spcPct val="0"/>
              </a:spcBef>
              <a:spcAft>
                <a:spcPct val="0"/>
              </a:spcAft>
              <a:defRPr sz="4100" b="1">
                <a:solidFill>
                  <a:srgbClr val="002F9D"/>
                </a:solidFill>
                <a:latin typeface="Arial" charset="0"/>
              </a:defRPr>
            </a:lvl5pPr>
            <a:lvl6pPr marL="457200" algn="l" rtl="0" fontAlgn="base">
              <a:spcBef>
                <a:spcPct val="0"/>
              </a:spcBef>
              <a:spcAft>
                <a:spcPct val="0"/>
              </a:spcAft>
              <a:defRPr sz="4100" b="1">
                <a:solidFill>
                  <a:srgbClr val="002F9D"/>
                </a:solidFill>
                <a:latin typeface="Arial" charset="0"/>
              </a:defRPr>
            </a:lvl6pPr>
            <a:lvl7pPr marL="914400" algn="l" rtl="0" fontAlgn="base">
              <a:spcBef>
                <a:spcPct val="0"/>
              </a:spcBef>
              <a:spcAft>
                <a:spcPct val="0"/>
              </a:spcAft>
              <a:defRPr sz="4100" b="1">
                <a:solidFill>
                  <a:srgbClr val="002F9D"/>
                </a:solidFill>
                <a:latin typeface="Arial" charset="0"/>
              </a:defRPr>
            </a:lvl7pPr>
            <a:lvl8pPr marL="1371600" algn="l" rtl="0" fontAlgn="base">
              <a:spcBef>
                <a:spcPct val="0"/>
              </a:spcBef>
              <a:spcAft>
                <a:spcPct val="0"/>
              </a:spcAft>
              <a:defRPr sz="4100" b="1">
                <a:solidFill>
                  <a:srgbClr val="002F9D"/>
                </a:solidFill>
                <a:latin typeface="Arial" charset="0"/>
              </a:defRPr>
            </a:lvl8pPr>
            <a:lvl9pPr marL="1828800" algn="l" rtl="0" fontAlgn="base">
              <a:spcBef>
                <a:spcPct val="0"/>
              </a:spcBef>
              <a:spcAft>
                <a:spcPct val="0"/>
              </a:spcAft>
              <a:defRPr sz="4100" b="1">
                <a:solidFill>
                  <a:srgbClr val="002F9D"/>
                </a:solidFill>
                <a:latin typeface="Arial" charset="0"/>
              </a:defRPr>
            </a:lvl9pPr>
            <a:extLst/>
          </a:lstStyle>
          <a:p>
            <a:r>
              <a:rPr lang="en-US" sz="2800" dirty="0">
                <a:solidFill>
                  <a:srgbClr val="C00000"/>
                </a:solidFill>
              </a:rPr>
              <a:t>Review</a:t>
            </a:r>
          </a:p>
        </p:txBody>
      </p:sp>
    </p:spTree>
    <p:extLst>
      <p:ext uri="{BB962C8B-B14F-4D97-AF65-F5344CB8AC3E}">
        <p14:creationId xmlns:p14="http://schemas.microsoft.com/office/powerpoint/2010/main" val="2539639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676400"/>
            <a:ext cx="6096000" cy="3873500"/>
          </a:xfrm>
        </p:spPr>
        <p:txBody>
          <a:bodyPr/>
          <a:lstStyle/>
          <a:p>
            <a:pPr>
              <a:buClr>
                <a:srgbClr val="C00000"/>
              </a:buClr>
              <a:buSzPct val="100000"/>
              <a:buFont typeface="Wingdings" panose="05000000000000000000" pitchFamily="2" charset="2"/>
              <a:buChar char="Ø"/>
            </a:pPr>
            <a:r>
              <a:rPr lang="en-US" dirty="0"/>
              <a:t>Inform the Property Owner</a:t>
            </a:r>
          </a:p>
          <a:p>
            <a:pPr>
              <a:buClr>
                <a:srgbClr val="C00000"/>
              </a:buClr>
              <a:buSzPct val="100000"/>
              <a:buFont typeface="Wingdings" panose="05000000000000000000" pitchFamily="2" charset="2"/>
              <a:buChar char="Ø"/>
            </a:pPr>
            <a:r>
              <a:rPr lang="en-US" dirty="0"/>
              <a:t>Third Party Authorization Form</a:t>
            </a:r>
          </a:p>
          <a:p>
            <a:pPr>
              <a:buClr>
                <a:srgbClr val="C00000"/>
              </a:buClr>
              <a:buSzPct val="100000"/>
              <a:buFont typeface="Wingdings" panose="05000000000000000000" pitchFamily="2" charset="2"/>
              <a:buChar char="Ø"/>
            </a:pPr>
            <a:endParaRPr lang="en-US" dirty="0"/>
          </a:p>
          <a:p>
            <a:pPr>
              <a:buClr>
                <a:srgbClr val="C00000"/>
              </a:buClr>
              <a:buSzPct val="100000"/>
              <a:buFont typeface="Wingdings" panose="05000000000000000000" pitchFamily="2" charset="2"/>
              <a:buChar char="Ø"/>
            </a:pPr>
            <a:r>
              <a:rPr lang="en-US" dirty="0"/>
              <a:t>Send signed documents to lender</a:t>
            </a:r>
          </a:p>
        </p:txBody>
      </p:sp>
      <p:sp>
        <p:nvSpPr>
          <p:cNvPr id="3" name="Title 2"/>
          <p:cNvSpPr>
            <a:spLocks noGrp="1"/>
          </p:cNvSpPr>
          <p:nvPr>
            <p:ph type="title"/>
          </p:nvPr>
        </p:nvSpPr>
        <p:spPr/>
        <p:txBody>
          <a:bodyPr/>
          <a:lstStyle/>
          <a:p>
            <a:r>
              <a:rPr lang="en-US" dirty="0"/>
              <a:t>Best Practices</a:t>
            </a:r>
          </a:p>
        </p:txBody>
      </p:sp>
      <p:sp>
        <p:nvSpPr>
          <p:cNvPr id="5" name="Title 2"/>
          <p:cNvSpPr txBox="1">
            <a:spLocks/>
          </p:cNvSpPr>
          <p:nvPr/>
        </p:nvSpPr>
        <p:spPr>
          <a:xfrm>
            <a:off x="152400" y="0"/>
            <a:ext cx="6858000" cy="685800"/>
          </a:xfrm>
          <a:prstGeom prst="rect">
            <a:avLst/>
          </a:prstGeom>
        </p:spPr>
        <p:txBody>
          <a:bodyPr vert="horz" rtlCol="0"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rgbClr val="002F9D"/>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rgbClr val="002F9D"/>
                </a:solidFill>
                <a:latin typeface="Arial" charset="0"/>
              </a:defRPr>
            </a:lvl2pPr>
            <a:lvl3pPr algn="l" rtl="0" eaLnBrk="0" fontAlgn="base" hangingPunct="0">
              <a:spcBef>
                <a:spcPct val="0"/>
              </a:spcBef>
              <a:spcAft>
                <a:spcPct val="0"/>
              </a:spcAft>
              <a:defRPr sz="4100" b="1">
                <a:solidFill>
                  <a:srgbClr val="002F9D"/>
                </a:solidFill>
                <a:latin typeface="Arial" charset="0"/>
              </a:defRPr>
            </a:lvl3pPr>
            <a:lvl4pPr algn="l" rtl="0" eaLnBrk="0" fontAlgn="base" hangingPunct="0">
              <a:spcBef>
                <a:spcPct val="0"/>
              </a:spcBef>
              <a:spcAft>
                <a:spcPct val="0"/>
              </a:spcAft>
              <a:defRPr sz="4100" b="1">
                <a:solidFill>
                  <a:srgbClr val="002F9D"/>
                </a:solidFill>
                <a:latin typeface="Arial" charset="0"/>
              </a:defRPr>
            </a:lvl4pPr>
            <a:lvl5pPr algn="l" rtl="0" eaLnBrk="0" fontAlgn="base" hangingPunct="0">
              <a:spcBef>
                <a:spcPct val="0"/>
              </a:spcBef>
              <a:spcAft>
                <a:spcPct val="0"/>
              </a:spcAft>
              <a:defRPr sz="4100" b="1">
                <a:solidFill>
                  <a:srgbClr val="002F9D"/>
                </a:solidFill>
                <a:latin typeface="Arial" charset="0"/>
              </a:defRPr>
            </a:lvl5pPr>
            <a:lvl6pPr marL="457200" algn="l" rtl="0" fontAlgn="base">
              <a:spcBef>
                <a:spcPct val="0"/>
              </a:spcBef>
              <a:spcAft>
                <a:spcPct val="0"/>
              </a:spcAft>
              <a:defRPr sz="4100" b="1">
                <a:solidFill>
                  <a:srgbClr val="002F9D"/>
                </a:solidFill>
                <a:latin typeface="Arial" charset="0"/>
              </a:defRPr>
            </a:lvl6pPr>
            <a:lvl7pPr marL="914400" algn="l" rtl="0" fontAlgn="base">
              <a:spcBef>
                <a:spcPct val="0"/>
              </a:spcBef>
              <a:spcAft>
                <a:spcPct val="0"/>
              </a:spcAft>
              <a:defRPr sz="4100" b="1">
                <a:solidFill>
                  <a:srgbClr val="002F9D"/>
                </a:solidFill>
                <a:latin typeface="Arial" charset="0"/>
              </a:defRPr>
            </a:lvl7pPr>
            <a:lvl8pPr marL="1371600" algn="l" rtl="0" fontAlgn="base">
              <a:spcBef>
                <a:spcPct val="0"/>
              </a:spcBef>
              <a:spcAft>
                <a:spcPct val="0"/>
              </a:spcAft>
              <a:defRPr sz="4100" b="1">
                <a:solidFill>
                  <a:srgbClr val="002F9D"/>
                </a:solidFill>
                <a:latin typeface="Arial" charset="0"/>
              </a:defRPr>
            </a:lvl8pPr>
            <a:lvl9pPr marL="1828800" algn="l" rtl="0" fontAlgn="base">
              <a:spcBef>
                <a:spcPct val="0"/>
              </a:spcBef>
              <a:spcAft>
                <a:spcPct val="0"/>
              </a:spcAft>
              <a:defRPr sz="4100" b="1">
                <a:solidFill>
                  <a:srgbClr val="002F9D"/>
                </a:solidFill>
                <a:latin typeface="Arial" charset="0"/>
              </a:defRPr>
            </a:lvl9pPr>
            <a:extLst/>
          </a:lstStyle>
          <a:p>
            <a:r>
              <a:rPr lang="en-US" sz="2800" dirty="0">
                <a:solidFill>
                  <a:srgbClr val="C00000"/>
                </a:solidFill>
              </a:rPr>
              <a:t>Review</a:t>
            </a:r>
          </a:p>
        </p:txBody>
      </p:sp>
    </p:spTree>
    <p:extLst>
      <p:ext uri="{BB962C8B-B14F-4D97-AF65-F5344CB8AC3E}">
        <p14:creationId xmlns:p14="http://schemas.microsoft.com/office/powerpoint/2010/main" val="1593172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Clr>
                <a:srgbClr val="C00000"/>
              </a:buClr>
              <a:buSzPct val="100000"/>
              <a:buFont typeface="Wingdings" panose="05000000000000000000" pitchFamily="2" charset="2"/>
              <a:buChar char="Ø"/>
            </a:pPr>
            <a:r>
              <a:rPr lang="en-US" dirty="0"/>
              <a:t>Assignment of Leases and Rents</a:t>
            </a:r>
          </a:p>
          <a:p>
            <a:pPr lvl="1">
              <a:buClr>
                <a:srgbClr val="C00000"/>
              </a:buClr>
              <a:buFont typeface="Arial" panose="020B0604020202020204" pitchFamily="34" charset="0"/>
              <a:buChar char="•"/>
            </a:pPr>
            <a:r>
              <a:rPr lang="en-US" dirty="0"/>
              <a:t>Ask for Release</a:t>
            </a:r>
          </a:p>
          <a:p>
            <a:pPr lvl="1">
              <a:buClr>
                <a:srgbClr val="C00000"/>
              </a:buClr>
              <a:buFont typeface="Arial" panose="020B0604020202020204" pitchFamily="34" charset="0"/>
              <a:buChar char="•"/>
            </a:pPr>
            <a:r>
              <a:rPr lang="en-US" dirty="0"/>
              <a:t>Will usually reference Assignment of Leases and Rents document number in partial release document</a:t>
            </a:r>
          </a:p>
        </p:txBody>
      </p:sp>
      <p:sp>
        <p:nvSpPr>
          <p:cNvPr id="3" name="Title 2"/>
          <p:cNvSpPr>
            <a:spLocks noGrp="1"/>
          </p:cNvSpPr>
          <p:nvPr>
            <p:ph type="title"/>
          </p:nvPr>
        </p:nvSpPr>
        <p:spPr/>
        <p:txBody>
          <a:bodyPr/>
          <a:lstStyle/>
          <a:p>
            <a:r>
              <a:rPr lang="en-US" dirty="0"/>
              <a:t>Side Note</a:t>
            </a:r>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14</a:t>
            </a:fld>
            <a:endParaRPr lang="en-US" dirty="0"/>
          </a:p>
        </p:txBody>
      </p:sp>
      <p:sp>
        <p:nvSpPr>
          <p:cNvPr id="5" name="Title 2"/>
          <p:cNvSpPr txBox="1">
            <a:spLocks/>
          </p:cNvSpPr>
          <p:nvPr/>
        </p:nvSpPr>
        <p:spPr>
          <a:xfrm>
            <a:off x="152400" y="0"/>
            <a:ext cx="6858000" cy="685800"/>
          </a:xfrm>
          <a:prstGeom prst="rect">
            <a:avLst/>
          </a:prstGeom>
        </p:spPr>
        <p:txBody>
          <a:bodyPr vert="horz" rtlCol="0"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rgbClr val="002F9D"/>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rgbClr val="002F9D"/>
                </a:solidFill>
                <a:latin typeface="Arial" charset="0"/>
              </a:defRPr>
            </a:lvl2pPr>
            <a:lvl3pPr algn="l" rtl="0" eaLnBrk="0" fontAlgn="base" hangingPunct="0">
              <a:spcBef>
                <a:spcPct val="0"/>
              </a:spcBef>
              <a:spcAft>
                <a:spcPct val="0"/>
              </a:spcAft>
              <a:defRPr sz="4100" b="1">
                <a:solidFill>
                  <a:srgbClr val="002F9D"/>
                </a:solidFill>
                <a:latin typeface="Arial" charset="0"/>
              </a:defRPr>
            </a:lvl3pPr>
            <a:lvl4pPr algn="l" rtl="0" eaLnBrk="0" fontAlgn="base" hangingPunct="0">
              <a:spcBef>
                <a:spcPct val="0"/>
              </a:spcBef>
              <a:spcAft>
                <a:spcPct val="0"/>
              </a:spcAft>
              <a:defRPr sz="4100" b="1">
                <a:solidFill>
                  <a:srgbClr val="002F9D"/>
                </a:solidFill>
                <a:latin typeface="Arial" charset="0"/>
              </a:defRPr>
            </a:lvl4pPr>
            <a:lvl5pPr algn="l" rtl="0" eaLnBrk="0" fontAlgn="base" hangingPunct="0">
              <a:spcBef>
                <a:spcPct val="0"/>
              </a:spcBef>
              <a:spcAft>
                <a:spcPct val="0"/>
              </a:spcAft>
              <a:defRPr sz="4100" b="1">
                <a:solidFill>
                  <a:srgbClr val="002F9D"/>
                </a:solidFill>
                <a:latin typeface="Arial" charset="0"/>
              </a:defRPr>
            </a:lvl5pPr>
            <a:lvl6pPr marL="457200" algn="l" rtl="0" fontAlgn="base">
              <a:spcBef>
                <a:spcPct val="0"/>
              </a:spcBef>
              <a:spcAft>
                <a:spcPct val="0"/>
              </a:spcAft>
              <a:defRPr sz="4100" b="1">
                <a:solidFill>
                  <a:srgbClr val="002F9D"/>
                </a:solidFill>
                <a:latin typeface="Arial" charset="0"/>
              </a:defRPr>
            </a:lvl6pPr>
            <a:lvl7pPr marL="914400" algn="l" rtl="0" fontAlgn="base">
              <a:spcBef>
                <a:spcPct val="0"/>
              </a:spcBef>
              <a:spcAft>
                <a:spcPct val="0"/>
              </a:spcAft>
              <a:defRPr sz="4100" b="1">
                <a:solidFill>
                  <a:srgbClr val="002F9D"/>
                </a:solidFill>
                <a:latin typeface="Arial" charset="0"/>
              </a:defRPr>
            </a:lvl7pPr>
            <a:lvl8pPr marL="1371600" algn="l" rtl="0" fontAlgn="base">
              <a:spcBef>
                <a:spcPct val="0"/>
              </a:spcBef>
              <a:spcAft>
                <a:spcPct val="0"/>
              </a:spcAft>
              <a:defRPr sz="4100" b="1">
                <a:solidFill>
                  <a:srgbClr val="002F9D"/>
                </a:solidFill>
                <a:latin typeface="Arial" charset="0"/>
              </a:defRPr>
            </a:lvl8pPr>
            <a:lvl9pPr marL="1828800" algn="l" rtl="0" fontAlgn="base">
              <a:spcBef>
                <a:spcPct val="0"/>
              </a:spcBef>
              <a:spcAft>
                <a:spcPct val="0"/>
              </a:spcAft>
              <a:defRPr sz="4100" b="1">
                <a:solidFill>
                  <a:srgbClr val="002F9D"/>
                </a:solidFill>
                <a:latin typeface="Arial" charset="0"/>
              </a:defRPr>
            </a:lvl9pPr>
            <a:extLst/>
          </a:lstStyle>
          <a:p>
            <a:r>
              <a:rPr lang="en-US" sz="2800" dirty="0">
                <a:solidFill>
                  <a:srgbClr val="C00000"/>
                </a:solidFill>
              </a:rPr>
              <a:t>Review</a:t>
            </a:r>
          </a:p>
        </p:txBody>
      </p:sp>
    </p:spTree>
    <p:extLst>
      <p:ext uri="{BB962C8B-B14F-4D97-AF65-F5344CB8AC3E}">
        <p14:creationId xmlns:p14="http://schemas.microsoft.com/office/powerpoint/2010/main" val="800650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l"/>
            <a:r>
              <a:rPr lang="en-US" dirty="0"/>
              <a:t>Mortgage Electronic Registration System (MERS)</a:t>
            </a:r>
          </a:p>
        </p:txBody>
      </p:sp>
      <p:sp>
        <p:nvSpPr>
          <p:cNvPr id="3" name="Title 2"/>
          <p:cNvSpPr txBox="1">
            <a:spLocks/>
          </p:cNvSpPr>
          <p:nvPr/>
        </p:nvSpPr>
        <p:spPr>
          <a:xfrm>
            <a:off x="152400" y="0"/>
            <a:ext cx="6858000" cy="685800"/>
          </a:xfrm>
          <a:prstGeom prst="rect">
            <a:avLst/>
          </a:prstGeom>
        </p:spPr>
        <p:txBody>
          <a:bodyPr vert="horz" rtlCol="0"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rgbClr val="002F9D"/>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rgbClr val="002F9D"/>
                </a:solidFill>
                <a:latin typeface="Arial" charset="0"/>
              </a:defRPr>
            </a:lvl2pPr>
            <a:lvl3pPr algn="l" rtl="0" eaLnBrk="0" fontAlgn="base" hangingPunct="0">
              <a:spcBef>
                <a:spcPct val="0"/>
              </a:spcBef>
              <a:spcAft>
                <a:spcPct val="0"/>
              </a:spcAft>
              <a:defRPr sz="4100" b="1">
                <a:solidFill>
                  <a:srgbClr val="002F9D"/>
                </a:solidFill>
                <a:latin typeface="Arial" charset="0"/>
              </a:defRPr>
            </a:lvl3pPr>
            <a:lvl4pPr algn="l" rtl="0" eaLnBrk="0" fontAlgn="base" hangingPunct="0">
              <a:spcBef>
                <a:spcPct val="0"/>
              </a:spcBef>
              <a:spcAft>
                <a:spcPct val="0"/>
              </a:spcAft>
              <a:defRPr sz="4100" b="1">
                <a:solidFill>
                  <a:srgbClr val="002F9D"/>
                </a:solidFill>
                <a:latin typeface="Arial" charset="0"/>
              </a:defRPr>
            </a:lvl4pPr>
            <a:lvl5pPr algn="l" rtl="0" eaLnBrk="0" fontAlgn="base" hangingPunct="0">
              <a:spcBef>
                <a:spcPct val="0"/>
              </a:spcBef>
              <a:spcAft>
                <a:spcPct val="0"/>
              </a:spcAft>
              <a:defRPr sz="4100" b="1">
                <a:solidFill>
                  <a:srgbClr val="002F9D"/>
                </a:solidFill>
                <a:latin typeface="Arial" charset="0"/>
              </a:defRPr>
            </a:lvl5pPr>
            <a:lvl6pPr marL="457200" algn="l" rtl="0" fontAlgn="base">
              <a:spcBef>
                <a:spcPct val="0"/>
              </a:spcBef>
              <a:spcAft>
                <a:spcPct val="0"/>
              </a:spcAft>
              <a:defRPr sz="4100" b="1">
                <a:solidFill>
                  <a:srgbClr val="002F9D"/>
                </a:solidFill>
                <a:latin typeface="Arial" charset="0"/>
              </a:defRPr>
            </a:lvl6pPr>
            <a:lvl7pPr marL="914400" algn="l" rtl="0" fontAlgn="base">
              <a:spcBef>
                <a:spcPct val="0"/>
              </a:spcBef>
              <a:spcAft>
                <a:spcPct val="0"/>
              </a:spcAft>
              <a:defRPr sz="4100" b="1">
                <a:solidFill>
                  <a:srgbClr val="002F9D"/>
                </a:solidFill>
                <a:latin typeface="Arial" charset="0"/>
              </a:defRPr>
            </a:lvl7pPr>
            <a:lvl8pPr marL="1371600" algn="l" rtl="0" fontAlgn="base">
              <a:spcBef>
                <a:spcPct val="0"/>
              </a:spcBef>
              <a:spcAft>
                <a:spcPct val="0"/>
              </a:spcAft>
              <a:defRPr sz="4100" b="1">
                <a:solidFill>
                  <a:srgbClr val="002F9D"/>
                </a:solidFill>
                <a:latin typeface="Arial" charset="0"/>
              </a:defRPr>
            </a:lvl8pPr>
            <a:lvl9pPr marL="1828800" algn="l" rtl="0" fontAlgn="base">
              <a:spcBef>
                <a:spcPct val="0"/>
              </a:spcBef>
              <a:spcAft>
                <a:spcPct val="0"/>
              </a:spcAft>
              <a:defRPr sz="4100" b="1">
                <a:solidFill>
                  <a:srgbClr val="002F9D"/>
                </a:solidFill>
                <a:latin typeface="Arial" charset="0"/>
              </a:defRPr>
            </a:lvl9pPr>
            <a:extLst/>
          </a:lstStyle>
          <a:p>
            <a:r>
              <a:rPr lang="en-US" sz="2800" dirty="0">
                <a:solidFill>
                  <a:srgbClr val="C00000"/>
                </a:solidFill>
              </a:rPr>
              <a:t>Review</a:t>
            </a:r>
          </a:p>
        </p:txBody>
      </p:sp>
    </p:spTree>
    <p:extLst>
      <p:ext uri="{BB962C8B-B14F-4D97-AF65-F5344CB8AC3E}">
        <p14:creationId xmlns:p14="http://schemas.microsoft.com/office/powerpoint/2010/main" val="1947278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Clr>
                <a:srgbClr val="C00000"/>
              </a:buClr>
              <a:buSzPct val="100000"/>
              <a:buFont typeface="Wingdings" panose="05000000000000000000" pitchFamily="2" charset="2"/>
              <a:buChar char="Ø"/>
            </a:pPr>
            <a:r>
              <a:rPr lang="en-US" dirty="0"/>
              <a:t>MERS acts as mortgagee in the county land records for the lenders.</a:t>
            </a:r>
          </a:p>
          <a:p>
            <a:pPr>
              <a:buClr>
                <a:srgbClr val="C00000"/>
              </a:buClr>
              <a:buSzPct val="100000"/>
              <a:buFont typeface="Wingdings" panose="05000000000000000000" pitchFamily="2" charset="2"/>
              <a:buChar char="Ø"/>
            </a:pPr>
            <a:endParaRPr lang="en-US" dirty="0"/>
          </a:p>
          <a:p>
            <a:pPr>
              <a:buClr>
                <a:srgbClr val="C00000"/>
              </a:buClr>
              <a:buSzPct val="100000"/>
              <a:buFont typeface="Wingdings" panose="05000000000000000000" pitchFamily="2" charset="2"/>
              <a:buChar char="Ø"/>
            </a:pPr>
            <a:r>
              <a:rPr lang="en-US" dirty="0"/>
              <a:t>Allows lenders to buy and sell mortgages without recording assignments of mortgage.</a:t>
            </a:r>
          </a:p>
        </p:txBody>
      </p:sp>
      <p:sp>
        <p:nvSpPr>
          <p:cNvPr id="3" name="Title 2"/>
          <p:cNvSpPr>
            <a:spLocks noGrp="1"/>
          </p:cNvSpPr>
          <p:nvPr>
            <p:ph type="title"/>
          </p:nvPr>
        </p:nvSpPr>
        <p:spPr/>
        <p:txBody>
          <a:bodyPr/>
          <a:lstStyle/>
          <a:p>
            <a:r>
              <a:rPr lang="en-US" dirty="0"/>
              <a:t>What is MERS?</a:t>
            </a:r>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16</a:t>
            </a:fld>
            <a:endParaRPr lang="en-US" dirty="0"/>
          </a:p>
        </p:txBody>
      </p:sp>
      <p:pic>
        <p:nvPicPr>
          <p:cNvPr id="5" name="Picture 4"/>
          <p:cNvPicPr>
            <a:picLocks noChangeAspect="1"/>
          </p:cNvPicPr>
          <p:nvPr/>
        </p:nvPicPr>
        <p:blipFill>
          <a:blip r:embed="rId3"/>
          <a:stretch>
            <a:fillRect/>
          </a:stretch>
        </p:blipFill>
        <p:spPr>
          <a:xfrm>
            <a:off x="5638800" y="4191000"/>
            <a:ext cx="2381250" cy="1526801"/>
          </a:xfrm>
          <a:prstGeom prst="rect">
            <a:avLst/>
          </a:prstGeom>
        </p:spPr>
      </p:pic>
      <p:sp>
        <p:nvSpPr>
          <p:cNvPr id="6" name="Title 2"/>
          <p:cNvSpPr txBox="1">
            <a:spLocks/>
          </p:cNvSpPr>
          <p:nvPr/>
        </p:nvSpPr>
        <p:spPr>
          <a:xfrm>
            <a:off x="152400" y="0"/>
            <a:ext cx="6858000" cy="685800"/>
          </a:xfrm>
          <a:prstGeom prst="rect">
            <a:avLst/>
          </a:prstGeom>
        </p:spPr>
        <p:txBody>
          <a:bodyPr vert="horz" rtlCol="0"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rgbClr val="002F9D"/>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rgbClr val="002F9D"/>
                </a:solidFill>
                <a:latin typeface="Arial" charset="0"/>
              </a:defRPr>
            </a:lvl2pPr>
            <a:lvl3pPr algn="l" rtl="0" eaLnBrk="0" fontAlgn="base" hangingPunct="0">
              <a:spcBef>
                <a:spcPct val="0"/>
              </a:spcBef>
              <a:spcAft>
                <a:spcPct val="0"/>
              </a:spcAft>
              <a:defRPr sz="4100" b="1">
                <a:solidFill>
                  <a:srgbClr val="002F9D"/>
                </a:solidFill>
                <a:latin typeface="Arial" charset="0"/>
              </a:defRPr>
            </a:lvl3pPr>
            <a:lvl4pPr algn="l" rtl="0" eaLnBrk="0" fontAlgn="base" hangingPunct="0">
              <a:spcBef>
                <a:spcPct val="0"/>
              </a:spcBef>
              <a:spcAft>
                <a:spcPct val="0"/>
              </a:spcAft>
              <a:defRPr sz="4100" b="1">
                <a:solidFill>
                  <a:srgbClr val="002F9D"/>
                </a:solidFill>
                <a:latin typeface="Arial" charset="0"/>
              </a:defRPr>
            </a:lvl4pPr>
            <a:lvl5pPr algn="l" rtl="0" eaLnBrk="0" fontAlgn="base" hangingPunct="0">
              <a:spcBef>
                <a:spcPct val="0"/>
              </a:spcBef>
              <a:spcAft>
                <a:spcPct val="0"/>
              </a:spcAft>
              <a:defRPr sz="4100" b="1">
                <a:solidFill>
                  <a:srgbClr val="002F9D"/>
                </a:solidFill>
                <a:latin typeface="Arial" charset="0"/>
              </a:defRPr>
            </a:lvl5pPr>
            <a:lvl6pPr marL="457200" algn="l" rtl="0" fontAlgn="base">
              <a:spcBef>
                <a:spcPct val="0"/>
              </a:spcBef>
              <a:spcAft>
                <a:spcPct val="0"/>
              </a:spcAft>
              <a:defRPr sz="4100" b="1">
                <a:solidFill>
                  <a:srgbClr val="002F9D"/>
                </a:solidFill>
                <a:latin typeface="Arial" charset="0"/>
              </a:defRPr>
            </a:lvl6pPr>
            <a:lvl7pPr marL="914400" algn="l" rtl="0" fontAlgn="base">
              <a:spcBef>
                <a:spcPct val="0"/>
              </a:spcBef>
              <a:spcAft>
                <a:spcPct val="0"/>
              </a:spcAft>
              <a:defRPr sz="4100" b="1">
                <a:solidFill>
                  <a:srgbClr val="002F9D"/>
                </a:solidFill>
                <a:latin typeface="Arial" charset="0"/>
              </a:defRPr>
            </a:lvl7pPr>
            <a:lvl8pPr marL="1371600" algn="l" rtl="0" fontAlgn="base">
              <a:spcBef>
                <a:spcPct val="0"/>
              </a:spcBef>
              <a:spcAft>
                <a:spcPct val="0"/>
              </a:spcAft>
              <a:defRPr sz="4100" b="1">
                <a:solidFill>
                  <a:srgbClr val="002F9D"/>
                </a:solidFill>
                <a:latin typeface="Arial" charset="0"/>
              </a:defRPr>
            </a:lvl8pPr>
            <a:lvl9pPr marL="1828800" algn="l" rtl="0" fontAlgn="base">
              <a:spcBef>
                <a:spcPct val="0"/>
              </a:spcBef>
              <a:spcAft>
                <a:spcPct val="0"/>
              </a:spcAft>
              <a:defRPr sz="4100" b="1">
                <a:solidFill>
                  <a:srgbClr val="002F9D"/>
                </a:solidFill>
                <a:latin typeface="Arial" charset="0"/>
              </a:defRPr>
            </a:lvl9pPr>
            <a:extLst/>
          </a:lstStyle>
          <a:p>
            <a:r>
              <a:rPr lang="en-US" sz="2800" dirty="0">
                <a:solidFill>
                  <a:srgbClr val="C00000"/>
                </a:solidFill>
              </a:rPr>
              <a:t>Review</a:t>
            </a:r>
          </a:p>
        </p:txBody>
      </p:sp>
    </p:spTree>
    <p:extLst>
      <p:ext uri="{BB962C8B-B14F-4D97-AF65-F5344CB8AC3E}">
        <p14:creationId xmlns:p14="http://schemas.microsoft.com/office/powerpoint/2010/main" val="1680169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What does it look like?</a:t>
            </a:r>
          </a:p>
        </p:txBody>
      </p:sp>
      <p:sp>
        <p:nvSpPr>
          <p:cNvPr id="4" name="Content Placeholder 3"/>
          <p:cNvSpPr>
            <a:spLocks noGrp="1"/>
          </p:cNvSpPr>
          <p:nvPr>
            <p:ph idx="1"/>
          </p:nvPr>
        </p:nvSpPr>
        <p:spPr/>
        <p:txBody>
          <a:bodyPr/>
          <a:lstStyle/>
          <a:p>
            <a:pPr>
              <a:buClr>
                <a:srgbClr val="C00000"/>
              </a:buClr>
              <a:buSzPct val="100000"/>
              <a:buFont typeface="Wingdings" panose="05000000000000000000" pitchFamily="2" charset="2"/>
              <a:buChar char="Ø"/>
            </a:pPr>
            <a:r>
              <a:rPr lang="en-US" dirty="0"/>
              <a:t>On Title</a:t>
            </a:r>
          </a:p>
          <a:p>
            <a:pPr lvl="1">
              <a:buClr>
                <a:srgbClr val="C00000"/>
              </a:buClr>
              <a:buFont typeface="Arial" panose="020B0604020202020204" pitchFamily="34" charset="0"/>
              <a:buChar char="•"/>
            </a:pPr>
            <a:r>
              <a:rPr lang="en-US" dirty="0"/>
              <a:t>Mortgage from John and Sue Smith to Mortgage Electronic Registration Systems, Inc. acting solely as nominee for Lender, “Lenders Name Here”, and its successors and assigns in the amount of $200,000 dated January 1, 2000 and recorded January 3, 2000.</a:t>
            </a:r>
          </a:p>
          <a:p>
            <a:pPr marL="392113" lvl="1" indent="0">
              <a:buNone/>
            </a:pPr>
            <a:endParaRPr lang="en-US" dirty="0"/>
          </a:p>
        </p:txBody>
      </p:sp>
      <p:sp>
        <p:nvSpPr>
          <p:cNvPr id="5" name="Title 2"/>
          <p:cNvSpPr txBox="1">
            <a:spLocks/>
          </p:cNvSpPr>
          <p:nvPr/>
        </p:nvSpPr>
        <p:spPr>
          <a:xfrm>
            <a:off x="152400" y="0"/>
            <a:ext cx="6858000" cy="685800"/>
          </a:xfrm>
          <a:prstGeom prst="rect">
            <a:avLst/>
          </a:prstGeom>
        </p:spPr>
        <p:txBody>
          <a:bodyPr vert="horz" rtlCol="0"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rgbClr val="002F9D"/>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rgbClr val="002F9D"/>
                </a:solidFill>
                <a:latin typeface="Arial" charset="0"/>
              </a:defRPr>
            </a:lvl2pPr>
            <a:lvl3pPr algn="l" rtl="0" eaLnBrk="0" fontAlgn="base" hangingPunct="0">
              <a:spcBef>
                <a:spcPct val="0"/>
              </a:spcBef>
              <a:spcAft>
                <a:spcPct val="0"/>
              </a:spcAft>
              <a:defRPr sz="4100" b="1">
                <a:solidFill>
                  <a:srgbClr val="002F9D"/>
                </a:solidFill>
                <a:latin typeface="Arial" charset="0"/>
              </a:defRPr>
            </a:lvl3pPr>
            <a:lvl4pPr algn="l" rtl="0" eaLnBrk="0" fontAlgn="base" hangingPunct="0">
              <a:spcBef>
                <a:spcPct val="0"/>
              </a:spcBef>
              <a:spcAft>
                <a:spcPct val="0"/>
              </a:spcAft>
              <a:defRPr sz="4100" b="1">
                <a:solidFill>
                  <a:srgbClr val="002F9D"/>
                </a:solidFill>
                <a:latin typeface="Arial" charset="0"/>
              </a:defRPr>
            </a:lvl4pPr>
            <a:lvl5pPr algn="l" rtl="0" eaLnBrk="0" fontAlgn="base" hangingPunct="0">
              <a:spcBef>
                <a:spcPct val="0"/>
              </a:spcBef>
              <a:spcAft>
                <a:spcPct val="0"/>
              </a:spcAft>
              <a:defRPr sz="4100" b="1">
                <a:solidFill>
                  <a:srgbClr val="002F9D"/>
                </a:solidFill>
                <a:latin typeface="Arial" charset="0"/>
              </a:defRPr>
            </a:lvl5pPr>
            <a:lvl6pPr marL="457200" algn="l" rtl="0" fontAlgn="base">
              <a:spcBef>
                <a:spcPct val="0"/>
              </a:spcBef>
              <a:spcAft>
                <a:spcPct val="0"/>
              </a:spcAft>
              <a:defRPr sz="4100" b="1">
                <a:solidFill>
                  <a:srgbClr val="002F9D"/>
                </a:solidFill>
                <a:latin typeface="Arial" charset="0"/>
              </a:defRPr>
            </a:lvl6pPr>
            <a:lvl7pPr marL="914400" algn="l" rtl="0" fontAlgn="base">
              <a:spcBef>
                <a:spcPct val="0"/>
              </a:spcBef>
              <a:spcAft>
                <a:spcPct val="0"/>
              </a:spcAft>
              <a:defRPr sz="4100" b="1">
                <a:solidFill>
                  <a:srgbClr val="002F9D"/>
                </a:solidFill>
                <a:latin typeface="Arial" charset="0"/>
              </a:defRPr>
            </a:lvl7pPr>
            <a:lvl8pPr marL="1371600" algn="l" rtl="0" fontAlgn="base">
              <a:spcBef>
                <a:spcPct val="0"/>
              </a:spcBef>
              <a:spcAft>
                <a:spcPct val="0"/>
              </a:spcAft>
              <a:defRPr sz="4100" b="1">
                <a:solidFill>
                  <a:srgbClr val="002F9D"/>
                </a:solidFill>
                <a:latin typeface="Arial" charset="0"/>
              </a:defRPr>
            </a:lvl8pPr>
            <a:lvl9pPr marL="1828800" algn="l" rtl="0" fontAlgn="base">
              <a:spcBef>
                <a:spcPct val="0"/>
              </a:spcBef>
              <a:spcAft>
                <a:spcPct val="0"/>
              </a:spcAft>
              <a:defRPr sz="4100" b="1">
                <a:solidFill>
                  <a:srgbClr val="002F9D"/>
                </a:solidFill>
                <a:latin typeface="Arial" charset="0"/>
              </a:defRPr>
            </a:lvl9pPr>
            <a:extLst/>
          </a:lstStyle>
          <a:p>
            <a:r>
              <a:rPr lang="en-US" sz="2800" dirty="0">
                <a:solidFill>
                  <a:srgbClr val="C00000"/>
                </a:solidFill>
              </a:rPr>
              <a:t>Review</a:t>
            </a:r>
          </a:p>
        </p:txBody>
      </p:sp>
    </p:spTree>
    <p:extLst>
      <p:ext uri="{BB962C8B-B14F-4D97-AF65-F5344CB8AC3E}">
        <p14:creationId xmlns:p14="http://schemas.microsoft.com/office/powerpoint/2010/main" val="19501427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obtain a partial release?</a:t>
            </a:r>
          </a:p>
        </p:txBody>
      </p:sp>
      <p:pic>
        <p:nvPicPr>
          <p:cNvPr id="4" name="Content Placeholder 3"/>
          <p:cNvPicPr>
            <a:picLocks noGrp="1" noChangeAspect="1"/>
          </p:cNvPicPr>
          <p:nvPr>
            <p:ph idx="1"/>
          </p:nvPr>
        </p:nvPicPr>
        <p:blipFill>
          <a:blip r:embed="rId3"/>
          <a:stretch>
            <a:fillRect/>
          </a:stretch>
        </p:blipFill>
        <p:spPr>
          <a:xfrm>
            <a:off x="1187034" y="1524000"/>
            <a:ext cx="7194966" cy="4800600"/>
          </a:xfrm>
          <a:prstGeom prst="rect">
            <a:avLst/>
          </a:prstGeom>
        </p:spPr>
      </p:pic>
      <p:sp>
        <p:nvSpPr>
          <p:cNvPr id="5" name="Title 2"/>
          <p:cNvSpPr txBox="1">
            <a:spLocks/>
          </p:cNvSpPr>
          <p:nvPr/>
        </p:nvSpPr>
        <p:spPr>
          <a:xfrm>
            <a:off x="152400" y="0"/>
            <a:ext cx="6858000" cy="685800"/>
          </a:xfrm>
          <a:prstGeom prst="rect">
            <a:avLst/>
          </a:prstGeom>
        </p:spPr>
        <p:txBody>
          <a:bodyPr vert="horz" rtlCol="0"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rgbClr val="002F9D"/>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rgbClr val="002F9D"/>
                </a:solidFill>
                <a:latin typeface="Arial" charset="0"/>
              </a:defRPr>
            </a:lvl2pPr>
            <a:lvl3pPr algn="l" rtl="0" eaLnBrk="0" fontAlgn="base" hangingPunct="0">
              <a:spcBef>
                <a:spcPct val="0"/>
              </a:spcBef>
              <a:spcAft>
                <a:spcPct val="0"/>
              </a:spcAft>
              <a:defRPr sz="4100" b="1">
                <a:solidFill>
                  <a:srgbClr val="002F9D"/>
                </a:solidFill>
                <a:latin typeface="Arial" charset="0"/>
              </a:defRPr>
            </a:lvl3pPr>
            <a:lvl4pPr algn="l" rtl="0" eaLnBrk="0" fontAlgn="base" hangingPunct="0">
              <a:spcBef>
                <a:spcPct val="0"/>
              </a:spcBef>
              <a:spcAft>
                <a:spcPct val="0"/>
              </a:spcAft>
              <a:defRPr sz="4100" b="1">
                <a:solidFill>
                  <a:srgbClr val="002F9D"/>
                </a:solidFill>
                <a:latin typeface="Arial" charset="0"/>
              </a:defRPr>
            </a:lvl4pPr>
            <a:lvl5pPr algn="l" rtl="0" eaLnBrk="0" fontAlgn="base" hangingPunct="0">
              <a:spcBef>
                <a:spcPct val="0"/>
              </a:spcBef>
              <a:spcAft>
                <a:spcPct val="0"/>
              </a:spcAft>
              <a:defRPr sz="4100" b="1">
                <a:solidFill>
                  <a:srgbClr val="002F9D"/>
                </a:solidFill>
                <a:latin typeface="Arial" charset="0"/>
              </a:defRPr>
            </a:lvl5pPr>
            <a:lvl6pPr marL="457200" algn="l" rtl="0" fontAlgn="base">
              <a:spcBef>
                <a:spcPct val="0"/>
              </a:spcBef>
              <a:spcAft>
                <a:spcPct val="0"/>
              </a:spcAft>
              <a:defRPr sz="4100" b="1">
                <a:solidFill>
                  <a:srgbClr val="002F9D"/>
                </a:solidFill>
                <a:latin typeface="Arial" charset="0"/>
              </a:defRPr>
            </a:lvl6pPr>
            <a:lvl7pPr marL="914400" algn="l" rtl="0" fontAlgn="base">
              <a:spcBef>
                <a:spcPct val="0"/>
              </a:spcBef>
              <a:spcAft>
                <a:spcPct val="0"/>
              </a:spcAft>
              <a:defRPr sz="4100" b="1">
                <a:solidFill>
                  <a:srgbClr val="002F9D"/>
                </a:solidFill>
                <a:latin typeface="Arial" charset="0"/>
              </a:defRPr>
            </a:lvl7pPr>
            <a:lvl8pPr marL="1371600" algn="l" rtl="0" fontAlgn="base">
              <a:spcBef>
                <a:spcPct val="0"/>
              </a:spcBef>
              <a:spcAft>
                <a:spcPct val="0"/>
              </a:spcAft>
              <a:defRPr sz="4100" b="1">
                <a:solidFill>
                  <a:srgbClr val="002F9D"/>
                </a:solidFill>
                <a:latin typeface="Arial" charset="0"/>
              </a:defRPr>
            </a:lvl8pPr>
            <a:lvl9pPr marL="1828800" algn="l" rtl="0" fontAlgn="base">
              <a:spcBef>
                <a:spcPct val="0"/>
              </a:spcBef>
              <a:spcAft>
                <a:spcPct val="0"/>
              </a:spcAft>
              <a:defRPr sz="4100" b="1">
                <a:solidFill>
                  <a:srgbClr val="002F9D"/>
                </a:solidFill>
                <a:latin typeface="Arial" charset="0"/>
              </a:defRPr>
            </a:lvl9pPr>
            <a:extLst/>
          </a:lstStyle>
          <a:p>
            <a:r>
              <a:rPr lang="en-US" sz="2800" dirty="0">
                <a:solidFill>
                  <a:srgbClr val="C00000"/>
                </a:solidFill>
              </a:rPr>
              <a:t>Review</a:t>
            </a:r>
          </a:p>
        </p:txBody>
      </p:sp>
    </p:spTree>
    <p:extLst>
      <p:ext uri="{BB962C8B-B14F-4D97-AF65-F5344CB8AC3E}">
        <p14:creationId xmlns:p14="http://schemas.microsoft.com/office/powerpoint/2010/main" val="3716669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381000" y="1280466"/>
            <a:ext cx="8534400" cy="2986734"/>
          </a:xfrm>
          <a:prstGeom prst="rect">
            <a:avLst/>
          </a:prstGeom>
        </p:spPr>
      </p:pic>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19</a:t>
            </a:fld>
            <a:endParaRPr lang="en-US" dirty="0"/>
          </a:p>
        </p:txBody>
      </p:sp>
      <p:sp>
        <p:nvSpPr>
          <p:cNvPr id="6" name="TextBox 5"/>
          <p:cNvSpPr txBox="1"/>
          <p:nvPr/>
        </p:nvSpPr>
        <p:spPr>
          <a:xfrm>
            <a:off x="914400" y="4267200"/>
            <a:ext cx="5638800" cy="369332"/>
          </a:xfrm>
          <a:prstGeom prst="rect">
            <a:avLst/>
          </a:prstGeom>
          <a:noFill/>
        </p:spPr>
        <p:txBody>
          <a:bodyPr wrap="square" rtlCol="0">
            <a:spAutoFit/>
          </a:bodyPr>
          <a:lstStyle/>
          <a:p>
            <a:r>
              <a:rPr lang="en-US" u="sng" dirty="0"/>
              <a:t>Website Address</a:t>
            </a:r>
            <a:r>
              <a:rPr lang="en-US" dirty="0"/>
              <a:t>:  Mers-servicerid.org/sis</a:t>
            </a:r>
          </a:p>
        </p:txBody>
      </p:sp>
      <p:sp>
        <p:nvSpPr>
          <p:cNvPr id="7" name="Title 2"/>
          <p:cNvSpPr txBox="1">
            <a:spLocks/>
          </p:cNvSpPr>
          <p:nvPr/>
        </p:nvSpPr>
        <p:spPr>
          <a:xfrm>
            <a:off x="152400" y="0"/>
            <a:ext cx="6858000" cy="685800"/>
          </a:xfrm>
          <a:prstGeom prst="rect">
            <a:avLst/>
          </a:prstGeom>
        </p:spPr>
        <p:txBody>
          <a:bodyPr vert="horz" rtlCol="0"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rgbClr val="002F9D"/>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rgbClr val="002F9D"/>
                </a:solidFill>
                <a:latin typeface="Arial" charset="0"/>
              </a:defRPr>
            </a:lvl2pPr>
            <a:lvl3pPr algn="l" rtl="0" eaLnBrk="0" fontAlgn="base" hangingPunct="0">
              <a:spcBef>
                <a:spcPct val="0"/>
              </a:spcBef>
              <a:spcAft>
                <a:spcPct val="0"/>
              </a:spcAft>
              <a:defRPr sz="4100" b="1">
                <a:solidFill>
                  <a:srgbClr val="002F9D"/>
                </a:solidFill>
                <a:latin typeface="Arial" charset="0"/>
              </a:defRPr>
            </a:lvl3pPr>
            <a:lvl4pPr algn="l" rtl="0" eaLnBrk="0" fontAlgn="base" hangingPunct="0">
              <a:spcBef>
                <a:spcPct val="0"/>
              </a:spcBef>
              <a:spcAft>
                <a:spcPct val="0"/>
              </a:spcAft>
              <a:defRPr sz="4100" b="1">
                <a:solidFill>
                  <a:srgbClr val="002F9D"/>
                </a:solidFill>
                <a:latin typeface="Arial" charset="0"/>
              </a:defRPr>
            </a:lvl4pPr>
            <a:lvl5pPr algn="l" rtl="0" eaLnBrk="0" fontAlgn="base" hangingPunct="0">
              <a:spcBef>
                <a:spcPct val="0"/>
              </a:spcBef>
              <a:spcAft>
                <a:spcPct val="0"/>
              </a:spcAft>
              <a:defRPr sz="4100" b="1">
                <a:solidFill>
                  <a:srgbClr val="002F9D"/>
                </a:solidFill>
                <a:latin typeface="Arial" charset="0"/>
              </a:defRPr>
            </a:lvl5pPr>
            <a:lvl6pPr marL="457200" algn="l" rtl="0" fontAlgn="base">
              <a:spcBef>
                <a:spcPct val="0"/>
              </a:spcBef>
              <a:spcAft>
                <a:spcPct val="0"/>
              </a:spcAft>
              <a:defRPr sz="4100" b="1">
                <a:solidFill>
                  <a:srgbClr val="002F9D"/>
                </a:solidFill>
                <a:latin typeface="Arial" charset="0"/>
              </a:defRPr>
            </a:lvl6pPr>
            <a:lvl7pPr marL="914400" algn="l" rtl="0" fontAlgn="base">
              <a:spcBef>
                <a:spcPct val="0"/>
              </a:spcBef>
              <a:spcAft>
                <a:spcPct val="0"/>
              </a:spcAft>
              <a:defRPr sz="4100" b="1">
                <a:solidFill>
                  <a:srgbClr val="002F9D"/>
                </a:solidFill>
                <a:latin typeface="Arial" charset="0"/>
              </a:defRPr>
            </a:lvl7pPr>
            <a:lvl8pPr marL="1371600" algn="l" rtl="0" fontAlgn="base">
              <a:spcBef>
                <a:spcPct val="0"/>
              </a:spcBef>
              <a:spcAft>
                <a:spcPct val="0"/>
              </a:spcAft>
              <a:defRPr sz="4100" b="1">
                <a:solidFill>
                  <a:srgbClr val="002F9D"/>
                </a:solidFill>
                <a:latin typeface="Arial" charset="0"/>
              </a:defRPr>
            </a:lvl8pPr>
            <a:lvl9pPr marL="1828800" algn="l" rtl="0" fontAlgn="base">
              <a:spcBef>
                <a:spcPct val="0"/>
              </a:spcBef>
              <a:spcAft>
                <a:spcPct val="0"/>
              </a:spcAft>
              <a:defRPr sz="4100" b="1">
                <a:solidFill>
                  <a:srgbClr val="002F9D"/>
                </a:solidFill>
                <a:latin typeface="Arial" charset="0"/>
              </a:defRPr>
            </a:lvl9pPr>
            <a:extLst/>
          </a:lstStyle>
          <a:p>
            <a:r>
              <a:rPr lang="en-US" sz="2800" dirty="0">
                <a:solidFill>
                  <a:srgbClr val="C00000"/>
                </a:solidFill>
              </a:rPr>
              <a:t>Review</a:t>
            </a:r>
          </a:p>
        </p:txBody>
      </p:sp>
    </p:spTree>
    <p:extLst>
      <p:ext uri="{BB962C8B-B14F-4D97-AF65-F5344CB8AC3E}">
        <p14:creationId xmlns:p14="http://schemas.microsoft.com/office/powerpoint/2010/main" val="667296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143000"/>
            <a:ext cx="8686800" cy="4724400"/>
          </a:xfrm>
        </p:spPr>
        <p:txBody>
          <a:bodyPr/>
          <a:lstStyle/>
          <a:p>
            <a:pPr>
              <a:buClr>
                <a:srgbClr val="C00000"/>
              </a:buClr>
              <a:buSzPct val="100000"/>
              <a:buFont typeface="Wingdings" panose="05000000000000000000" pitchFamily="2" charset="2"/>
              <a:buChar char="Ø"/>
            </a:pPr>
            <a:r>
              <a:rPr lang="en-US" b="1" dirty="0"/>
              <a:t>First Part</a:t>
            </a:r>
          </a:p>
          <a:p>
            <a:pPr lvl="1">
              <a:buClr>
                <a:srgbClr val="C00000"/>
              </a:buClr>
              <a:buFont typeface="Arial" panose="020B0604020202020204" pitchFamily="34" charset="0"/>
              <a:buChar char="•"/>
            </a:pPr>
            <a:r>
              <a:rPr lang="en-US" dirty="0"/>
              <a:t>Review Summary of partial release of mortgage information </a:t>
            </a:r>
          </a:p>
          <a:p>
            <a:pPr lvl="1">
              <a:buClr>
                <a:srgbClr val="C00000"/>
              </a:buClr>
              <a:buFont typeface="Arial" panose="020B0604020202020204" pitchFamily="34" charset="0"/>
              <a:buChar char="•"/>
            </a:pPr>
            <a:r>
              <a:rPr lang="en-US" dirty="0"/>
              <a:t>Best practices on how to obtain partial release of mortgages</a:t>
            </a:r>
          </a:p>
          <a:p>
            <a:pPr lvl="1">
              <a:buClr>
                <a:srgbClr val="C00000"/>
              </a:buClr>
              <a:buFont typeface="Arial" panose="020B0604020202020204" pitchFamily="34" charset="0"/>
              <a:buChar char="•"/>
            </a:pPr>
            <a:r>
              <a:rPr lang="en-US" dirty="0"/>
              <a:t>Best practices on how to work with MERS</a:t>
            </a:r>
          </a:p>
          <a:p>
            <a:pPr lvl="1">
              <a:buClr>
                <a:srgbClr val="C00000"/>
              </a:buClr>
              <a:buFont typeface="Wingdings" panose="05000000000000000000" pitchFamily="2" charset="2"/>
              <a:buChar char="Ø"/>
            </a:pPr>
            <a:endParaRPr lang="en-US" dirty="0"/>
          </a:p>
          <a:p>
            <a:pPr>
              <a:buClr>
                <a:srgbClr val="C00000"/>
              </a:buClr>
              <a:buSzPct val="100000"/>
              <a:buFont typeface="Wingdings" panose="05000000000000000000" pitchFamily="2" charset="2"/>
              <a:buChar char="Ø"/>
            </a:pPr>
            <a:r>
              <a:rPr lang="en-US" b="1" dirty="0"/>
              <a:t>Second Part</a:t>
            </a:r>
          </a:p>
          <a:p>
            <a:pPr lvl="1">
              <a:buClr>
                <a:srgbClr val="C00000"/>
              </a:buClr>
              <a:buFont typeface="Arial" panose="020B0604020202020204" pitchFamily="34" charset="0"/>
              <a:buChar char="•"/>
            </a:pPr>
            <a:r>
              <a:rPr lang="en-US" dirty="0"/>
              <a:t>How and when a waiver of a partial release of mortgage can be used</a:t>
            </a:r>
          </a:p>
        </p:txBody>
      </p:sp>
      <p:sp>
        <p:nvSpPr>
          <p:cNvPr id="3" name="Title 2"/>
          <p:cNvSpPr>
            <a:spLocks noGrp="1"/>
          </p:cNvSpPr>
          <p:nvPr>
            <p:ph type="title"/>
          </p:nvPr>
        </p:nvSpPr>
        <p:spPr>
          <a:xfrm>
            <a:off x="457200" y="76200"/>
            <a:ext cx="8229600" cy="1143000"/>
          </a:xfrm>
        </p:spPr>
        <p:txBody>
          <a:bodyPr/>
          <a:lstStyle/>
          <a:p>
            <a:r>
              <a:rPr lang="en-US" dirty="0"/>
              <a:t>Two Part Presentation	</a:t>
            </a:r>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2</a:t>
            </a:fld>
            <a:endParaRPr lang="en-US" dirty="0"/>
          </a:p>
        </p:txBody>
      </p:sp>
    </p:spTree>
    <p:extLst>
      <p:ext uri="{BB962C8B-B14F-4D97-AF65-F5344CB8AC3E}">
        <p14:creationId xmlns:p14="http://schemas.microsoft.com/office/powerpoint/2010/main" val="1538059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76200" y="838200"/>
            <a:ext cx="9067800" cy="4313043"/>
          </a:xfrm>
          <a:prstGeom prst="rect">
            <a:avLst/>
          </a:prstGeom>
        </p:spPr>
      </p:pic>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20</a:t>
            </a:fld>
            <a:endParaRPr lang="en-US" dirty="0"/>
          </a:p>
        </p:txBody>
      </p:sp>
      <p:sp>
        <p:nvSpPr>
          <p:cNvPr id="6" name="Title 2"/>
          <p:cNvSpPr txBox="1">
            <a:spLocks/>
          </p:cNvSpPr>
          <p:nvPr/>
        </p:nvSpPr>
        <p:spPr>
          <a:xfrm>
            <a:off x="152400" y="0"/>
            <a:ext cx="6858000" cy="685800"/>
          </a:xfrm>
          <a:prstGeom prst="rect">
            <a:avLst/>
          </a:prstGeom>
        </p:spPr>
        <p:txBody>
          <a:bodyPr vert="horz" rtlCol="0"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rgbClr val="002F9D"/>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rgbClr val="002F9D"/>
                </a:solidFill>
                <a:latin typeface="Arial" charset="0"/>
              </a:defRPr>
            </a:lvl2pPr>
            <a:lvl3pPr algn="l" rtl="0" eaLnBrk="0" fontAlgn="base" hangingPunct="0">
              <a:spcBef>
                <a:spcPct val="0"/>
              </a:spcBef>
              <a:spcAft>
                <a:spcPct val="0"/>
              </a:spcAft>
              <a:defRPr sz="4100" b="1">
                <a:solidFill>
                  <a:srgbClr val="002F9D"/>
                </a:solidFill>
                <a:latin typeface="Arial" charset="0"/>
              </a:defRPr>
            </a:lvl3pPr>
            <a:lvl4pPr algn="l" rtl="0" eaLnBrk="0" fontAlgn="base" hangingPunct="0">
              <a:spcBef>
                <a:spcPct val="0"/>
              </a:spcBef>
              <a:spcAft>
                <a:spcPct val="0"/>
              </a:spcAft>
              <a:defRPr sz="4100" b="1">
                <a:solidFill>
                  <a:srgbClr val="002F9D"/>
                </a:solidFill>
                <a:latin typeface="Arial" charset="0"/>
              </a:defRPr>
            </a:lvl4pPr>
            <a:lvl5pPr algn="l" rtl="0" eaLnBrk="0" fontAlgn="base" hangingPunct="0">
              <a:spcBef>
                <a:spcPct val="0"/>
              </a:spcBef>
              <a:spcAft>
                <a:spcPct val="0"/>
              </a:spcAft>
              <a:defRPr sz="4100" b="1">
                <a:solidFill>
                  <a:srgbClr val="002F9D"/>
                </a:solidFill>
                <a:latin typeface="Arial" charset="0"/>
              </a:defRPr>
            </a:lvl5pPr>
            <a:lvl6pPr marL="457200" algn="l" rtl="0" fontAlgn="base">
              <a:spcBef>
                <a:spcPct val="0"/>
              </a:spcBef>
              <a:spcAft>
                <a:spcPct val="0"/>
              </a:spcAft>
              <a:defRPr sz="4100" b="1">
                <a:solidFill>
                  <a:srgbClr val="002F9D"/>
                </a:solidFill>
                <a:latin typeface="Arial" charset="0"/>
              </a:defRPr>
            </a:lvl6pPr>
            <a:lvl7pPr marL="914400" algn="l" rtl="0" fontAlgn="base">
              <a:spcBef>
                <a:spcPct val="0"/>
              </a:spcBef>
              <a:spcAft>
                <a:spcPct val="0"/>
              </a:spcAft>
              <a:defRPr sz="4100" b="1">
                <a:solidFill>
                  <a:srgbClr val="002F9D"/>
                </a:solidFill>
                <a:latin typeface="Arial" charset="0"/>
              </a:defRPr>
            </a:lvl7pPr>
            <a:lvl8pPr marL="1371600" algn="l" rtl="0" fontAlgn="base">
              <a:spcBef>
                <a:spcPct val="0"/>
              </a:spcBef>
              <a:spcAft>
                <a:spcPct val="0"/>
              </a:spcAft>
              <a:defRPr sz="4100" b="1">
                <a:solidFill>
                  <a:srgbClr val="002F9D"/>
                </a:solidFill>
                <a:latin typeface="Arial" charset="0"/>
              </a:defRPr>
            </a:lvl8pPr>
            <a:lvl9pPr marL="1828800" algn="l" rtl="0" fontAlgn="base">
              <a:spcBef>
                <a:spcPct val="0"/>
              </a:spcBef>
              <a:spcAft>
                <a:spcPct val="0"/>
              </a:spcAft>
              <a:defRPr sz="4100" b="1">
                <a:solidFill>
                  <a:srgbClr val="002F9D"/>
                </a:solidFill>
                <a:latin typeface="Arial" charset="0"/>
              </a:defRPr>
            </a:lvl9pPr>
            <a:extLst/>
          </a:lstStyle>
          <a:p>
            <a:r>
              <a:rPr lang="en-US" sz="2800" dirty="0">
                <a:solidFill>
                  <a:srgbClr val="C00000"/>
                </a:solidFill>
              </a:rPr>
              <a:t>Review</a:t>
            </a:r>
          </a:p>
        </p:txBody>
      </p:sp>
    </p:spTree>
    <p:extLst>
      <p:ext uri="{BB962C8B-B14F-4D97-AF65-F5344CB8AC3E}">
        <p14:creationId xmlns:p14="http://schemas.microsoft.com/office/powerpoint/2010/main" val="2850617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76200" y="1516009"/>
            <a:ext cx="8937625" cy="4046591"/>
          </a:xfrm>
          <a:prstGeom prst="rect">
            <a:avLst/>
          </a:prstGeom>
        </p:spPr>
      </p:pic>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21</a:t>
            </a:fld>
            <a:endParaRPr lang="en-US" dirty="0"/>
          </a:p>
        </p:txBody>
      </p:sp>
      <p:sp>
        <p:nvSpPr>
          <p:cNvPr id="6" name="Title 2"/>
          <p:cNvSpPr txBox="1">
            <a:spLocks/>
          </p:cNvSpPr>
          <p:nvPr/>
        </p:nvSpPr>
        <p:spPr>
          <a:xfrm>
            <a:off x="152400" y="0"/>
            <a:ext cx="6858000" cy="685800"/>
          </a:xfrm>
          <a:prstGeom prst="rect">
            <a:avLst/>
          </a:prstGeom>
        </p:spPr>
        <p:txBody>
          <a:bodyPr vert="horz" rtlCol="0"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rgbClr val="002F9D"/>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rgbClr val="002F9D"/>
                </a:solidFill>
                <a:latin typeface="Arial" charset="0"/>
              </a:defRPr>
            </a:lvl2pPr>
            <a:lvl3pPr algn="l" rtl="0" eaLnBrk="0" fontAlgn="base" hangingPunct="0">
              <a:spcBef>
                <a:spcPct val="0"/>
              </a:spcBef>
              <a:spcAft>
                <a:spcPct val="0"/>
              </a:spcAft>
              <a:defRPr sz="4100" b="1">
                <a:solidFill>
                  <a:srgbClr val="002F9D"/>
                </a:solidFill>
                <a:latin typeface="Arial" charset="0"/>
              </a:defRPr>
            </a:lvl3pPr>
            <a:lvl4pPr algn="l" rtl="0" eaLnBrk="0" fontAlgn="base" hangingPunct="0">
              <a:spcBef>
                <a:spcPct val="0"/>
              </a:spcBef>
              <a:spcAft>
                <a:spcPct val="0"/>
              </a:spcAft>
              <a:defRPr sz="4100" b="1">
                <a:solidFill>
                  <a:srgbClr val="002F9D"/>
                </a:solidFill>
                <a:latin typeface="Arial" charset="0"/>
              </a:defRPr>
            </a:lvl4pPr>
            <a:lvl5pPr algn="l" rtl="0" eaLnBrk="0" fontAlgn="base" hangingPunct="0">
              <a:spcBef>
                <a:spcPct val="0"/>
              </a:spcBef>
              <a:spcAft>
                <a:spcPct val="0"/>
              </a:spcAft>
              <a:defRPr sz="4100" b="1">
                <a:solidFill>
                  <a:srgbClr val="002F9D"/>
                </a:solidFill>
                <a:latin typeface="Arial" charset="0"/>
              </a:defRPr>
            </a:lvl5pPr>
            <a:lvl6pPr marL="457200" algn="l" rtl="0" fontAlgn="base">
              <a:spcBef>
                <a:spcPct val="0"/>
              </a:spcBef>
              <a:spcAft>
                <a:spcPct val="0"/>
              </a:spcAft>
              <a:defRPr sz="4100" b="1">
                <a:solidFill>
                  <a:srgbClr val="002F9D"/>
                </a:solidFill>
                <a:latin typeface="Arial" charset="0"/>
              </a:defRPr>
            </a:lvl6pPr>
            <a:lvl7pPr marL="914400" algn="l" rtl="0" fontAlgn="base">
              <a:spcBef>
                <a:spcPct val="0"/>
              </a:spcBef>
              <a:spcAft>
                <a:spcPct val="0"/>
              </a:spcAft>
              <a:defRPr sz="4100" b="1">
                <a:solidFill>
                  <a:srgbClr val="002F9D"/>
                </a:solidFill>
                <a:latin typeface="Arial" charset="0"/>
              </a:defRPr>
            </a:lvl7pPr>
            <a:lvl8pPr marL="1371600" algn="l" rtl="0" fontAlgn="base">
              <a:spcBef>
                <a:spcPct val="0"/>
              </a:spcBef>
              <a:spcAft>
                <a:spcPct val="0"/>
              </a:spcAft>
              <a:defRPr sz="4100" b="1">
                <a:solidFill>
                  <a:srgbClr val="002F9D"/>
                </a:solidFill>
                <a:latin typeface="Arial" charset="0"/>
              </a:defRPr>
            </a:lvl8pPr>
            <a:lvl9pPr marL="1828800" algn="l" rtl="0" fontAlgn="base">
              <a:spcBef>
                <a:spcPct val="0"/>
              </a:spcBef>
              <a:spcAft>
                <a:spcPct val="0"/>
              </a:spcAft>
              <a:defRPr sz="4100" b="1">
                <a:solidFill>
                  <a:srgbClr val="002F9D"/>
                </a:solidFill>
                <a:latin typeface="Arial" charset="0"/>
              </a:defRPr>
            </a:lvl9pPr>
            <a:extLst/>
          </a:lstStyle>
          <a:p>
            <a:r>
              <a:rPr lang="en-US" sz="2800" dirty="0">
                <a:solidFill>
                  <a:srgbClr val="C00000"/>
                </a:solidFill>
              </a:rPr>
              <a:t>Review</a:t>
            </a:r>
          </a:p>
        </p:txBody>
      </p:sp>
    </p:spTree>
    <p:extLst>
      <p:ext uri="{BB962C8B-B14F-4D97-AF65-F5344CB8AC3E}">
        <p14:creationId xmlns:p14="http://schemas.microsoft.com/office/powerpoint/2010/main" val="34664966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76200" y="914400"/>
            <a:ext cx="8937625" cy="4697753"/>
          </a:xfrm>
          <a:prstGeom prst="rect">
            <a:avLst/>
          </a:prstGeom>
        </p:spPr>
      </p:pic>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22</a:t>
            </a:fld>
            <a:endParaRPr lang="en-US" dirty="0"/>
          </a:p>
        </p:txBody>
      </p:sp>
      <p:sp>
        <p:nvSpPr>
          <p:cNvPr id="6" name="Title 2"/>
          <p:cNvSpPr txBox="1">
            <a:spLocks/>
          </p:cNvSpPr>
          <p:nvPr/>
        </p:nvSpPr>
        <p:spPr>
          <a:xfrm>
            <a:off x="152400" y="0"/>
            <a:ext cx="6858000" cy="685800"/>
          </a:xfrm>
          <a:prstGeom prst="rect">
            <a:avLst/>
          </a:prstGeom>
        </p:spPr>
        <p:txBody>
          <a:bodyPr vert="horz" rtlCol="0"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rgbClr val="002F9D"/>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rgbClr val="002F9D"/>
                </a:solidFill>
                <a:latin typeface="Arial" charset="0"/>
              </a:defRPr>
            </a:lvl2pPr>
            <a:lvl3pPr algn="l" rtl="0" eaLnBrk="0" fontAlgn="base" hangingPunct="0">
              <a:spcBef>
                <a:spcPct val="0"/>
              </a:spcBef>
              <a:spcAft>
                <a:spcPct val="0"/>
              </a:spcAft>
              <a:defRPr sz="4100" b="1">
                <a:solidFill>
                  <a:srgbClr val="002F9D"/>
                </a:solidFill>
                <a:latin typeface="Arial" charset="0"/>
              </a:defRPr>
            </a:lvl3pPr>
            <a:lvl4pPr algn="l" rtl="0" eaLnBrk="0" fontAlgn="base" hangingPunct="0">
              <a:spcBef>
                <a:spcPct val="0"/>
              </a:spcBef>
              <a:spcAft>
                <a:spcPct val="0"/>
              </a:spcAft>
              <a:defRPr sz="4100" b="1">
                <a:solidFill>
                  <a:srgbClr val="002F9D"/>
                </a:solidFill>
                <a:latin typeface="Arial" charset="0"/>
              </a:defRPr>
            </a:lvl4pPr>
            <a:lvl5pPr algn="l" rtl="0" eaLnBrk="0" fontAlgn="base" hangingPunct="0">
              <a:spcBef>
                <a:spcPct val="0"/>
              </a:spcBef>
              <a:spcAft>
                <a:spcPct val="0"/>
              </a:spcAft>
              <a:defRPr sz="4100" b="1">
                <a:solidFill>
                  <a:srgbClr val="002F9D"/>
                </a:solidFill>
                <a:latin typeface="Arial" charset="0"/>
              </a:defRPr>
            </a:lvl5pPr>
            <a:lvl6pPr marL="457200" algn="l" rtl="0" fontAlgn="base">
              <a:spcBef>
                <a:spcPct val="0"/>
              </a:spcBef>
              <a:spcAft>
                <a:spcPct val="0"/>
              </a:spcAft>
              <a:defRPr sz="4100" b="1">
                <a:solidFill>
                  <a:srgbClr val="002F9D"/>
                </a:solidFill>
                <a:latin typeface="Arial" charset="0"/>
              </a:defRPr>
            </a:lvl6pPr>
            <a:lvl7pPr marL="914400" algn="l" rtl="0" fontAlgn="base">
              <a:spcBef>
                <a:spcPct val="0"/>
              </a:spcBef>
              <a:spcAft>
                <a:spcPct val="0"/>
              </a:spcAft>
              <a:defRPr sz="4100" b="1">
                <a:solidFill>
                  <a:srgbClr val="002F9D"/>
                </a:solidFill>
                <a:latin typeface="Arial" charset="0"/>
              </a:defRPr>
            </a:lvl7pPr>
            <a:lvl8pPr marL="1371600" algn="l" rtl="0" fontAlgn="base">
              <a:spcBef>
                <a:spcPct val="0"/>
              </a:spcBef>
              <a:spcAft>
                <a:spcPct val="0"/>
              </a:spcAft>
              <a:defRPr sz="4100" b="1">
                <a:solidFill>
                  <a:srgbClr val="002F9D"/>
                </a:solidFill>
                <a:latin typeface="Arial" charset="0"/>
              </a:defRPr>
            </a:lvl8pPr>
            <a:lvl9pPr marL="1828800" algn="l" rtl="0" fontAlgn="base">
              <a:spcBef>
                <a:spcPct val="0"/>
              </a:spcBef>
              <a:spcAft>
                <a:spcPct val="0"/>
              </a:spcAft>
              <a:defRPr sz="4100" b="1">
                <a:solidFill>
                  <a:srgbClr val="002F9D"/>
                </a:solidFill>
                <a:latin typeface="Arial" charset="0"/>
              </a:defRPr>
            </a:lvl9pPr>
            <a:extLst/>
          </a:lstStyle>
          <a:p>
            <a:r>
              <a:rPr lang="en-US" sz="2800" dirty="0">
                <a:solidFill>
                  <a:srgbClr val="C00000"/>
                </a:solidFill>
              </a:rPr>
              <a:t>Review</a:t>
            </a:r>
          </a:p>
        </p:txBody>
      </p:sp>
    </p:spTree>
    <p:extLst>
      <p:ext uri="{BB962C8B-B14F-4D97-AF65-F5344CB8AC3E}">
        <p14:creationId xmlns:p14="http://schemas.microsoft.com/office/powerpoint/2010/main" val="41168189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Clr>
                <a:srgbClr val="C00000"/>
              </a:buClr>
              <a:buSzPct val="100000"/>
              <a:buFont typeface="Wingdings" panose="05000000000000000000" pitchFamily="2" charset="2"/>
              <a:buChar char="Ø"/>
            </a:pPr>
            <a:r>
              <a:rPr lang="en-US" dirty="0"/>
              <a:t> Plan Ahead: </a:t>
            </a:r>
          </a:p>
          <a:p>
            <a:pPr lvl="1">
              <a:buClr>
                <a:srgbClr val="C00000"/>
              </a:buClr>
              <a:buFont typeface="Arial" panose="020B0604020202020204" pitchFamily="34" charset="0"/>
              <a:buChar char="•"/>
            </a:pPr>
            <a:r>
              <a:rPr lang="en-US" dirty="0"/>
              <a:t>Expect that an acquisition which needs a partial release to take longer to close.</a:t>
            </a:r>
          </a:p>
          <a:p>
            <a:pPr>
              <a:buClr>
                <a:srgbClr val="C00000"/>
              </a:buClr>
              <a:buFont typeface="Wingdings" panose="05000000000000000000" pitchFamily="2" charset="2"/>
              <a:buChar char="Ø"/>
            </a:pPr>
            <a:endParaRPr lang="en-US" dirty="0"/>
          </a:p>
          <a:p>
            <a:pPr>
              <a:buClr>
                <a:srgbClr val="C00000"/>
              </a:buClr>
              <a:buFont typeface="Wingdings" panose="05000000000000000000" pitchFamily="2" charset="2"/>
              <a:buChar char="Ø"/>
            </a:pPr>
            <a:r>
              <a:rPr lang="en-US" dirty="0"/>
              <a:t>Timelines from experience:</a:t>
            </a:r>
          </a:p>
          <a:p>
            <a:pPr lvl="1">
              <a:buClr>
                <a:srgbClr val="C00000"/>
              </a:buClr>
              <a:buFont typeface="Arial" panose="020B0604020202020204" pitchFamily="34" charset="0"/>
              <a:buChar char="•"/>
            </a:pPr>
            <a:r>
              <a:rPr lang="en-US" dirty="0"/>
              <a:t>Local banks and credit union- 1 week to 1 month</a:t>
            </a:r>
          </a:p>
          <a:p>
            <a:pPr lvl="1">
              <a:buClr>
                <a:srgbClr val="C00000"/>
              </a:buClr>
              <a:buFont typeface="Arial" panose="020B0604020202020204" pitchFamily="34" charset="0"/>
              <a:buChar char="•"/>
            </a:pPr>
            <a:r>
              <a:rPr lang="en-US" dirty="0"/>
              <a:t>National banks- 2 months or longer</a:t>
            </a:r>
          </a:p>
        </p:txBody>
      </p:sp>
      <p:sp>
        <p:nvSpPr>
          <p:cNvPr id="3" name="Title 2"/>
          <p:cNvSpPr>
            <a:spLocks noGrp="1"/>
          </p:cNvSpPr>
          <p:nvPr>
            <p:ph type="title"/>
          </p:nvPr>
        </p:nvSpPr>
        <p:spPr/>
        <p:txBody>
          <a:bodyPr/>
          <a:lstStyle/>
          <a:p>
            <a:pPr algn="ctr"/>
            <a:r>
              <a:rPr lang="en-US" dirty="0">
                <a:solidFill>
                  <a:srgbClr val="C00000"/>
                </a:solidFill>
              </a:rPr>
              <a:t>Scheduling </a:t>
            </a:r>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23</a:t>
            </a:fld>
            <a:endParaRPr lang="en-US" dirty="0"/>
          </a:p>
        </p:txBody>
      </p:sp>
      <p:sp>
        <p:nvSpPr>
          <p:cNvPr id="5" name="Title 2"/>
          <p:cNvSpPr txBox="1">
            <a:spLocks/>
          </p:cNvSpPr>
          <p:nvPr/>
        </p:nvSpPr>
        <p:spPr>
          <a:xfrm>
            <a:off x="152400" y="0"/>
            <a:ext cx="6858000" cy="685800"/>
          </a:xfrm>
          <a:prstGeom prst="rect">
            <a:avLst/>
          </a:prstGeom>
        </p:spPr>
        <p:txBody>
          <a:bodyPr vert="horz" rtlCol="0"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rgbClr val="002F9D"/>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rgbClr val="002F9D"/>
                </a:solidFill>
                <a:latin typeface="Arial" charset="0"/>
              </a:defRPr>
            </a:lvl2pPr>
            <a:lvl3pPr algn="l" rtl="0" eaLnBrk="0" fontAlgn="base" hangingPunct="0">
              <a:spcBef>
                <a:spcPct val="0"/>
              </a:spcBef>
              <a:spcAft>
                <a:spcPct val="0"/>
              </a:spcAft>
              <a:defRPr sz="4100" b="1">
                <a:solidFill>
                  <a:srgbClr val="002F9D"/>
                </a:solidFill>
                <a:latin typeface="Arial" charset="0"/>
              </a:defRPr>
            </a:lvl3pPr>
            <a:lvl4pPr algn="l" rtl="0" eaLnBrk="0" fontAlgn="base" hangingPunct="0">
              <a:spcBef>
                <a:spcPct val="0"/>
              </a:spcBef>
              <a:spcAft>
                <a:spcPct val="0"/>
              </a:spcAft>
              <a:defRPr sz="4100" b="1">
                <a:solidFill>
                  <a:srgbClr val="002F9D"/>
                </a:solidFill>
                <a:latin typeface="Arial" charset="0"/>
              </a:defRPr>
            </a:lvl4pPr>
            <a:lvl5pPr algn="l" rtl="0" eaLnBrk="0" fontAlgn="base" hangingPunct="0">
              <a:spcBef>
                <a:spcPct val="0"/>
              </a:spcBef>
              <a:spcAft>
                <a:spcPct val="0"/>
              </a:spcAft>
              <a:defRPr sz="4100" b="1">
                <a:solidFill>
                  <a:srgbClr val="002F9D"/>
                </a:solidFill>
                <a:latin typeface="Arial" charset="0"/>
              </a:defRPr>
            </a:lvl5pPr>
            <a:lvl6pPr marL="457200" algn="l" rtl="0" fontAlgn="base">
              <a:spcBef>
                <a:spcPct val="0"/>
              </a:spcBef>
              <a:spcAft>
                <a:spcPct val="0"/>
              </a:spcAft>
              <a:defRPr sz="4100" b="1">
                <a:solidFill>
                  <a:srgbClr val="002F9D"/>
                </a:solidFill>
                <a:latin typeface="Arial" charset="0"/>
              </a:defRPr>
            </a:lvl6pPr>
            <a:lvl7pPr marL="914400" algn="l" rtl="0" fontAlgn="base">
              <a:spcBef>
                <a:spcPct val="0"/>
              </a:spcBef>
              <a:spcAft>
                <a:spcPct val="0"/>
              </a:spcAft>
              <a:defRPr sz="4100" b="1">
                <a:solidFill>
                  <a:srgbClr val="002F9D"/>
                </a:solidFill>
                <a:latin typeface="Arial" charset="0"/>
              </a:defRPr>
            </a:lvl7pPr>
            <a:lvl8pPr marL="1371600" algn="l" rtl="0" fontAlgn="base">
              <a:spcBef>
                <a:spcPct val="0"/>
              </a:spcBef>
              <a:spcAft>
                <a:spcPct val="0"/>
              </a:spcAft>
              <a:defRPr sz="4100" b="1">
                <a:solidFill>
                  <a:srgbClr val="002F9D"/>
                </a:solidFill>
                <a:latin typeface="Arial" charset="0"/>
              </a:defRPr>
            </a:lvl8pPr>
            <a:lvl9pPr marL="1828800" algn="l" rtl="0" fontAlgn="base">
              <a:spcBef>
                <a:spcPct val="0"/>
              </a:spcBef>
              <a:spcAft>
                <a:spcPct val="0"/>
              </a:spcAft>
              <a:defRPr sz="4100" b="1">
                <a:solidFill>
                  <a:srgbClr val="002F9D"/>
                </a:solidFill>
                <a:latin typeface="Arial" charset="0"/>
              </a:defRPr>
            </a:lvl9pPr>
            <a:extLst/>
          </a:lstStyle>
          <a:p>
            <a:r>
              <a:rPr lang="en-US" sz="2800" dirty="0">
                <a:solidFill>
                  <a:srgbClr val="C00000"/>
                </a:solidFill>
              </a:rPr>
              <a:t>Review</a:t>
            </a:r>
          </a:p>
        </p:txBody>
      </p:sp>
    </p:spTree>
    <p:extLst>
      <p:ext uri="{BB962C8B-B14F-4D97-AF65-F5344CB8AC3E}">
        <p14:creationId xmlns:p14="http://schemas.microsoft.com/office/powerpoint/2010/main" val="32520707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pPr algn="ctr"/>
            <a:r>
              <a:rPr lang="en-US" dirty="0"/>
              <a:t>If you cannot obtain a release in time?</a:t>
            </a:r>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24</a:t>
            </a:fld>
            <a:endParaRPr lang="en-US" dirty="0"/>
          </a:p>
        </p:txBody>
      </p:sp>
      <p:sp>
        <p:nvSpPr>
          <p:cNvPr id="6" name="Title 2"/>
          <p:cNvSpPr txBox="1">
            <a:spLocks/>
          </p:cNvSpPr>
          <p:nvPr/>
        </p:nvSpPr>
        <p:spPr>
          <a:xfrm>
            <a:off x="152400" y="0"/>
            <a:ext cx="6858000" cy="685800"/>
          </a:xfrm>
          <a:prstGeom prst="rect">
            <a:avLst/>
          </a:prstGeom>
        </p:spPr>
        <p:txBody>
          <a:bodyPr vert="horz" rtlCol="0"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rgbClr val="002F9D"/>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rgbClr val="002F9D"/>
                </a:solidFill>
                <a:latin typeface="Arial" charset="0"/>
              </a:defRPr>
            </a:lvl2pPr>
            <a:lvl3pPr algn="l" rtl="0" eaLnBrk="0" fontAlgn="base" hangingPunct="0">
              <a:spcBef>
                <a:spcPct val="0"/>
              </a:spcBef>
              <a:spcAft>
                <a:spcPct val="0"/>
              </a:spcAft>
              <a:defRPr sz="4100" b="1">
                <a:solidFill>
                  <a:srgbClr val="002F9D"/>
                </a:solidFill>
                <a:latin typeface="Arial" charset="0"/>
              </a:defRPr>
            </a:lvl3pPr>
            <a:lvl4pPr algn="l" rtl="0" eaLnBrk="0" fontAlgn="base" hangingPunct="0">
              <a:spcBef>
                <a:spcPct val="0"/>
              </a:spcBef>
              <a:spcAft>
                <a:spcPct val="0"/>
              </a:spcAft>
              <a:defRPr sz="4100" b="1">
                <a:solidFill>
                  <a:srgbClr val="002F9D"/>
                </a:solidFill>
                <a:latin typeface="Arial" charset="0"/>
              </a:defRPr>
            </a:lvl4pPr>
            <a:lvl5pPr algn="l" rtl="0" eaLnBrk="0" fontAlgn="base" hangingPunct="0">
              <a:spcBef>
                <a:spcPct val="0"/>
              </a:spcBef>
              <a:spcAft>
                <a:spcPct val="0"/>
              </a:spcAft>
              <a:defRPr sz="4100" b="1">
                <a:solidFill>
                  <a:srgbClr val="002F9D"/>
                </a:solidFill>
                <a:latin typeface="Arial" charset="0"/>
              </a:defRPr>
            </a:lvl5pPr>
            <a:lvl6pPr marL="457200" algn="l" rtl="0" fontAlgn="base">
              <a:spcBef>
                <a:spcPct val="0"/>
              </a:spcBef>
              <a:spcAft>
                <a:spcPct val="0"/>
              </a:spcAft>
              <a:defRPr sz="4100" b="1">
                <a:solidFill>
                  <a:srgbClr val="002F9D"/>
                </a:solidFill>
                <a:latin typeface="Arial" charset="0"/>
              </a:defRPr>
            </a:lvl6pPr>
            <a:lvl7pPr marL="914400" algn="l" rtl="0" fontAlgn="base">
              <a:spcBef>
                <a:spcPct val="0"/>
              </a:spcBef>
              <a:spcAft>
                <a:spcPct val="0"/>
              </a:spcAft>
              <a:defRPr sz="4100" b="1">
                <a:solidFill>
                  <a:srgbClr val="002F9D"/>
                </a:solidFill>
                <a:latin typeface="Arial" charset="0"/>
              </a:defRPr>
            </a:lvl7pPr>
            <a:lvl8pPr marL="1371600" algn="l" rtl="0" fontAlgn="base">
              <a:spcBef>
                <a:spcPct val="0"/>
              </a:spcBef>
              <a:spcAft>
                <a:spcPct val="0"/>
              </a:spcAft>
              <a:defRPr sz="4100" b="1">
                <a:solidFill>
                  <a:srgbClr val="002F9D"/>
                </a:solidFill>
                <a:latin typeface="Arial" charset="0"/>
              </a:defRPr>
            </a:lvl8pPr>
            <a:lvl9pPr marL="1828800" algn="l" rtl="0" fontAlgn="base">
              <a:spcBef>
                <a:spcPct val="0"/>
              </a:spcBef>
              <a:spcAft>
                <a:spcPct val="0"/>
              </a:spcAft>
              <a:defRPr sz="4100" b="1">
                <a:solidFill>
                  <a:srgbClr val="002F9D"/>
                </a:solidFill>
                <a:latin typeface="Arial" charset="0"/>
              </a:defRPr>
            </a:lvl9pPr>
            <a:extLst/>
          </a:lstStyle>
          <a:p>
            <a:r>
              <a:rPr lang="en-US" sz="2800" dirty="0">
                <a:solidFill>
                  <a:srgbClr val="C00000"/>
                </a:solidFill>
              </a:rPr>
              <a:t>Review</a:t>
            </a:r>
          </a:p>
        </p:txBody>
      </p:sp>
    </p:spTree>
    <p:extLst>
      <p:ext uri="{BB962C8B-B14F-4D97-AF65-F5344CB8AC3E}">
        <p14:creationId xmlns:p14="http://schemas.microsoft.com/office/powerpoint/2010/main" val="34524066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Clr>
                <a:srgbClr val="C00000"/>
              </a:buClr>
              <a:buSzPct val="100000"/>
              <a:buFont typeface="Wingdings" panose="05000000000000000000" pitchFamily="2" charset="2"/>
              <a:buChar char="Ø"/>
            </a:pPr>
            <a:r>
              <a:rPr lang="en-US" sz="2400" dirty="0"/>
              <a:t>Obtain the property through a Jurisdictional Offer.</a:t>
            </a:r>
          </a:p>
          <a:p>
            <a:pPr>
              <a:buClr>
                <a:srgbClr val="C00000"/>
              </a:buClr>
              <a:buSzPct val="100000"/>
              <a:buFont typeface="Wingdings" panose="05000000000000000000" pitchFamily="2" charset="2"/>
              <a:buChar char="Ø"/>
            </a:pPr>
            <a:endParaRPr lang="en-US" sz="2400" dirty="0"/>
          </a:p>
          <a:p>
            <a:pPr>
              <a:buClr>
                <a:srgbClr val="C00000"/>
              </a:buClr>
              <a:buSzPct val="100000"/>
              <a:buFont typeface="Wingdings" panose="05000000000000000000" pitchFamily="2" charset="2"/>
              <a:buChar char="Ø"/>
            </a:pPr>
            <a:r>
              <a:rPr lang="en-US" sz="2400" dirty="0"/>
              <a:t>Figure out the date that a JO needs to be issued by:</a:t>
            </a:r>
          </a:p>
          <a:p>
            <a:pPr lvl="1">
              <a:buFont typeface="Arial" panose="020B0604020202020204" pitchFamily="34" charset="0"/>
              <a:buChar char="•"/>
            </a:pPr>
            <a:r>
              <a:rPr lang="en-US" sz="2000" dirty="0"/>
              <a:t>Make sure the process was followed and everything is in place for the JO to be executed. (Appraisal, Owner was given 60 days, etc.)</a:t>
            </a:r>
          </a:p>
          <a:p>
            <a:pPr>
              <a:buFont typeface="Wingdings" panose="05000000000000000000" pitchFamily="2" charset="2"/>
              <a:buChar char="Ø"/>
            </a:pPr>
            <a:endParaRPr lang="en-US" sz="2400" dirty="0"/>
          </a:p>
          <a:p>
            <a:pPr>
              <a:buClr>
                <a:srgbClr val="C00000"/>
              </a:buClr>
              <a:buSzPct val="100000"/>
              <a:buFont typeface="Wingdings" panose="05000000000000000000" pitchFamily="2" charset="2"/>
              <a:buChar char="Ø"/>
            </a:pPr>
            <a:r>
              <a:rPr lang="en-US" sz="2400" dirty="0"/>
              <a:t>Issue the check with both the property owner and lender on it.</a:t>
            </a:r>
          </a:p>
          <a:p>
            <a:pPr marL="109537" indent="0">
              <a:buNone/>
            </a:pPr>
            <a:endParaRPr lang="en-US" dirty="0"/>
          </a:p>
        </p:txBody>
      </p:sp>
      <p:sp>
        <p:nvSpPr>
          <p:cNvPr id="3" name="Title 2"/>
          <p:cNvSpPr>
            <a:spLocks noGrp="1"/>
          </p:cNvSpPr>
          <p:nvPr>
            <p:ph type="title"/>
          </p:nvPr>
        </p:nvSpPr>
        <p:spPr/>
        <p:txBody>
          <a:bodyPr/>
          <a:lstStyle/>
          <a:p>
            <a:pPr algn="ctr"/>
            <a:r>
              <a:rPr lang="en-US" dirty="0">
                <a:solidFill>
                  <a:srgbClr val="C00000"/>
                </a:solidFill>
              </a:rPr>
              <a:t>Jurisdictional Offer</a:t>
            </a:r>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25</a:t>
            </a:fld>
            <a:endParaRPr lang="en-US" dirty="0"/>
          </a:p>
        </p:txBody>
      </p:sp>
      <p:sp>
        <p:nvSpPr>
          <p:cNvPr id="5" name="Title 2"/>
          <p:cNvSpPr txBox="1">
            <a:spLocks/>
          </p:cNvSpPr>
          <p:nvPr/>
        </p:nvSpPr>
        <p:spPr>
          <a:xfrm>
            <a:off x="152400" y="0"/>
            <a:ext cx="6858000" cy="685800"/>
          </a:xfrm>
          <a:prstGeom prst="rect">
            <a:avLst/>
          </a:prstGeom>
        </p:spPr>
        <p:txBody>
          <a:bodyPr vert="horz" rtlCol="0"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rgbClr val="002F9D"/>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rgbClr val="002F9D"/>
                </a:solidFill>
                <a:latin typeface="Arial" charset="0"/>
              </a:defRPr>
            </a:lvl2pPr>
            <a:lvl3pPr algn="l" rtl="0" eaLnBrk="0" fontAlgn="base" hangingPunct="0">
              <a:spcBef>
                <a:spcPct val="0"/>
              </a:spcBef>
              <a:spcAft>
                <a:spcPct val="0"/>
              </a:spcAft>
              <a:defRPr sz="4100" b="1">
                <a:solidFill>
                  <a:srgbClr val="002F9D"/>
                </a:solidFill>
                <a:latin typeface="Arial" charset="0"/>
              </a:defRPr>
            </a:lvl3pPr>
            <a:lvl4pPr algn="l" rtl="0" eaLnBrk="0" fontAlgn="base" hangingPunct="0">
              <a:spcBef>
                <a:spcPct val="0"/>
              </a:spcBef>
              <a:spcAft>
                <a:spcPct val="0"/>
              </a:spcAft>
              <a:defRPr sz="4100" b="1">
                <a:solidFill>
                  <a:srgbClr val="002F9D"/>
                </a:solidFill>
                <a:latin typeface="Arial" charset="0"/>
              </a:defRPr>
            </a:lvl4pPr>
            <a:lvl5pPr algn="l" rtl="0" eaLnBrk="0" fontAlgn="base" hangingPunct="0">
              <a:spcBef>
                <a:spcPct val="0"/>
              </a:spcBef>
              <a:spcAft>
                <a:spcPct val="0"/>
              </a:spcAft>
              <a:defRPr sz="4100" b="1">
                <a:solidFill>
                  <a:srgbClr val="002F9D"/>
                </a:solidFill>
                <a:latin typeface="Arial" charset="0"/>
              </a:defRPr>
            </a:lvl5pPr>
            <a:lvl6pPr marL="457200" algn="l" rtl="0" fontAlgn="base">
              <a:spcBef>
                <a:spcPct val="0"/>
              </a:spcBef>
              <a:spcAft>
                <a:spcPct val="0"/>
              </a:spcAft>
              <a:defRPr sz="4100" b="1">
                <a:solidFill>
                  <a:srgbClr val="002F9D"/>
                </a:solidFill>
                <a:latin typeface="Arial" charset="0"/>
              </a:defRPr>
            </a:lvl6pPr>
            <a:lvl7pPr marL="914400" algn="l" rtl="0" fontAlgn="base">
              <a:spcBef>
                <a:spcPct val="0"/>
              </a:spcBef>
              <a:spcAft>
                <a:spcPct val="0"/>
              </a:spcAft>
              <a:defRPr sz="4100" b="1">
                <a:solidFill>
                  <a:srgbClr val="002F9D"/>
                </a:solidFill>
                <a:latin typeface="Arial" charset="0"/>
              </a:defRPr>
            </a:lvl7pPr>
            <a:lvl8pPr marL="1371600" algn="l" rtl="0" fontAlgn="base">
              <a:spcBef>
                <a:spcPct val="0"/>
              </a:spcBef>
              <a:spcAft>
                <a:spcPct val="0"/>
              </a:spcAft>
              <a:defRPr sz="4100" b="1">
                <a:solidFill>
                  <a:srgbClr val="002F9D"/>
                </a:solidFill>
                <a:latin typeface="Arial" charset="0"/>
              </a:defRPr>
            </a:lvl8pPr>
            <a:lvl9pPr marL="1828800" algn="l" rtl="0" fontAlgn="base">
              <a:spcBef>
                <a:spcPct val="0"/>
              </a:spcBef>
              <a:spcAft>
                <a:spcPct val="0"/>
              </a:spcAft>
              <a:defRPr sz="4100" b="1">
                <a:solidFill>
                  <a:srgbClr val="002F9D"/>
                </a:solidFill>
                <a:latin typeface="Arial" charset="0"/>
              </a:defRPr>
            </a:lvl9pPr>
            <a:extLst/>
          </a:lstStyle>
          <a:p>
            <a:r>
              <a:rPr lang="en-US" sz="2800" dirty="0">
                <a:solidFill>
                  <a:srgbClr val="C00000"/>
                </a:solidFill>
              </a:rPr>
              <a:t>Review</a:t>
            </a:r>
          </a:p>
        </p:txBody>
      </p:sp>
    </p:spTree>
    <p:extLst>
      <p:ext uri="{BB962C8B-B14F-4D97-AF65-F5344CB8AC3E}">
        <p14:creationId xmlns:p14="http://schemas.microsoft.com/office/powerpoint/2010/main" val="18184478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62000" y="1065839"/>
            <a:ext cx="7772400" cy="1829761"/>
          </a:xfrm>
        </p:spPr>
        <p:txBody>
          <a:bodyPr/>
          <a:lstStyle/>
          <a:p>
            <a:pPr algn="ctr"/>
            <a:r>
              <a:rPr lang="en-US" dirty="0"/>
              <a:t>Waiver of Partial Release Policy</a:t>
            </a:r>
          </a:p>
        </p:txBody>
      </p:sp>
      <p:sp>
        <p:nvSpPr>
          <p:cNvPr id="6" name="Subtitle 5"/>
          <p:cNvSpPr>
            <a:spLocks noGrp="1"/>
          </p:cNvSpPr>
          <p:nvPr>
            <p:ph type="subTitle" idx="1"/>
          </p:nvPr>
        </p:nvSpPr>
        <p:spPr>
          <a:xfrm>
            <a:off x="762000" y="2895600"/>
            <a:ext cx="7772400" cy="1199704"/>
          </a:xfrm>
        </p:spPr>
        <p:txBody>
          <a:bodyPr/>
          <a:lstStyle/>
          <a:p>
            <a:pPr algn="ctr"/>
            <a:r>
              <a:rPr lang="en-US" i="1" dirty="0">
                <a:solidFill>
                  <a:srgbClr val="C00000"/>
                </a:solidFill>
              </a:rPr>
              <a:t>(NOT obtaining clear title)</a:t>
            </a:r>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26</a:t>
            </a:fld>
            <a:endParaRPr lang="en-US" dirty="0"/>
          </a:p>
        </p:txBody>
      </p:sp>
      <p:sp>
        <p:nvSpPr>
          <p:cNvPr id="7" name="Title 2"/>
          <p:cNvSpPr txBox="1">
            <a:spLocks/>
          </p:cNvSpPr>
          <p:nvPr/>
        </p:nvSpPr>
        <p:spPr>
          <a:xfrm>
            <a:off x="152400" y="0"/>
            <a:ext cx="6858000" cy="685800"/>
          </a:xfrm>
          <a:prstGeom prst="rect">
            <a:avLst/>
          </a:prstGeom>
        </p:spPr>
        <p:txBody>
          <a:bodyPr vert="horz" rtlCol="0"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rgbClr val="002F9D"/>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rgbClr val="002F9D"/>
                </a:solidFill>
                <a:latin typeface="Arial" charset="0"/>
              </a:defRPr>
            </a:lvl2pPr>
            <a:lvl3pPr algn="l" rtl="0" eaLnBrk="0" fontAlgn="base" hangingPunct="0">
              <a:spcBef>
                <a:spcPct val="0"/>
              </a:spcBef>
              <a:spcAft>
                <a:spcPct val="0"/>
              </a:spcAft>
              <a:defRPr sz="4100" b="1">
                <a:solidFill>
                  <a:srgbClr val="002F9D"/>
                </a:solidFill>
                <a:latin typeface="Arial" charset="0"/>
              </a:defRPr>
            </a:lvl3pPr>
            <a:lvl4pPr algn="l" rtl="0" eaLnBrk="0" fontAlgn="base" hangingPunct="0">
              <a:spcBef>
                <a:spcPct val="0"/>
              </a:spcBef>
              <a:spcAft>
                <a:spcPct val="0"/>
              </a:spcAft>
              <a:defRPr sz="4100" b="1">
                <a:solidFill>
                  <a:srgbClr val="002F9D"/>
                </a:solidFill>
                <a:latin typeface="Arial" charset="0"/>
              </a:defRPr>
            </a:lvl4pPr>
            <a:lvl5pPr algn="l" rtl="0" eaLnBrk="0" fontAlgn="base" hangingPunct="0">
              <a:spcBef>
                <a:spcPct val="0"/>
              </a:spcBef>
              <a:spcAft>
                <a:spcPct val="0"/>
              </a:spcAft>
              <a:defRPr sz="4100" b="1">
                <a:solidFill>
                  <a:srgbClr val="002F9D"/>
                </a:solidFill>
                <a:latin typeface="Arial" charset="0"/>
              </a:defRPr>
            </a:lvl5pPr>
            <a:lvl6pPr marL="457200" algn="l" rtl="0" fontAlgn="base">
              <a:spcBef>
                <a:spcPct val="0"/>
              </a:spcBef>
              <a:spcAft>
                <a:spcPct val="0"/>
              </a:spcAft>
              <a:defRPr sz="4100" b="1">
                <a:solidFill>
                  <a:srgbClr val="002F9D"/>
                </a:solidFill>
                <a:latin typeface="Arial" charset="0"/>
              </a:defRPr>
            </a:lvl6pPr>
            <a:lvl7pPr marL="914400" algn="l" rtl="0" fontAlgn="base">
              <a:spcBef>
                <a:spcPct val="0"/>
              </a:spcBef>
              <a:spcAft>
                <a:spcPct val="0"/>
              </a:spcAft>
              <a:defRPr sz="4100" b="1">
                <a:solidFill>
                  <a:srgbClr val="002F9D"/>
                </a:solidFill>
                <a:latin typeface="Arial" charset="0"/>
              </a:defRPr>
            </a:lvl7pPr>
            <a:lvl8pPr marL="1371600" algn="l" rtl="0" fontAlgn="base">
              <a:spcBef>
                <a:spcPct val="0"/>
              </a:spcBef>
              <a:spcAft>
                <a:spcPct val="0"/>
              </a:spcAft>
              <a:defRPr sz="4100" b="1">
                <a:solidFill>
                  <a:srgbClr val="002F9D"/>
                </a:solidFill>
                <a:latin typeface="Arial" charset="0"/>
              </a:defRPr>
            </a:lvl8pPr>
            <a:lvl9pPr marL="1828800" algn="l" rtl="0" fontAlgn="base">
              <a:spcBef>
                <a:spcPct val="0"/>
              </a:spcBef>
              <a:spcAft>
                <a:spcPct val="0"/>
              </a:spcAft>
              <a:defRPr sz="4100" b="1">
                <a:solidFill>
                  <a:srgbClr val="002F9D"/>
                </a:solidFill>
                <a:latin typeface="Arial" charset="0"/>
              </a:defRPr>
            </a:lvl9pPr>
            <a:extLst/>
          </a:lstStyle>
          <a:p>
            <a:r>
              <a:rPr lang="en-US" sz="2800" dirty="0">
                <a:solidFill>
                  <a:srgbClr val="C00000"/>
                </a:solidFill>
              </a:rPr>
              <a:t>NEW</a:t>
            </a:r>
          </a:p>
        </p:txBody>
      </p:sp>
    </p:spTree>
    <p:extLst>
      <p:ext uri="{BB962C8B-B14F-4D97-AF65-F5344CB8AC3E}">
        <p14:creationId xmlns:p14="http://schemas.microsoft.com/office/powerpoint/2010/main" val="861937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Clr>
                <a:srgbClr val="C00000"/>
              </a:buClr>
              <a:buSzPct val="100000"/>
              <a:buFont typeface="Wingdings" panose="05000000000000000000" pitchFamily="2" charset="2"/>
              <a:buChar char="Ø"/>
            </a:pPr>
            <a:r>
              <a:rPr lang="en-US" dirty="0"/>
              <a:t>The waiver of the partial release policy only applies to projects where there are </a:t>
            </a:r>
            <a:r>
              <a:rPr lang="en-US" b="1" dirty="0">
                <a:solidFill>
                  <a:srgbClr val="C00000"/>
                </a:solidFill>
              </a:rPr>
              <a:t>NO</a:t>
            </a:r>
            <a:r>
              <a:rPr lang="en-US" dirty="0"/>
              <a:t> </a:t>
            </a:r>
            <a:r>
              <a:rPr lang="en-US" dirty="0">
                <a:solidFill>
                  <a:srgbClr val="C00000"/>
                </a:solidFill>
              </a:rPr>
              <a:t>FEDERAL or STATE FUNDS</a:t>
            </a:r>
            <a:r>
              <a:rPr lang="en-US" dirty="0"/>
              <a:t> in real estate acquisition.</a:t>
            </a:r>
          </a:p>
        </p:txBody>
      </p:sp>
      <p:sp>
        <p:nvSpPr>
          <p:cNvPr id="3" name="Title 2"/>
          <p:cNvSpPr>
            <a:spLocks noGrp="1"/>
          </p:cNvSpPr>
          <p:nvPr>
            <p:ph type="title"/>
          </p:nvPr>
        </p:nvSpPr>
        <p:spPr/>
        <p:txBody>
          <a:bodyPr/>
          <a:lstStyle/>
          <a:p>
            <a:r>
              <a:rPr lang="en-US" dirty="0">
                <a:solidFill>
                  <a:srgbClr val="C00000"/>
                </a:solidFill>
              </a:rPr>
              <a:t>Be Aware!</a:t>
            </a:r>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27</a:t>
            </a:fld>
            <a:endParaRPr lang="en-US" dirty="0"/>
          </a:p>
        </p:txBody>
      </p:sp>
      <p:pic>
        <p:nvPicPr>
          <p:cNvPr id="5" name="Picture 4"/>
          <p:cNvPicPr>
            <a:picLocks noChangeAspect="1"/>
          </p:cNvPicPr>
          <p:nvPr/>
        </p:nvPicPr>
        <p:blipFill>
          <a:blip r:embed="rId3"/>
          <a:stretch>
            <a:fillRect/>
          </a:stretch>
        </p:blipFill>
        <p:spPr>
          <a:xfrm>
            <a:off x="3048000" y="3406775"/>
            <a:ext cx="2143125" cy="2143125"/>
          </a:xfrm>
          <a:prstGeom prst="rect">
            <a:avLst/>
          </a:prstGeom>
        </p:spPr>
      </p:pic>
    </p:spTree>
    <p:extLst>
      <p:ext uri="{BB962C8B-B14F-4D97-AF65-F5344CB8AC3E}">
        <p14:creationId xmlns:p14="http://schemas.microsoft.com/office/powerpoint/2010/main" val="40240531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Clr>
                <a:srgbClr val="C00000"/>
              </a:buClr>
              <a:buSzPct val="100000"/>
              <a:buFont typeface="Wingdings" panose="05000000000000000000" pitchFamily="2" charset="2"/>
              <a:buChar char="Ø"/>
            </a:pPr>
            <a:r>
              <a:rPr lang="en-US" sz="2400" dirty="0"/>
              <a:t>The LPA may choose to acquire the property without all the encumbrances on the property being alleviated.</a:t>
            </a:r>
          </a:p>
          <a:p>
            <a:pPr>
              <a:buClr>
                <a:srgbClr val="C00000"/>
              </a:buClr>
              <a:buSzPct val="100000"/>
              <a:buFont typeface="Wingdings" panose="05000000000000000000" pitchFamily="2" charset="2"/>
              <a:buChar char="Ø"/>
            </a:pPr>
            <a:endParaRPr lang="en-US" sz="2400" dirty="0"/>
          </a:p>
          <a:p>
            <a:pPr>
              <a:buClr>
                <a:srgbClr val="C00000"/>
              </a:buClr>
              <a:buSzPct val="100000"/>
              <a:buFont typeface="Wingdings" panose="05000000000000000000" pitchFamily="2" charset="2"/>
              <a:buChar char="Ø"/>
            </a:pPr>
            <a:r>
              <a:rPr lang="en-US" sz="2400" dirty="0"/>
              <a:t>This is considered contrary to </a:t>
            </a:r>
            <a:r>
              <a:rPr lang="en-US" sz="2400" dirty="0" err="1"/>
              <a:t>WisDOT</a:t>
            </a:r>
            <a:r>
              <a:rPr lang="en-US" sz="2400" dirty="0"/>
              <a:t> policy</a:t>
            </a:r>
          </a:p>
          <a:p>
            <a:pPr marL="109537" indent="0">
              <a:buClr>
                <a:srgbClr val="C00000"/>
              </a:buClr>
              <a:buSzPct val="100000"/>
              <a:buNone/>
            </a:pPr>
            <a:endParaRPr lang="en-US" sz="2400" dirty="0"/>
          </a:p>
          <a:p>
            <a:pPr>
              <a:buClr>
                <a:srgbClr val="C00000"/>
              </a:buClr>
              <a:buSzPct val="100000"/>
              <a:buFont typeface="Wingdings" panose="05000000000000000000" pitchFamily="2" charset="2"/>
              <a:buChar char="Ø"/>
            </a:pPr>
            <a:r>
              <a:rPr lang="en-US" sz="2400" dirty="0"/>
              <a:t>The LPA will risk the possibility of having to re-acquire</a:t>
            </a:r>
          </a:p>
          <a:p>
            <a:pPr>
              <a:buClr>
                <a:srgbClr val="C00000"/>
              </a:buClr>
              <a:buSzPct val="100000"/>
              <a:buFont typeface="Wingdings" panose="05000000000000000000" pitchFamily="2" charset="2"/>
              <a:buChar char="Ø"/>
            </a:pPr>
            <a:endParaRPr lang="en-US" sz="2400" dirty="0"/>
          </a:p>
          <a:p>
            <a:pPr>
              <a:buClr>
                <a:srgbClr val="C00000"/>
              </a:buClr>
              <a:buSzPct val="100000"/>
              <a:buFont typeface="Wingdings" panose="05000000000000000000" pitchFamily="2" charset="2"/>
              <a:buChar char="Ø"/>
            </a:pPr>
            <a:r>
              <a:rPr lang="en-US" sz="2400" dirty="0"/>
              <a:t>As well as risk delaying a project until all such matters are resolved</a:t>
            </a:r>
          </a:p>
          <a:p>
            <a:pPr>
              <a:buClr>
                <a:srgbClr val="C00000"/>
              </a:buClr>
              <a:buSzPct val="100000"/>
              <a:buFont typeface="Wingdings" panose="05000000000000000000" pitchFamily="2" charset="2"/>
              <a:buChar char="Ø"/>
            </a:pPr>
            <a:endParaRPr lang="en-US" dirty="0"/>
          </a:p>
        </p:txBody>
      </p:sp>
      <p:sp>
        <p:nvSpPr>
          <p:cNvPr id="3" name="Title 2"/>
          <p:cNvSpPr>
            <a:spLocks noGrp="1"/>
          </p:cNvSpPr>
          <p:nvPr>
            <p:ph type="title"/>
          </p:nvPr>
        </p:nvSpPr>
        <p:spPr/>
        <p:txBody>
          <a:bodyPr/>
          <a:lstStyle/>
          <a:p>
            <a:r>
              <a:rPr lang="en-US" dirty="0">
                <a:solidFill>
                  <a:schemeClr val="tx1"/>
                </a:solidFill>
              </a:rPr>
              <a:t>Overview</a:t>
            </a:r>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28</a:t>
            </a:fld>
            <a:endParaRPr lang="en-US" dirty="0"/>
          </a:p>
        </p:txBody>
      </p:sp>
    </p:spTree>
    <p:extLst>
      <p:ext uri="{BB962C8B-B14F-4D97-AF65-F5344CB8AC3E}">
        <p14:creationId xmlns:p14="http://schemas.microsoft.com/office/powerpoint/2010/main" val="30896714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623887" indent="-514350">
              <a:buClr>
                <a:srgbClr val="C00000"/>
              </a:buClr>
              <a:buSzPct val="100000"/>
              <a:buFont typeface="+mj-lt"/>
              <a:buAutoNum type="arabicPeriod"/>
            </a:pPr>
            <a:r>
              <a:rPr lang="en-US" dirty="0"/>
              <a:t>For use on appropriate acquisition only</a:t>
            </a:r>
          </a:p>
          <a:p>
            <a:pPr marL="623887" indent="-514350">
              <a:buClr>
                <a:srgbClr val="C00000"/>
              </a:buClr>
              <a:buSzPct val="100000"/>
              <a:buFont typeface="+mj-lt"/>
              <a:buAutoNum type="arabicPeriod"/>
            </a:pPr>
            <a:endParaRPr lang="en-US" dirty="0"/>
          </a:p>
          <a:p>
            <a:pPr marL="623887" indent="-514350">
              <a:buClr>
                <a:srgbClr val="C00000"/>
              </a:buClr>
              <a:buSzPct val="100000"/>
              <a:buFont typeface="+mj-lt"/>
              <a:buAutoNum type="arabicPeriod"/>
            </a:pPr>
            <a:r>
              <a:rPr lang="en-US" dirty="0"/>
              <a:t>Risk Assessment must be completed</a:t>
            </a:r>
          </a:p>
          <a:p>
            <a:pPr marL="623887" indent="-514350">
              <a:buClr>
                <a:srgbClr val="C00000"/>
              </a:buClr>
              <a:buSzPct val="100000"/>
              <a:buFont typeface="+mj-lt"/>
              <a:buAutoNum type="arabicPeriod"/>
            </a:pPr>
            <a:endParaRPr lang="en-US" dirty="0"/>
          </a:p>
          <a:p>
            <a:pPr marL="623887" indent="-514350">
              <a:buClr>
                <a:srgbClr val="C00000"/>
              </a:buClr>
              <a:buSzPct val="100000"/>
              <a:buFont typeface="+mj-lt"/>
              <a:buAutoNum type="arabicPeriod"/>
            </a:pPr>
            <a:r>
              <a:rPr lang="en-US" dirty="0"/>
              <a:t>Property owner acknowledgement/consent is given</a:t>
            </a:r>
          </a:p>
        </p:txBody>
      </p:sp>
      <p:sp>
        <p:nvSpPr>
          <p:cNvPr id="3" name="Title 2"/>
          <p:cNvSpPr>
            <a:spLocks noGrp="1"/>
          </p:cNvSpPr>
          <p:nvPr>
            <p:ph type="title"/>
          </p:nvPr>
        </p:nvSpPr>
        <p:spPr/>
        <p:txBody>
          <a:bodyPr/>
          <a:lstStyle/>
          <a:p>
            <a:r>
              <a:rPr lang="en-US" dirty="0">
                <a:solidFill>
                  <a:schemeClr val="tx1"/>
                </a:solidFill>
              </a:rPr>
              <a:t>Criteria</a:t>
            </a:r>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29</a:t>
            </a:fld>
            <a:endParaRPr lang="en-US" dirty="0"/>
          </a:p>
        </p:txBody>
      </p:sp>
    </p:spTree>
    <p:extLst>
      <p:ext uri="{BB962C8B-B14F-4D97-AF65-F5344CB8AC3E}">
        <p14:creationId xmlns:p14="http://schemas.microsoft.com/office/powerpoint/2010/main" val="898909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le 46"/>
          <p:cNvSpPr>
            <a:spLocks noGrp="1"/>
          </p:cNvSpPr>
          <p:nvPr>
            <p:ph type="ctrTitle"/>
          </p:nvPr>
        </p:nvSpPr>
        <p:spPr>
          <a:xfrm>
            <a:off x="685800" y="152400"/>
            <a:ext cx="7772400" cy="1829761"/>
          </a:xfrm>
        </p:spPr>
        <p:txBody>
          <a:bodyPr>
            <a:normAutofit fontScale="90000"/>
          </a:bodyPr>
          <a:lstStyle/>
          <a:p>
            <a:pPr algn="ctr"/>
            <a:r>
              <a:rPr lang="en-US" dirty="0">
                <a:solidFill>
                  <a:srgbClr val="C00000"/>
                </a:solidFill>
              </a:rPr>
              <a:t>Review &amp; Summary</a:t>
            </a:r>
            <a:br>
              <a:rPr lang="en-US" dirty="0"/>
            </a:br>
            <a:r>
              <a:rPr lang="en-US" dirty="0"/>
              <a:t>Partial Release of Mortgage</a:t>
            </a:r>
          </a:p>
        </p:txBody>
      </p:sp>
      <p:pic>
        <p:nvPicPr>
          <p:cNvPr id="4" name="Picture 3"/>
          <p:cNvPicPr>
            <a:picLocks noChangeAspect="1"/>
          </p:cNvPicPr>
          <p:nvPr/>
        </p:nvPicPr>
        <p:blipFill>
          <a:blip r:embed="rId3"/>
          <a:stretch>
            <a:fillRect/>
          </a:stretch>
        </p:blipFill>
        <p:spPr>
          <a:xfrm>
            <a:off x="2438400" y="2057400"/>
            <a:ext cx="4030133" cy="2590800"/>
          </a:xfrm>
          <a:prstGeom prst="rect">
            <a:avLst/>
          </a:prstGeom>
        </p:spPr>
      </p:pic>
      <p:sp>
        <p:nvSpPr>
          <p:cNvPr id="5" name="Title 2"/>
          <p:cNvSpPr txBox="1">
            <a:spLocks/>
          </p:cNvSpPr>
          <p:nvPr/>
        </p:nvSpPr>
        <p:spPr>
          <a:xfrm>
            <a:off x="1828800" y="4723439"/>
            <a:ext cx="5181600" cy="685800"/>
          </a:xfrm>
          <a:prstGeom prst="rect">
            <a:avLst/>
          </a:prstGeom>
        </p:spPr>
        <p:txBody>
          <a:bodyPr vert="horz" rtlCol="0"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rgbClr val="002F9D"/>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rgbClr val="002F9D"/>
                </a:solidFill>
                <a:latin typeface="Arial" charset="0"/>
              </a:defRPr>
            </a:lvl2pPr>
            <a:lvl3pPr algn="l" rtl="0" eaLnBrk="0" fontAlgn="base" hangingPunct="0">
              <a:spcBef>
                <a:spcPct val="0"/>
              </a:spcBef>
              <a:spcAft>
                <a:spcPct val="0"/>
              </a:spcAft>
              <a:defRPr sz="4100" b="1">
                <a:solidFill>
                  <a:srgbClr val="002F9D"/>
                </a:solidFill>
                <a:latin typeface="Arial" charset="0"/>
              </a:defRPr>
            </a:lvl3pPr>
            <a:lvl4pPr algn="l" rtl="0" eaLnBrk="0" fontAlgn="base" hangingPunct="0">
              <a:spcBef>
                <a:spcPct val="0"/>
              </a:spcBef>
              <a:spcAft>
                <a:spcPct val="0"/>
              </a:spcAft>
              <a:defRPr sz="4100" b="1">
                <a:solidFill>
                  <a:srgbClr val="002F9D"/>
                </a:solidFill>
                <a:latin typeface="Arial" charset="0"/>
              </a:defRPr>
            </a:lvl4pPr>
            <a:lvl5pPr algn="l" rtl="0" eaLnBrk="0" fontAlgn="base" hangingPunct="0">
              <a:spcBef>
                <a:spcPct val="0"/>
              </a:spcBef>
              <a:spcAft>
                <a:spcPct val="0"/>
              </a:spcAft>
              <a:defRPr sz="4100" b="1">
                <a:solidFill>
                  <a:srgbClr val="002F9D"/>
                </a:solidFill>
                <a:latin typeface="Arial" charset="0"/>
              </a:defRPr>
            </a:lvl5pPr>
            <a:lvl6pPr marL="457200" algn="l" rtl="0" fontAlgn="base">
              <a:spcBef>
                <a:spcPct val="0"/>
              </a:spcBef>
              <a:spcAft>
                <a:spcPct val="0"/>
              </a:spcAft>
              <a:defRPr sz="4100" b="1">
                <a:solidFill>
                  <a:srgbClr val="002F9D"/>
                </a:solidFill>
                <a:latin typeface="Arial" charset="0"/>
              </a:defRPr>
            </a:lvl6pPr>
            <a:lvl7pPr marL="914400" algn="l" rtl="0" fontAlgn="base">
              <a:spcBef>
                <a:spcPct val="0"/>
              </a:spcBef>
              <a:spcAft>
                <a:spcPct val="0"/>
              </a:spcAft>
              <a:defRPr sz="4100" b="1">
                <a:solidFill>
                  <a:srgbClr val="002F9D"/>
                </a:solidFill>
                <a:latin typeface="Arial" charset="0"/>
              </a:defRPr>
            </a:lvl7pPr>
            <a:lvl8pPr marL="1371600" algn="l" rtl="0" fontAlgn="base">
              <a:spcBef>
                <a:spcPct val="0"/>
              </a:spcBef>
              <a:spcAft>
                <a:spcPct val="0"/>
              </a:spcAft>
              <a:defRPr sz="4100" b="1">
                <a:solidFill>
                  <a:srgbClr val="002F9D"/>
                </a:solidFill>
                <a:latin typeface="Arial" charset="0"/>
              </a:defRPr>
            </a:lvl8pPr>
            <a:lvl9pPr marL="1828800" algn="l" rtl="0" fontAlgn="base">
              <a:spcBef>
                <a:spcPct val="0"/>
              </a:spcBef>
              <a:spcAft>
                <a:spcPct val="0"/>
              </a:spcAft>
              <a:defRPr sz="4100" b="1">
                <a:solidFill>
                  <a:srgbClr val="002F9D"/>
                </a:solidFill>
                <a:latin typeface="Arial" charset="0"/>
              </a:defRPr>
            </a:lvl9pPr>
            <a:extLst/>
          </a:lstStyle>
          <a:p>
            <a:pPr algn="ctr"/>
            <a:r>
              <a:rPr lang="en-US" sz="2800" dirty="0">
                <a:solidFill>
                  <a:srgbClr val="C00000"/>
                </a:solidFill>
              </a:rPr>
              <a:t>What		When	Why</a:t>
            </a:r>
          </a:p>
        </p:txBody>
      </p:sp>
    </p:spTree>
    <p:extLst>
      <p:ext uri="{BB962C8B-B14F-4D97-AF65-F5344CB8AC3E}">
        <p14:creationId xmlns:p14="http://schemas.microsoft.com/office/powerpoint/2010/main" val="4982950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990600"/>
            <a:ext cx="7772400" cy="1143961"/>
          </a:xfrm>
        </p:spPr>
        <p:txBody>
          <a:bodyPr>
            <a:normAutofit/>
          </a:bodyPr>
          <a:lstStyle/>
          <a:p>
            <a:pPr algn="l"/>
            <a:r>
              <a:rPr lang="en-US" dirty="0"/>
              <a:t>1. Acquisition Type</a:t>
            </a:r>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30</a:t>
            </a:fld>
            <a:endParaRPr lang="en-US" dirty="0"/>
          </a:p>
        </p:txBody>
      </p:sp>
      <p:sp>
        <p:nvSpPr>
          <p:cNvPr id="6" name="Title 2"/>
          <p:cNvSpPr txBox="1">
            <a:spLocks/>
          </p:cNvSpPr>
          <p:nvPr/>
        </p:nvSpPr>
        <p:spPr>
          <a:xfrm>
            <a:off x="152400" y="0"/>
            <a:ext cx="6858000" cy="685800"/>
          </a:xfrm>
          <a:prstGeom prst="rect">
            <a:avLst/>
          </a:prstGeom>
        </p:spPr>
        <p:txBody>
          <a:bodyPr vert="horz" rtlCol="0"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rgbClr val="002F9D"/>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rgbClr val="002F9D"/>
                </a:solidFill>
                <a:latin typeface="Arial" charset="0"/>
              </a:defRPr>
            </a:lvl2pPr>
            <a:lvl3pPr algn="l" rtl="0" eaLnBrk="0" fontAlgn="base" hangingPunct="0">
              <a:spcBef>
                <a:spcPct val="0"/>
              </a:spcBef>
              <a:spcAft>
                <a:spcPct val="0"/>
              </a:spcAft>
              <a:defRPr sz="4100" b="1">
                <a:solidFill>
                  <a:srgbClr val="002F9D"/>
                </a:solidFill>
                <a:latin typeface="Arial" charset="0"/>
              </a:defRPr>
            </a:lvl3pPr>
            <a:lvl4pPr algn="l" rtl="0" eaLnBrk="0" fontAlgn="base" hangingPunct="0">
              <a:spcBef>
                <a:spcPct val="0"/>
              </a:spcBef>
              <a:spcAft>
                <a:spcPct val="0"/>
              </a:spcAft>
              <a:defRPr sz="4100" b="1">
                <a:solidFill>
                  <a:srgbClr val="002F9D"/>
                </a:solidFill>
                <a:latin typeface="Arial" charset="0"/>
              </a:defRPr>
            </a:lvl4pPr>
            <a:lvl5pPr algn="l" rtl="0" eaLnBrk="0" fontAlgn="base" hangingPunct="0">
              <a:spcBef>
                <a:spcPct val="0"/>
              </a:spcBef>
              <a:spcAft>
                <a:spcPct val="0"/>
              </a:spcAft>
              <a:defRPr sz="4100" b="1">
                <a:solidFill>
                  <a:srgbClr val="002F9D"/>
                </a:solidFill>
                <a:latin typeface="Arial" charset="0"/>
              </a:defRPr>
            </a:lvl5pPr>
            <a:lvl6pPr marL="457200" algn="l" rtl="0" fontAlgn="base">
              <a:spcBef>
                <a:spcPct val="0"/>
              </a:spcBef>
              <a:spcAft>
                <a:spcPct val="0"/>
              </a:spcAft>
              <a:defRPr sz="4100" b="1">
                <a:solidFill>
                  <a:srgbClr val="002F9D"/>
                </a:solidFill>
                <a:latin typeface="Arial" charset="0"/>
              </a:defRPr>
            </a:lvl6pPr>
            <a:lvl7pPr marL="914400" algn="l" rtl="0" fontAlgn="base">
              <a:spcBef>
                <a:spcPct val="0"/>
              </a:spcBef>
              <a:spcAft>
                <a:spcPct val="0"/>
              </a:spcAft>
              <a:defRPr sz="4100" b="1">
                <a:solidFill>
                  <a:srgbClr val="002F9D"/>
                </a:solidFill>
                <a:latin typeface="Arial" charset="0"/>
              </a:defRPr>
            </a:lvl7pPr>
            <a:lvl8pPr marL="1371600" algn="l" rtl="0" fontAlgn="base">
              <a:spcBef>
                <a:spcPct val="0"/>
              </a:spcBef>
              <a:spcAft>
                <a:spcPct val="0"/>
              </a:spcAft>
              <a:defRPr sz="4100" b="1">
                <a:solidFill>
                  <a:srgbClr val="002F9D"/>
                </a:solidFill>
                <a:latin typeface="Arial" charset="0"/>
              </a:defRPr>
            </a:lvl8pPr>
            <a:lvl9pPr marL="1828800" algn="l" rtl="0" fontAlgn="base">
              <a:spcBef>
                <a:spcPct val="0"/>
              </a:spcBef>
              <a:spcAft>
                <a:spcPct val="0"/>
              </a:spcAft>
              <a:defRPr sz="4100" b="1">
                <a:solidFill>
                  <a:srgbClr val="002F9D"/>
                </a:solidFill>
                <a:latin typeface="Arial" charset="0"/>
              </a:defRPr>
            </a:lvl9pPr>
            <a:extLst/>
          </a:lstStyle>
          <a:p>
            <a:r>
              <a:rPr lang="en-US" sz="2800" dirty="0">
                <a:solidFill>
                  <a:srgbClr val="C00000"/>
                </a:solidFill>
              </a:rPr>
              <a:t>Requirements</a:t>
            </a:r>
          </a:p>
        </p:txBody>
      </p:sp>
      <p:sp>
        <p:nvSpPr>
          <p:cNvPr id="7" name="Title 2"/>
          <p:cNvSpPr txBox="1">
            <a:spLocks/>
          </p:cNvSpPr>
          <p:nvPr/>
        </p:nvSpPr>
        <p:spPr>
          <a:xfrm>
            <a:off x="1219200" y="2133600"/>
            <a:ext cx="6781800" cy="3123239"/>
          </a:xfrm>
          <a:prstGeom prst="rect">
            <a:avLst/>
          </a:prstGeom>
        </p:spPr>
        <p:txBody>
          <a:bodyPr vert="horz" rtlCol="0" anchor="ctr">
            <a:no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rgbClr val="002F9D"/>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rgbClr val="002F9D"/>
                </a:solidFill>
                <a:latin typeface="Arial" charset="0"/>
              </a:defRPr>
            </a:lvl2pPr>
            <a:lvl3pPr algn="l" rtl="0" eaLnBrk="0" fontAlgn="base" hangingPunct="0">
              <a:spcBef>
                <a:spcPct val="0"/>
              </a:spcBef>
              <a:spcAft>
                <a:spcPct val="0"/>
              </a:spcAft>
              <a:defRPr sz="4100" b="1">
                <a:solidFill>
                  <a:srgbClr val="002F9D"/>
                </a:solidFill>
                <a:latin typeface="Arial" charset="0"/>
              </a:defRPr>
            </a:lvl3pPr>
            <a:lvl4pPr algn="l" rtl="0" eaLnBrk="0" fontAlgn="base" hangingPunct="0">
              <a:spcBef>
                <a:spcPct val="0"/>
              </a:spcBef>
              <a:spcAft>
                <a:spcPct val="0"/>
              </a:spcAft>
              <a:defRPr sz="4100" b="1">
                <a:solidFill>
                  <a:srgbClr val="002F9D"/>
                </a:solidFill>
                <a:latin typeface="Arial" charset="0"/>
              </a:defRPr>
            </a:lvl4pPr>
            <a:lvl5pPr algn="l" rtl="0" eaLnBrk="0" fontAlgn="base" hangingPunct="0">
              <a:spcBef>
                <a:spcPct val="0"/>
              </a:spcBef>
              <a:spcAft>
                <a:spcPct val="0"/>
              </a:spcAft>
              <a:defRPr sz="4100" b="1">
                <a:solidFill>
                  <a:srgbClr val="002F9D"/>
                </a:solidFill>
                <a:latin typeface="Arial" charset="0"/>
              </a:defRPr>
            </a:lvl5pPr>
            <a:lvl6pPr marL="457200" algn="l" rtl="0" fontAlgn="base">
              <a:spcBef>
                <a:spcPct val="0"/>
              </a:spcBef>
              <a:spcAft>
                <a:spcPct val="0"/>
              </a:spcAft>
              <a:defRPr sz="4100" b="1">
                <a:solidFill>
                  <a:srgbClr val="002F9D"/>
                </a:solidFill>
                <a:latin typeface="Arial" charset="0"/>
              </a:defRPr>
            </a:lvl6pPr>
            <a:lvl7pPr marL="914400" algn="l" rtl="0" fontAlgn="base">
              <a:spcBef>
                <a:spcPct val="0"/>
              </a:spcBef>
              <a:spcAft>
                <a:spcPct val="0"/>
              </a:spcAft>
              <a:defRPr sz="4100" b="1">
                <a:solidFill>
                  <a:srgbClr val="002F9D"/>
                </a:solidFill>
                <a:latin typeface="Arial" charset="0"/>
              </a:defRPr>
            </a:lvl7pPr>
            <a:lvl8pPr marL="1371600" algn="l" rtl="0" fontAlgn="base">
              <a:spcBef>
                <a:spcPct val="0"/>
              </a:spcBef>
              <a:spcAft>
                <a:spcPct val="0"/>
              </a:spcAft>
              <a:defRPr sz="4100" b="1">
                <a:solidFill>
                  <a:srgbClr val="002F9D"/>
                </a:solidFill>
                <a:latin typeface="Arial" charset="0"/>
              </a:defRPr>
            </a:lvl8pPr>
            <a:lvl9pPr marL="1828800" algn="l" rtl="0" fontAlgn="base">
              <a:spcBef>
                <a:spcPct val="0"/>
              </a:spcBef>
              <a:spcAft>
                <a:spcPct val="0"/>
              </a:spcAft>
              <a:defRPr sz="4100" b="1">
                <a:solidFill>
                  <a:srgbClr val="002F9D"/>
                </a:solidFill>
                <a:latin typeface="Arial" charset="0"/>
              </a:defRPr>
            </a:lvl9pPr>
            <a:extLst/>
          </a:lstStyle>
          <a:p>
            <a:pPr marL="623887" indent="-514350">
              <a:buClr>
                <a:srgbClr val="C00000"/>
              </a:buClr>
              <a:buSzPct val="100000"/>
              <a:buFont typeface="Wingdings" panose="05000000000000000000" pitchFamily="2" charset="2"/>
              <a:buChar char="Ø"/>
            </a:pPr>
            <a:r>
              <a:rPr lang="en-US" sz="2800" dirty="0"/>
              <a:t>Nominal Value (Under $10,000)</a:t>
            </a:r>
          </a:p>
          <a:p>
            <a:pPr marL="109537">
              <a:buClr>
                <a:srgbClr val="C00000"/>
              </a:buClr>
              <a:buSzPct val="100000"/>
            </a:pPr>
            <a:endParaRPr lang="en-US" sz="2800" dirty="0"/>
          </a:p>
          <a:p>
            <a:pPr marL="623887" indent="-514350">
              <a:buClr>
                <a:srgbClr val="C00000"/>
              </a:buClr>
              <a:buSzPct val="100000"/>
              <a:buFont typeface="Wingdings" panose="05000000000000000000" pitchFamily="2" charset="2"/>
              <a:buChar char="Ø"/>
            </a:pPr>
            <a:r>
              <a:rPr lang="en-US" sz="2800" dirty="0"/>
              <a:t>Minor (such as strip taking)</a:t>
            </a:r>
          </a:p>
          <a:p>
            <a:pPr marL="109537">
              <a:buClr>
                <a:srgbClr val="C00000"/>
              </a:buClr>
              <a:buSzPct val="100000"/>
            </a:pPr>
            <a:endParaRPr lang="en-US" sz="2800" dirty="0"/>
          </a:p>
          <a:p>
            <a:pPr marL="623887" indent="-514350">
              <a:buClr>
                <a:srgbClr val="C00000"/>
              </a:buClr>
              <a:buSzPct val="100000"/>
              <a:buFont typeface="Wingdings" panose="05000000000000000000" pitchFamily="2" charset="2"/>
              <a:buChar char="Ø"/>
            </a:pPr>
            <a:r>
              <a:rPr lang="en-US" sz="2800" dirty="0"/>
              <a:t>Non-Complex (such as land only, minimal landscape &amp; damages)</a:t>
            </a:r>
          </a:p>
        </p:txBody>
      </p:sp>
    </p:spTree>
    <p:extLst>
      <p:ext uri="{BB962C8B-B14F-4D97-AF65-F5344CB8AC3E}">
        <p14:creationId xmlns:p14="http://schemas.microsoft.com/office/powerpoint/2010/main" val="21292540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990600"/>
            <a:ext cx="7772400" cy="1143961"/>
          </a:xfrm>
        </p:spPr>
        <p:txBody>
          <a:bodyPr>
            <a:normAutofit/>
          </a:bodyPr>
          <a:lstStyle/>
          <a:p>
            <a:pPr algn="l"/>
            <a:r>
              <a:rPr lang="en-US" dirty="0"/>
              <a:t>2. Risk Assessment </a:t>
            </a:r>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31</a:t>
            </a:fld>
            <a:endParaRPr lang="en-US" dirty="0"/>
          </a:p>
        </p:txBody>
      </p:sp>
      <p:sp>
        <p:nvSpPr>
          <p:cNvPr id="6" name="Title 2"/>
          <p:cNvSpPr txBox="1">
            <a:spLocks/>
          </p:cNvSpPr>
          <p:nvPr/>
        </p:nvSpPr>
        <p:spPr>
          <a:xfrm>
            <a:off x="152400" y="0"/>
            <a:ext cx="6858000" cy="685800"/>
          </a:xfrm>
          <a:prstGeom prst="rect">
            <a:avLst/>
          </a:prstGeom>
        </p:spPr>
        <p:txBody>
          <a:bodyPr vert="horz" rtlCol="0"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rgbClr val="002F9D"/>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rgbClr val="002F9D"/>
                </a:solidFill>
                <a:latin typeface="Arial" charset="0"/>
              </a:defRPr>
            </a:lvl2pPr>
            <a:lvl3pPr algn="l" rtl="0" eaLnBrk="0" fontAlgn="base" hangingPunct="0">
              <a:spcBef>
                <a:spcPct val="0"/>
              </a:spcBef>
              <a:spcAft>
                <a:spcPct val="0"/>
              </a:spcAft>
              <a:defRPr sz="4100" b="1">
                <a:solidFill>
                  <a:srgbClr val="002F9D"/>
                </a:solidFill>
                <a:latin typeface="Arial" charset="0"/>
              </a:defRPr>
            </a:lvl3pPr>
            <a:lvl4pPr algn="l" rtl="0" eaLnBrk="0" fontAlgn="base" hangingPunct="0">
              <a:spcBef>
                <a:spcPct val="0"/>
              </a:spcBef>
              <a:spcAft>
                <a:spcPct val="0"/>
              </a:spcAft>
              <a:defRPr sz="4100" b="1">
                <a:solidFill>
                  <a:srgbClr val="002F9D"/>
                </a:solidFill>
                <a:latin typeface="Arial" charset="0"/>
              </a:defRPr>
            </a:lvl4pPr>
            <a:lvl5pPr algn="l" rtl="0" eaLnBrk="0" fontAlgn="base" hangingPunct="0">
              <a:spcBef>
                <a:spcPct val="0"/>
              </a:spcBef>
              <a:spcAft>
                <a:spcPct val="0"/>
              </a:spcAft>
              <a:defRPr sz="4100" b="1">
                <a:solidFill>
                  <a:srgbClr val="002F9D"/>
                </a:solidFill>
                <a:latin typeface="Arial" charset="0"/>
              </a:defRPr>
            </a:lvl5pPr>
            <a:lvl6pPr marL="457200" algn="l" rtl="0" fontAlgn="base">
              <a:spcBef>
                <a:spcPct val="0"/>
              </a:spcBef>
              <a:spcAft>
                <a:spcPct val="0"/>
              </a:spcAft>
              <a:defRPr sz="4100" b="1">
                <a:solidFill>
                  <a:srgbClr val="002F9D"/>
                </a:solidFill>
                <a:latin typeface="Arial" charset="0"/>
              </a:defRPr>
            </a:lvl6pPr>
            <a:lvl7pPr marL="914400" algn="l" rtl="0" fontAlgn="base">
              <a:spcBef>
                <a:spcPct val="0"/>
              </a:spcBef>
              <a:spcAft>
                <a:spcPct val="0"/>
              </a:spcAft>
              <a:defRPr sz="4100" b="1">
                <a:solidFill>
                  <a:srgbClr val="002F9D"/>
                </a:solidFill>
                <a:latin typeface="Arial" charset="0"/>
              </a:defRPr>
            </a:lvl7pPr>
            <a:lvl8pPr marL="1371600" algn="l" rtl="0" fontAlgn="base">
              <a:spcBef>
                <a:spcPct val="0"/>
              </a:spcBef>
              <a:spcAft>
                <a:spcPct val="0"/>
              </a:spcAft>
              <a:defRPr sz="4100" b="1">
                <a:solidFill>
                  <a:srgbClr val="002F9D"/>
                </a:solidFill>
                <a:latin typeface="Arial" charset="0"/>
              </a:defRPr>
            </a:lvl8pPr>
            <a:lvl9pPr marL="1828800" algn="l" rtl="0" fontAlgn="base">
              <a:spcBef>
                <a:spcPct val="0"/>
              </a:spcBef>
              <a:spcAft>
                <a:spcPct val="0"/>
              </a:spcAft>
              <a:defRPr sz="4100" b="1">
                <a:solidFill>
                  <a:srgbClr val="002F9D"/>
                </a:solidFill>
                <a:latin typeface="Arial" charset="0"/>
              </a:defRPr>
            </a:lvl9pPr>
            <a:extLst/>
          </a:lstStyle>
          <a:p>
            <a:r>
              <a:rPr lang="en-US" sz="2800" dirty="0">
                <a:solidFill>
                  <a:srgbClr val="C00000"/>
                </a:solidFill>
              </a:rPr>
              <a:t>Requirements</a:t>
            </a:r>
          </a:p>
        </p:txBody>
      </p:sp>
      <p:sp>
        <p:nvSpPr>
          <p:cNvPr id="7" name="Title 2"/>
          <p:cNvSpPr txBox="1">
            <a:spLocks/>
          </p:cNvSpPr>
          <p:nvPr/>
        </p:nvSpPr>
        <p:spPr>
          <a:xfrm>
            <a:off x="1371600" y="2210762"/>
            <a:ext cx="5867400" cy="1599238"/>
          </a:xfrm>
          <a:prstGeom prst="rect">
            <a:avLst/>
          </a:prstGeom>
        </p:spPr>
        <p:txBody>
          <a:bodyPr vert="horz" rtlCol="0"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rgbClr val="002F9D"/>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rgbClr val="002F9D"/>
                </a:solidFill>
                <a:latin typeface="Arial" charset="0"/>
              </a:defRPr>
            </a:lvl2pPr>
            <a:lvl3pPr algn="l" rtl="0" eaLnBrk="0" fontAlgn="base" hangingPunct="0">
              <a:spcBef>
                <a:spcPct val="0"/>
              </a:spcBef>
              <a:spcAft>
                <a:spcPct val="0"/>
              </a:spcAft>
              <a:defRPr sz="4100" b="1">
                <a:solidFill>
                  <a:srgbClr val="002F9D"/>
                </a:solidFill>
                <a:latin typeface="Arial" charset="0"/>
              </a:defRPr>
            </a:lvl3pPr>
            <a:lvl4pPr algn="l" rtl="0" eaLnBrk="0" fontAlgn="base" hangingPunct="0">
              <a:spcBef>
                <a:spcPct val="0"/>
              </a:spcBef>
              <a:spcAft>
                <a:spcPct val="0"/>
              </a:spcAft>
              <a:defRPr sz="4100" b="1">
                <a:solidFill>
                  <a:srgbClr val="002F9D"/>
                </a:solidFill>
                <a:latin typeface="Arial" charset="0"/>
              </a:defRPr>
            </a:lvl4pPr>
            <a:lvl5pPr algn="l" rtl="0" eaLnBrk="0" fontAlgn="base" hangingPunct="0">
              <a:spcBef>
                <a:spcPct val="0"/>
              </a:spcBef>
              <a:spcAft>
                <a:spcPct val="0"/>
              </a:spcAft>
              <a:defRPr sz="4100" b="1">
                <a:solidFill>
                  <a:srgbClr val="002F9D"/>
                </a:solidFill>
                <a:latin typeface="Arial" charset="0"/>
              </a:defRPr>
            </a:lvl5pPr>
            <a:lvl6pPr marL="457200" algn="l" rtl="0" fontAlgn="base">
              <a:spcBef>
                <a:spcPct val="0"/>
              </a:spcBef>
              <a:spcAft>
                <a:spcPct val="0"/>
              </a:spcAft>
              <a:defRPr sz="4100" b="1">
                <a:solidFill>
                  <a:srgbClr val="002F9D"/>
                </a:solidFill>
                <a:latin typeface="Arial" charset="0"/>
              </a:defRPr>
            </a:lvl6pPr>
            <a:lvl7pPr marL="914400" algn="l" rtl="0" fontAlgn="base">
              <a:spcBef>
                <a:spcPct val="0"/>
              </a:spcBef>
              <a:spcAft>
                <a:spcPct val="0"/>
              </a:spcAft>
              <a:defRPr sz="4100" b="1">
                <a:solidFill>
                  <a:srgbClr val="002F9D"/>
                </a:solidFill>
                <a:latin typeface="Arial" charset="0"/>
              </a:defRPr>
            </a:lvl7pPr>
            <a:lvl8pPr marL="1371600" algn="l" rtl="0" fontAlgn="base">
              <a:spcBef>
                <a:spcPct val="0"/>
              </a:spcBef>
              <a:spcAft>
                <a:spcPct val="0"/>
              </a:spcAft>
              <a:defRPr sz="4100" b="1">
                <a:solidFill>
                  <a:srgbClr val="002F9D"/>
                </a:solidFill>
                <a:latin typeface="Arial" charset="0"/>
              </a:defRPr>
            </a:lvl8pPr>
            <a:lvl9pPr marL="1828800" algn="l" rtl="0" fontAlgn="base">
              <a:spcBef>
                <a:spcPct val="0"/>
              </a:spcBef>
              <a:spcAft>
                <a:spcPct val="0"/>
              </a:spcAft>
              <a:defRPr sz="4100" b="1">
                <a:solidFill>
                  <a:srgbClr val="002F9D"/>
                </a:solidFill>
                <a:latin typeface="Arial" charset="0"/>
              </a:defRPr>
            </a:lvl9pPr>
            <a:extLst/>
          </a:lstStyle>
          <a:p>
            <a:pPr marL="457200" indent="-457200">
              <a:buClr>
                <a:srgbClr val="C00000"/>
              </a:buClr>
              <a:buFont typeface="Wingdings" panose="05000000000000000000" pitchFamily="2" charset="2"/>
              <a:buChar char="Ø"/>
            </a:pPr>
            <a:r>
              <a:rPr lang="en-US" sz="2800" dirty="0">
                <a:solidFill>
                  <a:srgbClr val="C00000"/>
                </a:solidFill>
              </a:rPr>
              <a:t>Project </a:t>
            </a:r>
            <a:r>
              <a:rPr lang="en-US" sz="2800" dirty="0">
                <a:solidFill>
                  <a:schemeClr val="tx1"/>
                </a:solidFill>
              </a:rPr>
              <a:t>Assessment</a:t>
            </a:r>
          </a:p>
          <a:p>
            <a:pPr>
              <a:buClr>
                <a:srgbClr val="C00000"/>
              </a:buClr>
            </a:pPr>
            <a:endParaRPr lang="en-US" sz="2800" dirty="0">
              <a:solidFill>
                <a:schemeClr val="tx1"/>
              </a:solidFill>
            </a:endParaRPr>
          </a:p>
          <a:p>
            <a:pPr marL="457200" indent="-457200">
              <a:buClr>
                <a:srgbClr val="C00000"/>
              </a:buClr>
              <a:buFont typeface="Wingdings" panose="05000000000000000000" pitchFamily="2" charset="2"/>
              <a:buChar char="Ø"/>
            </a:pPr>
            <a:r>
              <a:rPr lang="en-US" sz="2800" dirty="0">
                <a:solidFill>
                  <a:srgbClr val="C00000"/>
                </a:solidFill>
              </a:rPr>
              <a:t>Parcel </a:t>
            </a:r>
            <a:r>
              <a:rPr lang="en-US" sz="2800" dirty="0">
                <a:solidFill>
                  <a:schemeClr val="tx1"/>
                </a:solidFill>
              </a:rPr>
              <a:t>Assessment</a:t>
            </a:r>
          </a:p>
        </p:txBody>
      </p:sp>
      <p:pic>
        <p:nvPicPr>
          <p:cNvPr id="8" name="Picture 7"/>
          <p:cNvPicPr>
            <a:picLocks noChangeAspect="1"/>
          </p:cNvPicPr>
          <p:nvPr/>
        </p:nvPicPr>
        <p:blipFill>
          <a:blip r:embed="rId3"/>
          <a:stretch>
            <a:fillRect/>
          </a:stretch>
        </p:blipFill>
        <p:spPr>
          <a:xfrm>
            <a:off x="6096000" y="4266239"/>
            <a:ext cx="2543175" cy="1800225"/>
          </a:xfrm>
          <a:prstGeom prst="rect">
            <a:avLst/>
          </a:prstGeom>
        </p:spPr>
      </p:pic>
    </p:spTree>
    <p:extLst>
      <p:ext uri="{BB962C8B-B14F-4D97-AF65-F5344CB8AC3E}">
        <p14:creationId xmlns:p14="http://schemas.microsoft.com/office/powerpoint/2010/main" val="2461696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2146300"/>
            <a:ext cx="7772400" cy="3873500"/>
          </a:xfrm>
        </p:spPr>
        <p:txBody>
          <a:bodyPr/>
          <a:lstStyle/>
          <a:p>
            <a:pPr>
              <a:buClr>
                <a:srgbClr val="C00000"/>
              </a:buClr>
              <a:buSzPct val="100000"/>
              <a:buFont typeface="Wingdings" panose="05000000000000000000" pitchFamily="2" charset="2"/>
              <a:buChar char="Ø"/>
            </a:pPr>
            <a:r>
              <a:rPr lang="en-US" b="1" dirty="0">
                <a:solidFill>
                  <a:srgbClr val="C00000"/>
                </a:solidFill>
              </a:rPr>
              <a:t> </a:t>
            </a:r>
            <a:r>
              <a:rPr lang="en-US" dirty="0"/>
              <a:t>Document in the Project File (such as):</a:t>
            </a:r>
          </a:p>
          <a:p>
            <a:pPr lvl="1">
              <a:buClr>
                <a:srgbClr val="C00000"/>
              </a:buClr>
              <a:buSzPct val="100000"/>
              <a:buFont typeface="Arial" panose="020B0604020202020204" pitchFamily="34" charset="0"/>
              <a:buChar char="•"/>
            </a:pPr>
            <a:r>
              <a:rPr lang="en-US" dirty="0"/>
              <a:t>Why (program or construction needs or time constraints, etc.)</a:t>
            </a:r>
          </a:p>
          <a:p>
            <a:pPr lvl="1">
              <a:buClr>
                <a:srgbClr val="C00000"/>
              </a:buClr>
              <a:buSzPct val="100000"/>
              <a:buFont typeface="Arial" panose="020B0604020202020204" pitchFamily="34" charset="0"/>
              <a:buChar char="•"/>
            </a:pPr>
            <a:r>
              <a:rPr lang="en-US" dirty="0"/>
              <a:t>Which (list the parcels)</a:t>
            </a:r>
          </a:p>
        </p:txBody>
      </p:sp>
      <p:sp>
        <p:nvSpPr>
          <p:cNvPr id="3" name="Title 2"/>
          <p:cNvSpPr>
            <a:spLocks noGrp="1"/>
          </p:cNvSpPr>
          <p:nvPr>
            <p:ph type="title"/>
          </p:nvPr>
        </p:nvSpPr>
        <p:spPr>
          <a:xfrm>
            <a:off x="457200" y="1003300"/>
            <a:ext cx="8229600" cy="1143000"/>
          </a:xfrm>
        </p:spPr>
        <p:txBody>
          <a:bodyPr>
            <a:normAutofit fontScale="90000"/>
          </a:bodyPr>
          <a:lstStyle/>
          <a:p>
            <a:r>
              <a:rPr lang="en-US" dirty="0">
                <a:solidFill>
                  <a:srgbClr val="C00000"/>
                </a:solidFill>
              </a:rPr>
              <a:t>Project </a:t>
            </a:r>
            <a:r>
              <a:rPr lang="en-US" dirty="0">
                <a:solidFill>
                  <a:schemeClr val="tx1"/>
                </a:solidFill>
              </a:rPr>
              <a:t>Assessment Documentation</a:t>
            </a:r>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32</a:t>
            </a:fld>
            <a:endParaRPr lang="en-US" dirty="0"/>
          </a:p>
        </p:txBody>
      </p:sp>
      <p:sp>
        <p:nvSpPr>
          <p:cNvPr id="7" name="Title 2"/>
          <p:cNvSpPr txBox="1">
            <a:spLocks/>
          </p:cNvSpPr>
          <p:nvPr/>
        </p:nvSpPr>
        <p:spPr>
          <a:xfrm>
            <a:off x="152400" y="0"/>
            <a:ext cx="6858000" cy="685800"/>
          </a:xfrm>
          <a:prstGeom prst="rect">
            <a:avLst/>
          </a:prstGeom>
        </p:spPr>
        <p:txBody>
          <a:bodyPr vert="horz" rtlCol="0"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rgbClr val="002F9D"/>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rgbClr val="002F9D"/>
                </a:solidFill>
                <a:latin typeface="Arial" charset="0"/>
              </a:defRPr>
            </a:lvl2pPr>
            <a:lvl3pPr algn="l" rtl="0" eaLnBrk="0" fontAlgn="base" hangingPunct="0">
              <a:spcBef>
                <a:spcPct val="0"/>
              </a:spcBef>
              <a:spcAft>
                <a:spcPct val="0"/>
              </a:spcAft>
              <a:defRPr sz="4100" b="1">
                <a:solidFill>
                  <a:srgbClr val="002F9D"/>
                </a:solidFill>
                <a:latin typeface="Arial" charset="0"/>
              </a:defRPr>
            </a:lvl3pPr>
            <a:lvl4pPr algn="l" rtl="0" eaLnBrk="0" fontAlgn="base" hangingPunct="0">
              <a:spcBef>
                <a:spcPct val="0"/>
              </a:spcBef>
              <a:spcAft>
                <a:spcPct val="0"/>
              </a:spcAft>
              <a:defRPr sz="4100" b="1">
                <a:solidFill>
                  <a:srgbClr val="002F9D"/>
                </a:solidFill>
                <a:latin typeface="Arial" charset="0"/>
              </a:defRPr>
            </a:lvl4pPr>
            <a:lvl5pPr algn="l" rtl="0" eaLnBrk="0" fontAlgn="base" hangingPunct="0">
              <a:spcBef>
                <a:spcPct val="0"/>
              </a:spcBef>
              <a:spcAft>
                <a:spcPct val="0"/>
              </a:spcAft>
              <a:defRPr sz="4100" b="1">
                <a:solidFill>
                  <a:srgbClr val="002F9D"/>
                </a:solidFill>
                <a:latin typeface="Arial" charset="0"/>
              </a:defRPr>
            </a:lvl5pPr>
            <a:lvl6pPr marL="457200" algn="l" rtl="0" fontAlgn="base">
              <a:spcBef>
                <a:spcPct val="0"/>
              </a:spcBef>
              <a:spcAft>
                <a:spcPct val="0"/>
              </a:spcAft>
              <a:defRPr sz="4100" b="1">
                <a:solidFill>
                  <a:srgbClr val="002F9D"/>
                </a:solidFill>
                <a:latin typeface="Arial" charset="0"/>
              </a:defRPr>
            </a:lvl6pPr>
            <a:lvl7pPr marL="914400" algn="l" rtl="0" fontAlgn="base">
              <a:spcBef>
                <a:spcPct val="0"/>
              </a:spcBef>
              <a:spcAft>
                <a:spcPct val="0"/>
              </a:spcAft>
              <a:defRPr sz="4100" b="1">
                <a:solidFill>
                  <a:srgbClr val="002F9D"/>
                </a:solidFill>
                <a:latin typeface="Arial" charset="0"/>
              </a:defRPr>
            </a:lvl7pPr>
            <a:lvl8pPr marL="1371600" algn="l" rtl="0" fontAlgn="base">
              <a:spcBef>
                <a:spcPct val="0"/>
              </a:spcBef>
              <a:spcAft>
                <a:spcPct val="0"/>
              </a:spcAft>
              <a:defRPr sz="4100" b="1">
                <a:solidFill>
                  <a:srgbClr val="002F9D"/>
                </a:solidFill>
                <a:latin typeface="Arial" charset="0"/>
              </a:defRPr>
            </a:lvl8pPr>
            <a:lvl9pPr marL="1828800" algn="l" rtl="0" fontAlgn="base">
              <a:spcBef>
                <a:spcPct val="0"/>
              </a:spcBef>
              <a:spcAft>
                <a:spcPct val="0"/>
              </a:spcAft>
              <a:defRPr sz="4100" b="1">
                <a:solidFill>
                  <a:srgbClr val="002F9D"/>
                </a:solidFill>
                <a:latin typeface="Arial" charset="0"/>
              </a:defRPr>
            </a:lvl9pPr>
            <a:extLst/>
          </a:lstStyle>
          <a:p>
            <a:r>
              <a:rPr lang="en-US" sz="2800" dirty="0">
                <a:solidFill>
                  <a:srgbClr val="C00000"/>
                </a:solidFill>
              </a:rPr>
              <a:t>Risk Assessment</a:t>
            </a:r>
          </a:p>
        </p:txBody>
      </p:sp>
    </p:spTree>
    <p:extLst>
      <p:ext uri="{BB962C8B-B14F-4D97-AF65-F5344CB8AC3E}">
        <p14:creationId xmlns:p14="http://schemas.microsoft.com/office/powerpoint/2010/main" val="12621647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2035" y="1905000"/>
            <a:ext cx="8305800" cy="3873500"/>
          </a:xfrm>
        </p:spPr>
        <p:txBody>
          <a:bodyPr/>
          <a:lstStyle/>
          <a:p>
            <a:pPr marL="630238" lvl="2" indent="0">
              <a:buClr>
                <a:srgbClr val="C00000"/>
              </a:buClr>
              <a:buNone/>
            </a:pPr>
            <a:r>
              <a:rPr lang="en-US" sz="2700" b="1" dirty="0"/>
              <a:t>a. Provide Parcel Details (such as):</a:t>
            </a:r>
          </a:p>
          <a:p>
            <a:pPr lvl="3">
              <a:buClr>
                <a:schemeClr val="tx1"/>
              </a:buClr>
              <a:buFont typeface="Wingdings" panose="05000000000000000000" pitchFamily="2" charset="2"/>
              <a:buChar char="q"/>
            </a:pPr>
            <a:r>
              <a:rPr lang="en-US" sz="2300" dirty="0"/>
              <a:t>Land type fair market value</a:t>
            </a:r>
          </a:p>
          <a:p>
            <a:pPr lvl="3">
              <a:buClr>
                <a:schemeClr val="tx1"/>
              </a:buClr>
              <a:buFont typeface="Wingdings" panose="05000000000000000000" pitchFamily="2" charset="2"/>
              <a:buChar char="q"/>
            </a:pPr>
            <a:r>
              <a:rPr lang="en-US" sz="2300" dirty="0"/>
              <a:t>Property acreage</a:t>
            </a:r>
          </a:p>
          <a:p>
            <a:pPr lvl="3">
              <a:buClr>
                <a:schemeClr val="tx1"/>
              </a:buClr>
              <a:buFont typeface="Wingdings" panose="05000000000000000000" pitchFamily="2" charset="2"/>
              <a:buChar char="q"/>
            </a:pPr>
            <a:r>
              <a:rPr lang="en-US" sz="2300" dirty="0"/>
              <a:t>Total acquisition amount</a:t>
            </a:r>
          </a:p>
          <a:p>
            <a:pPr lvl="3">
              <a:buClr>
                <a:schemeClr val="tx1"/>
              </a:buClr>
              <a:buFont typeface="Wingdings" panose="05000000000000000000" pitchFamily="2" charset="2"/>
              <a:buChar char="q"/>
            </a:pPr>
            <a:r>
              <a:rPr lang="en-US" sz="2300" dirty="0"/>
              <a:t>Type of acquisition</a:t>
            </a:r>
          </a:p>
          <a:p>
            <a:pPr lvl="3">
              <a:buClr>
                <a:schemeClr val="tx1"/>
              </a:buClr>
              <a:buFont typeface="Wingdings" panose="05000000000000000000" pitchFamily="2" charset="2"/>
              <a:buChar char="q"/>
            </a:pPr>
            <a:r>
              <a:rPr lang="en-US" sz="2300" dirty="0"/>
              <a:t>Damages (copy of the Nominal Payment Parcel Report- Waiver of Appraisal Recommendation and Approval form)</a:t>
            </a:r>
            <a:endParaRPr lang="en-US" sz="2700" dirty="0"/>
          </a:p>
        </p:txBody>
      </p:sp>
      <p:sp>
        <p:nvSpPr>
          <p:cNvPr id="3" name="Title 2"/>
          <p:cNvSpPr>
            <a:spLocks noGrp="1"/>
          </p:cNvSpPr>
          <p:nvPr>
            <p:ph type="title"/>
          </p:nvPr>
        </p:nvSpPr>
        <p:spPr>
          <a:xfrm>
            <a:off x="457200" y="685800"/>
            <a:ext cx="8229600" cy="1143000"/>
          </a:xfrm>
        </p:spPr>
        <p:txBody>
          <a:bodyPr>
            <a:normAutofit fontScale="90000"/>
          </a:bodyPr>
          <a:lstStyle/>
          <a:p>
            <a:r>
              <a:rPr lang="en-US" sz="4000" dirty="0">
                <a:solidFill>
                  <a:srgbClr val="C00000"/>
                </a:solidFill>
              </a:rPr>
              <a:t>Parcel </a:t>
            </a:r>
            <a:r>
              <a:rPr lang="en-US" sz="4000" dirty="0">
                <a:solidFill>
                  <a:schemeClr val="tx1"/>
                </a:solidFill>
              </a:rPr>
              <a:t>Assessment Documentation </a:t>
            </a:r>
            <a:r>
              <a:rPr lang="en-US" sz="2200" b="0" dirty="0">
                <a:solidFill>
                  <a:schemeClr val="tx1"/>
                </a:solidFill>
              </a:rPr>
              <a:t>(for each parcel)</a:t>
            </a:r>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33</a:t>
            </a:fld>
            <a:endParaRPr lang="en-US" dirty="0"/>
          </a:p>
        </p:txBody>
      </p:sp>
      <p:sp>
        <p:nvSpPr>
          <p:cNvPr id="7" name="Title 2"/>
          <p:cNvSpPr txBox="1">
            <a:spLocks/>
          </p:cNvSpPr>
          <p:nvPr/>
        </p:nvSpPr>
        <p:spPr>
          <a:xfrm>
            <a:off x="152400" y="0"/>
            <a:ext cx="6858000" cy="685800"/>
          </a:xfrm>
          <a:prstGeom prst="rect">
            <a:avLst/>
          </a:prstGeom>
        </p:spPr>
        <p:txBody>
          <a:bodyPr vert="horz" rtlCol="0"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rgbClr val="002F9D"/>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rgbClr val="002F9D"/>
                </a:solidFill>
                <a:latin typeface="Arial" charset="0"/>
              </a:defRPr>
            </a:lvl2pPr>
            <a:lvl3pPr algn="l" rtl="0" eaLnBrk="0" fontAlgn="base" hangingPunct="0">
              <a:spcBef>
                <a:spcPct val="0"/>
              </a:spcBef>
              <a:spcAft>
                <a:spcPct val="0"/>
              </a:spcAft>
              <a:defRPr sz="4100" b="1">
                <a:solidFill>
                  <a:srgbClr val="002F9D"/>
                </a:solidFill>
                <a:latin typeface="Arial" charset="0"/>
              </a:defRPr>
            </a:lvl3pPr>
            <a:lvl4pPr algn="l" rtl="0" eaLnBrk="0" fontAlgn="base" hangingPunct="0">
              <a:spcBef>
                <a:spcPct val="0"/>
              </a:spcBef>
              <a:spcAft>
                <a:spcPct val="0"/>
              </a:spcAft>
              <a:defRPr sz="4100" b="1">
                <a:solidFill>
                  <a:srgbClr val="002F9D"/>
                </a:solidFill>
                <a:latin typeface="Arial" charset="0"/>
              </a:defRPr>
            </a:lvl4pPr>
            <a:lvl5pPr algn="l" rtl="0" eaLnBrk="0" fontAlgn="base" hangingPunct="0">
              <a:spcBef>
                <a:spcPct val="0"/>
              </a:spcBef>
              <a:spcAft>
                <a:spcPct val="0"/>
              </a:spcAft>
              <a:defRPr sz="4100" b="1">
                <a:solidFill>
                  <a:srgbClr val="002F9D"/>
                </a:solidFill>
                <a:latin typeface="Arial" charset="0"/>
              </a:defRPr>
            </a:lvl5pPr>
            <a:lvl6pPr marL="457200" algn="l" rtl="0" fontAlgn="base">
              <a:spcBef>
                <a:spcPct val="0"/>
              </a:spcBef>
              <a:spcAft>
                <a:spcPct val="0"/>
              </a:spcAft>
              <a:defRPr sz="4100" b="1">
                <a:solidFill>
                  <a:srgbClr val="002F9D"/>
                </a:solidFill>
                <a:latin typeface="Arial" charset="0"/>
              </a:defRPr>
            </a:lvl6pPr>
            <a:lvl7pPr marL="914400" algn="l" rtl="0" fontAlgn="base">
              <a:spcBef>
                <a:spcPct val="0"/>
              </a:spcBef>
              <a:spcAft>
                <a:spcPct val="0"/>
              </a:spcAft>
              <a:defRPr sz="4100" b="1">
                <a:solidFill>
                  <a:srgbClr val="002F9D"/>
                </a:solidFill>
                <a:latin typeface="Arial" charset="0"/>
              </a:defRPr>
            </a:lvl7pPr>
            <a:lvl8pPr marL="1371600" algn="l" rtl="0" fontAlgn="base">
              <a:spcBef>
                <a:spcPct val="0"/>
              </a:spcBef>
              <a:spcAft>
                <a:spcPct val="0"/>
              </a:spcAft>
              <a:defRPr sz="4100" b="1">
                <a:solidFill>
                  <a:srgbClr val="002F9D"/>
                </a:solidFill>
                <a:latin typeface="Arial" charset="0"/>
              </a:defRPr>
            </a:lvl8pPr>
            <a:lvl9pPr marL="1828800" algn="l" rtl="0" fontAlgn="base">
              <a:spcBef>
                <a:spcPct val="0"/>
              </a:spcBef>
              <a:spcAft>
                <a:spcPct val="0"/>
              </a:spcAft>
              <a:defRPr sz="4100" b="1">
                <a:solidFill>
                  <a:srgbClr val="002F9D"/>
                </a:solidFill>
                <a:latin typeface="Arial" charset="0"/>
              </a:defRPr>
            </a:lvl9pPr>
            <a:extLst/>
          </a:lstStyle>
          <a:p>
            <a:r>
              <a:rPr lang="en-US" sz="2800" dirty="0">
                <a:solidFill>
                  <a:srgbClr val="C00000"/>
                </a:solidFill>
              </a:rPr>
              <a:t>Risk Assessment</a:t>
            </a:r>
          </a:p>
        </p:txBody>
      </p:sp>
    </p:spTree>
    <p:extLst>
      <p:ext uri="{BB962C8B-B14F-4D97-AF65-F5344CB8AC3E}">
        <p14:creationId xmlns:p14="http://schemas.microsoft.com/office/powerpoint/2010/main" val="14651207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2035" y="2146300"/>
            <a:ext cx="8305800" cy="3873500"/>
          </a:xfrm>
        </p:spPr>
        <p:txBody>
          <a:bodyPr/>
          <a:lstStyle/>
          <a:p>
            <a:pPr marL="630238" lvl="2" indent="0">
              <a:buClr>
                <a:srgbClr val="C00000"/>
              </a:buClr>
              <a:buNone/>
            </a:pPr>
            <a:r>
              <a:rPr lang="en-US" sz="2700" b="1" dirty="0"/>
              <a:t>b. Provide Proof of Property Title Research</a:t>
            </a:r>
          </a:p>
          <a:p>
            <a:pPr lvl="3">
              <a:buClr>
                <a:schemeClr val="tx1"/>
              </a:buClr>
              <a:buFont typeface="Wingdings" panose="05000000000000000000" pitchFamily="2" charset="2"/>
              <a:buChar char="q"/>
            </a:pPr>
            <a:r>
              <a:rPr lang="en-US" sz="2300" dirty="0"/>
              <a:t>Review to ensure that the property is in good standing and is at little to no risk of foreclosure.</a:t>
            </a:r>
          </a:p>
          <a:p>
            <a:pPr lvl="3">
              <a:buClr>
                <a:schemeClr val="tx1"/>
              </a:buClr>
              <a:buFont typeface="Wingdings" panose="05000000000000000000" pitchFamily="2" charset="2"/>
              <a:buChar char="q"/>
            </a:pPr>
            <a:r>
              <a:rPr lang="en-US" sz="2300" dirty="0"/>
              <a:t>Document this</a:t>
            </a:r>
          </a:p>
          <a:p>
            <a:pPr marL="914400" lvl="3" indent="0">
              <a:buClr>
                <a:srgbClr val="C00000"/>
              </a:buClr>
              <a:buNone/>
            </a:pPr>
            <a:endParaRPr lang="en-US" sz="1100" dirty="0"/>
          </a:p>
          <a:p>
            <a:pPr marL="630238" lvl="2" indent="0">
              <a:buClr>
                <a:srgbClr val="C00000"/>
              </a:buClr>
              <a:buNone/>
            </a:pPr>
            <a:r>
              <a:rPr lang="en-US" sz="2700" b="1" dirty="0"/>
              <a:t>c. Provide the Reason Why</a:t>
            </a:r>
          </a:p>
          <a:p>
            <a:pPr lvl="3">
              <a:buClr>
                <a:srgbClr val="213681"/>
              </a:buClr>
              <a:buFont typeface="Wingdings" panose="05000000000000000000" pitchFamily="2" charset="2"/>
              <a:buChar char="q"/>
            </a:pPr>
            <a:r>
              <a:rPr lang="en-US" sz="2300" dirty="0"/>
              <a:t>Document a statement explaining why a partial release of mortgage will not be obtained (difficulty in processing a lien release, time constraints, cost, etc.)</a:t>
            </a:r>
            <a:endParaRPr lang="en-US" dirty="0"/>
          </a:p>
          <a:p>
            <a:pPr lvl="1">
              <a:buClr>
                <a:srgbClr val="C00000"/>
              </a:buClr>
              <a:buFont typeface="Wingdings" panose="05000000000000000000" pitchFamily="2" charset="2"/>
              <a:buChar char="Ø"/>
            </a:pPr>
            <a:endParaRPr lang="en-US" sz="2700" dirty="0"/>
          </a:p>
        </p:txBody>
      </p:sp>
      <p:sp>
        <p:nvSpPr>
          <p:cNvPr id="3" name="Title 2"/>
          <p:cNvSpPr>
            <a:spLocks noGrp="1"/>
          </p:cNvSpPr>
          <p:nvPr>
            <p:ph type="title"/>
          </p:nvPr>
        </p:nvSpPr>
        <p:spPr>
          <a:xfrm>
            <a:off x="381000" y="762000"/>
            <a:ext cx="8991600" cy="1143000"/>
          </a:xfrm>
        </p:spPr>
        <p:txBody>
          <a:bodyPr>
            <a:normAutofit/>
          </a:bodyPr>
          <a:lstStyle/>
          <a:p>
            <a:r>
              <a:rPr lang="en-US" sz="3600" dirty="0">
                <a:solidFill>
                  <a:srgbClr val="C00000"/>
                </a:solidFill>
              </a:rPr>
              <a:t>Parcel </a:t>
            </a:r>
            <a:r>
              <a:rPr lang="en-US" sz="3600" dirty="0">
                <a:solidFill>
                  <a:schemeClr val="tx1"/>
                </a:solidFill>
              </a:rPr>
              <a:t>Assessment Documentation </a:t>
            </a:r>
            <a:r>
              <a:rPr lang="en-US" sz="2400" dirty="0">
                <a:solidFill>
                  <a:schemeClr val="tx1"/>
                </a:solidFill>
              </a:rPr>
              <a:t>continued </a:t>
            </a:r>
            <a:r>
              <a:rPr lang="en-US" sz="2400" b="0" dirty="0">
                <a:solidFill>
                  <a:schemeClr val="tx1"/>
                </a:solidFill>
              </a:rPr>
              <a:t>(for each parcel)</a:t>
            </a:r>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34</a:t>
            </a:fld>
            <a:endParaRPr lang="en-US" dirty="0"/>
          </a:p>
        </p:txBody>
      </p:sp>
      <p:sp>
        <p:nvSpPr>
          <p:cNvPr id="7" name="Title 2"/>
          <p:cNvSpPr txBox="1">
            <a:spLocks/>
          </p:cNvSpPr>
          <p:nvPr/>
        </p:nvSpPr>
        <p:spPr>
          <a:xfrm>
            <a:off x="152400" y="0"/>
            <a:ext cx="6858000" cy="685800"/>
          </a:xfrm>
          <a:prstGeom prst="rect">
            <a:avLst/>
          </a:prstGeom>
        </p:spPr>
        <p:txBody>
          <a:bodyPr vert="horz" rtlCol="0"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rgbClr val="002F9D"/>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rgbClr val="002F9D"/>
                </a:solidFill>
                <a:latin typeface="Arial" charset="0"/>
              </a:defRPr>
            </a:lvl2pPr>
            <a:lvl3pPr algn="l" rtl="0" eaLnBrk="0" fontAlgn="base" hangingPunct="0">
              <a:spcBef>
                <a:spcPct val="0"/>
              </a:spcBef>
              <a:spcAft>
                <a:spcPct val="0"/>
              </a:spcAft>
              <a:defRPr sz="4100" b="1">
                <a:solidFill>
                  <a:srgbClr val="002F9D"/>
                </a:solidFill>
                <a:latin typeface="Arial" charset="0"/>
              </a:defRPr>
            </a:lvl3pPr>
            <a:lvl4pPr algn="l" rtl="0" eaLnBrk="0" fontAlgn="base" hangingPunct="0">
              <a:spcBef>
                <a:spcPct val="0"/>
              </a:spcBef>
              <a:spcAft>
                <a:spcPct val="0"/>
              </a:spcAft>
              <a:defRPr sz="4100" b="1">
                <a:solidFill>
                  <a:srgbClr val="002F9D"/>
                </a:solidFill>
                <a:latin typeface="Arial" charset="0"/>
              </a:defRPr>
            </a:lvl4pPr>
            <a:lvl5pPr algn="l" rtl="0" eaLnBrk="0" fontAlgn="base" hangingPunct="0">
              <a:spcBef>
                <a:spcPct val="0"/>
              </a:spcBef>
              <a:spcAft>
                <a:spcPct val="0"/>
              </a:spcAft>
              <a:defRPr sz="4100" b="1">
                <a:solidFill>
                  <a:srgbClr val="002F9D"/>
                </a:solidFill>
                <a:latin typeface="Arial" charset="0"/>
              </a:defRPr>
            </a:lvl5pPr>
            <a:lvl6pPr marL="457200" algn="l" rtl="0" fontAlgn="base">
              <a:spcBef>
                <a:spcPct val="0"/>
              </a:spcBef>
              <a:spcAft>
                <a:spcPct val="0"/>
              </a:spcAft>
              <a:defRPr sz="4100" b="1">
                <a:solidFill>
                  <a:srgbClr val="002F9D"/>
                </a:solidFill>
                <a:latin typeface="Arial" charset="0"/>
              </a:defRPr>
            </a:lvl6pPr>
            <a:lvl7pPr marL="914400" algn="l" rtl="0" fontAlgn="base">
              <a:spcBef>
                <a:spcPct val="0"/>
              </a:spcBef>
              <a:spcAft>
                <a:spcPct val="0"/>
              </a:spcAft>
              <a:defRPr sz="4100" b="1">
                <a:solidFill>
                  <a:srgbClr val="002F9D"/>
                </a:solidFill>
                <a:latin typeface="Arial" charset="0"/>
              </a:defRPr>
            </a:lvl7pPr>
            <a:lvl8pPr marL="1371600" algn="l" rtl="0" fontAlgn="base">
              <a:spcBef>
                <a:spcPct val="0"/>
              </a:spcBef>
              <a:spcAft>
                <a:spcPct val="0"/>
              </a:spcAft>
              <a:defRPr sz="4100" b="1">
                <a:solidFill>
                  <a:srgbClr val="002F9D"/>
                </a:solidFill>
                <a:latin typeface="Arial" charset="0"/>
              </a:defRPr>
            </a:lvl8pPr>
            <a:lvl9pPr marL="1828800" algn="l" rtl="0" fontAlgn="base">
              <a:spcBef>
                <a:spcPct val="0"/>
              </a:spcBef>
              <a:spcAft>
                <a:spcPct val="0"/>
              </a:spcAft>
              <a:defRPr sz="4100" b="1">
                <a:solidFill>
                  <a:srgbClr val="002F9D"/>
                </a:solidFill>
                <a:latin typeface="Arial" charset="0"/>
              </a:defRPr>
            </a:lvl9pPr>
            <a:extLst/>
          </a:lstStyle>
          <a:p>
            <a:r>
              <a:rPr lang="en-US" sz="2800" dirty="0">
                <a:solidFill>
                  <a:srgbClr val="C00000"/>
                </a:solidFill>
              </a:rPr>
              <a:t>Risk Assessment</a:t>
            </a:r>
          </a:p>
        </p:txBody>
      </p:sp>
    </p:spTree>
    <p:extLst>
      <p:ext uri="{BB962C8B-B14F-4D97-AF65-F5344CB8AC3E}">
        <p14:creationId xmlns:p14="http://schemas.microsoft.com/office/powerpoint/2010/main" val="27936929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28600" y="228600"/>
            <a:ext cx="8915399" cy="1829761"/>
          </a:xfrm>
        </p:spPr>
        <p:txBody>
          <a:bodyPr>
            <a:normAutofit/>
          </a:bodyPr>
          <a:lstStyle/>
          <a:p>
            <a:pPr algn="l"/>
            <a:r>
              <a:rPr lang="en-US" sz="3800" dirty="0"/>
              <a:t>3. Property Owner Acknowledgement</a:t>
            </a:r>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35</a:t>
            </a:fld>
            <a:endParaRPr lang="en-US" dirty="0"/>
          </a:p>
        </p:txBody>
      </p:sp>
      <p:sp>
        <p:nvSpPr>
          <p:cNvPr id="6" name="Title 2"/>
          <p:cNvSpPr txBox="1">
            <a:spLocks/>
          </p:cNvSpPr>
          <p:nvPr/>
        </p:nvSpPr>
        <p:spPr>
          <a:xfrm>
            <a:off x="152400" y="0"/>
            <a:ext cx="6858000" cy="685800"/>
          </a:xfrm>
          <a:prstGeom prst="rect">
            <a:avLst/>
          </a:prstGeom>
        </p:spPr>
        <p:txBody>
          <a:bodyPr vert="horz" rtlCol="0"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rgbClr val="002F9D"/>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rgbClr val="002F9D"/>
                </a:solidFill>
                <a:latin typeface="Arial" charset="0"/>
              </a:defRPr>
            </a:lvl2pPr>
            <a:lvl3pPr algn="l" rtl="0" eaLnBrk="0" fontAlgn="base" hangingPunct="0">
              <a:spcBef>
                <a:spcPct val="0"/>
              </a:spcBef>
              <a:spcAft>
                <a:spcPct val="0"/>
              </a:spcAft>
              <a:defRPr sz="4100" b="1">
                <a:solidFill>
                  <a:srgbClr val="002F9D"/>
                </a:solidFill>
                <a:latin typeface="Arial" charset="0"/>
              </a:defRPr>
            </a:lvl3pPr>
            <a:lvl4pPr algn="l" rtl="0" eaLnBrk="0" fontAlgn="base" hangingPunct="0">
              <a:spcBef>
                <a:spcPct val="0"/>
              </a:spcBef>
              <a:spcAft>
                <a:spcPct val="0"/>
              </a:spcAft>
              <a:defRPr sz="4100" b="1">
                <a:solidFill>
                  <a:srgbClr val="002F9D"/>
                </a:solidFill>
                <a:latin typeface="Arial" charset="0"/>
              </a:defRPr>
            </a:lvl4pPr>
            <a:lvl5pPr algn="l" rtl="0" eaLnBrk="0" fontAlgn="base" hangingPunct="0">
              <a:spcBef>
                <a:spcPct val="0"/>
              </a:spcBef>
              <a:spcAft>
                <a:spcPct val="0"/>
              </a:spcAft>
              <a:defRPr sz="4100" b="1">
                <a:solidFill>
                  <a:srgbClr val="002F9D"/>
                </a:solidFill>
                <a:latin typeface="Arial" charset="0"/>
              </a:defRPr>
            </a:lvl5pPr>
            <a:lvl6pPr marL="457200" algn="l" rtl="0" fontAlgn="base">
              <a:spcBef>
                <a:spcPct val="0"/>
              </a:spcBef>
              <a:spcAft>
                <a:spcPct val="0"/>
              </a:spcAft>
              <a:defRPr sz="4100" b="1">
                <a:solidFill>
                  <a:srgbClr val="002F9D"/>
                </a:solidFill>
                <a:latin typeface="Arial" charset="0"/>
              </a:defRPr>
            </a:lvl6pPr>
            <a:lvl7pPr marL="914400" algn="l" rtl="0" fontAlgn="base">
              <a:spcBef>
                <a:spcPct val="0"/>
              </a:spcBef>
              <a:spcAft>
                <a:spcPct val="0"/>
              </a:spcAft>
              <a:defRPr sz="4100" b="1">
                <a:solidFill>
                  <a:srgbClr val="002F9D"/>
                </a:solidFill>
                <a:latin typeface="Arial" charset="0"/>
              </a:defRPr>
            </a:lvl7pPr>
            <a:lvl8pPr marL="1371600" algn="l" rtl="0" fontAlgn="base">
              <a:spcBef>
                <a:spcPct val="0"/>
              </a:spcBef>
              <a:spcAft>
                <a:spcPct val="0"/>
              </a:spcAft>
              <a:defRPr sz="4100" b="1">
                <a:solidFill>
                  <a:srgbClr val="002F9D"/>
                </a:solidFill>
                <a:latin typeface="Arial" charset="0"/>
              </a:defRPr>
            </a:lvl8pPr>
            <a:lvl9pPr marL="1828800" algn="l" rtl="0" fontAlgn="base">
              <a:spcBef>
                <a:spcPct val="0"/>
              </a:spcBef>
              <a:spcAft>
                <a:spcPct val="0"/>
              </a:spcAft>
              <a:defRPr sz="4100" b="1">
                <a:solidFill>
                  <a:srgbClr val="002F9D"/>
                </a:solidFill>
                <a:latin typeface="Arial" charset="0"/>
              </a:defRPr>
            </a:lvl9pPr>
            <a:extLst/>
          </a:lstStyle>
          <a:p>
            <a:r>
              <a:rPr lang="en-US" sz="2800" dirty="0">
                <a:solidFill>
                  <a:srgbClr val="C00000"/>
                </a:solidFill>
              </a:rPr>
              <a:t>Risk Assessment</a:t>
            </a:r>
          </a:p>
        </p:txBody>
      </p:sp>
      <p:sp>
        <p:nvSpPr>
          <p:cNvPr id="2" name="Rectangle 1"/>
          <p:cNvSpPr/>
          <p:nvPr/>
        </p:nvSpPr>
        <p:spPr>
          <a:xfrm>
            <a:off x="717550" y="2362200"/>
            <a:ext cx="8197850" cy="1661993"/>
          </a:xfrm>
          <a:prstGeom prst="rect">
            <a:avLst/>
          </a:prstGeom>
        </p:spPr>
        <p:txBody>
          <a:bodyPr wrap="square">
            <a:spAutoFit/>
          </a:bodyPr>
          <a:lstStyle/>
          <a:p>
            <a:pPr marL="342900" indent="-342900">
              <a:buClr>
                <a:srgbClr val="C00000"/>
              </a:buClr>
              <a:buSzPct val="100000"/>
              <a:buFont typeface="Wingdings" panose="05000000000000000000" pitchFamily="2" charset="2"/>
              <a:buChar char="Ø"/>
            </a:pPr>
            <a:r>
              <a:rPr lang="en-US" sz="2800" b="1" i="1" dirty="0">
                <a:solidFill>
                  <a:srgbClr val="C00000"/>
                </a:solidFill>
              </a:rPr>
              <a:t>Property Owner Partial Release of Mortgage Acknowledgement</a:t>
            </a:r>
            <a:r>
              <a:rPr lang="en-US" sz="2800" i="1" dirty="0"/>
              <a:t>, lpa1549</a:t>
            </a:r>
          </a:p>
          <a:p>
            <a:pPr marL="342900" indent="-342900">
              <a:buClr>
                <a:srgbClr val="C00000"/>
              </a:buClr>
              <a:buSzPct val="100000"/>
              <a:buFont typeface="Wingdings" panose="05000000000000000000" pitchFamily="2" charset="2"/>
              <a:buChar char="Ø"/>
            </a:pPr>
            <a:endParaRPr lang="en-US" sz="2800" i="1" dirty="0"/>
          </a:p>
          <a:p>
            <a:pPr>
              <a:buClr>
                <a:srgbClr val="C00000"/>
              </a:buClr>
              <a:buSzPct val="100000"/>
            </a:pPr>
            <a:endParaRPr lang="en-US" dirty="0"/>
          </a:p>
        </p:txBody>
      </p:sp>
      <p:sp>
        <p:nvSpPr>
          <p:cNvPr id="10" name="Rectangle 9"/>
          <p:cNvSpPr/>
          <p:nvPr/>
        </p:nvSpPr>
        <p:spPr>
          <a:xfrm>
            <a:off x="717550" y="3806015"/>
            <a:ext cx="7435850" cy="646331"/>
          </a:xfrm>
          <a:prstGeom prst="rect">
            <a:avLst/>
          </a:prstGeom>
        </p:spPr>
        <p:txBody>
          <a:bodyPr wrap="square">
            <a:spAutoFit/>
          </a:bodyPr>
          <a:lstStyle/>
          <a:p>
            <a:pPr marL="392113" lvl="1" indent="0">
              <a:buClr>
                <a:srgbClr val="C00000"/>
              </a:buClr>
              <a:buSzPct val="100000"/>
              <a:buNone/>
            </a:pPr>
            <a:r>
              <a:rPr lang="en-US" dirty="0">
                <a:hlinkClick r:id="rId3"/>
              </a:rPr>
              <a:t>http://wisconsindot.gov/Pages/doing-bus/local-gov/astnce-pgms/aid/lpa-re-info.aspx\</a:t>
            </a:r>
            <a:endParaRPr lang="en-US" dirty="0"/>
          </a:p>
        </p:txBody>
      </p:sp>
    </p:spTree>
    <p:extLst>
      <p:ext uri="{BB962C8B-B14F-4D97-AF65-F5344CB8AC3E}">
        <p14:creationId xmlns:p14="http://schemas.microsoft.com/office/powerpoint/2010/main" val="1884196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35011" y="1600200"/>
            <a:ext cx="7265989" cy="4114800"/>
          </a:xfrm>
        </p:spPr>
        <p:txBody>
          <a:bodyPr/>
          <a:lstStyle/>
          <a:p>
            <a:pPr marL="109537" indent="0">
              <a:buClr>
                <a:srgbClr val="C00000"/>
              </a:buClr>
              <a:buSzPct val="100000"/>
              <a:buNone/>
            </a:pPr>
            <a:r>
              <a:rPr lang="en-US" sz="2400" dirty="0" err="1"/>
              <a:t>Wisdot</a:t>
            </a:r>
            <a:r>
              <a:rPr lang="en-US" sz="2400" dirty="0"/>
              <a:t> reserves the right to </a:t>
            </a:r>
            <a:r>
              <a:rPr lang="en-US" sz="2400" b="1" dirty="0">
                <a:solidFill>
                  <a:srgbClr val="C00000"/>
                </a:solidFill>
              </a:rPr>
              <a:t>not sign </a:t>
            </a:r>
            <a:r>
              <a:rPr lang="en-US" sz="2400" dirty="0"/>
              <a:t>a Cert 1 if this documentation is not provided in the project and parcel files.</a:t>
            </a:r>
          </a:p>
          <a:p>
            <a:pPr marL="109537" indent="0">
              <a:buNone/>
            </a:pPr>
            <a:endParaRPr lang="en-US" sz="2400" dirty="0"/>
          </a:p>
          <a:p>
            <a:pPr marL="109537" indent="0">
              <a:buNone/>
            </a:pPr>
            <a:r>
              <a:rPr lang="en-US" sz="2400" b="1" dirty="0">
                <a:solidFill>
                  <a:srgbClr val="C00000"/>
                </a:solidFill>
              </a:rPr>
              <a:t>All projects are subject to document review upon request</a:t>
            </a:r>
          </a:p>
        </p:txBody>
      </p:sp>
      <p:sp>
        <p:nvSpPr>
          <p:cNvPr id="3" name="Title 2"/>
          <p:cNvSpPr>
            <a:spLocks noGrp="1"/>
          </p:cNvSpPr>
          <p:nvPr>
            <p:ph type="title"/>
          </p:nvPr>
        </p:nvSpPr>
        <p:spPr>
          <a:xfrm>
            <a:off x="735011" y="818837"/>
            <a:ext cx="8229600" cy="648325"/>
          </a:xfrm>
        </p:spPr>
        <p:txBody>
          <a:bodyPr>
            <a:normAutofit fontScale="90000"/>
          </a:bodyPr>
          <a:lstStyle/>
          <a:p>
            <a:r>
              <a:rPr lang="en-US" dirty="0">
                <a:solidFill>
                  <a:srgbClr val="C00000"/>
                </a:solidFill>
              </a:rPr>
              <a:t>WARNING</a:t>
            </a:r>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36</a:t>
            </a:fld>
            <a:endParaRPr lang="en-US" dirty="0"/>
          </a:p>
        </p:txBody>
      </p:sp>
      <p:sp>
        <p:nvSpPr>
          <p:cNvPr id="5" name="Title 2"/>
          <p:cNvSpPr txBox="1">
            <a:spLocks/>
          </p:cNvSpPr>
          <p:nvPr/>
        </p:nvSpPr>
        <p:spPr>
          <a:xfrm>
            <a:off x="152400" y="0"/>
            <a:ext cx="6858000" cy="685800"/>
          </a:xfrm>
          <a:prstGeom prst="rect">
            <a:avLst/>
          </a:prstGeom>
        </p:spPr>
        <p:txBody>
          <a:bodyPr vert="horz" rtlCol="0"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rgbClr val="002F9D"/>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rgbClr val="002F9D"/>
                </a:solidFill>
                <a:latin typeface="Arial" charset="0"/>
              </a:defRPr>
            </a:lvl2pPr>
            <a:lvl3pPr algn="l" rtl="0" eaLnBrk="0" fontAlgn="base" hangingPunct="0">
              <a:spcBef>
                <a:spcPct val="0"/>
              </a:spcBef>
              <a:spcAft>
                <a:spcPct val="0"/>
              </a:spcAft>
              <a:defRPr sz="4100" b="1">
                <a:solidFill>
                  <a:srgbClr val="002F9D"/>
                </a:solidFill>
                <a:latin typeface="Arial" charset="0"/>
              </a:defRPr>
            </a:lvl3pPr>
            <a:lvl4pPr algn="l" rtl="0" eaLnBrk="0" fontAlgn="base" hangingPunct="0">
              <a:spcBef>
                <a:spcPct val="0"/>
              </a:spcBef>
              <a:spcAft>
                <a:spcPct val="0"/>
              </a:spcAft>
              <a:defRPr sz="4100" b="1">
                <a:solidFill>
                  <a:srgbClr val="002F9D"/>
                </a:solidFill>
                <a:latin typeface="Arial" charset="0"/>
              </a:defRPr>
            </a:lvl4pPr>
            <a:lvl5pPr algn="l" rtl="0" eaLnBrk="0" fontAlgn="base" hangingPunct="0">
              <a:spcBef>
                <a:spcPct val="0"/>
              </a:spcBef>
              <a:spcAft>
                <a:spcPct val="0"/>
              </a:spcAft>
              <a:defRPr sz="4100" b="1">
                <a:solidFill>
                  <a:srgbClr val="002F9D"/>
                </a:solidFill>
                <a:latin typeface="Arial" charset="0"/>
              </a:defRPr>
            </a:lvl5pPr>
            <a:lvl6pPr marL="457200" algn="l" rtl="0" fontAlgn="base">
              <a:spcBef>
                <a:spcPct val="0"/>
              </a:spcBef>
              <a:spcAft>
                <a:spcPct val="0"/>
              </a:spcAft>
              <a:defRPr sz="4100" b="1">
                <a:solidFill>
                  <a:srgbClr val="002F9D"/>
                </a:solidFill>
                <a:latin typeface="Arial" charset="0"/>
              </a:defRPr>
            </a:lvl6pPr>
            <a:lvl7pPr marL="914400" algn="l" rtl="0" fontAlgn="base">
              <a:spcBef>
                <a:spcPct val="0"/>
              </a:spcBef>
              <a:spcAft>
                <a:spcPct val="0"/>
              </a:spcAft>
              <a:defRPr sz="4100" b="1">
                <a:solidFill>
                  <a:srgbClr val="002F9D"/>
                </a:solidFill>
                <a:latin typeface="Arial" charset="0"/>
              </a:defRPr>
            </a:lvl7pPr>
            <a:lvl8pPr marL="1371600" algn="l" rtl="0" fontAlgn="base">
              <a:spcBef>
                <a:spcPct val="0"/>
              </a:spcBef>
              <a:spcAft>
                <a:spcPct val="0"/>
              </a:spcAft>
              <a:defRPr sz="4100" b="1">
                <a:solidFill>
                  <a:srgbClr val="002F9D"/>
                </a:solidFill>
                <a:latin typeface="Arial" charset="0"/>
              </a:defRPr>
            </a:lvl8pPr>
            <a:lvl9pPr marL="1828800" algn="l" rtl="0" fontAlgn="base">
              <a:spcBef>
                <a:spcPct val="0"/>
              </a:spcBef>
              <a:spcAft>
                <a:spcPct val="0"/>
              </a:spcAft>
              <a:defRPr sz="4100" b="1">
                <a:solidFill>
                  <a:srgbClr val="002F9D"/>
                </a:solidFill>
                <a:latin typeface="Arial" charset="0"/>
              </a:defRPr>
            </a:lvl9pPr>
            <a:extLst/>
          </a:lstStyle>
          <a:p>
            <a:r>
              <a:rPr lang="en-US" sz="2800" dirty="0">
                <a:solidFill>
                  <a:srgbClr val="C00000"/>
                </a:solidFill>
              </a:rPr>
              <a:t>Risk Assessment</a:t>
            </a:r>
          </a:p>
        </p:txBody>
      </p:sp>
    </p:spTree>
    <p:extLst>
      <p:ext uri="{BB962C8B-B14F-4D97-AF65-F5344CB8AC3E}">
        <p14:creationId xmlns:p14="http://schemas.microsoft.com/office/powerpoint/2010/main" val="29578533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914400"/>
            <a:ext cx="8556625" cy="4876800"/>
          </a:xfrm>
        </p:spPr>
        <p:txBody>
          <a:bodyPr/>
          <a:lstStyle/>
          <a:p>
            <a:pPr>
              <a:buClr>
                <a:srgbClr val="C00000"/>
              </a:buClr>
              <a:buSzPct val="100000"/>
              <a:buFont typeface="Wingdings" panose="05000000000000000000" pitchFamily="2" charset="2"/>
              <a:buChar char="Ø"/>
            </a:pPr>
            <a:r>
              <a:rPr lang="en-US" sz="2400" dirty="0"/>
              <a:t>It is </a:t>
            </a:r>
            <a:r>
              <a:rPr lang="en-US" sz="2400" dirty="0" err="1"/>
              <a:t>WisDOT’s</a:t>
            </a:r>
            <a:r>
              <a:rPr lang="en-US" sz="2400" dirty="0"/>
              <a:t> policy to always get clear title to ROW on all projects how ever in some cases LPAs may choose to conduct a Risk Assessment in lieu of a partial release of mortgage on simple and non-complex parcels</a:t>
            </a:r>
          </a:p>
          <a:p>
            <a:pPr marL="109537" indent="0">
              <a:buClr>
                <a:srgbClr val="C00000"/>
              </a:buClr>
              <a:buSzPct val="100000"/>
              <a:buNone/>
            </a:pPr>
            <a:endParaRPr lang="en-US" sz="2400" dirty="0"/>
          </a:p>
          <a:p>
            <a:pPr>
              <a:buClr>
                <a:srgbClr val="C00000"/>
              </a:buClr>
              <a:buSzPct val="100000"/>
              <a:buFont typeface="Wingdings" panose="05000000000000000000" pitchFamily="2" charset="2"/>
              <a:buChar char="Ø"/>
            </a:pPr>
            <a:r>
              <a:rPr lang="en-US" sz="2400" dirty="0"/>
              <a:t>Waiver of Partial Release only applies to Locally Funded Real Estate Projects (i.e. no Federal or State Funds in RE)</a:t>
            </a:r>
          </a:p>
          <a:p>
            <a:pPr marL="392113" lvl="1" indent="0">
              <a:buClr>
                <a:srgbClr val="C00000"/>
              </a:buClr>
              <a:buNone/>
            </a:pPr>
            <a:endParaRPr lang="en-US" sz="2400" dirty="0"/>
          </a:p>
          <a:p>
            <a:pPr>
              <a:buClr>
                <a:srgbClr val="C00000"/>
              </a:buClr>
              <a:buSzPct val="100000"/>
              <a:buFont typeface="Wingdings" panose="05000000000000000000" pitchFamily="2" charset="2"/>
              <a:buChar char="Ø"/>
            </a:pPr>
            <a:r>
              <a:rPr lang="en-US" sz="2400" dirty="0"/>
              <a:t>Provide the completed documentation in each parcel file where a partial release of mortgage will not be obtained</a:t>
            </a:r>
          </a:p>
          <a:p>
            <a:pPr lvl="1">
              <a:buClr>
                <a:srgbClr val="C00000"/>
              </a:buClr>
              <a:buFont typeface="Arial" panose="020B0604020202020204" pitchFamily="34" charset="0"/>
              <a:buChar char="•"/>
            </a:pPr>
            <a:r>
              <a:rPr lang="en-US" sz="2400" dirty="0"/>
              <a:t>Risk Assessment</a:t>
            </a:r>
          </a:p>
          <a:p>
            <a:pPr lvl="1">
              <a:buClr>
                <a:srgbClr val="C00000"/>
              </a:buClr>
              <a:buFont typeface="Arial" panose="020B0604020202020204" pitchFamily="34" charset="0"/>
              <a:buChar char="•"/>
            </a:pPr>
            <a:r>
              <a:rPr lang="en-US" sz="2400" dirty="0"/>
              <a:t>Property Owner Acknowledgement</a:t>
            </a:r>
          </a:p>
          <a:p>
            <a:pPr marL="109537" indent="0">
              <a:buNone/>
            </a:pPr>
            <a:endParaRPr lang="en-US" dirty="0"/>
          </a:p>
        </p:txBody>
      </p:sp>
      <p:sp>
        <p:nvSpPr>
          <p:cNvPr id="3" name="Title 2"/>
          <p:cNvSpPr>
            <a:spLocks noGrp="1"/>
          </p:cNvSpPr>
          <p:nvPr>
            <p:ph type="title"/>
          </p:nvPr>
        </p:nvSpPr>
        <p:spPr>
          <a:xfrm>
            <a:off x="457200" y="0"/>
            <a:ext cx="8229600" cy="1143000"/>
          </a:xfrm>
        </p:spPr>
        <p:txBody>
          <a:bodyPr/>
          <a:lstStyle/>
          <a:p>
            <a:r>
              <a:rPr lang="en-US" dirty="0"/>
              <a:t>Conclusion</a:t>
            </a:r>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37</a:t>
            </a:fld>
            <a:endParaRPr lang="en-US" dirty="0"/>
          </a:p>
        </p:txBody>
      </p:sp>
    </p:spTree>
    <p:extLst>
      <p:ext uri="{BB962C8B-B14F-4D97-AF65-F5344CB8AC3E}">
        <p14:creationId xmlns:p14="http://schemas.microsoft.com/office/powerpoint/2010/main" val="1369923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765300"/>
            <a:ext cx="8382000" cy="3873500"/>
          </a:xfrm>
        </p:spPr>
        <p:txBody>
          <a:bodyPr/>
          <a:lstStyle/>
          <a:p>
            <a:pPr>
              <a:buClr>
                <a:srgbClr val="C00000"/>
              </a:buClr>
              <a:buSzPct val="100000"/>
              <a:buFont typeface="Wingdings" panose="05000000000000000000" pitchFamily="2" charset="2"/>
              <a:buChar char="Ø"/>
            </a:pPr>
            <a:r>
              <a:rPr lang="en-US" dirty="0"/>
              <a:t> </a:t>
            </a:r>
            <a:r>
              <a:rPr lang="en-US" dirty="0" err="1"/>
              <a:t>WisDOT</a:t>
            </a:r>
            <a:r>
              <a:rPr lang="en-US" dirty="0"/>
              <a:t> Local Program RE website</a:t>
            </a:r>
          </a:p>
          <a:p>
            <a:pPr marL="392113" lvl="1" indent="0">
              <a:buClr>
                <a:srgbClr val="C00000"/>
              </a:buClr>
              <a:buSzPct val="100000"/>
              <a:buNone/>
            </a:pPr>
            <a:r>
              <a:rPr lang="en-US" dirty="0">
                <a:hlinkClick r:id="rId3"/>
              </a:rPr>
              <a:t>http://wisconsindot.gov/Pages/doing-bus/local-gov/astnce-pgms/aid/lpa-re-info.aspx\</a:t>
            </a:r>
            <a:endParaRPr lang="en-US" dirty="0"/>
          </a:p>
          <a:p>
            <a:pPr lvl="1">
              <a:buClr>
                <a:srgbClr val="C00000"/>
              </a:buClr>
              <a:buSzPct val="100000"/>
              <a:buFont typeface="Arial" panose="020B0604020202020204" pitchFamily="34" charset="0"/>
              <a:buChar char="•"/>
            </a:pPr>
            <a:r>
              <a:rPr lang="en-US" dirty="0"/>
              <a:t>Contact Information</a:t>
            </a:r>
          </a:p>
          <a:p>
            <a:pPr lvl="1">
              <a:buClr>
                <a:srgbClr val="C00000"/>
              </a:buClr>
              <a:buSzPct val="100000"/>
              <a:buFont typeface="Arial" panose="020B0604020202020204" pitchFamily="34" charset="0"/>
              <a:buChar char="•"/>
            </a:pPr>
            <a:r>
              <a:rPr lang="en-US" dirty="0"/>
              <a:t>LPA Training Library</a:t>
            </a:r>
          </a:p>
          <a:p>
            <a:pPr lvl="1">
              <a:buClr>
                <a:srgbClr val="C00000"/>
              </a:buClr>
              <a:buSzPct val="100000"/>
              <a:buFont typeface="Arial" panose="020B0604020202020204" pitchFamily="34" charset="0"/>
              <a:buChar char="•"/>
            </a:pPr>
            <a:r>
              <a:rPr lang="en-US" dirty="0"/>
              <a:t>RE Manuals (LPA RE manual, REPM, FDM)</a:t>
            </a:r>
          </a:p>
          <a:p>
            <a:pPr lvl="1">
              <a:buClr>
                <a:srgbClr val="C00000"/>
              </a:buClr>
              <a:buSzPct val="100000"/>
              <a:buFont typeface="Arial" panose="020B0604020202020204" pitchFamily="34" charset="0"/>
              <a:buChar char="•"/>
            </a:pPr>
            <a:r>
              <a:rPr lang="en-US" dirty="0"/>
              <a:t>Resources (FHWA links, MERS, etc.)</a:t>
            </a:r>
          </a:p>
          <a:p>
            <a:pPr lvl="1">
              <a:buClr>
                <a:srgbClr val="C00000"/>
              </a:buClr>
              <a:buSzPct val="100000"/>
              <a:buFont typeface="Arial" panose="020B0604020202020204" pitchFamily="34" charset="0"/>
              <a:buChar char="•"/>
            </a:pPr>
            <a:r>
              <a:rPr lang="en-US" dirty="0"/>
              <a:t>Approved LPA Staff &amp; Consultant Lists</a:t>
            </a:r>
          </a:p>
        </p:txBody>
      </p:sp>
      <p:sp>
        <p:nvSpPr>
          <p:cNvPr id="2" name="Title 1"/>
          <p:cNvSpPr>
            <a:spLocks noGrp="1"/>
          </p:cNvSpPr>
          <p:nvPr>
            <p:ph type="title"/>
          </p:nvPr>
        </p:nvSpPr>
        <p:spPr/>
        <p:txBody>
          <a:bodyPr/>
          <a:lstStyle/>
          <a:p>
            <a:r>
              <a:rPr lang="en-US" dirty="0">
                <a:solidFill>
                  <a:srgbClr val="2F4CB7"/>
                </a:solidFill>
              </a:rPr>
              <a:t>Tools</a:t>
            </a:r>
          </a:p>
        </p:txBody>
      </p:sp>
      <p:sp>
        <p:nvSpPr>
          <p:cNvPr id="6" name="Title 2"/>
          <p:cNvSpPr txBox="1">
            <a:spLocks/>
          </p:cNvSpPr>
          <p:nvPr/>
        </p:nvSpPr>
        <p:spPr>
          <a:xfrm>
            <a:off x="152400" y="0"/>
            <a:ext cx="6858000" cy="685800"/>
          </a:xfrm>
          <a:prstGeom prst="rect">
            <a:avLst/>
          </a:prstGeom>
        </p:spPr>
        <p:txBody>
          <a:bodyPr vert="horz" rtlCol="0"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rgbClr val="002F9D"/>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rgbClr val="002F9D"/>
                </a:solidFill>
                <a:latin typeface="Arial" charset="0"/>
              </a:defRPr>
            </a:lvl2pPr>
            <a:lvl3pPr algn="l" rtl="0" eaLnBrk="0" fontAlgn="base" hangingPunct="0">
              <a:spcBef>
                <a:spcPct val="0"/>
              </a:spcBef>
              <a:spcAft>
                <a:spcPct val="0"/>
              </a:spcAft>
              <a:defRPr sz="4100" b="1">
                <a:solidFill>
                  <a:srgbClr val="002F9D"/>
                </a:solidFill>
                <a:latin typeface="Arial" charset="0"/>
              </a:defRPr>
            </a:lvl3pPr>
            <a:lvl4pPr algn="l" rtl="0" eaLnBrk="0" fontAlgn="base" hangingPunct="0">
              <a:spcBef>
                <a:spcPct val="0"/>
              </a:spcBef>
              <a:spcAft>
                <a:spcPct val="0"/>
              </a:spcAft>
              <a:defRPr sz="4100" b="1">
                <a:solidFill>
                  <a:srgbClr val="002F9D"/>
                </a:solidFill>
                <a:latin typeface="Arial" charset="0"/>
              </a:defRPr>
            </a:lvl4pPr>
            <a:lvl5pPr algn="l" rtl="0" eaLnBrk="0" fontAlgn="base" hangingPunct="0">
              <a:spcBef>
                <a:spcPct val="0"/>
              </a:spcBef>
              <a:spcAft>
                <a:spcPct val="0"/>
              </a:spcAft>
              <a:defRPr sz="4100" b="1">
                <a:solidFill>
                  <a:srgbClr val="002F9D"/>
                </a:solidFill>
                <a:latin typeface="Arial" charset="0"/>
              </a:defRPr>
            </a:lvl5pPr>
            <a:lvl6pPr marL="457200" algn="l" rtl="0" fontAlgn="base">
              <a:spcBef>
                <a:spcPct val="0"/>
              </a:spcBef>
              <a:spcAft>
                <a:spcPct val="0"/>
              </a:spcAft>
              <a:defRPr sz="4100" b="1">
                <a:solidFill>
                  <a:srgbClr val="002F9D"/>
                </a:solidFill>
                <a:latin typeface="Arial" charset="0"/>
              </a:defRPr>
            </a:lvl6pPr>
            <a:lvl7pPr marL="914400" algn="l" rtl="0" fontAlgn="base">
              <a:spcBef>
                <a:spcPct val="0"/>
              </a:spcBef>
              <a:spcAft>
                <a:spcPct val="0"/>
              </a:spcAft>
              <a:defRPr sz="4100" b="1">
                <a:solidFill>
                  <a:srgbClr val="002F9D"/>
                </a:solidFill>
                <a:latin typeface="Arial" charset="0"/>
              </a:defRPr>
            </a:lvl7pPr>
            <a:lvl8pPr marL="1371600" algn="l" rtl="0" fontAlgn="base">
              <a:spcBef>
                <a:spcPct val="0"/>
              </a:spcBef>
              <a:spcAft>
                <a:spcPct val="0"/>
              </a:spcAft>
              <a:defRPr sz="4100" b="1">
                <a:solidFill>
                  <a:srgbClr val="002F9D"/>
                </a:solidFill>
                <a:latin typeface="Arial" charset="0"/>
              </a:defRPr>
            </a:lvl8pPr>
            <a:lvl9pPr marL="1828800" algn="l" rtl="0" fontAlgn="base">
              <a:spcBef>
                <a:spcPct val="0"/>
              </a:spcBef>
              <a:spcAft>
                <a:spcPct val="0"/>
              </a:spcAft>
              <a:defRPr sz="4100" b="1">
                <a:solidFill>
                  <a:srgbClr val="002F9D"/>
                </a:solidFill>
                <a:latin typeface="Arial" charset="0"/>
              </a:defRPr>
            </a:lvl9pPr>
            <a:extLst/>
          </a:lstStyle>
          <a:p>
            <a:r>
              <a:rPr lang="en-US" sz="2800" dirty="0">
                <a:solidFill>
                  <a:srgbClr val="C00000"/>
                </a:solidFill>
              </a:rPr>
              <a:t>Review</a:t>
            </a:r>
          </a:p>
        </p:txBody>
      </p:sp>
    </p:spTree>
    <p:extLst>
      <p:ext uri="{BB962C8B-B14F-4D97-AF65-F5344CB8AC3E}">
        <p14:creationId xmlns:p14="http://schemas.microsoft.com/office/powerpoint/2010/main" val="37120054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Clr>
                <a:srgbClr val="C00000"/>
              </a:buClr>
              <a:buFont typeface="Wingdings" panose="05000000000000000000" pitchFamily="2" charset="2"/>
              <a:buChar char="Ø"/>
            </a:pPr>
            <a:r>
              <a:rPr lang="en-US" sz="2000" b="1" dirty="0"/>
              <a:t>Kerry Paruleski, LPA RE Central Office</a:t>
            </a:r>
          </a:p>
          <a:p>
            <a:pPr marL="392113" lvl="1" indent="0">
              <a:buClr>
                <a:srgbClr val="C00000"/>
              </a:buClr>
              <a:buNone/>
            </a:pPr>
            <a:r>
              <a:rPr lang="en-US" sz="2000" b="1" dirty="0"/>
              <a:t>P: 414-220-5461</a:t>
            </a:r>
          </a:p>
          <a:p>
            <a:pPr marL="392113" lvl="1" indent="0">
              <a:buClr>
                <a:srgbClr val="C00000"/>
              </a:buClr>
              <a:buNone/>
            </a:pPr>
            <a:r>
              <a:rPr lang="en-US" sz="2000" b="1" dirty="0">
                <a:hlinkClick r:id="rId3"/>
              </a:rPr>
              <a:t>Kerry.Paruleski@dot.wi.gov</a:t>
            </a:r>
            <a:endParaRPr lang="en-US" sz="2000" b="1" dirty="0"/>
          </a:p>
          <a:p>
            <a:pPr marL="392113" lvl="1" indent="0">
              <a:buClr>
                <a:srgbClr val="C00000"/>
              </a:buClr>
              <a:buNone/>
            </a:pPr>
            <a:endParaRPr lang="en-US" sz="2000" b="1" dirty="0"/>
          </a:p>
          <a:p>
            <a:pPr>
              <a:buClr>
                <a:srgbClr val="C00000"/>
              </a:buClr>
              <a:buFont typeface="Wingdings" panose="05000000000000000000" pitchFamily="2" charset="2"/>
              <a:buChar char="Ø"/>
            </a:pPr>
            <a:r>
              <a:rPr lang="en-US" sz="2000" b="1" dirty="0"/>
              <a:t>Bill </a:t>
            </a:r>
            <a:r>
              <a:rPr lang="en-US" sz="2000" b="1" dirty="0" err="1"/>
              <a:t>Burki,</a:t>
            </a:r>
            <a:r>
              <a:rPr lang="en-US" sz="2000" b="1" dirty="0"/>
              <a:t> LPA RE Coordinator SE Region</a:t>
            </a:r>
          </a:p>
          <a:p>
            <a:pPr marL="392113" lvl="1" indent="0">
              <a:buClr>
                <a:srgbClr val="C00000"/>
              </a:buClr>
              <a:buNone/>
            </a:pPr>
            <a:r>
              <a:rPr lang="en-US" sz="2000" b="1" dirty="0"/>
              <a:t>P</a:t>
            </a:r>
            <a:r>
              <a:rPr lang="en-US" sz="2000" b="1"/>
              <a:t>: 414-750-0390</a:t>
            </a:r>
            <a:endParaRPr lang="en-US" sz="2000" b="1" dirty="0"/>
          </a:p>
          <a:p>
            <a:pPr marL="392113" lvl="1" indent="0">
              <a:buClr>
                <a:srgbClr val="C00000"/>
              </a:buClr>
              <a:buNone/>
            </a:pPr>
            <a:r>
              <a:rPr lang="en-US" sz="2000" b="1" dirty="0">
                <a:hlinkClick r:id="rId4"/>
              </a:rPr>
              <a:t>William.burki@dot.wi.gov</a:t>
            </a:r>
            <a:endParaRPr lang="en-US" sz="2000" b="1" dirty="0"/>
          </a:p>
          <a:p>
            <a:pPr marL="392113" lvl="1" indent="0">
              <a:buClr>
                <a:srgbClr val="C00000"/>
              </a:buClr>
              <a:buNone/>
            </a:pPr>
            <a:endParaRPr lang="en-US" sz="2000" b="1" dirty="0"/>
          </a:p>
          <a:p>
            <a:pPr>
              <a:buClr>
                <a:srgbClr val="C00000"/>
              </a:buClr>
              <a:buFont typeface="Wingdings" panose="05000000000000000000" pitchFamily="2" charset="2"/>
              <a:buChar char="Ø"/>
            </a:pPr>
            <a:r>
              <a:rPr lang="en-US" sz="2000" b="1" dirty="0"/>
              <a:t>Cindy Michalski, LPA RE Coordinator SW, NW and NC Regions</a:t>
            </a:r>
          </a:p>
          <a:p>
            <a:pPr marL="365125" lvl="1" indent="0">
              <a:buClr>
                <a:srgbClr val="C00000"/>
              </a:buClr>
              <a:buNone/>
            </a:pPr>
            <a:r>
              <a:rPr lang="en-US" sz="2000" b="1" dirty="0"/>
              <a:t>P: 715-421-8350</a:t>
            </a:r>
          </a:p>
          <a:p>
            <a:pPr marL="365125" lvl="1" indent="0">
              <a:buClr>
                <a:srgbClr val="C00000"/>
              </a:buClr>
              <a:buNone/>
            </a:pPr>
            <a:r>
              <a:rPr lang="en-US" sz="2000" b="1" dirty="0">
                <a:hlinkClick r:id="rId5"/>
              </a:rPr>
              <a:t>Cynthia.Michalski@dot.wi.gov</a:t>
            </a:r>
            <a:endParaRPr lang="en-US" sz="2000" b="1" dirty="0"/>
          </a:p>
        </p:txBody>
      </p:sp>
      <p:sp>
        <p:nvSpPr>
          <p:cNvPr id="3" name="Title 2"/>
          <p:cNvSpPr>
            <a:spLocks noGrp="1"/>
          </p:cNvSpPr>
          <p:nvPr>
            <p:ph type="title"/>
          </p:nvPr>
        </p:nvSpPr>
        <p:spPr/>
        <p:txBody>
          <a:bodyPr/>
          <a:lstStyle/>
          <a:p>
            <a:r>
              <a:rPr lang="en-US" dirty="0"/>
              <a:t>Contact Information</a:t>
            </a:r>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39</a:t>
            </a:fld>
            <a:endParaRPr lang="en-US" dirty="0"/>
          </a:p>
        </p:txBody>
      </p:sp>
    </p:spTree>
    <p:extLst>
      <p:ext uri="{BB962C8B-B14F-4D97-AF65-F5344CB8AC3E}">
        <p14:creationId xmlns:p14="http://schemas.microsoft.com/office/powerpoint/2010/main" val="2394560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33400" y="2374900"/>
            <a:ext cx="8229600" cy="3873500"/>
          </a:xfrm>
        </p:spPr>
        <p:txBody>
          <a:bodyPr/>
          <a:lstStyle/>
          <a:p>
            <a:pPr marL="109537" indent="0">
              <a:buNone/>
            </a:pPr>
            <a:r>
              <a:rPr lang="en-US" dirty="0"/>
              <a:t>It is a partial satisfaction of a mortgage. The lender acknowledges that the portion of the property being acquired has been fully paid and that the mortgage is no longer a lien on that portion of real property.</a:t>
            </a:r>
          </a:p>
        </p:txBody>
      </p:sp>
      <p:sp>
        <p:nvSpPr>
          <p:cNvPr id="3" name="Title 2"/>
          <p:cNvSpPr>
            <a:spLocks noGrp="1"/>
          </p:cNvSpPr>
          <p:nvPr>
            <p:ph type="title"/>
          </p:nvPr>
        </p:nvSpPr>
        <p:spPr>
          <a:xfrm>
            <a:off x="0" y="1231900"/>
            <a:ext cx="9144000" cy="1143000"/>
          </a:xfrm>
        </p:spPr>
        <p:txBody>
          <a:bodyPr/>
          <a:lstStyle/>
          <a:p>
            <a:pPr algn="ctr"/>
            <a:r>
              <a:rPr lang="en-US" dirty="0">
                <a:solidFill>
                  <a:srgbClr val="C00000"/>
                </a:solidFill>
              </a:rPr>
              <a:t>What</a:t>
            </a:r>
            <a:r>
              <a:rPr lang="en-US" dirty="0"/>
              <a:t> is a Partial Release?</a:t>
            </a:r>
          </a:p>
        </p:txBody>
      </p:sp>
      <p:sp>
        <p:nvSpPr>
          <p:cNvPr id="5" name="Title 2"/>
          <p:cNvSpPr txBox="1">
            <a:spLocks/>
          </p:cNvSpPr>
          <p:nvPr/>
        </p:nvSpPr>
        <p:spPr>
          <a:xfrm>
            <a:off x="152400" y="0"/>
            <a:ext cx="6858000" cy="685800"/>
          </a:xfrm>
          <a:prstGeom prst="rect">
            <a:avLst/>
          </a:prstGeom>
        </p:spPr>
        <p:txBody>
          <a:bodyPr vert="horz" rtlCol="0"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rgbClr val="002F9D"/>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rgbClr val="002F9D"/>
                </a:solidFill>
                <a:latin typeface="Arial" charset="0"/>
              </a:defRPr>
            </a:lvl2pPr>
            <a:lvl3pPr algn="l" rtl="0" eaLnBrk="0" fontAlgn="base" hangingPunct="0">
              <a:spcBef>
                <a:spcPct val="0"/>
              </a:spcBef>
              <a:spcAft>
                <a:spcPct val="0"/>
              </a:spcAft>
              <a:defRPr sz="4100" b="1">
                <a:solidFill>
                  <a:srgbClr val="002F9D"/>
                </a:solidFill>
                <a:latin typeface="Arial" charset="0"/>
              </a:defRPr>
            </a:lvl3pPr>
            <a:lvl4pPr algn="l" rtl="0" eaLnBrk="0" fontAlgn="base" hangingPunct="0">
              <a:spcBef>
                <a:spcPct val="0"/>
              </a:spcBef>
              <a:spcAft>
                <a:spcPct val="0"/>
              </a:spcAft>
              <a:defRPr sz="4100" b="1">
                <a:solidFill>
                  <a:srgbClr val="002F9D"/>
                </a:solidFill>
                <a:latin typeface="Arial" charset="0"/>
              </a:defRPr>
            </a:lvl4pPr>
            <a:lvl5pPr algn="l" rtl="0" eaLnBrk="0" fontAlgn="base" hangingPunct="0">
              <a:spcBef>
                <a:spcPct val="0"/>
              </a:spcBef>
              <a:spcAft>
                <a:spcPct val="0"/>
              </a:spcAft>
              <a:defRPr sz="4100" b="1">
                <a:solidFill>
                  <a:srgbClr val="002F9D"/>
                </a:solidFill>
                <a:latin typeface="Arial" charset="0"/>
              </a:defRPr>
            </a:lvl5pPr>
            <a:lvl6pPr marL="457200" algn="l" rtl="0" fontAlgn="base">
              <a:spcBef>
                <a:spcPct val="0"/>
              </a:spcBef>
              <a:spcAft>
                <a:spcPct val="0"/>
              </a:spcAft>
              <a:defRPr sz="4100" b="1">
                <a:solidFill>
                  <a:srgbClr val="002F9D"/>
                </a:solidFill>
                <a:latin typeface="Arial" charset="0"/>
              </a:defRPr>
            </a:lvl6pPr>
            <a:lvl7pPr marL="914400" algn="l" rtl="0" fontAlgn="base">
              <a:spcBef>
                <a:spcPct val="0"/>
              </a:spcBef>
              <a:spcAft>
                <a:spcPct val="0"/>
              </a:spcAft>
              <a:defRPr sz="4100" b="1">
                <a:solidFill>
                  <a:srgbClr val="002F9D"/>
                </a:solidFill>
                <a:latin typeface="Arial" charset="0"/>
              </a:defRPr>
            </a:lvl7pPr>
            <a:lvl8pPr marL="1371600" algn="l" rtl="0" fontAlgn="base">
              <a:spcBef>
                <a:spcPct val="0"/>
              </a:spcBef>
              <a:spcAft>
                <a:spcPct val="0"/>
              </a:spcAft>
              <a:defRPr sz="4100" b="1">
                <a:solidFill>
                  <a:srgbClr val="002F9D"/>
                </a:solidFill>
                <a:latin typeface="Arial" charset="0"/>
              </a:defRPr>
            </a:lvl8pPr>
            <a:lvl9pPr marL="1828800" algn="l" rtl="0" fontAlgn="base">
              <a:spcBef>
                <a:spcPct val="0"/>
              </a:spcBef>
              <a:spcAft>
                <a:spcPct val="0"/>
              </a:spcAft>
              <a:defRPr sz="4100" b="1">
                <a:solidFill>
                  <a:srgbClr val="002F9D"/>
                </a:solidFill>
                <a:latin typeface="Arial" charset="0"/>
              </a:defRPr>
            </a:lvl9pPr>
            <a:extLst/>
          </a:lstStyle>
          <a:p>
            <a:r>
              <a:rPr lang="en-US" sz="2800" dirty="0">
                <a:solidFill>
                  <a:srgbClr val="C00000"/>
                </a:solidFill>
              </a:rPr>
              <a:t>Review</a:t>
            </a:r>
          </a:p>
        </p:txBody>
      </p:sp>
    </p:spTree>
    <p:extLst>
      <p:ext uri="{BB962C8B-B14F-4D97-AF65-F5344CB8AC3E}">
        <p14:creationId xmlns:p14="http://schemas.microsoft.com/office/powerpoint/2010/main" val="4057174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3048000"/>
          </a:xfrm>
        </p:spPr>
        <p:txBody>
          <a:bodyPr/>
          <a:lstStyle/>
          <a:p>
            <a:pPr>
              <a:buClr>
                <a:srgbClr val="C00000"/>
              </a:buClr>
              <a:buSzPct val="100000"/>
              <a:buFont typeface="Wingdings" panose="05000000000000000000" pitchFamily="2" charset="2"/>
              <a:buChar char="Ø"/>
            </a:pPr>
            <a:r>
              <a:rPr lang="en-US" dirty="0"/>
              <a:t>Any permanent acquisition that has a mortgage</a:t>
            </a:r>
          </a:p>
          <a:p>
            <a:pPr lvl="1">
              <a:buClr>
                <a:srgbClr val="C00000"/>
              </a:buClr>
              <a:buFont typeface="Arial" panose="020B0604020202020204" pitchFamily="34" charset="0"/>
              <a:buChar char="•"/>
            </a:pPr>
            <a:r>
              <a:rPr lang="en-US" dirty="0"/>
              <a:t>FEE</a:t>
            </a:r>
          </a:p>
          <a:p>
            <a:pPr>
              <a:buClr>
                <a:srgbClr val="C00000"/>
              </a:buClr>
              <a:buSzPct val="100000"/>
              <a:buFont typeface="Wingdings" panose="05000000000000000000" pitchFamily="2" charset="2"/>
              <a:buChar char="Ø"/>
            </a:pPr>
            <a:r>
              <a:rPr lang="en-US" dirty="0"/>
              <a:t>Subordination Agreement/Consent of Mortgage needed for</a:t>
            </a:r>
          </a:p>
          <a:p>
            <a:pPr lvl="1">
              <a:buClr>
                <a:srgbClr val="C00000"/>
              </a:buClr>
              <a:buFont typeface="Arial" panose="020B0604020202020204" pitchFamily="34" charset="0"/>
              <a:buChar char="•"/>
            </a:pPr>
            <a:r>
              <a:rPr lang="en-US" dirty="0"/>
              <a:t>PLE</a:t>
            </a:r>
          </a:p>
          <a:p>
            <a:pPr lvl="1">
              <a:buClr>
                <a:srgbClr val="C00000"/>
              </a:buClr>
              <a:buFont typeface="Arial" panose="020B0604020202020204" pitchFamily="34" charset="0"/>
              <a:buChar char="•"/>
            </a:pPr>
            <a:r>
              <a:rPr lang="en-US" dirty="0"/>
              <a:t>HE</a:t>
            </a:r>
          </a:p>
          <a:p>
            <a:pPr marL="136525" indent="0">
              <a:buNone/>
            </a:pPr>
            <a:endParaRPr lang="en-US" dirty="0"/>
          </a:p>
        </p:txBody>
      </p:sp>
      <p:sp>
        <p:nvSpPr>
          <p:cNvPr id="3" name="Title 2"/>
          <p:cNvSpPr>
            <a:spLocks noGrp="1"/>
          </p:cNvSpPr>
          <p:nvPr>
            <p:ph type="title"/>
          </p:nvPr>
        </p:nvSpPr>
        <p:spPr>
          <a:xfrm>
            <a:off x="457200" y="381000"/>
            <a:ext cx="8229600" cy="1143000"/>
          </a:xfrm>
        </p:spPr>
        <p:txBody>
          <a:bodyPr/>
          <a:lstStyle/>
          <a:p>
            <a:pPr algn="ctr"/>
            <a:r>
              <a:rPr lang="en-US" dirty="0">
                <a:solidFill>
                  <a:srgbClr val="C00000"/>
                </a:solidFill>
              </a:rPr>
              <a:t>When</a:t>
            </a:r>
            <a:r>
              <a:rPr lang="en-US" dirty="0"/>
              <a:t> do you need it?</a:t>
            </a:r>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5</a:t>
            </a:fld>
            <a:endParaRPr lang="en-US" dirty="0"/>
          </a:p>
        </p:txBody>
      </p:sp>
      <p:pic>
        <p:nvPicPr>
          <p:cNvPr id="5" name="Picture 4"/>
          <p:cNvPicPr>
            <a:picLocks noChangeAspect="1"/>
          </p:cNvPicPr>
          <p:nvPr/>
        </p:nvPicPr>
        <p:blipFill>
          <a:blip r:embed="rId3"/>
          <a:stretch>
            <a:fillRect/>
          </a:stretch>
        </p:blipFill>
        <p:spPr>
          <a:xfrm>
            <a:off x="6553200" y="4810142"/>
            <a:ext cx="2370667" cy="1778000"/>
          </a:xfrm>
          <a:prstGeom prst="rect">
            <a:avLst/>
          </a:prstGeom>
        </p:spPr>
      </p:pic>
      <p:sp>
        <p:nvSpPr>
          <p:cNvPr id="6" name="Title 2"/>
          <p:cNvSpPr txBox="1">
            <a:spLocks/>
          </p:cNvSpPr>
          <p:nvPr/>
        </p:nvSpPr>
        <p:spPr>
          <a:xfrm>
            <a:off x="152400" y="0"/>
            <a:ext cx="6858000" cy="685800"/>
          </a:xfrm>
          <a:prstGeom prst="rect">
            <a:avLst/>
          </a:prstGeom>
        </p:spPr>
        <p:txBody>
          <a:bodyPr vert="horz" rtlCol="0"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rgbClr val="002F9D"/>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rgbClr val="002F9D"/>
                </a:solidFill>
                <a:latin typeface="Arial" charset="0"/>
              </a:defRPr>
            </a:lvl2pPr>
            <a:lvl3pPr algn="l" rtl="0" eaLnBrk="0" fontAlgn="base" hangingPunct="0">
              <a:spcBef>
                <a:spcPct val="0"/>
              </a:spcBef>
              <a:spcAft>
                <a:spcPct val="0"/>
              </a:spcAft>
              <a:defRPr sz="4100" b="1">
                <a:solidFill>
                  <a:srgbClr val="002F9D"/>
                </a:solidFill>
                <a:latin typeface="Arial" charset="0"/>
              </a:defRPr>
            </a:lvl3pPr>
            <a:lvl4pPr algn="l" rtl="0" eaLnBrk="0" fontAlgn="base" hangingPunct="0">
              <a:spcBef>
                <a:spcPct val="0"/>
              </a:spcBef>
              <a:spcAft>
                <a:spcPct val="0"/>
              </a:spcAft>
              <a:defRPr sz="4100" b="1">
                <a:solidFill>
                  <a:srgbClr val="002F9D"/>
                </a:solidFill>
                <a:latin typeface="Arial" charset="0"/>
              </a:defRPr>
            </a:lvl4pPr>
            <a:lvl5pPr algn="l" rtl="0" eaLnBrk="0" fontAlgn="base" hangingPunct="0">
              <a:spcBef>
                <a:spcPct val="0"/>
              </a:spcBef>
              <a:spcAft>
                <a:spcPct val="0"/>
              </a:spcAft>
              <a:defRPr sz="4100" b="1">
                <a:solidFill>
                  <a:srgbClr val="002F9D"/>
                </a:solidFill>
                <a:latin typeface="Arial" charset="0"/>
              </a:defRPr>
            </a:lvl5pPr>
            <a:lvl6pPr marL="457200" algn="l" rtl="0" fontAlgn="base">
              <a:spcBef>
                <a:spcPct val="0"/>
              </a:spcBef>
              <a:spcAft>
                <a:spcPct val="0"/>
              </a:spcAft>
              <a:defRPr sz="4100" b="1">
                <a:solidFill>
                  <a:srgbClr val="002F9D"/>
                </a:solidFill>
                <a:latin typeface="Arial" charset="0"/>
              </a:defRPr>
            </a:lvl6pPr>
            <a:lvl7pPr marL="914400" algn="l" rtl="0" fontAlgn="base">
              <a:spcBef>
                <a:spcPct val="0"/>
              </a:spcBef>
              <a:spcAft>
                <a:spcPct val="0"/>
              </a:spcAft>
              <a:defRPr sz="4100" b="1">
                <a:solidFill>
                  <a:srgbClr val="002F9D"/>
                </a:solidFill>
                <a:latin typeface="Arial" charset="0"/>
              </a:defRPr>
            </a:lvl7pPr>
            <a:lvl8pPr marL="1371600" algn="l" rtl="0" fontAlgn="base">
              <a:spcBef>
                <a:spcPct val="0"/>
              </a:spcBef>
              <a:spcAft>
                <a:spcPct val="0"/>
              </a:spcAft>
              <a:defRPr sz="4100" b="1">
                <a:solidFill>
                  <a:srgbClr val="002F9D"/>
                </a:solidFill>
                <a:latin typeface="Arial" charset="0"/>
              </a:defRPr>
            </a:lvl8pPr>
            <a:lvl9pPr marL="1828800" algn="l" rtl="0" fontAlgn="base">
              <a:spcBef>
                <a:spcPct val="0"/>
              </a:spcBef>
              <a:spcAft>
                <a:spcPct val="0"/>
              </a:spcAft>
              <a:defRPr sz="4100" b="1">
                <a:solidFill>
                  <a:srgbClr val="002F9D"/>
                </a:solidFill>
                <a:latin typeface="Arial" charset="0"/>
              </a:defRPr>
            </a:lvl9pPr>
            <a:extLst/>
          </a:lstStyle>
          <a:p>
            <a:r>
              <a:rPr lang="en-US" sz="2800" dirty="0">
                <a:solidFill>
                  <a:srgbClr val="C00000"/>
                </a:solidFill>
              </a:rPr>
              <a:t>Review</a:t>
            </a:r>
          </a:p>
        </p:txBody>
      </p:sp>
      <p:sp>
        <p:nvSpPr>
          <p:cNvPr id="7" name="Content Placeholder 1"/>
          <p:cNvSpPr txBox="1">
            <a:spLocks/>
          </p:cNvSpPr>
          <p:nvPr/>
        </p:nvSpPr>
        <p:spPr bwMode="auto">
          <a:xfrm>
            <a:off x="171450" y="4191000"/>
            <a:ext cx="6381750" cy="17678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Wingdings" pitchFamily="2" charset="2"/>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rgbClr val="ED1C24"/>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rgbClr val="ED1C24"/>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rgbClr val="ED1C24"/>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a:buNone/>
            </a:pPr>
            <a:r>
              <a:rPr lang="en-US" sz="2400" b="1" i="1" dirty="0">
                <a:solidFill>
                  <a:srgbClr val="C00000"/>
                </a:solidFill>
              </a:rPr>
              <a:t>Note:</a:t>
            </a:r>
          </a:p>
          <a:p>
            <a:pPr marL="109537" indent="0">
              <a:buNone/>
            </a:pPr>
            <a:r>
              <a:rPr lang="en-US" sz="1800" i="1" dirty="0"/>
              <a:t>A lender will likely not be willing to release their interests on a PLE or HE. For these cases a Subordination Agreement or Consent of Mortgage will be sufficient.</a:t>
            </a:r>
          </a:p>
          <a:p>
            <a:pPr marL="109537" indent="0">
              <a:buFont typeface="Wingdings 3" pitchFamily="18" charset="2"/>
              <a:buNone/>
            </a:pPr>
            <a:endParaRPr lang="en-US" dirty="0"/>
          </a:p>
        </p:txBody>
      </p:sp>
    </p:spTree>
    <p:extLst>
      <p:ext uri="{BB962C8B-B14F-4D97-AF65-F5344CB8AC3E}">
        <p14:creationId xmlns:p14="http://schemas.microsoft.com/office/powerpoint/2010/main" val="3994901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752601"/>
            <a:ext cx="7772400" cy="990599"/>
          </a:xfrm>
        </p:spPr>
        <p:txBody>
          <a:bodyPr>
            <a:normAutofit fontScale="90000"/>
          </a:bodyPr>
          <a:lstStyle/>
          <a:p>
            <a:pPr algn="l"/>
            <a:r>
              <a:rPr lang="en-US" dirty="0">
                <a:solidFill>
                  <a:srgbClr val="C00000"/>
                </a:solidFill>
              </a:rPr>
              <a:t>Why</a:t>
            </a:r>
            <a:r>
              <a:rPr lang="en-US" dirty="0"/>
              <a:t> Partial Release Policy?</a:t>
            </a:r>
          </a:p>
        </p:txBody>
      </p:sp>
      <p:sp>
        <p:nvSpPr>
          <p:cNvPr id="3" name="Title 2"/>
          <p:cNvSpPr txBox="1">
            <a:spLocks/>
          </p:cNvSpPr>
          <p:nvPr/>
        </p:nvSpPr>
        <p:spPr>
          <a:xfrm>
            <a:off x="152400" y="0"/>
            <a:ext cx="6858000" cy="685800"/>
          </a:xfrm>
          <a:prstGeom prst="rect">
            <a:avLst/>
          </a:prstGeom>
        </p:spPr>
        <p:txBody>
          <a:bodyPr vert="horz" rtlCol="0"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rgbClr val="002F9D"/>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rgbClr val="002F9D"/>
                </a:solidFill>
                <a:latin typeface="Arial" charset="0"/>
              </a:defRPr>
            </a:lvl2pPr>
            <a:lvl3pPr algn="l" rtl="0" eaLnBrk="0" fontAlgn="base" hangingPunct="0">
              <a:spcBef>
                <a:spcPct val="0"/>
              </a:spcBef>
              <a:spcAft>
                <a:spcPct val="0"/>
              </a:spcAft>
              <a:defRPr sz="4100" b="1">
                <a:solidFill>
                  <a:srgbClr val="002F9D"/>
                </a:solidFill>
                <a:latin typeface="Arial" charset="0"/>
              </a:defRPr>
            </a:lvl3pPr>
            <a:lvl4pPr algn="l" rtl="0" eaLnBrk="0" fontAlgn="base" hangingPunct="0">
              <a:spcBef>
                <a:spcPct val="0"/>
              </a:spcBef>
              <a:spcAft>
                <a:spcPct val="0"/>
              </a:spcAft>
              <a:defRPr sz="4100" b="1">
                <a:solidFill>
                  <a:srgbClr val="002F9D"/>
                </a:solidFill>
                <a:latin typeface="Arial" charset="0"/>
              </a:defRPr>
            </a:lvl4pPr>
            <a:lvl5pPr algn="l" rtl="0" eaLnBrk="0" fontAlgn="base" hangingPunct="0">
              <a:spcBef>
                <a:spcPct val="0"/>
              </a:spcBef>
              <a:spcAft>
                <a:spcPct val="0"/>
              </a:spcAft>
              <a:defRPr sz="4100" b="1">
                <a:solidFill>
                  <a:srgbClr val="002F9D"/>
                </a:solidFill>
                <a:latin typeface="Arial" charset="0"/>
              </a:defRPr>
            </a:lvl5pPr>
            <a:lvl6pPr marL="457200" algn="l" rtl="0" fontAlgn="base">
              <a:spcBef>
                <a:spcPct val="0"/>
              </a:spcBef>
              <a:spcAft>
                <a:spcPct val="0"/>
              </a:spcAft>
              <a:defRPr sz="4100" b="1">
                <a:solidFill>
                  <a:srgbClr val="002F9D"/>
                </a:solidFill>
                <a:latin typeface="Arial" charset="0"/>
              </a:defRPr>
            </a:lvl6pPr>
            <a:lvl7pPr marL="914400" algn="l" rtl="0" fontAlgn="base">
              <a:spcBef>
                <a:spcPct val="0"/>
              </a:spcBef>
              <a:spcAft>
                <a:spcPct val="0"/>
              </a:spcAft>
              <a:defRPr sz="4100" b="1">
                <a:solidFill>
                  <a:srgbClr val="002F9D"/>
                </a:solidFill>
                <a:latin typeface="Arial" charset="0"/>
              </a:defRPr>
            </a:lvl7pPr>
            <a:lvl8pPr marL="1371600" algn="l" rtl="0" fontAlgn="base">
              <a:spcBef>
                <a:spcPct val="0"/>
              </a:spcBef>
              <a:spcAft>
                <a:spcPct val="0"/>
              </a:spcAft>
              <a:defRPr sz="4100" b="1">
                <a:solidFill>
                  <a:srgbClr val="002F9D"/>
                </a:solidFill>
                <a:latin typeface="Arial" charset="0"/>
              </a:defRPr>
            </a:lvl8pPr>
            <a:lvl9pPr marL="1828800" algn="l" rtl="0" fontAlgn="base">
              <a:spcBef>
                <a:spcPct val="0"/>
              </a:spcBef>
              <a:spcAft>
                <a:spcPct val="0"/>
              </a:spcAft>
              <a:defRPr sz="4100" b="1">
                <a:solidFill>
                  <a:srgbClr val="002F9D"/>
                </a:solidFill>
                <a:latin typeface="Arial" charset="0"/>
              </a:defRPr>
            </a:lvl9pPr>
            <a:extLst/>
          </a:lstStyle>
          <a:p>
            <a:r>
              <a:rPr lang="en-US" sz="2800" dirty="0">
                <a:solidFill>
                  <a:srgbClr val="C00000"/>
                </a:solidFill>
              </a:rPr>
              <a:t>Review</a:t>
            </a:r>
          </a:p>
        </p:txBody>
      </p:sp>
      <p:sp>
        <p:nvSpPr>
          <p:cNvPr id="5" name="Title 2"/>
          <p:cNvSpPr txBox="1">
            <a:spLocks/>
          </p:cNvSpPr>
          <p:nvPr/>
        </p:nvSpPr>
        <p:spPr>
          <a:xfrm>
            <a:off x="1143000" y="3124200"/>
            <a:ext cx="5867400" cy="1599238"/>
          </a:xfrm>
          <a:prstGeom prst="rect">
            <a:avLst/>
          </a:prstGeom>
        </p:spPr>
        <p:txBody>
          <a:bodyPr vert="horz" rtlCol="0"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rgbClr val="002F9D"/>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rgbClr val="002F9D"/>
                </a:solidFill>
                <a:latin typeface="Arial" charset="0"/>
              </a:defRPr>
            </a:lvl2pPr>
            <a:lvl3pPr algn="l" rtl="0" eaLnBrk="0" fontAlgn="base" hangingPunct="0">
              <a:spcBef>
                <a:spcPct val="0"/>
              </a:spcBef>
              <a:spcAft>
                <a:spcPct val="0"/>
              </a:spcAft>
              <a:defRPr sz="4100" b="1">
                <a:solidFill>
                  <a:srgbClr val="002F9D"/>
                </a:solidFill>
                <a:latin typeface="Arial" charset="0"/>
              </a:defRPr>
            </a:lvl3pPr>
            <a:lvl4pPr algn="l" rtl="0" eaLnBrk="0" fontAlgn="base" hangingPunct="0">
              <a:spcBef>
                <a:spcPct val="0"/>
              </a:spcBef>
              <a:spcAft>
                <a:spcPct val="0"/>
              </a:spcAft>
              <a:defRPr sz="4100" b="1">
                <a:solidFill>
                  <a:srgbClr val="002F9D"/>
                </a:solidFill>
                <a:latin typeface="Arial" charset="0"/>
              </a:defRPr>
            </a:lvl4pPr>
            <a:lvl5pPr algn="l" rtl="0" eaLnBrk="0" fontAlgn="base" hangingPunct="0">
              <a:spcBef>
                <a:spcPct val="0"/>
              </a:spcBef>
              <a:spcAft>
                <a:spcPct val="0"/>
              </a:spcAft>
              <a:defRPr sz="4100" b="1">
                <a:solidFill>
                  <a:srgbClr val="002F9D"/>
                </a:solidFill>
                <a:latin typeface="Arial" charset="0"/>
              </a:defRPr>
            </a:lvl5pPr>
            <a:lvl6pPr marL="457200" algn="l" rtl="0" fontAlgn="base">
              <a:spcBef>
                <a:spcPct val="0"/>
              </a:spcBef>
              <a:spcAft>
                <a:spcPct val="0"/>
              </a:spcAft>
              <a:defRPr sz="4100" b="1">
                <a:solidFill>
                  <a:srgbClr val="002F9D"/>
                </a:solidFill>
                <a:latin typeface="Arial" charset="0"/>
              </a:defRPr>
            </a:lvl6pPr>
            <a:lvl7pPr marL="914400" algn="l" rtl="0" fontAlgn="base">
              <a:spcBef>
                <a:spcPct val="0"/>
              </a:spcBef>
              <a:spcAft>
                <a:spcPct val="0"/>
              </a:spcAft>
              <a:defRPr sz="4100" b="1">
                <a:solidFill>
                  <a:srgbClr val="002F9D"/>
                </a:solidFill>
                <a:latin typeface="Arial" charset="0"/>
              </a:defRPr>
            </a:lvl7pPr>
            <a:lvl8pPr marL="1371600" algn="l" rtl="0" fontAlgn="base">
              <a:spcBef>
                <a:spcPct val="0"/>
              </a:spcBef>
              <a:spcAft>
                <a:spcPct val="0"/>
              </a:spcAft>
              <a:defRPr sz="4100" b="1">
                <a:solidFill>
                  <a:srgbClr val="002F9D"/>
                </a:solidFill>
                <a:latin typeface="Arial" charset="0"/>
              </a:defRPr>
            </a:lvl8pPr>
            <a:lvl9pPr marL="1828800" algn="l" rtl="0" fontAlgn="base">
              <a:spcBef>
                <a:spcPct val="0"/>
              </a:spcBef>
              <a:spcAft>
                <a:spcPct val="0"/>
              </a:spcAft>
              <a:defRPr sz="4100" b="1">
                <a:solidFill>
                  <a:srgbClr val="002F9D"/>
                </a:solidFill>
                <a:latin typeface="Arial" charset="0"/>
              </a:defRPr>
            </a:lvl9pPr>
            <a:extLst/>
          </a:lstStyle>
          <a:p>
            <a:pPr marL="457200" indent="-457200">
              <a:buClr>
                <a:srgbClr val="C00000"/>
              </a:buClr>
              <a:buFont typeface="Wingdings" panose="05000000000000000000" pitchFamily="2" charset="2"/>
              <a:buChar char="Ø"/>
            </a:pPr>
            <a:r>
              <a:rPr lang="en-US" sz="2800" dirty="0">
                <a:solidFill>
                  <a:srgbClr val="C00000"/>
                </a:solidFill>
              </a:rPr>
              <a:t>Obtain</a:t>
            </a:r>
            <a:r>
              <a:rPr lang="en-US" sz="2800" dirty="0">
                <a:solidFill>
                  <a:schemeClr val="tx1"/>
                </a:solidFill>
              </a:rPr>
              <a:t> Clear Title</a:t>
            </a:r>
          </a:p>
          <a:p>
            <a:pPr marL="457200" indent="-457200">
              <a:buClr>
                <a:srgbClr val="C00000"/>
              </a:buClr>
              <a:buFont typeface="Wingdings" panose="05000000000000000000" pitchFamily="2" charset="2"/>
              <a:buChar char="Ø"/>
            </a:pPr>
            <a:r>
              <a:rPr lang="en-US" sz="2800" dirty="0">
                <a:solidFill>
                  <a:srgbClr val="C00000"/>
                </a:solidFill>
              </a:rPr>
              <a:t>Protect </a:t>
            </a:r>
            <a:r>
              <a:rPr lang="en-US" sz="2800" dirty="0">
                <a:solidFill>
                  <a:schemeClr val="tx1"/>
                </a:solidFill>
              </a:rPr>
              <a:t>Property Owner</a:t>
            </a:r>
          </a:p>
          <a:p>
            <a:pPr marL="457200" indent="-457200">
              <a:buClr>
                <a:srgbClr val="C00000"/>
              </a:buClr>
              <a:buFont typeface="Wingdings" panose="05000000000000000000" pitchFamily="2" charset="2"/>
              <a:buChar char="Ø"/>
            </a:pPr>
            <a:r>
              <a:rPr lang="en-US" sz="2800" dirty="0">
                <a:solidFill>
                  <a:srgbClr val="C00000"/>
                </a:solidFill>
              </a:rPr>
              <a:t>Protect</a:t>
            </a:r>
            <a:r>
              <a:rPr lang="en-US" sz="2800" dirty="0">
                <a:solidFill>
                  <a:schemeClr val="tx1"/>
                </a:solidFill>
              </a:rPr>
              <a:t> LPA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 To </a:t>
            </a:r>
            <a:r>
              <a:rPr lang="en-US" dirty="0">
                <a:solidFill>
                  <a:srgbClr val="C00000"/>
                </a:solidFill>
              </a:rPr>
              <a:t>Obtain</a:t>
            </a:r>
            <a:r>
              <a:rPr lang="en-US" dirty="0"/>
              <a:t> Clear Title</a:t>
            </a:r>
          </a:p>
        </p:txBody>
      </p:sp>
      <p:sp>
        <p:nvSpPr>
          <p:cNvPr id="11" name="Content Placeholder 10"/>
          <p:cNvSpPr>
            <a:spLocks noGrp="1"/>
          </p:cNvSpPr>
          <p:nvPr>
            <p:ph idx="1"/>
          </p:nvPr>
        </p:nvSpPr>
        <p:spPr>
          <a:xfrm>
            <a:off x="443753" y="1712259"/>
            <a:ext cx="8229600" cy="3774141"/>
          </a:xfrm>
        </p:spPr>
        <p:txBody>
          <a:bodyPr/>
          <a:lstStyle/>
          <a:p>
            <a:pPr>
              <a:buClr>
                <a:srgbClr val="C00000"/>
              </a:buClr>
              <a:buSzPct val="100000"/>
              <a:buFont typeface="Wingdings" panose="05000000000000000000" pitchFamily="2" charset="2"/>
              <a:buChar char="Ø"/>
            </a:pPr>
            <a:r>
              <a:rPr lang="en-US" dirty="0"/>
              <a:t>LPA agrees to follow all state and federal requirements, 23 CFR 710.201(h).</a:t>
            </a:r>
          </a:p>
          <a:p>
            <a:pPr>
              <a:buClr>
                <a:srgbClr val="C00000"/>
              </a:buClr>
              <a:buSzPct val="100000"/>
              <a:buFont typeface="Wingdings" panose="05000000000000000000" pitchFamily="2" charset="2"/>
              <a:buChar char="Ø"/>
            </a:pPr>
            <a:endParaRPr lang="en-US" dirty="0"/>
          </a:p>
          <a:p>
            <a:pPr>
              <a:buClr>
                <a:srgbClr val="C00000"/>
              </a:buClr>
              <a:buSzPct val="100000"/>
              <a:buFont typeface="Wingdings" panose="05000000000000000000" pitchFamily="2" charset="2"/>
              <a:buChar char="Ø"/>
            </a:pPr>
            <a:r>
              <a:rPr lang="en-US" dirty="0"/>
              <a:t>Acquired property must be adequate for the construction, operation, and maintenance of the resulting facility and for the protection of both the facility and the traveling public, 23 CFR 710.201(e). </a:t>
            </a:r>
          </a:p>
          <a:p>
            <a:endParaRPr lang="en-US" dirty="0"/>
          </a:p>
        </p:txBody>
      </p:sp>
      <p:sp>
        <p:nvSpPr>
          <p:cNvPr id="5" name="Title 2"/>
          <p:cNvSpPr txBox="1">
            <a:spLocks/>
          </p:cNvSpPr>
          <p:nvPr/>
        </p:nvSpPr>
        <p:spPr>
          <a:xfrm>
            <a:off x="152400" y="0"/>
            <a:ext cx="6858000" cy="685800"/>
          </a:xfrm>
          <a:prstGeom prst="rect">
            <a:avLst/>
          </a:prstGeom>
        </p:spPr>
        <p:txBody>
          <a:bodyPr vert="horz" rtlCol="0"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rgbClr val="002F9D"/>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rgbClr val="002F9D"/>
                </a:solidFill>
                <a:latin typeface="Arial" charset="0"/>
              </a:defRPr>
            </a:lvl2pPr>
            <a:lvl3pPr algn="l" rtl="0" eaLnBrk="0" fontAlgn="base" hangingPunct="0">
              <a:spcBef>
                <a:spcPct val="0"/>
              </a:spcBef>
              <a:spcAft>
                <a:spcPct val="0"/>
              </a:spcAft>
              <a:defRPr sz="4100" b="1">
                <a:solidFill>
                  <a:srgbClr val="002F9D"/>
                </a:solidFill>
                <a:latin typeface="Arial" charset="0"/>
              </a:defRPr>
            </a:lvl3pPr>
            <a:lvl4pPr algn="l" rtl="0" eaLnBrk="0" fontAlgn="base" hangingPunct="0">
              <a:spcBef>
                <a:spcPct val="0"/>
              </a:spcBef>
              <a:spcAft>
                <a:spcPct val="0"/>
              </a:spcAft>
              <a:defRPr sz="4100" b="1">
                <a:solidFill>
                  <a:srgbClr val="002F9D"/>
                </a:solidFill>
                <a:latin typeface="Arial" charset="0"/>
              </a:defRPr>
            </a:lvl4pPr>
            <a:lvl5pPr algn="l" rtl="0" eaLnBrk="0" fontAlgn="base" hangingPunct="0">
              <a:spcBef>
                <a:spcPct val="0"/>
              </a:spcBef>
              <a:spcAft>
                <a:spcPct val="0"/>
              </a:spcAft>
              <a:defRPr sz="4100" b="1">
                <a:solidFill>
                  <a:srgbClr val="002F9D"/>
                </a:solidFill>
                <a:latin typeface="Arial" charset="0"/>
              </a:defRPr>
            </a:lvl5pPr>
            <a:lvl6pPr marL="457200" algn="l" rtl="0" fontAlgn="base">
              <a:spcBef>
                <a:spcPct val="0"/>
              </a:spcBef>
              <a:spcAft>
                <a:spcPct val="0"/>
              </a:spcAft>
              <a:defRPr sz="4100" b="1">
                <a:solidFill>
                  <a:srgbClr val="002F9D"/>
                </a:solidFill>
                <a:latin typeface="Arial" charset="0"/>
              </a:defRPr>
            </a:lvl6pPr>
            <a:lvl7pPr marL="914400" algn="l" rtl="0" fontAlgn="base">
              <a:spcBef>
                <a:spcPct val="0"/>
              </a:spcBef>
              <a:spcAft>
                <a:spcPct val="0"/>
              </a:spcAft>
              <a:defRPr sz="4100" b="1">
                <a:solidFill>
                  <a:srgbClr val="002F9D"/>
                </a:solidFill>
                <a:latin typeface="Arial" charset="0"/>
              </a:defRPr>
            </a:lvl7pPr>
            <a:lvl8pPr marL="1371600" algn="l" rtl="0" fontAlgn="base">
              <a:spcBef>
                <a:spcPct val="0"/>
              </a:spcBef>
              <a:spcAft>
                <a:spcPct val="0"/>
              </a:spcAft>
              <a:defRPr sz="4100" b="1">
                <a:solidFill>
                  <a:srgbClr val="002F9D"/>
                </a:solidFill>
                <a:latin typeface="Arial" charset="0"/>
              </a:defRPr>
            </a:lvl8pPr>
            <a:lvl9pPr marL="1828800" algn="l" rtl="0" fontAlgn="base">
              <a:spcBef>
                <a:spcPct val="0"/>
              </a:spcBef>
              <a:spcAft>
                <a:spcPct val="0"/>
              </a:spcAft>
              <a:defRPr sz="4100" b="1">
                <a:solidFill>
                  <a:srgbClr val="002F9D"/>
                </a:solidFill>
                <a:latin typeface="Arial" charset="0"/>
              </a:defRPr>
            </a:lvl9pPr>
            <a:extLst/>
          </a:lstStyle>
          <a:p>
            <a:r>
              <a:rPr lang="en-US" sz="2800" dirty="0">
                <a:solidFill>
                  <a:srgbClr val="C00000"/>
                </a:solidFill>
              </a:rPr>
              <a:t>Review</a:t>
            </a:r>
          </a:p>
        </p:txBody>
      </p:sp>
    </p:spTree>
    <p:extLst>
      <p:ext uri="{BB962C8B-B14F-4D97-AF65-F5344CB8AC3E}">
        <p14:creationId xmlns:p14="http://schemas.microsoft.com/office/powerpoint/2010/main" val="1538409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765300"/>
            <a:ext cx="8382000" cy="3873500"/>
          </a:xfrm>
        </p:spPr>
        <p:txBody>
          <a:bodyPr/>
          <a:lstStyle/>
          <a:p>
            <a:pPr>
              <a:buClr>
                <a:srgbClr val="C00000"/>
              </a:buClr>
              <a:buSzPct val="100000"/>
              <a:buFont typeface="Wingdings" panose="05000000000000000000" pitchFamily="2" charset="2"/>
              <a:buChar char="Ø"/>
            </a:pPr>
            <a:r>
              <a:rPr lang="en-US" dirty="0"/>
              <a:t>Violation of Mortgage Agreement-</a:t>
            </a:r>
          </a:p>
          <a:p>
            <a:pPr lvl="1">
              <a:buClr>
                <a:srgbClr val="C00000"/>
              </a:buClr>
              <a:buFont typeface="Arial" panose="020B0604020202020204" pitchFamily="34" charset="0"/>
              <a:buChar char="•"/>
            </a:pPr>
            <a:r>
              <a:rPr lang="en-US" dirty="0"/>
              <a:t>Usually a violation to sell any property under the mortgage without the consent of the lender.</a:t>
            </a:r>
          </a:p>
          <a:p>
            <a:pPr marL="392113" lvl="1" indent="0">
              <a:buClr>
                <a:srgbClr val="C00000"/>
              </a:buClr>
              <a:buNone/>
            </a:pPr>
            <a:endParaRPr lang="en-US" dirty="0"/>
          </a:p>
          <a:p>
            <a:pPr marL="365125" lvl="1" indent="-255588">
              <a:spcBef>
                <a:spcPts val="400"/>
              </a:spcBef>
              <a:buClr>
                <a:srgbClr val="C00000"/>
              </a:buClr>
              <a:buSzPct val="100000"/>
              <a:buFont typeface="Wingdings" panose="05000000000000000000" pitchFamily="2" charset="2"/>
              <a:buChar char="Ø"/>
            </a:pPr>
            <a:r>
              <a:rPr lang="en-US" sz="2700" dirty="0"/>
              <a:t>The lender could:</a:t>
            </a:r>
          </a:p>
          <a:p>
            <a:pPr lvl="1">
              <a:buClr>
                <a:srgbClr val="C00000"/>
              </a:buClr>
              <a:buFont typeface="Arial" panose="020B0604020202020204" pitchFamily="34" charset="0"/>
              <a:buChar char="•"/>
            </a:pPr>
            <a:r>
              <a:rPr lang="en-US" dirty="0"/>
              <a:t>“declare immediately due and payable all sums secured by this Mortgage upon the sale or transfer, without Lender’s prior written consent, of all or ANY PART of the Real Property, or any interest in the Real Property.” </a:t>
            </a:r>
            <a:r>
              <a:rPr lang="en-US" sz="2000" i="1" dirty="0"/>
              <a:t>(Taken from a JPMorgan Chase Bank Mortgage Agreement)</a:t>
            </a:r>
          </a:p>
        </p:txBody>
      </p:sp>
      <p:sp>
        <p:nvSpPr>
          <p:cNvPr id="2" name="Title 1"/>
          <p:cNvSpPr>
            <a:spLocks noGrp="1"/>
          </p:cNvSpPr>
          <p:nvPr>
            <p:ph type="title"/>
          </p:nvPr>
        </p:nvSpPr>
        <p:spPr/>
        <p:txBody>
          <a:bodyPr/>
          <a:lstStyle/>
          <a:p>
            <a:r>
              <a:rPr lang="en-US" dirty="0">
                <a:solidFill>
                  <a:srgbClr val="C00000"/>
                </a:solidFill>
              </a:rPr>
              <a:t>Protect</a:t>
            </a:r>
            <a:r>
              <a:rPr lang="en-US" dirty="0"/>
              <a:t> the Property Owner</a:t>
            </a:r>
          </a:p>
        </p:txBody>
      </p:sp>
      <p:sp>
        <p:nvSpPr>
          <p:cNvPr id="6" name="Title 2"/>
          <p:cNvSpPr txBox="1">
            <a:spLocks/>
          </p:cNvSpPr>
          <p:nvPr/>
        </p:nvSpPr>
        <p:spPr>
          <a:xfrm>
            <a:off x="152400" y="0"/>
            <a:ext cx="6858000" cy="685800"/>
          </a:xfrm>
          <a:prstGeom prst="rect">
            <a:avLst/>
          </a:prstGeom>
        </p:spPr>
        <p:txBody>
          <a:bodyPr vert="horz" rtlCol="0"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rgbClr val="002F9D"/>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rgbClr val="002F9D"/>
                </a:solidFill>
                <a:latin typeface="Arial" charset="0"/>
              </a:defRPr>
            </a:lvl2pPr>
            <a:lvl3pPr algn="l" rtl="0" eaLnBrk="0" fontAlgn="base" hangingPunct="0">
              <a:spcBef>
                <a:spcPct val="0"/>
              </a:spcBef>
              <a:spcAft>
                <a:spcPct val="0"/>
              </a:spcAft>
              <a:defRPr sz="4100" b="1">
                <a:solidFill>
                  <a:srgbClr val="002F9D"/>
                </a:solidFill>
                <a:latin typeface="Arial" charset="0"/>
              </a:defRPr>
            </a:lvl3pPr>
            <a:lvl4pPr algn="l" rtl="0" eaLnBrk="0" fontAlgn="base" hangingPunct="0">
              <a:spcBef>
                <a:spcPct val="0"/>
              </a:spcBef>
              <a:spcAft>
                <a:spcPct val="0"/>
              </a:spcAft>
              <a:defRPr sz="4100" b="1">
                <a:solidFill>
                  <a:srgbClr val="002F9D"/>
                </a:solidFill>
                <a:latin typeface="Arial" charset="0"/>
              </a:defRPr>
            </a:lvl4pPr>
            <a:lvl5pPr algn="l" rtl="0" eaLnBrk="0" fontAlgn="base" hangingPunct="0">
              <a:spcBef>
                <a:spcPct val="0"/>
              </a:spcBef>
              <a:spcAft>
                <a:spcPct val="0"/>
              </a:spcAft>
              <a:defRPr sz="4100" b="1">
                <a:solidFill>
                  <a:srgbClr val="002F9D"/>
                </a:solidFill>
                <a:latin typeface="Arial" charset="0"/>
              </a:defRPr>
            </a:lvl5pPr>
            <a:lvl6pPr marL="457200" algn="l" rtl="0" fontAlgn="base">
              <a:spcBef>
                <a:spcPct val="0"/>
              </a:spcBef>
              <a:spcAft>
                <a:spcPct val="0"/>
              </a:spcAft>
              <a:defRPr sz="4100" b="1">
                <a:solidFill>
                  <a:srgbClr val="002F9D"/>
                </a:solidFill>
                <a:latin typeface="Arial" charset="0"/>
              </a:defRPr>
            </a:lvl6pPr>
            <a:lvl7pPr marL="914400" algn="l" rtl="0" fontAlgn="base">
              <a:spcBef>
                <a:spcPct val="0"/>
              </a:spcBef>
              <a:spcAft>
                <a:spcPct val="0"/>
              </a:spcAft>
              <a:defRPr sz="4100" b="1">
                <a:solidFill>
                  <a:srgbClr val="002F9D"/>
                </a:solidFill>
                <a:latin typeface="Arial" charset="0"/>
              </a:defRPr>
            </a:lvl7pPr>
            <a:lvl8pPr marL="1371600" algn="l" rtl="0" fontAlgn="base">
              <a:spcBef>
                <a:spcPct val="0"/>
              </a:spcBef>
              <a:spcAft>
                <a:spcPct val="0"/>
              </a:spcAft>
              <a:defRPr sz="4100" b="1">
                <a:solidFill>
                  <a:srgbClr val="002F9D"/>
                </a:solidFill>
                <a:latin typeface="Arial" charset="0"/>
              </a:defRPr>
            </a:lvl8pPr>
            <a:lvl9pPr marL="1828800" algn="l" rtl="0" fontAlgn="base">
              <a:spcBef>
                <a:spcPct val="0"/>
              </a:spcBef>
              <a:spcAft>
                <a:spcPct val="0"/>
              </a:spcAft>
              <a:defRPr sz="4100" b="1">
                <a:solidFill>
                  <a:srgbClr val="002F9D"/>
                </a:solidFill>
                <a:latin typeface="Arial" charset="0"/>
              </a:defRPr>
            </a:lvl9pPr>
            <a:extLst/>
          </a:lstStyle>
          <a:p>
            <a:r>
              <a:rPr lang="en-US" sz="2800" dirty="0">
                <a:solidFill>
                  <a:srgbClr val="C00000"/>
                </a:solidFill>
              </a:rPr>
              <a:t>Review</a:t>
            </a:r>
          </a:p>
        </p:txBody>
      </p:sp>
    </p:spTree>
    <p:extLst>
      <p:ext uri="{BB962C8B-B14F-4D97-AF65-F5344CB8AC3E}">
        <p14:creationId xmlns:p14="http://schemas.microsoft.com/office/powerpoint/2010/main" val="75328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1295400" y="381000"/>
            <a:ext cx="8229600" cy="685800"/>
          </a:xfrm>
          <a:prstGeom prst="rect">
            <a:avLst/>
          </a:prstGeom>
        </p:spPr>
        <p:txBody>
          <a:bodyPr vert="horz" lIns="45720" rIns="4572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600" b="1" i="0" u="none" strike="noStrike" kern="1200" cap="none" spc="0" normalizeH="0" baseline="0" noProof="0" dirty="0">
              <a:ln>
                <a:noFill/>
              </a:ln>
              <a:solidFill>
                <a:srgbClr val="C00000"/>
              </a:solidFill>
              <a:uLnTx/>
              <a:uFillTx/>
              <a:latin typeface="+mj-lt"/>
              <a:ea typeface="+mj-ea"/>
              <a:cs typeface="+mj-cs"/>
            </a:endParaRPr>
          </a:p>
        </p:txBody>
      </p:sp>
      <p:sp>
        <p:nvSpPr>
          <p:cNvPr id="7" name="Content Placeholder 6"/>
          <p:cNvSpPr>
            <a:spLocks noGrp="1"/>
          </p:cNvSpPr>
          <p:nvPr>
            <p:ph idx="1"/>
          </p:nvPr>
        </p:nvSpPr>
        <p:spPr/>
        <p:txBody>
          <a:bodyPr/>
          <a:lstStyle/>
          <a:p>
            <a:pPr>
              <a:buClr>
                <a:srgbClr val="C00000"/>
              </a:buClr>
              <a:buSzPct val="100000"/>
              <a:buFont typeface="Wingdings" panose="05000000000000000000" pitchFamily="2" charset="2"/>
              <a:buChar char="Ø"/>
            </a:pPr>
            <a:r>
              <a:rPr lang="en-US" dirty="0"/>
              <a:t> May have to pay twice:</a:t>
            </a:r>
          </a:p>
          <a:p>
            <a:pPr lvl="1">
              <a:buClr>
                <a:srgbClr val="C00000"/>
              </a:buClr>
              <a:buFont typeface="Arial" panose="020B0604020202020204" pitchFamily="34" charset="0"/>
              <a:buChar char="•"/>
            </a:pPr>
            <a:r>
              <a:rPr lang="en-US" dirty="0"/>
              <a:t>Foreclosure - LPA likely have to re-acquire property</a:t>
            </a:r>
          </a:p>
          <a:p>
            <a:pPr lvl="1">
              <a:buClr>
                <a:srgbClr val="C00000"/>
              </a:buClr>
              <a:buFont typeface="Arial" panose="020B0604020202020204" pitchFamily="34" charset="0"/>
              <a:buChar char="•"/>
            </a:pPr>
            <a:endParaRPr lang="en-US" dirty="0"/>
          </a:p>
          <a:p>
            <a:pPr>
              <a:buClr>
                <a:srgbClr val="C00000"/>
              </a:buClr>
              <a:buSzPct val="100000"/>
              <a:buFont typeface="Wingdings" panose="05000000000000000000" pitchFamily="2" charset="2"/>
              <a:buChar char="Ø"/>
            </a:pPr>
            <a:r>
              <a:rPr lang="en-US" dirty="0"/>
              <a:t> Stall the project:</a:t>
            </a:r>
          </a:p>
          <a:p>
            <a:pPr lvl="1">
              <a:buClr>
                <a:srgbClr val="C00000"/>
              </a:buClr>
              <a:buFont typeface="Arial" panose="020B0604020202020204" pitchFamily="34" charset="0"/>
              <a:buChar char="•"/>
            </a:pPr>
            <a:r>
              <a:rPr lang="en-US" dirty="0"/>
              <a:t>If the mortgage company is uncooperative after foreclosing on the property, you may have to go through the condemnation process</a:t>
            </a:r>
          </a:p>
        </p:txBody>
      </p:sp>
      <p:sp>
        <p:nvSpPr>
          <p:cNvPr id="5" name="Title 4"/>
          <p:cNvSpPr>
            <a:spLocks noGrp="1"/>
          </p:cNvSpPr>
          <p:nvPr>
            <p:ph type="title"/>
          </p:nvPr>
        </p:nvSpPr>
        <p:spPr/>
        <p:txBody>
          <a:bodyPr/>
          <a:lstStyle/>
          <a:p>
            <a:r>
              <a:rPr lang="en-US" dirty="0">
                <a:solidFill>
                  <a:srgbClr val="C00000"/>
                </a:solidFill>
              </a:rPr>
              <a:t>Protect</a:t>
            </a:r>
            <a:r>
              <a:rPr lang="en-US" dirty="0"/>
              <a:t> the LPA</a:t>
            </a:r>
          </a:p>
        </p:txBody>
      </p:sp>
      <p:pic>
        <p:nvPicPr>
          <p:cNvPr id="2" name="Picture 1"/>
          <p:cNvPicPr>
            <a:picLocks noChangeAspect="1"/>
          </p:cNvPicPr>
          <p:nvPr/>
        </p:nvPicPr>
        <p:blipFill>
          <a:blip r:embed="rId3"/>
          <a:stretch>
            <a:fillRect/>
          </a:stretch>
        </p:blipFill>
        <p:spPr>
          <a:xfrm>
            <a:off x="5715000" y="4343400"/>
            <a:ext cx="2819400" cy="1762125"/>
          </a:xfrm>
          <a:prstGeom prst="rect">
            <a:avLst/>
          </a:prstGeom>
        </p:spPr>
      </p:pic>
      <p:sp>
        <p:nvSpPr>
          <p:cNvPr id="8" name="Title 2"/>
          <p:cNvSpPr txBox="1">
            <a:spLocks/>
          </p:cNvSpPr>
          <p:nvPr/>
        </p:nvSpPr>
        <p:spPr>
          <a:xfrm>
            <a:off x="152400" y="0"/>
            <a:ext cx="6858000" cy="685800"/>
          </a:xfrm>
          <a:prstGeom prst="rect">
            <a:avLst/>
          </a:prstGeom>
        </p:spPr>
        <p:txBody>
          <a:bodyPr vert="horz" rtlCol="0"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rgbClr val="002F9D"/>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rgbClr val="002F9D"/>
                </a:solidFill>
                <a:latin typeface="Arial" charset="0"/>
              </a:defRPr>
            </a:lvl2pPr>
            <a:lvl3pPr algn="l" rtl="0" eaLnBrk="0" fontAlgn="base" hangingPunct="0">
              <a:spcBef>
                <a:spcPct val="0"/>
              </a:spcBef>
              <a:spcAft>
                <a:spcPct val="0"/>
              </a:spcAft>
              <a:defRPr sz="4100" b="1">
                <a:solidFill>
                  <a:srgbClr val="002F9D"/>
                </a:solidFill>
                <a:latin typeface="Arial" charset="0"/>
              </a:defRPr>
            </a:lvl3pPr>
            <a:lvl4pPr algn="l" rtl="0" eaLnBrk="0" fontAlgn="base" hangingPunct="0">
              <a:spcBef>
                <a:spcPct val="0"/>
              </a:spcBef>
              <a:spcAft>
                <a:spcPct val="0"/>
              </a:spcAft>
              <a:defRPr sz="4100" b="1">
                <a:solidFill>
                  <a:srgbClr val="002F9D"/>
                </a:solidFill>
                <a:latin typeface="Arial" charset="0"/>
              </a:defRPr>
            </a:lvl4pPr>
            <a:lvl5pPr algn="l" rtl="0" eaLnBrk="0" fontAlgn="base" hangingPunct="0">
              <a:spcBef>
                <a:spcPct val="0"/>
              </a:spcBef>
              <a:spcAft>
                <a:spcPct val="0"/>
              </a:spcAft>
              <a:defRPr sz="4100" b="1">
                <a:solidFill>
                  <a:srgbClr val="002F9D"/>
                </a:solidFill>
                <a:latin typeface="Arial" charset="0"/>
              </a:defRPr>
            </a:lvl5pPr>
            <a:lvl6pPr marL="457200" algn="l" rtl="0" fontAlgn="base">
              <a:spcBef>
                <a:spcPct val="0"/>
              </a:spcBef>
              <a:spcAft>
                <a:spcPct val="0"/>
              </a:spcAft>
              <a:defRPr sz="4100" b="1">
                <a:solidFill>
                  <a:srgbClr val="002F9D"/>
                </a:solidFill>
                <a:latin typeface="Arial" charset="0"/>
              </a:defRPr>
            </a:lvl6pPr>
            <a:lvl7pPr marL="914400" algn="l" rtl="0" fontAlgn="base">
              <a:spcBef>
                <a:spcPct val="0"/>
              </a:spcBef>
              <a:spcAft>
                <a:spcPct val="0"/>
              </a:spcAft>
              <a:defRPr sz="4100" b="1">
                <a:solidFill>
                  <a:srgbClr val="002F9D"/>
                </a:solidFill>
                <a:latin typeface="Arial" charset="0"/>
              </a:defRPr>
            </a:lvl7pPr>
            <a:lvl8pPr marL="1371600" algn="l" rtl="0" fontAlgn="base">
              <a:spcBef>
                <a:spcPct val="0"/>
              </a:spcBef>
              <a:spcAft>
                <a:spcPct val="0"/>
              </a:spcAft>
              <a:defRPr sz="4100" b="1">
                <a:solidFill>
                  <a:srgbClr val="002F9D"/>
                </a:solidFill>
                <a:latin typeface="Arial" charset="0"/>
              </a:defRPr>
            </a:lvl8pPr>
            <a:lvl9pPr marL="1828800" algn="l" rtl="0" fontAlgn="base">
              <a:spcBef>
                <a:spcPct val="0"/>
              </a:spcBef>
              <a:spcAft>
                <a:spcPct val="0"/>
              </a:spcAft>
              <a:defRPr sz="4100" b="1">
                <a:solidFill>
                  <a:srgbClr val="002F9D"/>
                </a:solidFill>
                <a:latin typeface="Arial" charset="0"/>
              </a:defRPr>
            </a:lvl9pPr>
            <a:extLst/>
          </a:lstStyle>
          <a:p>
            <a:r>
              <a:rPr lang="en-US" sz="2800" dirty="0">
                <a:solidFill>
                  <a:srgbClr val="C00000"/>
                </a:solidFill>
              </a:rPr>
              <a:t>Review</a:t>
            </a:r>
          </a:p>
        </p:txBody>
      </p:sp>
    </p:spTree>
    <p:extLst>
      <p:ext uri="{BB962C8B-B14F-4D97-AF65-F5344CB8AC3E}">
        <p14:creationId xmlns:p14="http://schemas.microsoft.com/office/powerpoint/2010/main" val="4115769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WisDOT3">
      <a:dk1>
        <a:srgbClr val="253D92"/>
      </a:dk1>
      <a:lt1>
        <a:srgbClr val="FFFFFF"/>
      </a:lt1>
      <a:dk2>
        <a:srgbClr val="5772D5"/>
      </a:dk2>
      <a:lt2>
        <a:srgbClr val="D8D8D8"/>
      </a:lt2>
      <a:accent1>
        <a:srgbClr val="EE0000"/>
      </a:accent1>
      <a:accent2>
        <a:srgbClr val="5772D5"/>
      </a:accent2>
      <a:accent3>
        <a:srgbClr val="FF7979"/>
      </a:accent3>
      <a:accent4>
        <a:srgbClr val="B1E2F5"/>
      </a:accent4>
      <a:accent5>
        <a:srgbClr val="FFFFFF"/>
      </a:accent5>
      <a:accent6>
        <a:srgbClr val="FFFFFF"/>
      </a:accent6>
      <a:hlink>
        <a:srgbClr val="00B0F0"/>
      </a:hlink>
      <a:folHlink>
        <a:srgbClr val="B1E2F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4F54288C657724180ED1312F00F45E4" ma:contentTypeVersion="1" ma:contentTypeDescription="Create a new document." ma:contentTypeScope="" ma:versionID="bb5a3f6e397b1690cf6564841654f2a0">
  <xsd:schema xmlns:xsd="http://www.w3.org/2001/XMLSchema" xmlns:xs="http://www.w3.org/2001/XMLSchema" xmlns:p="http://schemas.microsoft.com/office/2006/metadata/properties" xmlns:ns2="a8b72882-1d02-4704-8464-4e9c6e9dc531" targetNamespace="http://schemas.microsoft.com/office/2006/metadata/properties" ma:root="true" ma:fieldsID="5705412253ba870b06423a56f97807aa" ns2:_="">
    <xsd:import namespace="a8b72882-1d02-4704-8464-4e9c6e9dc53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b72882-1d02-4704-8464-4e9c6e9dc53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560839A-7F5B-4AEF-8097-B53D73BAB41C}"/>
</file>

<file path=customXml/itemProps2.xml><?xml version="1.0" encoding="utf-8"?>
<ds:datastoreItem xmlns:ds="http://schemas.openxmlformats.org/officeDocument/2006/customXml" ds:itemID="{6A2D91B6-3A49-4770-B0F4-D4F719C112ED}"/>
</file>

<file path=customXml/itemProps3.xml><?xml version="1.0" encoding="utf-8"?>
<ds:datastoreItem xmlns:ds="http://schemas.openxmlformats.org/officeDocument/2006/customXml" ds:itemID="{132455F0-ED3E-4F1E-B6F7-C3A670FC0A4C}"/>
</file>

<file path=docProps/app.xml><?xml version="1.0" encoding="utf-8"?>
<Properties xmlns="http://schemas.openxmlformats.org/officeDocument/2006/extended-properties" xmlns:vt="http://schemas.openxmlformats.org/officeDocument/2006/docPropsVTypes">
  <Template/>
  <TotalTime>4288</TotalTime>
  <Words>3128</Words>
  <Application>Microsoft Office PowerPoint</Application>
  <PresentationFormat>On-screen Show (4:3)</PresentationFormat>
  <Paragraphs>389</Paragraphs>
  <Slides>39</Slides>
  <Notes>39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Wingdings</vt:lpstr>
      <vt:lpstr>Wingdings 2</vt:lpstr>
      <vt:lpstr>Wingdings 3</vt:lpstr>
      <vt:lpstr>Concourse</vt:lpstr>
      <vt:lpstr>Live Web Cast   Partial Release of Mortgage Part II  An Update on Policy November 16, 2017   </vt:lpstr>
      <vt:lpstr>Two Part Presentation </vt:lpstr>
      <vt:lpstr>Review &amp; Summary Partial Release of Mortgage</vt:lpstr>
      <vt:lpstr>What is a Partial Release?</vt:lpstr>
      <vt:lpstr>When do you need it?</vt:lpstr>
      <vt:lpstr>Why Partial Release Policy?</vt:lpstr>
      <vt:lpstr> To Obtain Clear Title</vt:lpstr>
      <vt:lpstr>Protect the Property Owner</vt:lpstr>
      <vt:lpstr>Protect the LPA</vt:lpstr>
      <vt:lpstr>Best Practices Obtaining a Partial Release</vt:lpstr>
      <vt:lpstr>Best Practices</vt:lpstr>
      <vt:lpstr>Best Practices</vt:lpstr>
      <vt:lpstr>Best Practices</vt:lpstr>
      <vt:lpstr>Side Note</vt:lpstr>
      <vt:lpstr>Mortgage Electronic Registration System (MERS)</vt:lpstr>
      <vt:lpstr>What is MERS?</vt:lpstr>
      <vt:lpstr>What does it look like?</vt:lpstr>
      <vt:lpstr>How to obtain a partial release?</vt:lpstr>
      <vt:lpstr>PowerPoint Presentation</vt:lpstr>
      <vt:lpstr>PowerPoint Presentation</vt:lpstr>
      <vt:lpstr>PowerPoint Presentation</vt:lpstr>
      <vt:lpstr>PowerPoint Presentation</vt:lpstr>
      <vt:lpstr>Scheduling </vt:lpstr>
      <vt:lpstr>If you cannot obtain a release in time?</vt:lpstr>
      <vt:lpstr>Jurisdictional Offer</vt:lpstr>
      <vt:lpstr>Waiver of Partial Release Policy</vt:lpstr>
      <vt:lpstr>Be Aware!</vt:lpstr>
      <vt:lpstr>Overview</vt:lpstr>
      <vt:lpstr>Criteria</vt:lpstr>
      <vt:lpstr>1. Acquisition Type</vt:lpstr>
      <vt:lpstr>2. Risk Assessment </vt:lpstr>
      <vt:lpstr>Project Assessment Documentation</vt:lpstr>
      <vt:lpstr>Parcel Assessment Documentation (for each parcel)</vt:lpstr>
      <vt:lpstr>Parcel Assessment Documentation continued (for each parcel)</vt:lpstr>
      <vt:lpstr>3. Property Owner Acknowledgement</vt:lpstr>
      <vt:lpstr>WARNING</vt:lpstr>
      <vt:lpstr>Conclusion</vt:lpstr>
      <vt:lpstr>Tools</vt:lpstr>
      <vt:lpstr>Contact Information</vt:lpstr>
    </vt:vector>
  </TitlesOfParts>
  <Company>Wisconsin Department of Transportation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Wisconsin Department of Transportation</dc:title>
  <dc:subject>Wisconsin Department of Transportation Power Point Presentation</dc:subject>
  <dc:creator>WisDOT</dc:creator>
  <cp:keywords>Wisconsin Department of Transportation Power Point Presentation</cp:keywords>
  <dc:description>2012</dc:description>
  <cp:lastModifiedBy>MARCHESE, MICHAEL AN</cp:lastModifiedBy>
  <cp:revision>304</cp:revision>
  <cp:lastPrinted>2017-11-15T22:30:06Z</cp:lastPrinted>
  <dcterms:created xsi:type="dcterms:W3CDTF">2012-06-26T13:11:17Z</dcterms:created>
  <dcterms:modified xsi:type="dcterms:W3CDTF">2019-10-23T21:07:55Z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0x01010084F54288C657724180ED1312F00F45E4</vt:lpwstr>
  </property>
</Properties>
</file>