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handoutMasterIdLst>
    <p:handoutMasterId r:id="rId46"/>
  </p:handoutMasterIdLst>
  <p:sldIdLst>
    <p:sldId id="296" r:id="rId5"/>
    <p:sldId id="328" r:id="rId6"/>
    <p:sldId id="332" r:id="rId7"/>
    <p:sldId id="329" r:id="rId8"/>
    <p:sldId id="331" r:id="rId9"/>
    <p:sldId id="333" r:id="rId10"/>
    <p:sldId id="323" r:id="rId11"/>
    <p:sldId id="298" r:id="rId12"/>
    <p:sldId id="285" r:id="rId13"/>
    <p:sldId id="301" r:id="rId14"/>
    <p:sldId id="302" r:id="rId15"/>
    <p:sldId id="312" r:id="rId16"/>
    <p:sldId id="303" r:id="rId17"/>
    <p:sldId id="327" r:id="rId18"/>
    <p:sldId id="299" r:id="rId19"/>
    <p:sldId id="317" r:id="rId20"/>
    <p:sldId id="313" r:id="rId21"/>
    <p:sldId id="314" r:id="rId22"/>
    <p:sldId id="300" r:id="rId23"/>
    <p:sldId id="320" r:id="rId24"/>
    <p:sldId id="265" r:id="rId25"/>
    <p:sldId id="304" r:id="rId26"/>
    <p:sldId id="307" r:id="rId27"/>
    <p:sldId id="308" r:id="rId28"/>
    <p:sldId id="306" r:id="rId29"/>
    <p:sldId id="305" r:id="rId30"/>
    <p:sldId id="321" r:id="rId31"/>
    <p:sldId id="310" r:id="rId32"/>
    <p:sldId id="315" r:id="rId33"/>
    <p:sldId id="338" r:id="rId34"/>
    <p:sldId id="309" r:id="rId35"/>
    <p:sldId id="311" r:id="rId36"/>
    <p:sldId id="318" r:id="rId37"/>
    <p:sldId id="319" r:id="rId38"/>
    <p:sldId id="337" r:id="rId39"/>
    <p:sldId id="334" r:id="rId40"/>
    <p:sldId id="335" r:id="rId41"/>
    <p:sldId id="336" r:id="rId42"/>
    <p:sldId id="324" r:id="rId43"/>
    <p:sldId id="326"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4B68D1"/>
    <a:srgbClr val="89ABFF"/>
    <a:srgbClr val="213681"/>
    <a:srgbClr val="A7C2FF"/>
    <a:srgbClr val="2F4CB7"/>
    <a:srgbClr val="BFC9EF"/>
    <a:srgbClr val="002F9D"/>
    <a:srgbClr val="253D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75" autoAdjust="0"/>
    <p:restoredTop sz="95498" autoAdjust="0"/>
  </p:normalViewPr>
  <p:slideViewPr>
    <p:cSldViewPr>
      <p:cViewPr varScale="1">
        <p:scale>
          <a:sx n="87" d="100"/>
          <a:sy n="87" d="100"/>
        </p:scale>
        <p:origin x="442" y="8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7210"/>
    </p:cViewPr>
  </p:sorterViewPr>
  <p:notesViewPr>
    <p:cSldViewPr>
      <p:cViewPr>
        <p:scale>
          <a:sx n="100" d="100"/>
          <a:sy n="100" d="100"/>
        </p:scale>
        <p:origin x="-1968" y="64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193"/>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1619" y="0"/>
            <a:ext cx="3037212" cy="464193"/>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96409737-B42F-4E99-BE9E-3150B19156F7}" type="datetimeFigureOut">
              <a:rPr lang="en-US"/>
              <a:pPr>
                <a:defRPr/>
              </a:pPr>
              <a:t>10/14/2016</a:t>
            </a:fld>
            <a:endParaRPr lang="en-US" dirty="0"/>
          </a:p>
        </p:txBody>
      </p:sp>
      <p:sp>
        <p:nvSpPr>
          <p:cNvPr id="4" name="Footer Placeholder 3"/>
          <p:cNvSpPr>
            <a:spLocks noGrp="1"/>
          </p:cNvSpPr>
          <p:nvPr>
            <p:ph type="ftr" sz="quarter" idx="2"/>
          </p:nvPr>
        </p:nvSpPr>
        <p:spPr>
          <a:xfrm>
            <a:off x="0" y="8830639"/>
            <a:ext cx="3037212" cy="464193"/>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1619" y="8830639"/>
            <a:ext cx="3037212" cy="464193"/>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475B7B7E-BD6A-4951-A152-0A8C255FD057}" type="slidenum">
              <a:rPr lang="en-US"/>
              <a:pPr>
                <a:defRPr/>
              </a:pPr>
              <a:t>‹#›</a:t>
            </a:fld>
            <a:endParaRPr lang="en-US" dirty="0"/>
          </a:p>
        </p:txBody>
      </p:sp>
    </p:spTree>
    <p:extLst>
      <p:ext uri="{BB962C8B-B14F-4D97-AF65-F5344CB8AC3E}">
        <p14:creationId xmlns:p14="http://schemas.microsoft.com/office/powerpoint/2010/main" val="26075978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212" cy="464193"/>
          </a:xfrm>
          <a:prstGeom prst="rect">
            <a:avLst/>
          </a:prstGeom>
        </p:spPr>
        <p:txBody>
          <a:bodyPr vert="horz" lIns="90379" tIns="45190" rIns="90379" bIns="4519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1619" y="0"/>
            <a:ext cx="3037212" cy="464193"/>
          </a:xfrm>
          <a:prstGeom prst="rect">
            <a:avLst/>
          </a:prstGeom>
        </p:spPr>
        <p:txBody>
          <a:bodyPr vert="horz" lIns="90379" tIns="45190" rIns="90379" bIns="45190" rtlCol="0"/>
          <a:lstStyle>
            <a:lvl1pPr algn="r" fontAlgn="auto">
              <a:spcBef>
                <a:spcPts val="0"/>
              </a:spcBef>
              <a:spcAft>
                <a:spcPts val="0"/>
              </a:spcAft>
              <a:defRPr sz="1200">
                <a:latin typeface="+mn-lt"/>
              </a:defRPr>
            </a:lvl1pPr>
          </a:lstStyle>
          <a:p>
            <a:pPr>
              <a:defRPr/>
            </a:pPr>
            <a:fld id="{FA0B40AD-C3B0-4F65-94B5-F66320FF2E04}" type="datetimeFigureOut">
              <a:rPr lang="en-US"/>
              <a:pPr>
                <a:defRPr/>
              </a:pPr>
              <a:t>10/14/2016</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0379" tIns="45190" rIns="90379" bIns="45190" rtlCol="0" anchor="ctr"/>
          <a:lstStyle/>
          <a:p>
            <a:pPr lvl="0"/>
            <a:endParaRPr lang="en-US" noProof="0" dirty="0"/>
          </a:p>
        </p:txBody>
      </p:sp>
      <p:sp>
        <p:nvSpPr>
          <p:cNvPr id="5" name="Notes Placeholder 4"/>
          <p:cNvSpPr>
            <a:spLocks noGrp="1"/>
          </p:cNvSpPr>
          <p:nvPr>
            <p:ph type="body" sz="quarter" idx="3"/>
          </p:nvPr>
        </p:nvSpPr>
        <p:spPr>
          <a:xfrm>
            <a:off x="700412" y="4416104"/>
            <a:ext cx="5609576" cy="4182440"/>
          </a:xfrm>
          <a:prstGeom prst="rect">
            <a:avLst/>
          </a:prstGeom>
        </p:spPr>
        <p:txBody>
          <a:bodyPr vert="horz" lIns="90379" tIns="45190" rIns="90379" bIns="4519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0639"/>
            <a:ext cx="3037212" cy="464193"/>
          </a:xfrm>
          <a:prstGeom prst="rect">
            <a:avLst/>
          </a:prstGeom>
        </p:spPr>
        <p:txBody>
          <a:bodyPr vert="horz" lIns="90379" tIns="45190" rIns="90379" bIns="4519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1619" y="8830639"/>
            <a:ext cx="3037212" cy="464193"/>
          </a:xfrm>
          <a:prstGeom prst="rect">
            <a:avLst/>
          </a:prstGeom>
        </p:spPr>
        <p:txBody>
          <a:bodyPr vert="horz" lIns="90379" tIns="45190" rIns="90379" bIns="45190" rtlCol="0" anchor="b"/>
          <a:lstStyle>
            <a:lvl1pPr algn="r" fontAlgn="auto">
              <a:spcBef>
                <a:spcPts val="0"/>
              </a:spcBef>
              <a:spcAft>
                <a:spcPts val="0"/>
              </a:spcAft>
              <a:defRPr sz="1200">
                <a:latin typeface="+mn-lt"/>
              </a:defRPr>
            </a:lvl1pPr>
          </a:lstStyle>
          <a:p>
            <a:pPr>
              <a:defRPr/>
            </a:pPr>
            <a:fld id="{BD488F0C-6769-4BD1-B394-ECE77D272E4B}" type="slidenum">
              <a:rPr lang="en-US"/>
              <a:pPr>
                <a:defRPr/>
              </a:pPr>
              <a:t>‹#›</a:t>
            </a:fld>
            <a:endParaRPr lang="en-US" dirty="0"/>
          </a:p>
        </p:txBody>
      </p:sp>
    </p:spTree>
    <p:extLst>
      <p:ext uri="{BB962C8B-B14F-4D97-AF65-F5344CB8AC3E}">
        <p14:creationId xmlns:p14="http://schemas.microsoft.com/office/powerpoint/2010/main" val="87246140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1</a:t>
            </a:fld>
            <a:endParaRPr lang="en-US" dirty="0" smtClean="0"/>
          </a:p>
        </p:txBody>
      </p:sp>
      <p:sp>
        <p:nvSpPr>
          <p:cNvPr id="5" name="Notes Placeholder 2"/>
          <p:cNvSpPr>
            <a:spLocks noGrp="1"/>
          </p:cNvSpPr>
          <p:nvPr>
            <p:ph type="body" idx="1"/>
          </p:nvPr>
        </p:nvSpPr>
        <p:spPr/>
        <p:txBody>
          <a:bodyPr>
            <a:normAutofit/>
          </a:bodyPr>
          <a:lstStyle/>
          <a:p>
            <a:pPr>
              <a:defRPr/>
            </a:pPr>
            <a:endParaRPr lang="en-US" sz="1000" baseline="0" dirty="0" smtClean="0">
              <a:latin typeface="Arial" pitchFamily="34" charset="0"/>
              <a:cs typeface="Arial" pitchFamily="34" charset="0"/>
            </a:endParaRPr>
          </a:p>
        </p:txBody>
      </p:sp>
    </p:spTree>
    <p:extLst>
      <p:ext uri="{BB962C8B-B14F-4D97-AF65-F5344CB8AC3E}">
        <p14:creationId xmlns:p14="http://schemas.microsoft.com/office/powerpoint/2010/main" val="1221433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6FFA303-42E8-4D13-90B6-0DFD0BCCE523}" type="slidenum">
              <a:rPr lang="en-US" smtClean="0"/>
              <a:pPr/>
              <a:t>11</a:t>
            </a:fld>
            <a:endParaRPr lang="en-US" dirty="0"/>
          </a:p>
        </p:txBody>
      </p:sp>
    </p:spTree>
    <p:extLst>
      <p:ext uri="{BB962C8B-B14F-4D97-AF65-F5344CB8AC3E}">
        <p14:creationId xmlns:p14="http://schemas.microsoft.com/office/powerpoint/2010/main" val="3626991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12</a:t>
            </a:fld>
            <a:endParaRPr lang="en-US" dirty="0"/>
          </a:p>
        </p:txBody>
      </p:sp>
    </p:spTree>
    <p:extLst>
      <p:ext uri="{BB962C8B-B14F-4D97-AF65-F5344CB8AC3E}">
        <p14:creationId xmlns:p14="http://schemas.microsoft.com/office/powerpoint/2010/main" val="3125324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13</a:t>
            </a:fld>
            <a:endParaRPr lang="en-US" dirty="0"/>
          </a:p>
        </p:txBody>
      </p:sp>
    </p:spTree>
    <p:extLst>
      <p:ext uri="{BB962C8B-B14F-4D97-AF65-F5344CB8AC3E}">
        <p14:creationId xmlns:p14="http://schemas.microsoft.com/office/powerpoint/2010/main" val="636406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14</a:t>
            </a:fld>
            <a:endParaRPr lang="en-US" dirty="0"/>
          </a:p>
        </p:txBody>
      </p:sp>
    </p:spTree>
    <p:extLst>
      <p:ext uri="{BB962C8B-B14F-4D97-AF65-F5344CB8AC3E}">
        <p14:creationId xmlns:p14="http://schemas.microsoft.com/office/powerpoint/2010/main" val="2495900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15</a:t>
            </a:fld>
            <a:endParaRPr lang="en-US" dirty="0"/>
          </a:p>
        </p:txBody>
      </p:sp>
    </p:spTree>
    <p:extLst>
      <p:ext uri="{BB962C8B-B14F-4D97-AF65-F5344CB8AC3E}">
        <p14:creationId xmlns:p14="http://schemas.microsoft.com/office/powerpoint/2010/main" val="1629542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16</a:t>
            </a:fld>
            <a:endParaRPr lang="en-US" dirty="0"/>
          </a:p>
        </p:txBody>
      </p:sp>
    </p:spTree>
    <p:extLst>
      <p:ext uri="{BB962C8B-B14F-4D97-AF65-F5344CB8AC3E}">
        <p14:creationId xmlns:p14="http://schemas.microsoft.com/office/powerpoint/2010/main" val="1546533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17</a:t>
            </a:fld>
            <a:endParaRPr lang="en-US" dirty="0"/>
          </a:p>
        </p:txBody>
      </p:sp>
    </p:spTree>
    <p:extLst>
      <p:ext uri="{BB962C8B-B14F-4D97-AF65-F5344CB8AC3E}">
        <p14:creationId xmlns:p14="http://schemas.microsoft.com/office/powerpoint/2010/main" val="1853966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18</a:t>
            </a:fld>
            <a:endParaRPr lang="en-US" dirty="0"/>
          </a:p>
        </p:txBody>
      </p:sp>
    </p:spTree>
    <p:extLst>
      <p:ext uri="{BB962C8B-B14F-4D97-AF65-F5344CB8AC3E}">
        <p14:creationId xmlns:p14="http://schemas.microsoft.com/office/powerpoint/2010/main" val="1557969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19</a:t>
            </a:fld>
            <a:endParaRPr lang="en-US" dirty="0"/>
          </a:p>
        </p:txBody>
      </p:sp>
    </p:spTree>
    <p:extLst>
      <p:ext uri="{BB962C8B-B14F-4D97-AF65-F5344CB8AC3E}">
        <p14:creationId xmlns:p14="http://schemas.microsoft.com/office/powerpoint/2010/main" val="3521100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20</a:t>
            </a:fld>
            <a:endParaRPr lang="en-US" dirty="0"/>
          </a:p>
        </p:txBody>
      </p:sp>
    </p:spTree>
    <p:extLst>
      <p:ext uri="{BB962C8B-B14F-4D97-AF65-F5344CB8AC3E}">
        <p14:creationId xmlns:p14="http://schemas.microsoft.com/office/powerpoint/2010/main" val="2041774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2</a:t>
            </a:fld>
            <a:endParaRPr lang="en-US" dirty="0" smtClean="0"/>
          </a:p>
        </p:txBody>
      </p:sp>
      <p:sp>
        <p:nvSpPr>
          <p:cNvPr id="5" name="Notes Placeholder 2"/>
          <p:cNvSpPr>
            <a:spLocks noGrp="1"/>
          </p:cNvSpPr>
          <p:nvPr>
            <p:ph type="body" idx="1"/>
          </p:nvPr>
        </p:nvSpPr>
        <p:spPr/>
        <p:txBody>
          <a:bodyPr>
            <a:normAutofit/>
          </a:bodyPr>
          <a:lstStyle/>
          <a:p>
            <a:pPr>
              <a:defRPr/>
            </a:pPr>
            <a:endParaRPr lang="en-US" sz="1000" baseline="0" dirty="0" smtClean="0">
              <a:latin typeface="Arial" pitchFamily="34" charset="0"/>
              <a:cs typeface="Arial" pitchFamily="34" charset="0"/>
            </a:endParaRPr>
          </a:p>
        </p:txBody>
      </p:sp>
    </p:spTree>
    <p:extLst>
      <p:ext uri="{BB962C8B-B14F-4D97-AF65-F5344CB8AC3E}">
        <p14:creationId xmlns:p14="http://schemas.microsoft.com/office/powerpoint/2010/main" val="2811461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1" y="4267201"/>
            <a:ext cx="6400799" cy="4572000"/>
          </a:xfrm>
        </p:spPr>
        <p:txBody>
          <a:bodyPr>
            <a:normAutofit/>
          </a:bodyPr>
          <a:lstStyle/>
          <a:p>
            <a:endParaRPr lang="en-US"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6FFA303-42E8-4D13-90B6-0DFD0BCCE523}" type="slidenum">
              <a:rPr lang="en-US" smtClean="0"/>
              <a:pPr/>
              <a:t>21</a:t>
            </a:fld>
            <a:endParaRPr lang="en-US" dirty="0"/>
          </a:p>
        </p:txBody>
      </p:sp>
    </p:spTree>
    <p:extLst>
      <p:ext uri="{BB962C8B-B14F-4D97-AF65-F5344CB8AC3E}">
        <p14:creationId xmlns:p14="http://schemas.microsoft.com/office/powerpoint/2010/main" val="3971249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22</a:t>
            </a:fld>
            <a:endParaRPr lang="en-US" dirty="0"/>
          </a:p>
        </p:txBody>
      </p:sp>
    </p:spTree>
    <p:extLst>
      <p:ext uri="{BB962C8B-B14F-4D97-AF65-F5344CB8AC3E}">
        <p14:creationId xmlns:p14="http://schemas.microsoft.com/office/powerpoint/2010/main" val="3251508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23</a:t>
            </a:fld>
            <a:endParaRPr lang="en-US" dirty="0"/>
          </a:p>
        </p:txBody>
      </p:sp>
    </p:spTree>
    <p:extLst>
      <p:ext uri="{BB962C8B-B14F-4D97-AF65-F5344CB8AC3E}">
        <p14:creationId xmlns:p14="http://schemas.microsoft.com/office/powerpoint/2010/main" val="2349156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24</a:t>
            </a:fld>
            <a:endParaRPr lang="en-US" dirty="0"/>
          </a:p>
        </p:txBody>
      </p:sp>
    </p:spTree>
    <p:extLst>
      <p:ext uri="{BB962C8B-B14F-4D97-AF65-F5344CB8AC3E}">
        <p14:creationId xmlns:p14="http://schemas.microsoft.com/office/powerpoint/2010/main" val="766305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25</a:t>
            </a:fld>
            <a:endParaRPr lang="en-US" dirty="0"/>
          </a:p>
        </p:txBody>
      </p:sp>
    </p:spTree>
    <p:extLst>
      <p:ext uri="{BB962C8B-B14F-4D97-AF65-F5344CB8AC3E}">
        <p14:creationId xmlns:p14="http://schemas.microsoft.com/office/powerpoint/2010/main" val="4104919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26</a:t>
            </a:fld>
            <a:endParaRPr lang="en-US" dirty="0"/>
          </a:p>
        </p:txBody>
      </p:sp>
    </p:spTree>
    <p:extLst>
      <p:ext uri="{BB962C8B-B14F-4D97-AF65-F5344CB8AC3E}">
        <p14:creationId xmlns:p14="http://schemas.microsoft.com/office/powerpoint/2010/main" val="2076587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27</a:t>
            </a:fld>
            <a:endParaRPr lang="en-US" dirty="0"/>
          </a:p>
        </p:txBody>
      </p:sp>
    </p:spTree>
    <p:extLst>
      <p:ext uri="{BB962C8B-B14F-4D97-AF65-F5344CB8AC3E}">
        <p14:creationId xmlns:p14="http://schemas.microsoft.com/office/powerpoint/2010/main" val="562798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28</a:t>
            </a:fld>
            <a:endParaRPr lang="en-US" dirty="0"/>
          </a:p>
        </p:txBody>
      </p:sp>
    </p:spTree>
    <p:extLst>
      <p:ext uri="{BB962C8B-B14F-4D97-AF65-F5344CB8AC3E}">
        <p14:creationId xmlns:p14="http://schemas.microsoft.com/office/powerpoint/2010/main" val="1552499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29</a:t>
            </a:fld>
            <a:endParaRPr lang="en-US" dirty="0"/>
          </a:p>
        </p:txBody>
      </p:sp>
    </p:spTree>
    <p:extLst>
      <p:ext uri="{BB962C8B-B14F-4D97-AF65-F5344CB8AC3E}">
        <p14:creationId xmlns:p14="http://schemas.microsoft.com/office/powerpoint/2010/main" val="35840684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31</a:t>
            </a:fld>
            <a:endParaRPr lang="en-US" dirty="0"/>
          </a:p>
        </p:txBody>
      </p:sp>
    </p:spTree>
    <p:extLst>
      <p:ext uri="{BB962C8B-B14F-4D97-AF65-F5344CB8AC3E}">
        <p14:creationId xmlns:p14="http://schemas.microsoft.com/office/powerpoint/2010/main" val="2073385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3</a:t>
            </a:fld>
            <a:endParaRPr lang="en-US" dirty="0" smtClean="0"/>
          </a:p>
        </p:txBody>
      </p:sp>
      <p:sp>
        <p:nvSpPr>
          <p:cNvPr id="5" name="Notes Placeholder 2"/>
          <p:cNvSpPr>
            <a:spLocks noGrp="1"/>
          </p:cNvSpPr>
          <p:nvPr>
            <p:ph type="body" idx="1"/>
          </p:nvPr>
        </p:nvSpPr>
        <p:spPr/>
        <p:txBody>
          <a:bodyPr>
            <a:normAutofit/>
          </a:bodyPr>
          <a:lstStyle/>
          <a:p>
            <a:pPr>
              <a:defRPr/>
            </a:pPr>
            <a:endParaRPr lang="en-US" sz="1000" baseline="0" dirty="0" smtClean="0">
              <a:latin typeface="Arial" pitchFamily="34" charset="0"/>
              <a:cs typeface="Arial" pitchFamily="34" charset="0"/>
            </a:endParaRPr>
          </a:p>
        </p:txBody>
      </p:sp>
    </p:spTree>
    <p:extLst>
      <p:ext uri="{BB962C8B-B14F-4D97-AF65-F5344CB8AC3E}">
        <p14:creationId xmlns:p14="http://schemas.microsoft.com/office/powerpoint/2010/main" val="14133350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32</a:t>
            </a:fld>
            <a:endParaRPr lang="en-US" dirty="0"/>
          </a:p>
        </p:txBody>
      </p:sp>
    </p:spTree>
    <p:extLst>
      <p:ext uri="{BB962C8B-B14F-4D97-AF65-F5344CB8AC3E}">
        <p14:creationId xmlns:p14="http://schemas.microsoft.com/office/powerpoint/2010/main" val="2100544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33</a:t>
            </a:fld>
            <a:endParaRPr lang="en-US" dirty="0"/>
          </a:p>
        </p:txBody>
      </p:sp>
    </p:spTree>
    <p:extLst>
      <p:ext uri="{BB962C8B-B14F-4D97-AF65-F5344CB8AC3E}">
        <p14:creationId xmlns:p14="http://schemas.microsoft.com/office/powerpoint/2010/main" val="2344318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34</a:t>
            </a:fld>
            <a:endParaRPr lang="en-US" dirty="0"/>
          </a:p>
        </p:txBody>
      </p:sp>
    </p:spTree>
    <p:extLst>
      <p:ext uri="{BB962C8B-B14F-4D97-AF65-F5344CB8AC3E}">
        <p14:creationId xmlns:p14="http://schemas.microsoft.com/office/powerpoint/2010/main" val="1109836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4</a:t>
            </a:fld>
            <a:endParaRPr lang="en-US" dirty="0" smtClean="0"/>
          </a:p>
        </p:txBody>
      </p:sp>
      <p:sp>
        <p:nvSpPr>
          <p:cNvPr id="5" name="Notes Placeholder 2"/>
          <p:cNvSpPr>
            <a:spLocks noGrp="1"/>
          </p:cNvSpPr>
          <p:nvPr>
            <p:ph type="body" idx="1"/>
          </p:nvPr>
        </p:nvSpPr>
        <p:spPr/>
        <p:txBody>
          <a:bodyPr>
            <a:normAutofit/>
          </a:bodyPr>
          <a:lstStyle/>
          <a:p>
            <a:pPr>
              <a:defRPr/>
            </a:pPr>
            <a:endParaRPr lang="en-US" sz="1000" baseline="0" dirty="0" smtClean="0">
              <a:latin typeface="Arial" pitchFamily="34" charset="0"/>
              <a:cs typeface="Arial" pitchFamily="34" charset="0"/>
            </a:endParaRPr>
          </a:p>
        </p:txBody>
      </p:sp>
    </p:spTree>
    <p:extLst>
      <p:ext uri="{BB962C8B-B14F-4D97-AF65-F5344CB8AC3E}">
        <p14:creationId xmlns:p14="http://schemas.microsoft.com/office/powerpoint/2010/main" val="1435431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5</a:t>
            </a:fld>
            <a:endParaRPr lang="en-US" dirty="0" smtClean="0"/>
          </a:p>
        </p:txBody>
      </p:sp>
      <p:sp>
        <p:nvSpPr>
          <p:cNvPr id="5" name="Notes Placeholder 2"/>
          <p:cNvSpPr>
            <a:spLocks noGrp="1"/>
          </p:cNvSpPr>
          <p:nvPr>
            <p:ph type="body" idx="1"/>
          </p:nvPr>
        </p:nvSpPr>
        <p:spPr/>
        <p:txBody>
          <a:bodyPr>
            <a:normAutofit/>
          </a:bodyPr>
          <a:lstStyle/>
          <a:p>
            <a:pPr>
              <a:defRPr/>
            </a:pPr>
            <a:endParaRPr lang="en-US" sz="1000" baseline="0" dirty="0" smtClean="0">
              <a:latin typeface="Arial" pitchFamily="34" charset="0"/>
              <a:cs typeface="Arial" pitchFamily="34" charset="0"/>
            </a:endParaRPr>
          </a:p>
        </p:txBody>
      </p:sp>
    </p:spTree>
    <p:extLst>
      <p:ext uri="{BB962C8B-B14F-4D97-AF65-F5344CB8AC3E}">
        <p14:creationId xmlns:p14="http://schemas.microsoft.com/office/powerpoint/2010/main" val="1408982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7</a:t>
            </a:fld>
            <a:endParaRPr lang="en-US" dirty="0" smtClean="0"/>
          </a:p>
        </p:txBody>
      </p:sp>
      <p:sp>
        <p:nvSpPr>
          <p:cNvPr id="5" name="Notes Placeholder 2"/>
          <p:cNvSpPr>
            <a:spLocks noGrp="1"/>
          </p:cNvSpPr>
          <p:nvPr>
            <p:ph type="body" idx="1"/>
          </p:nvPr>
        </p:nvSpPr>
        <p:spPr/>
        <p:txBody>
          <a:bodyPr>
            <a:normAutofit/>
          </a:bodyPr>
          <a:lstStyle/>
          <a:p>
            <a:pPr>
              <a:defRPr/>
            </a:pP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52800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8</a:t>
            </a:fld>
            <a:endParaRPr lang="en-US" dirty="0"/>
          </a:p>
        </p:txBody>
      </p:sp>
    </p:spTree>
    <p:extLst>
      <p:ext uri="{BB962C8B-B14F-4D97-AF65-F5344CB8AC3E}">
        <p14:creationId xmlns:p14="http://schemas.microsoft.com/office/powerpoint/2010/main" val="55683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6FFA303-42E8-4D13-90B6-0DFD0BCCE523}" type="slidenum">
              <a:rPr lang="en-US" smtClean="0"/>
              <a:pPr/>
              <a:t>9</a:t>
            </a:fld>
            <a:endParaRPr lang="en-US" dirty="0"/>
          </a:p>
        </p:txBody>
      </p:sp>
    </p:spTree>
    <p:extLst>
      <p:ext uri="{BB962C8B-B14F-4D97-AF65-F5344CB8AC3E}">
        <p14:creationId xmlns:p14="http://schemas.microsoft.com/office/powerpoint/2010/main" val="1851762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FFA303-42E8-4D13-90B6-0DFD0BCCE523}" type="slidenum">
              <a:rPr lang="en-US" smtClean="0"/>
              <a:pPr/>
              <a:t>10</a:t>
            </a:fld>
            <a:endParaRPr lang="en-US" dirty="0"/>
          </a:p>
        </p:txBody>
      </p:sp>
    </p:spTree>
    <p:extLst>
      <p:ext uri="{BB962C8B-B14F-4D97-AF65-F5344CB8AC3E}">
        <p14:creationId xmlns:p14="http://schemas.microsoft.com/office/powerpoint/2010/main" val="1367959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Title 8"/>
          <p:cNvSpPr>
            <a:spLocks noGrp="1"/>
          </p:cNvSpPr>
          <p:nvPr>
            <p:ph type="ctrTitle"/>
          </p:nvPr>
        </p:nvSpPr>
        <p:spPr>
          <a:xfrm>
            <a:off x="685800" y="1752601"/>
            <a:ext cx="7772400" cy="1829761"/>
          </a:xfrm>
        </p:spPr>
        <p:txBody>
          <a:bodyPr anchor="b"/>
          <a:lstStyle>
            <a:lvl1pPr algn="r">
              <a:defRPr sz="4800" b="1">
                <a:solidFill>
                  <a:srgbClr val="213681"/>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0A2AD120-39C9-4762-9808-4997980F331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89C35698-ECFA-45D4-B95F-4F52958123E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5" name="Content Placeholder 4"/>
          <p:cNvSpPr>
            <a:spLocks noGrp="1"/>
          </p:cNvSpPr>
          <p:nvPr>
            <p:ph sz="quarter" idx="2"/>
          </p:nvPr>
        </p:nvSpPr>
        <p:spPr>
          <a:xfrm>
            <a:off x="457200" y="1444294"/>
            <a:ext cx="4040188"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4D1A753E-EC79-4AA7-8B4D-F379B7F83DE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DB104AA0-9F21-4485-B088-466B0F30090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664698"/>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dirty="0"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C38AFE01-58B7-4B7A-B8D5-787EBD0E15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96E48EDD-1FD1-4C50-94FF-D58D47BF009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E0710924-D447-41AA-9A85-433CA037B1E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3581400" y="6305550"/>
            <a:ext cx="2133600" cy="476250"/>
          </a:xfrm>
          <a:prstGeom prst="rect">
            <a:avLst/>
          </a:prstGeom>
        </p:spPr>
        <p:txBody>
          <a:bodyPr/>
          <a:lstStyle>
            <a:extLst/>
          </a:lstStyle>
          <a:p>
            <a:endParaRPr lang="en-US" dirty="0"/>
          </a:p>
        </p:txBody>
      </p:sp>
      <p:sp>
        <p:nvSpPr>
          <p:cNvPr id="6" name="Footer Placeholder 5"/>
          <p:cNvSpPr>
            <a:spLocks noGrp="1"/>
          </p:cNvSpPr>
          <p:nvPr>
            <p:ph type="ftr" sz="quarter" idx="11"/>
          </p:nvPr>
        </p:nvSpPr>
        <p:spPr>
          <a:xfrm>
            <a:off x="5715000" y="6305550"/>
            <a:ext cx="2895600" cy="476250"/>
          </a:xfrm>
          <a:prstGeom prst="rect">
            <a:avLst/>
          </a:prstGeom>
        </p:spPr>
        <p:txBody>
          <a:bodyPr/>
          <a:lstStyle>
            <a:extLst/>
          </a:lstStyle>
          <a:p>
            <a:endParaRPr lang="en-US" dirty="0"/>
          </a:p>
        </p:txBody>
      </p:sp>
      <p:sp>
        <p:nvSpPr>
          <p:cNvPr id="7" name="Slide Number Placeholder 6"/>
          <p:cNvSpPr>
            <a:spLocks noGrp="1"/>
          </p:cNvSpPr>
          <p:nvPr>
            <p:ph type="sldNum" sz="quarter" idx="12"/>
          </p:nvPr>
        </p:nvSpPr>
        <p:spPr>
          <a:xfrm>
            <a:off x="8613648" y="6305550"/>
            <a:ext cx="457200" cy="476250"/>
          </a:xfrm>
          <a:prstGeom prst="rect">
            <a:avLst/>
          </a:prstGeom>
        </p:spPr>
        <p:txBody>
          <a:bodyPr/>
          <a:lstStyle>
            <a:extLst/>
          </a:lstStyle>
          <a:p>
            <a:fld id="{2F08BAAE-79E9-49B4-AF00-A97B09916C9E}" type="slidenum">
              <a:rPr lang="en-US" smtClean="0"/>
              <a:pPr/>
              <a:t>‹#›</a:t>
            </a:fld>
            <a:endParaRPr lang="en-US" dirty="0"/>
          </a:p>
        </p:txBody>
      </p:sp>
    </p:spTree>
    <p:extLst>
      <p:ext uri="{BB962C8B-B14F-4D97-AF65-F5344CB8AC3E}">
        <p14:creationId xmlns:p14="http://schemas.microsoft.com/office/powerpoint/2010/main" val="2651212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userDrawn="1"/>
        </p:nvSpPr>
        <p:spPr>
          <a:xfrm flipV="1">
            <a:off x="0" y="5206360"/>
            <a:ext cx="9144000" cy="171204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5026 h 23922"/>
              <a:gd name="connsiteX1" fmla="*/ 21600 w 21600"/>
              <a:gd name="connsiteY1" fmla="*/ 0 h 23922"/>
              <a:gd name="connsiteX2" fmla="*/ 21600 w 21600"/>
              <a:gd name="connsiteY2" fmla="*/ 17322 h 23922"/>
              <a:gd name="connsiteX3" fmla="*/ 0 w 21600"/>
              <a:gd name="connsiteY3" fmla="*/ 20172 h 23922"/>
              <a:gd name="connsiteX4" fmla="*/ 0 w 21600"/>
              <a:gd name="connsiteY4" fmla="*/ 15026 h 23922"/>
              <a:gd name="connsiteX0" fmla="*/ 0 w 21600"/>
              <a:gd name="connsiteY0" fmla="*/ 0 h 8896"/>
              <a:gd name="connsiteX1" fmla="*/ 21600 w 21600"/>
              <a:gd name="connsiteY1" fmla="*/ 0 h 8896"/>
              <a:gd name="connsiteX2" fmla="*/ 21600 w 21600"/>
              <a:gd name="connsiteY2" fmla="*/ 2296 h 8896"/>
              <a:gd name="connsiteX3" fmla="*/ 0 w 21600"/>
              <a:gd name="connsiteY3" fmla="*/ 5146 h 8896"/>
              <a:gd name="connsiteX4" fmla="*/ 0 w 21600"/>
              <a:gd name="connsiteY4" fmla="*/ 0 h 8896"/>
              <a:gd name="connsiteX0" fmla="*/ 0 w 10000"/>
              <a:gd name="connsiteY0" fmla="*/ 0 h 10000"/>
              <a:gd name="connsiteX1" fmla="*/ 10000 w 10000"/>
              <a:gd name="connsiteY1" fmla="*/ 0 h 10000"/>
              <a:gd name="connsiteX2" fmla="*/ 10000 w 10000"/>
              <a:gd name="connsiteY2" fmla="*/ 3704 h 10000"/>
              <a:gd name="connsiteX3" fmla="*/ 0 w 10000"/>
              <a:gd name="connsiteY3" fmla="*/ 5785 h 10000"/>
              <a:gd name="connsiteX4" fmla="*/ 0 w 10000"/>
              <a:gd name="connsiteY4" fmla="*/ 0 h 10000"/>
              <a:gd name="connsiteX0" fmla="*/ 0 w 10000"/>
              <a:gd name="connsiteY0" fmla="*/ 367 h 10367"/>
              <a:gd name="connsiteX1" fmla="*/ 10000 w 10000"/>
              <a:gd name="connsiteY1" fmla="*/ 367 h 10367"/>
              <a:gd name="connsiteX2" fmla="*/ 10000 w 10000"/>
              <a:gd name="connsiteY2" fmla="*/ 4071 h 10367"/>
              <a:gd name="connsiteX3" fmla="*/ 0 w 10000"/>
              <a:gd name="connsiteY3" fmla="*/ 6152 h 10367"/>
              <a:gd name="connsiteX4" fmla="*/ 0 w 10000"/>
              <a:gd name="connsiteY4" fmla="*/ 367 h 10367"/>
              <a:gd name="connsiteX0" fmla="*/ 0 w 10000"/>
              <a:gd name="connsiteY0" fmla="*/ 367 h 8620"/>
              <a:gd name="connsiteX1" fmla="*/ 10000 w 10000"/>
              <a:gd name="connsiteY1" fmla="*/ 367 h 8620"/>
              <a:gd name="connsiteX2" fmla="*/ 10000 w 10000"/>
              <a:gd name="connsiteY2" fmla="*/ 4071 h 8620"/>
              <a:gd name="connsiteX3" fmla="*/ 0 w 10000"/>
              <a:gd name="connsiteY3" fmla="*/ 6152 h 8620"/>
              <a:gd name="connsiteX4" fmla="*/ 0 w 10000"/>
              <a:gd name="connsiteY4" fmla="*/ 367 h 8620"/>
              <a:gd name="connsiteX0" fmla="*/ 0 w 10000"/>
              <a:gd name="connsiteY0" fmla="*/ 426 h 12067"/>
              <a:gd name="connsiteX1" fmla="*/ 10000 w 10000"/>
              <a:gd name="connsiteY1" fmla="*/ 426 h 12067"/>
              <a:gd name="connsiteX2" fmla="*/ 10000 w 10000"/>
              <a:gd name="connsiteY2" fmla="*/ 4723 h 12067"/>
              <a:gd name="connsiteX3" fmla="*/ 0 w 10000"/>
              <a:gd name="connsiteY3" fmla="*/ 7137 h 12067"/>
              <a:gd name="connsiteX4" fmla="*/ 0 w 10000"/>
              <a:gd name="connsiteY4" fmla="*/ 426 h 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067">
                <a:moveTo>
                  <a:pt x="0" y="426"/>
                </a:moveTo>
                <a:lnTo>
                  <a:pt x="10000" y="426"/>
                </a:lnTo>
                <a:lnTo>
                  <a:pt x="10000" y="4723"/>
                </a:lnTo>
                <a:cubicBezTo>
                  <a:pt x="8802" y="0"/>
                  <a:pt x="3211" y="12067"/>
                  <a:pt x="0" y="7137"/>
                </a:cubicBezTo>
                <a:lnTo>
                  <a:pt x="0" y="426"/>
                </a:lnTo>
                <a:close/>
              </a:path>
            </a:pathLst>
          </a:custGeom>
          <a:blipFill>
            <a:blip r:embed="rId10" cstate="print"/>
            <a:stretch>
              <a:fillRect t="-50000"/>
            </a:stretch>
          </a:blipFill>
          <a:ln>
            <a:noFill/>
          </a:ln>
          <a:effectLst>
            <a:innerShdw blurRad="63500" dist="50800" dir="162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itle Placeholder 8"/>
          <p:cNvSpPr>
            <a:spLocks noGrp="1"/>
          </p:cNvSpPr>
          <p:nvPr>
            <p:ph type="title"/>
          </p:nvPr>
        </p:nvSpPr>
        <p:spPr>
          <a:xfrm>
            <a:off x="457200" y="533400"/>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1030" name="Text Placeholder 29"/>
          <p:cNvSpPr>
            <a:spLocks noGrp="1"/>
          </p:cNvSpPr>
          <p:nvPr>
            <p:ph type="body" idx="1"/>
          </p:nvPr>
        </p:nvSpPr>
        <p:spPr bwMode="auto">
          <a:xfrm>
            <a:off x="457200" y="1676400"/>
            <a:ext cx="8229600"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3" name="Picture 22" descr="WisDOTlogo.gif"/>
          <p:cNvPicPr>
            <a:picLocks noChangeAspect="1"/>
          </p:cNvPicPr>
          <p:nvPr userDrawn="1"/>
        </p:nvPicPr>
        <p:blipFill>
          <a:blip r:embed="rId11" cstate="print"/>
          <a:stretch>
            <a:fillRect/>
          </a:stretch>
        </p:blipFill>
        <p:spPr>
          <a:xfrm>
            <a:off x="308002" y="5943600"/>
            <a:ext cx="762000" cy="762000"/>
          </a:xfrm>
          <a:prstGeom prst="ellipse">
            <a:avLst/>
          </a:prstGeom>
          <a:ln w="38100" cap="rnd" cmpd="sng">
            <a:solidFill>
              <a:schemeClr val="bg1"/>
            </a:solidFill>
          </a:ln>
          <a:effectLst>
            <a:outerShdw blurRad="50800" dist="38100" dir="5400000" algn="t" rotWithShape="0">
              <a:srgbClr val="213681">
                <a:alpha val="40000"/>
              </a:srgbClr>
            </a:outerShdw>
          </a:effec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Lst>
  <p:hf hdr="0" ftr="0" dt="0"/>
  <p:txStyles>
    <p:title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hyperlink" Target="mailto:Cynthia.Michalski@dot.wi.gov" TargetMode="External"/><Relationship Id="rId4" Type="http://schemas.openxmlformats.org/officeDocument/2006/relationships/hyperlink" Target="mailto:Kerry.Paruleski@dot.wi.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hyperlink" Target="http://apwmad0p7106:37108/Pages/doing-bus/eng-consultants/cnslt-rsrces/re/lpa-forms.asp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hyperlink" Target="http://apwmad0p7106:37108/Pages/doing-bus/eng-consultants/cnslt-rsrces/re/lpa-manual.aspx" TargetMode="External"/><Relationship Id="rId4" Type="http://schemas.openxmlformats.org/officeDocument/2006/relationships/hyperlink" Target="http://apwmad0p7106:37108/Pages/doing-bus/eng-consultants/cnslt-rsrces/re/repm.aspx"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apwmad0p7106:37108/Pages/doing-bus/eng-consultants/cnslt-rsrces/re/lpa-forms.asp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hyperlink" Target="https://www.mersinc.org/about-us/faq#whatismers" TargetMode="External"/><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mers-servicerid.org/si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apwmad0p7106:37108/Pages/doing-bus/eng-consultants/cnslt-rsrces/re/lpa-manual.aspx" TargetMode="External"/><Relationship Id="rId7" Type="http://schemas.openxmlformats.org/officeDocument/2006/relationships/image" Target="../media/image55.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apwmad0p7106:37108/dtsdManuals/re/repmchap3/3-9-condemnation-legal-assistance.pdf" TargetMode="External"/><Relationship Id="rId5" Type="http://schemas.openxmlformats.org/officeDocument/2006/relationships/hyperlink" Target="http://apwmad0p7106:37108/Pages/doing-bus/eng-consultants/cnslt-rsrces/re/repm.aspx#chapter3" TargetMode="External"/><Relationship Id="rId4" Type="http://schemas.openxmlformats.org/officeDocument/2006/relationships/hyperlink" Target="http://apwmad0p7106:37108/dtsdManuals/re/lpa-manual/lpa-manual-ch9.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apwmad0p7106:37108/Pages/doing-bus/local-gov/astnce-pgms/aid/lpa-re-info.aspx" TargetMode="External"/><Relationship Id="rId2" Type="http://schemas.openxmlformats.org/officeDocument/2006/relationships/image" Target="../media/image56.png"/><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hyperlink" Target="http://apwmad0p7106:37108/Pages/doing-bus/eng-consultants/cnslt-rsrces/re/lpa-manual.aspx" TargetMode="External"/><Relationship Id="rId2" Type="http://schemas.openxmlformats.org/officeDocument/2006/relationships/hyperlink" Target="http://apwmad0p7106:37108/Pages/doing-bus/local-gov/astnce-pgms/aid/lpa-re-info.aspx" TargetMode="Externa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hyperlink" Target="http://apwmad0p7106:37108/Pages/doing-bus/eng-consultants/cnslt-rsrces/re/lpa-forms.aspx"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apwmad0p7106:37108/Pages/doing-bus/eng-consultants/cnslt-rsrces/re/lpa-forms.aspx" TargetMode="External"/><Relationship Id="rId7" Type="http://schemas.openxmlformats.org/officeDocument/2006/relationships/image" Target="../media/image6.png"/><Relationship Id="rId2" Type="http://schemas.openxmlformats.org/officeDocument/2006/relationships/hyperlink" Target="http://apwmad0p7106:37108/Pages/doing-bus/eng-consultants/cnslt-rsrces/re/lpa-manual.aspx#table" TargetMode="External"/><Relationship Id="rId1" Type="http://schemas.openxmlformats.org/officeDocument/2006/relationships/slideLayout" Target="../slideLayouts/slideLayout5.xml"/><Relationship Id="rId6" Type="http://schemas.openxmlformats.org/officeDocument/2006/relationships/image" Target="../media/image58.gif"/><Relationship Id="rId5" Type="http://schemas.openxmlformats.org/officeDocument/2006/relationships/hyperlink" Target="http://apwmad0p7106:37108/dtsdManuals/re/lpa-manual/lpa-manual.docx" TargetMode="External"/><Relationship Id="rId4" Type="http://schemas.openxmlformats.org/officeDocument/2006/relationships/hyperlink" Target="http://apwmad0p7106:37108/dtsdManuals/re/lpa-manual/lpa-manual.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apwmad0p7106:37108/Pages/doing-bus/eng-consultants/cnslt-rsrces/re/lpa-manual.aspx#table" TargetMode="External"/><Relationship Id="rId1" Type="http://schemas.openxmlformats.org/officeDocument/2006/relationships/slideLayout" Target="../slideLayouts/slideLayout4.xml"/><Relationship Id="rId4" Type="http://schemas.openxmlformats.org/officeDocument/2006/relationships/image" Target="../media/image59.gif"/></Relationships>
</file>

<file path=ppt/slides/_rels/slide39.xml.rels><?xml version="1.0" encoding="UTF-8" standalone="yes"?>
<Relationships xmlns="http://schemas.openxmlformats.org/package/2006/relationships"><Relationship Id="rId8" Type="http://schemas.openxmlformats.org/officeDocument/2006/relationships/hyperlink" Target="http://apwmad0p7106:37108/Pages/doing-bus/local-gov/astnce-pgms/aid/lpa-re-info.aspx" TargetMode="External"/><Relationship Id="rId3" Type="http://schemas.openxmlformats.org/officeDocument/2006/relationships/hyperlink" Target="mailto:richglen@jt-engineering.com" TargetMode="External"/><Relationship Id="rId7" Type="http://schemas.openxmlformats.org/officeDocument/2006/relationships/image" Target="../media/image57.png"/><Relationship Id="rId2" Type="http://schemas.openxmlformats.org/officeDocument/2006/relationships/hyperlink" Target="mailto:greg.wolfe@cedarcorp.com" TargetMode="External"/><Relationship Id="rId1" Type="http://schemas.openxmlformats.org/officeDocument/2006/relationships/slideLayout" Target="../slideLayouts/slideLayout2.xml"/><Relationship Id="rId6" Type="http://schemas.openxmlformats.org/officeDocument/2006/relationships/hyperlink" Target="mailto:jmelville@KLEengineering.com" TargetMode="External"/><Relationship Id="rId5" Type="http://schemas.openxmlformats.org/officeDocument/2006/relationships/hyperlink" Target="mailto:stan.lukasz@daarcorp.com" TargetMode="External"/><Relationship Id="rId4" Type="http://schemas.openxmlformats.org/officeDocument/2006/relationships/hyperlink" Target="mailto:rbyom@knightea.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hyperlink" Target="mailto:William.burki@dot.wi.gov" TargetMode="External"/><Relationship Id="rId7" Type="http://schemas.openxmlformats.org/officeDocument/2006/relationships/hyperlink" Target="http://apwmad0p7106:37108/Pages/doing-bus/local-gov/astnce-pgms/aid/lpa-re-info.aspx" TargetMode="External"/><Relationship Id="rId2" Type="http://schemas.openxmlformats.org/officeDocument/2006/relationships/hyperlink" Target="mailto:Kerry.Paruleski@dot.wi.gov"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mailto:Dawn.vanoudenhoven@dot.wi.gov" TargetMode="External"/><Relationship Id="rId4" Type="http://schemas.openxmlformats.org/officeDocument/2006/relationships/hyperlink" Target="mailto:Cynthia.Michalski@dot.wi.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62000" y="534877"/>
            <a:ext cx="7620000" cy="3733800"/>
          </a:xfrm>
          <a:solidFill>
            <a:schemeClr val="bg1"/>
          </a:solidFill>
          <a:ln>
            <a:solidFill>
              <a:srgbClr val="4B68D1"/>
            </a:solidFill>
          </a:ln>
        </p:spPr>
        <p:txBody>
          <a:bodyPr>
            <a:normAutofit fontScale="90000"/>
          </a:bodyPr>
          <a:lstStyle/>
          <a:p>
            <a:pPr algn="ctr"/>
            <a:r>
              <a:rPr lang="en-US" sz="2200" b="1" dirty="0" smtClean="0"/>
              <a:t>“A </a:t>
            </a:r>
            <a:r>
              <a:rPr lang="en-US" sz="2200" dirty="0" smtClean="0"/>
              <a:t>p</a:t>
            </a:r>
            <a:r>
              <a:rPr lang="en-US" sz="2200" b="1" dirty="0" smtClean="0"/>
              <a:t>reviously </a:t>
            </a:r>
            <a:r>
              <a:rPr lang="en-US" sz="2200" dirty="0"/>
              <a:t>r</a:t>
            </a:r>
            <a:r>
              <a:rPr lang="en-US" sz="2200" b="1" dirty="0" smtClean="0"/>
              <a:t>ecorded </a:t>
            </a:r>
            <a:r>
              <a:rPr lang="en-US" sz="2200" dirty="0"/>
              <a:t>l</a:t>
            </a:r>
            <a:r>
              <a:rPr lang="en-US" sz="2200" b="1" dirty="0" smtClean="0"/>
              <a:t>ive </a:t>
            </a:r>
            <a:r>
              <a:rPr lang="en-US" sz="2200" dirty="0"/>
              <a:t>w</a:t>
            </a:r>
            <a:r>
              <a:rPr lang="en-US" sz="2200" b="1" dirty="0" smtClean="0"/>
              <a:t>eb </a:t>
            </a:r>
            <a:r>
              <a:rPr lang="en-US" sz="2200" dirty="0"/>
              <a:t>c</a:t>
            </a:r>
            <a:r>
              <a:rPr lang="en-US" sz="2200" b="1" dirty="0" smtClean="0"/>
              <a:t>ast”</a:t>
            </a:r>
            <a:r>
              <a:rPr lang="en-US" sz="2200" dirty="0"/>
              <a:t/>
            </a:r>
            <a:br>
              <a:rPr lang="en-US" sz="2200" dirty="0"/>
            </a:br>
            <a:r>
              <a:rPr lang="en-US" sz="3100" b="1" dirty="0" smtClean="0"/>
              <a:t/>
            </a:r>
            <a:br>
              <a:rPr lang="en-US" sz="3100" b="1" dirty="0" smtClean="0"/>
            </a:br>
            <a:r>
              <a:rPr lang="en-US" sz="3100" b="1" dirty="0" smtClean="0"/>
              <a:t/>
            </a:r>
            <a:br>
              <a:rPr lang="en-US" sz="3100" b="1" dirty="0" smtClean="0"/>
            </a:br>
            <a:r>
              <a:rPr lang="en-US" sz="4000" b="1" dirty="0" smtClean="0"/>
              <a:t/>
            </a:r>
            <a:br>
              <a:rPr lang="en-US" sz="4000" b="1" dirty="0" smtClean="0"/>
            </a:br>
            <a:r>
              <a:rPr lang="en-US" sz="4000" b="1" dirty="0" smtClean="0"/>
              <a:t/>
            </a:r>
            <a:br>
              <a:rPr lang="en-US" sz="4000" b="1" dirty="0" smtClean="0"/>
            </a:br>
            <a:r>
              <a:rPr lang="en-US" sz="4900" b="1" dirty="0" smtClean="0"/>
              <a:t>Partial Release of Mortgage</a:t>
            </a:r>
            <a:r>
              <a:rPr lang="en-US" sz="4800" b="1" dirty="0" smtClean="0"/>
              <a:t/>
            </a:r>
            <a:br>
              <a:rPr lang="en-US" sz="4800" b="1" dirty="0" smtClean="0"/>
            </a:br>
            <a:r>
              <a:rPr lang="en-US" sz="2200" i="1" dirty="0">
                <a:effectLst/>
                <a:latin typeface="AR CARTER" panose="02000000000000000000" pitchFamily="2" charset="0"/>
              </a:rPr>
              <a:t>as presented</a:t>
            </a:r>
            <a:r>
              <a:rPr lang="en-US" sz="2000" b="0" dirty="0">
                <a:effectLst/>
              </a:rPr>
              <a:t> </a:t>
            </a:r>
            <a:r>
              <a:rPr lang="en-US" sz="2000" dirty="0"/>
              <a:t>September 22, 2016</a:t>
            </a:r>
            <a:r>
              <a:rPr lang="en-US" sz="2000" dirty="0" smtClean="0"/>
              <a:t/>
            </a:r>
            <a:br>
              <a:rPr lang="en-US" sz="2000" dirty="0" smtClean="0"/>
            </a:br>
            <a:endParaRPr lang="en-US" sz="2000" dirty="0"/>
          </a:p>
        </p:txBody>
      </p:sp>
      <p:sp>
        <p:nvSpPr>
          <p:cNvPr id="6" name="Subtitle 2"/>
          <p:cNvSpPr>
            <a:spLocks noGrp="1"/>
          </p:cNvSpPr>
          <p:nvPr>
            <p:ph type="subTitle" idx="1"/>
          </p:nvPr>
        </p:nvSpPr>
        <p:spPr>
          <a:xfrm>
            <a:off x="3429000" y="5334000"/>
            <a:ext cx="4800600" cy="838200"/>
          </a:xfrm>
        </p:spPr>
        <p:txBody>
          <a:bodyPr>
            <a:normAutofit/>
          </a:bodyPr>
          <a:lstStyle/>
          <a:p>
            <a:r>
              <a:rPr lang="en-US" sz="1600" dirty="0" smtClean="0">
                <a:solidFill>
                  <a:schemeClr val="tx1"/>
                </a:solidFill>
              </a:rPr>
              <a:t>Wisconsin Department of Transportation (WisDOT)</a:t>
            </a:r>
          </a:p>
          <a:p>
            <a:r>
              <a:rPr lang="en-US" sz="1600" dirty="0" smtClean="0">
                <a:solidFill>
                  <a:schemeClr val="tx1"/>
                </a:solidFill>
              </a:rPr>
              <a:t>LPA Program – Real Estate</a:t>
            </a:r>
          </a:p>
          <a:p>
            <a:endParaRPr lang="en-US" sz="1600" dirty="0"/>
          </a:p>
        </p:txBody>
      </p:sp>
      <p:sp>
        <p:nvSpPr>
          <p:cNvPr id="3" name="TextBox 2"/>
          <p:cNvSpPr txBox="1"/>
          <p:nvPr/>
        </p:nvSpPr>
        <p:spPr>
          <a:xfrm>
            <a:off x="838200" y="4505980"/>
            <a:ext cx="6934200" cy="492443"/>
          </a:xfrm>
          <a:prstGeom prst="rect">
            <a:avLst/>
          </a:prstGeom>
          <a:noFill/>
        </p:spPr>
        <p:txBody>
          <a:bodyPr wrap="square" rtlCol="0">
            <a:spAutoFit/>
          </a:bodyPr>
          <a:lstStyle/>
          <a:p>
            <a:r>
              <a:rPr lang="en-US" sz="1200" dirty="0" smtClean="0">
                <a:solidFill>
                  <a:schemeClr val="accent1"/>
                </a:solidFill>
              </a:rPr>
              <a:t>LPAs and consultants can get credit </a:t>
            </a:r>
            <a:r>
              <a:rPr lang="en-US" sz="1200" dirty="0" smtClean="0">
                <a:solidFill>
                  <a:schemeClr val="accent1"/>
                </a:solidFill>
              </a:rPr>
              <a:t>for viewing </a:t>
            </a:r>
            <a:r>
              <a:rPr lang="en-US" sz="1200" dirty="0" smtClean="0">
                <a:solidFill>
                  <a:schemeClr val="accent1"/>
                </a:solidFill>
              </a:rPr>
              <a:t>presentation, </a:t>
            </a:r>
            <a:r>
              <a:rPr lang="en-US" sz="1200" dirty="0" smtClean="0">
                <a:solidFill>
                  <a:schemeClr val="accent1"/>
                </a:solidFill>
              </a:rPr>
              <a:t>if requested, by </a:t>
            </a:r>
            <a:r>
              <a:rPr lang="en-US" sz="1200" dirty="0" smtClean="0">
                <a:solidFill>
                  <a:schemeClr val="accent1"/>
                </a:solidFill>
              </a:rPr>
              <a:t>emailing:</a:t>
            </a:r>
            <a:endParaRPr lang="en-US" sz="1200" dirty="0" smtClean="0">
              <a:solidFill>
                <a:schemeClr val="accent1"/>
              </a:solidFill>
            </a:endParaRPr>
          </a:p>
          <a:p>
            <a:pPr>
              <a:spcBef>
                <a:spcPts val="0"/>
              </a:spcBef>
            </a:pPr>
            <a:r>
              <a:rPr lang="en-US" sz="1400" dirty="0" smtClean="0">
                <a:hlinkClick r:id="rId4"/>
              </a:rPr>
              <a:t>Kerry.Paruleski@dot.wi.gov</a:t>
            </a:r>
            <a:r>
              <a:rPr lang="en-US" sz="1400" dirty="0" smtClean="0"/>
              <a:t> or </a:t>
            </a:r>
            <a:r>
              <a:rPr lang="en-US" sz="1400" dirty="0" smtClean="0">
                <a:hlinkClick r:id="rId5"/>
              </a:rPr>
              <a:t>Cynthia.Michalski@dot.wi.gov</a:t>
            </a:r>
            <a:endParaRPr lang="en-US"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8012" y="1219200"/>
            <a:ext cx="2847975" cy="1600200"/>
          </a:xfrm>
          <a:prstGeom prst="rect">
            <a:avLst/>
          </a:prstGeom>
          <a:effectLst>
            <a:softEdge rad="317500"/>
          </a:effectLst>
        </p:spPr>
      </p:pic>
      <p:sp>
        <p:nvSpPr>
          <p:cNvPr id="2" name="Slide Number Placeholder 1"/>
          <p:cNvSpPr>
            <a:spLocks noGrp="1"/>
          </p:cNvSpPr>
          <p:nvPr>
            <p:ph type="sldNum" sz="quarter" idx="10"/>
          </p:nvPr>
        </p:nvSpPr>
        <p:spPr/>
        <p:txBody>
          <a:bodyPr/>
          <a:lstStyle/>
          <a:p>
            <a:pPr>
              <a:defRPr/>
            </a:pPr>
            <a:fld id="{0A2AD120-39C9-4762-9808-4997980F3313}" type="slidenum">
              <a:rPr lang="en-US" smtClean="0"/>
              <a:pPr>
                <a:defRPr/>
              </a:pPr>
              <a:t>1</a:t>
            </a:fld>
            <a:endParaRPr lang="en-US" dirty="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3857" y="5196840"/>
            <a:ext cx="747743" cy="822960"/>
          </a:xfrm>
          <a:prstGeom prst="rect">
            <a:avLst/>
          </a:prstGeom>
          <a:ln>
            <a:solidFill>
              <a:srgbClr val="0070C0"/>
            </a:solidFill>
          </a:ln>
        </p:spPr>
      </p:pic>
    </p:spTree>
    <p:extLst>
      <p:ext uri="{BB962C8B-B14F-4D97-AF65-F5344CB8AC3E}">
        <p14:creationId xmlns:p14="http://schemas.microsoft.com/office/powerpoint/2010/main" val="4746686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524000"/>
            <a:ext cx="8229600" cy="3873500"/>
          </a:xfrm>
        </p:spPr>
        <p:txBody>
          <a:bodyPr anchor="t" anchorCtr="0"/>
          <a:lstStyle/>
          <a:p>
            <a:pPr marL="109537" indent="0" algn="just">
              <a:buNone/>
            </a:pPr>
            <a:r>
              <a:rPr lang="en-US" dirty="0"/>
              <a:t>The LPA, when accepting state or federal funds to be used for </a:t>
            </a:r>
            <a:r>
              <a:rPr lang="en-US" u="sng" dirty="0"/>
              <a:t>any</a:t>
            </a:r>
            <a:r>
              <a:rPr lang="en-US" dirty="0"/>
              <a:t> aspect of their transportation project (real estate, design, or construction), agrees to follow all state and federal </a:t>
            </a:r>
            <a:r>
              <a:rPr lang="en-US" dirty="0" smtClean="0"/>
              <a:t>requirements.</a:t>
            </a:r>
          </a:p>
          <a:p>
            <a:pPr algn="just">
              <a:spcBef>
                <a:spcPts val="1200"/>
              </a:spcBef>
              <a:buFont typeface="Wingdings" panose="05000000000000000000" pitchFamily="2" charset="2"/>
              <a:buChar char="§"/>
            </a:pPr>
            <a:r>
              <a:rPr lang="en-US" dirty="0" smtClean="0"/>
              <a:t>See: </a:t>
            </a:r>
            <a:r>
              <a:rPr lang="en-US" dirty="0"/>
              <a:t>23 CFR 710.201(h).</a:t>
            </a:r>
          </a:p>
        </p:txBody>
      </p:sp>
      <p:pic>
        <p:nvPicPr>
          <p:cNvPr id="3" name="Picture 2"/>
          <p:cNvPicPr>
            <a:picLocks noChangeAspect="1"/>
          </p:cNvPicPr>
          <p:nvPr/>
        </p:nvPicPr>
        <p:blipFill>
          <a:blip r:embed="rId3"/>
          <a:stretch>
            <a:fillRect/>
          </a:stretch>
        </p:blipFill>
        <p:spPr>
          <a:xfrm>
            <a:off x="6248667" y="3657600"/>
            <a:ext cx="2133333" cy="2133333"/>
          </a:xfrm>
          <a:prstGeom prst="rect">
            <a:avLst/>
          </a:prstGeom>
        </p:spPr>
      </p:pic>
      <p:sp>
        <p:nvSpPr>
          <p:cNvPr id="2" name="Slide Number Placeholder 1"/>
          <p:cNvSpPr>
            <a:spLocks noGrp="1"/>
          </p:cNvSpPr>
          <p:nvPr>
            <p:ph type="sldNum" sz="quarter" idx="10"/>
          </p:nvPr>
        </p:nvSpPr>
        <p:spPr/>
        <p:txBody>
          <a:bodyPr/>
          <a:lstStyle/>
          <a:p>
            <a:pPr>
              <a:defRPr/>
            </a:pPr>
            <a:fld id="{89C35698-ECFA-45D4-B95F-4F52958123EB}" type="slidenum">
              <a:rPr lang="en-US" smtClean="0"/>
              <a:pPr>
                <a:defRPr/>
              </a:pPr>
              <a:t>10</a:t>
            </a:fld>
            <a:endParaRPr lang="en-US" dirty="0"/>
          </a:p>
        </p:txBody>
      </p:sp>
      <p:sp>
        <p:nvSpPr>
          <p:cNvPr id="8" name="Title 1"/>
          <p:cNvSpPr>
            <a:spLocks noGrp="1"/>
          </p:cNvSpPr>
          <p:nvPr>
            <p:ph type="title"/>
          </p:nvPr>
        </p:nvSpPr>
        <p:spPr>
          <a:xfrm>
            <a:off x="470170" y="321527"/>
            <a:ext cx="8229600" cy="1143000"/>
          </a:xfrm>
        </p:spPr>
        <p:txBody>
          <a:bodyPr/>
          <a:lstStyle/>
          <a:p>
            <a:pPr algn="ctr"/>
            <a:r>
              <a:rPr lang="en-US" dirty="0" smtClean="0"/>
              <a:t>Clear Title</a:t>
            </a:r>
            <a:endParaRPr lang="en-US" dirty="0"/>
          </a:p>
        </p:txBody>
      </p:sp>
    </p:spTree>
    <p:extLst>
      <p:ext uri="{BB962C8B-B14F-4D97-AF65-F5344CB8AC3E}">
        <p14:creationId xmlns:p14="http://schemas.microsoft.com/office/powerpoint/2010/main" val="1538409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12900"/>
            <a:ext cx="8229600" cy="3873500"/>
          </a:xfrm>
        </p:spPr>
        <p:txBody>
          <a:bodyPr anchor="ctr" anchorCtr="0"/>
          <a:lstStyle/>
          <a:p>
            <a:pPr marL="0" indent="0" algn="just">
              <a:buNone/>
            </a:pPr>
            <a:r>
              <a:rPr lang="en-US" sz="2400" dirty="0"/>
              <a:t>Under </a:t>
            </a:r>
            <a:r>
              <a:rPr lang="en-US" sz="2400" dirty="0" smtClean="0"/>
              <a:t>federal </a:t>
            </a:r>
            <a:r>
              <a:rPr lang="en-US" sz="2400" dirty="0"/>
              <a:t>law, property acquired for a state or </a:t>
            </a:r>
            <a:r>
              <a:rPr lang="en-US" sz="2400" dirty="0" smtClean="0"/>
              <a:t>federal-aid </a:t>
            </a:r>
            <a:r>
              <a:rPr lang="en-US" sz="2400" dirty="0"/>
              <a:t>project must be adequate for the construction, operation, and maintenance of the resulting facility and for the protection of both the facility and the traveling public. See, 23 CFR 710.201(e).  Meeting the adequacy of interest test requires the LPA to acquire clear, marketable title to the real property or real property interests necessary to build the project.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304800"/>
            <a:ext cx="2286000" cy="1232646"/>
          </a:xfrm>
          <a:prstGeom prst="rect">
            <a:avLst/>
          </a:prstGeom>
          <a:effectLst>
            <a:softEdge rad="127000"/>
          </a:effectLst>
        </p:spPr>
      </p:pic>
      <p:sp>
        <p:nvSpPr>
          <p:cNvPr id="6" name="Slide Number Placeholder 5"/>
          <p:cNvSpPr>
            <a:spLocks noGrp="1"/>
          </p:cNvSpPr>
          <p:nvPr>
            <p:ph type="sldNum" sz="quarter" idx="10"/>
          </p:nvPr>
        </p:nvSpPr>
        <p:spPr/>
        <p:txBody>
          <a:bodyPr/>
          <a:lstStyle/>
          <a:p>
            <a:pPr>
              <a:defRPr/>
            </a:pPr>
            <a:fld id="{89C35698-ECFA-45D4-B95F-4F52958123EB}" type="slidenum">
              <a:rPr lang="en-US" smtClean="0"/>
              <a:pPr>
                <a:defRPr/>
              </a:pPr>
              <a:t>11</a:t>
            </a:fld>
            <a:endParaRPr lang="en-US" dirty="0"/>
          </a:p>
        </p:txBody>
      </p:sp>
      <p:sp>
        <p:nvSpPr>
          <p:cNvPr id="8" name="Title 1"/>
          <p:cNvSpPr>
            <a:spLocks noGrp="1"/>
          </p:cNvSpPr>
          <p:nvPr>
            <p:ph type="title"/>
          </p:nvPr>
        </p:nvSpPr>
        <p:spPr>
          <a:xfrm>
            <a:off x="470170" y="321527"/>
            <a:ext cx="8229600" cy="1143000"/>
          </a:xfrm>
        </p:spPr>
        <p:txBody>
          <a:bodyPr/>
          <a:lstStyle/>
          <a:p>
            <a:pPr algn="ctr"/>
            <a:r>
              <a:rPr lang="en-US" dirty="0" smtClean="0"/>
              <a:t>Clear Title</a:t>
            </a:r>
            <a:endParaRPr lang="en-US" dirty="0"/>
          </a:p>
        </p:txBody>
      </p:sp>
    </p:spTree>
    <p:extLst>
      <p:ext uri="{BB962C8B-B14F-4D97-AF65-F5344CB8AC3E}">
        <p14:creationId xmlns:p14="http://schemas.microsoft.com/office/powerpoint/2010/main" val="2782856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170" y="321527"/>
            <a:ext cx="8229600" cy="1143000"/>
          </a:xfrm>
        </p:spPr>
        <p:txBody>
          <a:bodyPr/>
          <a:lstStyle/>
          <a:p>
            <a:pPr algn="ctr"/>
            <a:r>
              <a:rPr lang="en-US" dirty="0" smtClean="0"/>
              <a:t>Clear Title</a:t>
            </a:r>
            <a:endParaRPr lang="en-US" dirty="0"/>
          </a:p>
        </p:txBody>
      </p:sp>
      <p:sp>
        <p:nvSpPr>
          <p:cNvPr id="3" name="Content Placeholder 2"/>
          <p:cNvSpPr>
            <a:spLocks noGrp="1"/>
          </p:cNvSpPr>
          <p:nvPr>
            <p:ph idx="1"/>
          </p:nvPr>
        </p:nvSpPr>
        <p:spPr>
          <a:xfrm>
            <a:off x="457200" y="1612900"/>
            <a:ext cx="8229600" cy="3873500"/>
          </a:xfrm>
        </p:spPr>
        <p:txBody>
          <a:bodyPr anchor="ctr" anchorCtr="0"/>
          <a:lstStyle/>
          <a:p>
            <a:pPr marL="0" indent="0" algn="just">
              <a:spcBef>
                <a:spcPts val="0"/>
              </a:spcBef>
              <a:buNone/>
            </a:pPr>
            <a:r>
              <a:rPr lang="en-US" sz="2400" dirty="0"/>
              <a:t>Where the interest to be acquired is only a portion of the subject property (partial acquisition), WisDOT’s policy, with FHWA’s concurrence, requires the LPA to obtain either partial releases or subordination agreements for any prior recorded liens or title </a:t>
            </a:r>
            <a:r>
              <a:rPr lang="en-US" sz="2400" dirty="0" smtClean="0"/>
              <a:t>encumbrances.  This </a:t>
            </a:r>
            <a:r>
              <a:rPr lang="en-US" sz="2400" dirty="0"/>
              <a:t>requirement applies to recorded mortgages, no matter the complexity or dollar amount.  The sole exception to this requirement is for temporary limited easements (TLE) where the risk of foreclosure prior to or during construction is low. </a:t>
            </a:r>
          </a:p>
        </p:txBody>
      </p:sp>
      <p:pic>
        <p:nvPicPr>
          <p:cNvPr id="5" name="Picture 4"/>
          <p:cNvPicPr>
            <a:picLocks noChangeAspect="1"/>
          </p:cNvPicPr>
          <p:nvPr/>
        </p:nvPicPr>
        <p:blipFill>
          <a:blip r:embed="rId3"/>
          <a:stretch>
            <a:fillRect/>
          </a:stretch>
        </p:blipFill>
        <p:spPr>
          <a:xfrm>
            <a:off x="533400" y="318284"/>
            <a:ext cx="1431122" cy="1280160"/>
          </a:xfrm>
          <a:prstGeom prst="rect">
            <a:avLst/>
          </a:prstGeom>
          <a:ln>
            <a:solidFill>
              <a:srgbClr val="FF0000"/>
            </a:solidFill>
          </a:ln>
        </p:spPr>
      </p:pic>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12</a:t>
            </a:fld>
            <a:endParaRPr lang="en-US" dirty="0"/>
          </a:p>
        </p:txBody>
      </p:sp>
    </p:spTree>
    <p:extLst>
      <p:ext uri="{BB962C8B-B14F-4D97-AF65-F5344CB8AC3E}">
        <p14:creationId xmlns:p14="http://schemas.microsoft.com/office/powerpoint/2010/main" val="3310669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657600"/>
          </a:xfrm>
          <a:solidFill>
            <a:schemeClr val="bg1">
              <a:lumMod val="95000"/>
            </a:schemeClr>
          </a:solidFill>
          <a:ln>
            <a:solidFill>
              <a:srgbClr val="00B0F0"/>
            </a:solidFill>
          </a:ln>
        </p:spPr>
        <p:txBody>
          <a:bodyPr/>
          <a:lstStyle/>
          <a:p>
            <a:pPr marL="109537" indent="0">
              <a:buNone/>
            </a:pPr>
            <a:r>
              <a:rPr lang="en-US" sz="2800" dirty="0" smtClean="0"/>
              <a:t>Mortgage agreement provisions </a:t>
            </a:r>
            <a:r>
              <a:rPr lang="en-US" sz="2800" dirty="0" smtClean="0"/>
              <a:t>-</a:t>
            </a:r>
          </a:p>
          <a:p>
            <a:pPr marL="457200" lvl="1" indent="-339725">
              <a:spcBef>
                <a:spcPts val="0"/>
              </a:spcBef>
            </a:pPr>
            <a:r>
              <a:rPr lang="en-US" sz="2000" dirty="0" smtClean="0"/>
              <a:t>In most mortgage agreements, it is a violation to </a:t>
            </a:r>
            <a:r>
              <a:rPr lang="en-US" sz="2000" dirty="0" smtClean="0"/>
              <a:t>sell off any </a:t>
            </a:r>
            <a:r>
              <a:rPr lang="en-US" sz="2000" dirty="0" smtClean="0"/>
              <a:t>property under the mortgage without the consent of the </a:t>
            </a:r>
            <a:r>
              <a:rPr lang="en-US" sz="2000" dirty="0" smtClean="0"/>
              <a:t>lender, which is why we need to obtain a mortgage release or partial mortgage release.</a:t>
            </a:r>
            <a:endParaRPr lang="en-US" sz="2000" dirty="0" smtClean="0"/>
          </a:p>
          <a:p>
            <a:pPr marL="457200" lvl="1" indent="-339725">
              <a:spcBef>
                <a:spcPts val="0"/>
              </a:spcBef>
            </a:pPr>
            <a:r>
              <a:rPr lang="en-US" sz="2000" dirty="0" smtClean="0"/>
              <a:t>Mortgages are legally binding agreements and the</a:t>
            </a:r>
            <a:r>
              <a:rPr lang="en-US" sz="2000" dirty="0" smtClean="0"/>
              <a:t> </a:t>
            </a:r>
            <a:r>
              <a:rPr lang="en-US" sz="2000" dirty="0" smtClean="0"/>
              <a:t>lender has the ability to:</a:t>
            </a:r>
          </a:p>
          <a:p>
            <a:pPr marL="457200" lvl="2" indent="0">
              <a:spcBef>
                <a:spcPts val="600"/>
              </a:spcBef>
              <a:buNone/>
            </a:pPr>
            <a:r>
              <a:rPr lang="en-US" sz="1600" dirty="0" smtClean="0">
                <a:solidFill>
                  <a:srgbClr val="FF0000"/>
                </a:solidFill>
                <a:latin typeface="Cambria" panose="02040503050406030204" pitchFamily="18" charset="0"/>
              </a:rPr>
              <a:t>“...declare immediately due and payable all sums secured by this Mortgage upon the sale or transfer, without Lender’s prior written consent, </a:t>
            </a:r>
            <a:r>
              <a:rPr lang="en-US" sz="1600" u="sng" dirty="0" smtClean="0">
                <a:solidFill>
                  <a:srgbClr val="FF0000"/>
                </a:solidFill>
                <a:latin typeface="Cambria" panose="02040503050406030204" pitchFamily="18" charset="0"/>
              </a:rPr>
              <a:t>of all or ANY PART of the Real Property</a:t>
            </a:r>
            <a:r>
              <a:rPr lang="en-US" sz="1600" dirty="0" smtClean="0">
                <a:solidFill>
                  <a:srgbClr val="FF0000"/>
                </a:solidFill>
                <a:latin typeface="Cambria" panose="02040503050406030204" pitchFamily="18" charset="0"/>
              </a:rPr>
              <a:t>, or any interest in the Real Property.”</a:t>
            </a:r>
          </a:p>
          <a:p>
            <a:pPr marL="914400" lvl="2" indent="0" algn="r">
              <a:spcBef>
                <a:spcPts val="600"/>
              </a:spcBef>
              <a:buNone/>
            </a:pPr>
            <a:r>
              <a:rPr lang="en-US" sz="1400" i="1" dirty="0" smtClean="0">
                <a:solidFill>
                  <a:srgbClr val="FF0000"/>
                </a:solidFill>
              </a:rPr>
              <a:t>(Taken from a JPMorgan Chase Bank mortgage agreement.)</a:t>
            </a:r>
            <a:endParaRPr lang="en-US" sz="1400" i="1" dirty="0">
              <a:solidFill>
                <a:srgbClr val="FF0000"/>
              </a:solidFill>
            </a:endParaRPr>
          </a:p>
        </p:txBody>
      </p:sp>
      <p:sp>
        <p:nvSpPr>
          <p:cNvPr id="2" name="Title 1"/>
          <p:cNvSpPr>
            <a:spLocks noGrp="1"/>
          </p:cNvSpPr>
          <p:nvPr>
            <p:ph type="title"/>
          </p:nvPr>
        </p:nvSpPr>
        <p:spPr>
          <a:xfrm>
            <a:off x="457200" y="381000"/>
            <a:ext cx="8229600" cy="1143000"/>
          </a:xfrm>
          <a:solidFill>
            <a:schemeClr val="bg1">
              <a:lumMod val="95000"/>
            </a:schemeClr>
          </a:solidFill>
          <a:ln>
            <a:solidFill>
              <a:srgbClr val="00B0F0"/>
            </a:solidFill>
          </a:ln>
        </p:spPr>
        <p:txBody>
          <a:bodyPr>
            <a:normAutofit/>
          </a:bodyPr>
          <a:lstStyle/>
          <a:p>
            <a:pPr algn="r"/>
            <a:r>
              <a:rPr lang="en-US" sz="3600" dirty="0" smtClean="0"/>
              <a:t>Protect the Property Owner</a:t>
            </a:r>
            <a:endParaRPr lang="en-US" sz="3600" dirty="0"/>
          </a:p>
        </p:txBody>
      </p:sp>
      <p:pic>
        <p:nvPicPr>
          <p:cNvPr id="6" name="Picture 5"/>
          <p:cNvPicPr>
            <a:picLocks noChangeAspect="1"/>
          </p:cNvPicPr>
          <p:nvPr/>
        </p:nvPicPr>
        <p:blipFill>
          <a:blip r:embed="rId3"/>
          <a:stretch>
            <a:fillRect/>
          </a:stretch>
        </p:blipFill>
        <p:spPr>
          <a:xfrm>
            <a:off x="457200" y="182880"/>
            <a:ext cx="1654914" cy="1645920"/>
          </a:xfrm>
          <a:prstGeom prst="rect">
            <a:avLst/>
          </a:prstGeom>
          <a:ln>
            <a:solidFill>
              <a:srgbClr val="FF0000"/>
            </a:solidFill>
          </a:ln>
          <a:effectLst/>
        </p:spPr>
      </p:pic>
      <p:sp>
        <p:nvSpPr>
          <p:cNvPr id="7" name="Slide Number Placeholder 6"/>
          <p:cNvSpPr>
            <a:spLocks noGrp="1"/>
          </p:cNvSpPr>
          <p:nvPr>
            <p:ph type="sldNum" sz="quarter" idx="10"/>
          </p:nvPr>
        </p:nvSpPr>
        <p:spPr/>
        <p:txBody>
          <a:bodyPr/>
          <a:lstStyle/>
          <a:p>
            <a:pPr>
              <a:defRPr/>
            </a:pPr>
            <a:fld id="{89C35698-ECFA-45D4-B95F-4F52958123EB}" type="slidenum">
              <a:rPr lang="en-US" smtClean="0"/>
              <a:pPr>
                <a:defRPr/>
              </a:pPr>
              <a:t>13</a:t>
            </a:fld>
            <a:endParaRPr lang="en-US" dirty="0"/>
          </a:p>
        </p:txBody>
      </p:sp>
    </p:spTree>
    <p:extLst>
      <p:ext uri="{BB962C8B-B14F-4D97-AF65-F5344CB8AC3E}">
        <p14:creationId xmlns:p14="http://schemas.microsoft.com/office/powerpoint/2010/main" val="75328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229600" cy="3505200"/>
          </a:xfrm>
          <a:solidFill>
            <a:schemeClr val="bg1">
              <a:lumMod val="95000"/>
            </a:schemeClr>
          </a:solidFill>
          <a:ln>
            <a:solidFill>
              <a:srgbClr val="00B0F0"/>
            </a:solidFill>
          </a:ln>
        </p:spPr>
        <p:txBody>
          <a:bodyPr anchor="ctr" anchorCtr="0"/>
          <a:lstStyle/>
          <a:p>
            <a:pPr marL="109537" indent="0">
              <a:buNone/>
            </a:pPr>
            <a:r>
              <a:rPr lang="en-US" sz="3200" dirty="0"/>
              <a:t>Property owners are putting a lot of trust in us. </a:t>
            </a:r>
            <a:r>
              <a:rPr lang="en-US" sz="3200" dirty="0" smtClean="0"/>
              <a:t>So, </a:t>
            </a:r>
            <a:r>
              <a:rPr lang="en-US" sz="3200" dirty="0"/>
              <a:t>we need to acquire the property correctly for them. In many cases, probably </a:t>
            </a:r>
            <a:r>
              <a:rPr lang="en-US" sz="3200" dirty="0" smtClean="0"/>
              <a:t>most, if there </a:t>
            </a:r>
            <a:r>
              <a:rPr lang="en-US" sz="3200" dirty="0"/>
              <a:t>is a violation of the mortgage </a:t>
            </a:r>
            <a:r>
              <a:rPr lang="en-US" sz="3200" dirty="0" smtClean="0"/>
              <a:t>agreement, </a:t>
            </a:r>
            <a:r>
              <a:rPr lang="en-US" sz="3200" dirty="0" smtClean="0"/>
              <a:t>the </a:t>
            </a:r>
            <a:r>
              <a:rPr lang="en-US" sz="3200" dirty="0"/>
              <a:t>lender can </a:t>
            </a:r>
            <a:r>
              <a:rPr lang="en-US" sz="3200" dirty="0" smtClean="0"/>
              <a:t>immediately call the </a:t>
            </a:r>
            <a:r>
              <a:rPr lang="en-US" sz="3200" dirty="0"/>
              <a:t>entire </a:t>
            </a:r>
            <a:r>
              <a:rPr lang="en-US" sz="3200" dirty="0" smtClean="0"/>
              <a:t>mortgage due.</a:t>
            </a:r>
            <a:endParaRPr lang="en-US" sz="3200" dirty="0"/>
          </a:p>
        </p:txBody>
      </p:sp>
      <p:sp>
        <p:nvSpPr>
          <p:cNvPr id="2" name="Title 1"/>
          <p:cNvSpPr>
            <a:spLocks noGrp="1"/>
          </p:cNvSpPr>
          <p:nvPr>
            <p:ph type="title"/>
          </p:nvPr>
        </p:nvSpPr>
        <p:spPr>
          <a:xfrm>
            <a:off x="457200" y="381000"/>
            <a:ext cx="8229600" cy="1143000"/>
          </a:xfrm>
          <a:solidFill>
            <a:schemeClr val="bg1">
              <a:lumMod val="95000"/>
            </a:schemeClr>
          </a:solidFill>
          <a:ln>
            <a:solidFill>
              <a:srgbClr val="00B0F0"/>
            </a:solidFill>
          </a:ln>
        </p:spPr>
        <p:txBody>
          <a:bodyPr>
            <a:normAutofit/>
          </a:bodyPr>
          <a:lstStyle/>
          <a:p>
            <a:pPr algn="r"/>
            <a:r>
              <a:rPr lang="en-US" sz="3600" dirty="0" smtClean="0"/>
              <a:t>Protect the Property Owner</a:t>
            </a:r>
            <a:endParaRPr lang="en-US" sz="3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2400"/>
            <a:ext cx="1737360" cy="1737360"/>
          </a:xfrm>
          <a:prstGeom prst="rect">
            <a:avLst/>
          </a:prstGeom>
        </p:spPr>
      </p:pic>
      <p:sp>
        <p:nvSpPr>
          <p:cNvPr id="3" name="Slide Number Placeholder 2"/>
          <p:cNvSpPr>
            <a:spLocks noGrp="1"/>
          </p:cNvSpPr>
          <p:nvPr>
            <p:ph type="sldNum" sz="quarter" idx="10"/>
          </p:nvPr>
        </p:nvSpPr>
        <p:spPr/>
        <p:txBody>
          <a:bodyPr/>
          <a:lstStyle/>
          <a:p>
            <a:pPr>
              <a:defRPr/>
            </a:pPr>
            <a:fld id="{89C35698-ECFA-45D4-B95F-4F52958123EB}" type="slidenum">
              <a:rPr lang="en-US" smtClean="0"/>
              <a:pPr>
                <a:defRPr/>
              </a:pPr>
              <a:t>14</a:t>
            </a:fld>
            <a:endParaRPr lang="en-US" dirty="0"/>
          </a:p>
        </p:txBody>
      </p:sp>
    </p:spTree>
    <p:extLst>
      <p:ext uri="{BB962C8B-B14F-4D97-AF65-F5344CB8AC3E}">
        <p14:creationId xmlns:p14="http://schemas.microsoft.com/office/powerpoint/2010/main" val="3129766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000" y="1447800"/>
            <a:ext cx="8382000" cy="2819400"/>
          </a:xfrm>
          <a:solidFill>
            <a:schemeClr val="bg1">
              <a:lumMod val="95000"/>
            </a:schemeClr>
          </a:solidFill>
          <a:ln>
            <a:solidFill>
              <a:srgbClr val="00B0F0"/>
            </a:solidFill>
          </a:ln>
        </p:spPr>
        <p:txBody>
          <a:bodyPr/>
          <a:lstStyle/>
          <a:p>
            <a:pPr marL="109537" indent="0">
              <a:buNone/>
            </a:pPr>
            <a:r>
              <a:rPr lang="en-US" dirty="0" smtClean="0"/>
              <a:t>You may have to pay twice:</a:t>
            </a:r>
          </a:p>
          <a:p>
            <a:pPr marL="460375" lvl="1" indent="-342900">
              <a:spcBef>
                <a:spcPts val="600"/>
              </a:spcBef>
              <a:buFont typeface="Arial" panose="020B0604020202020204" pitchFamily="34" charset="0"/>
              <a:buChar char="$"/>
            </a:pPr>
            <a:r>
              <a:rPr lang="en-US" dirty="0" smtClean="0"/>
              <a:t>In the case of a property being foreclosed on, the LPA will likely have to pay the lender to acquire the property again. </a:t>
            </a:r>
          </a:p>
          <a:p>
            <a:pPr marL="460375" lvl="1" indent="-342900">
              <a:buFont typeface="Arial" panose="020B0604020202020204" pitchFamily="34" charset="0"/>
              <a:buChar char="$"/>
            </a:pPr>
            <a:r>
              <a:rPr lang="en-US" dirty="0" smtClean="0"/>
              <a:t>Why? The lender will not have received payment from the initial acquisition and would not have released their rights to the property. The LPA would be subordinate to the lender in the chain of title.</a:t>
            </a:r>
            <a:endParaRPr lang="en-US" dirty="0"/>
          </a:p>
        </p:txBody>
      </p:sp>
      <p:sp>
        <p:nvSpPr>
          <p:cNvPr id="5" name="Title 4"/>
          <p:cNvSpPr>
            <a:spLocks noGrp="1"/>
          </p:cNvSpPr>
          <p:nvPr>
            <p:ph type="title"/>
          </p:nvPr>
        </p:nvSpPr>
        <p:spPr>
          <a:xfrm>
            <a:off x="457200" y="381000"/>
            <a:ext cx="7924800" cy="1143000"/>
          </a:xfrm>
          <a:noFill/>
          <a:ln>
            <a:noFill/>
          </a:ln>
        </p:spPr>
        <p:txBody>
          <a:bodyPr/>
          <a:lstStyle/>
          <a:p>
            <a:pPr algn="ctr"/>
            <a:r>
              <a:rPr lang="en-US" dirty="0" smtClean="0"/>
              <a:t>Protect the LPA</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4495800"/>
            <a:ext cx="3093828" cy="1371600"/>
          </a:xfrm>
          <a:prstGeom prst="rect">
            <a:avLst/>
          </a:prstGeom>
          <a:effectLst>
            <a:softEdge rad="127000"/>
          </a:effectLst>
        </p:spPr>
      </p:pic>
      <p:pic>
        <p:nvPicPr>
          <p:cNvPr id="2" name="Picture 1"/>
          <p:cNvPicPr>
            <a:picLocks noChangeAspect="1"/>
          </p:cNvPicPr>
          <p:nvPr/>
        </p:nvPicPr>
        <p:blipFill>
          <a:blip r:embed="rId4"/>
          <a:stretch>
            <a:fillRect/>
          </a:stretch>
        </p:blipFill>
        <p:spPr>
          <a:xfrm>
            <a:off x="6248400" y="4267200"/>
            <a:ext cx="2819400" cy="1762125"/>
          </a:xfrm>
          <a:prstGeom prst="rect">
            <a:avLst/>
          </a:prstGeom>
          <a:effectLst>
            <a:softEdge rad="317500"/>
          </a:effectLst>
        </p:spPr>
      </p:pic>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15</a:t>
            </a:fld>
            <a:endParaRPr lang="en-US" dirty="0"/>
          </a:p>
        </p:txBody>
      </p:sp>
    </p:spTree>
    <p:extLst>
      <p:ext uri="{BB962C8B-B14F-4D97-AF65-F5344CB8AC3E}">
        <p14:creationId xmlns:p14="http://schemas.microsoft.com/office/powerpoint/2010/main" val="411576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3429000"/>
          </a:xfrm>
          <a:solidFill>
            <a:schemeClr val="bg1">
              <a:lumMod val="95000"/>
            </a:schemeClr>
          </a:solidFill>
          <a:ln>
            <a:solidFill>
              <a:srgbClr val="00B0F0"/>
            </a:solidFill>
          </a:ln>
        </p:spPr>
        <p:txBody>
          <a:bodyPr anchor="ctr" anchorCtr="0"/>
          <a:lstStyle/>
          <a:p>
            <a:pPr marL="2743200" indent="0">
              <a:buNone/>
            </a:pPr>
            <a:r>
              <a:rPr lang="en-US" dirty="0" smtClean="0"/>
              <a:t>Issues could hold up project...</a:t>
            </a:r>
          </a:p>
          <a:p>
            <a:pPr marL="2743200" lvl="1" indent="-457200">
              <a:spcBef>
                <a:spcPts val="1200"/>
              </a:spcBef>
            </a:pPr>
            <a:r>
              <a:rPr lang="en-US" dirty="0" smtClean="0"/>
              <a:t>If the mortgage company is uncooperative after foreclosing on the property, you may have to go through the condemnation process.</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 y="2357141"/>
            <a:ext cx="2651760" cy="1986259"/>
          </a:xfrm>
          <a:prstGeom prst="rect">
            <a:avLst/>
          </a:prstGeom>
          <a:effectLst>
            <a:softEdge rad="127000"/>
          </a:effectLst>
        </p:spPr>
      </p:pic>
      <p:pic>
        <p:nvPicPr>
          <p:cNvPr id="5" name="Picture 4"/>
          <p:cNvPicPr>
            <a:picLocks noChangeAspect="1"/>
          </p:cNvPicPr>
          <p:nvPr/>
        </p:nvPicPr>
        <p:blipFill>
          <a:blip r:embed="rId4"/>
          <a:stretch>
            <a:fillRect/>
          </a:stretch>
        </p:blipFill>
        <p:spPr>
          <a:xfrm>
            <a:off x="6629400" y="304800"/>
            <a:ext cx="2103120" cy="2103120"/>
          </a:xfrm>
          <a:prstGeom prst="rect">
            <a:avLst/>
          </a:prstGeom>
          <a:effectLst>
            <a:softEdge rad="127000"/>
          </a:effectLst>
        </p:spPr>
      </p:pic>
      <p:sp>
        <p:nvSpPr>
          <p:cNvPr id="8" name="Title 4"/>
          <p:cNvSpPr>
            <a:spLocks noGrp="1"/>
          </p:cNvSpPr>
          <p:nvPr>
            <p:ph type="title"/>
          </p:nvPr>
        </p:nvSpPr>
        <p:spPr>
          <a:xfrm>
            <a:off x="457200" y="381000"/>
            <a:ext cx="7924800" cy="1143000"/>
          </a:xfrm>
          <a:noFill/>
          <a:ln>
            <a:noFill/>
          </a:ln>
        </p:spPr>
        <p:txBody>
          <a:bodyPr/>
          <a:lstStyle/>
          <a:p>
            <a:pPr algn="ctr"/>
            <a:r>
              <a:rPr lang="en-US" dirty="0" smtClean="0"/>
              <a:t>Protect the LPA</a:t>
            </a:r>
            <a:endParaRPr lang="en-US" dirty="0"/>
          </a:p>
        </p:txBody>
      </p:sp>
      <p:sp>
        <p:nvSpPr>
          <p:cNvPr id="3" name="Slide Number Placeholder 2"/>
          <p:cNvSpPr>
            <a:spLocks noGrp="1"/>
          </p:cNvSpPr>
          <p:nvPr>
            <p:ph type="sldNum" sz="quarter" idx="10"/>
          </p:nvPr>
        </p:nvSpPr>
        <p:spPr/>
        <p:txBody>
          <a:bodyPr/>
          <a:lstStyle/>
          <a:p>
            <a:pPr>
              <a:defRPr/>
            </a:pPr>
            <a:fld id="{89C35698-ECFA-45D4-B95F-4F52958123EB}" type="slidenum">
              <a:rPr lang="en-US" smtClean="0"/>
              <a:pPr>
                <a:defRPr/>
              </a:pPr>
              <a:t>16</a:t>
            </a:fld>
            <a:endParaRPr lang="en-US" dirty="0"/>
          </a:p>
        </p:txBody>
      </p:sp>
    </p:spTree>
    <p:extLst>
      <p:ext uri="{BB962C8B-B14F-4D97-AF65-F5344CB8AC3E}">
        <p14:creationId xmlns:p14="http://schemas.microsoft.com/office/powerpoint/2010/main" val="2636677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5791200" cy="4191000"/>
          </a:xfrm>
        </p:spPr>
        <p:txBody>
          <a:bodyPr/>
          <a:lstStyle/>
          <a:p>
            <a:pPr marL="457200" indent="-457200">
              <a:buSzPct val="100000"/>
              <a:buFont typeface="Wingdings" panose="05000000000000000000" pitchFamily="2" charset="2"/>
              <a:buChar char="v"/>
            </a:pPr>
            <a:r>
              <a:rPr lang="en-US" sz="3200" dirty="0" smtClean="0">
                <a:effectLst>
                  <a:outerShdw blurRad="38100" dist="38100" dir="2700000" algn="tl">
                    <a:srgbClr val="000000">
                      <a:alpha val="43137"/>
                    </a:srgbClr>
                  </a:outerShdw>
                </a:effectLst>
              </a:rPr>
              <a:t>Simple rule:</a:t>
            </a:r>
            <a:r>
              <a:rPr lang="en-US" sz="3200" dirty="0" smtClean="0"/>
              <a:t>  You need to obtain a partial mortgage release on </a:t>
            </a:r>
            <a:r>
              <a:rPr lang="en-US" sz="3200" u="sng" dirty="0" smtClean="0"/>
              <a:t>any</a:t>
            </a:r>
            <a:r>
              <a:rPr lang="en-US" sz="3200" dirty="0" smtClean="0"/>
              <a:t> permanent acquisition that has a mortgage, including...</a:t>
            </a:r>
          </a:p>
          <a:p>
            <a:pPr marL="914400" lvl="1" indent="-522288">
              <a:spcBef>
                <a:spcPts val="1200"/>
              </a:spcBef>
              <a:buFont typeface="Wingdings" panose="05000000000000000000" pitchFamily="2" charset="2"/>
              <a:buChar char="ü"/>
            </a:pPr>
            <a:r>
              <a:rPr lang="en-US" sz="3200" dirty="0"/>
              <a:t>FEE</a:t>
            </a:r>
          </a:p>
          <a:p>
            <a:pPr marL="914400" lvl="1" indent="-522288">
              <a:buFont typeface="Wingdings" panose="05000000000000000000" pitchFamily="2" charset="2"/>
              <a:buChar char="ü"/>
            </a:pPr>
            <a:r>
              <a:rPr lang="en-US" sz="3200" dirty="0"/>
              <a:t>PLE</a:t>
            </a:r>
          </a:p>
          <a:p>
            <a:pPr marL="914400" lvl="1" indent="-522288">
              <a:buFont typeface="Wingdings" panose="05000000000000000000" pitchFamily="2" charset="2"/>
              <a:buChar char="ü"/>
            </a:pPr>
            <a:r>
              <a:rPr lang="en-US" sz="3200" dirty="0"/>
              <a:t>HE</a:t>
            </a:r>
          </a:p>
          <a:p>
            <a:pPr marL="136525" indent="0">
              <a:buNone/>
            </a:pPr>
            <a:endParaRPr lang="en-US" dirty="0"/>
          </a:p>
        </p:txBody>
      </p:sp>
      <p:sp>
        <p:nvSpPr>
          <p:cNvPr id="3" name="Title 2"/>
          <p:cNvSpPr>
            <a:spLocks noGrp="1"/>
          </p:cNvSpPr>
          <p:nvPr>
            <p:ph type="title"/>
          </p:nvPr>
        </p:nvSpPr>
        <p:spPr>
          <a:xfrm>
            <a:off x="457200" y="304800"/>
            <a:ext cx="8229600" cy="1143000"/>
          </a:xfrm>
        </p:spPr>
        <p:txBody>
          <a:bodyPr/>
          <a:lstStyle/>
          <a:p>
            <a:pPr algn="ctr"/>
            <a:r>
              <a:rPr lang="en-US" dirty="0" smtClean="0"/>
              <a:t>When do you need it?</a:t>
            </a:r>
            <a:endParaRPr lang="en-US" dirty="0"/>
          </a:p>
        </p:txBody>
      </p:sp>
      <p:pic>
        <p:nvPicPr>
          <p:cNvPr id="5" name="Picture 4"/>
          <p:cNvPicPr>
            <a:picLocks noChangeAspect="1"/>
          </p:cNvPicPr>
          <p:nvPr/>
        </p:nvPicPr>
        <p:blipFill>
          <a:blip r:embed="rId4"/>
          <a:stretch>
            <a:fillRect/>
          </a:stretch>
        </p:blipFill>
        <p:spPr>
          <a:xfrm>
            <a:off x="6398530" y="4267200"/>
            <a:ext cx="2072640" cy="1554480"/>
          </a:xfrm>
          <a:prstGeom prst="rect">
            <a:avLst/>
          </a:prstGeom>
          <a:effectLst>
            <a:softEdge rad="127000"/>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8530" y="2788920"/>
            <a:ext cx="2075311" cy="1554480"/>
          </a:xfrm>
          <a:prstGeom prst="rect">
            <a:avLst/>
          </a:prstGeom>
          <a:effectLst>
            <a:softEdge rad="127000"/>
          </a:effectLst>
        </p:spPr>
      </p:pic>
      <p:pic>
        <p:nvPicPr>
          <p:cNvPr id="6" name="Picture 5"/>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a:off x="6385799" y="1371600"/>
            <a:ext cx="2011680" cy="1554480"/>
          </a:xfrm>
          <a:prstGeom prst="rect">
            <a:avLst/>
          </a:prstGeom>
          <a:effectLst>
            <a:softEdge rad="127000"/>
          </a:effectLst>
        </p:spPr>
      </p:pic>
      <p:sp>
        <p:nvSpPr>
          <p:cNvPr id="7" name="Slide Number Placeholder 6"/>
          <p:cNvSpPr>
            <a:spLocks noGrp="1"/>
          </p:cNvSpPr>
          <p:nvPr>
            <p:ph type="sldNum" sz="quarter" idx="10"/>
          </p:nvPr>
        </p:nvSpPr>
        <p:spPr/>
        <p:txBody>
          <a:bodyPr/>
          <a:lstStyle/>
          <a:p>
            <a:pPr>
              <a:defRPr/>
            </a:pPr>
            <a:fld id="{89C35698-ECFA-45D4-B95F-4F52958123EB}" type="slidenum">
              <a:rPr lang="en-US" smtClean="0"/>
              <a:pPr>
                <a:defRPr/>
              </a:pPr>
              <a:t>17</a:t>
            </a:fld>
            <a:endParaRPr lang="en-US" dirty="0"/>
          </a:p>
        </p:txBody>
      </p:sp>
    </p:spTree>
    <p:extLst>
      <p:ext uri="{BB962C8B-B14F-4D97-AF65-F5344CB8AC3E}">
        <p14:creationId xmlns:p14="http://schemas.microsoft.com/office/powerpoint/2010/main" val="3994901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3657600"/>
          </a:xfrm>
          <a:solidFill>
            <a:schemeClr val="bg1"/>
          </a:solidFill>
          <a:ln>
            <a:solidFill>
              <a:srgbClr val="FFFF00"/>
            </a:solidFill>
          </a:ln>
        </p:spPr>
        <p:txBody>
          <a:bodyPr/>
          <a:lstStyle/>
          <a:p>
            <a:pPr marL="1371600" indent="0">
              <a:buSzPct val="100000"/>
              <a:buNone/>
            </a:pPr>
            <a:r>
              <a:rPr lang="en-US" sz="2400" dirty="0" smtClean="0"/>
              <a:t>A lender will likely </a:t>
            </a:r>
            <a:r>
              <a:rPr lang="en-US" sz="2400" u="sng" dirty="0" smtClean="0"/>
              <a:t>not</a:t>
            </a:r>
            <a:r>
              <a:rPr lang="en-US" sz="2400" dirty="0" smtClean="0"/>
              <a:t> be willing to release their interests on a PLE or HE because the </a:t>
            </a:r>
            <a:r>
              <a:rPr lang="en-US" sz="2400" dirty="0"/>
              <a:t>lender still has an interest in the property</a:t>
            </a:r>
            <a:r>
              <a:rPr lang="en-US" sz="2400" dirty="0" smtClean="0"/>
              <a:t>.</a:t>
            </a:r>
            <a:endParaRPr lang="en-US" sz="2400" dirty="0"/>
          </a:p>
          <a:p>
            <a:pPr indent="-365125">
              <a:buSzPct val="100000"/>
            </a:pPr>
            <a:r>
              <a:rPr lang="en-US" sz="2400" dirty="0" smtClean="0"/>
              <a:t>Talk </a:t>
            </a:r>
            <a:r>
              <a:rPr lang="en-US" sz="2400" dirty="0"/>
              <a:t>to your MC about </a:t>
            </a:r>
            <a:r>
              <a:rPr lang="en-US" sz="2400" dirty="0" smtClean="0"/>
              <a:t>‘Consent </a:t>
            </a:r>
            <a:r>
              <a:rPr lang="en-US" sz="2400" dirty="0"/>
              <a:t>of Lien </a:t>
            </a:r>
            <a:r>
              <a:rPr lang="en-US" sz="2400" dirty="0" smtClean="0"/>
              <a:t>Holder’ </a:t>
            </a:r>
            <a:r>
              <a:rPr lang="en-US" sz="2400" dirty="0"/>
              <a:t>language. We want to make sure the lender is subordinating to the LPA.</a:t>
            </a:r>
          </a:p>
          <a:p>
            <a:pPr indent="-365125">
              <a:buSzPct val="100000"/>
            </a:pPr>
            <a:r>
              <a:rPr lang="en-US" sz="2400" dirty="0" smtClean="0"/>
              <a:t>For these cases a ‘Subordination Agreement’ or ‘Consent of Lien Holder’ will be sufficient</a:t>
            </a:r>
          </a:p>
          <a:p>
            <a:pPr marL="914400" lvl="1" indent="-522288">
              <a:spcBef>
                <a:spcPts val="1200"/>
              </a:spcBef>
              <a:buFont typeface="Wingdings" panose="05000000000000000000" pitchFamily="2" charset="2"/>
              <a:buChar char="ü"/>
            </a:pPr>
            <a:r>
              <a:rPr lang="en-US" sz="2400" dirty="0" smtClean="0"/>
              <a:t>See LPA manual/</a:t>
            </a:r>
            <a:r>
              <a:rPr lang="en-US" sz="2400" dirty="0" smtClean="0">
                <a:hlinkClick r:id="rId3"/>
              </a:rPr>
              <a:t>forms</a:t>
            </a:r>
            <a:endParaRPr lang="en-US" sz="2400" dirty="0"/>
          </a:p>
        </p:txBody>
      </p:sp>
      <p:sp>
        <p:nvSpPr>
          <p:cNvPr id="3" name="Title 2"/>
          <p:cNvSpPr>
            <a:spLocks noGrp="1"/>
          </p:cNvSpPr>
          <p:nvPr>
            <p:ph type="title"/>
          </p:nvPr>
        </p:nvSpPr>
        <p:spPr/>
        <p:txBody>
          <a:bodyPr/>
          <a:lstStyle/>
          <a:p>
            <a:r>
              <a:rPr lang="en-US" dirty="0" smtClean="0"/>
              <a:t>Side Note...</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1700" y="4777823"/>
            <a:ext cx="2705100" cy="1685925"/>
          </a:xfrm>
          <a:prstGeom prst="rect">
            <a:avLst/>
          </a:prstGeom>
          <a:ln>
            <a:solidFill>
              <a:srgbClr val="FFFF00"/>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1676400"/>
            <a:ext cx="1203871" cy="1097280"/>
          </a:xfrm>
          <a:prstGeom prst="rect">
            <a:avLst/>
          </a:prstGeom>
        </p:spPr>
      </p:pic>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18</a:t>
            </a:fld>
            <a:endParaRPr lang="en-US" dirty="0"/>
          </a:p>
        </p:txBody>
      </p:sp>
    </p:spTree>
    <p:extLst>
      <p:ext uri="{BB962C8B-B14F-4D97-AF65-F5344CB8AC3E}">
        <p14:creationId xmlns:p14="http://schemas.microsoft.com/office/powerpoint/2010/main" val="2354361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41000">
              <a:schemeClr val="accent5">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829761"/>
          </a:xfrm>
        </p:spPr>
        <p:txBody>
          <a:bodyPr>
            <a:normAutofit fontScale="90000"/>
          </a:bodyPr>
          <a:lstStyle/>
          <a:p>
            <a:pPr algn="ctr"/>
            <a:r>
              <a:rPr lang="en-US" sz="5400" dirty="0" smtClean="0"/>
              <a:t>Obtaining </a:t>
            </a:r>
            <a:r>
              <a:rPr lang="en-US" sz="5400" dirty="0" smtClean="0"/>
              <a:t>a</a:t>
            </a:r>
            <a:br>
              <a:rPr lang="en-US" sz="5400" dirty="0" smtClean="0"/>
            </a:br>
            <a:r>
              <a:rPr lang="en-US" sz="5400" dirty="0" smtClean="0"/>
              <a:t>Partial Mortgage Release</a:t>
            </a:r>
            <a:endParaRPr lang="en-US" sz="5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581400"/>
            <a:ext cx="4476750" cy="1019175"/>
          </a:xfrm>
          <a:prstGeom prst="rect">
            <a:avLst/>
          </a:prstGeom>
          <a:effectLst>
            <a:glow rad="139700">
              <a:schemeClr val="accent1">
                <a:satMod val="175000"/>
                <a:alpha val="40000"/>
              </a:schemeClr>
            </a:glo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4107" y="3581400"/>
            <a:ext cx="1613893" cy="1005840"/>
          </a:xfrm>
          <a:prstGeom prst="rect">
            <a:avLst/>
          </a:prstGeom>
          <a:effectLst>
            <a:glow rad="139700">
              <a:schemeClr val="accent1">
                <a:satMod val="175000"/>
                <a:alpha val="40000"/>
              </a:schemeClr>
            </a:glow>
          </a:effectLst>
        </p:spPr>
      </p:pic>
      <p:sp>
        <p:nvSpPr>
          <p:cNvPr id="4" name="Slide Number Placeholder 3"/>
          <p:cNvSpPr>
            <a:spLocks noGrp="1"/>
          </p:cNvSpPr>
          <p:nvPr>
            <p:ph type="sldNum" sz="quarter" idx="10"/>
          </p:nvPr>
        </p:nvSpPr>
        <p:spPr/>
        <p:txBody>
          <a:bodyPr/>
          <a:lstStyle/>
          <a:p>
            <a:pPr>
              <a:defRPr/>
            </a:pPr>
            <a:fld id="{0A2AD120-39C9-4762-9808-4997980F3313}" type="slidenum">
              <a:rPr lang="en-US" smtClean="0"/>
              <a:pPr>
                <a:defRPr/>
              </a:pPr>
              <a:t>19</a:t>
            </a:fld>
            <a:endParaRPr lang="en-US" dirty="0"/>
          </a:p>
        </p:txBody>
      </p:sp>
    </p:spTree>
    <p:extLst>
      <p:ext uri="{BB962C8B-B14F-4D97-AF65-F5344CB8AC3E}">
        <p14:creationId xmlns:p14="http://schemas.microsoft.com/office/powerpoint/2010/main" val="3215781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62000" y="534877"/>
            <a:ext cx="7620000" cy="5027724"/>
          </a:xfrm>
          <a:solidFill>
            <a:schemeClr val="bg1"/>
          </a:solidFill>
          <a:ln>
            <a:solidFill>
              <a:srgbClr val="4B68D1"/>
            </a:solidFill>
          </a:ln>
        </p:spPr>
        <p:txBody>
          <a:bodyPr tIns="182880" anchor="ctr" anchorCtr="0">
            <a:noAutofit/>
          </a:bodyPr>
          <a:lstStyle/>
          <a:p>
            <a:pPr algn="l">
              <a:spcBef>
                <a:spcPts val="0"/>
              </a:spcBef>
              <a:defRPr/>
            </a:pPr>
            <a:r>
              <a:rPr lang="en-US" sz="1600" b="0" dirty="0" smtClean="0">
                <a:effectLst/>
                <a:cs typeface="Arial" pitchFamily="34" charset="0"/>
              </a:rPr>
              <a:t>In </a:t>
            </a:r>
            <a:r>
              <a:rPr lang="en-US" sz="1600" b="0" dirty="0">
                <a:effectLst/>
                <a:cs typeface="Arial" pitchFamily="34" charset="0"/>
              </a:rPr>
              <a:t>exchange for federal aid, the Federal Highway Administration (FHWA) </a:t>
            </a:r>
            <a:r>
              <a:rPr lang="en-US" sz="1600" b="0" dirty="0" smtClean="0">
                <a:effectLst/>
                <a:cs typeface="Arial" pitchFamily="34" charset="0"/>
              </a:rPr>
              <a:t>expects </a:t>
            </a:r>
            <a:r>
              <a:rPr lang="en-US" sz="1600" b="0" dirty="0">
                <a:effectLst/>
                <a:cs typeface="Arial" pitchFamily="34" charset="0"/>
              </a:rPr>
              <a:t>local municipalities to </a:t>
            </a:r>
            <a:r>
              <a:rPr lang="en-US" sz="1600" b="0" dirty="0" smtClean="0">
                <a:effectLst/>
                <a:cs typeface="Arial" pitchFamily="34" charset="0"/>
              </a:rPr>
              <a:t>obtain </a:t>
            </a:r>
            <a:r>
              <a:rPr lang="en-US" sz="1600" b="0" dirty="0">
                <a:effectLst/>
                <a:cs typeface="Arial" pitchFamily="34" charset="0"/>
              </a:rPr>
              <a:t>an adequate interest in the right of way (R/W).  This means that title to </a:t>
            </a:r>
            <a:r>
              <a:rPr lang="en-US" sz="1600" b="0" dirty="0" smtClean="0">
                <a:effectLst/>
                <a:cs typeface="Arial" pitchFamily="34" charset="0"/>
              </a:rPr>
              <a:t>any </a:t>
            </a:r>
            <a:r>
              <a:rPr lang="en-US" sz="1600" b="0" dirty="0">
                <a:effectLst/>
                <a:cs typeface="Arial" pitchFamily="34" charset="0"/>
              </a:rPr>
              <a:t>R/W acquired should be clear of all liens and encumbrances. </a:t>
            </a:r>
            <a:r>
              <a:rPr lang="en-US" sz="1600" b="0" dirty="0" smtClean="0">
                <a:effectLst/>
                <a:cs typeface="Arial" pitchFamily="34" charset="0"/>
              </a:rPr>
              <a:t> </a:t>
            </a:r>
            <a:r>
              <a:rPr lang="en-US" sz="1600" b="0" dirty="0" smtClean="0">
                <a:effectLst/>
                <a:latin typeface="+mn-lt"/>
                <a:cs typeface="Arial" pitchFamily="34" charset="0"/>
              </a:rPr>
              <a:t>We put together </a:t>
            </a:r>
            <a:r>
              <a:rPr lang="en-US" sz="1600" b="0" dirty="0">
                <a:effectLst/>
                <a:latin typeface="+mn-lt"/>
                <a:cs typeface="Arial" pitchFamily="34" charset="0"/>
              </a:rPr>
              <a:t>this </a:t>
            </a:r>
            <a:r>
              <a:rPr lang="en-US" sz="1600" b="0" dirty="0" smtClean="0">
                <a:effectLst/>
                <a:latin typeface="+mn-lt"/>
                <a:cs typeface="Arial" pitchFamily="34" charset="0"/>
              </a:rPr>
              <a:t>presentation to </a:t>
            </a:r>
            <a:r>
              <a:rPr lang="en-US" sz="1600" b="0" dirty="0">
                <a:effectLst/>
                <a:latin typeface="+mn-lt"/>
                <a:cs typeface="Arial" pitchFamily="34" charset="0"/>
              </a:rPr>
              <a:t>talk </a:t>
            </a:r>
            <a:r>
              <a:rPr lang="en-US" sz="1600" b="0" dirty="0" smtClean="0">
                <a:effectLst/>
                <a:latin typeface="+mn-lt"/>
                <a:cs typeface="Arial" pitchFamily="34" charset="0"/>
              </a:rPr>
              <a:t>directly about acquiring clear title to real </a:t>
            </a:r>
            <a:r>
              <a:rPr lang="en-US" sz="1600" b="0" dirty="0">
                <a:effectLst/>
                <a:latin typeface="+mn-lt"/>
                <a:cs typeface="Arial" pitchFamily="34" charset="0"/>
              </a:rPr>
              <a:t>estate that is needed for </a:t>
            </a:r>
            <a:r>
              <a:rPr lang="en-US" sz="1600" b="0" dirty="0" smtClean="0">
                <a:effectLst/>
                <a:latin typeface="+mn-lt"/>
                <a:cs typeface="Arial" pitchFamily="34" charset="0"/>
              </a:rPr>
              <a:t>state or federal funded local road </a:t>
            </a:r>
            <a:r>
              <a:rPr lang="en-US" sz="1600" b="0" dirty="0" smtClean="0">
                <a:effectLst/>
                <a:latin typeface="+mn-lt"/>
                <a:cs typeface="Arial" pitchFamily="34" charset="0"/>
              </a:rPr>
              <a:t>projects. </a:t>
            </a:r>
            <a:r>
              <a:rPr lang="en-US" sz="1600" b="0" dirty="0" smtClean="0">
                <a:effectLst/>
                <a:latin typeface="+mn-lt"/>
                <a:cs typeface="Arial" pitchFamily="34" charset="0"/>
              </a:rPr>
              <a:t> You </a:t>
            </a:r>
            <a:r>
              <a:rPr lang="en-US" sz="1600" b="0" dirty="0">
                <a:effectLst/>
                <a:latin typeface="+mn-lt"/>
                <a:cs typeface="Arial" pitchFamily="34" charset="0"/>
              </a:rPr>
              <a:t>may be asking, “why </a:t>
            </a:r>
            <a:r>
              <a:rPr lang="en-US" sz="1600" b="0" dirty="0" smtClean="0">
                <a:effectLst/>
                <a:latin typeface="+mn-lt"/>
                <a:cs typeface="Arial" pitchFamily="34" charset="0"/>
              </a:rPr>
              <a:t>now?”  Obtaining and insuring clear title to real </a:t>
            </a:r>
            <a:r>
              <a:rPr lang="en-US" sz="1600" b="0" dirty="0" smtClean="0">
                <a:effectLst/>
                <a:latin typeface="+mn-lt"/>
                <a:cs typeface="Arial" pitchFamily="34" charset="0"/>
              </a:rPr>
              <a:t>estate </a:t>
            </a:r>
            <a:r>
              <a:rPr lang="en-US" sz="1600" b="0" dirty="0" smtClean="0">
                <a:effectLst/>
                <a:latin typeface="+mn-lt"/>
                <a:cs typeface="Arial" pitchFamily="34" charset="0"/>
              </a:rPr>
              <a:t>for highway projects is </a:t>
            </a:r>
            <a:r>
              <a:rPr lang="en-US" sz="1600" b="0" dirty="0" smtClean="0">
                <a:effectLst/>
                <a:latin typeface="+mn-lt"/>
                <a:cs typeface="Arial" pitchFamily="34" charset="0"/>
              </a:rPr>
              <a:t>nothing new.  </a:t>
            </a:r>
            <a:r>
              <a:rPr lang="en-US" sz="1600" b="0" dirty="0">
                <a:effectLst/>
                <a:latin typeface="+mn-lt"/>
                <a:cs typeface="Arial" pitchFamily="34" charset="0"/>
              </a:rPr>
              <a:t>This has been </a:t>
            </a:r>
            <a:r>
              <a:rPr lang="en-US" sz="1600" b="0" dirty="0" smtClean="0">
                <a:effectLst/>
                <a:latin typeface="+mn-lt"/>
                <a:cs typeface="Arial" pitchFamily="34" charset="0"/>
              </a:rPr>
              <a:t>the policy and requirement for decades.  In fact, the </a:t>
            </a:r>
            <a:r>
              <a:rPr lang="en-US" sz="1600" b="0" dirty="0">
                <a:effectLst/>
                <a:latin typeface="+mn-lt"/>
                <a:cs typeface="Arial" pitchFamily="34" charset="0"/>
                <a:hlinkClick r:id="rId4"/>
              </a:rPr>
              <a:t>WisDOT Real Estate Program Manual (REPM</a:t>
            </a:r>
            <a:r>
              <a:rPr lang="en-US" sz="1600" b="0" dirty="0" smtClean="0">
                <a:effectLst/>
                <a:latin typeface="+mn-lt"/>
                <a:cs typeface="Arial" pitchFamily="34" charset="0"/>
                <a:hlinkClick r:id="rId4"/>
              </a:rPr>
              <a:t>)</a:t>
            </a:r>
            <a:r>
              <a:rPr lang="en-US" sz="1600" b="0" dirty="0" smtClean="0">
                <a:effectLst/>
                <a:latin typeface="+mn-lt"/>
                <a:cs typeface="Arial" pitchFamily="34" charset="0"/>
              </a:rPr>
              <a:t>, the larger part of </a:t>
            </a:r>
            <a:r>
              <a:rPr lang="en-US" sz="1600" b="0" dirty="0" smtClean="0">
                <a:effectLst/>
                <a:latin typeface="+mn-lt"/>
                <a:cs typeface="Arial" pitchFamily="34" charset="0"/>
              </a:rPr>
              <a:t>our </a:t>
            </a:r>
            <a:r>
              <a:rPr lang="en-US" sz="1600" b="0" dirty="0" smtClean="0">
                <a:effectLst/>
                <a:latin typeface="+mn-lt"/>
                <a:cs typeface="Arial" pitchFamily="34" charset="0"/>
                <a:hlinkClick r:id="rId5"/>
              </a:rPr>
              <a:t>Local Public Agency (LPA) Manual for Right of Way Acquisition</a:t>
            </a:r>
            <a:r>
              <a:rPr lang="en-US" sz="1600" b="0" dirty="0" smtClean="0">
                <a:effectLst/>
                <a:latin typeface="+mn-lt"/>
                <a:cs typeface="Arial" pitchFamily="34" charset="0"/>
              </a:rPr>
              <a:t>, details the processes and procedures for clearing right of way, including obtaining clear title to any property needed for </a:t>
            </a:r>
            <a:r>
              <a:rPr lang="en-US" sz="1600" b="0" dirty="0" smtClean="0">
                <a:effectLst/>
                <a:latin typeface="+mn-lt"/>
                <a:cs typeface="Arial" pitchFamily="34" charset="0"/>
              </a:rPr>
              <a:t>projects</a:t>
            </a:r>
            <a:r>
              <a:rPr lang="en-US" sz="1600" b="0" dirty="0" smtClean="0">
                <a:effectLst/>
                <a:latin typeface="+mn-lt"/>
                <a:cs typeface="Arial" pitchFamily="34" charset="0"/>
              </a:rPr>
              <a:t>.</a:t>
            </a:r>
            <a:endParaRPr lang="en-US" sz="1600" b="0" dirty="0">
              <a:effectLst/>
              <a:latin typeface="+mn-lt"/>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6291" y="4465321"/>
            <a:ext cx="1975710" cy="1097280"/>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1" y="530013"/>
            <a:ext cx="1235843" cy="1280160"/>
          </a:xfrm>
          <a:prstGeom prst="rect">
            <a:avLst/>
          </a:prstGeom>
          <a:effectLst>
            <a:softEdge rad="63500"/>
          </a:effectLst>
        </p:spPr>
      </p:pic>
      <p:sp>
        <p:nvSpPr>
          <p:cNvPr id="4" name="TextBox 3"/>
          <p:cNvSpPr txBox="1"/>
          <p:nvPr/>
        </p:nvSpPr>
        <p:spPr>
          <a:xfrm>
            <a:off x="1981200" y="838200"/>
            <a:ext cx="6248400" cy="830997"/>
          </a:xfrm>
          <a:prstGeom prst="rect">
            <a:avLst/>
          </a:prstGeom>
          <a:noFill/>
        </p:spPr>
        <p:txBody>
          <a:bodyPr wrap="square" lIns="0" rIns="0" rtlCol="0">
            <a:spAutoFit/>
          </a:bodyPr>
          <a:lstStyle/>
          <a:p>
            <a:pPr algn="ctr"/>
            <a:r>
              <a:rPr lang="en-US" sz="1550" dirty="0" smtClean="0">
                <a:effectLst>
                  <a:outerShdw blurRad="38100" dist="38100" dir="2700000" algn="tl">
                    <a:srgbClr val="000000">
                      <a:alpha val="43137"/>
                    </a:srgbClr>
                  </a:outerShdw>
                </a:effectLst>
              </a:rPr>
              <a:t>This is a WisDOT presentation on clearing title for real estate during the</a:t>
            </a:r>
            <a:r>
              <a:rPr lang="en-US" sz="1550" dirty="0" smtClean="0">
                <a:effectLst>
                  <a:outerShdw blurRad="38100" dist="38100" dir="2700000" algn="tl">
                    <a:srgbClr val="000000">
                      <a:alpha val="43137"/>
                    </a:srgbClr>
                  </a:outerShdw>
                </a:effectLst>
              </a:rPr>
              <a:t> </a:t>
            </a:r>
            <a:r>
              <a:rPr lang="en-US" sz="1550" dirty="0" smtClean="0">
                <a:effectLst>
                  <a:outerShdw blurRad="38100" dist="38100" dir="2700000" algn="tl">
                    <a:srgbClr val="000000">
                      <a:alpha val="43137"/>
                    </a:srgbClr>
                  </a:outerShdw>
                </a:effectLst>
              </a:rPr>
              <a:t>acquisition process for a local road project with guidance as to</a:t>
            </a:r>
            <a:br>
              <a:rPr lang="en-US" sz="1550" dirty="0" smtClean="0">
                <a:effectLst>
                  <a:outerShdw blurRad="38100" dist="38100" dir="2700000" algn="tl">
                    <a:srgbClr val="000000">
                      <a:alpha val="43137"/>
                    </a:srgbClr>
                  </a:outerShdw>
                </a:effectLst>
              </a:rPr>
            </a:br>
            <a:r>
              <a:rPr lang="en-US" sz="1550" dirty="0" smtClean="0">
                <a:effectLst>
                  <a:outerShdw blurRad="38100" dist="38100" dir="2700000" algn="tl">
                    <a:srgbClr val="000000">
                      <a:alpha val="43137"/>
                    </a:srgbClr>
                  </a:outerShdw>
                </a:effectLst>
              </a:rPr>
              <a:t>why</a:t>
            </a:r>
            <a:r>
              <a:rPr lang="en-US" sz="1550" dirty="0" smtClean="0">
                <a:effectLst>
                  <a:outerShdw blurRad="38100" dist="38100" dir="2700000" algn="tl">
                    <a:srgbClr val="000000">
                      <a:alpha val="43137"/>
                    </a:srgbClr>
                  </a:outerShdw>
                </a:effectLst>
              </a:rPr>
              <a:t>, when, and how </a:t>
            </a:r>
            <a:r>
              <a:rPr lang="en-US" sz="1550" dirty="0" smtClean="0">
                <a:effectLst>
                  <a:outerShdw blurRad="38100" dist="38100" dir="2700000" algn="tl">
                    <a:srgbClr val="000000">
                      <a:alpha val="43137"/>
                    </a:srgbClr>
                  </a:outerShdw>
                </a:effectLst>
              </a:rPr>
              <a:t>to obtain partial </a:t>
            </a:r>
            <a:r>
              <a:rPr lang="en-US" sz="1550" dirty="0" smtClean="0">
                <a:effectLst>
                  <a:outerShdw blurRad="38100" dist="38100" dir="2700000" algn="tl">
                    <a:srgbClr val="000000">
                      <a:alpha val="43137"/>
                    </a:srgbClr>
                  </a:outerShdw>
                </a:effectLst>
              </a:rPr>
              <a:t>mortgage </a:t>
            </a:r>
            <a:r>
              <a:rPr lang="en-US" sz="1550" dirty="0" smtClean="0">
                <a:effectLst>
                  <a:outerShdw blurRad="38100" dist="38100" dir="2700000" algn="tl">
                    <a:srgbClr val="000000">
                      <a:alpha val="43137"/>
                    </a:srgbClr>
                  </a:outerShdw>
                </a:effectLst>
              </a:rPr>
              <a:t>releases.</a:t>
            </a:r>
            <a:endParaRPr lang="en-US" sz="1550" dirty="0">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0"/>
          </p:nvPr>
        </p:nvSpPr>
        <p:spPr/>
        <p:txBody>
          <a:bodyPr/>
          <a:lstStyle/>
          <a:p>
            <a:pPr>
              <a:defRPr/>
            </a:pPr>
            <a:fld id="{0A2AD120-39C9-4762-9808-4997980F3313}" type="slidenum">
              <a:rPr lang="en-US" smtClean="0"/>
              <a:pPr>
                <a:defRPr/>
              </a:pPr>
              <a:t>2</a:t>
            </a:fld>
            <a:endParaRPr lang="en-US" dirty="0"/>
          </a:p>
        </p:txBody>
      </p:sp>
    </p:spTree>
    <p:extLst>
      <p:ext uri="{BB962C8B-B14F-4D97-AF65-F5344CB8AC3E}">
        <p14:creationId xmlns:p14="http://schemas.microsoft.com/office/powerpoint/2010/main" val="1284899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850900"/>
            <a:ext cx="5057449" cy="4635500"/>
          </a:xfrm>
        </p:spPr>
        <p:txBody>
          <a:bodyPr anchor="ctr" anchorCtr="0"/>
          <a:lstStyle/>
          <a:p>
            <a:pPr indent="-365125"/>
            <a:r>
              <a:rPr lang="en-US" dirty="0" smtClean="0"/>
              <a:t>Plan ahead: </a:t>
            </a:r>
          </a:p>
          <a:p>
            <a:pPr lvl="1"/>
            <a:r>
              <a:rPr lang="en-US" dirty="0" smtClean="0"/>
              <a:t>Expect that acquisitions needing a partial mortgage release can take longer to close.</a:t>
            </a:r>
          </a:p>
          <a:p>
            <a:pPr indent="-365125"/>
            <a:r>
              <a:rPr lang="en-US" dirty="0" smtClean="0"/>
              <a:t>Timelines from experience:</a:t>
            </a:r>
          </a:p>
          <a:p>
            <a:pPr lvl="1"/>
            <a:r>
              <a:rPr lang="en-US" dirty="0" smtClean="0"/>
              <a:t>Local banks and credit unions – typically take from one week to one month!</a:t>
            </a:r>
          </a:p>
          <a:p>
            <a:pPr lvl="1"/>
            <a:r>
              <a:rPr lang="en-US" dirty="0" smtClean="0"/>
              <a:t>National banks – typically take two months or longer!!!</a:t>
            </a:r>
            <a:endParaRPr lang="en-US" dirty="0"/>
          </a:p>
        </p:txBody>
      </p:sp>
      <p:sp>
        <p:nvSpPr>
          <p:cNvPr id="3" name="Title 2"/>
          <p:cNvSpPr>
            <a:spLocks noGrp="1"/>
          </p:cNvSpPr>
          <p:nvPr>
            <p:ph type="title"/>
          </p:nvPr>
        </p:nvSpPr>
        <p:spPr>
          <a:xfrm>
            <a:off x="5638800" y="457200"/>
            <a:ext cx="3048000" cy="1143000"/>
          </a:xfrm>
        </p:spPr>
        <p:txBody>
          <a:bodyPr/>
          <a:lstStyle/>
          <a:p>
            <a:pPr algn="r"/>
            <a:r>
              <a:rPr lang="en-US" u="sng" dirty="0" smtClean="0">
                <a:solidFill>
                  <a:srgbClr val="FF0000"/>
                </a:solidFill>
              </a:rPr>
              <a:t>Scheduling</a:t>
            </a:r>
            <a:r>
              <a:rPr lang="en-US" dirty="0" smtClean="0">
                <a:solidFill>
                  <a:srgbClr val="FF0000"/>
                </a:solidFill>
              </a:rPr>
              <a:t> </a:t>
            </a:r>
            <a:endParaRPr lang="en-US" dirty="0">
              <a:solidFill>
                <a:srgbClr val="FF0000"/>
              </a:solidFill>
            </a:endParaRPr>
          </a:p>
        </p:txBody>
      </p:sp>
      <p:pic>
        <p:nvPicPr>
          <p:cNvPr id="6" name="Picture 5"/>
          <p:cNvPicPr>
            <a:picLocks noChangeAspect="1"/>
          </p:cNvPicPr>
          <p:nvPr/>
        </p:nvPicPr>
        <p:blipFill>
          <a:blip r:embed="rId3"/>
          <a:stretch>
            <a:fillRect/>
          </a:stretch>
        </p:blipFill>
        <p:spPr>
          <a:xfrm>
            <a:off x="5867400" y="1600200"/>
            <a:ext cx="2619048" cy="2362200"/>
          </a:xfrm>
          <a:prstGeom prst="rect">
            <a:avLst/>
          </a:prstGeom>
          <a:effectLst>
            <a:reflection blurRad="6350" stA="50000" endA="300" endPos="55000" dir="5400000" sy="-100000" algn="bl" rotWithShape="0"/>
            <a:softEdge rad="63500"/>
          </a:effectLst>
        </p:spPr>
      </p:pic>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20</a:t>
            </a:fld>
            <a:endParaRPr lang="en-US" dirty="0"/>
          </a:p>
        </p:txBody>
      </p:sp>
    </p:spTree>
    <p:extLst>
      <p:ext uri="{BB962C8B-B14F-4D97-AF65-F5344CB8AC3E}">
        <p14:creationId xmlns:p14="http://schemas.microsoft.com/office/powerpoint/2010/main" val="3252070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1600200"/>
            <a:ext cx="7772400" cy="2057400"/>
          </a:xfrm>
          <a:solidFill>
            <a:schemeClr val="bg1">
              <a:lumMod val="85000"/>
            </a:schemeClr>
          </a:solidFill>
          <a:ln>
            <a:solidFill>
              <a:srgbClr val="00B0F0"/>
            </a:solidFill>
          </a:ln>
        </p:spPr>
        <p:txBody>
          <a:bodyPr/>
          <a:lstStyle/>
          <a:p>
            <a:pPr marL="109537" indent="0">
              <a:buNone/>
            </a:pPr>
            <a:r>
              <a:rPr lang="en-US" sz="3200" dirty="0" smtClean="0"/>
              <a:t>Once you have a preliminary plat, we suggest getting started right away to find all the parcels that will require permanent acquisition in FEE, PLE or HE.</a:t>
            </a:r>
            <a:endParaRPr lang="en-US" sz="3200" dirty="0"/>
          </a:p>
        </p:txBody>
      </p:sp>
      <p:sp>
        <p:nvSpPr>
          <p:cNvPr id="2" name="Title 1"/>
          <p:cNvSpPr>
            <a:spLocks noGrp="1"/>
          </p:cNvSpPr>
          <p:nvPr>
            <p:ph type="title"/>
          </p:nvPr>
        </p:nvSpPr>
        <p:spPr/>
        <p:txBody>
          <a:bodyPr/>
          <a:lstStyle/>
          <a:p>
            <a:pPr algn="ctr"/>
            <a:r>
              <a:rPr lang="en-US" dirty="0" smtClean="0"/>
              <a:t>Use t</a:t>
            </a:r>
            <a:r>
              <a:rPr lang="en-US" dirty="0" smtClean="0"/>
              <a:t>he </a:t>
            </a:r>
            <a:r>
              <a:rPr lang="en-US" dirty="0" smtClean="0"/>
              <a:t>‘Preliminary’ Plat</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718560"/>
            <a:ext cx="7772400" cy="1828800"/>
          </a:xfrm>
          <a:prstGeom prst="rect">
            <a:avLst/>
          </a:prstGeom>
          <a:ln>
            <a:noFill/>
          </a:ln>
          <a:effectLst>
            <a:softEdge rad="317500"/>
          </a:effectLst>
        </p:spPr>
      </p:pic>
      <p:pic>
        <p:nvPicPr>
          <p:cNvPr id="3" name="Picture 2"/>
          <p:cNvPicPr>
            <a:picLocks noChangeAspect="1"/>
          </p:cNvPicPr>
          <p:nvPr/>
        </p:nvPicPr>
        <p:blipFill rotWithShape="1">
          <a:blip r:embed="rId4"/>
          <a:srcRect t="18068" b="30345"/>
          <a:stretch/>
        </p:blipFill>
        <p:spPr>
          <a:xfrm>
            <a:off x="3352800" y="4191000"/>
            <a:ext cx="2363372" cy="914400"/>
          </a:xfrm>
          <a:prstGeom prst="rect">
            <a:avLst/>
          </a:prstGeom>
        </p:spPr>
      </p:pic>
      <p:sp>
        <p:nvSpPr>
          <p:cNvPr id="5" name="Slide Number Placeholder 4"/>
          <p:cNvSpPr>
            <a:spLocks noGrp="1"/>
          </p:cNvSpPr>
          <p:nvPr>
            <p:ph type="sldNum" sz="quarter" idx="10"/>
          </p:nvPr>
        </p:nvSpPr>
        <p:spPr/>
        <p:txBody>
          <a:bodyPr/>
          <a:lstStyle/>
          <a:p>
            <a:pPr>
              <a:defRPr/>
            </a:pPr>
            <a:fld id="{89C35698-ECFA-45D4-B95F-4F52958123EB}"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1524000"/>
            <a:ext cx="8229600" cy="1143000"/>
          </a:xfrm>
        </p:spPr>
        <p:txBody>
          <a:bodyPr/>
          <a:lstStyle/>
          <a:p>
            <a:pPr algn="ctr"/>
            <a:r>
              <a:rPr lang="en-US" dirty="0" smtClean="0"/>
              <a:t>~ Go Through Title Work ~</a:t>
            </a:r>
            <a:endParaRPr lang="en-US" dirty="0"/>
          </a:p>
        </p:txBody>
      </p:sp>
      <p:sp>
        <p:nvSpPr>
          <p:cNvPr id="3" name="Content Placeholder 2"/>
          <p:cNvSpPr>
            <a:spLocks noGrp="1"/>
          </p:cNvSpPr>
          <p:nvPr>
            <p:ph idx="1"/>
          </p:nvPr>
        </p:nvSpPr>
        <p:spPr>
          <a:xfrm>
            <a:off x="464635" y="2509954"/>
            <a:ext cx="5402765" cy="2976446"/>
          </a:xfrm>
        </p:spPr>
        <p:txBody>
          <a:bodyPr anchor="ctr" anchorCtr="0"/>
          <a:lstStyle/>
          <a:p>
            <a:pPr marL="109537" indent="0">
              <a:buNone/>
            </a:pPr>
            <a:r>
              <a:rPr lang="en-US" sz="2400" dirty="0" smtClean="0"/>
              <a:t>Once you know which parcels will require a permanent interest, go </a:t>
            </a:r>
            <a:r>
              <a:rPr lang="en-US" sz="2400" dirty="0" smtClean="0"/>
              <a:t>through </a:t>
            </a:r>
            <a:r>
              <a:rPr lang="en-US" sz="2400" dirty="0" smtClean="0"/>
              <a:t>the title work for those parcels, looking for those with mortgages.  This will give you an idea of how many possible appraisals will be needed for partial releases.</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743200"/>
            <a:ext cx="2348662" cy="2103120"/>
          </a:xfrm>
          <a:prstGeom prst="rect">
            <a:avLst/>
          </a:prstGeom>
          <a:ln>
            <a:solidFill>
              <a:srgbClr val="FFCC00"/>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283464"/>
            <a:ext cx="3200400" cy="1316736"/>
          </a:xfrm>
          <a:prstGeom prst="rect">
            <a:avLst/>
          </a:prstGeom>
          <a:effectLst>
            <a:softEdge rad="63500"/>
          </a:effectLst>
        </p:spPr>
      </p:pic>
      <p:sp>
        <p:nvSpPr>
          <p:cNvPr id="7" name="Rectangle 6"/>
          <p:cNvSpPr/>
          <p:nvPr/>
        </p:nvSpPr>
        <p:spPr>
          <a:xfrm>
            <a:off x="6324600" y="4876800"/>
            <a:ext cx="2438400" cy="646331"/>
          </a:xfrm>
          <a:prstGeom prst="rect">
            <a:avLst/>
          </a:prstGeom>
        </p:spPr>
        <p:txBody>
          <a:bodyPr wrap="square">
            <a:spAutoFit/>
          </a:bodyPr>
          <a:lstStyle/>
          <a:p>
            <a:pPr algn="ctr"/>
            <a:r>
              <a:rPr lang="en-US" b="1" dirty="0">
                <a:solidFill>
                  <a:srgbClr val="FFCC00"/>
                </a:solidFill>
              </a:rPr>
              <a:t>Make sure you </a:t>
            </a:r>
            <a:r>
              <a:rPr lang="en-US" b="1" dirty="0" smtClean="0">
                <a:solidFill>
                  <a:srgbClr val="FFCC00"/>
                </a:solidFill>
              </a:rPr>
              <a:t>have</a:t>
            </a:r>
          </a:p>
          <a:p>
            <a:pPr algn="ctr"/>
            <a:r>
              <a:rPr lang="en-US" b="1" dirty="0">
                <a:solidFill>
                  <a:srgbClr val="FFCC00"/>
                </a:solidFill>
              </a:rPr>
              <a:t>u</a:t>
            </a:r>
            <a:r>
              <a:rPr lang="en-US" b="1" dirty="0" smtClean="0">
                <a:solidFill>
                  <a:srgbClr val="FFCC00"/>
                </a:solidFill>
              </a:rPr>
              <a:t>pdated title </a:t>
            </a:r>
            <a:r>
              <a:rPr lang="en-US" b="1" dirty="0">
                <a:solidFill>
                  <a:srgbClr val="FFCC00"/>
                </a:solidFill>
              </a:rPr>
              <a:t>work!</a:t>
            </a:r>
          </a:p>
        </p:txBody>
      </p:sp>
      <p:sp>
        <p:nvSpPr>
          <p:cNvPr id="6" name="Slide Number Placeholder 5"/>
          <p:cNvSpPr>
            <a:spLocks noGrp="1"/>
          </p:cNvSpPr>
          <p:nvPr>
            <p:ph type="sldNum" sz="quarter" idx="10"/>
          </p:nvPr>
        </p:nvSpPr>
        <p:spPr/>
        <p:txBody>
          <a:bodyPr/>
          <a:lstStyle/>
          <a:p>
            <a:pPr>
              <a:defRPr/>
            </a:pPr>
            <a:fld id="{89C35698-ECFA-45D4-B95F-4F52958123EB}" type="slidenum">
              <a:rPr lang="en-US" smtClean="0"/>
              <a:pPr>
                <a:defRPr/>
              </a:pPr>
              <a:t>22</a:t>
            </a:fld>
            <a:endParaRPr lang="en-US" dirty="0"/>
          </a:p>
        </p:txBody>
      </p:sp>
    </p:spTree>
    <p:extLst>
      <p:ext uri="{BB962C8B-B14F-4D97-AF65-F5344CB8AC3E}">
        <p14:creationId xmlns:p14="http://schemas.microsoft.com/office/powerpoint/2010/main" val="3312680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the Lenders...</a:t>
            </a:r>
            <a:endParaRPr lang="en-US" dirty="0"/>
          </a:p>
        </p:txBody>
      </p:sp>
      <p:sp>
        <p:nvSpPr>
          <p:cNvPr id="3" name="Content Placeholder 2"/>
          <p:cNvSpPr>
            <a:spLocks noGrp="1"/>
          </p:cNvSpPr>
          <p:nvPr>
            <p:ph idx="1"/>
          </p:nvPr>
        </p:nvSpPr>
        <p:spPr>
          <a:xfrm>
            <a:off x="457200" y="2209800"/>
            <a:ext cx="8229600" cy="2509142"/>
          </a:xfrm>
        </p:spPr>
        <p:txBody>
          <a:bodyPr/>
          <a:lstStyle/>
          <a:p>
            <a:pPr algn="r"/>
            <a:r>
              <a:rPr lang="en-US" sz="3200" dirty="0" smtClean="0"/>
              <a:t>Research lender’s requirements</a:t>
            </a:r>
          </a:p>
          <a:p>
            <a:pPr marL="392112" lvl="1" indent="0" algn="r">
              <a:spcBef>
                <a:spcPts val="0"/>
              </a:spcBef>
              <a:buNone/>
            </a:pPr>
            <a:r>
              <a:rPr lang="en-US" sz="2400" i="1" dirty="0" smtClean="0">
                <a:effectLst>
                  <a:outerShdw blurRad="38100" dist="38100" dir="2700000" algn="tl">
                    <a:srgbClr val="000000">
                      <a:alpha val="43137"/>
                    </a:srgbClr>
                  </a:outerShdw>
                </a:effectLst>
                <a:latin typeface="Gadugi" panose="020B0502040204020203" pitchFamily="34" charset="0"/>
              </a:rPr>
              <a:t>(maybe an appraisal is not needed)</a:t>
            </a:r>
          </a:p>
          <a:p>
            <a:pPr algn="r">
              <a:spcBef>
                <a:spcPts val="1800"/>
              </a:spcBef>
            </a:pPr>
            <a:r>
              <a:rPr lang="en-US" sz="3200" dirty="0" smtClean="0"/>
              <a:t>Get a point of contact</a:t>
            </a:r>
          </a:p>
          <a:p>
            <a:pPr algn="r">
              <a:spcBef>
                <a:spcPts val="1800"/>
              </a:spcBef>
            </a:pPr>
            <a:r>
              <a:rPr lang="en-US" sz="3200" dirty="0" smtClean="0"/>
              <a:t>Keep information for future releases</a:t>
            </a:r>
            <a:endParaRPr lang="en-US" sz="3200" dirty="0"/>
          </a:p>
        </p:txBody>
      </p:sp>
      <p:pic>
        <p:nvPicPr>
          <p:cNvPr id="4" name="Picture 3"/>
          <p:cNvPicPr>
            <a:picLocks noChangeAspect="1"/>
          </p:cNvPicPr>
          <p:nvPr/>
        </p:nvPicPr>
        <p:blipFill>
          <a:blip r:embed="rId3"/>
          <a:stretch>
            <a:fillRect/>
          </a:stretch>
        </p:blipFill>
        <p:spPr>
          <a:xfrm>
            <a:off x="6235970" y="304800"/>
            <a:ext cx="2222230" cy="1828800"/>
          </a:xfrm>
          <a:prstGeom prst="rect">
            <a:avLst/>
          </a:prstGeom>
        </p:spPr>
      </p:pic>
      <p:sp>
        <p:nvSpPr>
          <p:cNvPr id="5" name="Slide Number Placeholder 4"/>
          <p:cNvSpPr>
            <a:spLocks noGrp="1"/>
          </p:cNvSpPr>
          <p:nvPr>
            <p:ph type="sldNum" sz="quarter" idx="10"/>
          </p:nvPr>
        </p:nvSpPr>
        <p:spPr/>
        <p:txBody>
          <a:bodyPr/>
          <a:lstStyle/>
          <a:p>
            <a:pPr>
              <a:defRPr/>
            </a:pPr>
            <a:fld id="{89C35698-ECFA-45D4-B95F-4F52958123EB}" type="slidenum">
              <a:rPr lang="en-US" smtClean="0"/>
              <a:pPr>
                <a:defRPr/>
              </a:pPr>
              <a:t>23</a:t>
            </a:fld>
            <a:endParaRPr lang="en-US" dirty="0"/>
          </a:p>
        </p:txBody>
      </p:sp>
    </p:spTree>
    <p:extLst>
      <p:ext uri="{BB962C8B-B14F-4D97-AF65-F5344CB8AC3E}">
        <p14:creationId xmlns:p14="http://schemas.microsoft.com/office/powerpoint/2010/main" val="1362040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228600"/>
            <a:ext cx="8260080" cy="1143000"/>
          </a:xfrm>
        </p:spPr>
        <p:txBody>
          <a:bodyPr>
            <a:noAutofit/>
          </a:bodyPr>
          <a:lstStyle/>
          <a:p>
            <a:pPr algn="ctr"/>
            <a:r>
              <a:rPr lang="en-US" sz="3600" dirty="0" smtClean="0"/>
              <a:t>Call the Lenders/Ask Questions</a:t>
            </a:r>
            <a:r>
              <a:rPr lang="en-US" sz="3600" dirty="0" smtClean="0">
                <a:sym typeface="Wingdings 2" panose="05020102010507070707" pitchFamily="18" charset="2"/>
              </a:rPr>
              <a:t></a:t>
            </a:r>
            <a:endParaRPr lang="en-US" sz="3600" dirty="0"/>
          </a:p>
        </p:txBody>
      </p:sp>
      <p:sp>
        <p:nvSpPr>
          <p:cNvPr id="3" name="Content Placeholder 2"/>
          <p:cNvSpPr>
            <a:spLocks noGrp="1"/>
          </p:cNvSpPr>
          <p:nvPr>
            <p:ph sz="half" idx="1"/>
          </p:nvPr>
        </p:nvSpPr>
        <p:spPr>
          <a:xfrm>
            <a:off x="441960" y="1249680"/>
            <a:ext cx="8260080" cy="4312920"/>
          </a:xfrm>
        </p:spPr>
        <p:txBody>
          <a:bodyPr/>
          <a:lstStyle/>
          <a:p>
            <a:pPr marL="339725" indent="0">
              <a:buNone/>
            </a:pPr>
            <a:r>
              <a:rPr lang="en-US" dirty="0" smtClean="0">
                <a:effectLst>
                  <a:outerShdw blurRad="38100" dist="38100" dir="2700000" algn="tl">
                    <a:srgbClr val="000000">
                      <a:alpha val="43137"/>
                    </a:srgbClr>
                  </a:outerShdw>
                </a:effectLst>
              </a:rPr>
              <a:t>Possible lender requirements:</a:t>
            </a:r>
          </a:p>
          <a:p>
            <a:pPr marL="623888" lvl="1" indent="-277813"/>
            <a:r>
              <a:rPr lang="en-US" dirty="0" smtClean="0"/>
              <a:t>Appraisal</a:t>
            </a:r>
          </a:p>
          <a:p>
            <a:pPr marL="623888" lvl="1" indent="-277813"/>
            <a:r>
              <a:rPr lang="en-US" dirty="0" smtClean="0"/>
              <a:t>TPP and legal</a:t>
            </a:r>
          </a:p>
          <a:p>
            <a:pPr marL="623888" lvl="1" indent="-277813"/>
            <a:r>
              <a:rPr lang="en-US" dirty="0" smtClean="0"/>
              <a:t>Check processing fees</a:t>
            </a:r>
          </a:p>
          <a:p>
            <a:pPr marL="623888" lvl="1" indent="-277813"/>
            <a:r>
              <a:rPr lang="en-US" dirty="0" smtClean="0"/>
              <a:t>Authorization form</a:t>
            </a:r>
          </a:p>
          <a:p>
            <a:pPr marL="623888" lvl="1" indent="-277813"/>
            <a:r>
              <a:rPr lang="en-US" dirty="0" smtClean="0"/>
              <a:t>Purchase Agreement</a:t>
            </a:r>
          </a:p>
          <a:p>
            <a:pPr marL="623888" lvl="1" indent="-277813"/>
            <a:r>
              <a:rPr lang="en-US" dirty="0"/>
              <a:t>Closing Statement</a:t>
            </a:r>
          </a:p>
          <a:p>
            <a:pPr marL="623888" lvl="1" indent="-277813"/>
            <a:r>
              <a:rPr lang="en-US" dirty="0"/>
              <a:t>Payoff amount</a:t>
            </a:r>
          </a:p>
          <a:p>
            <a:pPr marL="623888" lvl="1" indent="-277813"/>
            <a:r>
              <a:rPr lang="en-US" dirty="0"/>
              <a:t>Partial release document</a:t>
            </a:r>
            <a:r>
              <a:rPr lang="en-US" dirty="0" smtClean="0"/>
              <a:t>*</a:t>
            </a:r>
          </a:p>
          <a:p>
            <a:pPr marL="623888" lvl="1" indent="-284163">
              <a:spcBef>
                <a:spcPts val="1200"/>
              </a:spcBef>
              <a:buNone/>
            </a:pPr>
            <a:r>
              <a:rPr lang="en-US" sz="1800" i="1" dirty="0" smtClean="0">
                <a:solidFill>
                  <a:srgbClr val="FF0000"/>
                </a:solidFill>
              </a:rPr>
              <a:t>* Not </a:t>
            </a:r>
            <a:r>
              <a:rPr lang="en-US" sz="1800" i="1" dirty="0">
                <a:solidFill>
                  <a:srgbClr val="FF0000"/>
                </a:solidFill>
              </a:rPr>
              <a:t>all lenders </a:t>
            </a:r>
            <a:r>
              <a:rPr lang="en-US" sz="1800" i="1" dirty="0" smtClean="0">
                <a:solidFill>
                  <a:srgbClr val="FF0000"/>
                </a:solidFill>
              </a:rPr>
              <a:t>will draft </a:t>
            </a:r>
            <a:r>
              <a:rPr lang="en-US" sz="1800" i="1" dirty="0">
                <a:solidFill>
                  <a:srgbClr val="FF0000"/>
                </a:solidFill>
              </a:rPr>
              <a:t>the partial release; they may require you to do so</a:t>
            </a:r>
            <a:r>
              <a:rPr lang="en-US" sz="1800" i="1" dirty="0" smtClean="0">
                <a:solidFill>
                  <a:srgbClr val="FF0000"/>
                </a:solidFill>
              </a:rPr>
              <a: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2557462"/>
            <a:ext cx="2628900" cy="1743075"/>
          </a:xfrm>
          <a:prstGeom prst="rect">
            <a:avLst/>
          </a:prstGeom>
          <a:ln>
            <a:solidFill>
              <a:srgbClr val="00B0F0"/>
            </a:solidFill>
          </a:ln>
          <a:effectLst>
            <a:glow rad="101600">
              <a:schemeClr val="accent1">
                <a:satMod val="175000"/>
                <a:alpha val="40000"/>
              </a:schemeClr>
            </a:glow>
          </a:effectLst>
        </p:spPr>
      </p:pic>
      <p:sp>
        <p:nvSpPr>
          <p:cNvPr id="4" name="Slide Number Placeholder 3"/>
          <p:cNvSpPr>
            <a:spLocks noGrp="1"/>
          </p:cNvSpPr>
          <p:nvPr>
            <p:ph type="sldNum" sz="quarter" idx="12"/>
          </p:nvPr>
        </p:nvSpPr>
        <p:spPr/>
        <p:txBody>
          <a:bodyPr/>
          <a:lstStyle/>
          <a:p>
            <a:fld id="{2F08BAAE-79E9-49B4-AF00-A97B09916C9E}" type="slidenum">
              <a:rPr lang="en-US" smtClean="0"/>
              <a:pPr/>
              <a:t>24</a:t>
            </a:fld>
            <a:endParaRPr lang="en-US" dirty="0"/>
          </a:p>
        </p:txBody>
      </p:sp>
    </p:spTree>
    <p:extLst>
      <p:ext uri="{BB962C8B-B14F-4D97-AF65-F5344CB8AC3E}">
        <p14:creationId xmlns:p14="http://schemas.microsoft.com/office/powerpoint/2010/main" val="3730989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solidFill>
            <a:schemeClr val="tx1">
              <a:lumMod val="20000"/>
              <a:lumOff val="80000"/>
            </a:schemeClr>
          </a:solidFill>
          <a:ln>
            <a:solidFill>
              <a:srgbClr val="FF0000"/>
            </a:solidFill>
          </a:ln>
        </p:spPr>
        <p:txBody>
          <a:bodyPr/>
          <a:lstStyle/>
          <a:p>
            <a:pPr marL="457200" indent="-347663"/>
            <a:r>
              <a:rPr lang="en-US" sz="2400" dirty="0" smtClean="0"/>
              <a:t>Inform the property o</a:t>
            </a:r>
            <a:r>
              <a:rPr lang="en-US" sz="2400" dirty="0"/>
              <a:t>wner </a:t>
            </a:r>
            <a:r>
              <a:rPr lang="en-US" sz="2400" dirty="0" smtClean="0"/>
              <a:t>that their </a:t>
            </a:r>
            <a:r>
              <a:rPr lang="en-US" sz="2400" dirty="0"/>
              <a:t>lender may require </a:t>
            </a:r>
            <a:r>
              <a:rPr lang="en-US" sz="2400" dirty="0" smtClean="0"/>
              <a:t>for a portion, </a:t>
            </a:r>
            <a:r>
              <a:rPr lang="en-US" sz="2400" dirty="0"/>
              <a:t>or </a:t>
            </a:r>
            <a:r>
              <a:rPr lang="en-US" sz="2400" dirty="0" smtClean="0"/>
              <a:t>even all </a:t>
            </a:r>
            <a:r>
              <a:rPr lang="en-US" sz="2400" dirty="0"/>
              <a:t>of the compensation to release the property being </a:t>
            </a:r>
            <a:r>
              <a:rPr lang="en-US" sz="2400" dirty="0" smtClean="0"/>
              <a:t>purchased; it should </a:t>
            </a:r>
            <a:r>
              <a:rPr lang="en-US" sz="2400" dirty="0"/>
              <a:t>be applied to the principle of </a:t>
            </a:r>
            <a:r>
              <a:rPr lang="en-US" sz="2400" dirty="0" smtClean="0"/>
              <a:t>the property owner’s </a:t>
            </a:r>
            <a:r>
              <a:rPr lang="en-US" sz="2400" dirty="0"/>
              <a:t>mortgage.</a:t>
            </a:r>
            <a:endParaRPr lang="en-US" sz="2400" dirty="0" smtClean="0"/>
          </a:p>
          <a:p>
            <a:pPr marL="457200" indent="-347663"/>
            <a:r>
              <a:rPr lang="en-US" sz="2400" dirty="0" smtClean="0"/>
              <a:t>Provide a third-party </a:t>
            </a:r>
            <a:r>
              <a:rPr lang="en-US" sz="2400" dirty="0"/>
              <a:t>authorization form. This will give you the authorization to work with the property owner’s lender on their behalf. </a:t>
            </a:r>
            <a:endParaRPr lang="en-US" sz="2400" dirty="0" smtClean="0"/>
          </a:p>
          <a:p>
            <a:pPr marL="712788" lvl="1" indent="-347663"/>
            <a:r>
              <a:rPr lang="en-US" sz="1600" dirty="0" smtClean="0"/>
              <a:t>Note: Some </a:t>
            </a:r>
            <a:r>
              <a:rPr lang="en-US" sz="1600" dirty="0"/>
              <a:t>lenders will only accept their </a:t>
            </a:r>
            <a:r>
              <a:rPr lang="en-US" sz="1600" dirty="0" smtClean="0"/>
              <a:t>own forms. </a:t>
            </a:r>
            <a:r>
              <a:rPr lang="en-US" sz="1600" dirty="0"/>
              <a:t>This is another reason to </a:t>
            </a:r>
            <a:r>
              <a:rPr lang="en-US" sz="1600" dirty="0" smtClean="0"/>
              <a:t>connect </a:t>
            </a:r>
            <a:r>
              <a:rPr lang="en-US" sz="1600" dirty="0"/>
              <a:t>with the lenders </a:t>
            </a:r>
            <a:r>
              <a:rPr lang="en-US" sz="1600" dirty="0" smtClean="0"/>
              <a:t>before meeting with the property owner </a:t>
            </a:r>
            <a:r>
              <a:rPr lang="en-US" sz="1600" dirty="0"/>
              <a:t>so you don’t have to go back to the </a:t>
            </a:r>
            <a:r>
              <a:rPr lang="en-US" sz="1600" dirty="0" smtClean="0"/>
              <a:t>owner </a:t>
            </a:r>
            <a:r>
              <a:rPr lang="en-US" sz="1600" dirty="0"/>
              <a:t>to have another document signed. </a:t>
            </a:r>
            <a:r>
              <a:rPr lang="en-US" sz="1600" dirty="0" smtClean="0"/>
              <a:t>If </a:t>
            </a:r>
            <a:r>
              <a:rPr lang="en-US" sz="1600" dirty="0"/>
              <a:t>the lender does not have </a:t>
            </a:r>
            <a:r>
              <a:rPr lang="en-US" sz="1600" dirty="0" smtClean="0"/>
              <a:t>one, </a:t>
            </a:r>
            <a:r>
              <a:rPr lang="en-US" sz="1600" dirty="0"/>
              <a:t>use the standard authorization form in </a:t>
            </a:r>
            <a:r>
              <a:rPr lang="en-US" sz="1600" dirty="0" smtClean="0"/>
              <a:t>LPA Manual/</a:t>
            </a:r>
            <a:r>
              <a:rPr lang="en-US" sz="1600" dirty="0" smtClean="0">
                <a:hlinkClick r:id="rId3"/>
              </a:rPr>
              <a:t>forms</a:t>
            </a:r>
            <a:r>
              <a:rPr lang="en-US" sz="1600" dirty="0" smtClean="0"/>
              <a:t> </a:t>
            </a:r>
            <a:r>
              <a:rPr lang="en-US" sz="1600" dirty="0"/>
              <a:t>list</a:t>
            </a:r>
            <a:r>
              <a:rPr lang="en-US" sz="1600" dirty="0" smtClean="0"/>
              <a:t>.</a:t>
            </a:r>
            <a:endParaRPr lang="en-US" sz="1600" dirty="0"/>
          </a:p>
        </p:txBody>
      </p:sp>
      <p:sp>
        <p:nvSpPr>
          <p:cNvPr id="3" name="Title 2"/>
          <p:cNvSpPr>
            <a:spLocks noGrp="1"/>
          </p:cNvSpPr>
          <p:nvPr>
            <p:ph type="title"/>
          </p:nvPr>
        </p:nvSpPr>
        <p:spPr>
          <a:xfrm>
            <a:off x="457200" y="381000"/>
            <a:ext cx="8229600" cy="1143000"/>
          </a:xfrm>
        </p:spPr>
        <p:txBody>
          <a:bodyPr>
            <a:normAutofit/>
          </a:bodyPr>
          <a:lstStyle/>
          <a:p>
            <a:pPr algn="r"/>
            <a:r>
              <a:rPr lang="en-US" sz="3600" dirty="0" smtClean="0"/>
              <a:t>Meet with Property Owner</a:t>
            </a:r>
            <a:endParaRPr lang="en-US" sz="36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663" y="304800"/>
            <a:ext cx="1923737" cy="1280160"/>
          </a:xfrm>
          <a:prstGeom prst="rect">
            <a:avLst/>
          </a:prstGeom>
          <a:solidFill>
            <a:schemeClr val="accent2">
              <a:lumMod val="20000"/>
              <a:lumOff val="80000"/>
            </a:schemeClr>
          </a:solidFill>
          <a:ln>
            <a:solidFill>
              <a:srgbClr val="FF0000"/>
            </a:solidFill>
          </a:ln>
          <a:effectLst>
            <a:glow rad="63500">
              <a:schemeClr val="accent2">
                <a:satMod val="175000"/>
                <a:alpha val="40000"/>
              </a:schemeClr>
            </a:glow>
          </a:effectLst>
        </p:spPr>
      </p:pic>
      <p:sp>
        <p:nvSpPr>
          <p:cNvPr id="2" name="Slide Number Placeholder 1"/>
          <p:cNvSpPr>
            <a:spLocks noGrp="1"/>
          </p:cNvSpPr>
          <p:nvPr>
            <p:ph type="sldNum" sz="quarter" idx="10"/>
          </p:nvPr>
        </p:nvSpPr>
        <p:spPr/>
        <p:txBody>
          <a:bodyPr/>
          <a:lstStyle/>
          <a:p>
            <a:pPr>
              <a:defRPr/>
            </a:pPr>
            <a:fld id="{89C35698-ECFA-45D4-B95F-4F52958123EB}" type="slidenum">
              <a:rPr lang="en-US" smtClean="0"/>
              <a:pPr>
                <a:defRPr/>
              </a:pPr>
              <a:t>25</a:t>
            </a:fld>
            <a:endParaRPr lang="en-US" dirty="0"/>
          </a:p>
        </p:txBody>
      </p:sp>
    </p:spTree>
    <p:extLst>
      <p:ext uri="{BB962C8B-B14F-4D97-AF65-F5344CB8AC3E}">
        <p14:creationId xmlns:p14="http://schemas.microsoft.com/office/powerpoint/2010/main" val="1904592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Send Documents to Lender </a:t>
            </a:r>
            <a:r>
              <a:rPr lang="en-US" dirty="0" smtClean="0">
                <a:sym typeface="Webdings" panose="05030102010509060703" pitchFamily="18" charset="2"/>
              </a:rPr>
              <a:t></a:t>
            </a:r>
            <a:endParaRPr lang="en-US" dirty="0"/>
          </a:p>
        </p:txBody>
      </p:sp>
      <p:sp>
        <p:nvSpPr>
          <p:cNvPr id="3" name="Content Placeholder 2"/>
          <p:cNvSpPr>
            <a:spLocks noGrp="1"/>
          </p:cNvSpPr>
          <p:nvPr>
            <p:ph idx="1"/>
          </p:nvPr>
        </p:nvSpPr>
        <p:spPr/>
        <p:txBody>
          <a:bodyPr/>
          <a:lstStyle/>
          <a:p>
            <a:pPr marL="457200" indent="-347663"/>
            <a:r>
              <a:rPr lang="en-US" sz="3200" dirty="0" smtClean="0"/>
              <a:t>Send third-party authorization to lender</a:t>
            </a:r>
          </a:p>
          <a:p>
            <a:pPr marL="712788" lvl="1" indent="-347663"/>
            <a:r>
              <a:rPr lang="en-US" sz="2400" dirty="0" smtClean="0"/>
              <a:t>A third-party </a:t>
            </a:r>
            <a:r>
              <a:rPr lang="en-US" sz="2400" dirty="0"/>
              <a:t>authorization form </a:t>
            </a:r>
            <a:r>
              <a:rPr lang="en-US" sz="2400" dirty="0" smtClean="0"/>
              <a:t>may </a:t>
            </a:r>
            <a:r>
              <a:rPr lang="en-US" sz="2400" dirty="0"/>
              <a:t>take some time to </a:t>
            </a:r>
            <a:r>
              <a:rPr lang="en-US" sz="2400" dirty="0" smtClean="0"/>
              <a:t>process; so, </a:t>
            </a:r>
            <a:r>
              <a:rPr lang="en-US" sz="2400" dirty="0"/>
              <a:t>get it to the lender </a:t>
            </a:r>
            <a:r>
              <a:rPr lang="en-US" sz="2400" dirty="0" smtClean="0"/>
              <a:t>ASAP</a:t>
            </a:r>
            <a:endParaRPr lang="en-US" sz="2400" dirty="0"/>
          </a:p>
          <a:p>
            <a:pPr marL="457200" indent="-347663"/>
            <a:r>
              <a:rPr lang="en-US" sz="3200" dirty="0" smtClean="0"/>
              <a:t>Once signed, send remaining documents and checks for processing</a:t>
            </a:r>
            <a:endParaRPr lang="en-US" sz="3200" dirty="0"/>
          </a:p>
        </p:txBody>
      </p:sp>
      <p:pic>
        <p:nvPicPr>
          <p:cNvPr id="4" name="Picture 3"/>
          <p:cNvPicPr>
            <a:picLocks noChangeAspect="1"/>
          </p:cNvPicPr>
          <p:nvPr/>
        </p:nvPicPr>
        <p:blipFill>
          <a:blip r:embed="rId3"/>
          <a:stretch>
            <a:fillRect/>
          </a:stretch>
        </p:blipFill>
        <p:spPr>
          <a:xfrm>
            <a:off x="5791200" y="3886200"/>
            <a:ext cx="2995575" cy="1920240"/>
          </a:xfrm>
          <a:prstGeom prst="rect">
            <a:avLst/>
          </a:prstGeom>
        </p:spPr>
      </p:pic>
      <p:sp>
        <p:nvSpPr>
          <p:cNvPr id="5" name="Slide Number Placeholder 4"/>
          <p:cNvSpPr>
            <a:spLocks noGrp="1"/>
          </p:cNvSpPr>
          <p:nvPr>
            <p:ph type="sldNum" sz="quarter" idx="10"/>
          </p:nvPr>
        </p:nvSpPr>
        <p:spPr/>
        <p:txBody>
          <a:bodyPr/>
          <a:lstStyle/>
          <a:p>
            <a:pPr>
              <a:defRPr/>
            </a:pPr>
            <a:fld id="{89C35698-ECFA-45D4-B95F-4F52958123EB}" type="slidenum">
              <a:rPr lang="en-US" smtClean="0"/>
              <a:pPr>
                <a:defRPr/>
              </a:pPr>
              <a:t>26</a:t>
            </a:fld>
            <a:endParaRPr lang="en-US" dirty="0"/>
          </a:p>
        </p:txBody>
      </p:sp>
    </p:spTree>
    <p:extLst>
      <p:ext uri="{BB962C8B-B14F-4D97-AF65-F5344CB8AC3E}">
        <p14:creationId xmlns:p14="http://schemas.microsoft.com/office/powerpoint/2010/main" val="2630895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38400"/>
            <a:ext cx="8229600" cy="1905000"/>
          </a:xfrm>
        </p:spPr>
        <p:txBody>
          <a:bodyPr/>
          <a:lstStyle/>
          <a:p>
            <a:pPr marL="109537" indent="0">
              <a:buNone/>
            </a:pPr>
            <a:r>
              <a:rPr lang="en-US" sz="3200" dirty="0" smtClean="0">
                <a:effectLst>
                  <a:outerShdw blurRad="38100" dist="38100" dir="2700000" algn="tl">
                    <a:srgbClr val="000000">
                      <a:alpha val="43137"/>
                    </a:srgbClr>
                  </a:outerShdw>
                </a:effectLst>
              </a:rPr>
              <a:t>Assignment of leases and rents:</a:t>
            </a:r>
            <a:endParaRPr lang="en-US" sz="3200" dirty="0">
              <a:effectLst>
                <a:outerShdw blurRad="38100" dist="38100" dir="2700000" algn="tl">
                  <a:srgbClr val="000000">
                    <a:alpha val="43137"/>
                  </a:srgbClr>
                </a:outerShdw>
              </a:effectLst>
            </a:endParaRPr>
          </a:p>
          <a:p>
            <a:pPr marL="457200" lvl="1" indent="-339725">
              <a:spcBef>
                <a:spcPts val="1200"/>
              </a:spcBef>
            </a:pPr>
            <a:r>
              <a:rPr lang="en-US" sz="2400" dirty="0" smtClean="0"/>
              <a:t>Ask for release</a:t>
            </a:r>
          </a:p>
          <a:p>
            <a:pPr marL="457200" lvl="1" indent="-339725">
              <a:spcBef>
                <a:spcPts val="1200"/>
              </a:spcBef>
            </a:pPr>
            <a:r>
              <a:rPr lang="en-US" sz="2400" dirty="0" smtClean="0"/>
              <a:t>Will usually reference ‘Assignment of Leases and Rents’ document number in partial release document</a:t>
            </a:r>
          </a:p>
        </p:txBody>
      </p:sp>
      <p:sp>
        <p:nvSpPr>
          <p:cNvPr id="6" name="Title 2"/>
          <p:cNvSpPr>
            <a:spLocks noGrp="1"/>
          </p:cNvSpPr>
          <p:nvPr>
            <p:ph type="title"/>
          </p:nvPr>
        </p:nvSpPr>
        <p:spPr>
          <a:xfrm>
            <a:off x="457200" y="533400"/>
            <a:ext cx="8229600" cy="1143000"/>
          </a:xfrm>
        </p:spPr>
        <p:txBody>
          <a:bodyPr/>
          <a:lstStyle/>
          <a:p>
            <a:r>
              <a:rPr lang="en-US" dirty="0" smtClean="0"/>
              <a:t>Side Note...</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549" y="530157"/>
            <a:ext cx="1905000" cy="1905000"/>
          </a:xfrm>
          <a:prstGeom prst="rect">
            <a:avLst/>
          </a:prstGeom>
        </p:spPr>
      </p:pic>
      <p:sp>
        <p:nvSpPr>
          <p:cNvPr id="3" name="Slide Number Placeholder 2"/>
          <p:cNvSpPr>
            <a:spLocks noGrp="1"/>
          </p:cNvSpPr>
          <p:nvPr>
            <p:ph type="sldNum" sz="quarter" idx="10"/>
          </p:nvPr>
        </p:nvSpPr>
        <p:spPr/>
        <p:txBody>
          <a:bodyPr/>
          <a:lstStyle/>
          <a:p>
            <a:pPr>
              <a:defRPr/>
            </a:pPr>
            <a:fld id="{89C35698-ECFA-45D4-B95F-4F52958123EB}" type="slidenum">
              <a:rPr lang="en-US" smtClean="0"/>
              <a:pPr>
                <a:defRPr/>
              </a:pPr>
              <a:t>27</a:t>
            </a:fld>
            <a:endParaRPr lang="en-US" dirty="0"/>
          </a:p>
        </p:txBody>
      </p:sp>
    </p:spTree>
    <p:extLst>
      <p:ext uri="{BB962C8B-B14F-4D97-AF65-F5344CB8AC3E}">
        <p14:creationId xmlns:p14="http://schemas.microsoft.com/office/powerpoint/2010/main" val="16897237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89ABFF"/>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829761"/>
          </a:xfrm>
        </p:spPr>
        <p:txBody>
          <a:bodyPr>
            <a:normAutofit fontScale="90000"/>
          </a:bodyPr>
          <a:lstStyle/>
          <a:p>
            <a:pPr algn="ctr"/>
            <a:r>
              <a:rPr lang="en-US" dirty="0" smtClean="0"/>
              <a:t>The Mortgage </a:t>
            </a:r>
            <a:r>
              <a:rPr lang="en-US" dirty="0" smtClean="0"/>
              <a:t>Electronic Registration System (MERS)</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429000"/>
            <a:ext cx="5980188" cy="1572771"/>
          </a:xfrm>
          <a:prstGeom prst="rect">
            <a:avLst/>
          </a:prstGeom>
        </p:spPr>
      </p:pic>
      <p:sp>
        <p:nvSpPr>
          <p:cNvPr id="4" name="Slide Number Placeholder 3"/>
          <p:cNvSpPr>
            <a:spLocks noGrp="1"/>
          </p:cNvSpPr>
          <p:nvPr>
            <p:ph type="sldNum" sz="quarter" idx="10"/>
          </p:nvPr>
        </p:nvSpPr>
        <p:spPr/>
        <p:txBody>
          <a:bodyPr/>
          <a:lstStyle/>
          <a:p>
            <a:pPr>
              <a:defRPr/>
            </a:pPr>
            <a:fld id="{0A2AD120-39C9-4762-9808-4997980F3313}" type="slidenum">
              <a:rPr lang="en-US" smtClean="0"/>
              <a:pPr>
                <a:defRPr/>
              </a:pPr>
              <a:t>28</a:t>
            </a:fld>
            <a:endParaRPr lang="en-US" dirty="0"/>
          </a:p>
        </p:txBody>
      </p:sp>
    </p:spTree>
    <p:extLst>
      <p:ext uri="{BB962C8B-B14F-4D97-AF65-F5344CB8AC3E}">
        <p14:creationId xmlns:p14="http://schemas.microsoft.com/office/powerpoint/2010/main" val="42655383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4108" y="609600"/>
            <a:ext cx="4114800" cy="4114800"/>
          </a:xfrm>
        </p:spPr>
        <p:txBody>
          <a:bodyPr/>
          <a:lstStyle/>
          <a:p>
            <a:pPr indent="-365125"/>
            <a:r>
              <a:rPr lang="en-US" sz="1800" dirty="0" smtClean="0"/>
              <a:t>MERS acts as mortgagee in the county land records for the </a:t>
            </a:r>
            <a:r>
              <a:rPr lang="en-US" sz="1800" dirty="0" smtClean="0"/>
              <a:t>lender and servicers. </a:t>
            </a:r>
            <a:r>
              <a:rPr lang="en-US" sz="1800" dirty="0" smtClean="0"/>
              <a:t>Future </a:t>
            </a:r>
            <a:r>
              <a:rPr lang="en-US" sz="1800" dirty="0"/>
              <a:t>assignments of any loan -- where </a:t>
            </a:r>
            <a:r>
              <a:rPr lang="en-US" sz="1800" dirty="0" err="1"/>
              <a:t>MERS</a:t>
            </a:r>
            <a:r>
              <a:rPr lang="en-US" sz="1800" dirty="0"/>
              <a:t> is the mortgagee -- registered on the </a:t>
            </a:r>
            <a:r>
              <a:rPr lang="en-US" sz="1800" dirty="0" err="1"/>
              <a:t>MERS</a:t>
            </a:r>
            <a:r>
              <a:rPr lang="en-US" sz="1800" dirty="0"/>
              <a:t>® System are not necessary because </a:t>
            </a:r>
            <a:r>
              <a:rPr lang="en-US" sz="1800" dirty="0" err="1"/>
              <a:t>MERS</a:t>
            </a:r>
            <a:r>
              <a:rPr lang="en-US" sz="1800" dirty="0"/>
              <a:t> remains the mortgagee no matter </a:t>
            </a:r>
            <a:r>
              <a:rPr lang="en-US" sz="1800" dirty="0" smtClean="0"/>
              <a:t/>
            </a:r>
            <a:br>
              <a:rPr lang="en-US" sz="1800" dirty="0" smtClean="0"/>
            </a:br>
            <a:r>
              <a:rPr lang="en-US" sz="1800" dirty="0" smtClean="0"/>
              <a:t>how </a:t>
            </a:r>
            <a:r>
              <a:rPr lang="en-US" sz="1800" dirty="0"/>
              <a:t>many times </a:t>
            </a:r>
            <a:r>
              <a:rPr lang="en-US" sz="1800" dirty="0" smtClean="0"/>
              <a:t/>
            </a:r>
            <a:br>
              <a:rPr lang="en-US" sz="1800" dirty="0" smtClean="0"/>
            </a:br>
            <a:r>
              <a:rPr lang="en-US" sz="1800" dirty="0" smtClean="0"/>
              <a:t>servicing </a:t>
            </a:r>
            <a:r>
              <a:rPr lang="en-US" sz="1800" dirty="0"/>
              <a:t>is traded</a:t>
            </a:r>
            <a:r>
              <a:rPr lang="en-US" sz="1800" dirty="0" smtClean="0"/>
              <a:t>.</a:t>
            </a:r>
          </a:p>
          <a:p>
            <a:pPr indent="-365125"/>
            <a:r>
              <a:rPr lang="en-US" sz="1800" dirty="0" err="1"/>
              <a:t>MERS</a:t>
            </a:r>
            <a:r>
              <a:rPr lang="en-US" sz="1800" dirty="0"/>
              <a:t> and the </a:t>
            </a:r>
            <a:r>
              <a:rPr lang="en-US" sz="1800" dirty="0" err="1"/>
              <a:t>MERS</a:t>
            </a:r>
            <a:r>
              <a:rPr lang="en-US" sz="1800" dirty="0"/>
              <a:t>® System were created by the mortgage banking industry to streamline the mortgage process by using electronic commerce.</a:t>
            </a:r>
            <a:r>
              <a:rPr lang="en-US" sz="1800" dirty="0" smtClean="0"/>
              <a:t> It a</a:t>
            </a:r>
            <a:r>
              <a:rPr lang="en-US" sz="1800" dirty="0" smtClean="0"/>
              <a:t>llows </a:t>
            </a:r>
            <a:r>
              <a:rPr lang="en-US" sz="1800" dirty="0" smtClean="0"/>
              <a:t>lenders to buy and sell mortgages without recording </a:t>
            </a:r>
            <a:r>
              <a:rPr lang="en-US" sz="1800" dirty="0" smtClean="0"/>
              <a:t>new assignments </a:t>
            </a:r>
            <a:r>
              <a:rPr lang="en-US" sz="1800" dirty="0" smtClean="0"/>
              <a:t>of mortgage.</a:t>
            </a:r>
            <a:endParaRPr lang="en-US" sz="1800" dirty="0"/>
          </a:p>
        </p:txBody>
      </p:sp>
      <p:sp>
        <p:nvSpPr>
          <p:cNvPr id="3" name="Title 2"/>
          <p:cNvSpPr>
            <a:spLocks noGrp="1"/>
          </p:cNvSpPr>
          <p:nvPr>
            <p:ph type="title"/>
          </p:nvPr>
        </p:nvSpPr>
        <p:spPr>
          <a:xfrm>
            <a:off x="457200" y="304800"/>
            <a:ext cx="8229600" cy="1143000"/>
          </a:xfrm>
        </p:spPr>
        <p:txBody>
          <a:bodyPr/>
          <a:lstStyle/>
          <a:p>
            <a:pPr algn="r"/>
            <a:r>
              <a:rPr lang="en-US" dirty="0" smtClean="0"/>
              <a:t>What is MERS?</a:t>
            </a:r>
            <a:endParaRPr lang="en-US" dirty="0"/>
          </a:p>
        </p:txBody>
      </p:sp>
      <p:pic>
        <p:nvPicPr>
          <p:cNvPr id="5" name="Picture 4"/>
          <p:cNvPicPr>
            <a:picLocks noChangeAspect="1"/>
          </p:cNvPicPr>
          <p:nvPr/>
        </p:nvPicPr>
        <p:blipFill>
          <a:blip r:embed="rId3"/>
          <a:stretch>
            <a:fillRect/>
          </a:stretch>
        </p:blipFill>
        <p:spPr>
          <a:xfrm>
            <a:off x="5486400" y="1524000"/>
            <a:ext cx="2381250" cy="1526801"/>
          </a:xfrm>
          <a:prstGeom prst="rect">
            <a:avLst/>
          </a:prstGeom>
          <a:effectLst>
            <a:reflection blurRad="6350" stA="50000" endA="300" endPos="55500" dist="50800" dir="5400000" sy="-100000" algn="bl" rotWithShape="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42431" y="2545080"/>
            <a:ext cx="1329569" cy="1188720"/>
          </a:xfrm>
          <a:prstGeom prst="rect">
            <a:avLst/>
          </a:prstGeom>
        </p:spPr>
      </p:pic>
      <p:sp>
        <p:nvSpPr>
          <p:cNvPr id="6" name="Slide Number Placeholder 5"/>
          <p:cNvSpPr>
            <a:spLocks noGrp="1"/>
          </p:cNvSpPr>
          <p:nvPr>
            <p:ph type="sldNum" sz="quarter" idx="10"/>
          </p:nvPr>
        </p:nvSpPr>
        <p:spPr/>
        <p:txBody>
          <a:bodyPr/>
          <a:lstStyle/>
          <a:p>
            <a:pPr>
              <a:defRPr/>
            </a:pPr>
            <a:fld id="{89C35698-ECFA-45D4-B95F-4F52958123EB}" type="slidenum">
              <a:rPr lang="en-US" smtClean="0"/>
              <a:pPr>
                <a:defRPr/>
              </a:pPr>
              <a:t>29</a:t>
            </a:fld>
            <a:endParaRPr lang="en-US" dirty="0"/>
          </a:p>
        </p:txBody>
      </p:sp>
      <p:sp>
        <p:nvSpPr>
          <p:cNvPr id="7" name="Rectangle 6"/>
          <p:cNvSpPr/>
          <p:nvPr/>
        </p:nvSpPr>
        <p:spPr>
          <a:xfrm>
            <a:off x="4572000" y="4069140"/>
            <a:ext cx="4441825" cy="1569660"/>
          </a:xfrm>
          <a:prstGeom prst="rect">
            <a:avLst/>
          </a:prstGeom>
          <a:solidFill>
            <a:schemeClr val="bg1">
              <a:lumMod val="85000"/>
            </a:schemeClr>
          </a:solidFill>
          <a:ln w="3175">
            <a:solidFill>
              <a:srgbClr val="FF0000"/>
            </a:solidFill>
          </a:ln>
        </p:spPr>
        <p:txBody>
          <a:bodyPr wrap="square">
            <a:spAutoFit/>
          </a:bodyPr>
          <a:lstStyle/>
          <a:p>
            <a:pPr algn="just"/>
            <a:r>
              <a:rPr lang="en-US" sz="1200" dirty="0" smtClean="0">
                <a:solidFill>
                  <a:srgbClr val="888888"/>
                </a:solidFill>
              </a:rPr>
              <a:t>From </a:t>
            </a:r>
            <a:r>
              <a:rPr lang="en-US" sz="1200" dirty="0" err="1" smtClean="0">
                <a:solidFill>
                  <a:srgbClr val="888888"/>
                </a:solidFill>
              </a:rPr>
              <a:t>MERS</a:t>
            </a:r>
            <a:r>
              <a:rPr lang="en-US" sz="1200" dirty="0" smtClean="0">
                <a:solidFill>
                  <a:srgbClr val="888888"/>
                </a:solidFill>
              </a:rPr>
              <a:t> “about us:” “Today’s </a:t>
            </a:r>
            <a:r>
              <a:rPr lang="en-US" sz="1200" dirty="0">
                <a:solidFill>
                  <a:srgbClr val="888888"/>
                </a:solidFill>
              </a:rPr>
              <a:t>financial services industry depends on technological innovations to provide its customers with access to information, increased efficiency and reduced processing costs. </a:t>
            </a:r>
            <a:r>
              <a:rPr lang="en-US" sz="1200" dirty="0" err="1">
                <a:solidFill>
                  <a:srgbClr val="888888"/>
                </a:solidFill>
              </a:rPr>
              <a:t>MERSCORP</a:t>
            </a:r>
            <a:r>
              <a:rPr lang="en-US" sz="1200" dirty="0">
                <a:solidFill>
                  <a:srgbClr val="888888"/>
                </a:solidFill>
              </a:rPr>
              <a:t> Holdings, Inc. owns and operates the </a:t>
            </a:r>
            <a:r>
              <a:rPr lang="en-US" sz="1200" dirty="0" err="1">
                <a:solidFill>
                  <a:srgbClr val="888888"/>
                </a:solidFill>
              </a:rPr>
              <a:t>MERS</a:t>
            </a:r>
            <a:r>
              <a:rPr lang="en-US" sz="1200" dirty="0">
                <a:solidFill>
                  <a:srgbClr val="888888"/>
                </a:solidFill>
              </a:rPr>
              <a:t>® System, a national electronic registry system that tracks the changes in servicing rights and beneficial ownership interests in mortgage loans that are registered on the System</a:t>
            </a:r>
            <a:r>
              <a:rPr lang="en-US" sz="1200" dirty="0" smtClean="0">
                <a:solidFill>
                  <a:srgbClr val="888888"/>
                </a:solidFill>
              </a:rPr>
              <a:t>.”</a:t>
            </a:r>
            <a:endParaRPr lang="en-US" sz="1200" dirty="0"/>
          </a:p>
        </p:txBody>
      </p:sp>
    </p:spTree>
    <p:extLst>
      <p:ext uri="{BB962C8B-B14F-4D97-AF65-F5344CB8AC3E}">
        <p14:creationId xmlns:p14="http://schemas.microsoft.com/office/powerpoint/2010/main" val="3068820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62000" y="534876"/>
            <a:ext cx="7620000" cy="5029200"/>
          </a:xfrm>
          <a:solidFill>
            <a:schemeClr val="bg1"/>
          </a:solidFill>
          <a:ln>
            <a:solidFill>
              <a:srgbClr val="4B68D1"/>
            </a:solidFill>
          </a:ln>
        </p:spPr>
        <p:txBody>
          <a:bodyPr tIns="182880" anchor="t" anchorCtr="0">
            <a:noAutofit/>
          </a:bodyPr>
          <a:lstStyle/>
          <a:p>
            <a:pPr algn="l">
              <a:defRPr/>
            </a:pPr>
            <a:r>
              <a:rPr lang="en-US" sz="1600" b="0" dirty="0" smtClean="0">
                <a:solidFill>
                  <a:schemeClr val="tx1"/>
                </a:solidFill>
                <a:effectLst/>
                <a:latin typeface="+mn-lt"/>
              </a:rPr>
              <a:t>This presentation is </a:t>
            </a:r>
            <a:r>
              <a:rPr lang="en-US" sz="1600" b="0" dirty="0" smtClean="0">
                <a:solidFill>
                  <a:schemeClr val="tx1"/>
                </a:solidFill>
                <a:effectLst/>
                <a:latin typeface="+mn-lt"/>
              </a:rPr>
              <a:t>intended </a:t>
            </a:r>
            <a:r>
              <a:rPr lang="en-US" sz="1600" b="0" dirty="0" smtClean="0">
                <a:solidFill>
                  <a:schemeClr val="tx1"/>
                </a:solidFill>
                <a:effectLst/>
                <a:latin typeface="+mn-lt"/>
              </a:rPr>
              <a:t>to </a:t>
            </a:r>
            <a:r>
              <a:rPr lang="en-US" sz="1600" b="0" dirty="0" smtClean="0">
                <a:solidFill>
                  <a:schemeClr val="tx1"/>
                </a:solidFill>
                <a:effectLst/>
                <a:latin typeface="+mn-lt"/>
              </a:rPr>
              <a:t>provide </a:t>
            </a:r>
            <a:r>
              <a:rPr lang="en-US" sz="1600" b="0" dirty="0" smtClean="0">
                <a:solidFill>
                  <a:schemeClr val="tx1"/>
                </a:solidFill>
                <a:effectLst/>
                <a:latin typeface="+mn-lt"/>
              </a:rPr>
              <a:t>an overview of what </a:t>
            </a:r>
            <a:r>
              <a:rPr lang="en-US" sz="1600" b="0" dirty="0" smtClean="0">
                <a:solidFill>
                  <a:schemeClr val="tx1"/>
                </a:solidFill>
                <a:effectLst/>
              </a:rPr>
              <a:t>it </a:t>
            </a:r>
            <a:r>
              <a:rPr lang="en-US" sz="1600" b="0" dirty="0">
                <a:solidFill>
                  <a:schemeClr val="tx1"/>
                </a:solidFill>
                <a:effectLst/>
              </a:rPr>
              <a:t>takes to obtain a clear </a:t>
            </a:r>
            <a:r>
              <a:rPr lang="en-US" sz="1600" b="0" dirty="0" smtClean="0">
                <a:solidFill>
                  <a:schemeClr val="tx1"/>
                </a:solidFill>
                <a:effectLst/>
              </a:rPr>
              <a:t>real estate or real property title and provide information about what</a:t>
            </a:r>
            <a:r>
              <a:rPr lang="en-US" sz="1600" b="0" dirty="0" smtClean="0">
                <a:solidFill>
                  <a:schemeClr val="tx1"/>
                </a:solidFill>
                <a:effectLst/>
                <a:latin typeface="+mn-lt"/>
              </a:rPr>
              <a:t> a partial </a:t>
            </a:r>
            <a:r>
              <a:rPr lang="en-US" sz="1600" b="0" dirty="0" smtClean="0">
                <a:solidFill>
                  <a:schemeClr val="tx1"/>
                </a:solidFill>
                <a:effectLst/>
                <a:latin typeface="+mn-lt"/>
              </a:rPr>
              <a:t>mortgage release is, why you need it, </a:t>
            </a:r>
            <a:r>
              <a:rPr lang="en-US" sz="1600" b="0" dirty="0" smtClean="0">
                <a:solidFill>
                  <a:schemeClr val="tx1"/>
                </a:solidFill>
                <a:effectLst/>
                <a:latin typeface="+mn-lt"/>
              </a:rPr>
              <a:t>when, and how to get it.  </a:t>
            </a:r>
            <a:r>
              <a:rPr lang="en-US" sz="1600" b="0" dirty="0" smtClean="0">
                <a:solidFill>
                  <a:schemeClr val="tx1"/>
                </a:solidFill>
                <a:effectLst/>
                <a:latin typeface="+mn-lt"/>
              </a:rPr>
              <a:t>WisDOT will work with you, the LPA, to make sure that project schedules are maintained and </a:t>
            </a:r>
            <a:r>
              <a:rPr lang="en-US" sz="1600" b="0" dirty="0" smtClean="0">
                <a:solidFill>
                  <a:schemeClr val="tx1"/>
                </a:solidFill>
                <a:effectLst/>
                <a:latin typeface="+mn-lt"/>
              </a:rPr>
              <a:t>we can </a:t>
            </a:r>
            <a:r>
              <a:rPr lang="en-US" sz="1600" b="0" dirty="0" smtClean="0">
                <a:solidFill>
                  <a:schemeClr val="tx1"/>
                </a:solidFill>
                <a:effectLst/>
                <a:latin typeface="+mn-lt"/>
              </a:rPr>
              <a:t>give you ideas for keeping costs down.  If you have questions regarding a specific project, please contact your </a:t>
            </a:r>
            <a:r>
              <a:rPr lang="en-US" sz="1600" b="0" dirty="0">
                <a:solidFill>
                  <a:schemeClr val="tx1"/>
                </a:solidFill>
                <a:effectLst/>
                <a:latin typeface="+mn-lt"/>
              </a:rPr>
              <a:t>regional WisDOT LPA </a:t>
            </a:r>
            <a:r>
              <a:rPr lang="en-US" sz="1600" b="0" dirty="0" smtClean="0">
                <a:solidFill>
                  <a:schemeClr val="tx1"/>
                </a:solidFill>
                <a:effectLst/>
                <a:latin typeface="+mn-lt"/>
              </a:rPr>
              <a:t>management consultant </a:t>
            </a:r>
            <a:r>
              <a:rPr lang="en-US" sz="1600" b="0" dirty="0">
                <a:solidFill>
                  <a:schemeClr val="tx1"/>
                </a:solidFill>
                <a:effectLst/>
                <a:latin typeface="+mn-lt"/>
              </a:rPr>
              <a:t>(MC</a:t>
            </a:r>
            <a:r>
              <a:rPr lang="en-US" sz="1600" b="0" dirty="0" smtClean="0">
                <a:solidFill>
                  <a:schemeClr val="tx1"/>
                </a:solidFill>
                <a:effectLst/>
                <a:latin typeface="+mn-lt"/>
              </a:rPr>
              <a:t>) – individual contact info </a:t>
            </a:r>
            <a:r>
              <a:rPr lang="en-US" sz="1600" b="0" dirty="0" smtClean="0">
                <a:solidFill>
                  <a:schemeClr val="tx1"/>
                </a:solidFill>
                <a:effectLst/>
                <a:latin typeface="+mn-lt"/>
              </a:rPr>
              <a:t>is listed </a:t>
            </a:r>
            <a:r>
              <a:rPr lang="en-US" sz="1600" b="0" dirty="0" smtClean="0">
                <a:solidFill>
                  <a:schemeClr val="tx1"/>
                </a:solidFill>
                <a:effectLst/>
                <a:latin typeface="+mn-lt"/>
              </a:rPr>
              <a:t>at end.  Your regional MC will work with you to discuss </a:t>
            </a:r>
            <a:r>
              <a:rPr lang="en-US" sz="1600" b="0" dirty="0" smtClean="0">
                <a:solidFill>
                  <a:schemeClr val="tx1"/>
                </a:solidFill>
                <a:effectLst/>
                <a:latin typeface="+mn-lt"/>
              </a:rPr>
              <a:t>questions/concerns</a:t>
            </a:r>
            <a:r>
              <a:rPr lang="en-US" sz="1600" b="0" dirty="0" smtClean="0">
                <a:solidFill>
                  <a:schemeClr val="tx1"/>
                </a:solidFill>
                <a:effectLst/>
                <a:latin typeface="+mn-lt"/>
              </a:rPr>
              <a:t>.</a:t>
            </a:r>
            <a:endParaRPr lang="en-US" sz="1600" b="0" dirty="0">
              <a:effectLst/>
              <a:latin typeface="+mn-l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4294" y="2926080"/>
            <a:ext cx="4866106" cy="2560320"/>
          </a:xfrm>
          <a:prstGeom prst="rect">
            <a:avLst/>
          </a:prstGeom>
          <a:effectLst>
            <a:softEdge rad="127000"/>
          </a:effectLst>
        </p:spPr>
      </p:pic>
      <p:sp>
        <p:nvSpPr>
          <p:cNvPr id="6" name="Slide Number Placeholder 5"/>
          <p:cNvSpPr>
            <a:spLocks noGrp="1"/>
          </p:cNvSpPr>
          <p:nvPr>
            <p:ph type="sldNum" sz="quarter" idx="10"/>
          </p:nvPr>
        </p:nvSpPr>
        <p:spPr/>
        <p:txBody>
          <a:bodyPr/>
          <a:lstStyle/>
          <a:p>
            <a:pPr>
              <a:defRPr/>
            </a:pPr>
            <a:fld id="{0A2AD120-39C9-4762-9808-4997980F3313}" type="slidenum">
              <a:rPr lang="en-US" smtClean="0"/>
              <a:pPr>
                <a:defRPr/>
              </a:pPr>
              <a:t>3</a:t>
            </a:fld>
            <a:endParaRPr lang="en-US" dirty="0"/>
          </a:p>
        </p:txBody>
      </p:sp>
    </p:spTree>
    <p:extLst>
      <p:ext uri="{BB962C8B-B14F-4D97-AF65-F5344CB8AC3E}">
        <p14:creationId xmlns:p14="http://schemas.microsoft.com/office/powerpoint/2010/main" val="13494292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30</a:t>
            </a:fld>
            <a:endParaRPr lang="en-US" dirty="0"/>
          </a:p>
        </p:txBody>
      </p:sp>
      <p:pic>
        <p:nvPicPr>
          <p:cNvPr id="3" name="Picture 2"/>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1597867" y="121920"/>
            <a:ext cx="5948265" cy="6583680"/>
          </a:xfrm>
          <a:prstGeom prst="rect">
            <a:avLst/>
          </a:prstGeom>
          <a:ln>
            <a:solidFill>
              <a:srgbClr val="FF0000"/>
            </a:solidFill>
          </a:ln>
        </p:spPr>
      </p:pic>
      <p:sp>
        <p:nvSpPr>
          <p:cNvPr id="4" name="TextBox 3"/>
          <p:cNvSpPr txBox="1"/>
          <p:nvPr/>
        </p:nvSpPr>
        <p:spPr>
          <a:xfrm rot="16200000">
            <a:off x="-1848534" y="2610534"/>
            <a:ext cx="5257801" cy="646331"/>
          </a:xfrm>
          <a:prstGeom prst="rect">
            <a:avLst/>
          </a:prstGeom>
          <a:noFill/>
        </p:spPr>
        <p:txBody>
          <a:bodyPr wrap="square" rtlCol="0">
            <a:spAutoFit/>
          </a:bodyPr>
          <a:lstStyle/>
          <a:p>
            <a:pPr algn="ctr"/>
            <a:r>
              <a:rPr lang="en-US" dirty="0" smtClean="0"/>
              <a:t>See </a:t>
            </a:r>
            <a:r>
              <a:rPr lang="en-US" dirty="0" err="1" smtClean="0"/>
              <a:t>MERS</a:t>
            </a:r>
            <a:r>
              <a:rPr lang="en-US" dirty="0"/>
              <a:t> FAQs at: </a:t>
            </a:r>
            <a:r>
              <a:rPr lang="en-US" dirty="0">
                <a:hlinkClick r:id="rId3"/>
              </a:rPr>
              <a:t>https://</a:t>
            </a:r>
            <a:r>
              <a:rPr lang="en-US" dirty="0" smtClean="0">
                <a:hlinkClick r:id="rId3"/>
              </a:rPr>
              <a:t>www.mersinc.org/about-us/faq#whatismers</a:t>
            </a:r>
            <a:r>
              <a:rPr lang="en-US" dirty="0" smtClean="0"/>
              <a:t> </a:t>
            </a:r>
            <a:endParaRPr lang="en-US" dirty="0"/>
          </a:p>
        </p:txBody>
      </p:sp>
    </p:spTree>
    <p:extLst>
      <p:ext uri="{BB962C8B-B14F-4D97-AF65-F5344CB8AC3E}">
        <p14:creationId xmlns:p14="http://schemas.microsoft.com/office/powerpoint/2010/main" val="4092427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rmAutofit/>
          </a:bodyPr>
          <a:lstStyle/>
          <a:p>
            <a:r>
              <a:rPr lang="en-US" dirty="0" smtClean="0"/>
              <a:t>using </a:t>
            </a:r>
            <a:r>
              <a:rPr lang="en-US" dirty="0" err="1" smtClean="0"/>
              <a:t>MERS</a:t>
            </a:r>
            <a:r>
              <a:rPr lang="en-US" dirty="0" smtClean="0"/>
              <a:t>...</a:t>
            </a:r>
            <a:endParaRPr lang="en-US" dirty="0"/>
          </a:p>
        </p:txBody>
      </p:sp>
      <p:sp>
        <p:nvSpPr>
          <p:cNvPr id="3" name="Content Placeholder 2"/>
          <p:cNvSpPr>
            <a:spLocks noGrp="1"/>
          </p:cNvSpPr>
          <p:nvPr>
            <p:ph idx="1"/>
          </p:nvPr>
        </p:nvSpPr>
        <p:spPr>
          <a:xfrm>
            <a:off x="457200" y="1676400"/>
            <a:ext cx="8229600" cy="2819400"/>
          </a:xfrm>
        </p:spPr>
        <p:txBody>
          <a:bodyPr/>
          <a:lstStyle/>
          <a:p>
            <a:pPr marL="0" indent="0">
              <a:spcBef>
                <a:spcPts val="0"/>
              </a:spcBef>
              <a:buSzPct val="100000"/>
              <a:buNone/>
            </a:pPr>
            <a:r>
              <a:rPr lang="en-US" dirty="0" smtClean="0"/>
              <a:t>After working first with the </a:t>
            </a:r>
            <a:r>
              <a:rPr lang="en-US" dirty="0" smtClean="0"/>
              <a:t>current </a:t>
            </a:r>
            <a:r>
              <a:rPr lang="en-US" dirty="0" smtClean="0"/>
              <a:t>lender and property owner to gather all pertinent information:</a:t>
            </a:r>
            <a:endParaRPr lang="en-US" dirty="0" smtClean="0"/>
          </a:p>
          <a:p>
            <a:pPr marL="457200" lvl="1" indent="-457200">
              <a:spcBef>
                <a:spcPts val="1200"/>
              </a:spcBef>
            </a:pPr>
            <a:r>
              <a:rPr lang="en-US" dirty="0" smtClean="0"/>
              <a:t>Go into </a:t>
            </a:r>
            <a:r>
              <a:rPr lang="en-US" dirty="0" smtClean="0"/>
              <a:t>MERS at </a:t>
            </a:r>
            <a:r>
              <a:rPr lang="en-US" dirty="0" smtClean="0">
                <a:hlinkClick r:id="rId3"/>
              </a:rPr>
              <a:t>https</a:t>
            </a:r>
            <a:r>
              <a:rPr lang="en-US" dirty="0">
                <a:hlinkClick r:id="rId3"/>
              </a:rPr>
              <a:t>://www.mers-servicerid.org/sis</a:t>
            </a:r>
            <a:r>
              <a:rPr lang="en-US" dirty="0" smtClean="0">
                <a:hlinkClick r:id="rId3"/>
              </a:rPr>
              <a:t>/</a:t>
            </a:r>
            <a:endParaRPr lang="en-US" dirty="0" smtClean="0"/>
          </a:p>
          <a:p>
            <a:pPr marL="457200" lvl="1" indent="-457200">
              <a:spcBef>
                <a:spcPts val="0"/>
              </a:spcBef>
            </a:pPr>
            <a:r>
              <a:rPr lang="en-US" dirty="0" smtClean="0"/>
              <a:t>Enter 18 digit Mortgage Identification Number (MIN), which can be found on the original mortgage document.</a:t>
            </a:r>
          </a:p>
          <a:p>
            <a:pPr marL="457200" lvl="1" indent="-457200">
              <a:spcBef>
                <a:spcPts val="0"/>
              </a:spcBef>
            </a:pPr>
            <a:r>
              <a:rPr lang="en-US" dirty="0" smtClean="0"/>
              <a:t>Proceed to obtain a partial release as described previously with the current lender.</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7425" y="4343400"/>
            <a:ext cx="2619375" cy="1743075"/>
          </a:xfrm>
          <a:prstGeom prst="rect">
            <a:avLst/>
          </a:prstGeom>
          <a:effectLst>
            <a:softEdge rad="127000"/>
          </a:effectLst>
        </p:spPr>
      </p:pic>
      <p:sp>
        <p:nvSpPr>
          <p:cNvPr id="5" name="Slide Number Placeholder 4"/>
          <p:cNvSpPr>
            <a:spLocks noGrp="1"/>
          </p:cNvSpPr>
          <p:nvPr>
            <p:ph type="sldNum" sz="quarter" idx="10"/>
          </p:nvPr>
        </p:nvSpPr>
        <p:spPr/>
        <p:txBody>
          <a:bodyPr/>
          <a:lstStyle/>
          <a:p>
            <a:pPr>
              <a:defRPr/>
            </a:pPr>
            <a:fld id="{89C35698-ECFA-45D4-B95F-4F52958123EB}" type="slidenum">
              <a:rPr lang="en-US" smtClean="0"/>
              <a:pPr>
                <a:defRPr/>
              </a:pPr>
              <a:t>31</a:t>
            </a:fld>
            <a:endParaRPr lang="en-US" dirty="0"/>
          </a:p>
        </p:txBody>
      </p:sp>
    </p:spTree>
    <p:extLst>
      <p:ext uri="{BB962C8B-B14F-4D97-AF65-F5344CB8AC3E}">
        <p14:creationId xmlns:p14="http://schemas.microsoft.com/office/powerpoint/2010/main" val="30666539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600200" y="345830"/>
            <a:ext cx="6019800" cy="734543"/>
          </a:xfrm>
        </p:spPr>
        <p:txBody>
          <a:bodyPr>
            <a:normAutofit/>
          </a:bodyPr>
          <a:lstStyle/>
          <a:p>
            <a:pPr algn="ctr"/>
            <a:r>
              <a:rPr lang="en-US" sz="2400" dirty="0" smtClean="0">
                <a:solidFill>
                  <a:srgbClr val="002060"/>
                </a:solidFill>
              </a:rPr>
              <a:t>What </a:t>
            </a:r>
            <a:r>
              <a:rPr lang="en-US" sz="2400" dirty="0" smtClean="0">
                <a:solidFill>
                  <a:srgbClr val="002060"/>
                </a:solidFill>
              </a:rPr>
              <a:t>will </a:t>
            </a:r>
            <a:r>
              <a:rPr lang="en-US" sz="2400" dirty="0" err="1" smtClean="0">
                <a:solidFill>
                  <a:srgbClr val="002060"/>
                </a:solidFill>
              </a:rPr>
              <a:t>MERS</a:t>
            </a:r>
            <a:r>
              <a:rPr lang="en-US" sz="2400" dirty="0" smtClean="0">
                <a:solidFill>
                  <a:srgbClr val="002060"/>
                </a:solidFill>
              </a:rPr>
              <a:t> </a:t>
            </a:r>
            <a:r>
              <a:rPr lang="en-US" sz="2400" dirty="0" smtClean="0">
                <a:solidFill>
                  <a:srgbClr val="002060"/>
                </a:solidFill>
              </a:rPr>
              <a:t>information </a:t>
            </a:r>
            <a:r>
              <a:rPr lang="en-US" sz="2400" dirty="0" smtClean="0">
                <a:solidFill>
                  <a:srgbClr val="002060"/>
                </a:solidFill>
              </a:rPr>
              <a:t>look </a:t>
            </a:r>
            <a:r>
              <a:rPr lang="en-US" sz="2400" dirty="0" smtClean="0">
                <a:solidFill>
                  <a:srgbClr val="002060"/>
                </a:solidFill>
              </a:rPr>
              <a:t>like?</a:t>
            </a:r>
            <a:endParaRPr lang="en-US" sz="2400" dirty="0">
              <a:solidFill>
                <a:srgbClr val="002060"/>
              </a:solidFill>
            </a:endParaRPr>
          </a:p>
        </p:txBody>
      </p:sp>
      <p:sp>
        <p:nvSpPr>
          <p:cNvPr id="4" name="Content Placeholder 3"/>
          <p:cNvSpPr>
            <a:spLocks noGrp="1"/>
          </p:cNvSpPr>
          <p:nvPr>
            <p:ph idx="1"/>
          </p:nvPr>
        </p:nvSpPr>
        <p:spPr>
          <a:xfrm>
            <a:off x="762000" y="2971800"/>
            <a:ext cx="7620000" cy="1905000"/>
          </a:xfrm>
          <a:solidFill>
            <a:srgbClr val="002060"/>
          </a:solidFill>
          <a:ln>
            <a:solidFill>
              <a:srgbClr val="FF0000"/>
            </a:solidFill>
          </a:ln>
        </p:spPr>
        <p:txBody>
          <a:bodyPr/>
          <a:lstStyle/>
          <a:p>
            <a:pPr marL="109537" indent="0">
              <a:buNone/>
            </a:pPr>
            <a:r>
              <a:rPr lang="en-US" sz="2000" b="1" dirty="0" smtClean="0">
                <a:solidFill>
                  <a:schemeClr val="accent4"/>
                </a:solidFill>
                <a:effectLst>
                  <a:outerShdw blurRad="38100" dist="38100" dir="2700000" algn="tl">
                    <a:srgbClr val="000000">
                      <a:alpha val="43137"/>
                    </a:srgbClr>
                  </a:outerShdw>
                </a:effectLst>
              </a:rPr>
              <a:t>‘Sample’ </a:t>
            </a:r>
            <a:r>
              <a:rPr lang="en-US" sz="2000" b="1" dirty="0" err="1" smtClean="0">
                <a:solidFill>
                  <a:schemeClr val="accent4"/>
                </a:solidFill>
                <a:effectLst>
                  <a:outerShdw blurRad="38100" dist="38100" dir="2700000" algn="tl">
                    <a:srgbClr val="000000">
                      <a:alpha val="43137"/>
                    </a:srgbClr>
                  </a:outerShdw>
                </a:effectLst>
              </a:rPr>
              <a:t>MERS</a:t>
            </a:r>
            <a:r>
              <a:rPr lang="en-US" sz="2000" b="1" dirty="0" smtClean="0">
                <a:solidFill>
                  <a:schemeClr val="accent4"/>
                </a:solidFill>
                <a:effectLst>
                  <a:outerShdw blurRad="38100" dist="38100" dir="2700000" algn="tl">
                    <a:srgbClr val="000000">
                      <a:alpha val="43137"/>
                    </a:srgbClr>
                  </a:outerShdw>
                </a:effectLst>
              </a:rPr>
              <a:t> reference on title</a:t>
            </a:r>
            <a:r>
              <a:rPr lang="en-US" sz="2000" b="1" dirty="0" smtClean="0">
                <a:solidFill>
                  <a:schemeClr val="accent4"/>
                </a:solidFill>
                <a:effectLst>
                  <a:outerShdw blurRad="38100" dist="38100" dir="2700000" algn="tl">
                    <a:srgbClr val="000000">
                      <a:alpha val="43137"/>
                    </a:srgbClr>
                  </a:outerShdw>
                </a:effectLst>
              </a:rPr>
              <a:t>:</a:t>
            </a:r>
          </a:p>
          <a:p>
            <a:pPr marL="117475" lvl="1" indent="0">
              <a:spcBef>
                <a:spcPts val="1200"/>
              </a:spcBef>
              <a:buNone/>
            </a:pPr>
            <a:r>
              <a:rPr lang="en-US" sz="2000" i="1" dirty="0" smtClean="0">
                <a:solidFill>
                  <a:schemeClr val="accent4"/>
                </a:solidFill>
                <a:latin typeface="Baskerville Old Face" panose="02020602080505020303" pitchFamily="18" charset="0"/>
              </a:rPr>
              <a:t>“Mortgage </a:t>
            </a:r>
            <a:r>
              <a:rPr lang="en-US" sz="2000" i="1" dirty="0">
                <a:solidFill>
                  <a:schemeClr val="accent4"/>
                </a:solidFill>
                <a:latin typeface="Baskerville Old Face" panose="02020602080505020303" pitchFamily="18" charset="0"/>
              </a:rPr>
              <a:t>from John and Sue Smith to Mortgage Electronic Registration Systems, Inc. acting solely as nominee for Lender, “Lenders Name </a:t>
            </a:r>
            <a:r>
              <a:rPr lang="en-US" sz="2000" i="1" dirty="0" smtClean="0">
                <a:solidFill>
                  <a:schemeClr val="accent4"/>
                </a:solidFill>
                <a:latin typeface="Baskerville Old Face" panose="02020602080505020303" pitchFamily="18" charset="0"/>
              </a:rPr>
              <a:t>Here,” </a:t>
            </a:r>
            <a:r>
              <a:rPr lang="en-US" sz="2000" i="1" dirty="0">
                <a:solidFill>
                  <a:schemeClr val="accent4"/>
                </a:solidFill>
                <a:latin typeface="Baskerville Old Face" panose="02020602080505020303" pitchFamily="18" charset="0"/>
              </a:rPr>
              <a:t>and its successors and assigns in the amount of $200,000 dated January 1, 2000 and recorded January 3, 2000</a:t>
            </a:r>
            <a:r>
              <a:rPr lang="en-US" sz="2000" i="1" dirty="0" smtClean="0">
                <a:solidFill>
                  <a:schemeClr val="accent4"/>
                </a:solidFill>
                <a:latin typeface="Baskerville Old Face" panose="02020602080505020303" pitchFamily="18" charset="0"/>
              </a:rPr>
              <a:t>.”</a:t>
            </a:r>
            <a:endParaRPr lang="en-US" sz="2000" i="1" dirty="0">
              <a:solidFill>
                <a:schemeClr val="accent4"/>
              </a:solidFill>
              <a:latin typeface="Baskerville Old Face" panose="02020602080505020303" pitchFamily="18" charset="0"/>
            </a:endParaRPr>
          </a:p>
        </p:txBody>
      </p:sp>
      <p:sp>
        <p:nvSpPr>
          <p:cNvPr id="5" name="Slide Number Placeholder 4"/>
          <p:cNvSpPr>
            <a:spLocks noGrp="1"/>
          </p:cNvSpPr>
          <p:nvPr>
            <p:ph type="sldNum" sz="quarter" idx="10"/>
          </p:nvPr>
        </p:nvSpPr>
        <p:spPr/>
        <p:txBody>
          <a:bodyPr/>
          <a:lstStyle/>
          <a:p>
            <a:pPr>
              <a:defRPr/>
            </a:pPr>
            <a:fld id="{89C35698-ECFA-45D4-B95F-4F52958123EB}" type="slidenum">
              <a:rPr lang="en-US" smtClean="0"/>
              <a:pPr>
                <a:defRPr/>
              </a:pPr>
              <a:t>32</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990600"/>
            <a:ext cx="4465750" cy="1828800"/>
          </a:xfrm>
          <a:prstGeom prst="rect">
            <a:avLst/>
          </a:prstGeom>
          <a:effectLst>
            <a:softEdge rad="317500"/>
          </a:effectLst>
        </p:spPr>
      </p:pic>
    </p:spTree>
    <p:extLst>
      <p:ext uri="{BB962C8B-B14F-4D97-AF65-F5344CB8AC3E}">
        <p14:creationId xmlns:p14="http://schemas.microsoft.com/office/powerpoint/2010/main" val="4520842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142039"/>
            <a:ext cx="7772400" cy="1829761"/>
          </a:xfrm>
        </p:spPr>
        <p:txBody>
          <a:bodyPr/>
          <a:lstStyle/>
          <a:p>
            <a:pPr algn="ctr"/>
            <a:r>
              <a:rPr lang="en-US" dirty="0" smtClean="0"/>
              <a:t>What if you cannot obtain a release in time?</a:t>
            </a:r>
            <a:endParaRPr lang="en-US" dirty="0"/>
          </a:p>
        </p:txBody>
      </p:sp>
      <p:pic>
        <p:nvPicPr>
          <p:cNvPr id="3" name="Picture 2"/>
          <p:cNvPicPr>
            <a:picLocks noChangeAspect="1"/>
          </p:cNvPicPr>
          <p:nvPr/>
        </p:nvPicPr>
        <p:blipFill>
          <a:blip r:embed="rId3"/>
          <a:stretch>
            <a:fillRect/>
          </a:stretch>
        </p:blipFill>
        <p:spPr>
          <a:xfrm>
            <a:off x="3200400" y="3457790"/>
            <a:ext cx="2647619" cy="1723810"/>
          </a:xfrm>
          <a:prstGeom prst="rect">
            <a:avLst/>
          </a:prstGeom>
          <a:effectLst>
            <a:glow rad="228600">
              <a:schemeClr val="accent4">
                <a:satMod val="175000"/>
                <a:alpha val="40000"/>
              </a:schemeClr>
            </a:glow>
          </a:effectLst>
        </p:spPr>
      </p:pic>
      <p:sp>
        <p:nvSpPr>
          <p:cNvPr id="2" name="Slide Number Placeholder 1"/>
          <p:cNvSpPr>
            <a:spLocks noGrp="1"/>
          </p:cNvSpPr>
          <p:nvPr>
            <p:ph type="sldNum" sz="quarter" idx="10"/>
          </p:nvPr>
        </p:nvSpPr>
        <p:spPr/>
        <p:txBody>
          <a:bodyPr/>
          <a:lstStyle/>
          <a:p>
            <a:pPr>
              <a:defRPr/>
            </a:pPr>
            <a:fld id="{0A2AD120-39C9-4762-9808-4997980F3313}" type="slidenum">
              <a:rPr lang="en-US" smtClean="0"/>
              <a:pPr>
                <a:defRPr/>
              </a:pPr>
              <a:t>33</a:t>
            </a:fld>
            <a:endParaRPr lang="en-US" dirty="0"/>
          </a:p>
        </p:txBody>
      </p:sp>
    </p:spTree>
    <p:extLst>
      <p:ext uri="{BB962C8B-B14F-4D97-AF65-F5344CB8AC3E}">
        <p14:creationId xmlns:p14="http://schemas.microsoft.com/office/powerpoint/2010/main" val="34524066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534400" cy="4114800"/>
          </a:xfrm>
          <a:solidFill>
            <a:schemeClr val="bg1">
              <a:lumMod val="85000"/>
            </a:schemeClr>
          </a:solidFill>
          <a:ln>
            <a:solidFill>
              <a:srgbClr val="00B0F0"/>
            </a:solidFill>
          </a:ln>
        </p:spPr>
        <p:txBody>
          <a:bodyPr anchor="ctr" anchorCtr="0"/>
          <a:lstStyle/>
          <a:p>
            <a:r>
              <a:rPr lang="en-US" sz="2400" dirty="0" smtClean="0"/>
              <a:t>If </a:t>
            </a:r>
            <a:r>
              <a:rPr lang="en-US" sz="2400" dirty="0"/>
              <a:t>you cannot obtain a release in </a:t>
            </a:r>
            <a:r>
              <a:rPr lang="en-US" sz="2400" dirty="0" smtClean="0"/>
              <a:t>time, </a:t>
            </a:r>
            <a:r>
              <a:rPr lang="en-US" sz="2400" dirty="0" smtClean="0"/>
              <a:t>you may obtain </a:t>
            </a:r>
            <a:r>
              <a:rPr lang="en-US" sz="2400" dirty="0" smtClean="0"/>
              <a:t>the property through </a:t>
            </a:r>
            <a:r>
              <a:rPr lang="en-US" sz="2400" dirty="0" smtClean="0"/>
              <a:t>condemnation via a </a:t>
            </a:r>
            <a:r>
              <a:rPr lang="en-US" sz="2400" dirty="0" smtClean="0"/>
              <a:t>Jurisdictional Offer.</a:t>
            </a:r>
          </a:p>
          <a:p>
            <a:r>
              <a:rPr lang="en-US" sz="2400" dirty="0" smtClean="0"/>
              <a:t>Figure out date that JO needs to be issued by:</a:t>
            </a:r>
          </a:p>
          <a:p>
            <a:pPr lvl="1"/>
            <a:r>
              <a:rPr lang="en-US" sz="1800" dirty="0" smtClean="0"/>
              <a:t>Make sure process was followed and everything is in place for JO to be executed (appraisal done, owner given 60 days, etc</a:t>
            </a:r>
            <a:r>
              <a:rPr lang="en-US" sz="1800" dirty="0" smtClean="0"/>
              <a:t>.)</a:t>
            </a:r>
          </a:p>
          <a:p>
            <a:pPr lvl="1"/>
            <a:r>
              <a:rPr lang="en-US" sz="1800" dirty="0" smtClean="0"/>
              <a:t>See </a:t>
            </a:r>
            <a:r>
              <a:rPr lang="en-US" sz="1800" dirty="0" smtClean="0">
                <a:hlinkClick r:id="rId3"/>
              </a:rPr>
              <a:t>LPA Manual</a:t>
            </a:r>
            <a:r>
              <a:rPr lang="en-US" sz="1800" dirty="0" smtClean="0"/>
              <a:t>/</a:t>
            </a:r>
            <a:r>
              <a:rPr lang="en-US" sz="1800" dirty="0" smtClean="0">
                <a:hlinkClick r:id="rId4"/>
              </a:rPr>
              <a:t>Chapter 9.0 Condemnation Process</a:t>
            </a:r>
            <a:endParaRPr lang="en-US" sz="1800" dirty="0"/>
          </a:p>
          <a:p>
            <a:r>
              <a:rPr lang="en-US" sz="2400" dirty="0" smtClean="0"/>
              <a:t>Issue check with both property owner and lender on it</a:t>
            </a:r>
            <a:r>
              <a:rPr lang="en-US" sz="2400" dirty="0" smtClean="0"/>
              <a:t>.</a:t>
            </a:r>
          </a:p>
          <a:p>
            <a:pPr lvl="1"/>
            <a:r>
              <a:rPr lang="en-US" sz="1800" dirty="0" smtClean="0"/>
              <a:t>See </a:t>
            </a:r>
            <a:r>
              <a:rPr lang="en-US" sz="1800" dirty="0" smtClean="0">
                <a:hlinkClick r:id="rId5"/>
              </a:rPr>
              <a:t>Real Estate Program Manual</a:t>
            </a:r>
            <a:r>
              <a:rPr lang="en-US" sz="1800" dirty="0" smtClean="0"/>
              <a:t> (REPM), </a:t>
            </a:r>
            <a:r>
              <a:rPr lang="en-US" sz="1800" dirty="0" smtClean="0">
                <a:hlinkClick r:id="rId6"/>
              </a:rPr>
              <a:t>Chapter 3/3.9.6 Jurisdictional Offer (JO) to Purchase</a:t>
            </a:r>
            <a:r>
              <a:rPr lang="en-US" sz="1800" dirty="0" smtClean="0"/>
              <a:t>; </a:t>
            </a:r>
            <a:r>
              <a:rPr lang="en-US" sz="1800" dirty="0" smtClean="0">
                <a:hlinkClick r:id="rId6"/>
              </a:rPr>
              <a:t>3.9.7 Notice Jurisdictional Offer</a:t>
            </a:r>
            <a:r>
              <a:rPr lang="en-US" sz="1800" dirty="0" smtClean="0"/>
              <a:t>; and, look for other key references throughout the REPM specific to the Jurisdictional Offer (JO) process and processing.</a:t>
            </a:r>
            <a:endParaRPr lang="en-US" sz="1800" dirty="0"/>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 y="320040"/>
            <a:ext cx="2345126" cy="822960"/>
          </a:xfrm>
          <a:prstGeom prst="rect">
            <a:avLst/>
          </a:prstGeom>
          <a:effectLst>
            <a:reflection blurRad="6350" stA="50000" endA="295" endPos="92000" dist="101600" dir="5400000" sy="-100000" algn="bl" rotWithShape="0"/>
          </a:effectLst>
        </p:spPr>
      </p:pic>
      <p:sp>
        <p:nvSpPr>
          <p:cNvPr id="3" name="Title 2"/>
          <p:cNvSpPr>
            <a:spLocks noGrp="1"/>
          </p:cNvSpPr>
          <p:nvPr>
            <p:ph type="title"/>
          </p:nvPr>
        </p:nvSpPr>
        <p:spPr>
          <a:xfrm>
            <a:off x="457200" y="533400"/>
            <a:ext cx="8229600" cy="685800"/>
          </a:xfrm>
        </p:spPr>
        <p:txBody>
          <a:bodyPr>
            <a:normAutofit fontScale="90000"/>
          </a:bodyPr>
          <a:lstStyle/>
          <a:p>
            <a:pPr algn="r"/>
            <a:r>
              <a:rPr lang="en-US" dirty="0" smtClean="0"/>
              <a:t>Jurisdictional Offer (JO)</a:t>
            </a:r>
            <a:endParaRPr lang="en-US" dirty="0"/>
          </a:p>
        </p:txBody>
      </p:sp>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34</a:t>
            </a:fld>
            <a:endParaRPr lang="en-US" dirty="0"/>
          </a:p>
        </p:txBody>
      </p:sp>
    </p:spTree>
    <p:extLst>
      <p:ext uri="{BB962C8B-B14F-4D97-AF65-F5344CB8AC3E}">
        <p14:creationId xmlns:p14="http://schemas.microsoft.com/office/powerpoint/2010/main" val="18184478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35</a:t>
            </a:fld>
            <a:endParaRPr lang="en-US" dirty="0"/>
          </a:p>
        </p:txBody>
      </p:sp>
      <p:pic>
        <p:nvPicPr>
          <p:cNvPr id="4" name="Picture 3"/>
          <p:cNvPicPr>
            <a:picLocks noChangeAspect="1"/>
          </p:cNvPicPr>
          <p:nvPr/>
        </p:nvPicPr>
        <p:blipFill>
          <a:blip r:embed="rId2"/>
          <a:stretch>
            <a:fillRect/>
          </a:stretch>
        </p:blipFill>
        <p:spPr>
          <a:xfrm>
            <a:off x="685800" y="914400"/>
            <a:ext cx="1936377" cy="1645920"/>
          </a:xfrm>
          <a:prstGeom prst="rect">
            <a:avLst/>
          </a:prstGeom>
          <a:effectLst>
            <a:softEdge rad="63500"/>
          </a:effectLst>
        </p:spPr>
      </p:pic>
      <p:sp>
        <p:nvSpPr>
          <p:cNvPr id="5" name="Rectangle 4"/>
          <p:cNvSpPr/>
          <p:nvPr/>
        </p:nvSpPr>
        <p:spPr>
          <a:xfrm>
            <a:off x="457200" y="3084255"/>
            <a:ext cx="6096000" cy="2554545"/>
          </a:xfrm>
          <a:prstGeom prst="rect">
            <a:avLst/>
          </a:prstGeom>
        </p:spPr>
        <p:txBody>
          <a:bodyPr wrap="square">
            <a:spAutoFit/>
          </a:bodyPr>
          <a:lstStyle/>
          <a:p>
            <a:pPr marL="342900" indent="-342900">
              <a:spcBef>
                <a:spcPts val="1200"/>
              </a:spcBef>
              <a:buFont typeface="Arial" panose="020B0604020202020204" pitchFamily="34" charset="0"/>
              <a:buChar char="•"/>
            </a:pPr>
            <a:r>
              <a:rPr lang="en-US" sz="2000" dirty="0" smtClean="0"/>
              <a:t>See</a:t>
            </a:r>
            <a:r>
              <a:rPr lang="en-US" sz="2000" dirty="0"/>
              <a:t>: </a:t>
            </a:r>
            <a:r>
              <a:rPr lang="en-US" sz="2000" dirty="0">
                <a:hlinkClick r:id="rId3"/>
              </a:rPr>
              <a:t>http://</a:t>
            </a:r>
            <a:r>
              <a:rPr lang="en-US" sz="2000" dirty="0" smtClean="0">
                <a:hlinkClick r:id="rId3"/>
              </a:rPr>
              <a:t>wisconsindot.gov/Pages/doing-bus/local-gov/astnce-pgms/aid/lpa-re-info.aspx</a:t>
            </a:r>
            <a:r>
              <a:rPr lang="en-US" sz="2000" dirty="0" smtClean="0"/>
              <a:t>.  Information </a:t>
            </a:r>
            <a:r>
              <a:rPr lang="en-US" sz="2000" dirty="0"/>
              <a:t>on </a:t>
            </a:r>
            <a:r>
              <a:rPr lang="en-US" sz="2000" dirty="0" smtClean="0"/>
              <a:t>that </a:t>
            </a:r>
            <a:r>
              <a:rPr lang="en-US" sz="2000" dirty="0"/>
              <a:t>page is specific to LPAs needing to perform real estate right of way acquisitions as part of a local road improvement project. </a:t>
            </a:r>
            <a:r>
              <a:rPr lang="en-US" sz="2000" dirty="0" smtClean="0"/>
              <a:t>There, we provide </a:t>
            </a:r>
            <a:r>
              <a:rPr lang="en-US" sz="2000" dirty="0"/>
              <a:t>some basic resources and guidance for securing state and federal aid for real estate acquisitions</a:t>
            </a:r>
            <a:r>
              <a:rPr lang="en-US" sz="2000" dirty="0" smtClean="0"/>
              <a:t>.</a:t>
            </a:r>
            <a:endParaRPr lang="en-US" sz="20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3429000"/>
            <a:ext cx="1495486" cy="1645920"/>
          </a:xfrm>
          <a:prstGeom prst="rect">
            <a:avLst/>
          </a:prstGeom>
        </p:spPr>
      </p:pic>
      <p:sp>
        <p:nvSpPr>
          <p:cNvPr id="9" name="Rectangle 8"/>
          <p:cNvSpPr/>
          <p:nvPr/>
        </p:nvSpPr>
        <p:spPr>
          <a:xfrm>
            <a:off x="2438400" y="450919"/>
            <a:ext cx="6096000" cy="2523768"/>
          </a:xfrm>
          <a:prstGeom prst="rect">
            <a:avLst/>
          </a:prstGeom>
        </p:spPr>
        <p:txBody>
          <a:bodyPr wrap="square">
            <a:spAutoFit/>
          </a:bodyPr>
          <a:lstStyle/>
          <a:p>
            <a:pPr algn="r"/>
            <a:r>
              <a:rPr lang="en-US" sz="2000" b="1" dirty="0">
                <a:effectLst>
                  <a:outerShdw blurRad="38100" dist="38100" dir="2700000" algn="tl">
                    <a:srgbClr val="000000">
                      <a:alpha val="43137"/>
                    </a:srgbClr>
                  </a:outerShdw>
                </a:effectLst>
              </a:rPr>
              <a:t>Who can help with </a:t>
            </a:r>
            <a:r>
              <a:rPr lang="en-US" sz="2000" b="1" dirty="0" smtClean="0">
                <a:effectLst>
                  <a:outerShdw blurRad="38100" dist="38100" dir="2700000" algn="tl">
                    <a:srgbClr val="000000">
                      <a:alpha val="43137"/>
                    </a:srgbClr>
                  </a:outerShdw>
                </a:effectLst>
              </a:rPr>
              <a:t>local </a:t>
            </a:r>
            <a:r>
              <a:rPr lang="en-US" sz="2000" b="1" dirty="0">
                <a:effectLst>
                  <a:outerShdw blurRad="38100" dist="38100" dir="2700000" algn="tl">
                    <a:srgbClr val="000000">
                      <a:alpha val="43137"/>
                    </a:srgbClr>
                  </a:outerShdw>
                </a:effectLst>
              </a:rPr>
              <a:t>right of </a:t>
            </a:r>
            <a:r>
              <a:rPr lang="en-US" sz="2000" b="1" dirty="0" smtClean="0">
                <a:effectLst>
                  <a:outerShdw blurRad="38100" dist="38100" dir="2700000" algn="tl">
                    <a:srgbClr val="000000">
                      <a:alpha val="43137"/>
                    </a:srgbClr>
                  </a:outerShdw>
                </a:effectLst>
              </a:rPr>
              <a:t>way questions</a:t>
            </a:r>
            <a:r>
              <a:rPr lang="en-US" sz="2000" b="1" dirty="0">
                <a:effectLst>
                  <a:outerShdw blurRad="38100" dist="38100" dir="2700000" algn="tl">
                    <a:srgbClr val="000000">
                      <a:alpha val="43137"/>
                    </a:srgbClr>
                  </a:outerShdw>
                </a:effectLst>
              </a:rPr>
              <a:t>?</a:t>
            </a:r>
            <a:r>
              <a:rPr lang="en-US" sz="2800" b="1" dirty="0">
                <a:effectLst>
                  <a:outerShdw blurRad="38100" dist="38100" dir="2700000" algn="tl">
                    <a:srgbClr val="000000">
                      <a:alpha val="43137"/>
                    </a:srgbClr>
                  </a:outerShdw>
                </a:effectLst>
              </a:rPr>
              <a:t> </a:t>
            </a:r>
            <a:endParaRPr lang="en-US" sz="2800" b="1" dirty="0" smtClean="0">
              <a:effectLst>
                <a:outerShdw blurRad="38100" dist="38100" dir="2700000" algn="tl">
                  <a:srgbClr val="000000">
                    <a:alpha val="43137"/>
                  </a:srgbClr>
                </a:outerShdw>
              </a:effectLst>
            </a:endParaRPr>
          </a:p>
          <a:p>
            <a:pPr algn="r">
              <a:spcBef>
                <a:spcPts val="1200"/>
              </a:spcBef>
            </a:pPr>
            <a:r>
              <a:rPr lang="en-US" sz="2000" dirty="0" smtClean="0"/>
              <a:t>The </a:t>
            </a:r>
            <a:r>
              <a:rPr lang="en-US" sz="2000" dirty="0"/>
              <a:t>Wisconsin Department of Transportation (WisDOT) </a:t>
            </a:r>
            <a:r>
              <a:rPr lang="en-US" sz="2000" dirty="0" smtClean="0"/>
              <a:t>has several regional </a:t>
            </a:r>
            <a:r>
              <a:rPr lang="en-US" sz="2000" dirty="0"/>
              <a:t>Local Public Agency Real Estate (LPA RE) coordinator positions and one statewide coordinator along with five regional management consultants (MC) to help coordinate and oversee all LPA RE related activities. </a:t>
            </a:r>
            <a:endParaRPr lang="en-US" sz="2000" dirty="0" smtClean="0"/>
          </a:p>
        </p:txBody>
      </p:sp>
    </p:spTree>
    <p:extLst>
      <p:ext uri="{BB962C8B-B14F-4D97-AF65-F5344CB8AC3E}">
        <p14:creationId xmlns:p14="http://schemas.microsoft.com/office/powerpoint/2010/main" val="35678213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812185" y="304800"/>
            <a:ext cx="7493615" cy="664698"/>
          </a:xfrm>
          <a:solidFill>
            <a:schemeClr val="accent5">
              <a:lumMod val="95000"/>
            </a:schemeClr>
          </a:solidFill>
        </p:spPr>
        <p:txBody>
          <a:bodyPr anchor="t" anchorCtr="0"/>
          <a:lstStyle/>
          <a:p>
            <a:pPr algn="ctr"/>
            <a:r>
              <a:rPr lang="en-US" b="1" dirty="0" smtClean="0"/>
              <a:t>Local Public Agency (LPA) Real Estate Acquisition Information</a:t>
            </a:r>
          </a:p>
          <a:p>
            <a:pPr algn="ctr"/>
            <a:r>
              <a:rPr lang="en-US" sz="1200" dirty="0" smtClean="0"/>
              <a:t>See: </a:t>
            </a:r>
            <a:r>
              <a:rPr lang="en-US" sz="1200" dirty="0" smtClean="0">
                <a:hlinkClick r:id="rId2"/>
              </a:rPr>
              <a:t>http://wisconsindot.gov/Pages/doing-bus/local-gov/astnce-pgms/aid/lpa-re-info.aspx</a:t>
            </a:r>
            <a:endParaRPr lang="en-US" sz="1200" dirty="0" smtClean="0"/>
          </a:p>
          <a:p>
            <a:pPr algn="ctr"/>
            <a:endParaRPr lang="en-US" dirty="0"/>
          </a:p>
        </p:txBody>
      </p:sp>
      <p:sp>
        <p:nvSpPr>
          <p:cNvPr id="4" name="Content Placeholder 3"/>
          <p:cNvSpPr>
            <a:spLocks noGrp="1"/>
          </p:cNvSpPr>
          <p:nvPr>
            <p:ph sz="half" idx="1"/>
          </p:nvPr>
        </p:nvSpPr>
        <p:spPr>
          <a:xfrm>
            <a:off x="609600" y="990600"/>
            <a:ext cx="7874615" cy="4648200"/>
          </a:xfrm>
        </p:spPr>
        <p:txBody>
          <a:bodyPr anchor="ctr" anchorCtr="0"/>
          <a:lstStyle/>
          <a:p>
            <a:pPr marL="109537" indent="0">
              <a:buNone/>
            </a:pPr>
            <a:r>
              <a:rPr lang="en-US" sz="2000" dirty="0" smtClean="0"/>
              <a:t>The </a:t>
            </a:r>
            <a:r>
              <a:rPr lang="en-US" sz="2000" dirty="0"/>
              <a:t>LPA RE coordinators and the MCs are available to assist local public agencies and other entities that acquire property for federal-aid transportation projects. WisDOT also has a list of pre-approved consultants to help local entities who may not </a:t>
            </a:r>
            <a:r>
              <a:rPr lang="en-US" sz="2000" dirty="0" smtClean="0"/>
              <a:t>have sufficient</a:t>
            </a:r>
            <a:r>
              <a:rPr lang="en-US" sz="2000" dirty="0"/>
              <a:t> or qualified staff to acquire properties in compliance with state and federal laws and regulations. </a:t>
            </a:r>
            <a:r>
              <a:rPr lang="en-US" sz="2000" dirty="0" smtClean="0"/>
              <a:t>LPAs </a:t>
            </a:r>
            <a:r>
              <a:rPr lang="en-US" sz="2000" dirty="0"/>
              <a:t>must work with a WisDOT MC on projects when there is state/federal funds to be used in the any part of the project. The LPA must follow minimum procedures to secure approvals needed to proceed with right of way acquisition on state or federal aid projects. Detailed guidance can be found in the </a:t>
            </a:r>
            <a:r>
              <a:rPr lang="en-US" sz="2000" dirty="0">
                <a:hlinkClick r:id="rId3"/>
              </a:rPr>
              <a:t>LPA Manual</a:t>
            </a:r>
            <a:r>
              <a:rPr lang="en-US" sz="2000" dirty="0"/>
              <a:t>, which includes required </a:t>
            </a:r>
            <a:r>
              <a:rPr lang="en-US" sz="2000" dirty="0">
                <a:hlinkClick r:id="rId4"/>
              </a:rPr>
              <a:t>LPA forms</a:t>
            </a:r>
            <a:r>
              <a:rPr lang="en-US" sz="2000" dirty="0"/>
              <a:t>. It is the responsibility of each LPA to ensure that all state and federal procedures and laws are followed. Before beginning an acquisition process, agencies </a:t>
            </a:r>
            <a:r>
              <a:rPr lang="en-US" sz="2000" b="1" u="sng" dirty="0"/>
              <a:t>must</a:t>
            </a:r>
            <a:r>
              <a:rPr lang="en-US" sz="2000" dirty="0"/>
              <a:t> contact their MC; see </a:t>
            </a:r>
            <a:r>
              <a:rPr lang="en-US" sz="2000" dirty="0" smtClean="0"/>
              <a:t>contacts on later slide...</a:t>
            </a:r>
            <a:endParaRPr lang="en-US" sz="2000" dirty="0"/>
          </a:p>
        </p:txBody>
      </p:sp>
      <p:sp>
        <p:nvSpPr>
          <p:cNvPr id="5" name="Slide Number Placeholder 4"/>
          <p:cNvSpPr>
            <a:spLocks noGrp="1"/>
          </p:cNvSpPr>
          <p:nvPr>
            <p:ph type="sldNum" sz="quarter" idx="10"/>
          </p:nvPr>
        </p:nvSpPr>
        <p:spPr/>
        <p:txBody>
          <a:bodyPr/>
          <a:lstStyle/>
          <a:p>
            <a:pPr>
              <a:defRPr/>
            </a:pPr>
            <a:fld id="{C38AFE01-58B7-4B7A-B8D5-787EBD0E15CF}" type="slidenum">
              <a:rPr lang="en-US" smtClean="0"/>
              <a:pPr>
                <a:defRPr/>
              </a:pPr>
              <a:t>36</a:t>
            </a:fld>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400" y="5882640"/>
            <a:ext cx="747743" cy="822960"/>
          </a:xfrm>
          <a:prstGeom prst="rect">
            <a:avLst/>
          </a:prstGeom>
          <a:ln>
            <a:solidFill>
              <a:srgbClr val="0070C0"/>
            </a:solidFill>
          </a:ln>
        </p:spPr>
      </p:pic>
    </p:spTree>
    <p:extLst>
      <p:ext uri="{BB962C8B-B14F-4D97-AF65-F5344CB8AC3E}">
        <p14:creationId xmlns:p14="http://schemas.microsoft.com/office/powerpoint/2010/main" val="30079345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457200" y="381000"/>
            <a:ext cx="8229600" cy="664698"/>
          </a:xfrm>
        </p:spPr>
        <p:txBody>
          <a:bodyPr/>
          <a:lstStyle/>
          <a:p>
            <a:pPr algn="ctr"/>
            <a:r>
              <a:rPr lang="en-US" sz="1800" b="1" dirty="0" smtClean="0"/>
              <a:t>WisDOT’s Local </a:t>
            </a:r>
            <a:r>
              <a:rPr lang="en-US" sz="1800" b="1" dirty="0"/>
              <a:t>Public Agency (LPA) Manual for Right of Way </a:t>
            </a:r>
            <a:r>
              <a:rPr lang="en-US" sz="1800" b="1" dirty="0" smtClean="0"/>
              <a:t>Acquisition</a:t>
            </a:r>
          </a:p>
          <a:p>
            <a:pPr algn="ctr"/>
            <a:r>
              <a:rPr lang="en-US" sz="1200" dirty="0" smtClean="0"/>
              <a:t>See</a:t>
            </a:r>
            <a:r>
              <a:rPr lang="en-US" sz="1200" dirty="0"/>
              <a:t>: </a:t>
            </a:r>
            <a:r>
              <a:rPr lang="en-US" sz="1200" dirty="0">
                <a:hlinkClick r:id="rId2"/>
              </a:rPr>
              <a:t>http://</a:t>
            </a:r>
            <a:r>
              <a:rPr lang="en-US" sz="1200" dirty="0" smtClean="0">
                <a:hlinkClick r:id="rId2"/>
              </a:rPr>
              <a:t>wisconsindot.gov/Pages/doing-bus/eng-consultants/cnslt-rsrces/re/lpa-manual.aspx#table</a:t>
            </a:r>
            <a:r>
              <a:rPr lang="en-US" sz="1200" dirty="0" smtClean="0"/>
              <a:t> </a:t>
            </a:r>
          </a:p>
          <a:p>
            <a:pPr algn="ctr"/>
            <a:endParaRPr lang="en-US" dirty="0"/>
          </a:p>
        </p:txBody>
      </p:sp>
      <p:sp>
        <p:nvSpPr>
          <p:cNvPr id="4" name="Content Placeholder 3"/>
          <p:cNvSpPr>
            <a:spLocks noGrp="1"/>
          </p:cNvSpPr>
          <p:nvPr>
            <p:ph sz="half" idx="1"/>
          </p:nvPr>
        </p:nvSpPr>
        <p:spPr>
          <a:xfrm>
            <a:off x="304800" y="1143000"/>
            <a:ext cx="4953000" cy="4419600"/>
          </a:xfrm>
        </p:spPr>
        <p:txBody>
          <a:bodyPr anchor="ctr" anchorCtr="0"/>
          <a:lstStyle/>
          <a:p>
            <a:pPr marL="109537" indent="0">
              <a:buNone/>
            </a:pPr>
            <a:r>
              <a:rPr lang="en-US" sz="2000" dirty="0" smtClean="0">
                <a:solidFill>
                  <a:srgbClr val="00B050"/>
                </a:solidFill>
                <a:latin typeface="AR BERKLEY" panose="02000000000000000000" pitchFamily="2" charset="0"/>
              </a:rPr>
              <a:t>Using</a:t>
            </a:r>
            <a:r>
              <a:rPr lang="en-US" sz="2000" dirty="0" smtClean="0">
                <a:solidFill>
                  <a:srgbClr val="00B050"/>
                </a:solidFill>
                <a:latin typeface="AR BERKLEY" panose="02000000000000000000" pitchFamily="2" charset="0"/>
              </a:rPr>
              <a:t> the LPA Manual...</a:t>
            </a:r>
          </a:p>
          <a:p>
            <a:pPr marL="109537" indent="0">
              <a:buNone/>
            </a:pPr>
            <a:r>
              <a:rPr lang="en-US" sz="2000" dirty="0" smtClean="0"/>
              <a:t>The </a:t>
            </a:r>
            <a:r>
              <a:rPr lang="en-US" sz="2000" dirty="0">
                <a:effectLst>
                  <a:outerShdw blurRad="38100" dist="38100" dir="2700000" algn="tl">
                    <a:srgbClr val="000000">
                      <a:alpha val="43137"/>
                    </a:srgbClr>
                  </a:outerShdw>
                </a:effectLst>
              </a:rPr>
              <a:t>Local Public Agency (LPA) Manual for Right of Way Acquisition </a:t>
            </a:r>
            <a:r>
              <a:rPr lang="en-US" sz="2000" dirty="0" smtClean="0"/>
              <a:t>w/</a:t>
            </a:r>
            <a:r>
              <a:rPr lang="en-US" sz="2000" dirty="0" smtClean="0">
                <a:hlinkClick r:id="rId3"/>
              </a:rPr>
              <a:t>LPA forms</a:t>
            </a:r>
            <a:r>
              <a:rPr lang="en-US" sz="2000" dirty="0" smtClean="0"/>
              <a:t> is </a:t>
            </a:r>
            <a:r>
              <a:rPr lang="en-US" sz="2000" dirty="0"/>
              <a:t>intended to assist local public agencies (LPAs) in the state of Wisconsin to secure funding for local road projects </a:t>
            </a:r>
            <a:r>
              <a:rPr lang="en-US" sz="2000" dirty="0" smtClean="0"/>
              <a:t/>
            </a:r>
            <a:br>
              <a:rPr lang="en-US" sz="2000" dirty="0" smtClean="0"/>
            </a:br>
            <a:r>
              <a:rPr lang="en-US" sz="2000" dirty="0" smtClean="0"/>
              <a:t>and </a:t>
            </a:r>
            <a:r>
              <a:rPr lang="en-US" sz="2000" dirty="0"/>
              <a:t>is to be used as a guide to local government staff for right of way acquisitions.</a:t>
            </a:r>
          </a:p>
          <a:p>
            <a:pPr>
              <a:spcBef>
                <a:spcPts val="1800"/>
              </a:spcBef>
            </a:pPr>
            <a:r>
              <a:rPr lang="en-US" sz="2000" dirty="0"/>
              <a:t>LPA Manual </a:t>
            </a:r>
            <a:r>
              <a:rPr lang="en-US" sz="2000" dirty="0" smtClean="0"/>
              <a:t>– can be viewed in </a:t>
            </a:r>
            <a:r>
              <a:rPr lang="en-US" sz="2000" dirty="0"/>
              <a:t>its </a:t>
            </a:r>
            <a:r>
              <a:rPr lang="en-US" sz="2000" dirty="0" smtClean="0"/>
              <a:t>entirety as a </a:t>
            </a:r>
            <a:r>
              <a:rPr lang="en-US" sz="2000" dirty="0">
                <a:hlinkClick r:id="rId4"/>
              </a:rPr>
              <a:t>PDF</a:t>
            </a:r>
            <a:r>
              <a:rPr lang="en-US" sz="2000" dirty="0"/>
              <a:t> </a:t>
            </a:r>
            <a:r>
              <a:rPr lang="en-US" sz="2000" dirty="0" smtClean="0"/>
              <a:t>or in </a:t>
            </a:r>
            <a:r>
              <a:rPr lang="en-US" sz="2000" dirty="0">
                <a:hlinkClick r:id="rId5"/>
              </a:rPr>
              <a:t>Microsoft </a:t>
            </a:r>
            <a:r>
              <a:rPr lang="en-US" sz="2000" dirty="0" smtClean="0">
                <a:hlinkClick r:id="rId5"/>
              </a:rPr>
              <a:t>Word</a:t>
            </a:r>
            <a:r>
              <a:rPr lang="en-US" sz="2000" dirty="0" smtClean="0"/>
              <a:t>.</a:t>
            </a:r>
            <a:endParaRPr lang="en-US" sz="2000" dirty="0"/>
          </a:p>
        </p:txBody>
      </p:sp>
      <p:sp>
        <p:nvSpPr>
          <p:cNvPr id="5" name="Slide Number Placeholder 4"/>
          <p:cNvSpPr>
            <a:spLocks noGrp="1"/>
          </p:cNvSpPr>
          <p:nvPr>
            <p:ph type="sldNum" sz="quarter" idx="10"/>
          </p:nvPr>
        </p:nvSpPr>
        <p:spPr/>
        <p:txBody>
          <a:bodyPr/>
          <a:lstStyle/>
          <a:p>
            <a:pPr>
              <a:defRPr/>
            </a:pPr>
            <a:fld id="{C38AFE01-58B7-4B7A-B8D5-787EBD0E15CF}" type="slidenum">
              <a:rPr lang="en-US" smtClean="0"/>
              <a:pPr>
                <a:defRPr/>
              </a:pPr>
              <a:t>37</a:t>
            </a:fld>
            <a:endParaRPr lang="en-US"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200" y="1524000"/>
            <a:ext cx="2877578" cy="3840480"/>
          </a:xfrm>
          <a:prstGeom prst="rect">
            <a:avLst/>
          </a:prstGeom>
          <a:ln>
            <a:solidFill>
              <a:srgbClr val="0070C0"/>
            </a:solidFill>
          </a:ln>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95400" y="5882640"/>
            <a:ext cx="747743" cy="822960"/>
          </a:xfrm>
          <a:prstGeom prst="rect">
            <a:avLst/>
          </a:prstGeom>
          <a:ln>
            <a:solidFill>
              <a:srgbClr val="0070C0"/>
            </a:solidFill>
          </a:ln>
        </p:spPr>
      </p:pic>
    </p:spTree>
    <p:extLst>
      <p:ext uri="{BB962C8B-B14F-4D97-AF65-F5344CB8AC3E}">
        <p14:creationId xmlns:p14="http://schemas.microsoft.com/office/powerpoint/2010/main" val="30065331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B104AA0-9F21-4485-B088-466B0F30090C}" type="slidenum">
              <a:rPr lang="en-US" smtClean="0"/>
              <a:pPr>
                <a:defRPr/>
              </a:pPr>
              <a:t>38</a:t>
            </a:fld>
            <a:endParaRPr lang="en-US" dirty="0"/>
          </a:p>
        </p:txBody>
      </p:sp>
      <p:sp>
        <p:nvSpPr>
          <p:cNvPr id="3" name="Rectangle 2"/>
          <p:cNvSpPr/>
          <p:nvPr/>
        </p:nvSpPr>
        <p:spPr>
          <a:xfrm>
            <a:off x="76200" y="805964"/>
            <a:ext cx="8915400" cy="4909036"/>
          </a:xfrm>
          <a:prstGeom prst="rect">
            <a:avLst/>
          </a:prstGeom>
          <a:noFill/>
        </p:spPr>
        <p:txBody>
          <a:bodyPr wrap="square">
            <a:spAutoFit/>
          </a:bodyPr>
          <a:lstStyle/>
          <a:p>
            <a:pPr algn="just"/>
            <a:r>
              <a:rPr lang="en-US" sz="1200" dirty="0">
                <a:solidFill>
                  <a:srgbClr val="000000"/>
                </a:solidFill>
                <a:latin typeface="Times New Roman" panose="02020603050405020304" pitchFamily="18" charset="0"/>
              </a:rPr>
              <a:t>The Local Public Agency (LPA) Manual for Right of Way Acquisition is intended to assist Local Public Agencies (LPAs) in the state of Wisconsin to secure funding for local road projects and is to be used as a guide to right of way acquisition. This manual briefly describes the processes, documents and approvals necessary to obtain Wisconsin Department of Transportation (WisDOT) and/or Federal Highway Administration (FHWA) funds. This is a compilation of information from many sources and is intended as a reference for administrative and field personnel in local governmental agencies. It is not intended to be a comprehensive document. The official version of this manual is the online/electronic publication. Access is available via the WisDOT website. It is intended to be a living document; hence, it will be revised periodically to reflect new requirements. It will also be changed as needed to make it more useful to its readers. Users should use the current online/electronic publication for </a:t>
            </a:r>
            <a:r>
              <a:rPr lang="en-US" sz="1200" dirty="0" smtClean="0">
                <a:solidFill>
                  <a:srgbClr val="000000"/>
                </a:solidFill>
                <a:latin typeface="Times New Roman" panose="02020603050405020304" pitchFamily="18" charset="0"/>
              </a:rPr>
              <a:t>reference.  Local </a:t>
            </a:r>
            <a:r>
              <a:rPr lang="en-US" sz="1200" dirty="0">
                <a:solidFill>
                  <a:srgbClr val="000000"/>
                </a:solidFill>
                <a:latin typeface="Times New Roman" panose="02020603050405020304" pitchFamily="18" charset="0"/>
              </a:rPr>
              <a:t>Public Agencies (LPAs) must follow the minimum procedures outlined in this manual to secure the approvals needed to proceed with right of way acquisition on state or federal aid projects. The request for use of federal funds in right of way is to be coordinated with the regional Real Estate (RE) Coordinator for WisDOT assigned to the area in which the local project is located. </a:t>
            </a:r>
            <a:r>
              <a:rPr lang="en-US" sz="1200" b="1" dirty="0">
                <a:solidFill>
                  <a:srgbClr val="000000"/>
                </a:solidFill>
                <a:latin typeface="Times New Roman" panose="02020603050405020304" pitchFamily="18" charset="0"/>
              </a:rPr>
              <a:t>It is the responsibility of the LPA to ensure that all state and federal procedures and laws are </a:t>
            </a:r>
            <a:r>
              <a:rPr lang="en-US" sz="1200" b="1" dirty="0" smtClean="0">
                <a:solidFill>
                  <a:srgbClr val="000000"/>
                </a:solidFill>
                <a:latin typeface="Times New Roman" panose="02020603050405020304" pitchFamily="18" charset="0"/>
              </a:rPr>
              <a:t>followed.  </a:t>
            </a:r>
            <a:r>
              <a:rPr lang="en-US" sz="1200" dirty="0" smtClean="0">
                <a:solidFill>
                  <a:srgbClr val="000000"/>
                </a:solidFill>
                <a:latin typeface="Times New Roman" panose="02020603050405020304" pitchFamily="18" charset="0"/>
              </a:rPr>
              <a:t>Transportation </a:t>
            </a:r>
            <a:r>
              <a:rPr lang="en-US" sz="1200" dirty="0">
                <a:solidFill>
                  <a:srgbClr val="000000"/>
                </a:solidFill>
                <a:latin typeface="Times New Roman" panose="02020603050405020304" pitchFamily="18" charset="0"/>
              </a:rPr>
              <a:t>construction projects using federal funds under a local project agreement, except sidewalks, are likely general improvements that primarily benefit the public at large and for which special assessments cannot be levied under </a:t>
            </a:r>
            <a:r>
              <a:rPr lang="en-US" sz="1200" dirty="0">
                <a:solidFill>
                  <a:srgbClr val="0000FF"/>
                </a:solidFill>
                <a:latin typeface="Times New Roman" panose="02020603050405020304" pitchFamily="18" charset="0"/>
              </a:rPr>
              <a:t>s. 66.0703, Wis. Stats</a:t>
            </a:r>
            <a:r>
              <a:rPr lang="en-US" sz="1200" dirty="0">
                <a:solidFill>
                  <a:srgbClr val="000000"/>
                </a:solidFill>
                <a:latin typeface="Times New Roman" panose="02020603050405020304" pitchFamily="18" charset="0"/>
              </a:rPr>
              <a:t>. Municipalities desiring to obtain the required local project funding through special assessments levied against particular parcels should seek advice of legal counsel. See Hildebrand v. Menasha, 2011 WI App 83</a:t>
            </a:r>
            <a:r>
              <a:rPr lang="en-US" sz="1200" dirty="0" smtClean="0">
                <a:solidFill>
                  <a:srgbClr val="000000"/>
                </a:solidFill>
                <a:latin typeface="Times New Roman" panose="02020603050405020304" pitchFamily="18" charset="0"/>
              </a:rPr>
              <a:t>.</a:t>
            </a:r>
            <a:endParaRPr lang="en-US" sz="1200" dirty="0">
              <a:solidFill>
                <a:srgbClr val="000000"/>
              </a:solidFill>
              <a:latin typeface="Times New Roman" panose="02020603050405020304" pitchFamily="18" charset="0"/>
            </a:endParaRPr>
          </a:p>
          <a:p>
            <a:pPr algn="just">
              <a:spcBef>
                <a:spcPts val="600"/>
              </a:spcBef>
              <a:spcAft>
                <a:spcPts val="600"/>
              </a:spcAft>
            </a:pPr>
            <a:r>
              <a:rPr lang="en-US" sz="1200" dirty="0">
                <a:solidFill>
                  <a:srgbClr val="000000"/>
                </a:solidFill>
                <a:latin typeface="Times New Roman" panose="02020603050405020304" pitchFamily="18" charset="0"/>
              </a:rPr>
              <a:t>Key documents, forms and letters as referenced throughout this manual are listed in the Appendix, and fill-ready forms can be downloaded directly from the LPA Manual/</a:t>
            </a:r>
            <a:r>
              <a:rPr lang="en-US" sz="1200" dirty="0">
                <a:solidFill>
                  <a:srgbClr val="0000FF"/>
                </a:solidFill>
                <a:latin typeface="Times New Roman" panose="02020603050405020304" pitchFamily="18" charset="0"/>
              </a:rPr>
              <a:t>Forms </a:t>
            </a:r>
            <a:r>
              <a:rPr lang="en-US" sz="1200" dirty="0">
                <a:solidFill>
                  <a:srgbClr val="000000"/>
                </a:solidFill>
                <a:latin typeface="Times New Roman" panose="02020603050405020304" pitchFamily="18" charset="0"/>
              </a:rPr>
              <a:t>page. Also be aware that this manual is a sub-section of the larger Real Estate Program Manual (</a:t>
            </a:r>
            <a:r>
              <a:rPr lang="en-US" sz="1200" dirty="0">
                <a:solidFill>
                  <a:srgbClr val="0000FF"/>
                </a:solidFill>
                <a:latin typeface="Times New Roman" panose="02020603050405020304" pitchFamily="18" charset="0"/>
              </a:rPr>
              <a:t>REPM</a:t>
            </a:r>
            <a:r>
              <a:rPr lang="en-US" sz="1200" dirty="0">
                <a:solidFill>
                  <a:srgbClr val="000000"/>
                </a:solidFill>
                <a:latin typeface="Times New Roman" panose="02020603050405020304" pitchFamily="18" charset="0"/>
              </a:rPr>
              <a:t>), also accessible via </a:t>
            </a:r>
            <a:r>
              <a:rPr lang="en-US" sz="1200" dirty="0">
                <a:solidFill>
                  <a:srgbClr val="0000FF"/>
                </a:solidFill>
                <a:latin typeface="Times New Roman" panose="02020603050405020304" pitchFamily="18" charset="0"/>
              </a:rPr>
              <a:t>WisDOT’s website</a:t>
            </a:r>
            <a:r>
              <a:rPr lang="en-US" sz="1200" dirty="0">
                <a:solidFill>
                  <a:srgbClr val="000000"/>
                </a:solidFill>
                <a:latin typeface="Times New Roman" panose="02020603050405020304" pitchFamily="18" charset="0"/>
              </a:rPr>
              <a:t>. To obtain additional detailed information, direction and guidance relating to the policies and procedures as outlined and discussed throughout this manual, you should make frequent reference to and use of the REPM in its entirety. </a:t>
            </a:r>
          </a:p>
          <a:p>
            <a:pPr algn="just"/>
            <a:r>
              <a:rPr lang="en-US" sz="1200" b="1" dirty="0">
                <a:solidFill>
                  <a:srgbClr val="000000"/>
                </a:solidFill>
                <a:latin typeface="Times New Roman" panose="02020603050405020304" pitchFamily="18" charset="0"/>
              </a:rPr>
              <a:t>Caution! Do not start the acquisition process until the following approvals have been obtained and documented in the project files: </a:t>
            </a:r>
            <a:r>
              <a:rPr lang="en-US" sz="1200" b="1" dirty="0" smtClean="0">
                <a:solidFill>
                  <a:srgbClr val="000000"/>
                </a:solidFill>
                <a:latin typeface="Times New Roman" panose="02020603050405020304" pitchFamily="18" charset="0"/>
              </a:rPr>
              <a:t>Design </a:t>
            </a:r>
            <a:r>
              <a:rPr lang="en-US" sz="1200" b="1" dirty="0">
                <a:solidFill>
                  <a:srgbClr val="000000"/>
                </a:solidFill>
                <a:latin typeface="Times New Roman" panose="02020603050405020304" pitchFamily="18" charset="0"/>
              </a:rPr>
              <a:t>Study </a:t>
            </a:r>
            <a:r>
              <a:rPr lang="en-US" sz="1200" b="1" dirty="0" smtClean="0">
                <a:solidFill>
                  <a:srgbClr val="000000"/>
                </a:solidFill>
                <a:latin typeface="Times New Roman" panose="02020603050405020304" pitchFamily="18" charset="0"/>
              </a:rPr>
              <a:t>Report; Right </a:t>
            </a:r>
            <a:r>
              <a:rPr lang="en-US" sz="1200" b="1" dirty="0">
                <a:solidFill>
                  <a:srgbClr val="000000"/>
                </a:solidFill>
                <a:latin typeface="Times New Roman" panose="02020603050405020304" pitchFamily="18" charset="0"/>
              </a:rPr>
              <a:t>of Way Plat or Construction </a:t>
            </a:r>
            <a:r>
              <a:rPr lang="en-US" sz="1200" b="1" dirty="0" smtClean="0">
                <a:solidFill>
                  <a:srgbClr val="000000"/>
                </a:solidFill>
                <a:latin typeface="Times New Roman" panose="02020603050405020304" pitchFamily="18" charset="0"/>
              </a:rPr>
              <a:t>Plan; Relocation </a:t>
            </a:r>
            <a:r>
              <a:rPr lang="en-US" sz="1200" b="1" dirty="0">
                <a:solidFill>
                  <a:srgbClr val="000000"/>
                </a:solidFill>
                <a:latin typeface="Times New Roman" panose="02020603050405020304" pitchFamily="18" charset="0"/>
              </a:rPr>
              <a:t>Plan (if required)</a:t>
            </a:r>
            <a:endParaRPr lang="en-US" sz="1200" dirty="0">
              <a:solidFill>
                <a:srgbClr val="000000"/>
              </a:solidFill>
              <a:latin typeface="Times New Roman" panose="02020603050405020304" pitchFamily="18" charset="0"/>
            </a:endParaRPr>
          </a:p>
          <a:p>
            <a:pPr algn="just"/>
            <a:r>
              <a:rPr lang="en-US" sz="1200" b="1" dirty="0" smtClean="0">
                <a:solidFill>
                  <a:srgbClr val="000000"/>
                </a:solidFill>
                <a:latin typeface="Times New Roman" panose="02020603050405020304" pitchFamily="18" charset="0"/>
              </a:rPr>
              <a:t>Relocation Order; Acquisition </a:t>
            </a:r>
            <a:r>
              <a:rPr lang="en-US" sz="1200" b="1" dirty="0">
                <a:solidFill>
                  <a:srgbClr val="000000"/>
                </a:solidFill>
                <a:latin typeface="Times New Roman" panose="02020603050405020304" pitchFamily="18" charset="0"/>
              </a:rPr>
              <a:t>Capability Statement/Real Estate </a:t>
            </a:r>
            <a:r>
              <a:rPr lang="en-US" sz="1200" b="1" dirty="0" smtClean="0">
                <a:solidFill>
                  <a:srgbClr val="000000"/>
                </a:solidFill>
                <a:latin typeface="Times New Roman" panose="02020603050405020304" pitchFamily="18" charset="0"/>
              </a:rPr>
              <a:t>Contracts; Real </a:t>
            </a:r>
            <a:r>
              <a:rPr lang="en-US" sz="1200" b="1" dirty="0">
                <a:solidFill>
                  <a:srgbClr val="000000"/>
                </a:solidFill>
                <a:latin typeface="Times New Roman" panose="02020603050405020304" pitchFamily="18" charset="0"/>
              </a:rPr>
              <a:t>Estate Funding Approval (when state and/or federal aid is in right of way</a:t>
            </a:r>
            <a:r>
              <a:rPr lang="en-US" sz="1200" b="1" dirty="0" smtClean="0">
                <a:solidFill>
                  <a:srgbClr val="000000"/>
                </a:solidFill>
                <a:latin typeface="Times New Roman" panose="02020603050405020304" pitchFamily="18" charset="0"/>
              </a:rPr>
              <a:t>); Exception</a:t>
            </a:r>
            <a:r>
              <a:rPr lang="en-US" sz="1200" b="1" dirty="0">
                <a:solidFill>
                  <a:srgbClr val="000000"/>
                </a:solidFill>
                <a:latin typeface="Times New Roman" panose="02020603050405020304" pitchFamily="18" charset="0"/>
              </a:rPr>
              <a:t>: For advanced acquisitions, see Section 1.5 Advanced Acquisitions.</a:t>
            </a:r>
            <a:endParaRPr lang="en-US" sz="1200" dirty="0">
              <a:solidFill>
                <a:srgbClr val="000000"/>
              </a:solidFill>
              <a:latin typeface="Times New Roman" panose="02020603050405020304" pitchFamily="18" charset="0"/>
            </a:endParaRPr>
          </a:p>
          <a:p>
            <a:pPr algn="just">
              <a:spcBef>
                <a:spcPts val="600"/>
              </a:spcBef>
            </a:pPr>
            <a:r>
              <a:rPr lang="en-US" sz="900" dirty="0">
                <a:solidFill>
                  <a:srgbClr val="000000"/>
                </a:solidFill>
                <a:latin typeface="Times New Roman" panose="02020603050405020304" pitchFamily="18" charset="0"/>
              </a:rPr>
              <a:t>Legal references: </a:t>
            </a:r>
            <a:r>
              <a:rPr lang="en-US" sz="900" dirty="0" smtClean="0">
                <a:solidFill>
                  <a:srgbClr val="0000FF"/>
                </a:solidFill>
                <a:latin typeface="Times New Roman" panose="02020603050405020304" pitchFamily="18" charset="0"/>
              </a:rPr>
              <a:t>Uniform </a:t>
            </a:r>
            <a:r>
              <a:rPr lang="en-US" sz="900" dirty="0">
                <a:solidFill>
                  <a:srgbClr val="0000FF"/>
                </a:solidFill>
                <a:latin typeface="Times New Roman" panose="02020603050405020304" pitchFamily="18" charset="0"/>
              </a:rPr>
              <a:t>Relocation Assistance and Real Property Acquisition Policies Act of 1970, as amended (Uniform Act)</a:t>
            </a:r>
            <a:r>
              <a:rPr lang="en-US" sz="900" dirty="0">
                <a:solidFill>
                  <a:srgbClr val="000000"/>
                </a:solidFill>
                <a:latin typeface="Times New Roman" panose="02020603050405020304" pitchFamily="18" charset="0"/>
              </a:rPr>
              <a:t>; </a:t>
            </a:r>
            <a:r>
              <a:rPr lang="en-US" sz="900" dirty="0">
                <a:solidFill>
                  <a:srgbClr val="0000FF"/>
                </a:solidFill>
                <a:latin typeface="Times New Roman" panose="02020603050405020304" pitchFamily="18" charset="0"/>
              </a:rPr>
              <a:t>49 CFR</a:t>
            </a:r>
            <a:r>
              <a:rPr lang="en-US" sz="900" dirty="0">
                <a:solidFill>
                  <a:srgbClr val="000000"/>
                </a:solidFill>
                <a:latin typeface="Times New Roman" panose="02020603050405020304" pitchFamily="18" charset="0"/>
              </a:rPr>
              <a:t>; and, </a:t>
            </a:r>
            <a:r>
              <a:rPr lang="en-US" sz="900" dirty="0">
                <a:solidFill>
                  <a:srgbClr val="0000FF"/>
                </a:solidFill>
                <a:latin typeface="Times New Roman" panose="02020603050405020304" pitchFamily="18" charset="0"/>
              </a:rPr>
              <a:t>23 CFR</a:t>
            </a:r>
            <a:r>
              <a:rPr lang="en-US" sz="900" dirty="0">
                <a:solidFill>
                  <a:srgbClr val="000000"/>
                </a:solidFill>
                <a:latin typeface="Times New Roman" panose="02020603050405020304" pitchFamily="18" charset="0"/>
              </a:rPr>
              <a:t>; </a:t>
            </a:r>
            <a:r>
              <a:rPr lang="en-US" sz="900" dirty="0">
                <a:solidFill>
                  <a:srgbClr val="0000FF"/>
                </a:solidFill>
                <a:latin typeface="Times New Roman" panose="02020603050405020304" pitchFamily="18" charset="0"/>
              </a:rPr>
              <a:t>Chapter 32/Eminent Domain, Wisconsin Statutes</a:t>
            </a:r>
            <a:r>
              <a:rPr lang="en-US" sz="900" dirty="0">
                <a:solidFill>
                  <a:srgbClr val="000000"/>
                </a:solidFill>
                <a:latin typeface="Times New Roman" panose="02020603050405020304" pitchFamily="18" charset="0"/>
              </a:rPr>
              <a:t>; </a:t>
            </a:r>
            <a:r>
              <a:rPr lang="en-US" sz="900" dirty="0">
                <a:solidFill>
                  <a:srgbClr val="0000FF"/>
                </a:solidFill>
                <a:latin typeface="Times New Roman" panose="02020603050405020304" pitchFamily="18" charset="0"/>
              </a:rPr>
              <a:t>Dept. of Administration/Admin Code: Chapter 92 - Relocation Assistance</a:t>
            </a:r>
            <a:r>
              <a:rPr lang="en-US" sz="900" dirty="0" smtClean="0">
                <a:solidFill>
                  <a:srgbClr val="000000"/>
                </a:solidFill>
                <a:latin typeface="Times New Roman" panose="02020603050405020304" pitchFamily="18" charset="0"/>
              </a:rPr>
              <a:t>.</a:t>
            </a:r>
            <a:endParaRPr lang="en-US" sz="900" dirty="0"/>
          </a:p>
        </p:txBody>
      </p:sp>
      <p:sp>
        <p:nvSpPr>
          <p:cNvPr id="4" name="Text Placeholder 2"/>
          <p:cNvSpPr txBox="1">
            <a:spLocks/>
          </p:cNvSpPr>
          <p:nvPr/>
        </p:nvSpPr>
        <p:spPr>
          <a:xfrm>
            <a:off x="152400" y="231531"/>
            <a:ext cx="8763000" cy="498233"/>
          </a:xfrm>
          <a:prstGeom prst="rect">
            <a:avLst/>
          </a:prstGeom>
          <a:solidFill>
            <a:schemeClr val="accent5">
              <a:lumMod val="85000"/>
            </a:schemeClr>
          </a:solidFill>
        </p:spPr>
        <p:txBody>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a:spcBef>
                <a:spcPts val="0"/>
              </a:spcBef>
              <a:buNone/>
            </a:pPr>
            <a:r>
              <a:rPr lang="en-US" sz="1400" b="1" dirty="0" smtClean="0"/>
              <a:t>Local Public Agency (LPA) Manual for Right of Way Acquisition</a:t>
            </a:r>
          </a:p>
          <a:p>
            <a:pPr marL="109537" indent="0" algn="ctr">
              <a:spcBef>
                <a:spcPts val="0"/>
              </a:spcBef>
              <a:buNone/>
            </a:pPr>
            <a:r>
              <a:rPr lang="en-US" sz="900" dirty="0" smtClean="0"/>
              <a:t>See: </a:t>
            </a:r>
            <a:r>
              <a:rPr lang="en-US" sz="900" dirty="0" smtClean="0">
                <a:hlinkClick r:id="rId2"/>
              </a:rPr>
              <a:t>http://wisconsindot.gov/Pages/doing-bus/eng-consultants/cnslt-rsrces/re/lpa-manual.aspx#table</a:t>
            </a:r>
            <a:endParaRPr lang="en-US" sz="900" dirty="0" smtClean="0"/>
          </a:p>
          <a:p>
            <a:pPr marL="109537" indent="0" algn="ctr">
              <a:buNone/>
            </a:pPr>
            <a:endParaRPr lang="en-US" sz="9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5882640"/>
            <a:ext cx="747743" cy="822960"/>
          </a:xfrm>
          <a:prstGeom prst="rect">
            <a:avLst/>
          </a:prstGeom>
          <a:ln>
            <a:solidFill>
              <a:srgbClr val="0070C0"/>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5325" y="323484"/>
            <a:ext cx="600075" cy="314325"/>
          </a:xfrm>
          <a:prstGeom prst="rect">
            <a:avLst/>
          </a:prstGeom>
        </p:spPr>
      </p:pic>
    </p:spTree>
    <p:extLst>
      <p:ext uri="{BB962C8B-B14F-4D97-AF65-F5344CB8AC3E}">
        <p14:creationId xmlns:p14="http://schemas.microsoft.com/office/powerpoint/2010/main" val="7237469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33400"/>
            <a:ext cx="7680960" cy="1143000"/>
          </a:xfrm>
          <a:noFill/>
          <a:ln>
            <a:noFill/>
          </a:ln>
        </p:spPr>
        <p:txBody>
          <a:bodyPr>
            <a:noAutofit/>
          </a:bodyPr>
          <a:lstStyle/>
          <a:p>
            <a:pPr algn="r"/>
            <a:r>
              <a:rPr lang="en-US" sz="2400" dirty="0" smtClean="0"/>
              <a:t>WisDOT </a:t>
            </a:r>
            <a:br>
              <a:rPr lang="en-US" sz="2400" dirty="0" smtClean="0"/>
            </a:br>
            <a:r>
              <a:rPr lang="en-US" sz="2400" dirty="0" smtClean="0"/>
              <a:t>LPA Management Consultants (MC)</a:t>
            </a:r>
            <a:br>
              <a:rPr lang="en-US" sz="2400" dirty="0" smtClean="0"/>
            </a:br>
            <a:r>
              <a:rPr lang="en-US" sz="2400" dirty="0" smtClean="0"/>
              <a:t>Contact Information</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2318549630"/>
              </p:ext>
            </p:extLst>
          </p:nvPr>
        </p:nvGraphicFramePr>
        <p:xfrm>
          <a:off x="624840" y="2013859"/>
          <a:ext cx="7833360" cy="2939141"/>
        </p:xfrm>
        <a:graphic>
          <a:graphicData uri="http://schemas.openxmlformats.org/drawingml/2006/table">
            <a:tbl>
              <a:tblPr/>
              <a:tblGrid>
                <a:gridCol w="2362200"/>
                <a:gridCol w="5471160"/>
              </a:tblGrid>
              <a:tr h="326572">
                <a:tc gridSpan="2">
                  <a:txBody>
                    <a:bodyPr/>
                    <a:lstStyle/>
                    <a:p>
                      <a:r>
                        <a:rPr lang="en-US" b="1" dirty="0"/>
                        <a:t>Regions served - MC</a:t>
                      </a:r>
                      <a:r>
                        <a:rPr lang="en-US" dirty="0"/>
                        <a:t> (</a:t>
                      </a:r>
                      <a:r>
                        <a:rPr lang="en-US" dirty="0" smtClean="0"/>
                        <a:t>these are the </a:t>
                      </a:r>
                      <a:r>
                        <a:rPr lang="en-US" dirty="0"/>
                        <a:t>LPAs &amp; WisDOT's main contact)</a:t>
                      </a:r>
                    </a:p>
                  </a:txBody>
                  <a:tcPr marT="91440" marB="91440" anchor="ctr">
                    <a:lnL>
                      <a:noFill/>
                    </a:lnL>
                    <a:lnR>
                      <a:noFill/>
                    </a:lnR>
                    <a:lnT>
                      <a:noFill/>
                    </a:lnT>
                    <a:lnB>
                      <a:noFill/>
                    </a:lnB>
                    <a:solidFill>
                      <a:srgbClr val="BBBBBB"/>
                    </a:solidFill>
                  </a:tcPr>
                </a:tc>
                <a:tc hMerge="1">
                  <a:txBody>
                    <a:bodyPr/>
                    <a:lstStyle/>
                    <a:p>
                      <a:endParaRPr lang="en-US"/>
                    </a:p>
                  </a:txBody>
                  <a:tcPr/>
                </a:tc>
              </a:tr>
              <a:tr h="653141">
                <a:tc>
                  <a:txBody>
                    <a:bodyPr/>
                    <a:lstStyle/>
                    <a:p>
                      <a:r>
                        <a:rPr lang="en-US" dirty="0"/>
                        <a:t>North Central (NC)</a:t>
                      </a:r>
                    </a:p>
                  </a:txBody>
                  <a:tcPr marT="91440" marB="91440" anchor="ctr">
                    <a:lnL>
                      <a:noFill/>
                    </a:lnL>
                    <a:lnR>
                      <a:noFill/>
                    </a:lnR>
                    <a:lnT>
                      <a:noFill/>
                    </a:lnT>
                    <a:lnB>
                      <a:noFill/>
                    </a:lnB>
                    <a:solidFill>
                      <a:srgbClr val="EEEEEE"/>
                    </a:solidFill>
                  </a:tcPr>
                </a:tc>
                <a:tc>
                  <a:txBody>
                    <a:bodyPr/>
                    <a:lstStyle/>
                    <a:p>
                      <a:r>
                        <a:rPr lang="en-US" dirty="0"/>
                        <a:t>Cedar Corporation, </a:t>
                      </a:r>
                      <a:r>
                        <a:rPr lang="en-US" dirty="0">
                          <a:hlinkClick r:id="rId2"/>
                        </a:rPr>
                        <a:t>Greg Wolfe, PE</a:t>
                      </a:r>
                      <a:r>
                        <a:rPr lang="en-US" dirty="0"/>
                        <a:t> (715) 235-9081</a:t>
                      </a:r>
                    </a:p>
                  </a:txBody>
                  <a:tcPr marT="91440" marB="91440" anchor="ctr">
                    <a:lnL>
                      <a:noFill/>
                    </a:lnL>
                    <a:lnR>
                      <a:noFill/>
                    </a:lnR>
                    <a:lnT>
                      <a:noFill/>
                    </a:lnT>
                    <a:lnB>
                      <a:noFill/>
                    </a:lnB>
                    <a:solidFill>
                      <a:srgbClr val="EEEEEE"/>
                    </a:solidFill>
                  </a:tcPr>
                </a:tc>
              </a:tr>
              <a:tr h="326572">
                <a:tc>
                  <a:txBody>
                    <a:bodyPr/>
                    <a:lstStyle/>
                    <a:p>
                      <a:r>
                        <a:rPr lang="en-US" dirty="0"/>
                        <a:t>Northeast (NE)</a:t>
                      </a:r>
                    </a:p>
                  </a:txBody>
                  <a:tcPr marT="91440" marB="91440" anchor="ctr">
                    <a:lnL>
                      <a:noFill/>
                    </a:lnL>
                    <a:lnR>
                      <a:noFill/>
                    </a:lnR>
                    <a:lnT>
                      <a:noFill/>
                    </a:lnT>
                    <a:lnB>
                      <a:noFill/>
                    </a:lnB>
                    <a:solidFill>
                      <a:srgbClr val="EEEEEE"/>
                    </a:solidFill>
                  </a:tcPr>
                </a:tc>
                <a:tc>
                  <a:txBody>
                    <a:bodyPr/>
                    <a:lstStyle/>
                    <a:p>
                      <a:r>
                        <a:rPr lang="en-US" dirty="0"/>
                        <a:t>JT Engineering, Inc., </a:t>
                      </a:r>
                      <a:r>
                        <a:rPr lang="en-US" dirty="0">
                          <a:hlinkClick r:id="rId3"/>
                        </a:rPr>
                        <a:t>Rich Glen</a:t>
                      </a:r>
                      <a:r>
                        <a:rPr lang="en-US" dirty="0"/>
                        <a:t>, PE (920) 468-4771</a:t>
                      </a:r>
                    </a:p>
                  </a:txBody>
                  <a:tcPr marT="91440" marB="91440" anchor="ctr">
                    <a:lnL>
                      <a:noFill/>
                    </a:lnL>
                    <a:lnR>
                      <a:noFill/>
                    </a:lnR>
                    <a:lnT>
                      <a:noFill/>
                    </a:lnT>
                    <a:lnB>
                      <a:noFill/>
                    </a:lnB>
                    <a:solidFill>
                      <a:srgbClr val="EEEEEE"/>
                    </a:solidFill>
                  </a:tcPr>
                </a:tc>
              </a:tr>
              <a:tr h="326572">
                <a:tc>
                  <a:txBody>
                    <a:bodyPr/>
                    <a:lstStyle/>
                    <a:p>
                      <a:r>
                        <a:rPr lang="en-US" dirty="0"/>
                        <a:t>Northwest (NW)</a:t>
                      </a:r>
                    </a:p>
                  </a:txBody>
                  <a:tcPr marT="91440" marB="91440" anchor="ctr">
                    <a:lnL>
                      <a:noFill/>
                    </a:lnL>
                    <a:lnR>
                      <a:noFill/>
                    </a:lnR>
                    <a:lnT>
                      <a:noFill/>
                    </a:lnT>
                    <a:lnB>
                      <a:noFill/>
                    </a:lnB>
                    <a:solidFill>
                      <a:srgbClr val="EEEEEE"/>
                    </a:solidFill>
                  </a:tcPr>
                </a:tc>
                <a:tc>
                  <a:txBody>
                    <a:bodyPr/>
                    <a:lstStyle/>
                    <a:p>
                      <a:r>
                        <a:rPr lang="en-US" dirty="0"/>
                        <a:t>Knight E/A, Inc., </a:t>
                      </a:r>
                      <a:r>
                        <a:rPr lang="en-US" dirty="0">
                          <a:hlinkClick r:id="rId4"/>
                        </a:rPr>
                        <a:t>Randy Byom</a:t>
                      </a:r>
                      <a:r>
                        <a:rPr lang="en-US" dirty="0"/>
                        <a:t> (608) 519-1455</a:t>
                      </a:r>
                    </a:p>
                  </a:txBody>
                  <a:tcPr marT="91440" marB="91440" anchor="ctr">
                    <a:lnL>
                      <a:noFill/>
                    </a:lnL>
                    <a:lnR>
                      <a:noFill/>
                    </a:lnR>
                    <a:lnT>
                      <a:noFill/>
                    </a:lnT>
                    <a:lnB>
                      <a:noFill/>
                    </a:lnB>
                    <a:solidFill>
                      <a:srgbClr val="EEEEEE"/>
                    </a:solidFill>
                  </a:tcPr>
                </a:tc>
              </a:tr>
              <a:tr h="326572">
                <a:tc>
                  <a:txBody>
                    <a:bodyPr/>
                    <a:lstStyle/>
                    <a:p>
                      <a:r>
                        <a:rPr lang="en-US" dirty="0"/>
                        <a:t>Southeast (SE)</a:t>
                      </a:r>
                    </a:p>
                  </a:txBody>
                  <a:tcPr marT="91440" marB="91440" anchor="ctr">
                    <a:lnL>
                      <a:noFill/>
                    </a:lnL>
                    <a:lnR>
                      <a:noFill/>
                    </a:lnR>
                    <a:lnT>
                      <a:noFill/>
                    </a:lnT>
                    <a:lnB>
                      <a:noFill/>
                    </a:lnB>
                    <a:solidFill>
                      <a:srgbClr val="EEEEEE"/>
                    </a:solidFill>
                  </a:tcPr>
                </a:tc>
                <a:tc>
                  <a:txBody>
                    <a:bodyPr/>
                    <a:lstStyle/>
                    <a:p>
                      <a:r>
                        <a:rPr lang="sv-SE" dirty="0"/>
                        <a:t>DAAR, </a:t>
                      </a:r>
                      <a:r>
                        <a:rPr lang="sv-SE" dirty="0">
                          <a:hlinkClick r:id="rId5"/>
                        </a:rPr>
                        <a:t>Stan Lukasz</a:t>
                      </a:r>
                      <a:r>
                        <a:rPr lang="sv-SE" dirty="0"/>
                        <a:t> (414) 225-9817</a:t>
                      </a:r>
                    </a:p>
                  </a:txBody>
                  <a:tcPr marT="91440" marB="91440" anchor="ctr">
                    <a:lnL>
                      <a:noFill/>
                    </a:lnL>
                    <a:lnR>
                      <a:noFill/>
                    </a:lnR>
                    <a:lnT>
                      <a:noFill/>
                    </a:lnT>
                    <a:lnB>
                      <a:noFill/>
                    </a:lnB>
                    <a:solidFill>
                      <a:srgbClr val="EEEEEE"/>
                    </a:solidFill>
                  </a:tcPr>
                </a:tc>
              </a:tr>
              <a:tr h="326572">
                <a:tc>
                  <a:txBody>
                    <a:bodyPr/>
                    <a:lstStyle/>
                    <a:p>
                      <a:r>
                        <a:rPr lang="en-US" dirty="0"/>
                        <a:t>Southwest (SW)</a:t>
                      </a:r>
                    </a:p>
                  </a:txBody>
                  <a:tcPr marT="91440" marB="91440" anchor="ctr">
                    <a:lnL>
                      <a:noFill/>
                    </a:lnL>
                    <a:lnR>
                      <a:noFill/>
                    </a:lnR>
                    <a:lnT>
                      <a:noFill/>
                    </a:lnT>
                    <a:lnB>
                      <a:noFill/>
                    </a:lnB>
                    <a:solidFill>
                      <a:srgbClr val="EEEEEE"/>
                    </a:solidFill>
                  </a:tcPr>
                </a:tc>
                <a:tc>
                  <a:txBody>
                    <a:bodyPr/>
                    <a:lstStyle/>
                    <a:p>
                      <a:r>
                        <a:rPr lang="en-US" dirty="0"/>
                        <a:t>KL Engineering, </a:t>
                      </a:r>
                      <a:r>
                        <a:rPr lang="en-US" dirty="0">
                          <a:hlinkClick r:id="rId6"/>
                        </a:rPr>
                        <a:t>Jeff Melville</a:t>
                      </a:r>
                      <a:r>
                        <a:rPr lang="en-US" dirty="0"/>
                        <a:t> (608) 663-1218</a:t>
                      </a:r>
                    </a:p>
                  </a:txBody>
                  <a:tcPr marT="91440" marB="91440" anchor="ctr">
                    <a:lnL>
                      <a:noFill/>
                    </a:lnL>
                    <a:lnR>
                      <a:noFill/>
                    </a:lnR>
                    <a:lnT>
                      <a:noFill/>
                    </a:lnT>
                    <a:lnB>
                      <a:noFill/>
                    </a:lnB>
                    <a:solidFill>
                      <a:srgbClr val="EEEEEE"/>
                    </a:solidFill>
                  </a:tcPr>
                </a:tc>
              </a:tr>
            </a:tbl>
          </a:graphicData>
        </a:graphic>
      </p:graphicFrame>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859" y="274320"/>
            <a:ext cx="1329320" cy="1463040"/>
          </a:xfrm>
          <a:prstGeom prst="rect">
            <a:avLst/>
          </a:prstGeom>
        </p:spPr>
      </p:pic>
      <p:sp>
        <p:nvSpPr>
          <p:cNvPr id="4" name="Slide Number Placeholder 3"/>
          <p:cNvSpPr>
            <a:spLocks noGrp="1"/>
          </p:cNvSpPr>
          <p:nvPr>
            <p:ph type="sldNum" sz="quarter" idx="10"/>
          </p:nvPr>
        </p:nvSpPr>
        <p:spPr/>
        <p:txBody>
          <a:bodyPr/>
          <a:lstStyle/>
          <a:p>
            <a:pPr>
              <a:defRPr/>
            </a:pPr>
            <a:fld id="{89C35698-ECFA-45D4-B95F-4F52958123EB}" type="slidenum">
              <a:rPr lang="en-US" smtClean="0"/>
              <a:pPr>
                <a:defRPr/>
              </a:pPr>
              <a:t>39</a:t>
            </a:fld>
            <a:endParaRPr lang="en-US" dirty="0"/>
          </a:p>
        </p:txBody>
      </p:sp>
      <p:sp>
        <p:nvSpPr>
          <p:cNvPr id="6" name="Rectangle 5"/>
          <p:cNvSpPr/>
          <p:nvPr/>
        </p:nvSpPr>
        <p:spPr>
          <a:xfrm>
            <a:off x="4114800" y="5105400"/>
            <a:ext cx="4572000" cy="230832"/>
          </a:xfrm>
          <a:prstGeom prst="rect">
            <a:avLst/>
          </a:prstGeom>
        </p:spPr>
        <p:txBody>
          <a:bodyPr>
            <a:spAutoFit/>
          </a:bodyPr>
          <a:lstStyle/>
          <a:p>
            <a:r>
              <a:rPr lang="en-US" sz="900" dirty="0">
                <a:hlinkClick r:id="rId8"/>
              </a:rPr>
              <a:t>http://</a:t>
            </a:r>
            <a:r>
              <a:rPr lang="en-US" sz="900" dirty="0" smtClean="0">
                <a:hlinkClick r:id="rId8"/>
              </a:rPr>
              <a:t>wisconsindot.gov/Pages/doing-bus/local-gov/astnce-pgms/aid/lpa-re-info.aspx</a:t>
            </a:r>
            <a:r>
              <a:rPr lang="en-US" sz="900" dirty="0" smtClean="0"/>
              <a:t> </a:t>
            </a:r>
            <a:endParaRPr lang="en-US" sz="900" dirty="0"/>
          </a:p>
        </p:txBody>
      </p:sp>
    </p:spTree>
    <p:extLst>
      <p:ext uri="{BB962C8B-B14F-4D97-AF65-F5344CB8AC3E}">
        <p14:creationId xmlns:p14="http://schemas.microsoft.com/office/powerpoint/2010/main" val="2394560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62000" y="534876"/>
            <a:ext cx="7620000" cy="5029200"/>
          </a:xfrm>
          <a:solidFill>
            <a:schemeClr val="bg1"/>
          </a:solidFill>
          <a:ln>
            <a:solidFill>
              <a:srgbClr val="4B68D1"/>
            </a:solidFill>
          </a:ln>
        </p:spPr>
        <p:txBody>
          <a:bodyPr tIns="182880" anchor="ctr" anchorCtr="0">
            <a:noAutofit/>
          </a:bodyPr>
          <a:lstStyle/>
          <a:p>
            <a:pPr algn="l">
              <a:spcBef>
                <a:spcPts val="0"/>
              </a:spcBef>
              <a:defRPr/>
            </a:pPr>
            <a:r>
              <a:rPr lang="en-US" sz="1600" b="0" dirty="0" smtClean="0">
                <a:effectLst/>
                <a:latin typeface="+mn-lt"/>
                <a:cs typeface="Arial" pitchFamily="34" charset="0"/>
              </a:rPr>
              <a:t/>
            </a:r>
            <a:br>
              <a:rPr lang="en-US" sz="1600" b="0" dirty="0" smtClean="0">
                <a:effectLst/>
                <a:latin typeface="+mn-lt"/>
                <a:cs typeface="Arial" pitchFamily="34" charset="0"/>
              </a:rPr>
            </a:br>
            <a:r>
              <a:rPr lang="en-US" sz="1600" b="0" dirty="0" smtClean="0">
                <a:effectLst/>
                <a:latin typeface="+mn-lt"/>
                <a:cs typeface="Arial" pitchFamily="34" charset="0"/>
              </a:rPr>
              <a:t>Up </a:t>
            </a:r>
            <a:r>
              <a:rPr lang="en-US" sz="1600" b="0" dirty="0" smtClean="0">
                <a:effectLst/>
                <a:latin typeface="+mn-lt"/>
                <a:cs typeface="Arial" pitchFamily="34" charset="0"/>
              </a:rPr>
              <a:t>to this point, WisDOT (in our role as an oversight agency) </a:t>
            </a:r>
            <a:r>
              <a:rPr lang="en-US" sz="1600" b="0" dirty="0" smtClean="0">
                <a:effectLst/>
                <a:latin typeface="+mn-lt"/>
                <a:cs typeface="Arial" pitchFamily="34" charset="0"/>
              </a:rPr>
              <a:t>had </a:t>
            </a:r>
            <a:r>
              <a:rPr lang="en-US" sz="1600" b="0" dirty="0" smtClean="0">
                <a:effectLst/>
                <a:latin typeface="+mn-lt"/>
                <a:cs typeface="Arial" pitchFamily="34" charset="0"/>
              </a:rPr>
              <a:t>pretty much allowed </a:t>
            </a:r>
            <a:r>
              <a:rPr lang="en-US" sz="1600" b="0" dirty="0" smtClean="0">
                <a:effectLst/>
                <a:latin typeface="+mn-lt"/>
                <a:cs typeface="Arial" pitchFamily="34" charset="0"/>
              </a:rPr>
              <a:t>local </a:t>
            </a:r>
            <a:r>
              <a:rPr lang="en-US" sz="1600" b="0" dirty="0" smtClean="0">
                <a:effectLst/>
                <a:latin typeface="+mn-lt"/>
                <a:cs typeface="Arial" pitchFamily="34" charset="0"/>
              </a:rPr>
              <a:t>public agencies (LPAs) to </a:t>
            </a:r>
            <a:r>
              <a:rPr lang="en-US" sz="1600" b="0" dirty="0" smtClean="0">
                <a:effectLst/>
                <a:latin typeface="+mn-lt"/>
                <a:cs typeface="Arial" pitchFamily="34" charset="0"/>
              </a:rPr>
              <a:t>weigh their own risks and make </a:t>
            </a:r>
            <a:r>
              <a:rPr lang="en-US" sz="1600" b="0" dirty="0" smtClean="0">
                <a:effectLst/>
                <a:latin typeface="+mn-lt"/>
                <a:cs typeface="Arial" pitchFamily="34" charset="0"/>
              </a:rPr>
              <a:t>their own decisions </a:t>
            </a:r>
            <a:r>
              <a:rPr lang="en-US" sz="1600" b="0" dirty="0" smtClean="0">
                <a:effectLst/>
                <a:latin typeface="+mn-lt"/>
                <a:cs typeface="Arial" pitchFamily="34" charset="0"/>
              </a:rPr>
              <a:t>on</a:t>
            </a:r>
            <a:r>
              <a:rPr lang="en-US" sz="1600" b="0" dirty="0" smtClean="0">
                <a:effectLst/>
                <a:latin typeface="+mn-lt"/>
                <a:cs typeface="Arial" pitchFamily="34" charset="0"/>
              </a:rPr>
              <a:t> </a:t>
            </a:r>
            <a:r>
              <a:rPr lang="en-US" sz="1600" b="0" dirty="0" smtClean="0">
                <a:effectLst/>
                <a:latin typeface="+mn-lt"/>
                <a:cs typeface="Arial" pitchFamily="34" charset="0"/>
              </a:rPr>
              <a:t>securing</a:t>
            </a:r>
            <a:r>
              <a:rPr lang="en-US" sz="1600" b="0" dirty="0" smtClean="0">
                <a:effectLst/>
                <a:latin typeface="+mn-lt"/>
                <a:cs typeface="Arial" pitchFamily="34" charset="0"/>
              </a:rPr>
              <a:t> clear title for certain low value property acquisitions.  FHWA recently </a:t>
            </a:r>
            <a:r>
              <a:rPr lang="en-US" sz="1600" b="0" dirty="0" smtClean="0">
                <a:effectLst/>
                <a:latin typeface="+mn-lt"/>
                <a:cs typeface="Arial" pitchFamily="34" charset="0"/>
              </a:rPr>
              <a:t>become aware of this practice and </a:t>
            </a:r>
            <a:r>
              <a:rPr lang="en-US" sz="1600" b="0" dirty="0" smtClean="0">
                <a:effectLst/>
                <a:latin typeface="+mn-lt"/>
                <a:cs typeface="Arial" pitchFamily="34" charset="0"/>
              </a:rPr>
              <a:t>reminded </a:t>
            </a:r>
            <a:r>
              <a:rPr lang="en-US" sz="1600" b="0" dirty="0" smtClean="0">
                <a:effectLst/>
                <a:latin typeface="+mn-lt"/>
                <a:cs typeface="Arial" pitchFamily="34" charset="0"/>
              </a:rPr>
              <a:t>WisDOT that </a:t>
            </a:r>
            <a:r>
              <a:rPr lang="en-US" sz="1600" b="0" dirty="0" smtClean="0">
                <a:effectLst/>
                <a:latin typeface="+mn-lt"/>
                <a:cs typeface="Arial" pitchFamily="34" charset="0"/>
              </a:rPr>
              <a:t>part of </a:t>
            </a:r>
            <a:r>
              <a:rPr lang="en-US" sz="1600" b="0" dirty="0" smtClean="0">
                <a:effectLst/>
                <a:latin typeface="+mn-lt"/>
                <a:cs typeface="Arial" pitchFamily="34" charset="0"/>
              </a:rPr>
              <a:t>our duty to oversee </a:t>
            </a:r>
            <a:r>
              <a:rPr lang="en-US" sz="1600" b="0" dirty="0" smtClean="0">
                <a:effectLst/>
                <a:latin typeface="+mn-lt"/>
                <a:cs typeface="Arial" pitchFamily="34" charset="0"/>
              </a:rPr>
              <a:t>federal funds and spending is </a:t>
            </a:r>
            <a:r>
              <a:rPr lang="en-US" sz="1600" b="0" dirty="0">
                <a:effectLst/>
                <a:cs typeface="Arial" pitchFamily="34" charset="0"/>
              </a:rPr>
              <a:t>they expect </a:t>
            </a:r>
            <a:r>
              <a:rPr lang="en-US" sz="1600" b="0" dirty="0" smtClean="0">
                <a:effectLst/>
                <a:cs typeface="Arial" pitchFamily="34" charset="0"/>
              </a:rPr>
              <a:t>that </a:t>
            </a:r>
            <a:r>
              <a:rPr lang="en-US" sz="1600" b="0" dirty="0" smtClean="0">
                <a:solidFill>
                  <a:schemeClr val="tx1"/>
                </a:solidFill>
                <a:effectLst/>
                <a:latin typeface="+mn-lt"/>
              </a:rPr>
              <a:t>for all </a:t>
            </a:r>
            <a:r>
              <a:rPr lang="en-US" sz="1600" b="0" dirty="0" smtClean="0">
                <a:solidFill>
                  <a:schemeClr val="tx1"/>
                </a:solidFill>
                <a:effectLst/>
                <a:latin typeface="+mn-lt"/>
              </a:rPr>
              <a:t>property acquired </a:t>
            </a:r>
            <a:r>
              <a:rPr lang="en-US" sz="1600" b="0" dirty="0" smtClean="0">
                <a:solidFill>
                  <a:schemeClr val="tx1"/>
                </a:solidFill>
                <a:effectLst/>
                <a:latin typeface="+mn-lt"/>
              </a:rPr>
              <a:t>as part </a:t>
            </a:r>
            <a:r>
              <a:rPr lang="en-US" sz="1600" b="0" dirty="0" smtClean="0">
                <a:solidFill>
                  <a:schemeClr val="tx1"/>
                </a:solidFill>
                <a:effectLst/>
                <a:latin typeface="+mn-lt"/>
              </a:rPr>
              <a:t>of</a:t>
            </a:r>
            <a:r>
              <a:rPr lang="en-US" sz="1600" b="0" dirty="0" smtClean="0">
                <a:solidFill>
                  <a:schemeClr val="tx1"/>
                </a:solidFill>
                <a:effectLst/>
                <a:latin typeface="+mn-lt"/>
              </a:rPr>
              <a:t> </a:t>
            </a:r>
            <a:r>
              <a:rPr lang="en-US" sz="1600" b="0" dirty="0" smtClean="0">
                <a:solidFill>
                  <a:schemeClr val="tx1"/>
                </a:solidFill>
                <a:effectLst/>
                <a:latin typeface="+mn-lt"/>
              </a:rPr>
              <a:t>a state or federal-aid project, </a:t>
            </a:r>
            <a:r>
              <a:rPr lang="en-US" sz="1600" b="0" dirty="0" smtClean="0">
                <a:solidFill>
                  <a:schemeClr val="tx1"/>
                </a:solidFill>
                <a:effectLst/>
                <a:latin typeface="+mn-lt"/>
              </a:rPr>
              <a:t>those properties </a:t>
            </a:r>
            <a:r>
              <a:rPr lang="en-US" sz="1600" b="0" u="sng" dirty="0" smtClean="0">
                <a:solidFill>
                  <a:schemeClr val="tx1"/>
                </a:solidFill>
                <a:effectLst/>
                <a:latin typeface="+mn-lt"/>
              </a:rPr>
              <a:t>must</a:t>
            </a:r>
            <a:r>
              <a:rPr lang="en-US" sz="1600" b="0" dirty="0" smtClean="0">
                <a:solidFill>
                  <a:schemeClr val="tx1"/>
                </a:solidFill>
                <a:effectLst/>
                <a:latin typeface="+mn-lt"/>
              </a:rPr>
              <a:t> be adequate for the construction, operation, and maintenance of the resulting facility and for the protection of both the facility and the traveling public. </a:t>
            </a:r>
            <a:r>
              <a:rPr lang="en-US" sz="1600" b="0" dirty="0" smtClean="0">
                <a:solidFill>
                  <a:schemeClr val="tx1"/>
                </a:solidFill>
                <a:effectLst/>
                <a:latin typeface="+mn-lt"/>
              </a:rPr>
              <a:t> FHWA </a:t>
            </a:r>
            <a:r>
              <a:rPr lang="en-US" sz="1600" b="0" dirty="0" smtClean="0">
                <a:solidFill>
                  <a:schemeClr val="tx1"/>
                </a:solidFill>
                <a:effectLst/>
                <a:latin typeface="+mn-lt"/>
              </a:rPr>
              <a:t>believes, and WisDOT agrees, that meeting the ‘adequacy of interest test’ requires the LPA to acquire </a:t>
            </a:r>
            <a:r>
              <a:rPr lang="en-US" sz="1600" b="0" dirty="0" smtClean="0">
                <a:solidFill>
                  <a:schemeClr val="tx1"/>
                </a:solidFill>
                <a:effectLst/>
                <a:latin typeface="+mn-lt"/>
              </a:rPr>
              <a:t>clear, </a:t>
            </a:r>
            <a:r>
              <a:rPr lang="en-US" sz="1600" b="0" dirty="0" smtClean="0">
                <a:solidFill>
                  <a:schemeClr val="tx1"/>
                </a:solidFill>
                <a:effectLst/>
                <a:latin typeface="+mn-lt"/>
              </a:rPr>
              <a:t>marketable title to </a:t>
            </a:r>
            <a:r>
              <a:rPr lang="en-US" sz="1600" b="0" dirty="0" smtClean="0">
                <a:solidFill>
                  <a:schemeClr val="tx1"/>
                </a:solidFill>
                <a:effectLst/>
                <a:latin typeface="+mn-lt"/>
              </a:rPr>
              <a:t>all</a:t>
            </a:r>
            <a:r>
              <a:rPr lang="en-US" sz="1600" b="0" dirty="0" smtClean="0">
                <a:solidFill>
                  <a:schemeClr val="tx1"/>
                </a:solidFill>
                <a:effectLst/>
                <a:latin typeface="+mn-lt"/>
              </a:rPr>
              <a:t> </a:t>
            </a:r>
            <a:r>
              <a:rPr lang="en-US" sz="1600" b="0" dirty="0" smtClean="0">
                <a:solidFill>
                  <a:schemeClr val="tx1"/>
                </a:solidFill>
                <a:effectLst/>
                <a:latin typeface="+mn-lt"/>
              </a:rPr>
              <a:t>real property or real property interests necessary </a:t>
            </a:r>
            <a:r>
              <a:rPr lang="en-US" sz="1600" b="0" dirty="0" smtClean="0">
                <a:solidFill>
                  <a:schemeClr val="tx1"/>
                </a:solidFill>
                <a:effectLst/>
                <a:latin typeface="+mn-lt"/>
              </a:rPr>
              <a:t>for </a:t>
            </a:r>
            <a:r>
              <a:rPr lang="en-US" sz="1600" b="0" dirty="0" smtClean="0">
                <a:solidFill>
                  <a:schemeClr val="tx1"/>
                </a:solidFill>
                <a:effectLst/>
                <a:latin typeface="+mn-lt"/>
              </a:rPr>
              <a:t>the project. </a:t>
            </a:r>
            <a:r>
              <a:rPr lang="en-US" sz="1600" b="0" dirty="0" smtClean="0">
                <a:solidFill>
                  <a:schemeClr val="tx1"/>
                </a:solidFill>
                <a:effectLst/>
                <a:latin typeface="+mn-lt"/>
              </a:rPr>
              <a:t> To </a:t>
            </a:r>
            <a:r>
              <a:rPr lang="en-US" sz="1600" b="0" i="1" dirty="0" smtClean="0">
                <a:solidFill>
                  <a:schemeClr val="tx1"/>
                </a:solidFill>
                <a:effectLst/>
                <a:latin typeface="+mn-lt"/>
              </a:rPr>
              <a:t>not</a:t>
            </a:r>
            <a:r>
              <a:rPr lang="en-US" sz="1600" b="0" dirty="0" smtClean="0">
                <a:solidFill>
                  <a:schemeClr val="tx1"/>
                </a:solidFill>
                <a:effectLst/>
                <a:latin typeface="+mn-lt"/>
              </a:rPr>
              <a:t> do this, may jeopardize the project, and </a:t>
            </a:r>
            <a:r>
              <a:rPr lang="en-US" sz="1600" b="0" dirty="0" smtClean="0">
                <a:solidFill>
                  <a:schemeClr val="tx1"/>
                </a:solidFill>
                <a:effectLst/>
                <a:latin typeface="+mn-lt"/>
              </a:rPr>
              <a:t>thus</a:t>
            </a:r>
            <a:br>
              <a:rPr lang="en-US" sz="1600" b="0" dirty="0" smtClean="0">
                <a:solidFill>
                  <a:schemeClr val="tx1"/>
                </a:solidFill>
                <a:effectLst/>
                <a:latin typeface="+mn-lt"/>
              </a:rPr>
            </a:br>
            <a:r>
              <a:rPr lang="en-US" sz="1600" b="0" dirty="0" smtClean="0">
                <a:solidFill>
                  <a:schemeClr val="tx1"/>
                </a:solidFill>
                <a:effectLst/>
                <a:latin typeface="+mn-lt"/>
              </a:rPr>
              <a:t>the </a:t>
            </a:r>
            <a:r>
              <a:rPr lang="en-US" sz="1600" b="0" dirty="0" smtClean="0">
                <a:solidFill>
                  <a:schemeClr val="tx1"/>
                </a:solidFill>
                <a:effectLst/>
                <a:latin typeface="+mn-lt"/>
              </a:rPr>
              <a:t>funding.</a:t>
            </a:r>
            <a:endParaRPr lang="en-US" sz="1600" b="0" dirty="0">
              <a:effectLst/>
              <a:latin typeface="+mn-lt"/>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6577" y="4465320"/>
            <a:ext cx="1765423" cy="1097280"/>
          </a:xfrm>
          <a:prstGeom prst="rect">
            <a:avLst/>
          </a:prstGeom>
        </p:spPr>
      </p:pic>
      <p:pic>
        <p:nvPicPr>
          <p:cNvPr id="4" name="Picture 3"/>
          <p:cNvPicPr>
            <a:picLocks noChangeAspect="1"/>
          </p:cNvPicPr>
          <p:nvPr/>
        </p:nvPicPr>
        <p:blipFill>
          <a:blip r:embed="rId5"/>
          <a:stretch>
            <a:fillRect/>
          </a:stretch>
        </p:blipFill>
        <p:spPr>
          <a:xfrm>
            <a:off x="762001" y="548640"/>
            <a:ext cx="1226155" cy="1280160"/>
          </a:xfrm>
          <a:prstGeom prst="rect">
            <a:avLst/>
          </a:prstGeom>
          <a:effectLst>
            <a:softEdge rad="63500"/>
          </a:effectLst>
        </p:spPr>
      </p:pic>
      <p:sp>
        <p:nvSpPr>
          <p:cNvPr id="8" name="TextBox 7"/>
          <p:cNvSpPr txBox="1"/>
          <p:nvPr/>
        </p:nvSpPr>
        <p:spPr>
          <a:xfrm>
            <a:off x="1981200" y="762000"/>
            <a:ext cx="6324600" cy="923330"/>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This is a </a:t>
            </a:r>
            <a:r>
              <a:rPr lang="en-US" dirty="0" smtClean="0">
                <a:effectLst>
                  <a:outerShdw blurRad="38100" dist="38100" dir="2700000" algn="tl">
                    <a:srgbClr val="000000">
                      <a:alpha val="43137"/>
                    </a:srgbClr>
                  </a:outerShdw>
                </a:effectLst>
              </a:rPr>
              <a:t>key clarifying point to WisDOT’s oversight role, the LPA’s responsibility, and FHWA’s expectations for acquisitions on LPA projects...</a:t>
            </a:r>
            <a:endParaRPr lang="en-US" dirty="0">
              <a:effectLst>
                <a:outerShdw blurRad="38100" dist="38100" dir="2700000" algn="tl">
                  <a:srgbClr val="000000">
                    <a:alpha val="43137"/>
                  </a:srgbClr>
                </a:outerShdw>
              </a:effectLst>
            </a:endParaRPr>
          </a:p>
        </p:txBody>
      </p:sp>
      <p:sp>
        <p:nvSpPr>
          <p:cNvPr id="9" name="Slide Number Placeholder 8"/>
          <p:cNvSpPr>
            <a:spLocks noGrp="1"/>
          </p:cNvSpPr>
          <p:nvPr>
            <p:ph type="sldNum" sz="quarter" idx="10"/>
          </p:nvPr>
        </p:nvSpPr>
        <p:spPr/>
        <p:txBody>
          <a:bodyPr/>
          <a:lstStyle/>
          <a:p>
            <a:pPr>
              <a:defRPr/>
            </a:pPr>
            <a:fld id="{0A2AD120-39C9-4762-9808-4997980F3313}" type="slidenum">
              <a:rPr lang="en-US" smtClean="0"/>
              <a:pPr>
                <a:defRPr/>
              </a:pPr>
              <a:t>4</a:t>
            </a:fld>
            <a:endParaRPr lang="en-US" dirty="0"/>
          </a:p>
        </p:txBody>
      </p:sp>
      <p:sp>
        <p:nvSpPr>
          <p:cNvPr id="2" name="Rectangle 1"/>
          <p:cNvSpPr/>
          <p:nvPr/>
        </p:nvSpPr>
        <p:spPr>
          <a:xfrm>
            <a:off x="3352800" y="5046644"/>
            <a:ext cx="2468946" cy="369332"/>
          </a:xfrm>
          <a:prstGeom prst="rect">
            <a:avLst/>
          </a:prstGeom>
        </p:spPr>
        <p:txBody>
          <a:bodyPr wrap="none">
            <a:spAutoFit/>
          </a:bodyPr>
          <a:lstStyle/>
          <a:p>
            <a:r>
              <a:rPr lang="en-US" i="1" dirty="0" smtClean="0">
                <a:latin typeface="Baskerville Old Face" panose="02020602080505020303" pitchFamily="18" charset="0"/>
              </a:rPr>
              <a:t>‘</a:t>
            </a:r>
            <a:r>
              <a:rPr lang="en-US" i="1" dirty="0">
                <a:latin typeface="Baskerville Old Face" panose="02020602080505020303" pitchFamily="18" charset="0"/>
              </a:rPr>
              <a:t>adequacy of interest test</a:t>
            </a:r>
            <a:r>
              <a:rPr lang="en-US" i="1" dirty="0" smtClean="0">
                <a:latin typeface="Baskerville Old Face" panose="02020602080505020303" pitchFamily="18" charset="0"/>
              </a:rPr>
              <a:t>’</a:t>
            </a:r>
            <a:endParaRPr lang="en-US" i="1" dirty="0">
              <a:latin typeface="Baskerville Old Face" panose="02020602080505020303" pitchFamily="18" charset="0"/>
            </a:endParaRPr>
          </a:p>
        </p:txBody>
      </p:sp>
    </p:spTree>
    <p:extLst>
      <p:ext uri="{BB962C8B-B14F-4D97-AF65-F5344CB8AC3E}">
        <p14:creationId xmlns:p14="http://schemas.microsoft.com/office/powerpoint/2010/main" val="20896861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bg1">
              <a:lumMod val="85000"/>
            </a:schemeClr>
          </a:solidFill>
          <a:ln>
            <a:solidFill>
              <a:srgbClr val="00B0F0"/>
            </a:solidFill>
          </a:ln>
        </p:spPr>
        <p:txBody>
          <a:bodyPr/>
          <a:lstStyle/>
          <a:p>
            <a:r>
              <a:rPr lang="en-US" sz="1800" dirty="0" smtClean="0"/>
              <a:t>Kerry Paruleski, LPA RE Central Office</a:t>
            </a:r>
          </a:p>
          <a:p>
            <a:pPr marL="690563" lvl="1" indent="-292100">
              <a:spcBef>
                <a:spcPts val="0"/>
              </a:spcBef>
            </a:pPr>
            <a:r>
              <a:rPr lang="en-US" sz="1800" dirty="0" smtClean="0"/>
              <a:t>414-220-5461</a:t>
            </a:r>
          </a:p>
          <a:p>
            <a:pPr marL="690563" lvl="1" indent="-292100">
              <a:spcBef>
                <a:spcPts val="0"/>
              </a:spcBef>
            </a:pPr>
            <a:r>
              <a:rPr lang="en-US" sz="1800" dirty="0" smtClean="0">
                <a:hlinkClick r:id="rId2"/>
              </a:rPr>
              <a:t>Kerry.Paruleski@dot.wi.gov</a:t>
            </a:r>
            <a:endParaRPr lang="en-US" sz="1800" dirty="0" smtClean="0"/>
          </a:p>
          <a:p>
            <a:pPr marL="398463" indent="-280988">
              <a:spcBef>
                <a:spcPts val="600"/>
              </a:spcBef>
            </a:pPr>
            <a:r>
              <a:rPr lang="en-US" sz="1800" dirty="0" smtClean="0"/>
              <a:t>Bill Burki, LPA RE Coordinator SE Region</a:t>
            </a:r>
          </a:p>
          <a:p>
            <a:pPr marL="690563" lvl="1" indent="-292100">
              <a:spcBef>
                <a:spcPts val="0"/>
              </a:spcBef>
            </a:pPr>
            <a:r>
              <a:rPr lang="en-US" sz="1800" dirty="0" smtClean="0"/>
              <a:t>414-382-7037</a:t>
            </a:r>
          </a:p>
          <a:p>
            <a:pPr marL="690563" lvl="1" indent="-292100">
              <a:spcBef>
                <a:spcPts val="0"/>
              </a:spcBef>
            </a:pPr>
            <a:r>
              <a:rPr lang="en-US" sz="1800" dirty="0" smtClean="0">
                <a:hlinkClick r:id="rId3"/>
              </a:rPr>
              <a:t>William.burki@dot.wi.gov</a:t>
            </a:r>
            <a:endParaRPr lang="en-US" sz="1800" dirty="0" smtClean="0"/>
          </a:p>
          <a:p>
            <a:pPr marL="457200" indent="-339725">
              <a:spcBef>
                <a:spcPts val="600"/>
              </a:spcBef>
            </a:pPr>
            <a:r>
              <a:rPr lang="en-US" sz="1800" dirty="0" smtClean="0"/>
              <a:t>Cindy Michalski, LPA RE Coordinator SW, NW and NC Regions</a:t>
            </a:r>
          </a:p>
          <a:p>
            <a:pPr marL="690563" lvl="1" indent="-292100">
              <a:spcBef>
                <a:spcPts val="0"/>
              </a:spcBef>
            </a:pPr>
            <a:r>
              <a:rPr lang="en-US" sz="1800" dirty="0" smtClean="0"/>
              <a:t>715-421-8350</a:t>
            </a:r>
          </a:p>
          <a:p>
            <a:pPr marL="690563" lvl="1" indent="-292100">
              <a:spcBef>
                <a:spcPts val="0"/>
              </a:spcBef>
            </a:pPr>
            <a:r>
              <a:rPr lang="en-US" sz="1800" dirty="0" smtClean="0">
                <a:hlinkClick r:id="rId4"/>
              </a:rPr>
              <a:t>Cynthia.Michalski@dot.wi.gov</a:t>
            </a:r>
            <a:endParaRPr lang="en-US" sz="1800" dirty="0" smtClean="0"/>
          </a:p>
          <a:p>
            <a:pPr marL="398463" indent="-280988"/>
            <a:r>
              <a:rPr lang="en-US" sz="1800" dirty="0" smtClean="0"/>
              <a:t>Dawn Van </a:t>
            </a:r>
            <a:r>
              <a:rPr lang="en-US" sz="1800" dirty="0"/>
              <a:t>Oudenhoven, LPA RE Coordinator </a:t>
            </a:r>
            <a:r>
              <a:rPr lang="en-US" sz="1800" dirty="0" smtClean="0"/>
              <a:t>NE </a:t>
            </a:r>
            <a:r>
              <a:rPr lang="en-US" sz="1800" dirty="0"/>
              <a:t>Region</a:t>
            </a:r>
            <a:endParaRPr lang="en-US" sz="1800" dirty="0" smtClean="0"/>
          </a:p>
          <a:p>
            <a:pPr marL="690563" lvl="1" indent="-292100">
              <a:spcBef>
                <a:spcPts val="600"/>
              </a:spcBef>
            </a:pPr>
            <a:r>
              <a:rPr lang="en-US" sz="1800" dirty="0" smtClean="0"/>
              <a:t>920-366-2084</a:t>
            </a:r>
          </a:p>
          <a:p>
            <a:pPr marL="690563" lvl="1" indent="-292100">
              <a:spcBef>
                <a:spcPts val="0"/>
              </a:spcBef>
            </a:pPr>
            <a:r>
              <a:rPr lang="en-US" sz="1800" dirty="0" smtClean="0">
                <a:hlinkClick r:id="rId5"/>
              </a:rPr>
              <a:t>Dawn.vanoudenhoven@dot.wi.gov</a:t>
            </a:r>
            <a:r>
              <a:rPr lang="en-US" sz="1800" dirty="0" smtClean="0"/>
              <a:t> </a:t>
            </a:r>
            <a:endParaRPr lang="en-US" sz="1800" dirty="0"/>
          </a:p>
        </p:txBody>
      </p:sp>
      <p:sp>
        <p:nvSpPr>
          <p:cNvPr id="3" name="Title 2"/>
          <p:cNvSpPr>
            <a:spLocks noGrp="1"/>
          </p:cNvSpPr>
          <p:nvPr>
            <p:ph type="title"/>
          </p:nvPr>
        </p:nvSpPr>
        <p:spPr>
          <a:solidFill>
            <a:schemeClr val="bg1">
              <a:lumMod val="95000"/>
            </a:schemeClr>
          </a:solidFill>
          <a:ln>
            <a:solidFill>
              <a:srgbClr val="00B0F0"/>
            </a:solidFill>
          </a:ln>
        </p:spPr>
        <p:txBody>
          <a:bodyPr>
            <a:normAutofit/>
          </a:bodyPr>
          <a:lstStyle/>
          <a:p>
            <a:pPr algn="ctr"/>
            <a:r>
              <a:rPr lang="en-US" sz="3200" dirty="0" smtClean="0"/>
              <a:t>WisDOT LPA Real Estate</a:t>
            </a:r>
            <a:br>
              <a:rPr lang="en-US" sz="3200" dirty="0" smtClean="0"/>
            </a:br>
            <a:r>
              <a:rPr lang="en-US" sz="3200" dirty="0" smtClean="0"/>
              <a:t>Contact Information</a:t>
            </a:r>
            <a:endParaRPr lang="en-US" sz="3200" dirty="0"/>
          </a:p>
        </p:txBody>
      </p:sp>
      <p:sp>
        <p:nvSpPr>
          <p:cNvPr id="5" name="Slide Number Placeholder 4"/>
          <p:cNvSpPr>
            <a:spLocks noGrp="1"/>
          </p:cNvSpPr>
          <p:nvPr>
            <p:ph type="sldNum" sz="quarter" idx="10"/>
          </p:nvPr>
        </p:nvSpPr>
        <p:spPr/>
        <p:txBody>
          <a:bodyPr/>
          <a:lstStyle/>
          <a:p>
            <a:pPr>
              <a:defRPr/>
            </a:pPr>
            <a:fld id="{89C35698-ECFA-45D4-B95F-4F52958123EB}" type="slidenum">
              <a:rPr lang="en-US" smtClean="0"/>
              <a:pPr>
                <a:defRPr/>
              </a:pPr>
              <a:t>40</a:t>
            </a:fld>
            <a:endParaRPr lang="en-US" dirty="0"/>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5400" y="5882640"/>
            <a:ext cx="747743" cy="822960"/>
          </a:xfrm>
          <a:prstGeom prst="rect">
            <a:avLst/>
          </a:prstGeom>
          <a:ln>
            <a:solidFill>
              <a:srgbClr val="0070C0"/>
            </a:solidFill>
          </a:ln>
        </p:spPr>
      </p:pic>
      <p:sp>
        <p:nvSpPr>
          <p:cNvPr id="4" name="Rectangle 3"/>
          <p:cNvSpPr/>
          <p:nvPr/>
        </p:nvSpPr>
        <p:spPr>
          <a:xfrm>
            <a:off x="4343400" y="5636568"/>
            <a:ext cx="4572000" cy="230832"/>
          </a:xfrm>
          <a:prstGeom prst="rect">
            <a:avLst/>
          </a:prstGeom>
        </p:spPr>
        <p:txBody>
          <a:bodyPr>
            <a:spAutoFit/>
          </a:bodyPr>
          <a:lstStyle/>
          <a:p>
            <a:r>
              <a:rPr lang="en-US" sz="900" dirty="0">
                <a:hlinkClick r:id="rId7"/>
              </a:rPr>
              <a:t>http://</a:t>
            </a:r>
            <a:r>
              <a:rPr lang="en-US" sz="900" dirty="0" smtClean="0">
                <a:hlinkClick r:id="rId7"/>
              </a:rPr>
              <a:t>wisconsindot.gov/Pages/doing-bus/local-gov/astnce-pgms/aid/lpa-re-info.aspx</a:t>
            </a:r>
            <a:r>
              <a:rPr lang="en-US" sz="900" dirty="0" smtClean="0"/>
              <a:t> </a:t>
            </a:r>
            <a:endParaRPr lang="en-US" sz="900" dirty="0"/>
          </a:p>
        </p:txBody>
      </p:sp>
    </p:spTree>
    <p:extLst>
      <p:ext uri="{BB962C8B-B14F-4D97-AF65-F5344CB8AC3E}">
        <p14:creationId xmlns:p14="http://schemas.microsoft.com/office/powerpoint/2010/main" val="4156750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762000" y="534877"/>
            <a:ext cx="7620000" cy="5027724"/>
          </a:xfrm>
          <a:solidFill>
            <a:schemeClr val="bg1"/>
          </a:solidFill>
          <a:ln>
            <a:solidFill>
              <a:srgbClr val="4B68D1"/>
            </a:solidFill>
          </a:ln>
        </p:spPr>
        <p:txBody>
          <a:bodyPr tIns="91440" anchor="ctr" anchorCtr="0">
            <a:noAutofit/>
          </a:bodyPr>
          <a:lstStyle/>
          <a:p>
            <a:pPr algn="l">
              <a:defRPr/>
            </a:pPr>
            <a:r>
              <a:rPr lang="en-US" sz="1600" b="0" dirty="0" smtClean="0">
                <a:effectLst/>
                <a:cs typeface="Arial" pitchFamily="34" charset="0"/>
              </a:rPr>
              <a:t>Obtaining and insuring clear title on property acquired for highway projects is not new policy.  </a:t>
            </a:r>
            <a:r>
              <a:rPr lang="en-US" sz="1600" b="0" dirty="0" smtClean="0">
                <a:effectLst/>
                <a:latin typeface="+mn-lt"/>
                <a:cs typeface="Arial" pitchFamily="34" charset="0"/>
              </a:rPr>
              <a:t>WisDOT did, however, go through a brief period in the early 2000s when we felt that perhaps for simple, low value, non-complex acquisitions, </a:t>
            </a:r>
            <a:r>
              <a:rPr lang="en-US" sz="1600" b="0" dirty="0" smtClean="0">
                <a:effectLst/>
                <a:cs typeface="Arial" pitchFamily="34" charset="0"/>
              </a:rPr>
              <a:t>because the risk appeared low, maybe </a:t>
            </a:r>
            <a:r>
              <a:rPr lang="en-US" sz="1600" b="0" dirty="0" smtClean="0">
                <a:effectLst/>
                <a:latin typeface="+mn-lt"/>
                <a:cs typeface="Arial" pitchFamily="34" charset="0"/>
              </a:rPr>
              <a:t>we wouldn’t really need to go through the extra steps and sometimes long process of having to obtain partial mortgage releases.  But, when the real estate market turned downward in the mid-2000s and foreclosures skyrocketed, it became very clear that we were putting our own projects at risk by not going after and insuring absolute clear title </a:t>
            </a:r>
            <a:r>
              <a:rPr lang="en-US" sz="1600" b="0" dirty="0" smtClean="0">
                <a:effectLst/>
                <a:latin typeface="+mn-lt"/>
                <a:cs typeface="Arial" pitchFamily="34" charset="0"/>
              </a:rPr>
              <a:t>for </a:t>
            </a:r>
            <a:r>
              <a:rPr lang="en-US" sz="1600" b="0" dirty="0" smtClean="0">
                <a:effectLst/>
                <a:latin typeface="+mn-lt"/>
                <a:cs typeface="Arial" pitchFamily="34" charset="0"/>
              </a:rPr>
              <a:t>all </a:t>
            </a:r>
            <a:r>
              <a:rPr lang="en-US" sz="1600" b="0" dirty="0" smtClean="0">
                <a:effectLst/>
                <a:latin typeface="+mn-lt"/>
                <a:cs typeface="Arial" pitchFamily="34" charset="0"/>
              </a:rPr>
              <a:t>property </a:t>
            </a:r>
            <a:r>
              <a:rPr lang="en-US" sz="1600" b="0" dirty="0" smtClean="0">
                <a:effectLst/>
                <a:latin typeface="+mn-lt"/>
                <a:cs typeface="Arial" pitchFamily="34" charset="0"/>
              </a:rPr>
              <a:t>acquired, and we were also doing a disservice to </a:t>
            </a:r>
            <a:r>
              <a:rPr lang="en-US" sz="1600" b="0" dirty="0" smtClean="0">
                <a:effectLst/>
                <a:latin typeface="+mn-lt"/>
                <a:cs typeface="Arial" pitchFamily="34" charset="0"/>
              </a:rPr>
              <a:t>any </a:t>
            </a:r>
            <a:r>
              <a:rPr lang="en-US" sz="1600" b="0" dirty="0" smtClean="0">
                <a:effectLst/>
                <a:latin typeface="+mn-lt"/>
                <a:cs typeface="Arial" pitchFamily="34" charset="0"/>
              </a:rPr>
              <a:t>property owners who were under a legally binding mortgage contract with their financial institution.</a:t>
            </a:r>
            <a:endParaRPr lang="en-US" sz="1600" b="0" dirty="0">
              <a:effectLst/>
              <a:latin typeface="+mn-lt"/>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2928" y="4267200"/>
            <a:ext cx="1828800" cy="1371600"/>
          </a:xfrm>
          <a:prstGeom prst="rect">
            <a:avLst/>
          </a:prstGeom>
          <a:effectLst>
            <a:softEdge rad="127000"/>
          </a:effec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b="32444"/>
          <a:stretch/>
        </p:blipFill>
        <p:spPr>
          <a:xfrm>
            <a:off x="762001" y="548640"/>
            <a:ext cx="1759619" cy="1188720"/>
          </a:xfrm>
          <a:prstGeom prst="rect">
            <a:avLst/>
          </a:prstGeom>
          <a:effectLst>
            <a:softEdge rad="127000"/>
          </a:effectLst>
        </p:spPr>
      </p:pic>
      <p:sp>
        <p:nvSpPr>
          <p:cNvPr id="6" name="TextBox 5"/>
          <p:cNvSpPr txBox="1"/>
          <p:nvPr/>
        </p:nvSpPr>
        <p:spPr>
          <a:xfrm>
            <a:off x="1981200" y="990600"/>
            <a:ext cx="6248400" cy="400110"/>
          </a:xfrm>
          <a:prstGeom prst="rect">
            <a:avLst/>
          </a:prstGeom>
          <a:noFill/>
        </p:spPr>
        <p:txBody>
          <a:bodyPr wrap="square" rtlCol="0">
            <a:spAutoFit/>
          </a:bodyPr>
          <a:lstStyle/>
          <a:p>
            <a:pPr algn="ctr"/>
            <a:r>
              <a:rPr lang="en-US" sz="2000" dirty="0" smtClean="0">
                <a:effectLst>
                  <a:outerShdw blurRad="38100" dist="38100" dir="2700000" algn="tl">
                    <a:srgbClr val="000000">
                      <a:alpha val="43137"/>
                    </a:srgbClr>
                  </a:outerShdw>
                </a:effectLst>
              </a:rPr>
              <a:t>Things have changed, but not really!</a:t>
            </a:r>
            <a:endParaRPr lang="en-US" sz="2000" dirty="0">
              <a:effectLst>
                <a:outerShdw blurRad="38100" dist="38100" dir="2700000" algn="tl">
                  <a:srgbClr val="000000">
                    <a:alpha val="43137"/>
                  </a:srgbClr>
                </a:outerShdw>
              </a:effectLst>
            </a:endParaRPr>
          </a:p>
        </p:txBody>
      </p:sp>
      <p:sp>
        <p:nvSpPr>
          <p:cNvPr id="8" name="Slide Number Placeholder 7"/>
          <p:cNvSpPr>
            <a:spLocks noGrp="1"/>
          </p:cNvSpPr>
          <p:nvPr>
            <p:ph type="sldNum" sz="quarter" idx="10"/>
          </p:nvPr>
        </p:nvSpPr>
        <p:spPr/>
        <p:txBody>
          <a:bodyPr/>
          <a:lstStyle/>
          <a:p>
            <a:pPr>
              <a:defRPr/>
            </a:pPr>
            <a:fld id="{0A2AD120-39C9-4762-9808-4997980F3313}" type="slidenum">
              <a:rPr lang="en-US" smtClean="0"/>
              <a:pPr>
                <a:defRPr/>
              </a:pPr>
              <a:t>5</a:t>
            </a:fld>
            <a:endParaRPr lang="en-US" dirty="0"/>
          </a:p>
        </p:txBody>
      </p:sp>
    </p:spTree>
    <p:extLst>
      <p:ext uri="{BB962C8B-B14F-4D97-AF65-F5344CB8AC3E}">
        <p14:creationId xmlns:p14="http://schemas.microsoft.com/office/powerpoint/2010/main" val="588109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9801" y="1143000"/>
            <a:ext cx="2138859" cy="1645920"/>
          </a:xfrm>
        </p:spPr>
      </p:pic>
      <p:sp>
        <p:nvSpPr>
          <p:cNvPr id="3" name="Title 2"/>
          <p:cNvSpPr>
            <a:spLocks noGrp="1"/>
          </p:cNvSpPr>
          <p:nvPr>
            <p:ph type="title"/>
          </p:nvPr>
        </p:nvSpPr>
        <p:spPr>
          <a:xfrm>
            <a:off x="457200" y="457200"/>
            <a:ext cx="4800600" cy="5105400"/>
          </a:xfrm>
        </p:spPr>
        <p:txBody>
          <a:bodyPr>
            <a:normAutofit/>
          </a:bodyPr>
          <a:lstStyle/>
          <a:p>
            <a:r>
              <a:rPr lang="en-US" sz="3200" b="0" dirty="0">
                <a:effectLst/>
              </a:rPr>
              <a:t>So, let us begin this presentation on </a:t>
            </a:r>
            <a:r>
              <a:rPr lang="en-US" sz="3200" b="0" dirty="0" smtClean="0">
                <a:effectLst/>
              </a:rPr>
              <a:t>securing clear </a:t>
            </a:r>
            <a:r>
              <a:rPr lang="en-US" sz="3200" b="0" dirty="0">
                <a:effectLst/>
              </a:rPr>
              <a:t>title to real estate; </a:t>
            </a:r>
            <a:r>
              <a:rPr lang="en-US" sz="3200" b="0" dirty="0" smtClean="0">
                <a:effectLst/>
              </a:rPr>
              <a:t>and specifically</a:t>
            </a:r>
            <a:r>
              <a:rPr lang="en-US" sz="3200" b="0" dirty="0">
                <a:effectLst/>
              </a:rPr>
              <a:t>, </a:t>
            </a:r>
            <a:r>
              <a:rPr lang="en-US" sz="3200" b="0" dirty="0" smtClean="0">
                <a:effectLst/>
              </a:rPr>
              <a:t>why, when and how </a:t>
            </a:r>
            <a:r>
              <a:rPr lang="en-US" sz="3200" b="0" dirty="0" smtClean="0">
                <a:effectLst/>
              </a:rPr>
              <a:t>to </a:t>
            </a:r>
            <a:r>
              <a:rPr lang="en-US" sz="3200" b="0" dirty="0">
                <a:effectLst/>
              </a:rPr>
              <a:t>obtain </a:t>
            </a:r>
            <a:r>
              <a:rPr lang="en-US" sz="3200" b="0" dirty="0" smtClean="0">
                <a:effectLst/>
              </a:rPr>
              <a:t>a partial </a:t>
            </a:r>
            <a:r>
              <a:rPr lang="en-US" sz="3200" b="0" dirty="0">
                <a:effectLst/>
              </a:rPr>
              <a:t>mortgage </a:t>
            </a:r>
            <a:r>
              <a:rPr lang="en-US" sz="3200" b="0" dirty="0" smtClean="0">
                <a:effectLst/>
              </a:rPr>
              <a:t>release </a:t>
            </a:r>
            <a:r>
              <a:rPr lang="en-US" sz="3200" b="0" dirty="0">
                <a:effectLst/>
              </a:rPr>
              <a:t>on property acquisitions for LPA </a:t>
            </a:r>
            <a:r>
              <a:rPr lang="en-US" sz="3200" b="0" dirty="0" smtClean="0">
                <a:effectLst/>
              </a:rPr>
              <a:t>road projects</a:t>
            </a:r>
            <a:r>
              <a:rPr lang="en-US" sz="3200" b="0" dirty="0" smtClean="0">
                <a:effectLst/>
              </a:rPr>
              <a:t>.</a:t>
            </a:r>
            <a:endParaRPr lang="en-US" sz="3200" b="0" dirty="0">
              <a:effectLst/>
            </a:endParaRPr>
          </a:p>
        </p:txBody>
      </p:sp>
      <p:pic>
        <p:nvPicPr>
          <p:cNvPr id="6" name="Picture 5"/>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6019800" y="4191000"/>
            <a:ext cx="2139696" cy="1463040"/>
          </a:xfrm>
          <a:prstGeom prst="rect">
            <a:avLst/>
          </a:prstGeom>
          <a:effectLst>
            <a:softEdge rad="1270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2628900"/>
            <a:ext cx="2857500" cy="1600200"/>
          </a:xfrm>
          <a:prstGeom prst="rect">
            <a:avLst/>
          </a:prstGeom>
          <a:ln>
            <a:solidFill>
              <a:srgbClr val="C00000"/>
            </a:solidFill>
          </a:ln>
        </p:spPr>
      </p:pic>
      <p:sp>
        <p:nvSpPr>
          <p:cNvPr id="8" name="Slide Number Placeholder 7"/>
          <p:cNvSpPr>
            <a:spLocks noGrp="1"/>
          </p:cNvSpPr>
          <p:nvPr>
            <p:ph type="sldNum" sz="quarter" idx="10"/>
          </p:nvPr>
        </p:nvSpPr>
        <p:spPr/>
        <p:txBody>
          <a:bodyPr/>
          <a:lstStyle/>
          <a:p>
            <a:pPr>
              <a:defRPr/>
            </a:pPr>
            <a:fld id="{89C35698-ECFA-45D4-B95F-4F52958123EB}" type="slidenum">
              <a:rPr lang="en-US" smtClean="0"/>
              <a:pPr>
                <a:defRPr/>
              </a:pPr>
              <a:t>6</a:t>
            </a:fld>
            <a:endParaRPr lang="en-US" dirty="0"/>
          </a:p>
        </p:txBody>
      </p:sp>
    </p:spTree>
    <p:extLst>
      <p:ext uri="{BB962C8B-B14F-4D97-AF65-F5344CB8AC3E}">
        <p14:creationId xmlns:p14="http://schemas.microsoft.com/office/powerpoint/2010/main" val="1707524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46"/>
          <p:cNvSpPr>
            <a:spLocks noGrp="1"/>
          </p:cNvSpPr>
          <p:nvPr>
            <p:ph type="ctrTitle"/>
          </p:nvPr>
        </p:nvSpPr>
        <p:spPr>
          <a:xfrm>
            <a:off x="685800" y="609600"/>
            <a:ext cx="7772400" cy="1829761"/>
          </a:xfrm>
        </p:spPr>
        <p:txBody>
          <a:bodyPr/>
          <a:lstStyle/>
          <a:p>
            <a:pPr algn="ctr"/>
            <a:r>
              <a:rPr lang="en-US" dirty="0" smtClean="0"/>
              <a:t>Partial Release of </a:t>
            </a:r>
            <a:r>
              <a:rPr lang="en-US" dirty="0" smtClean="0"/>
              <a:t>Mortgages</a:t>
            </a:r>
            <a:endParaRPr lang="en-US" dirty="0"/>
          </a:p>
        </p:txBody>
      </p:sp>
      <p:pic>
        <p:nvPicPr>
          <p:cNvPr id="4" name="Picture 3"/>
          <p:cNvPicPr>
            <a:picLocks noChangeAspect="1"/>
          </p:cNvPicPr>
          <p:nvPr/>
        </p:nvPicPr>
        <p:blipFill>
          <a:blip r:embed="rId3"/>
          <a:stretch>
            <a:fillRect/>
          </a:stretch>
        </p:blipFill>
        <p:spPr>
          <a:xfrm>
            <a:off x="2556933" y="2667000"/>
            <a:ext cx="4030133" cy="2590800"/>
          </a:xfrm>
          <a:prstGeom prst="rect">
            <a:avLst/>
          </a:prstGeom>
          <a:effectLst>
            <a:softEdge rad="127000"/>
          </a:effectLst>
        </p:spPr>
      </p:pic>
      <p:sp>
        <p:nvSpPr>
          <p:cNvPr id="2" name="Slide Number Placeholder 1"/>
          <p:cNvSpPr>
            <a:spLocks noGrp="1"/>
          </p:cNvSpPr>
          <p:nvPr>
            <p:ph type="sldNum" sz="quarter" idx="10"/>
          </p:nvPr>
        </p:nvSpPr>
        <p:spPr/>
        <p:txBody>
          <a:bodyPr/>
          <a:lstStyle/>
          <a:p>
            <a:pPr>
              <a:defRPr/>
            </a:pPr>
            <a:fld id="{0A2AD120-39C9-4762-9808-4997980F3313}" type="slidenum">
              <a:rPr lang="en-US" smtClean="0"/>
              <a:pPr>
                <a:defRPr/>
              </a:pPr>
              <a:t>7</a:t>
            </a:fld>
            <a:endParaRPr lang="en-US" dirty="0"/>
          </a:p>
        </p:txBody>
      </p:sp>
    </p:spTree>
    <p:extLst>
      <p:ext uri="{BB962C8B-B14F-4D97-AF65-F5344CB8AC3E}">
        <p14:creationId xmlns:p14="http://schemas.microsoft.com/office/powerpoint/2010/main" val="498295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9500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109537" indent="0">
              <a:buNone/>
            </a:pPr>
            <a:r>
              <a:rPr lang="en-US" dirty="0" smtClean="0"/>
              <a:t>It is a partial satisfaction of a mortgage. The lender acknowledges that the portion of the property being acquired has been fully paid and that the mortgage is no longer a lien on that portion of real property.</a:t>
            </a:r>
            <a:endParaRPr lang="en-US" dirty="0"/>
          </a:p>
        </p:txBody>
      </p:sp>
      <p:sp>
        <p:nvSpPr>
          <p:cNvPr id="3" name="Title 2"/>
          <p:cNvSpPr>
            <a:spLocks noGrp="1"/>
          </p:cNvSpPr>
          <p:nvPr>
            <p:ph type="title"/>
          </p:nvPr>
        </p:nvSpPr>
        <p:spPr/>
        <p:txBody>
          <a:bodyPr>
            <a:normAutofit/>
          </a:bodyPr>
          <a:lstStyle/>
          <a:p>
            <a:pPr algn="ctr"/>
            <a:r>
              <a:rPr lang="en-US" sz="3600" dirty="0" smtClean="0"/>
              <a:t>What is a Partial Mortgage Release?</a:t>
            </a:r>
            <a:endParaRPr lang="en-US" sz="3600" dirty="0"/>
          </a:p>
        </p:txBody>
      </p:sp>
      <p:pic>
        <p:nvPicPr>
          <p:cNvPr id="6" name="Picture 5"/>
          <p:cNvPicPr preferRelativeResize="0">
            <a:picLocks/>
          </p:cNvPicPr>
          <p:nvPr/>
        </p:nvPicPr>
        <p:blipFill>
          <a:blip r:embed="rId3"/>
          <a:stretch>
            <a:fillRect/>
          </a:stretch>
        </p:blipFill>
        <p:spPr>
          <a:xfrm>
            <a:off x="4191000" y="4267200"/>
            <a:ext cx="2057400" cy="1371600"/>
          </a:xfrm>
          <a:prstGeom prst="rect">
            <a:avLst/>
          </a:prstGeom>
          <a:effectLst>
            <a:glow rad="101600">
              <a:schemeClr val="accent2">
                <a:satMod val="175000"/>
                <a:alpha val="40000"/>
              </a:schemeClr>
            </a:glo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0853" y="4572000"/>
            <a:ext cx="2061147" cy="1371600"/>
          </a:xfrm>
          <a:prstGeom prst="rect">
            <a:avLst/>
          </a:prstGeom>
          <a:ln>
            <a:solidFill>
              <a:srgbClr val="00B0F0"/>
            </a:solidFill>
          </a:ln>
          <a:effectLst>
            <a:glow rad="101600">
              <a:schemeClr val="accent2">
                <a:satMod val="175000"/>
                <a:alpha val="40000"/>
              </a:schemeClr>
            </a:glow>
          </a:effectLst>
        </p:spPr>
      </p:pic>
      <p:sp>
        <p:nvSpPr>
          <p:cNvPr id="7" name="Slide Number Placeholder 6"/>
          <p:cNvSpPr>
            <a:spLocks noGrp="1"/>
          </p:cNvSpPr>
          <p:nvPr>
            <p:ph type="sldNum" sz="quarter" idx="10"/>
          </p:nvPr>
        </p:nvSpPr>
        <p:spPr/>
        <p:txBody>
          <a:bodyPr/>
          <a:lstStyle/>
          <a:p>
            <a:pPr>
              <a:defRPr/>
            </a:pPr>
            <a:fld id="{89C35698-ECFA-45D4-B95F-4F52958123EB}" type="slidenum">
              <a:rPr lang="en-US" smtClean="0"/>
              <a:pPr>
                <a:defRPr/>
              </a:pPr>
              <a:t>8</a:t>
            </a:fld>
            <a:endParaRPr lang="en-US" dirty="0"/>
          </a:p>
        </p:txBody>
      </p:sp>
    </p:spTree>
    <p:extLst>
      <p:ext uri="{BB962C8B-B14F-4D97-AF65-F5344CB8AC3E}">
        <p14:creationId xmlns:p14="http://schemas.microsoft.com/office/powerpoint/2010/main" val="4057174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dotGrid">
          <a:fgClr>
            <a:schemeClr val="accent1"/>
          </a:fgClr>
          <a:bgClr>
            <a:schemeClr val="bg1"/>
          </a:bgClr>
        </a:patt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09600" y="2514600"/>
            <a:ext cx="8001000" cy="1829761"/>
          </a:xfrm>
          <a:solidFill>
            <a:schemeClr val="bg1"/>
          </a:solidFill>
          <a:ln>
            <a:solidFill>
              <a:srgbClr val="FFC000"/>
            </a:solidFill>
          </a:ln>
        </p:spPr>
        <p:txBody>
          <a:bodyPr anchor="ctr" anchorCtr="0">
            <a:normAutofit fontScale="90000"/>
          </a:bodyPr>
          <a:lstStyle/>
          <a:p>
            <a:pPr algn="ctr"/>
            <a:r>
              <a:rPr lang="en-US" sz="5400" dirty="0" smtClean="0"/>
              <a:t>Why do we need a </a:t>
            </a:r>
            <a:br>
              <a:rPr lang="en-US" sz="5400" dirty="0" smtClean="0"/>
            </a:br>
            <a:r>
              <a:rPr lang="en-US" sz="5400" dirty="0" smtClean="0"/>
              <a:t>Partial Mortgage Release?</a:t>
            </a:r>
            <a:endParaRPr lang="en-US" sz="5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670560"/>
            <a:ext cx="3354772" cy="1920240"/>
          </a:xfrm>
          <a:prstGeom prst="rect">
            <a:avLst/>
          </a:prstGeom>
          <a:effectLst>
            <a:softEdge rad="317500"/>
          </a:effectLst>
        </p:spPr>
      </p:pic>
      <p:sp>
        <p:nvSpPr>
          <p:cNvPr id="2" name="Slide Number Placeholder 1"/>
          <p:cNvSpPr>
            <a:spLocks noGrp="1"/>
          </p:cNvSpPr>
          <p:nvPr>
            <p:ph type="sldNum" sz="quarter" idx="10"/>
          </p:nvPr>
        </p:nvSpPr>
        <p:spPr/>
        <p:txBody>
          <a:bodyPr/>
          <a:lstStyle/>
          <a:p>
            <a:pPr>
              <a:defRPr/>
            </a:pPr>
            <a:fld id="{0A2AD120-39C9-4762-9808-4997980F3313}"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isDOT3">
      <a:dk1>
        <a:srgbClr val="253D92"/>
      </a:dk1>
      <a:lt1>
        <a:srgbClr val="FFFFFF"/>
      </a:lt1>
      <a:dk2>
        <a:srgbClr val="5772D5"/>
      </a:dk2>
      <a:lt2>
        <a:srgbClr val="D8D8D8"/>
      </a:lt2>
      <a:accent1>
        <a:srgbClr val="EE0000"/>
      </a:accent1>
      <a:accent2>
        <a:srgbClr val="5772D5"/>
      </a:accent2>
      <a:accent3>
        <a:srgbClr val="FF7979"/>
      </a:accent3>
      <a:accent4>
        <a:srgbClr val="B1E2F5"/>
      </a:accent4>
      <a:accent5>
        <a:srgbClr val="FFFFFF"/>
      </a:accent5>
      <a:accent6>
        <a:srgbClr val="FFFFFF"/>
      </a:accent6>
      <a:hlink>
        <a:srgbClr val="00B0F0"/>
      </a:hlink>
      <a:folHlink>
        <a:srgbClr val="B1E2F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F54288C657724180ED1312F00F45E4" ma:contentTypeVersion="1" ma:contentTypeDescription="Create a new document." ma:contentTypeScope="" ma:versionID="bb5a3f6e397b1690cf6564841654f2a0">
  <xsd:schema xmlns:xsd="http://www.w3.org/2001/XMLSchema" xmlns:xs="http://www.w3.org/2001/XMLSchema" xmlns:p="http://schemas.microsoft.com/office/2006/metadata/properties" xmlns:ns2="a8b72882-1d02-4704-8464-4e9c6e9dc531" targetNamespace="http://schemas.microsoft.com/office/2006/metadata/properties" ma:root="true" ma:fieldsID="5705412253ba870b06423a56f97807aa" ns2:_="">
    <xsd:import namespace="a8b72882-1d02-4704-8464-4e9c6e9dc53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72882-1d02-4704-8464-4e9c6e9dc53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A12353-E4EF-495D-8953-2B777D415A3E}"/>
</file>

<file path=customXml/itemProps2.xml><?xml version="1.0" encoding="utf-8"?>
<ds:datastoreItem xmlns:ds="http://schemas.openxmlformats.org/officeDocument/2006/customXml" ds:itemID="{45EA1F79-BE6B-4DD2-BEF3-DEA48BA2767E}"/>
</file>

<file path=customXml/itemProps3.xml><?xml version="1.0" encoding="utf-8"?>
<ds:datastoreItem xmlns:ds="http://schemas.openxmlformats.org/officeDocument/2006/customXml" ds:itemID="{DC086EB3-3FD5-46FF-85CF-4A8359EEB9B4}"/>
</file>

<file path=docProps/app.xml><?xml version="1.0" encoding="utf-8"?>
<Properties xmlns="http://schemas.openxmlformats.org/officeDocument/2006/extended-properties" xmlns:vt="http://schemas.openxmlformats.org/officeDocument/2006/docPropsVTypes">
  <Template/>
  <TotalTime>3728</TotalTime>
  <Words>2959</Words>
  <Application>Microsoft Office PowerPoint</Application>
  <PresentationFormat>On-screen Show (4:3)</PresentationFormat>
  <Paragraphs>233</Paragraphs>
  <Slides>40</Slides>
  <Notes>32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AR BERKLEY</vt:lpstr>
      <vt:lpstr>AR CARTER</vt:lpstr>
      <vt:lpstr>Arial</vt:lpstr>
      <vt:lpstr>Baskerville Old Face</vt:lpstr>
      <vt:lpstr>Calibri</vt:lpstr>
      <vt:lpstr>Cambria</vt:lpstr>
      <vt:lpstr>Gadugi</vt:lpstr>
      <vt:lpstr>Times New Roman</vt:lpstr>
      <vt:lpstr>Webdings</vt:lpstr>
      <vt:lpstr>Wingdings</vt:lpstr>
      <vt:lpstr>Wingdings 2</vt:lpstr>
      <vt:lpstr>Wingdings 3</vt:lpstr>
      <vt:lpstr>Concourse</vt:lpstr>
      <vt:lpstr>“A previously recorded live web cast”     Partial Release of Mortgage as presented September 22, 2016 </vt:lpstr>
      <vt:lpstr>In exchange for federal aid, the Federal Highway Administration (FHWA) expects local municipalities to obtain an adequate interest in the right of way (R/W).  This means that title to any R/W acquired should be clear of all liens and encumbrances.  We put together this presentation to talk directly about acquiring clear title to real estate that is needed for state or federal funded local road projects.  You may be asking, “why now?”  Obtaining and insuring clear title to real estate for highway projects is nothing new.  This has been the policy and requirement for decades.  In fact, the WisDOT Real Estate Program Manual (REPM), the larger part of our Local Public Agency (LPA) Manual for Right of Way Acquisition, details the processes and procedures for clearing right of way, including obtaining clear title to any property needed for projects.</vt:lpstr>
      <vt:lpstr>This presentation is intended to provide an overview of what it takes to obtain a clear real estate or real property title and provide information about what a partial mortgage release is, why you need it, when, and how to get it.  WisDOT will work with you, the LPA, to make sure that project schedules are maintained and we can give you ideas for keeping costs down.  If you have questions regarding a specific project, please contact your regional WisDOT LPA management consultant (MC) – individual contact info is listed at end.  Your regional MC will work with you to discuss questions/concerns.</vt:lpstr>
      <vt:lpstr> Up to this point, WisDOT (in our role as an oversight agency) had pretty much allowed local public agencies (LPAs) to weigh their own risks and make their own decisions on securing clear title for certain low value property acquisitions.  FHWA recently become aware of this practice and reminded WisDOT that part of our duty to oversee federal funds and spending is they expect that for all property acquired as part of a state or federal-aid project, those properties must be adequate for the construction, operation, and maintenance of the resulting facility and for the protection of both the facility and the traveling public.  FHWA believes, and WisDOT agrees, that meeting the ‘adequacy of interest test’ requires the LPA to acquire clear, marketable title to all real property or real property interests necessary for the project.  To not do this, may jeopardize the project, and thus the funding.</vt:lpstr>
      <vt:lpstr>Obtaining and insuring clear title on property acquired for highway projects is not new policy.  WisDOT did, however, go through a brief period in the early 2000s when we felt that perhaps for simple, low value, non-complex acquisitions, because the risk appeared low, maybe we wouldn’t really need to go through the extra steps and sometimes long process of having to obtain partial mortgage releases.  But, when the real estate market turned downward in the mid-2000s and foreclosures skyrocketed, it became very clear that we were putting our own projects at risk by not going after and insuring absolute clear title for all property acquired, and we were also doing a disservice to any property owners who were under a legally binding mortgage contract with their financial institution.</vt:lpstr>
      <vt:lpstr>So, let us begin this presentation on securing clear title to real estate; and specifically, why, when and how to obtain a partial mortgage release on property acquisitions for LPA road projects.</vt:lpstr>
      <vt:lpstr>Partial Release of Mortgages</vt:lpstr>
      <vt:lpstr>What is a Partial Mortgage Release?</vt:lpstr>
      <vt:lpstr>Why do we need a  Partial Mortgage Release?</vt:lpstr>
      <vt:lpstr>Clear Title</vt:lpstr>
      <vt:lpstr>Clear Title</vt:lpstr>
      <vt:lpstr>Clear Title</vt:lpstr>
      <vt:lpstr>Protect the Property Owner</vt:lpstr>
      <vt:lpstr>Protect the Property Owner</vt:lpstr>
      <vt:lpstr>Protect the LPA</vt:lpstr>
      <vt:lpstr>Protect the LPA</vt:lpstr>
      <vt:lpstr>When do you need it?</vt:lpstr>
      <vt:lpstr>Side Note...</vt:lpstr>
      <vt:lpstr>Obtaining a Partial Mortgage Release</vt:lpstr>
      <vt:lpstr>Scheduling </vt:lpstr>
      <vt:lpstr>Use the ‘Preliminary’ Plat</vt:lpstr>
      <vt:lpstr>~ Go Through Title Work ~</vt:lpstr>
      <vt:lpstr>Call the Lenders...</vt:lpstr>
      <vt:lpstr>Call the Lenders/Ask Questions</vt:lpstr>
      <vt:lpstr>Meet with Property Owner</vt:lpstr>
      <vt:lpstr>Send Documents to Lender </vt:lpstr>
      <vt:lpstr>Side Note...</vt:lpstr>
      <vt:lpstr>The Mortgage Electronic Registration System (MERS)</vt:lpstr>
      <vt:lpstr>What is MERS?</vt:lpstr>
      <vt:lpstr>PowerPoint Presentation</vt:lpstr>
      <vt:lpstr>using MERS...</vt:lpstr>
      <vt:lpstr>What will MERS information look like?</vt:lpstr>
      <vt:lpstr>What if you cannot obtain a release in time?</vt:lpstr>
      <vt:lpstr>Jurisdictional Offer (JO)</vt:lpstr>
      <vt:lpstr>PowerPoint Presentation</vt:lpstr>
      <vt:lpstr>PowerPoint Presentation</vt:lpstr>
      <vt:lpstr>PowerPoint Presentation</vt:lpstr>
      <vt:lpstr>PowerPoint Presentation</vt:lpstr>
      <vt:lpstr>WisDOT  LPA Management Consultants (MC) Contact Information</vt:lpstr>
      <vt:lpstr>WisDOT LPA Real Estate Contact Information</vt:lpstr>
    </vt:vector>
  </TitlesOfParts>
  <Company>Wisconsin Department of Transportation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Department of Transportation</dc:title>
  <dc:subject>Wisconsin Department of Transportation Power Point Presentation</dc:subject>
  <dc:creator>WisDOT</dc:creator>
  <cp:keywords>Wisconsin Department of Transportation Power Point Presentation</cp:keywords>
  <dc:description>2012</dc:description>
  <cp:lastModifiedBy>WisDOT Real Estate</cp:lastModifiedBy>
  <cp:revision>494</cp:revision>
  <cp:lastPrinted>2016-09-20T20:05:24Z</cp:lastPrinted>
  <dcterms:created xsi:type="dcterms:W3CDTF">2012-06-26T13:11:17Z</dcterms:created>
  <dcterms:modified xsi:type="dcterms:W3CDTF">2016-10-14T18:11:44Z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0x01010084F54288C657724180ED1312F00F45E4</vt:lpwstr>
  </property>
</Properties>
</file>