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57.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58.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56.xml" ContentType="application/vnd.openxmlformats-officedocument.presentationml.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297" r:id="rId3"/>
    <p:sldId id="298" r:id="rId4"/>
    <p:sldId id="310" r:id="rId5"/>
    <p:sldId id="299" r:id="rId6"/>
    <p:sldId id="305" r:id="rId7"/>
    <p:sldId id="302" r:id="rId8"/>
    <p:sldId id="306" r:id="rId9"/>
    <p:sldId id="312" r:id="rId10"/>
    <p:sldId id="313" r:id="rId11"/>
    <p:sldId id="314" r:id="rId12"/>
    <p:sldId id="315" r:id="rId13"/>
    <p:sldId id="316" r:id="rId14"/>
    <p:sldId id="318" r:id="rId15"/>
    <p:sldId id="320" r:id="rId16"/>
    <p:sldId id="321" r:id="rId17"/>
    <p:sldId id="322" r:id="rId18"/>
    <p:sldId id="323" r:id="rId19"/>
    <p:sldId id="324" r:id="rId20"/>
    <p:sldId id="325" r:id="rId21"/>
    <p:sldId id="326" r:id="rId22"/>
    <p:sldId id="327" r:id="rId23"/>
    <p:sldId id="328" r:id="rId24"/>
    <p:sldId id="329" r:id="rId25"/>
    <p:sldId id="331" r:id="rId26"/>
    <p:sldId id="334" r:id="rId27"/>
    <p:sldId id="335" r:id="rId28"/>
    <p:sldId id="336" r:id="rId29"/>
    <p:sldId id="337" r:id="rId30"/>
    <p:sldId id="338" r:id="rId31"/>
    <p:sldId id="340" r:id="rId32"/>
    <p:sldId id="359" r:id="rId33"/>
    <p:sldId id="342" r:id="rId34"/>
    <p:sldId id="341" r:id="rId35"/>
    <p:sldId id="343" r:id="rId36"/>
    <p:sldId id="352" r:id="rId37"/>
    <p:sldId id="344" r:id="rId38"/>
    <p:sldId id="348" r:id="rId39"/>
    <p:sldId id="349" r:id="rId40"/>
    <p:sldId id="354" r:id="rId41"/>
    <p:sldId id="353" r:id="rId42"/>
    <p:sldId id="358" r:id="rId43"/>
    <p:sldId id="355" r:id="rId44"/>
    <p:sldId id="356" r:id="rId45"/>
    <p:sldId id="357" r:id="rId46"/>
    <p:sldId id="308" r:id="rId47"/>
    <p:sldId id="307" r:id="rId48"/>
    <p:sldId id="309" r:id="rId49"/>
    <p:sldId id="311" r:id="rId50"/>
    <p:sldId id="330" r:id="rId51"/>
    <p:sldId id="332" r:id="rId52"/>
    <p:sldId id="333" r:id="rId53"/>
    <p:sldId id="339" r:id="rId54"/>
    <p:sldId id="350" r:id="rId55"/>
    <p:sldId id="351" r:id="rId56"/>
    <p:sldId id="345" r:id="rId57"/>
    <p:sldId id="346" r:id="rId58"/>
    <p:sldId id="347" r:id="rId5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7E7E7"/>
    <a:srgbClr val="D8C7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008"/>
  </p:normalViewPr>
  <p:slideViewPr>
    <p:cSldViewPr snapToGrid="0" snapToObjects="1">
      <p:cViewPr varScale="1">
        <p:scale>
          <a:sx n="69" d="100"/>
          <a:sy n="69" d="100"/>
        </p:scale>
        <p:origin x="114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viewProps" Target="view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0CE93F6-0C3A-4452-BF29-D9B287FBE9B8}" type="datetimeFigureOut">
              <a:rPr lang="en-US" smtClean="0"/>
              <a:pPr/>
              <a:t>1/26/2018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1714661-2A0C-45F4-AE7F-1F42B963759E}" type="slidenum">
              <a:rPr lang="en-US" smtClean="0"/>
              <a:pPr/>
              <a:t>‹#›</a:t>
            </a:fld>
            <a:endParaRPr lang="en-US"/>
          </a:p>
        </p:txBody>
      </p:sp>
    </p:spTree>
    <p:extLst>
      <p:ext uri="{BB962C8B-B14F-4D97-AF65-F5344CB8AC3E}">
        <p14:creationId xmlns:p14="http://schemas.microsoft.com/office/powerpoint/2010/main" val="359166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99A5D7B-1D48-DD4E-B5B4-C14BFF6116F2}" type="datetimeFigureOut">
              <a:rPr lang="en-US" smtClean="0"/>
              <a:t>1/26/2018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F890296-B1E0-044F-8BD2-948785ADA4C1}" type="slidenum">
              <a:rPr lang="en-US" smtClean="0"/>
              <a:t>‹#›</a:t>
            </a:fld>
            <a:endParaRPr lang="en-US"/>
          </a:p>
        </p:txBody>
      </p:sp>
    </p:spTree>
    <p:extLst>
      <p:ext uri="{BB962C8B-B14F-4D97-AF65-F5344CB8AC3E}">
        <p14:creationId xmlns:p14="http://schemas.microsoft.com/office/powerpoint/2010/main" val="104467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NCHRP: National</a:t>
            </a:r>
            <a:r>
              <a:rPr lang="en-US" baseline="0" dirty="0"/>
              <a:t> Cooperative Highway Research Program, (2012) </a:t>
            </a:r>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8</a:t>
            </a:fld>
            <a:endParaRPr lang="en-US"/>
          </a:p>
        </p:txBody>
      </p:sp>
    </p:spTree>
    <p:extLst>
      <p:ext uri="{BB962C8B-B14F-4D97-AF65-F5344CB8AC3E}">
        <p14:creationId xmlns:p14="http://schemas.microsoft.com/office/powerpoint/2010/main" val="50068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Filter through</a:t>
            </a:r>
            <a:r>
              <a:rPr lang="en-US" baseline="0" dirty="0"/>
              <a:t> a Gooch cubicle, 2. Dried in the oven (105 </a:t>
            </a:r>
            <a:r>
              <a:rPr lang="en-US" baseline="30000" dirty="0" err="1"/>
              <a:t>o</a:t>
            </a:r>
            <a:r>
              <a:rPr lang="en-US" baseline="0" dirty="0" err="1"/>
              <a:t>C</a:t>
            </a:r>
            <a:r>
              <a:rPr lang="en-US" baseline="0" dirty="0"/>
              <a:t>) for 1 hour, 3, further dried in the desiccator for 20 min, 4, residuals are weighed. </a:t>
            </a:r>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13</a:t>
            </a:fld>
            <a:endParaRPr lang="en-US"/>
          </a:p>
        </p:txBody>
      </p:sp>
    </p:spTree>
    <p:extLst>
      <p:ext uri="{BB962C8B-B14F-4D97-AF65-F5344CB8AC3E}">
        <p14:creationId xmlns:p14="http://schemas.microsoft.com/office/powerpoint/2010/main" val="211337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34</a:t>
            </a:fld>
            <a:endParaRPr lang="en-US"/>
          </a:p>
        </p:txBody>
      </p:sp>
    </p:spTree>
    <p:extLst>
      <p:ext uri="{BB962C8B-B14F-4D97-AF65-F5344CB8AC3E}">
        <p14:creationId xmlns:p14="http://schemas.microsoft.com/office/powerpoint/2010/main" val="211515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92340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147223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57004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48021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52622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65735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891DAF-AD9A-FD4B-9C7B-2A15DA6D0F94}" type="datetimeFigureOut">
              <a:rPr lang="en-US" smtClean="0"/>
              <a:pPr/>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81669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891DAF-AD9A-FD4B-9C7B-2A15DA6D0F94}" type="datetimeFigureOut">
              <a:rPr lang="en-US" smtClean="0"/>
              <a:pPr/>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407294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91DAF-AD9A-FD4B-9C7B-2A15DA6D0F94}" type="datetimeFigureOut">
              <a:rPr lang="en-US" smtClean="0"/>
              <a:pPr/>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4050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2821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57155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49840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060174"/>
            <a:ext cx="8229600" cy="50659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91DAF-AD9A-FD4B-9C7B-2A15DA6D0F94}" type="datetimeFigureOut">
              <a:rPr lang="en-US" smtClean="0"/>
              <a:pPr/>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15B00-383A-B84C-B7EA-3AA53309D2F8}" type="slidenum">
              <a:rPr lang="en-US" smtClean="0"/>
              <a:pPr/>
              <a:t>‹#›</a:t>
            </a:fld>
            <a:endParaRPr lang="en-US"/>
          </a:p>
        </p:txBody>
      </p:sp>
    </p:spTree>
    <p:extLst>
      <p:ext uri="{BB962C8B-B14F-4D97-AF65-F5344CB8AC3E}">
        <p14:creationId xmlns:p14="http://schemas.microsoft.com/office/powerpoint/2010/main" val="1088417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rgbClr val="0000FF"/>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112"/>
            <a:ext cx="7772400" cy="1470025"/>
          </a:xfrm>
        </p:spPr>
        <p:txBody>
          <a:bodyPr>
            <a:normAutofit fontScale="90000"/>
          </a:bodyPr>
          <a:lstStyle/>
          <a:p>
            <a:r>
              <a:rPr lang="en-US" dirty="0">
                <a:solidFill>
                  <a:srgbClr val="0000FF"/>
                </a:solidFill>
              </a:rPr>
              <a:t>Understanding and Complying with New Storm Water Mitigation Requirements from the EPA</a:t>
            </a:r>
          </a:p>
        </p:txBody>
      </p:sp>
      <p:sp>
        <p:nvSpPr>
          <p:cNvPr id="3" name="Subtitle 2"/>
          <p:cNvSpPr>
            <a:spLocks noGrp="1"/>
          </p:cNvSpPr>
          <p:nvPr>
            <p:ph type="subTitle" idx="1"/>
          </p:nvPr>
        </p:nvSpPr>
        <p:spPr>
          <a:xfrm>
            <a:off x="1371600" y="4676989"/>
            <a:ext cx="6400800" cy="1122132"/>
          </a:xfrm>
        </p:spPr>
        <p:txBody>
          <a:bodyPr>
            <a:normAutofit/>
          </a:bodyPr>
          <a:lstStyle/>
          <a:p>
            <a:r>
              <a:rPr lang="en-US" sz="2400" dirty="0">
                <a:solidFill>
                  <a:schemeClr val="tx1"/>
                </a:solidFill>
              </a:rPr>
              <a:t>Qian Liao, Hani </a:t>
            </a:r>
            <a:r>
              <a:rPr lang="en-US" sz="2400" dirty="0" err="1">
                <a:solidFill>
                  <a:schemeClr val="tx1"/>
                </a:solidFill>
              </a:rPr>
              <a:t>Titi</a:t>
            </a:r>
            <a:r>
              <a:rPr lang="en-US" sz="2400" dirty="0">
                <a:solidFill>
                  <a:schemeClr val="tx1"/>
                </a:solidFill>
              </a:rPr>
              <a:t>, and Jin Li</a:t>
            </a:r>
          </a:p>
          <a:p>
            <a:r>
              <a:rPr lang="en-US" sz="2400" dirty="0">
                <a:solidFill>
                  <a:schemeClr val="tx1"/>
                </a:solidFill>
              </a:rPr>
              <a:t>University of Wisconsin-Milwaukee</a:t>
            </a:r>
          </a:p>
        </p:txBody>
      </p:sp>
      <p:sp>
        <p:nvSpPr>
          <p:cNvPr id="4" name="Subtitle 2"/>
          <p:cNvSpPr txBox="1">
            <a:spLocks/>
          </p:cNvSpPr>
          <p:nvPr/>
        </p:nvSpPr>
        <p:spPr>
          <a:xfrm>
            <a:off x="1524000" y="3327205"/>
            <a:ext cx="6400800" cy="11221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rgbClr val="800000"/>
                </a:solidFill>
              </a:rPr>
              <a:t>WHRP Project 0092-13-03</a:t>
            </a:r>
          </a:p>
        </p:txBody>
      </p:sp>
    </p:spTree>
    <p:extLst>
      <p:ext uri="{BB962C8B-B14F-4D97-AF65-F5344CB8AC3E}">
        <p14:creationId xmlns:p14="http://schemas.microsoft.com/office/powerpoint/2010/main" val="303393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Field Grab Sample Collection and Measurement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8227" y="1156280"/>
            <a:ext cx="3263894" cy="2726797"/>
          </a:xfrm>
          <a:prstGeom prst="rect">
            <a:avLst/>
          </a:prstGeom>
        </p:spPr>
      </p:pic>
      <p:pic>
        <p:nvPicPr>
          <p:cNvPr id="5" name="Picture 4"/>
          <p:cNvPicPr>
            <a:picLocks noChangeAspect="1"/>
          </p:cNvPicPr>
          <p:nvPr/>
        </p:nvPicPr>
        <p:blipFill>
          <a:blip r:embed="rId3"/>
          <a:stretch>
            <a:fillRect/>
          </a:stretch>
        </p:blipFill>
        <p:spPr>
          <a:xfrm>
            <a:off x="4929271" y="1156281"/>
            <a:ext cx="3595100" cy="2693793"/>
          </a:xfrm>
          <a:prstGeom prst="rect">
            <a:avLst/>
          </a:prstGeom>
        </p:spPr>
      </p:pic>
      <p:pic>
        <p:nvPicPr>
          <p:cNvPr id="6" name="Picture 5"/>
          <p:cNvPicPr>
            <a:picLocks noChangeAspect="1"/>
          </p:cNvPicPr>
          <p:nvPr/>
        </p:nvPicPr>
        <p:blipFill>
          <a:blip r:embed="rId4"/>
          <a:stretch>
            <a:fillRect/>
          </a:stretch>
        </p:blipFill>
        <p:spPr>
          <a:xfrm>
            <a:off x="3301646" y="3690827"/>
            <a:ext cx="2959244" cy="2930881"/>
          </a:xfrm>
          <a:prstGeom prst="rect">
            <a:avLst/>
          </a:prstGeom>
        </p:spPr>
      </p:pic>
    </p:spTree>
    <p:extLst>
      <p:ext uri="{BB962C8B-B14F-4D97-AF65-F5344CB8AC3E}">
        <p14:creationId xmlns:p14="http://schemas.microsoft.com/office/powerpoint/2010/main" val="48702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798"/>
            <a:ext cx="8229600" cy="498405"/>
          </a:xfrm>
        </p:spPr>
        <p:txBody>
          <a:bodyPr/>
          <a:lstStyle/>
          <a:p>
            <a:r>
              <a:rPr lang="en-US" dirty="0" err="1"/>
              <a:t>Turbidimeters</a:t>
            </a:r>
            <a:endParaRPr lang="en-US" dirty="0"/>
          </a:p>
        </p:txBody>
      </p:sp>
      <p:sp>
        <p:nvSpPr>
          <p:cNvPr id="3" name="Content Placeholder 2"/>
          <p:cNvSpPr>
            <a:spLocks noGrp="1"/>
          </p:cNvSpPr>
          <p:nvPr>
            <p:ph idx="1"/>
          </p:nvPr>
        </p:nvSpPr>
        <p:spPr>
          <a:xfrm>
            <a:off x="457200" y="927262"/>
            <a:ext cx="4386130" cy="5065989"/>
          </a:xfrm>
        </p:spPr>
        <p:txBody>
          <a:bodyPr>
            <a:normAutofit/>
          </a:bodyPr>
          <a:lstStyle/>
          <a:p>
            <a:r>
              <a:rPr lang="en-US" sz="2400" dirty="0">
                <a:solidFill>
                  <a:srgbClr val="0000FF"/>
                </a:solidFill>
              </a:rPr>
              <a:t>Lab bench-top </a:t>
            </a:r>
            <a:r>
              <a:rPr lang="en-US" sz="2400" dirty="0" err="1">
                <a:solidFill>
                  <a:srgbClr val="0000FF"/>
                </a:solidFill>
              </a:rPr>
              <a:t>nephelometer</a:t>
            </a:r>
            <a:r>
              <a:rPr lang="en-US" sz="2400" dirty="0">
                <a:solidFill>
                  <a:srgbClr val="0000FF"/>
                </a:solidFill>
              </a:rPr>
              <a:t>: </a:t>
            </a:r>
            <a:r>
              <a:rPr lang="en-US" sz="2400" b="1" dirty="0"/>
              <a:t>HS Scientific DRT-100B </a:t>
            </a:r>
            <a:r>
              <a:rPr lang="en-US" sz="2400" b="1" dirty="0" err="1"/>
              <a:t>turbidimeter</a:t>
            </a:r>
            <a:r>
              <a:rPr lang="en-US" sz="2400" b="1" dirty="0"/>
              <a:t> </a:t>
            </a:r>
          </a:p>
        </p:txBody>
      </p:sp>
      <p:sp>
        <p:nvSpPr>
          <p:cNvPr id="4" name="Content Placeholder 2"/>
          <p:cNvSpPr txBox="1">
            <a:spLocks/>
          </p:cNvSpPr>
          <p:nvPr/>
        </p:nvSpPr>
        <p:spPr>
          <a:xfrm>
            <a:off x="5201411" y="914074"/>
            <a:ext cx="3485389" cy="506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0000FF"/>
                </a:solidFill>
              </a:rPr>
              <a:t>Handheld probe:</a:t>
            </a:r>
            <a:r>
              <a:rPr lang="en-US" sz="2400" dirty="0"/>
              <a:t> </a:t>
            </a:r>
            <a:r>
              <a:rPr lang="en-US" sz="2400" b="1" dirty="0"/>
              <a:t>Turner Designs Cyclops-7 submersible turbidity sensor </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836333" y="2320851"/>
            <a:ext cx="3549243" cy="3970417"/>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5201411" y="2732892"/>
            <a:ext cx="3111987" cy="3558375"/>
          </a:xfrm>
          <a:prstGeom prst="rect">
            <a:avLst/>
          </a:prstGeom>
          <a:noFill/>
          <a:ln>
            <a:noFill/>
          </a:ln>
        </p:spPr>
      </p:pic>
    </p:spTree>
    <p:extLst>
      <p:ext uri="{BB962C8B-B14F-4D97-AF65-F5344CB8AC3E}">
        <p14:creationId xmlns:p14="http://schemas.microsoft.com/office/powerpoint/2010/main" val="367543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pH and Conductivity</a:t>
            </a:r>
          </a:p>
        </p:txBody>
      </p:sp>
      <p:sp>
        <p:nvSpPr>
          <p:cNvPr id="3" name="Content Placeholder 2"/>
          <p:cNvSpPr>
            <a:spLocks noGrp="1"/>
          </p:cNvSpPr>
          <p:nvPr>
            <p:ph idx="1"/>
          </p:nvPr>
        </p:nvSpPr>
        <p:spPr>
          <a:xfrm>
            <a:off x="383370" y="1060174"/>
            <a:ext cx="8686800" cy="5065989"/>
          </a:xfrm>
        </p:spPr>
        <p:txBody>
          <a:bodyPr>
            <a:normAutofit/>
          </a:bodyPr>
          <a:lstStyle/>
          <a:p>
            <a:r>
              <a:rPr lang="en-US" sz="2800" dirty="0" err="1"/>
              <a:t>ExTech</a:t>
            </a:r>
            <a:r>
              <a:rPr lang="en-US" sz="2800" dirty="0"/>
              <a:t> </a:t>
            </a:r>
            <a:r>
              <a:rPr lang="en-US" sz="2800" dirty="0" err="1"/>
              <a:t>ExStik</a:t>
            </a:r>
            <a:r>
              <a:rPr lang="en-US" sz="2800" dirty="0"/>
              <a:t> EC500 pH/Conductivity handheld sensor</a:t>
            </a:r>
          </a:p>
        </p:txBody>
      </p:sp>
      <p:pic>
        <p:nvPicPr>
          <p:cNvPr id="4" name="Picture 3"/>
          <p:cNvPicPr>
            <a:picLocks noChangeAspect="1"/>
          </p:cNvPicPr>
          <p:nvPr/>
        </p:nvPicPr>
        <p:blipFill>
          <a:blip r:embed="rId2"/>
          <a:stretch>
            <a:fillRect/>
          </a:stretch>
        </p:blipFill>
        <p:spPr>
          <a:xfrm>
            <a:off x="124532" y="2415923"/>
            <a:ext cx="4900259" cy="3271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1244" y="2403973"/>
            <a:ext cx="3552804" cy="3218663"/>
          </a:xfrm>
          <a:prstGeom prst="rect">
            <a:avLst/>
          </a:prstGeom>
        </p:spPr>
      </p:pic>
    </p:spTree>
    <p:extLst>
      <p:ext uri="{BB962C8B-B14F-4D97-AF65-F5344CB8AC3E}">
        <p14:creationId xmlns:p14="http://schemas.microsoft.com/office/powerpoint/2010/main" val="154095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Total Suspended Solids Measurement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562" y="1456465"/>
            <a:ext cx="2442300" cy="38215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6316" y="1017737"/>
            <a:ext cx="3615451" cy="24765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9953" y="3687077"/>
            <a:ext cx="2503774" cy="26704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54069" y="3687077"/>
            <a:ext cx="2436093" cy="2696960"/>
          </a:xfrm>
          <a:prstGeom prst="rect">
            <a:avLst/>
          </a:prstGeom>
        </p:spPr>
      </p:pic>
      <p:sp>
        <p:nvSpPr>
          <p:cNvPr id="8" name="TextBox 7"/>
          <p:cNvSpPr txBox="1"/>
          <p:nvPr/>
        </p:nvSpPr>
        <p:spPr>
          <a:xfrm>
            <a:off x="2481726" y="1456465"/>
            <a:ext cx="418654" cy="646331"/>
          </a:xfrm>
          <a:prstGeom prst="rect">
            <a:avLst/>
          </a:prstGeom>
          <a:noFill/>
        </p:spPr>
        <p:txBody>
          <a:bodyPr wrap="none" rtlCol="0">
            <a:spAutoFit/>
          </a:bodyPr>
          <a:lstStyle/>
          <a:p>
            <a:r>
              <a:rPr lang="en-US" sz="3600" b="1" dirty="0">
                <a:solidFill>
                  <a:srgbClr val="FFFF00"/>
                </a:solidFill>
              </a:rPr>
              <a:t>1</a:t>
            </a:r>
          </a:p>
        </p:txBody>
      </p:sp>
      <p:sp>
        <p:nvSpPr>
          <p:cNvPr id="9" name="TextBox 8"/>
          <p:cNvSpPr txBox="1"/>
          <p:nvPr/>
        </p:nvSpPr>
        <p:spPr>
          <a:xfrm>
            <a:off x="6709672" y="1133299"/>
            <a:ext cx="418654" cy="646331"/>
          </a:xfrm>
          <a:prstGeom prst="rect">
            <a:avLst/>
          </a:prstGeom>
          <a:noFill/>
        </p:spPr>
        <p:txBody>
          <a:bodyPr wrap="none" rtlCol="0">
            <a:spAutoFit/>
          </a:bodyPr>
          <a:lstStyle/>
          <a:p>
            <a:r>
              <a:rPr lang="en-US" sz="3600" b="1" dirty="0">
                <a:solidFill>
                  <a:srgbClr val="FFFF00"/>
                </a:solidFill>
              </a:rPr>
              <a:t>2</a:t>
            </a:r>
          </a:p>
        </p:txBody>
      </p:sp>
      <p:sp>
        <p:nvSpPr>
          <p:cNvPr id="10" name="TextBox 9"/>
          <p:cNvSpPr txBox="1"/>
          <p:nvPr/>
        </p:nvSpPr>
        <p:spPr>
          <a:xfrm>
            <a:off x="5321909" y="3687077"/>
            <a:ext cx="418654" cy="646331"/>
          </a:xfrm>
          <a:prstGeom prst="rect">
            <a:avLst/>
          </a:prstGeom>
          <a:noFill/>
        </p:spPr>
        <p:txBody>
          <a:bodyPr wrap="none" rtlCol="0">
            <a:spAutoFit/>
          </a:bodyPr>
          <a:lstStyle/>
          <a:p>
            <a:r>
              <a:rPr lang="en-US" sz="3600" b="1" dirty="0">
                <a:solidFill>
                  <a:srgbClr val="FFFF00"/>
                </a:solidFill>
              </a:rPr>
              <a:t>3</a:t>
            </a:r>
          </a:p>
        </p:txBody>
      </p:sp>
      <p:sp>
        <p:nvSpPr>
          <p:cNvPr id="11" name="TextBox 10"/>
          <p:cNvSpPr txBox="1"/>
          <p:nvPr/>
        </p:nvSpPr>
        <p:spPr>
          <a:xfrm>
            <a:off x="8279852" y="3675506"/>
            <a:ext cx="418654" cy="646331"/>
          </a:xfrm>
          <a:prstGeom prst="rect">
            <a:avLst/>
          </a:prstGeom>
          <a:noFill/>
        </p:spPr>
        <p:txBody>
          <a:bodyPr wrap="none" rtlCol="0">
            <a:spAutoFit/>
          </a:bodyPr>
          <a:lstStyle/>
          <a:p>
            <a:r>
              <a:rPr lang="en-US" sz="3600" b="1" dirty="0">
                <a:solidFill>
                  <a:srgbClr val="FFFF00"/>
                </a:solidFill>
              </a:rPr>
              <a:t>4</a:t>
            </a:r>
          </a:p>
        </p:txBody>
      </p:sp>
    </p:spTree>
    <p:extLst>
      <p:ext uri="{BB962C8B-B14F-4D97-AF65-F5344CB8AC3E}">
        <p14:creationId xmlns:p14="http://schemas.microsoft.com/office/powerpoint/2010/main" val="3190606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Automated Turbidity Sampling Device</a:t>
            </a:r>
          </a:p>
        </p:txBody>
      </p:sp>
      <p:sp>
        <p:nvSpPr>
          <p:cNvPr id="3" name="Content Placeholder 2"/>
          <p:cNvSpPr>
            <a:spLocks noGrp="1"/>
          </p:cNvSpPr>
          <p:nvPr>
            <p:ph idx="1"/>
          </p:nvPr>
        </p:nvSpPr>
        <p:spPr>
          <a:xfrm>
            <a:off x="457200" y="942030"/>
            <a:ext cx="8229600" cy="5065989"/>
          </a:xfrm>
        </p:spPr>
        <p:txBody>
          <a:bodyPr>
            <a:normAutofit/>
          </a:bodyPr>
          <a:lstStyle/>
          <a:p>
            <a:r>
              <a:rPr lang="en-US" sz="2400" dirty="0"/>
              <a:t>Developed based on Turner Designs Cyclops submersible turbidity probes</a:t>
            </a:r>
          </a:p>
          <a:p>
            <a:r>
              <a:rPr lang="en-US" sz="2400" dirty="0"/>
              <a:t>Measures time series turbidity at major outfalls (streams, storm drains or rivers) of construction sites </a:t>
            </a:r>
          </a:p>
          <a:p>
            <a:r>
              <a:rPr lang="en-US" sz="2400" dirty="0"/>
              <a:t>Sampling frequency: 17 times a day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62425" y="3233762"/>
            <a:ext cx="4459407" cy="321995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702792" y="3233761"/>
            <a:ext cx="4323080" cy="3219959"/>
          </a:xfrm>
          <a:prstGeom prst="rect">
            <a:avLst/>
          </a:prstGeom>
          <a:noFill/>
          <a:ln>
            <a:noFill/>
          </a:ln>
        </p:spPr>
      </p:pic>
    </p:spTree>
    <p:extLst>
      <p:ext uri="{BB962C8B-B14F-4D97-AF65-F5344CB8AC3E}">
        <p14:creationId xmlns:p14="http://schemas.microsoft.com/office/powerpoint/2010/main" val="110587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3. Field Grab Samples</a:t>
            </a:r>
          </a:p>
        </p:txBody>
      </p:sp>
    </p:spTree>
    <p:extLst>
      <p:ext uri="{BB962C8B-B14F-4D97-AF65-F5344CB8AC3E}">
        <p14:creationId xmlns:p14="http://schemas.microsoft.com/office/powerpoint/2010/main" val="241630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026"/>
            <a:ext cx="5375469" cy="498405"/>
          </a:xfrm>
        </p:spPr>
        <p:txBody>
          <a:bodyPr/>
          <a:lstStyle/>
          <a:p>
            <a:r>
              <a:rPr lang="en-US" dirty="0"/>
              <a:t>Identified Sites</a:t>
            </a:r>
          </a:p>
        </p:txBody>
      </p:sp>
      <p:graphicFrame>
        <p:nvGraphicFramePr>
          <p:cNvPr id="4" name="Table 3"/>
          <p:cNvGraphicFramePr>
            <a:graphicFrameLocks noGrp="1"/>
          </p:cNvGraphicFramePr>
          <p:nvPr>
            <p:extLst>
              <p:ext uri="{D42A27DB-BD31-4B8C-83A1-F6EECF244321}">
                <p14:modId xmlns:p14="http://schemas.microsoft.com/office/powerpoint/2010/main" val="2959731638"/>
              </p:ext>
            </p:extLst>
          </p:nvPr>
        </p:nvGraphicFramePr>
        <p:xfrm>
          <a:off x="220941" y="2548924"/>
          <a:ext cx="5375470" cy="3362341"/>
        </p:xfrm>
        <a:graphic>
          <a:graphicData uri="http://schemas.openxmlformats.org/drawingml/2006/table">
            <a:tbl>
              <a:tblPr firstRow="1" bandRow="1">
                <a:tableStyleId>{1E171933-4619-4E11-9A3F-F7608DF75F80}</a:tableStyleId>
              </a:tblPr>
              <a:tblGrid>
                <a:gridCol w="1521478">
                  <a:extLst>
                    <a:ext uri="{9D8B030D-6E8A-4147-A177-3AD203B41FA5}">
                      <a16:colId xmlns:a16="http://schemas.microsoft.com/office/drawing/2014/main" val="20000"/>
                    </a:ext>
                  </a:extLst>
                </a:gridCol>
                <a:gridCol w="1486121">
                  <a:extLst>
                    <a:ext uri="{9D8B030D-6E8A-4147-A177-3AD203B41FA5}">
                      <a16:colId xmlns:a16="http://schemas.microsoft.com/office/drawing/2014/main" val="20001"/>
                    </a:ext>
                  </a:extLst>
                </a:gridCol>
                <a:gridCol w="1024004">
                  <a:extLst>
                    <a:ext uri="{9D8B030D-6E8A-4147-A177-3AD203B41FA5}">
                      <a16:colId xmlns:a16="http://schemas.microsoft.com/office/drawing/2014/main" val="20002"/>
                    </a:ext>
                  </a:extLst>
                </a:gridCol>
                <a:gridCol w="1343867">
                  <a:extLst>
                    <a:ext uri="{9D8B030D-6E8A-4147-A177-3AD203B41FA5}">
                      <a16:colId xmlns:a16="http://schemas.microsoft.com/office/drawing/2014/main" val="20003"/>
                    </a:ext>
                  </a:extLst>
                </a:gridCol>
              </a:tblGrid>
              <a:tr h="804976">
                <a:tc>
                  <a:txBody>
                    <a:bodyPr/>
                    <a:lstStyle/>
                    <a:p>
                      <a:r>
                        <a:rPr lang="en-US" sz="1600" dirty="0"/>
                        <a:t>Site Name</a:t>
                      </a:r>
                    </a:p>
                  </a:txBody>
                  <a:tcPr/>
                </a:tc>
                <a:tc>
                  <a:txBody>
                    <a:bodyPr/>
                    <a:lstStyle/>
                    <a:p>
                      <a:r>
                        <a:rPr lang="en-US" sz="1600" dirty="0"/>
                        <a:t>Location</a:t>
                      </a:r>
                    </a:p>
                  </a:txBody>
                  <a:tcPr/>
                </a:tc>
                <a:tc>
                  <a:txBody>
                    <a:bodyPr/>
                    <a:lstStyle/>
                    <a:p>
                      <a:r>
                        <a:rPr lang="en-US" sz="1600" dirty="0"/>
                        <a:t>Grab</a:t>
                      </a:r>
                      <a:r>
                        <a:rPr lang="en-US" sz="1600" baseline="0" dirty="0"/>
                        <a:t> samples</a:t>
                      </a:r>
                      <a:endParaRPr lang="en-US" sz="1600" dirty="0"/>
                    </a:p>
                  </a:txBody>
                  <a:tcPr/>
                </a:tc>
                <a:tc>
                  <a:txBody>
                    <a:bodyPr/>
                    <a:lstStyle/>
                    <a:p>
                      <a:r>
                        <a:rPr lang="en-US" sz="1600" dirty="0"/>
                        <a:t>Automated</a:t>
                      </a:r>
                      <a:r>
                        <a:rPr lang="en-US" sz="1600" baseline="0" dirty="0"/>
                        <a:t> Samples</a:t>
                      </a:r>
                      <a:endParaRPr lang="en-US" sz="1600" dirty="0"/>
                    </a:p>
                  </a:txBody>
                  <a:tcPr/>
                </a:tc>
                <a:extLst>
                  <a:ext uri="{0D108BD9-81ED-4DB2-BD59-A6C34878D82A}">
                    <a16:rowId xmlns:a16="http://schemas.microsoft.com/office/drawing/2014/main" val="10000"/>
                  </a:ext>
                </a:extLst>
              </a:tr>
              <a:tr h="466375">
                <a:tc>
                  <a:txBody>
                    <a:bodyPr/>
                    <a:lstStyle/>
                    <a:p>
                      <a:r>
                        <a:rPr lang="en-US" sz="1600" dirty="0"/>
                        <a:t>A. Kenosha</a:t>
                      </a:r>
                    </a:p>
                  </a:txBody>
                  <a:tcPr anchor="ctr"/>
                </a:tc>
                <a:tc>
                  <a:txBody>
                    <a:bodyPr/>
                    <a:lstStyle/>
                    <a:p>
                      <a:r>
                        <a:rPr lang="en-US" sz="1600" dirty="0"/>
                        <a:t>STH-50 &amp; I-94</a:t>
                      </a:r>
                    </a:p>
                  </a:txBody>
                  <a:tcPr anchor="ctr"/>
                </a:tc>
                <a:tc>
                  <a:txBody>
                    <a:bodyPr/>
                    <a:lstStyle/>
                    <a:p>
                      <a:pPr algn="ctr"/>
                      <a:r>
                        <a:rPr lang="en-US" sz="1600" dirty="0"/>
                        <a:t>Yes</a:t>
                      </a:r>
                    </a:p>
                  </a:txBody>
                  <a:tcPr anchor="ctr"/>
                </a:tc>
                <a:tc>
                  <a:txBody>
                    <a:bodyPr/>
                    <a:lstStyle/>
                    <a:p>
                      <a:pPr algn="ctr"/>
                      <a:r>
                        <a:rPr lang="en-US" sz="1600" dirty="0"/>
                        <a:t>no</a:t>
                      </a:r>
                    </a:p>
                  </a:txBody>
                  <a:tcPr anchor="ctr"/>
                </a:tc>
                <a:extLst>
                  <a:ext uri="{0D108BD9-81ED-4DB2-BD59-A6C34878D82A}">
                    <a16:rowId xmlns:a16="http://schemas.microsoft.com/office/drawing/2014/main" val="10001"/>
                  </a:ext>
                </a:extLst>
              </a:tr>
              <a:tr h="466375">
                <a:tc>
                  <a:txBody>
                    <a:bodyPr/>
                    <a:lstStyle/>
                    <a:p>
                      <a:r>
                        <a:rPr lang="en-US" sz="1600" dirty="0"/>
                        <a:t>B. Wauwatosa</a:t>
                      </a:r>
                    </a:p>
                  </a:txBody>
                  <a:tcPr anchor="ctr"/>
                </a:tc>
                <a:tc>
                  <a:txBody>
                    <a:bodyPr/>
                    <a:lstStyle/>
                    <a:p>
                      <a:r>
                        <a:rPr lang="en-US" sz="1600" dirty="0"/>
                        <a:t>STH-181 &amp; I-94</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2"/>
                  </a:ext>
                </a:extLst>
              </a:tr>
              <a:tr h="466375">
                <a:tc>
                  <a:txBody>
                    <a:bodyPr/>
                    <a:lstStyle/>
                    <a:p>
                      <a:r>
                        <a:rPr lang="en-US" sz="1600" dirty="0"/>
                        <a:t>C. Racine</a:t>
                      </a:r>
                    </a:p>
                  </a:txBody>
                  <a:tcPr anchor="ctr"/>
                </a:tc>
                <a:tc>
                  <a:txBody>
                    <a:bodyPr/>
                    <a:lstStyle/>
                    <a:p>
                      <a:r>
                        <a:rPr lang="en-US" sz="1600" dirty="0"/>
                        <a:t>SHT-20 &amp; I-94</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3"/>
                  </a:ext>
                </a:extLst>
              </a:tr>
              <a:tr h="466375">
                <a:tc>
                  <a:txBody>
                    <a:bodyPr/>
                    <a:lstStyle/>
                    <a:p>
                      <a:r>
                        <a:rPr lang="en-US" sz="1600" dirty="0"/>
                        <a:t>D. Lake Geneva</a:t>
                      </a:r>
                    </a:p>
                  </a:txBody>
                  <a:tcPr anchor="ctr"/>
                </a:tc>
                <a:tc>
                  <a:txBody>
                    <a:bodyPr/>
                    <a:lstStyle/>
                    <a:p>
                      <a:r>
                        <a:rPr lang="en-US" sz="1600" dirty="0"/>
                        <a:t>STH-50 &amp; US-12</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4"/>
                  </a:ext>
                </a:extLst>
              </a:tr>
              <a:tr h="466375">
                <a:tc>
                  <a:txBody>
                    <a:bodyPr/>
                    <a:lstStyle/>
                    <a:p>
                      <a:r>
                        <a:rPr lang="en-US" sz="1600" dirty="0"/>
                        <a:t>E. Wrightstown</a:t>
                      </a:r>
                    </a:p>
                  </a:txBody>
                  <a:tcPr anchor="ctr"/>
                </a:tc>
                <a:tc>
                  <a:txBody>
                    <a:bodyPr/>
                    <a:lstStyle/>
                    <a:p>
                      <a:r>
                        <a:rPr lang="en-US" sz="1600" dirty="0"/>
                        <a:t>STH-96 &amp; Fox River</a:t>
                      </a:r>
                    </a:p>
                  </a:txBody>
                  <a:tcPr anchor="ctr"/>
                </a:tc>
                <a:tc>
                  <a:txBody>
                    <a:bodyPr/>
                    <a:lstStyle/>
                    <a:p>
                      <a:pPr algn="ctr"/>
                      <a:r>
                        <a:rPr lang="en-US" sz="1600" dirty="0"/>
                        <a:t>No</a:t>
                      </a:r>
                    </a:p>
                  </a:txBody>
                  <a:tcPr anchor="ctr"/>
                </a:tc>
                <a:tc>
                  <a:txBody>
                    <a:bodyPr/>
                    <a:lstStyle/>
                    <a:p>
                      <a:pPr algn="ctr"/>
                      <a:r>
                        <a:rPr lang="en-US" sz="1600" dirty="0"/>
                        <a:t>Yes</a:t>
                      </a:r>
                    </a:p>
                  </a:txBody>
                  <a:tcPr anchor="ct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2"/>
          <a:stretch>
            <a:fillRect/>
          </a:stretch>
        </p:blipFill>
        <p:spPr>
          <a:xfrm>
            <a:off x="5721233" y="280595"/>
            <a:ext cx="3393236" cy="6022125"/>
          </a:xfrm>
          <a:prstGeom prst="rect">
            <a:avLst/>
          </a:prstGeom>
        </p:spPr>
      </p:pic>
    </p:spTree>
    <p:extLst>
      <p:ext uri="{BB962C8B-B14F-4D97-AF65-F5344CB8AC3E}">
        <p14:creationId xmlns:p14="http://schemas.microsoft.com/office/powerpoint/2010/main" val="63880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83336" cy="498405"/>
          </a:xfrm>
        </p:spPr>
        <p:txBody>
          <a:bodyPr/>
          <a:lstStyle/>
          <a:p>
            <a:r>
              <a:rPr lang="en-US" dirty="0"/>
              <a:t>Kenosha Site</a:t>
            </a:r>
          </a:p>
        </p:txBody>
      </p:sp>
      <p:sp>
        <p:nvSpPr>
          <p:cNvPr id="3" name="Content Placeholder 2"/>
          <p:cNvSpPr>
            <a:spLocks noGrp="1"/>
          </p:cNvSpPr>
          <p:nvPr>
            <p:ph idx="1"/>
          </p:nvPr>
        </p:nvSpPr>
        <p:spPr>
          <a:xfrm>
            <a:off x="176646" y="1060174"/>
            <a:ext cx="3470028" cy="5065989"/>
          </a:xfrm>
        </p:spPr>
        <p:txBody>
          <a:bodyPr>
            <a:normAutofit/>
          </a:bodyPr>
          <a:lstStyle/>
          <a:p>
            <a:r>
              <a:rPr lang="en-US" sz="2400" dirty="0"/>
              <a:t>Total disturbed land area: 7.7 acres</a:t>
            </a:r>
          </a:p>
          <a:p>
            <a:r>
              <a:rPr lang="en-US" sz="2400" dirty="0"/>
              <a:t>BMPs: straw mulch, retention pond, ditch checks.</a:t>
            </a:r>
          </a:p>
          <a:p>
            <a:r>
              <a:rPr lang="en-US" sz="2400" dirty="0"/>
              <a:t>Sampling locations: </a:t>
            </a:r>
          </a:p>
          <a:p>
            <a:pPr lvl="1"/>
            <a:r>
              <a:rPr lang="en-US" sz="2000" dirty="0"/>
              <a:t>Retention pond</a:t>
            </a:r>
          </a:p>
          <a:p>
            <a:pPr lvl="1"/>
            <a:r>
              <a:rPr lang="en-US" sz="2000" dirty="0"/>
              <a:t>Inlet of the retention pond</a:t>
            </a:r>
          </a:p>
          <a:p>
            <a:pPr lvl="1"/>
            <a:r>
              <a:rPr lang="en-US" sz="2000" dirty="0"/>
              <a:t>Paved surface</a:t>
            </a:r>
          </a:p>
          <a:p>
            <a:pPr lvl="1"/>
            <a:r>
              <a:rPr lang="en-US" sz="2000" dirty="0" err="1"/>
              <a:t>Stormwater</a:t>
            </a:r>
            <a:r>
              <a:rPr lang="en-US" sz="2000" dirty="0"/>
              <a:t> ditch</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690972" y="-1"/>
            <a:ext cx="5467794" cy="327854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690972" y="3234242"/>
            <a:ext cx="5467794" cy="3623757"/>
          </a:xfrm>
          <a:prstGeom prst="rect">
            <a:avLst/>
          </a:prstGeom>
          <a:noFill/>
          <a:ln>
            <a:noFill/>
          </a:ln>
        </p:spPr>
      </p:pic>
    </p:spTree>
    <p:extLst>
      <p:ext uri="{BB962C8B-B14F-4D97-AF65-F5344CB8AC3E}">
        <p14:creationId xmlns:p14="http://schemas.microsoft.com/office/powerpoint/2010/main" val="179551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Kenosha Site: Grab Sample Turbidity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929117" y="969692"/>
            <a:ext cx="7270890" cy="4907939"/>
          </a:xfrm>
          <a:prstGeom prst="rect">
            <a:avLst/>
          </a:prstGeom>
          <a:noFill/>
          <a:ln>
            <a:noFill/>
          </a:ln>
        </p:spPr>
      </p:pic>
      <p:sp>
        <p:nvSpPr>
          <p:cNvPr id="5" name="TextBox 4"/>
          <p:cNvSpPr txBox="1"/>
          <p:nvPr/>
        </p:nvSpPr>
        <p:spPr>
          <a:xfrm>
            <a:off x="1166534" y="5921936"/>
            <a:ext cx="3337172" cy="461665"/>
          </a:xfrm>
          <a:prstGeom prst="rect">
            <a:avLst/>
          </a:prstGeom>
          <a:noFill/>
        </p:spPr>
        <p:txBody>
          <a:bodyPr wrap="square" rtlCol="0">
            <a:spAutoFit/>
          </a:bodyPr>
          <a:lstStyle/>
          <a:p>
            <a:r>
              <a:rPr lang="en-US" sz="2400" dirty="0">
                <a:solidFill>
                  <a:srgbClr val="D8C717"/>
                </a:solidFill>
              </a:rPr>
              <a:t>Yellow: Oct 5, 2013</a:t>
            </a:r>
          </a:p>
        </p:txBody>
      </p:sp>
      <p:sp>
        <p:nvSpPr>
          <p:cNvPr id="6" name="TextBox 5"/>
          <p:cNvSpPr txBox="1"/>
          <p:nvPr/>
        </p:nvSpPr>
        <p:spPr>
          <a:xfrm>
            <a:off x="5143389" y="5921810"/>
            <a:ext cx="3337172" cy="461665"/>
          </a:xfrm>
          <a:prstGeom prst="rect">
            <a:avLst/>
          </a:prstGeom>
          <a:noFill/>
        </p:spPr>
        <p:txBody>
          <a:bodyPr wrap="square" rtlCol="0">
            <a:spAutoFit/>
          </a:bodyPr>
          <a:lstStyle/>
          <a:p>
            <a:r>
              <a:rPr lang="en-US" sz="2400" dirty="0">
                <a:solidFill>
                  <a:srgbClr val="FF0000"/>
                </a:solidFill>
              </a:rPr>
              <a:t>Red: Oct 31, 2013</a:t>
            </a:r>
          </a:p>
        </p:txBody>
      </p:sp>
    </p:spTree>
    <p:extLst>
      <p:ext uri="{BB962C8B-B14F-4D97-AF65-F5344CB8AC3E}">
        <p14:creationId xmlns:p14="http://schemas.microsoft.com/office/powerpoint/2010/main" val="391547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8661" cy="498405"/>
          </a:xfrm>
        </p:spPr>
        <p:txBody>
          <a:bodyPr/>
          <a:lstStyle/>
          <a:p>
            <a:r>
              <a:rPr lang="en-US" sz="3600" dirty="0"/>
              <a:t>Wauwatosa Site</a:t>
            </a:r>
          </a:p>
        </p:txBody>
      </p:sp>
      <p:sp>
        <p:nvSpPr>
          <p:cNvPr id="3" name="Content Placeholder 2"/>
          <p:cNvSpPr>
            <a:spLocks noGrp="1"/>
          </p:cNvSpPr>
          <p:nvPr>
            <p:ph idx="1"/>
          </p:nvPr>
        </p:nvSpPr>
        <p:spPr>
          <a:xfrm>
            <a:off x="265242" y="1060174"/>
            <a:ext cx="3145765" cy="5065989"/>
          </a:xfrm>
        </p:spPr>
        <p:txBody>
          <a:bodyPr>
            <a:normAutofit/>
          </a:bodyPr>
          <a:lstStyle/>
          <a:p>
            <a:r>
              <a:rPr lang="en-US" sz="2400" dirty="0"/>
              <a:t>Total disturbed land area: 10.9 acres</a:t>
            </a:r>
          </a:p>
          <a:p>
            <a:r>
              <a:rPr lang="en-US" sz="2400" dirty="0"/>
              <a:t>BMPs: Inlet protections, ripraps, silt fences</a:t>
            </a:r>
          </a:p>
          <a:p>
            <a:r>
              <a:rPr lang="en-US" sz="2400" dirty="0"/>
              <a:t>Sampling locations: </a:t>
            </a:r>
          </a:p>
          <a:p>
            <a:pPr lvl="1"/>
            <a:r>
              <a:rPr lang="en-US" sz="2000" dirty="0" err="1"/>
              <a:t>Stormwater</a:t>
            </a:r>
            <a:r>
              <a:rPr lang="en-US" sz="2000" dirty="0"/>
              <a:t> inlet</a:t>
            </a:r>
          </a:p>
          <a:p>
            <a:pPr lvl="1"/>
            <a:r>
              <a:rPr lang="en-US" sz="2000" dirty="0"/>
              <a:t>Honey creek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886200" y="521987"/>
            <a:ext cx="5257800" cy="267271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3584794"/>
            <a:ext cx="5943600" cy="2948305"/>
          </a:xfrm>
          <a:prstGeom prst="rect">
            <a:avLst/>
          </a:prstGeom>
          <a:noFill/>
          <a:ln>
            <a:noFill/>
          </a:ln>
        </p:spPr>
      </p:pic>
    </p:spTree>
    <p:extLst>
      <p:ext uri="{BB962C8B-B14F-4D97-AF65-F5344CB8AC3E}">
        <p14:creationId xmlns:p14="http://schemas.microsoft.com/office/powerpoint/2010/main" val="352451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060"/>
          </a:xfrm>
        </p:spPr>
        <p:txBody>
          <a:bodyPr>
            <a:normAutofit fontScale="90000"/>
          </a:bodyPr>
          <a:lstStyle/>
          <a:p>
            <a:r>
              <a:rPr lang="en-US" dirty="0">
                <a:solidFill>
                  <a:srgbClr val="0000FF"/>
                </a:solidFill>
              </a:rPr>
              <a:t>Background</a:t>
            </a:r>
          </a:p>
        </p:txBody>
      </p:sp>
      <p:sp>
        <p:nvSpPr>
          <p:cNvPr id="3" name="Content Placeholder 2"/>
          <p:cNvSpPr>
            <a:spLocks noGrp="1"/>
          </p:cNvSpPr>
          <p:nvPr>
            <p:ph idx="1"/>
          </p:nvPr>
        </p:nvSpPr>
        <p:spPr>
          <a:xfrm>
            <a:off x="457200" y="1108952"/>
            <a:ext cx="8229600" cy="5073582"/>
          </a:xfrm>
        </p:spPr>
        <p:txBody>
          <a:bodyPr>
            <a:normAutofit fontScale="92500" lnSpcReduction="10000"/>
          </a:bodyPr>
          <a:lstStyle/>
          <a:p>
            <a:pPr>
              <a:spcAft>
                <a:spcPts val="1800"/>
              </a:spcAft>
            </a:pPr>
            <a:r>
              <a:rPr lang="en-US" sz="2400" dirty="0"/>
              <a:t>U.S. EPA published the new Effluent Limitations Guideline (ELGs) in December 2009</a:t>
            </a:r>
          </a:p>
          <a:p>
            <a:pPr lvl="1">
              <a:spcAft>
                <a:spcPts val="1800"/>
              </a:spcAft>
            </a:pPr>
            <a:r>
              <a:rPr lang="en-US" sz="2000" dirty="0"/>
              <a:t>All construction sites disturbing </a:t>
            </a:r>
            <a:r>
              <a:rPr lang="en-US" sz="2000" b="1" dirty="0">
                <a:solidFill>
                  <a:srgbClr val="0432FF"/>
                </a:solidFill>
              </a:rPr>
              <a:t>20 or more acres </a:t>
            </a:r>
            <a:r>
              <a:rPr lang="en-US" sz="2000" dirty="0"/>
              <a:t>of land must sample to </a:t>
            </a:r>
            <a:r>
              <a:rPr lang="en-US" sz="2000" dirty="0" err="1"/>
              <a:t>stormwater</a:t>
            </a:r>
            <a:r>
              <a:rPr lang="en-US" sz="2000" dirty="0"/>
              <a:t> discharge</a:t>
            </a:r>
          </a:p>
          <a:p>
            <a:pPr lvl="1">
              <a:spcAft>
                <a:spcPts val="1800"/>
              </a:spcAft>
            </a:pPr>
            <a:r>
              <a:rPr lang="en-US" sz="2000" dirty="0"/>
              <a:t>The daily average of turbidity must not exceed </a:t>
            </a:r>
            <a:r>
              <a:rPr lang="en-US" sz="2000" b="1" dirty="0">
                <a:solidFill>
                  <a:srgbClr val="0432FF"/>
                </a:solidFill>
              </a:rPr>
              <a:t>280 NTU</a:t>
            </a:r>
            <a:r>
              <a:rPr lang="en-US" sz="2000" dirty="0"/>
              <a:t> </a:t>
            </a:r>
          </a:p>
          <a:p>
            <a:pPr lvl="1">
              <a:spcAft>
                <a:spcPts val="1800"/>
              </a:spcAft>
            </a:pPr>
            <a:r>
              <a:rPr lang="en-US" sz="2000" dirty="0"/>
              <a:t>The limitation applies for storms less than a </a:t>
            </a:r>
            <a:r>
              <a:rPr lang="en-US" sz="2000" b="1" dirty="0">
                <a:solidFill>
                  <a:srgbClr val="0432FF"/>
                </a:solidFill>
              </a:rPr>
              <a:t>2-year 24-hour </a:t>
            </a:r>
            <a:r>
              <a:rPr lang="en-US" sz="2000" dirty="0"/>
              <a:t>event</a:t>
            </a:r>
          </a:p>
          <a:p>
            <a:pPr>
              <a:spcAft>
                <a:spcPts val="1800"/>
              </a:spcAft>
            </a:pPr>
            <a:r>
              <a:rPr lang="en-US" sz="2400" dirty="0"/>
              <a:t>The numeric limitation was removed in EPA’s final rule in 2014 as a part of a settlement of industrial law suit. However, EPA may consider additional effluent limitations and monitoring requirement in future regulations. </a:t>
            </a:r>
          </a:p>
          <a:p>
            <a:pPr>
              <a:spcAft>
                <a:spcPts val="1800"/>
              </a:spcAft>
            </a:pPr>
            <a:r>
              <a:rPr lang="en-US" sz="2400" dirty="0"/>
              <a:t>Little information has been documented for actual turbidity levels in </a:t>
            </a:r>
            <a:r>
              <a:rPr lang="en-US" sz="2400" dirty="0" err="1"/>
              <a:t>stormwater</a:t>
            </a:r>
            <a:r>
              <a:rPr lang="en-US" sz="2400" dirty="0"/>
              <a:t> runoff from Wisconsin construction sites</a:t>
            </a:r>
          </a:p>
        </p:txBody>
      </p:sp>
    </p:spTree>
    <p:extLst>
      <p:ext uri="{BB962C8B-B14F-4D97-AF65-F5344CB8AC3E}">
        <p14:creationId xmlns:p14="http://schemas.microsoft.com/office/powerpoint/2010/main" val="47615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405"/>
          </a:xfrm>
        </p:spPr>
        <p:txBody>
          <a:bodyPr/>
          <a:lstStyle/>
          <a:p>
            <a:r>
              <a:rPr lang="en-US" sz="3600" dirty="0"/>
              <a:t>Wauwatosa Site: Grab Sample Turbidity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36027" y="1318371"/>
            <a:ext cx="2853480" cy="20930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3608" y="1318371"/>
            <a:ext cx="2625725" cy="209309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6158570" y="1318371"/>
            <a:ext cx="2675890" cy="2093090"/>
          </a:xfrm>
          <a:prstGeom prst="rect">
            <a:avLst/>
          </a:prstGeom>
          <a:noFill/>
          <a:ln>
            <a:noFill/>
          </a:ln>
        </p:spPr>
      </p:pic>
      <p:pic>
        <p:nvPicPr>
          <p:cNvPr id="7" name="Picture 6"/>
          <p:cNvPicPr/>
          <p:nvPr/>
        </p:nvPicPr>
        <p:blipFill>
          <a:blip r:embed="rId5" cstate="print">
            <a:extLst>
              <a:ext uri="{28A0092B-C50C-407E-A947-70E740481C1C}">
                <a14:useLocalDpi xmlns:a14="http://schemas.microsoft.com/office/drawing/2010/main"/>
              </a:ext>
            </a:extLst>
          </a:blip>
          <a:srcRect/>
          <a:stretch>
            <a:fillRect/>
          </a:stretch>
        </p:blipFill>
        <p:spPr bwMode="auto">
          <a:xfrm>
            <a:off x="336027" y="3765899"/>
            <a:ext cx="2853480" cy="1960453"/>
          </a:xfrm>
          <a:prstGeom prst="rect">
            <a:avLst/>
          </a:prstGeom>
          <a:noFill/>
          <a:ln>
            <a:noFill/>
          </a:ln>
        </p:spPr>
      </p:pic>
      <p:pic>
        <p:nvPicPr>
          <p:cNvPr id="9" name="Picture 8"/>
          <p:cNvPicPr/>
          <p:nvPr/>
        </p:nvPicPr>
        <p:blipFill>
          <a:blip r:embed="rId6" cstate="print">
            <a:extLst>
              <a:ext uri="{28A0092B-C50C-407E-A947-70E740481C1C}">
                <a14:useLocalDpi xmlns:a14="http://schemas.microsoft.com/office/drawing/2010/main"/>
              </a:ext>
            </a:extLst>
          </a:blip>
          <a:srcRect/>
          <a:stretch>
            <a:fillRect/>
          </a:stretch>
        </p:blipFill>
        <p:spPr bwMode="auto">
          <a:xfrm>
            <a:off x="3343608" y="3765899"/>
            <a:ext cx="2659380" cy="1960453"/>
          </a:xfrm>
          <a:prstGeom prst="rect">
            <a:avLst/>
          </a:prstGeom>
          <a:noFill/>
          <a:ln>
            <a:noFill/>
          </a:ln>
        </p:spPr>
      </p:pic>
      <p:pic>
        <p:nvPicPr>
          <p:cNvPr id="10" name="Picture 9"/>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8570" y="3765900"/>
            <a:ext cx="2634615" cy="1959818"/>
          </a:xfrm>
          <a:prstGeom prst="rect">
            <a:avLst/>
          </a:prstGeom>
          <a:noFill/>
          <a:ln>
            <a:noFill/>
          </a:ln>
        </p:spPr>
      </p:pic>
    </p:spTree>
    <p:extLst>
      <p:ext uri="{BB962C8B-B14F-4D97-AF65-F5344CB8AC3E}">
        <p14:creationId xmlns:p14="http://schemas.microsoft.com/office/powerpoint/2010/main" val="28582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86"/>
            <a:ext cx="4799585" cy="498405"/>
          </a:xfrm>
        </p:spPr>
        <p:txBody>
          <a:bodyPr/>
          <a:lstStyle/>
          <a:p>
            <a:r>
              <a:rPr lang="en-US" sz="3200" dirty="0"/>
              <a:t>Racine Site</a:t>
            </a:r>
          </a:p>
        </p:txBody>
      </p:sp>
      <p:sp>
        <p:nvSpPr>
          <p:cNvPr id="3" name="Content Placeholder 2"/>
          <p:cNvSpPr>
            <a:spLocks noGrp="1"/>
          </p:cNvSpPr>
          <p:nvPr>
            <p:ph idx="1"/>
          </p:nvPr>
        </p:nvSpPr>
        <p:spPr>
          <a:xfrm>
            <a:off x="457200" y="546426"/>
            <a:ext cx="5419767" cy="3217793"/>
          </a:xfrm>
        </p:spPr>
        <p:txBody>
          <a:bodyPr>
            <a:normAutofit/>
          </a:bodyPr>
          <a:lstStyle/>
          <a:p>
            <a:r>
              <a:rPr lang="en-US" sz="2400" dirty="0"/>
              <a:t>Total disturbed land area: 7.92 acres</a:t>
            </a:r>
          </a:p>
          <a:p>
            <a:r>
              <a:rPr lang="en-US" sz="2400" dirty="0"/>
              <a:t>BMPs: straw mulch, silt fence, ditch checks</a:t>
            </a:r>
          </a:p>
          <a:p>
            <a:r>
              <a:rPr lang="en-US" sz="2400" dirty="0"/>
              <a:t>Sampling locations: </a:t>
            </a:r>
          </a:p>
          <a:p>
            <a:pPr lvl="1"/>
            <a:r>
              <a:rPr lang="en-US" sz="2000" dirty="0"/>
              <a:t>Natural stream along disturbed soil</a:t>
            </a:r>
          </a:p>
          <a:p>
            <a:pPr lvl="1"/>
            <a:r>
              <a:rPr lang="en-US" sz="2000" dirty="0"/>
              <a:t>Natural stream (outfall)</a:t>
            </a:r>
          </a:p>
          <a:p>
            <a:pPr lvl="1"/>
            <a:r>
              <a:rPr lang="en-US" sz="2000" dirty="0" err="1"/>
              <a:t>Stormwater</a:t>
            </a:r>
            <a:r>
              <a:rPr lang="en-US" sz="2000" dirty="0"/>
              <a:t> ditch</a:t>
            </a:r>
          </a:p>
          <a:p>
            <a:pPr lvl="1"/>
            <a:endParaRPr lang="en-US" sz="2000" dirty="0"/>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6187060" y="49400"/>
            <a:ext cx="2942174" cy="6764296"/>
          </a:xfrm>
          <a:prstGeom prst="rect">
            <a:avLst/>
          </a:prstGeom>
          <a:noFill/>
          <a:ln>
            <a:noFill/>
          </a:ln>
        </p:spPr>
      </p:pic>
      <p:pic>
        <p:nvPicPr>
          <p:cNvPr id="5" name="Picture 4"/>
          <p:cNvPicPr/>
          <p:nvPr/>
        </p:nvPicPr>
        <p:blipFill>
          <a:blip r:embed="rId3" cstate="print"/>
          <a:srcRect/>
          <a:stretch>
            <a:fillRect/>
          </a:stretch>
        </p:blipFill>
        <p:spPr bwMode="auto">
          <a:xfrm>
            <a:off x="487288" y="3514841"/>
            <a:ext cx="5478278" cy="3239784"/>
          </a:xfrm>
          <a:prstGeom prst="rect">
            <a:avLst/>
          </a:prstGeom>
          <a:noFill/>
          <a:ln w="9525">
            <a:noFill/>
            <a:miter lim="800000"/>
            <a:headEnd/>
            <a:tailEnd/>
          </a:ln>
        </p:spPr>
      </p:pic>
    </p:spTree>
    <p:extLst>
      <p:ext uri="{BB962C8B-B14F-4D97-AF65-F5344CB8AC3E}">
        <p14:creationId xmlns:p14="http://schemas.microsoft.com/office/powerpoint/2010/main" val="221350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7354"/>
            <a:ext cx="3175297" cy="498405"/>
          </a:xfrm>
        </p:spPr>
        <p:txBody>
          <a:bodyPr/>
          <a:lstStyle/>
          <a:p>
            <a:r>
              <a:rPr lang="en-US" sz="3600" dirty="0"/>
              <a:t>Racine Site: Grab Sample Turbidity</a:t>
            </a:r>
          </a:p>
        </p:txBody>
      </p:sp>
      <p:sp>
        <p:nvSpPr>
          <p:cNvPr id="3" name="Content Placeholder 2"/>
          <p:cNvSpPr>
            <a:spLocks noGrp="1"/>
          </p:cNvSpPr>
          <p:nvPr>
            <p:ph idx="1"/>
          </p:nvPr>
        </p:nvSpPr>
        <p:spPr>
          <a:xfrm>
            <a:off x="294772" y="2270823"/>
            <a:ext cx="3825013" cy="5065989"/>
          </a:xfrm>
        </p:spPr>
        <p:txBody>
          <a:bodyPr>
            <a:normAutofit/>
          </a:bodyPr>
          <a:lstStyle/>
          <a:p>
            <a:r>
              <a:rPr lang="en-US" sz="2800" dirty="0"/>
              <a:t>Sampling date: May 30, 2015</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355" y="413511"/>
            <a:ext cx="5039536" cy="2924114"/>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5496" y="3662524"/>
            <a:ext cx="6501395" cy="2968416"/>
          </a:xfrm>
          <a:prstGeom prst="rect">
            <a:avLst/>
          </a:prstGeom>
          <a:noFill/>
          <a:ln>
            <a:noFill/>
          </a:ln>
        </p:spPr>
      </p:pic>
    </p:spTree>
    <p:extLst>
      <p:ext uri="{BB962C8B-B14F-4D97-AF65-F5344CB8AC3E}">
        <p14:creationId xmlns:p14="http://schemas.microsoft.com/office/powerpoint/2010/main" val="308813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95480" cy="498405"/>
          </a:xfrm>
        </p:spPr>
        <p:txBody>
          <a:bodyPr/>
          <a:lstStyle/>
          <a:p>
            <a:r>
              <a:rPr lang="en-US" sz="3600" dirty="0"/>
              <a:t>Lake Geneva Site</a:t>
            </a:r>
          </a:p>
        </p:txBody>
      </p:sp>
      <p:sp>
        <p:nvSpPr>
          <p:cNvPr id="3" name="Content Placeholder 2"/>
          <p:cNvSpPr>
            <a:spLocks noGrp="1"/>
          </p:cNvSpPr>
          <p:nvPr>
            <p:ph idx="1"/>
          </p:nvPr>
        </p:nvSpPr>
        <p:spPr>
          <a:xfrm>
            <a:off x="516264" y="950262"/>
            <a:ext cx="4090806" cy="2978089"/>
          </a:xfrm>
        </p:spPr>
        <p:txBody>
          <a:bodyPr>
            <a:normAutofit/>
          </a:bodyPr>
          <a:lstStyle/>
          <a:p>
            <a:r>
              <a:rPr lang="en-US" sz="2400" dirty="0"/>
              <a:t>Total disturbed land area: 11.75 acres</a:t>
            </a:r>
          </a:p>
          <a:p>
            <a:r>
              <a:rPr lang="en-US" sz="2400" dirty="0"/>
              <a:t>BMPs: silt fence, dewatering pipe and filter bags</a:t>
            </a:r>
          </a:p>
          <a:p>
            <a:r>
              <a:rPr lang="en-US" sz="2400" dirty="0"/>
              <a:t>Sampling locations:</a:t>
            </a:r>
          </a:p>
          <a:p>
            <a:pPr lvl="1"/>
            <a:r>
              <a:rPr lang="en-US" sz="2000" dirty="0"/>
              <a:t>Culvert inlets (outfall)</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5014976" y="274638"/>
            <a:ext cx="3800475" cy="310959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4976" y="3604590"/>
            <a:ext cx="3800475" cy="2868295"/>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176341" y="3928351"/>
            <a:ext cx="4686300" cy="2253526"/>
          </a:xfrm>
          <a:prstGeom prst="rect">
            <a:avLst/>
          </a:prstGeom>
          <a:noFill/>
          <a:ln>
            <a:noFill/>
          </a:ln>
        </p:spPr>
      </p:pic>
      <p:sp>
        <p:nvSpPr>
          <p:cNvPr id="7" name="TextBox 6"/>
          <p:cNvSpPr txBox="1"/>
          <p:nvPr/>
        </p:nvSpPr>
        <p:spPr>
          <a:xfrm>
            <a:off x="516264" y="6106601"/>
            <a:ext cx="3112789" cy="369332"/>
          </a:xfrm>
          <a:prstGeom prst="rect">
            <a:avLst/>
          </a:prstGeom>
          <a:noFill/>
        </p:spPr>
        <p:txBody>
          <a:bodyPr wrap="none" rtlCol="0">
            <a:spAutoFit/>
          </a:bodyPr>
          <a:lstStyle/>
          <a:p>
            <a:r>
              <a:rPr lang="en-US" dirty="0">
                <a:solidFill>
                  <a:srgbClr val="FF0000"/>
                </a:solidFill>
              </a:rPr>
              <a:t>Sampling results: May 30, 2015</a:t>
            </a:r>
          </a:p>
        </p:txBody>
      </p:sp>
    </p:spTree>
    <p:extLst>
      <p:ext uri="{BB962C8B-B14F-4D97-AF65-F5344CB8AC3E}">
        <p14:creationId xmlns:p14="http://schemas.microsoft.com/office/powerpoint/2010/main" val="2911081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73" y="283448"/>
            <a:ext cx="3692116" cy="498405"/>
          </a:xfrm>
        </p:spPr>
        <p:txBody>
          <a:bodyPr/>
          <a:lstStyle/>
          <a:p>
            <a:r>
              <a:rPr lang="en-US" sz="3600" dirty="0"/>
              <a:t>Wrightstown Site</a:t>
            </a:r>
          </a:p>
        </p:txBody>
      </p:sp>
      <p:sp>
        <p:nvSpPr>
          <p:cNvPr id="5" name="Content Placeholder 4"/>
          <p:cNvSpPr>
            <a:spLocks noGrp="1"/>
          </p:cNvSpPr>
          <p:nvPr>
            <p:ph idx="1"/>
          </p:nvPr>
        </p:nvSpPr>
        <p:spPr>
          <a:xfrm>
            <a:off x="457200" y="1060174"/>
            <a:ext cx="3618285" cy="5065989"/>
          </a:xfrm>
        </p:spPr>
        <p:txBody>
          <a:bodyPr>
            <a:normAutofit/>
          </a:bodyPr>
          <a:lstStyle/>
          <a:p>
            <a:r>
              <a:rPr lang="en-US" sz="2400" dirty="0"/>
              <a:t>Total disturbed land area: 2.77 acres</a:t>
            </a:r>
          </a:p>
          <a:p>
            <a:r>
              <a:rPr lang="en-US" sz="2400" dirty="0"/>
              <a:t>BMPs: silt fence, ripraps</a:t>
            </a:r>
          </a:p>
          <a:p>
            <a:r>
              <a:rPr lang="en-US" sz="2400" dirty="0"/>
              <a:t>No grab samples</a:t>
            </a:r>
          </a:p>
        </p:txBody>
      </p:sp>
      <p:pic>
        <p:nvPicPr>
          <p:cNvPr id="6" name="Picture 5"/>
          <p:cNvPicPr/>
          <p:nvPr/>
        </p:nvPicPr>
        <p:blipFill>
          <a:blip r:embed="rId2" cstate="print"/>
          <a:srcRect/>
          <a:stretch>
            <a:fillRect/>
          </a:stretch>
        </p:blipFill>
        <p:spPr bwMode="auto">
          <a:xfrm>
            <a:off x="2127098" y="3599347"/>
            <a:ext cx="5639949" cy="3105433"/>
          </a:xfrm>
          <a:prstGeom prst="rect">
            <a:avLst/>
          </a:prstGeom>
          <a:noFill/>
          <a:ln w="9525">
            <a:noFill/>
            <a:miter lim="800000"/>
            <a:headEnd/>
            <a:tailEnd/>
          </a:ln>
        </p:spPr>
      </p:pic>
      <p:pic>
        <p:nvPicPr>
          <p:cNvPr id="7" name="Picture 6"/>
          <p:cNvPicPr/>
          <p:nvPr/>
        </p:nvPicPr>
        <p:blipFill>
          <a:blip r:embed="rId3"/>
          <a:srcRect/>
          <a:stretch>
            <a:fillRect/>
          </a:stretch>
        </p:blipFill>
        <p:spPr bwMode="auto">
          <a:xfrm>
            <a:off x="4237915" y="147683"/>
            <a:ext cx="4799030" cy="3293316"/>
          </a:xfrm>
          <a:prstGeom prst="rect">
            <a:avLst/>
          </a:prstGeom>
          <a:noFill/>
          <a:ln w="9525">
            <a:noFill/>
            <a:miter lim="800000"/>
            <a:headEnd/>
            <a:tailEnd/>
          </a:ln>
        </p:spPr>
      </p:pic>
    </p:spTree>
    <p:extLst>
      <p:ext uri="{BB962C8B-B14F-4D97-AF65-F5344CB8AC3E}">
        <p14:creationId xmlns:p14="http://schemas.microsoft.com/office/powerpoint/2010/main" val="128061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Turbidity Histogram</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6703" y="1398707"/>
            <a:ext cx="6065873" cy="4921057"/>
          </a:xfrm>
          <a:prstGeom prst="rect">
            <a:avLst/>
          </a:prstGeom>
          <a:noFill/>
          <a:ln>
            <a:noFill/>
          </a:ln>
        </p:spPr>
      </p:pic>
      <p:sp>
        <p:nvSpPr>
          <p:cNvPr id="3" name="TextBox 2">
            <a:extLst>
              <a:ext uri="{FF2B5EF4-FFF2-40B4-BE49-F238E27FC236}">
                <a16:creationId xmlns:a16="http://schemas.microsoft.com/office/drawing/2014/main" id="{51DCD2E0-3B86-40FE-914D-E11DFE2535AB}"/>
              </a:ext>
            </a:extLst>
          </p:cNvPr>
          <p:cNvSpPr txBox="1"/>
          <p:nvPr/>
        </p:nvSpPr>
        <p:spPr>
          <a:xfrm>
            <a:off x="1481859" y="1021258"/>
            <a:ext cx="6265241" cy="369332"/>
          </a:xfrm>
          <a:prstGeom prst="rect">
            <a:avLst/>
          </a:prstGeom>
          <a:noFill/>
        </p:spPr>
        <p:txBody>
          <a:bodyPr wrap="none" rtlCol="0">
            <a:spAutoFit/>
          </a:bodyPr>
          <a:lstStyle/>
          <a:p>
            <a:r>
              <a:rPr lang="en-US" dirty="0"/>
              <a:t>Turbidity ranged from 20 to 2300 NTU based on 57 Grab samples</a:t>
            </a:r>
          </a:p>
        </p:txBody>
      </p:sp>
    </p:spTree>
    <p:extLst>
      <p:ext uri="{BB962C8B-B14F-4D97-AF65-F5344CB8AC3E}">
        <p14:creationId xmlns:p14="http://schemas.microsoft.com/office/powerpoint/2010/main" val="73941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TSS Histogram</a:t>
            </a:r>
          </a:p>
        </p:txBody>
      </p:sp>
      <p:sp>
        <p:nvSpPr>
          <p:cNvPr id="4" name="TextBox 3"/>
          <p:cNvSpPr txBox="1"/>
          <p:nvPr/>
        </p:nvSpPr>
        <p:spPr>
          <a:xfrm>
            <a:off x="3488529" y="1055666"/>
            <a:ext cx="1843799" cy="523220"/>
          </a:xfrm>
          <a:prstGeom prst="rect">
            <a:avLst/>
          </a:prstGeom>
          <a:noFill/>
        </p:spPr>
        <p:txBody>
          <a:bodyPr wrap="none" rtlCol="0">
            <a:spAutoFit/>
          </a:bodyPr>
          <a:lstStyle/>
          <a:p>
            <a:r>
              <a:rPr lang="en-US" sz="2800" dirty="0"/>
              <a:t>44 Samples</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5429" y="1727240"/>
            <a:ext cx="5951848" cy="4667950"/>
          </a:xfrm>
          <a:prstGeom prst="rect">
            <a:avLst/>
          </a:prstGeom>
          <a:noFill/>
          <a:ln>
            <a:noFill/>
          </a:ln>
        </p:spPr>
      </p:pic>
    </p:spTree>
    <p:extLst>
      <p:ext uri="{BB962C8B-B14F-4D97-AF65-F5344CB8AC3E}">
        <p14:creationId xmlns:p14="http://schemas.microsoft.com/office/powerpoint/2010/main" val="322290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087" y="1406029"/>
            <a:ext cx="3790619" cy="498405"/>
          </a:xfrm>
        </p:spPr>
        <p:txBody>
          <a:bodyPr/>
          <a:lstStyle/>
          <a:p>
            <a:r>
              <a:rPr lang="en-US" sz="3200" dirty="0"/>
              <a:t>No Correlations among Turbidity, pH and Conductivity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996" y="295420"/>
            <a:ext cx="4178872" cy="314697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996" y="3428999"/>
            <a:ext cx="4178872" cy="3180383"/>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6781" y="3442390"/>
            <a:ext cx="3790619" cy="3166992"/>
          </a:xfrm>
          <a:prstGeom prst="rect">
            <a:avLst/>
          </a:prstGeom>
          <a:noFill/>
          <a:ln>
            <a:noFill/>
          </a:ln>
        </p:spPr>
      </p:pic>
    </p:spTree>
    <p:extLst>
      <p:ext uri="{BB962C8B-B14F-4D97-AF65-F5344CB8AC3E}">
        <p14:creationId xmlns:p14="http://schemas.microsoft.com/office/powerpoint/2010/main" val="395306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4. TSS-Turbidity Relation</a:t>
            </a:r>
          </a:p>
        </p:txBody>
      </p:sp>
    </p:spTree>
    <p:extLst>
      <p:ext uri="{BB962C8B-B14F-4D97-AF65-F5344CB8AC3E}">
        <p14:creationId xmlns:p14="http://schemas.microsoft.com/office/powerpoint/2010/main" val="434526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Turbidity of Lab-Simulated Runoff</a:t>
            </a:r>
          </a:p>
        </p:txBody>
      </p:sp>
      <p:sp>
        <p:nvSpPr>
          <p:cNvPr id="3" name="Content Placeholder 2"/>
          <p:cNvSpPr>
            <a:spLocks noGrp="1"/>
          </p:cNvSpPr>
          <p:nvPr>
            <p:ph idx="1"/>
          </p:nvPr>
        </p:nvSpPr>
        <p:spPr/>
        <p:txBody>
          <a:bodyPr>
            <a:normAutofit/>
          </a:bodyPr>
          <a:lstStyle/>
          <a:p>
            <a:r>
              <a:rPr lang="en-US" sz="2800" dirty="0"/>
              <a:t>Laboratory test with soil samples from selected sites to examine</a:t>
            </a:r>
          </a:p>
          <a:p>
            <a:pPr lvl="1"/>
            <a:r>
              <a:rPr lang="en-US" sz="2400" dirty="0"/>
              <a:t>Characteristics of effluent turbidity time series</a:t>
            </a:r>
          </a:p>
          <a:p>
            <a:pPr lvl="1"/>
            <a:r>
              <a:rPr lang="en-US" sz="2400" dirty="0"/>
              <a:t>A practical procedure to determine a site specific TSS-turbidity correlation</a:t>
            </a:r>
          </a:p>
        </p:txBody>
      </p:sp>
      <p:pic>
        <p:nvPicPr>
          <p:cNvPr id="4" name="Picture 3"/>
          <p:cNvPicPr>
            <a:picLocks noChangeAspect="1"/>
          </p:cNvPicPr>
          <p:nvPr/>
        </p:nvPicPr>
        <p:blipFill>
          <a:blip r:embed="rId2"/>
          <a:stretch>
            <a:fillRect/>
          </a:stretch>
        </p:blipFill>
        <p:spPr>
          <a:xfrm>
            <a:off x="676579" y="3428786"/>
            <a:ext cx="7640240" cy="2846190"/>
          </a:xfrm>
          <a:prstGeom prst="rect">
            <a:avLst/>
          </a:prstGeom>
        </p:spPr>
      </p:pic>
    </p:spTree>
    <p:extLst>
      <p:ext uri="{BB962C8B-B14F-4D97-AF65-F5344CB8AC3E}">
        <p14:creationId xmlns:p14="http://schemas.microsoft.com/office/powerpoint/2010/main" val="172090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Activities</a:t>
            </a:r>
          </a:p>
        </p:txBody>
      </p:sp>
      <p:sp>
        <p:nvSpPr>
          <p:cNvPr id="3" name="Content Placeholder 2"/>
          <p:cNvSpPr>
            <a:spLocks noGrp="1"/>
          </p:cNvSpPr>
          <p:nvPr>
            <p:ph idx="1"/>
          </p:nvPr>
        </p:nvSpPr>
        <p:spPr/>
        <p:txBody>
          <a:bodyPr>
            <a:normAutofit/>
          </a:bodyPr>
          <a:lstStyle/>
          <a:p>
            <a:pPr>
              <a:spcAft>
                <a:spcPts val="1200"/>
              </a:spcAft>
            </a:pPr>
            <a:r>
              <a:rPr lang="en-US" sz="2400" dirty="0"/>
              <a:t>Conduct literature review: turbidity, EPA’s ELGs</a:t>
            </a:r>
          </a:p>
          <a:p>
            <a:pPr>
              <a:spcAft>
                <a:spcPts val="1200"/>
              </a:spcAft>
            </a:pPr>
            <a:r>
              <a:rPr lang="en-US" sz="2400" dirty="0"/>
              <a:t>Take grab samples of </a:t>
            </a:r>
            <a:r>
              <a:rPr lang="en-US" sz="2400" dirty="0" err="1"/>
              <a:t>stormwater</a:t>
            </a:r>
            <a:r>
              <a:rPr lang="en-US" sz="2400" dirty="0"/>
              <a:t> from identified </a:t>
            </a:r>
            <a:r>
              <a:rPr lang="en-US" sz="2400" dirty="0" err="1"/>
              <a:t>WisDOT</a:t>
            </a:r>
            <a:r>
              <a:rPr lang="en-US" sz="2400" dirty="0"/>
              <a:t> construction sites to measure the turbidity, TSS, pH and conductivity</a:t>
            </a:r>
          </a:p>
          <a:p>
            <a:pPr>
              <a:spcAft>
                <a:spcPts val="1200"/>
              </a:spcAft>
            </a:pPr>
            <a:r>
              <a:rPr lang="en-US" sz="2400" dirty="0"/>
              <a:t>Deploy automated turbidity sampling devices to measure the turbidity time series of the effluent from construction sites. </a:t>
            </a:r>
          </a:p>
          <a:p>
            <a:pPr>
              <a:spcAft>
                <a:spcPts val="1200"/>
              </a:spcAft>
            </a:pPr>
            <a:r>
              <a:rPr lang="en-US" sz="2400" dirty="0"/>
              <a:t>Explore the correlation between the turbidity runoff and the precipitation</a:t>
            </a:r>
          </a:p>
          <a:p>
            <a:pPr>
              <a:spcAft>
                <a:spcPts val="1200"/>
              </a:spcAft>
            </a:pPr>
            <a:r>
              <a:rPr lang="en-US" sz="2400" dirty="0"/>
              <a:t>Conduct laboratory experiments to examine the TSS-turbidity correlation</a:t>
            </a:r>
          </a:p>
          <a:p>
            <a:pPr>
              <a:spcAft>
                <a:spcPts val="1200"/>
              </a:spcAft>
            </a:pPr>
            <a:endParaRPr lang="en-US" sz="2400" dirty="0"/>
          </a:p>
          <a:p>
            <a:pPr>
              <a:spcAft>
                <a:spcPts val="1200"/>
              </a:spcAft>
            </a:pPr>
            <a:endParaRPr lang="en-US" sz="2400" dirty="0"/>
          </a:p>
        </p:txBody>
      </p:sp>
    </p:spTree>
    <p:extLst>
      <p:ext uri="{BB962C8B-B14F-4D97-AF65-F5344CB8AC3E}">
        <p14:creationId xmlns:p14="http://schemas.microsoft.com/office/powerpoint/2010/main" val="18256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Simulated </a:t>
            </a:r>
            <a:r>
              <a:rPr lang="en-US" sz="3600"/>
              <a:t>Rainfall-Runoff Turbidity Process</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634505" y="1751107"/>
            <a:ext cx="3749040" cy="304990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9340" y="1747932"/>
            <a:ext cx="3749040" cy="3053080"/>
          </a:xfrm>
          <a:prstGeom prst="rect">
            <a:avLst/>
          </a:prstGeom>
          <a:noFill/>
          <a:ln>
            <a:noFill/>
          </a:ln>
        </p:spPr>
      </p:pic>
      <p:sp>
        <p:nvSpPr>
          <p:cNvPr id="6" name="TextBox 5"/>
          <p:cNvSpPr txBox="1"/>
          <p:nvPr/>
        </p:nvSpPr>
        <p:spPr>
          <a:xfrm>
            <a:off x="1664242" y="1170881"/>
            <a:ext cx="1689565" cy="400110"/>
          </a:xfrm>
          <a:prstGeom prst="rect">
            <a:avLst/>
          </a:prstGeom>
          <a:noFill/>
        </p:spPr>
        <p:txBody>
          <a:bodyPr wrap="none" rtlCol="0">
            <a:spAutoFit/>
          </a:bodyPr>
          <a:lstStyle/>
          <a:p>
            <a:r>
              <a:rPr lang="en-US" sz="2000" dirty="0"/>
              <a:t>Test 1</a:t>
            </a:r>
            <a:r>
              <a:rPr lang="en-US" sz="2000"/>
              <a:t>: Dry soil</a:t>
            </a:r>
          </a:p>
        </p:txBody>
      </p:sp>
      <p:sp>
        <p:nvSpPr>
          <p:cNvPr id="7" name="TextBox 6"/>
          <p:cNvSpPr txBox="1"/>
          <p:nvPr/>
        </p:nvSpPr>
        <p:spPr>
          <a:xfrm>
            <a:off x="4759340" y="1170881"/>
            <a:ext cx="4083362" cy="400110"/>
          </a:xfrm>
          <a:prstGeom prst="rect">
            <a:avLst/>
          </a:prstGeom>
          <a:noFill/>
        </p:spPr>
        <p:txBody>
          <a:bodyPr wrap="none" rtlCol="0">
            <a:spAutoFit/>
          </a:bodyPr>
          <a:lstStyle/>
          <a:p>
            <a:r>
              <a:rPr lang="en-US" sz="2000" dirty="0"/>
              <a:t>Test 2: Wet soil (16 hours after test 1)</a:t>
            </a:r>
          </a:p>
        </p:txBody>
      </p:sp>
      <p:sp>
        <p:nvSpPr>
          <p:cNvPr id="8" name="TextBox 7"/>
          <p:cNvSpPr txBox="1"/>
          <p:nvPr/>
        </p:nvSpPr>
        <p:spPr>
          <a:xfrm>
            <a:off x="880945" y="5307980"/>
            <a:ext cx="7370957" cy="707886"/>
          </a:xfrm>
          <a:prstGeom prst="rect">
            <a:avLst/>
          </a:prstGeom>
          <a:noFill/>
        </p:spPr>
        <p:txBody>
          <a:bodyPr wrap="square" rtlCol="0">
            <a:spAutoFit/>
          </a:bodyPr>
          <a:lstStyle/>
          <a:p>
            <a:r>
              <a:rPr lang="en-US" sz="2000" dirty="0">
                <a:solidFill>
                  <a:srgbClr val="0432FF"/>
                </a:solidFill>
              </a:rPr>
              <a:t>A secondary turbidity peak (due to subsurface interflow) can </a:t>
            </a:r>
            <a:r>
              <a:rPr lang="en-US" sz="2000">
                <a:solidFill>
                  <a:srgbClr val="0432FF"/>
                </a:solidFill>
              </a:rPr>
              <a:t>be observed in both tests</a:t>
            </a:r>
          </a:p>
        </p:txBody>
      </p:sp>
    </p:spTree>
    <p:extLst>
      <p:ext uri="{BB962C8B-B14F-4D97-AF65-F5344CB8AC3E}">
        <p14:creationId xmlns:p14="http://schemas.microsoft.com/office/powerpoint/2010/main" val="164199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TSS vs. Turbidity: Power Law Relation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590370" y="1193988"/>
                <a:ext cx="2553630" cy="613043"/>
              </a:xfrm>
            </p:spPr>
            <p:txBody>
              <a:bodyPr>
                <a:noAutofit/>
              </a:bodyPr>
              <a:lstStyle/>
              <a:p>
                <a14:m>
                  <m:oMath xmlns:m="http://schemas.openxmlformats.org/officeDocument/2006/math">
                    <m:r>
                      <a:rPr lang="en-US" sz="2400" b="0" i="1" smtClean="0">
                        <a:latin typeface="Cambria Math" charset="0"/>
                      </a:rPr>
                      <m:t>𝑇𝑆𝑆</m:t>
                    </m:r>
                    <m:r>
                      <a:rPr lang="en-US" sz="2400" b="0" i="1" smtClean="0">
                        <a:latin typeface="Cambria Math" charset="0"/>
                      </a:rPr>
                      <m:t>=</m:t>
                    </m:r>
                    <m:r>
                      <a:rPr lang="en-US" sz="2400" b="0" i="1" smtClean="0">
                        <a:latin typeface="Cambria Math" charset="0"/>
                      </a:rPr>
                      <m:t>𝛼</m:t>
                    </m:r>
                    <m:r>
                      <a:rPr lang="en-US" sz="2400" b="0" i="1" smtClean="0">
                        <a:latin typeface="Cambria Math" charset="0"/>
                      </a:rPr>
                      <m:t>𝑁𝑇</m:t>
                    </m:r>
                    <m:sSup>
                      <m:sSupPr>
                        <m:ctrlPr>
                          <a:rPr lang="en-US" sz="2400" b="0" i="1" smtClean="0">
                            <a:latin typeface="Cambria Math" panose="02040503050406030204" pitchFamily="18" charset="0"/>
                          </a:rPr>
                        </m:ctrlPr>
                      </m:sSupPr>
                      <m:e>
                        <m:r>
                          <a:rPr lang="en-US" sz="2400" b="0" i="1" smtClean="0">
                            <a:latin typeface="Cambria Math" charset="0"/>
                          </a:rPr>
                          <m:t>𝑈</m:t>
                        </m:r>
                      </m:e>
                      <m:sup>
                        <m:r>
                          <a:rPr lang="en-US" sz="2400" b="0" i="1" smtClean="0">
                            <a:latin typeface="Cambria Math" charset="0"/>
                          </a:rPr>
                          <m:t>𝛽</m:t>
                        </m:r>
                      </m:sup>
                    </m:sSup>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590370" y="1193988"/>
                <a:ext cx="2553630" cy="613043"/>
              </a:xfrm>
              <a:blipFill rotWithShape="0">
                <a:blip r:embed="rId2"/>
                <a:stretch>
                  <a:fillRect l="-3103" t="-2000"/>
                </a:stretch>
              </a:blipFill>
            </p:spPr>
            <p:txBody>
              <a:bodyPr/>
              <a:lstStyle/>
              <a:p>
                <a:r>
                  <a:rPr lang="en-US">
                    <a:noFill/>
                  </a:rPr>
                  <a:t> </a:t>
                </a:r>
              </a:p>
            </p:txBody>
          </p:sp>
        </mc:Fallback>
      </mc:AlternateContent>
      <p:pic>
        <p:nvPicPr>
          <p:cNvPr id="5" name="Picture 4"/>
          <p:cNvPicPr/>
          <p:nvPr/>
        </p:nvPicPr>
        <p:blipFill>
          <a:blip r:embed="rId3" cstate="print"/>
          <a:srcRect/>
          <a:stretch>
            <a:fillRect/>
          </a:stretch>
        </p:blipFill>
        <p:spPr bwMode="auto">
          <a:xfrm>
            <a:off x="423747" y="1060174"/>
            <a:ext cx="5943600" cy="4802505"/>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115595210"/>
                  </p:ext>
                </p:extLst>
              </p:nvPr>
            </p:nvGraphicFramePr>
            <p:xfrm>
              <a:off x="6590371" y="2094099"/>
              <a:ext cx="2341756" cy="3236185"/>
            </p:xfrm>
            <a:graphic>
              <a:graphicData uri="http://schemas.openxmlformats.org/drawingml/2006/table">
                <a:tbl>
                  <a:tblPr firstRow="1" bandRow="1">
                    <a:tableStyleId>{5C22544A-7EE6-4342-B048-85BDC9FD1C3A}</a:tableStyleId>
                  </a:tblPr>
                  <a:tblGrid>
                    <a:gridCol w="1011463">
                      <a:extLst>
                        <a:ext uri="{9D8B030D-6E8A-4147-A177-3AD203B41FA5}">
                          <a16:colId xmlns:a16="http://schemas.microsoft.com/office/drawing/2014/main" val="20000"/>
                        </a:ext>
                      </a:extLst>
                    </a:gridCol>
                    <a:gridCol w="661220">
                      <a:extLst>
                        <a:ext uri="{9D8B030D-6E8A-4147-A177-3AD203B41FA5}">
                          <a16:colId xmlns:a16="http://schemas.microsoft.com/office/drawing/2014/main" val="20001"/>
                        </a:ext>
                      </a:extLst>
                    </a:gridCol>
                    <a:gridCol w="669073">
                      <a:extLst>
                        <a:ext uri="{9D8B030D-6E8A-4147-A177-3AD203B41FA5}">
                          <a16:colId xmlns:a16="http://schemas.microsoft.com/office/drawing/2014/main" val="20002"/>
                        </a:ext>
                      </a:extLst>
                    </a:gridCol>
                  </a:tblGrid>
                  <a:tr h="647237">
                    <a:tc>
                      <a:txBody>
                        <a:bodyPr/>
                        <a:lstStyle/>
                        <a:p>
                          <a:pPr algn="ctr"/>
                          <a:r>
                            <a:rPr lang="en-US" sz="1200" dirty="0"/>
                            <a:t>Site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charset="0"/>
                                  </a:rPr>
                                  <m:t>𝜶</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charset="0"/>
                                  </a:rPr>
                                  <m:t>𝜷</m:t>
                                </m:r>
                              </m:oMath>
                            </m:oMathPara>
                          </a14:m>
                          <a:endParaRPr lang="en-US" sz="1200" dirty="0"/>
                        </a:p>
                      </a:txBody>
                      <a:tcPr anchor="ctr"/>
                    </a:tc>
                    <a:extLst>
                      <a:ext uri="{0D108BD9-81ED-4DB2-BD59-A6C34878D82A}">
                        <a16:rowId xmlns:a16="http://schemas.microsoft.com/office/drawing/2014/main" val="10000"/>
                      </a:ext>
                    </a:extLst>
                  </a:tr>
                  <a:tr h="647237">
                    <a:tc>
                      <a:txBody>
                        <a:bodyPr/>
                        <a:lstStyle/>
                        <a:p>
                          <a:pPr algn="ctr"/>
                          <a:r>
                            <a:rPr lang="en-US" sz="1200" dirty="0"/>
                            <a:t>Kenosha</a:t>
                          </a:r>
                        </a:p>
                      </a:txBody>
                      <a:tcPr anchor="ctr"/>
                    </a:tc>
                    <a:tc>
                      <a:txBody>
                        <a:bodyPr/>
                        <a:lstStyle/>
                        <a:p>
                          <a:pPr algn="ctr"/>
                          <a:r>
                            <a:rPr lang="en-US" sz="1200" dirty="0"/>
                            <a:t>0.06</a:t>
                          </a:r>
                        </a:p>
                      </a:txBody>
                      <a:tcPr anchor="ctr"/>
                    </a:tc>
                    <a:tc>
                      <a:txBody>
                        <a:bodyPr/>
                        <a:lstStyle/>
                        <a:p>
                          <a:pPr algn="ctr"/>
                          <a:r>
                            <a:rPr lang="en-US" sz="1200" dirty="0"/>
                            <a:t>1.48</a:t>
                          </a:r>
                        </a:p>
                      </a:txBody>
                      <a:tcPr anchor="ctr"/>
                    </a:tc>
                    <a:extLst>
                      <a:ext uri="{0D108BD9-81ED-4DB2-BD59-A6C34878D82A}">
                        <a16:rowId xmlns:a16="http://schemas.microsoft.com/office/drawing/2014/main" val="10001"/>
                      </a:ext>
                    </a:extLst>
                  </a:tr>
                  <a:tr h="647237">
                    <a:tc>
                      <a:txBody>
                        <a:bodyPr/>
                        <a:lstStyle/>
                        <a:p>
                          <a:pPr algn="ctr"/>
                          <a:r>
                            <a:rPr lang="en-US" sz="1200" dirty="0"/>
                            <a:t>Racine</a:t>
                          </a:r>
                        </a:p>
                      </a:txBody>
                      <a:tcPr anchor="ctr"/>
                    </a:tc>
                    <a:tc>
                      <a:txBody>
                        <a:bodyPr/>
                        <a:lstStyle/>
                        <a:p>
                          <a:pPr algn="ctr"/>
                          <a:r>
                            <a:rPr lang="en-US" sz="1200" dirty="0"/>
                            <a:t>0.008</a:t>
                          </a:r>
                        </a:p>
                      </a:txBody>
                      <a:tcPr anchor="ctr"/>
                    </a:tc>
                    <a:tc>
                      <a:txBody>
                        <a:bodyPr/>
                        <a:lstStyle/>
                        <a:p>
                          <a:pPr algn="ctr"/>
                          <a:r>
                            <a:rPr lang="en-US" sz="1200" dirty="0"/>
                            <a:t>1.62</a:t>
                          </a:r>
                        </a:p>
                      </a:txBody>
                      <a:tcPr anchor="ctr"/>
                    </a:tc>
                    <a:extLst>
                      <a:ext uri="{0D108BD9-81ED-4DB2-BD59-A6C34878D82A}">
                        <a16:rowId xmlns:a16="http://schemas.microsoft.com/office/drawing/2014/main" val="10002"/>
                      </a:ext>
                    </a:extLst>
                  </a:tr>
                  <a:tr h="647237">
                    <a:tc>
                      <a:txBody>
                        <a:bodyPr/>
                        <a:lstStyle/>
                        <a:p>
                          <a:pPr algn="ctr"/>
                          <a:r>
                            <a:rPr lang="en-US" sz="1200" dirty="0"/>
                            <a:t>Wrightstown</a:t>
                          </a:r>
                        </a:p>
                      </a:txBody>
                      <a:tcPr anchor="ctr"/>
                    </a:tc>
                    <a:tc>
                      <a:txBody>
                        <a:bodyPr/>
                        <a:lstStyle/>
                        <a:p>
                          <a:pPr algn="ctr"/>
                          <a:r>
                            <a:rPr lang="en-US" sz="1200" dirty="0"/>
                            <a:t>0.076</a:t>
                          </a:r>
                        </a:p>
                      </a:txBody>
                      <a:tcPr anchor="ctr"/>
                    </a:tc>
                    <a:tc>
                      <a:txBody>
                        <a:bodyPr/>
                        <a:lstStyle/>
                        <a:p>
                          <a:pPr algn="ctr"/>
                          <a:r>
                            <a:rPr lang="en-US" sz="1200" dirty="0"/>
                            <a:t>1.36</a:t>
                          </a:r>
                        </a:p>
                      </a:txBody>
                      <a:tcPr anchor="ctr"/>
                    </a:tc>
                    <a:extLst>
                      <a:ext uri="{0D108BD9-81ED-4DB2-BD59-A6C34878D82A}">
                        <a16:rowId xmlns:a16="http://schemas.microsoft.com/office/drawing/2014/main" val="10003"/>
                      </a:ext>
                    </a:extLst>
                  </a:tr>
                  <a:tr h="647237">
                    <a:tc>
                      <a:txBody>
                        <a:bodyPr/>
                        <a:lstStyle/>
                        <a:p>
                          <a:pPr algn="ctr"/>
                          <a:r>
                            <a:rPr lang="en-US" sz="1200" dirty="0"/>
                            <a:t>Wauwatosa</a:t>
                          </a:r>
                        </a:p>
                      </a:txBody>
                      <a:tcPr anchor="ctr"/>
                    </a:tc>
                    <a:tc>
                      <a:txBody>
                        <a:bodyPr/>
                        <a:lstStyle/>
                        <a:p>
                          <a:pPr algn="ctr"/>
                          <a:r>
                            <a:rPr lang="en-US" sz="1200" dirty="0"/>
                            <a:t>0.003</a:t>
                          </a:r>
                        </a:p>
                      </a:txBody>
                      <a:tcPr anchor="ctr"/>
                    </a:tc>
                    <a:tc>
                      <a:txBody>
                        <a:bodyPr/>
                        <a:lstStyle/>
                        <a:p>
                          <a:pPr algn="ctr"/>
                          <a:r>
                            <a:rPr lang="en-US" sz="1200" dirty="0"/>
                            <a:t>1.92</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115595210"/>
                  </p:ext>
                </p:extLst>
              </p:nvPr>
            </p:nvGraphicFramePr>
            <p:xfrm>
              <a:off x="6590371" y="2094099"/>
              <a:ext cx="2341756" cy="3236185"/>
            </p:xfrm>
            <a:graphic>
              <a:graphicData uri="http://schemas.openxmlformats.org/drawingml/2006/table">
                <a:tbl>
                  <a:tblPr firstRow="1" bandRow="1">
                    <a:tableStyleId>{5C22544A-7EE6-4342-B048-85BDC9FD1C3A}</a:tableStyleId>
                  </a:tblPr>
                  <a:tblGrid>
                    <a:gridCol w="1011463"/>
                    <a:gridCol w="661220"/>
                    <a:gridCol w="669073"/>
                  </a:tblGrid>
                  <a:tr h="647237">
                    <a:tc>
                      <a:txBody>
                        <a:bodyPr/>
                        <a:lstStyle/>
                        <a:p>
                          <a:pPr algn="ctr"/>
                          <a:r>
                            <a:rPr lang="en-US" sz="1200" dirty="0" smtClean="0"/>
                            <a:t>Site</a:t>
                          </a:r>
                          <a:endParaRPr lang="en-US" sz="1200" dirty="0"/>
                        </a:p>
                      </a:txBody>
                      <a:tcPr anchor="ctr"/>
                    </a:tc>
                    <a:tc>
                      <a:txBody>
                        <a:bodyPr/>
                        <a:lstStyle/>
                        <a:p>
                          <a:endParaRPr lang="en-US"/>
                        </a:p>
                      </a:txBody>
                      <a:tcPr anchor="ctr">
                        <a:blipFill rotWithShape="0">
                          <a:blip r:embed="rId4"/>
                          <a:stretch>
                            <a:fillRect l="-153211" t="-943" r="-104587" b="-403774"/>
                          </a:stretch>
                        </a:blipFill>
                      </a:tcPr>
                    </a:tc>
                    <a:tc>
                      <a:txBody>
                        <a:bodyPr/>
                        <a:lstStyle/>
                        <a:p>
                          <a:endParaRPr lang="en-US"/>
                        </a:p>
                      </a:txBody>
                      <a:tcPr anchor="ctr">
                        <a:blipFill rotWithShape="0">
                          <a:blip r:embed="rId4"/>
                          <a:stretch>
                            <a:fillRect l="-250909" t="-943" r="-3636" b="-403774"/>
                          </a:stretch>
                        </a:blipFill>
                      </a:tcPr>
                    </a:tc>
                  </a:tr>
                  <a:tr h="647237">
                    <a:tc>
                      <a:txBody>
                        <a:bodyPr/>
                        <a:lstStyle/>
                        <a:p>
                          <a:pPr algn="ctr"/>
                          <a:r>
                            <a:rPr lang="en-US" sz="1200" dirty="0" smtClean="0"/>
                            <a:t>Kenosha</a:t>
                          </a:r>
                          <a:endParaRPr lang="en-US" sz="1200" dirty="0"/>
                        </a:p>
                      </a:txBody>
                      <a:tcPr anchor="ctr"/>
                    </a:tc>
                    <a:tc>
                      <a:txBody>
                        <a:bodyPr/>
                        <a:lstStyle/>
                        <a:p>
                          <a:pPr algn="ctr"/>
                          <a:r>
                            <a:rPr lang="en-US" sz="1200" dirty="0" smtClean="0"/>
                            <a:t>0.06</a:t>
                          </a:r>
                          <a:endParaRPr lang="en-US" sz="1200" dirty="0"/>
                        </a:p>
                      </a:txBody>
                      <a:tcPr anchor="ctr"/>
                    </a:tc>
                    <a:tc>
                      <a:txBody>
                        <a:bodyPr/>
                        <a:lstStyle/>
                        <a:p>
                          <a:pPr algn="ctr"/>
                          <a:r>
                            <a:rPr lang="en-US" sz="1200" dirty="0" smtClean="0"/>
                            <a:t>1.48</a:t>
                          </a:r>
                          <a:endParaRPr lang="en-US" sz="1200" dirty="0"/>
                        </a:p>
                      </a:txBody>
                      <a:tcPr anchor="ctr"/>
                    </a:tc>
                  </a:tr>
                  <a:tr h="647237">
                    <a:tc>
                      <a:txBody>
                        <a:bodyPr/>
                        <a:lstStyle/>
                        <a:p>
                          <a:pPr algn="ctr"/>
                          <a:r>
                            <a:rPr lang="en-US" sz="1200" dirty="0" smtClean="0"/>
                            <a:t>Racine</a:t>
                          </a:r>
                          <a:endParaRPr lang="en-US" sz="1200" dirty="0"/>
                        </a:p>
                      </a:txBody>
                      <a:tcPr anchor="ctr"/>
                    </a:tc>
                    <a:tc>
                      <a:txBody>
                        <a:bodyPr/>
                        <a:lstStyle/>
                        <a:p>
                          <a:pPr algn="ctr"/>
                          <a:r>
                            <a:rPr lang="en-US" sz="1200" dirty="0" smtClean="0"/>
                            <a:t>0.008</a:t>
                          </a:r>
                          <a:endParaRPr lang="en-US" sz="1200" dirty="0"/>
                        </a:p>
                      </a:txBody>
                      <a:tcPr anchor="ctr"/>
                    </a:tc>
                    <a:tc>
                      <a:txBody>
                        <a:bodyPr/>
                        <a:lstStyle/>
                        <a:p>
                          <a:pPr algn="ctr"/>
                          <a:r>
                            <a:rPr lang="en-US" sz="1200" dirty="0" smtClean="0"/>
                            <a:t>1.62</a:t>
                          </a:r>
                          <a:endParaRPr lang="en-US" sz="1200" dirty="0"/>
                        </a:p>
                      </a:txBody>
                      <a:tcPr anchor="ctr"/>
                    </a:tc>
                  </a:tr>
                  <a:tr h="647237">
                    <a:tc>
                      <a:txBody>
                        <a:bodyPr/>
                        <a:lstStyle/>
                        <a:p>
                          <a:pPr algn="ctr"/>
                          <a:r>
                            <a:rPr lang="en-US" sz="1200" dirty="0" smtClean="0"/>
                            <a:t>Wrightstown</a:t>
                          </a:r>
                          <a:endParaRPr lang="en-US" sz="1200" dirty="0"/>
                        </a:p>
                      </a:txBody>
                      <a:tcPr anchor="ctr"/>
                    </a:tc>
                    <a:tc>
                      <a:txBody>
                        <a:bodyPr/>
                        <a:lstStyle/>
                        <a:p>
                          <a:pPr algn="ctr"/>
                          <a:r>
                            <a:rPr lang="en-US" sz="1200" dirty="0" smtClean="0"/>
                            <a:t>0.076</a:t>
                          </a:r>
                          <a:endParaRPr lang="en-US" sz="1200" dirty="0"/>
                        </a:p>
                      </a:txBody>
                      <a:tcPr anchor="ctr"/>
                    </a:tc>
                    <a:tc>
                      <a:txBody>
                        <a:bodyPr/>
                        <a:lstStyle/>
                        <a:p>
                          <a:pPr algn="ctr"/>
                          <a:r>
                            <a:rPr lang="en-US" sz="1200" dirty="0" smtClean="0"/>
                            <a:t>1.36</a:t>
                          </a:r>
                          <a:endParaRPr lang="en-US" sz="1200" dirty="0"/>
                        </a:p>
                      </a:txBody>
                      <a:tcPr anchor="ctr"/>
                    </a:tc>
                  </a:tr>
                  <a:tr h="647237">
                    <a:tc>
                      <a:txBody>
                        <a:bodyPr/>
                        <a:lstStyle/>
                        <a:p>
                          <a:pPr algn="ctr"/>
                          <a:r>
                            <a:rPr lang="en-US" sz="1200" dirty="0" smtClean="0"/>
                            <a:t>Wauwatosa</a:t>
                          </a:r>
                          <a:endParaRPr lang="en-US" sz="1200" dirty="0"/>
                        </a:p>
                      </a:txBody>
                      <a:tcPr anchor="ctr"/>
                    </a:tc>
                    <a:tc>
                      <a:txBody>
                        <a:bodyPr/>
                        <a:lstStyle/>
                        <a:p>
                          <a:pPr algn="ctr"/>
                          <a:r>
                            <a:rPr lang="en-US" sz="1200" dirty="0" smtClean="0"/>
                            <a:t>0.003</a:t>
                          </a:r>
                          <a:endParaRPr lang="en-US" sz="1200" dirty="0"/>
                        </a:p>
                      </a:txBody>
                      <a:tcPr anchor="ctr"/>
                    </a:tc>
                    <a:tc>
                      <a:txBody>
                        <a:bodyPr/>
                        <a:lstStyle/>
                        <a:p>
                          <a:pPr algn="ctr"/>
                          <a:r>
                            <a:rPr lang="en-US" sz="1200" dirty="0" smtClean="0"/>
                            <a:t>1.92</a:t>
                          </a:r>
                          <a:endParaRPr lang="en-US" sz="1200" dirty="0"/>
                        </a:p>
                      </a:txBody>
                      <a:tcPr anchor="ctr"/>
                    </a:tc>
                  </a:tr>
                </a:tbl>
              </a:graphicData>
            </a:graphic>
          </p:graphicFrame>
        </mc:Fallback>
      </mc:AlternateContent>
    </p:spTree>
    <p:extLst>
      <p:ext uri="{BB962C8B-B14F-4D97-AF65-F5344CB8AC3E}">
        <p14:creationId xmlns:p14="http://schemas.microsoft.com/office/powerpoint/2010/main" val="74127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56D9DED-BD45-4F2D-9970-31FF47D3FD45}"/>
                  </a:ext>
                </a:extLst>
              </p:cNvPr>
              <p:cNvSpPr>
                <a:spLocks noGrp="1"/>
              </p:cNvSpPr>
              <p:nvPr>
                <p:ph type="title"/>
              </p:nvPr>
            </p:nvSpPr>
            <p:spPr>
              <a:xfrm>
                <a:off x="662486" y="960438"/>
                <a:ext cx="8229600" cy="498405"/>
              </a:xfrm>
            </p:spPr>
            <p:txBody>
              <a:bodyPr/>
              <a:lstStyle/>
              <a:p>
                <a14:m>
                  <m:oMath xmlns:m="http://schemas.openxmlformats.org/officeDocument/2006/math">
                    <m:r>
                      <m:rPr>
                        <m:sty m:val="p"/>
                      </m:rPr>
                      <a:rPr lang="en-US" sz="3600" i="0" smtClean="0">
                        <a:latin typeface="Cambria Math" panose="02040503050406030204" pitchFamily="18" charset="0"/>
                      </a:rPr>
                      <m:t>T</m:t>
                    </m:r>
                    <m:r>
                      <m:rPr>
                        <m:sty m:val="p"/>
                      </m:rPr>
                      <a:rPr lang="en-US" sz="3600" b="0" i="0" smtClean="0">
                        <a:latin typeface="Cambria Math" panose="02040503050406030204" pitchFamily="18" charset="0"/>
                      </a:rPr>
                      <m:t>SS</m:t>
                    </m:r>
                    <m:r>
                      <a:rPr lang="en-US" sz="3600" i="0">
                        <a:latin typeface="Cambria Math" panose="02040503050406030204" pitchFamily="18" charset="0"/>
                      </a:rPr>
                      <m:t> ~ </m:t>
                    </m:r>
                    <m:r>
                      <m:rPr>
                        <m:sty m:val="p"/>
                      </m:rPr>
                      <a:rPr lang="en-US" sz="3600" b="0" i="0" smtClean="0">
                        <a:latin typeface="Cambria Math" panose="02040503050406030204" pitchFamily="18" charset="0"/>
                      </a:rPr>
                      <m:t>NT</m:t>
                    </m:r>
                    <m:sSup>
                      <m:sSupPr>
                        <m:ctrlPr>
                          <a:rPr lang="en-US" sz="3600" b="0" i="1" smtClean="0">
                            <a:latin typeface="Cambria Math" panose="02040503050406030204" pitchFamily="18" charset="0"/>
                          </a:rPr>
                        </m:ctrlPr>
                      </m:sSupPr>
                      <m:e>
                        <m:r>
                          <m:rPr>
                            <m:sty m:val="p"/>
                          </m:rPr>
                          <a:rPr lang="en-US" sz="3600" b="0" i="0" smtClean="0">
                            <a:latin typeface="Cambria Math" panose="02040503050406030204" pitchFamily="18" charset="0"/>
                          </a:rPr>
                          <m:t>U</m:t>
                        </m:r>
                      </m:e>
                      <m:sup>
                        <m:r>
                          <a:rPr lang="en-US" sz="3600" b="0" i="0" smtClean="0">
                            <a:latin typeface="Cambria Math" panose="02040503050406030204" pitchFamily="18" charset="0"/>
                          </a:rPr>
                          <m:t>1.58</m:t>
                        </m:r>
                      </m:sup>
                    </m:sSup>
                    <m:r>
                      <a:rPr lang="en-US" sz="3600" i="1">
                        <a:latin typeface="Cambria Math" panose="02040503050406030204" pitchFamily="18" charset="0"/>
                      </a:rPr>
                      <m:t> </m:t>
                    </m:r>
                  </m:oMath>
                </a14:m>
                <a:r>
                  <a:rPr lang="en-US" sz="3600" b="0" dirty="0"/>
                  <a:t> </a:t>
                </a:r>
                <a:br>
                  <a:rPr lang="en-US" sz="3600" b="0" dirty="0"/>
                </a:br>
                <a:r>
                  <a:rPr lang="en-US" sz="3600" b="0" dirty="0"/>
                  <a:t>or, equivalently,  </a:t>
                </a:r>
                <a14:m>
                  <m:oMath xmlns:m="http://schemas.openxmlformats.org/officeDocument/2006/math">
                    <m:r>
                      <m:rPr>
                        <m:sty m:val="p"/>
                      </m:rPr>
                      <a:rPr lang="en-US" sz="3600" b="0" i="0" smtClean="0">
                        <a:latin typeface="Cambria Math" panose="02040503050406030204" pitchFamily="18" charset="0"/>
                      </a:rPr>
                      <m:t>NTU</m:t>
                    </m:r>
                    <m:r>
                      <a:rPr lang="en-US" sz="3600" b="0" i="0" smtClean="0">
                        <a:latin typeface="Cambria Math" panose="02040503050406030204" pitchFamily="18" charset="0"/>
                      </a:rPr>
                      <m:t> ~ </m:t>
                    </m:r>
                    <m:r>
                      <m:rPr>
                        <m:sty m:val="p"/>
                      </m:rPr>
                      <a:rPr lang="en-US" sz="3600" b="0" i="0" smtClean="0">
                        <a:latin typeface="Cambria Math" panose="02040503050406030204" pitchFamily="18" charset="0"/>
                      </a:rPr>
                      <m:t>TS</m:t>
                    </m:r>
                    <m:sSup>
                      <m:sSupPr>
                        <m:ctrlPr>
                          <a:rPr lang="en-US" sz="3600" b="0" i="1" smtClean="0">
                            <a:latin typeface="Cambria Math" panose="02040503050406030204" pitchFamily="18" charset="0"/>
                          </a:rPr>
                        </m:ctrlPr>
                      </m:sSupPr>
                      <m:e>
                        <m:r>
                          <m:rPr>
                            <m:sty m:val="p"/>
                          </m:rPr>
                          <a:rPr lang="en-US" sz="3600" b="0" i="0" smtClean="0">
                            <a:latin typeface="Cambria Math" panose="02040503050406030204" pitchFamily="18" charset="0"/>
                          </a:rPr>
                          <m:t>S</m:t>
                        </m:r>
                      </m:e>
                      <m:sup>
                        <m:r>
                          <a:rPr lang="en-US" sz="3600" b="0" i="0" smtClean="0">
                            <a:latin typeface="Cambria Math" panose="02040503050406030204" pitchFamily="18" charset="0"/>
                          </a:rPr>
                          <m:t>0.78</m:t>
                        </m:r>
                      </m:sup>
                    </m:sSup>
                  </m:oMath>
                </a14:m>
                <a:br>
                  <a:rPr lang="en-US" sz="3600" b="0" dirty="0"/>
                </a:br>
                <a:endParaRPr lang="en-US" sz="3600" dirty="0"/>
              </a:p>
            </p:txBody>
          </p:sp>
        </mc:Choice>
        <mc:Fallback xmlns="">
          <p:sp>
            <p:nvSpPr>
              <p:cNvPr id="2" name="Title 1">
                <a:extLst>
                  <a:ext uri="{FF2B5EF4-FFF2-40B4-BE49-F238E27FC236}">
                    <a16:creationId xmlns:a16="http://schemas.microsoft.com/office/drawing/2014/main" id="{656D9DED-BD45-4F2D-9970-31FF47D3FD45}"/>
                  </a:ext>
                </a:extLst>
              </p:cNvPr>
              <p:cNvSpPr>
                <a:spLocks noGrp="1" noRot="1" noChangeAspect="1" noMove="1" noResize="1" noEditPoints="1" noAdjustHandles="1" noChangeArrowheads="1" noChangeShapeType="1" noTextEdit="1"/>
              </p:cNvSpPr>
              <p:nvPr>
                <p:ph type="title"/>
              </p:nvPr>
            </p:nvSpPr>
            <p:spPr>
              <a:xfrm>
                <a:off x="662486" y="960438"/>
                <a:ext cx="8229600" cy="498405"/>
              </a:xfrm>
              <a:blipFill>
                <a:blip r:embed="rId2"/>
                <a:stretch>
                  <a:fillRect t="-107407" b="-6296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E46B05F-FCEB-40AE-8D83-B2B2D0FE1C15}"/>
              </a:ext>
            </a:extLst>
          </p:cNvPr>
          <p:cNvPicPr>
            <a:picLocks noChangeAspect="1"/>
          </p:cNvPicPr>
          <p:nvPr/>
        </p:nvPicPr>
        <p:blipFill>
          <a:blip r:embed="rId3"/>
          <a:stretch>
            <a:fillRect/>
          </a:stretch>
        </p:blipFill>
        <p:spPr>
          <a:xfrm>
            <a:off x="1377725" y="1804916"/>
            <a:ext cx="5831968" cy="4815691"/>
          </a:xfrm>
          <a:prstGeom prst="rect">
            <a:avLst/>
          </a:prstGeom>
        </p:spPr>
      </p:pic>
    </p:spTree>
    <p:extLst>
      <p:ext uri="{BB962C8B-B14F-4D97-AF65-F5344CB8AC3E}">
        <p14:creationId xmlns:p14="http://schemas.microsoft.com/office/powerpoint/2010/main" val="1255229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390" y="2755702"/>
            <a:ext cx="7081025" cy="498405"/>
          </a:xfrm>
        </p:spPr>
        <p:txBody>
          <a:bodyPr/>
          <a:lstStyle/>
          <a:p>
            <a:r>
              <a:rPr lang="en-US" sz="4800" dirty="0"/>
              <a:t>5. Correlation between Turbidity Runoff and Precipitation</a:t>
            </a:r>
          </a:p>
        </p:txBody>
      </p:sp>
    </p:spTree>
    <p:extLst>
      <p:ext uri="{BB962C8B-B14F-4D97-AF65-F5344CB8AC3E}">
        <p14:creationId xmlns:p14="http://schemas.microsoft.com/office/powerpoint/2010/main" val="87323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0" y="1063574"/>
            <a:ext cx="3267308" cy="498405"/>
          </a:xfrm>
        </p:spPr>
        <p:txBody>
          <a:bodyPr/>
          <a:lstStyle/>
          <a:p>
            <a:r>
              <a:rPr lang="en-US" sz="2800" dirty="0"/>
              <a:t>Automated Turbidity Sampling: Sites and Weather Stations</a:t>
            </a:r>
          </a:p>
        </p:txBody>
      </p:sp>
      <p:sp>
        <p:nvSpPr>
          <p:cNvPr id="3" name="Content Placeholder 2"/>
          <p:cNvSpPr>
            <a:spLocks noGrp="1"/>
          </p:cNvSpPr>
          <p:nvPr>
            <p:ph idx="1"/>
          </p:nvPr>
        </p:nvSpPr>
        <p:spPr>
          <a:xfrm>
            <a:off x="278780" y="2364058"/>
            <a:ext cx="3267308" cy="3795558"/>
          </a:xfrm>
        </p:spPr>
        <p:txBody>
          <a:bodyPr>
            <a:noAutofit/>
          </a:bodyPr>
          <a:lstStyle/>
          <a:p>
            <a:r>
              <a:rPr lang="en-US" sz="2000" dirty="0"/>
              <a:t>Automated turbidity sampling devices were deployed at four sites: </a:t>
            </a:r>
          </a:p>
          <a:p>
            <a:pPr lvl="1"/>
            <a:r>
              <a:rPr lang="en-US" sz="1800" dirty="0"/>
              <a:t>Racine (11 events) </a:t>
            </a:r>
          </a:p>
          <a:p>
            <a:pPr lvl="1"/>
            <a:r>
              <a:rPr lang="en-US" sz="1800" dirty="0"/>
              <a:t>Lake Geneva (8 events)</a:t>
            </a:r>
          </a:p>
          <a:p>
            <a:pPr lvl="1"/>
            <a:r>
              <a:rPr lang="en-US" sz="1800" dirty="0"/>
              <a:t>Wrightstown (3 events)</a:t>
            </a:r>
          </a:p>
          <a:p>
            <a:pPr lvl="1"/>
            <a:r>
              <a:rPr lang="en-US" sz="1800" dirty="0"/>
              <a:t>Wauwatosa (8 events)</a:t>
            </a:r>
          </a:p>
        </p:txBody>
      </p:sp>
      <p:pic>
        <p:nvPicPr>
          <p:cNvPr id="4" name="Picture 3"/>
          <p:cNvPicPr/>
          <p:nvPr/>
        </p:nvPicPr>
        <p:blipFill>
          <a:blip r:embed="rId3" cstate="print"/>
          <a:srcRect/>
          <a:stretch>
            <a:fillRect/>
          </a:stretch>
        </p:blipFill>
        <p:spPr bwMode="auto">
          <a:xfrm>
            <a:off x="3668750" y="156117"/>
            <a:ext cx="5285679" cy="6333892"/>
          </a:xfrm>
          <a:prstGeom prst="rect">
            <a:avLst/>
          </a:prstGeom>
          <a:noFill/>
          <a:ln w="9525">
            <a:noFill/>
            <a:miter lim="800000"/>
            <a:headEnd/>
            <a:tailEnd/>
          </a:ln>
        </p:spPr>
      </p:pic>
    </p:spTree>
    <p:extLst>
      <p:ext uri="{BB962C8B-B14F-4D97-AF65-F5344CB8AC3E}">
        <p14:creationId xmlns:p14="http://schemas.microsoft.com/office/powerpoint/2010/main" val="911183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Rainfall-Turbidity Runoff Time Series</a:t>
            </a:r>
          </a:p>
        </p:txBody>
      </p:sp>
      <p:sp>
        <p:nvSpPr>
          <p:cNvPr id="3" name="Content Placeholder 2"/>
          <p:cNvSpPr>
            <a:spLocks noGrp="1"/>
          </p:cNvSpPr>
          <p:nvPr>
            <p:ph idx="1"/>
          </p:nvPr>
        </p:nvSpPr>
        <p:spPr>
          <a:xfrm>
            <a:off x="457200" y="1383556"/>
            <a:ext cx="8229600" cy="5065989"/>
          </a:xfrm>
        </p:spPr>
        <p:txBody>
          <a:bodyPr>
            <a:normAutofit/>
          </a:bodyPr>
          <a:lstStyle/>
          <a:p>
            <a:r>
              <a:rPr lang="en-US" sz="2800" dirty="0"/>
              <a:t>Example: </a:t>
            </a:r>
            <a:r>
              <a:rPr lang="en-US" sz="2800"/>
              <a:t>data series from Lake Geneva Site</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40111" y="2179519"/>
            <a:ext cx="3930805" cy="295004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962293" y="2179519"/>
            <a:ext cx="3936380" cy="2950040"/>
          </a:xfrm>
          <a:prstGeom prst="rect">
            <a:avLst/>
          </a:prstGeom>
          <a:noFill/>
          <a:ln>
            <a:noFill/>
          </a:ln>
        </p:spPr>
      </p:pic>
    </p:spTree>
    <p:extLst>
      <p:ext uri="{BB962C8B-B14F-4D97-AF65-F5344CB8AC3E}">
        <p14:creationId xmlns:p14="http://schemas.microsoft.com/office/powerpoint/2010/main" val="1065114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3600" dirty="0"/>
              <a:t>Unit Turbidity </a:t>
            </a:r>
            <a:r>
              <a:rPr lang="en-US" altLang="zh-CN" sz="3600"/>
              <a:t>Runoff Response Function</a:t>
            </a:r>
            <a:endParaRPr lang="en-US" sz="3600"/>
          </a:p>
        </p:txBody>
      </p:sp>
      <p:sp>
        <p:nvSpPr>
          <p:cNvPr id="3" name="Content Placeholder 2"/>
          <p:cNvSpPr>
            <a:spLocks noGrp="1"/>
          </p:cNvSpPr>
          <p:nvPr>
            <p:ph idx="1"/>
          </p:nvPr>
        </p:nvSpPr>
        <p:spPr/>
        <p:txBody>
          <a:bodyPr>
            <a:normAutofit/>
          </a:bodyPr>
          <a:lstStyle/>
          <a:p>
            <a:r>
              <a:rPr lang="en-US" sz="2400" dirty="0"/>
              <a:t>Analogous to the unit hydrograph approach, a unit turbidity runoff response function can be reconstructed from recorded </a:t>
            </a:r>
            <a:r>
              <a:rPr lang="en-US" sz="2400" dirty="0" err="1"/>
              <a:t>turbidity&amp;precipitation</a:t>
            </a:r>
            <a:r>
              <a:rPr lang="en-US" sz="2400" dirty="0"/>
              <a:t> time series.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951876" y="2614813"/>
            <a:ext cx="4534524" cy="3647091"/>
          </a:xfrm>
          <a:prstGeom prst="rect">
            <a:avLst/>
          </a:prstGeom>
          <a:noFill/>
          <a:ln>
            <a:noFill/>
          </a:ln>
        </p:spPr>
      </p:pic>
      <p:sp>
        <p:nvSpPr>
          <p:cNvPr id="6" name="TextBox 5"/>
          <p:cNvSpPr txBox="1"/>
          <p:nvPr/>
        </p:nvSpPr>
        <p:spPr>
          <a:xfrm>
            <a:off x="5981076" y="3449255"/>
            <a:ext cx="2708476" cy="1200329"/>
          </a:xfrm>
          <a:prstGeom prst="rect">
            <a:avLst/>
          </a:prstGeom>
          <a:noFill/>
        </p:spPr>
        <p:txBody>
          <a:bodyPr wrap="square" rtlCol="0">
            <a:spAutoFit/>
          </a:bodyPr>
          <a:lstStyle/>
          <a:p>
            <a:r>
              <a:rPr lang="en-US" b="1" dirty="0">
                <a:solidFill>
                  <a:srgbClr val="0432FF"/>
                </a:solidFill>
              </a:rPr>
              <a:t>Note:</a:t>
            </a:r>
            <a:r>
              <a:rPr lang="en-US" b="1" dirty="0"/>
              <a:t> </a:t>
            </a:r>
            <a:r>
              <a:rPr lang="en-US" dirty="0"/>
              <a:t>Errors are defined as the ratio of root mean square errors to the peak turbidity level.</a:t>
            </a:r>
          </a:p>
        </p:txBody>
      </p:sp>
    </p:spTree>
    <p:extLst>
      <p:ext uri="{BB962C8B-B14F-4D97-AF65-F5344CB8AC3E}">
        <p14:creationId xmlns:p14="http://schemas.microsoft.com/office/powerpoint/2010/main" val="46734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From Data Series</a:t>
            </a:r>
          </a:p>
        </p:txBody>
      </p:sp>
      <p:sp>
        <p:nvSpPr>
          <p:cNvPr id="3" name="Content Placeholder 2"/>
          <p:cNvSpPr>
            <a:spLocks noGrp="1"/>
          </p:cNvSpPr>
          <p:nvPr>
            <p:ph idx="1"/>
          </p:nvPr>
        </p:nvSpPr>
        <p:spPr/>
        <p:txBody>
          <a:bodyPr>
            <a:normAutofit fontScale="92500" lnSpcReduction="20000"/>
          </a:bodyPr>
          <a:lstStyle/>
          <a:p>
            <a:r>
              <a:rPr lang="en-US" dirty="0"/>
              <a:t>Total rainfall depth</a:t>
            </a:r>
          </a:p>
          <a:p>
            <a:r>
              <a:rPr lang="en-US" dirty="0"/>
              <a:t>Average rainfall intensity</a:t>
            </a:r>
          </a:p>
          <a:p>
            <a:r>
              <a:rPr lang="en-US" dirty="0"/>
              <a:t>Peak rainfall intensity</a:t>
            </a:r>
          </a:p>
          <a:p>
            <a:endParaRPr lang="en-US" dirty="0"/>
          </a:p>
          <a:p>
            <a:r>
              <a:rPr lang="en-US" dirty="0"/>
              <a:t>Event averaged turbidity </a:t>
            </a:r>
          </a:p>
          <a:p>
            <a:r>
              <a:rPr lang="en-US" dirty="0"/>
              <a:t>Peak turbidity</a:t>
            </a:r>
          </a:p>
          <a:p>
            <a:r>
              <a:rPr lang="en-US" dirty="0"/>
              <a:t>24-hour averaged turbidity (</a:t>
            </a:r>
            <a:r>
              <a:rPr lang="en-US" dirty="0">
                <a:solidFill>
                  <a:srgbClr val="FF0000"/>
                </a:solidFill>
              </a:rPr>
              <a:t>EPA limitation: &lt;280 NTU</a:t>
            </a:r>
            <a:r>
              <a:rPr lang="en-US" dirty="0"/>
              <a:t>)</a:t>
            </a:r>
          </a:p>
          <a:p>
            <a:r>
              <a:rPr lang="en-US" dirty="0"/>
              <a:t>Turbidity runoff duration</a:t>
            </a:r>
          </a:p>
          <a:p>
            <a:r>
              <a:rPr lang="en-US" dirty="0"/>
              <a:t>Rainfall centroid time</a:t>
            </a:r>
          </a:p>
          <a:p>
            <a:r>
              <a:rPr lang="en-US" dirty="0"/>
              <a:t>Turbidity runoff centroid time</a:t>
            </a:r>
          </a:p>
        </p:txBody>
      </p:sp>
    </p:spTree>
    <p:extLst>
      <p:ext uri="{BB962C8B-B14F-4D97-AF65-F5344CB8AC3E}">
        <p14:creationId xmlns:p14="http://schemas.microsoft.com/office/powerpoint/2010/main" val="965619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Rainfall-Turbidity Correlation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We claim that statistics of rainfall and turbidity are correlated if</a:t>
                </a:r>
              </a:p>
              <a:p>
                <a:pPr lvl="1"/>
                <a:r>
                  <a:rPr lang="en-US" sz="2000" dirty="0"/>
                  <a:t>Linear regression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charset="0"/>
                          </a:rPr>
                          <m:t>𝑅</m:t>
                        </m:r>
                      </m:e>
                      <m:sup>
                        <m:r>
                          <a:rPr lang="en-US" sz="2000" b="0" i="1" smtClean="0">
                            <a:latin typeface="Cambria Math" charset="0"/>
                          </a:rPr>
                          <m:t>2</m:t>
                        </m:r>
                      </m:sup>
                    </m:sSup>
                    <m:r>
                      <a:rPr lang="en-US" sz="2000" b="0" i="1" smtClean="0">
                        <a:latin typeface="Cambria Math" charset="0"/>
                      </a:rPr>
                      <m:t>&gt;5</m:t>
                    </m:r>
                    <m:r>
                      <a:rPr lang="en-US" sz="2000" b="0" i="1" smtClean="0">
                        <a:latin typeface="Cambria Math" panose="02040503050406030204" pitchFamily="18" charset="0"/>
                      </a:rPr>
                      <m:t>0</m:t>
                    </m:r>
                    <m:r>
                      <a:rPr lang="en-US" sz="2000" b="0" i="1" smtClean="0">
                        <a:latin typeface="Cambria Math" charset="0"/>
                      </a:rPr>
                      <m:t>%</m:t>
                    </m:r>
                  </m:oMath>
                </a14:m>
                <a:r>
                  <a:rPr lang="en-US" sz="2000" dirty="0"/>
                  <a:t> </a:t>
                </a:r>
              </a:p>
              <a:p>
                <a:pPr lvl="1"/>
                <a:r>
                  <a:rPr lang="en-US" sz="2000" dirty="0">
                    <a:solidFill>
                      <a:srgbClr val="FF0000"/>
                    </a:solidFill>
                  </a:rPr>
                  <a:t>And</a:t>
                </a:r>
                <a:r>
                  <a:rPr lang="en-US" sz="2000" dirty="0"/>
                  <a:t> the hypothesis testing rejects the null hypothesis with </a:t>
                </a:r>
                <a14:m>
                  <m:oMath xmlns:m="http://schemas.openxmlformats.org/officeDocument/2006/math">
                    <m:r>
                      <a:rPr lang="en-US" sz="2000" b="0" i="1" smtClean="0">
                        <a:latin typeface="Cambria Math" charset="0"/>
                      </a:rPr>
                      <m:t>𝑃</m:t>
                    </m:r>
                    <m:r>
                      <a:rPr lang="en-US" sz="2000" b="0" i="1" smtClean="0">
                        <a:latin typeface="Cambria Math" charset="0"/>
                      </a:rPr>
                      <m:t>&lt;0.05</m:t>
                    </m:r>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3" t="-963" r="-222"/>
                </a:stretch>
              </a:blipFill>
            </p:spPr>
            <p:txBody>
              <a:bodyPr/>
              <a:lstStyle/>
              <a:p>
                <a:r>
                  <a:rPr lang="en-US">
                    <a:noFill/>
                  </a:rPr>
                  <a:t> </a:t>
                </a:r>
              </a:p>
            </p:txBody>
          </p:sp>
        </mc:Fallback>
      </mc:AlternateContent>
      <p:sp>
        <p:nvSpPr>
          <p:cNvPr id="7" name="TextBox 6"/>
          <p:cNvSpPr txBox="1"/>
          <p:nvPr/>
        </p:nvSpPr>
        <p:spPr>
          <a:xfrm>
            <a:off x="3336321" y="6086304"/>
            <a:ext cx="4361938" cy="369332"/>
          </a:xfrm>
          <a:prstGeom prst="rect">
            <a:avLst/>
          </a:prstGeom>
          <a:noFill/>
        </p:spPr>
        <p:txBody>
          <a:bodyPr wrap="square" rtlCol="0">
            <a:spAutoFit/>
          </a:bodyPr>
          <a:lstStyle/>
          <a:p>
            <a:r>
              <a:rPr lang="en-US">
                <a:solidFill>
                  <a:srgbClr val="0432FF"/>
                </a:solidFill>
              </a:rPr>
              <a:t>Note: √ : correlated, ×  </a:t>
            </a:r>
            <a:r>
              <a:rPr lang="en-US" dirty="0">
                <a:solidFill>
                  <a:srgbClr val="0432FF"/>
                </a:solidFill>
              </a:rPr>
              <a:t>: uncorrelated</a:t>
            </a:r>
          </a:p>
        </p:txBody>
      </p:sp>
      <p:graphicFrame>
        <p:nvGraphicFramePr>
          <p:cNvPr id="4" name="Table 3">
            <a:extLst>
              <a:ext uri="{FF2B5EF4-FFF2-40B4-BE49-F238E27FC236}">
                <a16:creationId xmlns:a16="http://schemas.microsoft.com/office/drawing/2014/main" id="{40323439-C306-4207-AC05-7CFD976F62FC}"/>
              </a:ext>
            </a:extLst>
          </p:cNvPr>
          <p:cNvGraphicFramePr>
            <a:graphicFrameLocks noGrp="1"/>
          </p:cNvGraphicFramePr>
          <p:nvPr>
            <p:extLst>
              <p:ext uri="{D42A27DB-BD31-4B8C-83A1-F6EECF244321}">
                <p14:modId xmlns:p14="http://schemas.microsoft.com/office/powerpoint/2010/main" val="209133833"/>
              </p:ext>
            </p:extLst>
          </p:nvPr>
        </p:nvGraphicFramePr>
        <p:xfrm>
          <a:off x="735988" y="2732554"/>
          <a:ext cx="7774965" cy="3200466"/>
        </p:xfrm>
        <a:graphic>
          <a:graphicData uri="http://schemas.openxmlformats.org/drawingml/2006/table">
            <a:tbl>
              <a:tblPr firstRow="1" firstCol="1" bandRow="1">
                <a:tableStyleId>{5C22544A-7EE6-4342-B048-85BDC9FD1C3A}</a:tableStyleId>
              </a:tblPr>
              <a:tblGrid>
                <a:gridCol w="3874848">
                  <a:extLst>
                    <a:ext uri="{9D8B030D-6E8A-4147-A177-3AD203B41FA5}">
                      <a16:colId xmlns:a16="http://schemas.microsoft.com/office/drawing/2014/main" val="632550176"/>
                    </a:ext>
                  </a:extLst>
                </a:gridCol>
                <a:gridCol w="839738">
                  <a:extLst>
                    <a:ext uri="{9D8B030D-6E8A-4147-A177-3AD203B41FA5}">
                      <a16:colId xmlns:a16="http://schemas.microsoft.com/office/drawing/2014/main" val="4072369236"/>
                    </a:ext>
                  </a:extLst>
                </a:gridCol>
                <a:gridCol w="858399">
                  <a:extLst>
                    <a:ext uri="{9D8B030D-6E8A-4147-A177-3AD203B41FA5}">
                      <a16:colId xmlns:a16="http://schemas.microsoft.com/office/drawing/2014/main" val="4240814516"/>
                    </a:ext>
                  </a:extLst>
                </a:gridCol>
                <a:gridCol w="1128981">
                  <a:extLst>
                    <a:ext uri="{9D8B030D-6E8A-4147-A177-3AD203B41FA5}">
                      <a16:colId xmlns:a16="http://schemas.microsoft.com/office/drawing/2014/main" val="1851774270"/>
                    </a:ext>
                  </a:extLst>
                </a:gridCol>
                <a:gridCol w="1072999">
                  <a:extLst>
                    <a:ext uri="{9D8B030D-6E8A-4147-A177-3AD203B41FA5}">
                      <a16:colId xmlns:a16="http://schemas.microsoft.com/office/drawing/2014/main" val="3172099547"/>
                    </a:ext>
                  </a:extLst>
                </a:gridCol>
              </a:tblGrid>
              <a:tr h="548673">
                <a:tc>
                  <a:txBody>
                    <a:bodyPr/>
                    <a:lstStyle/>
                    <a:p>
                      <a:pPr marL="0" marR="0" algn="ctr">
                        <a:lnSpc>
                          <a:spcPct val="115000"/>
                        </a:lnSpc>
                        <a:spcBef>
                          <a:spcPts val="600"/>
                        </a:spcBef>
                        <a:spcAft>
                          <a:spcPts val="600"/>
                        </a:spcAft>
                      </a:pPr>
                      <a:r>
                        <a:rPr lang="en-US" sz="2000" dirty="0">
                          <a:effectLst/>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Racine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Lake Geneva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a:effectLst/>
                        </a:rPr>
                        <a:t>Wrightstown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Wauwatosa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09910579"/>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mean rain intensity (I</a:t>
                      </a:r>
                      <a:r>
                        <a:rPr lang="en-US" sz="1400" baseline="-25000">
                          <a:effectLst/>
                        </a:rPr>
                        <a:t>a</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80510778"/>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mean rain intensity (I</a:t>
                      </a:r>
                      <a:r>
                        <a:rPr lang="en-US" sz="1400" baseline="-25000">
                          <a:effectLst/>
                        </a:rPr>
                        <a:t>a</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33698555"/>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peak rain intensity  (I</a:t>
                      </a:r>
                      <a:r>
                        <a:rPr lang="en-US" sz="1400" baseline="-25000">
                          <a:effectLst/>
                        </a:rPr>
                        <a:t>p</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37299852"/>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peak rain intensity  (I</a:t>
                      </a:r>
                      <a:r>
                        <a:rPr lang="en-US" sz="1400" baseline="-25000">
                          <a:effectLst/>
                        </a:rPr>
                        <a:t>p</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15274966"/>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71102110"/>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6174756"/>
                  </a:ext>
                </a:extLst>
              </a:tr>
              <a:tr h="548673">
                <a:tc>
                  <a:txBody>
                    <a:bodyPr/>
                    <a:lstStyle/>
                    <a:p>
                      <a:pPr marL="0" marR="0" algn="ctr">
                        <a:lnSpc>
                          <a:spcPct val="115000"/>
                        </a:lnSpc>
                        <a:spcBef>
                          <a:spcPts val="600"/>
                        </a:spcBef>
                        <a:spcAft>
                          <a:spcPts val="600"/>
                        </a:spcAft>
                      </a:pPr>
                      <a:r>
                        <a:rPr lang="en-US" sz="1400">
                          <a:effectLst/>
                        </a:rPr>
                        <a:t>Peak daily average turbidity (T</a:t>
                      </a:r>
                      <a:r>
                        <a:rPr lang="en-US" sz="1400" baseline="-25000">
                          <a:effectLst/>
                        </a:rPr>
                        <a:t>24</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latin typeface="Calibri" panose="020F0502020204030204" pitchFamily="34" charset="0"/>
                          <a:ea typeface="SimSun" panose="02010600030101010101" pitchFamily="2" charset="-122"/>
                          <a:cs typeface="Times New Roman" panose="02020603050405020304" pitchFamily="18" charset="0"/>
                        </a:rPr>
                        <a:t>x</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19252173"/>
                  </a:ext>
                </a:extLst>
              </a:tr>
            </a:tbl>
          </a:graphicData>
        </a:graphic>
      </p:graphicFrame>
    </p:spTree>
    <p:extLst>
      <p:ext uri="{BB962C8B-B14F-4D97-AF65-F5344CB8AC3E}">
        <p14:creationId xmlns:p14="http://schemas.microsoft.com/office/powerpoint/2010/main" val="1435675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Peak Turbidity ~ Precipitation Depth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0703" y="1341002"/>
                <a:ext cx="3707027" cy="5065989"/>
              </a:xfrm>
            </p:spPr>
            <p:txBody>
              <a:bodyPr>
                <a:normAutofit/>
              </a:bodyPr>
              <a:lstStyle/>
              <a:p>
                <a:r>
                  <a:rPr lang="en-US" sz="2000" b="0" dirty="0"/>
                  <a:t>Good linear relation was found between the peak turbidity and the total precipitation depth for all four sites: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𝑇</m:t>
                        </m:r>
                      </m:e>
                      <m:sub>
                        <m:r>
                          <a:rPr lang="en-US" sz="2000" b="0" i="1" smtClean="0">
                            <a:latin typeface="Cambria Math" charset="0"/>
                          </a:rPr>
                          <m:t>𝑃</m:t>
                        </m:r>
                      </m:sub>
                    </m:sSub>
                    <m:r>
                      <a:rPr lang="en-US" sz="2000" b="0" i="1" smtClean="0">
                        <a:latin typeface="Cambria Math" charset="0"/>
                      </a:rPr>
                      <m:t>=</m:t>
                    </m:r>
                    <m:r>
                      <a:rPr lang="en-US" sz="2000" b="0" i="1" smtClean="0">
                        <a:latin typeface="Cambria Math" charset="0"/>
                      </a:rPr>
                      <m:t>𝑎𝑃</m:t>
                    </m:r>
                  </m:oMath>
                </a14:m>
                <a:r>
                  <a:rPr lang="en-US" sz="2000" dirty="0"/>
                  <a:t>, where </a:t>
                </a:r>
                <a14:m>
                  <m:oMath xmlns:m="http://schemas.openxmlformats.org/officeDocument/2006/math">
                    <m:r>
                      <a:rPr lang="en-US" sz="2000" b="0" i="1" smtClean="0">
                        <a:latin typeface="Cambria Math" charset="0"/>
                      </a:rPr>
                      <m:t>𝑎</m:t>
                    </m:r>
                    <m:r>
                      <a:rPr lang="en-US" sz="2000" b="0" i="1" smtClean="0">
                        <a:latin typeface="Cambria Math" charset="0"/>
                      </a:rPr>
                      <m:t>=1831, 1921, 1178 </m:t>
                    </m:r>
                    <m:r>
                      <m:rPr>
                        <m:sty m:val="p"/>
                      </m:rPr>
                      <a:rPr lang="en-US" sz="2000" b="0" i="0" smtClean="0">
                        <a:latin typeface="Cambria Math" charset="0"/>
                      </a:rPr>
                      <m:t>and</m:t>
                    </m:r>
                    <m:r>
                      <a:rPr lang="en-US" sz="2000" b="0" i="1" smtClean="0">
                        <a:latin typeface="Cambria Math" charset="0"/>
                      </a:rPr>
                      <m:t> 349</m:t>
                    </m:r>
                  </m:oMath>
                </a14:m>
                <a:r>
                  <a:rPr lang="en-US" sz="2000" dirty="0"/>
                  <a:t> (NTU/in) for Racine, Lake Geneva, Wrightstown and Wauwatosa sites, respectively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0703" y="1341002"/>
                <a:ext cx="3707027" cy="5065989"/>
              </a:xfrm>
              <a:blipFill rotWithShape="0">
                <a:blip r:embed="rId2"/>
                <a:stretch>
                  <a:fillRect l="-1480" t="-722" r="-1480"/>
                </a:stretch>
              </a:blipFill>
            </p:spPr>
            <p:txBody>
              <a:bodyPr/>
              <a:lstStyle/>
              <a:p>
                <a:r>
                  <a:rPr lang="en-US">
                    <a:noFill/>
                  </a:rPr>
                  <a:t> </a:t>
                </a:r>
              </a:p>
            </p:txBody>
          </p:sp>
        </mc:Fallback>
      </mc:AlternateContent>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4077730" y="1341002"/>
            <a:ext cx="4794421" cy="4331335"/>
          </a:xfrm>
          <a:prstGeom prst="rect">
            <a:avLst/>
          </a:prstGeom>
          <a:noFill/>
          <a:ln>
            <a:noFill/>
          </a:ln>
        </p:spPr>
      </p:pic>
    </p:spTree>
    <p:extLst>
      <p:ext uri="{BB962C8B-B14F-4D97-AF65-F5344CB8AC3E}">
        <p14:creationId xmlns:p14="http://schemas.microsoft.com/office/powerpoint/2010/main" val="24788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1. Literature Review</a:t>
            </a:r>
          </a:p>
        </p:txBody>
      </p:sp>
    </p:spTree>
    <p:extLst>
      <p:ext uri="{BB962C8B-B14F-4D97-AF65-F5344CB8AC3E}">
        <p14:creationId xmlns:p14="http://schemas.microsoft.com/office/powerpoint/2010/main" val="1317000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24-hour average Turbidity vs. Precipitation Depth</a:t>
            </a:r>
          </a:p>
        </p:txBody>
      </p:sp>
      <p:sp>
        <p:nvSpPr>
          <p:cNvPr id="3" name="Content Placeholder 2"/>
          <p:cNvSpPr>
            <a:spLocks noGrp="1"/>
          </p:cNvSpPr>
          <p:nvPr>
            <p:ph idx="1"/>
          </p:nvPr>
        </p:nvSpPr>
        <p:spPr>
          <a:xfrm>
            <a:off x="318304" y="1272382"/>
            <a:ext cx="3096228" cy="4806649"/>
          </a:xfrm>
        </p:spPr>
        <p:txBody>
          <a:bodyPr>
            <a:normAutofit/>
          </a:bodyPr>
          <a:lstStyle/>
          <a:p>
            <a:r>
              <a:rPr lang="en-US" sz="2000" dirty="0"/>
              <a:t>Good linear correlation was found between the maximum 24-hour average turbidity and the total precipitation depth at all but one site</a:t>
            </a:r>
          </a:p>
        </p:txBody>
      </p:sp>
      <p:pic>
        <p:nvPicPr>
          <p:cNvPr id="4" name="Picture 3"/>
          <p:cNvPicPr>
            <a:picLocks noChangeAspect="1"/>
          </p:cNvPicPr>
          <p:nvPr/>
        </p:nvPicPr>
        <p:blipFill>
          <a:blip r:embed="rId2"/>
          <a:stretch>
            <a:fillRect/>
          </a:stretch>
        </p:blipFill>
        <p:spPr>
          <a:xfrm>
            <a:off x="3854370" y="1175921"/>
            <a:ext cx="4982901" cy="5231066"/>
          </a:xfrm>
          <a:prstGeom prst="rect">
            <a:avLst/>
          </a:prstGeom>
        </p:spPr>
      </p:pic>
    </p:spTree>
    <p:extLst>
      <p:ext uri="{BB962C8B-B14F-4D97-AF65-F5344CB8AC3E}">
        <p14:creationId xmlns:p14="http://schemas.microsoft.com/office/powerpoint/2010/main" val="69449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886553"/>
                <a:ext cx="8229600" cy="5548971"/>
              </a:xfrm>
            </p:spPr>
            <p:txBody>
              <a:bodyPr>
                <a:normAutofit lnSpcReduction="10000"/>
              </a:bodyPr>
              <a:lstStyle/>
              <a:p>
                <a:r>
                  <a:rPr lang="en-US" sz="2000" dirty="0">
                    <a:solidFill>
                      <a:schemeClr val="tx1"/>
                    </a:solidFill>
                  </a:rPr>
                  <a:t>Turbidity of grab samples during or after storms ranged from 20 to 2,300 NTU, agreed well with the 500~2,000 NTU range reported in NCHRP (2012).</a:t>
                </a:r>
              </a:p>
              <a:p>
                <a:r>
                  <a:rPr lang="en-US" sz="2000" dirty="0">
                    <a:solidFill>
                      <a:schemeClr val="tx1"/>
                    </a:solidFill>
                  </a:rPr>
                  <a:t>Conventional BMP controls are not able to significantly reduce the turbidity. However, they are effective at reducing soil erosion, runoff volume and speed, thus reducing the total sediment load into receiving waters. </a:t>
                </a:r>
              </a:p>
              <a:p>
                <a:r>
                  <a:rPr lang="en-US" sz="2000" dirty="0">
                    <a:solidFill>
                      <a:schemeClr val="tx1"/>
                    </a:solidFill>
                  </a:rPr>
                  <a:t>Relation between the TSS and turbidity of grab samples can be described by a power-law relation, i.e., </a:t>
                </a:r>
                <a14:m>
                  <m:oMath xmlns:m="http://schemas.openxmlformats.org/officeDocument/2006/math">
                    <m:r>
                      <a:rPr lang="en-US" sz="2000" b="0" i="1" smtClean="0">
                        <a:solidFill>
                          <a:schemeClr val="tx1"/>
                        </a:solidFill>
                        <a:latin typeface="Cambria Math" charset="0"/>
                      </a:rPr>
                      <m:t>𝑇𝑆𝑆</m:t>
                    </m:r>
                    <m:r>
                      <a:rPr lang="en-US" sz="2000" b="0" i="1" smtClean="0">
                        <a:solidFill>
                          <a:schemeClr val="tx1"/>
                        </a:solidFill>
                        <a:latin typeface="Cambria Math" charset="0"/>
                      </a:rPr>
                      <m:t>=</m:t>
                    </m:r>
                    <m:r>
                      <a:rPr lang="en-US" sz="2000" b="0" i="1" smtClean="0">
                        <a:solidFill>
                          <a:schemeClr val="tx1"/>
                        </a:solidFill>
                        <a:latin typeface="Cambria Math" charset="0"/>
                      </a:rPr>
                      <m:t>𝛼</m:t>
                    </m:r>
                    <m:r>
                      <a:rPr lang="en-US" sz="2000" b="0" i="1" smtClean="0">
                        <a:solidFill>
                          <a:schemeClr val="tx1"/>
                        </a:solidFill>
                        <a:latin typeface="Cambria Math" charset="0"/>
                      </a:rPr>
                      <m:t>𝑁𝑇</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charset="0"/>
                          </a:rPr>
                          <m:t>𝑈</m:t>
                        </m:r>
                      </m:e>
                      <m:sup>
                        <m:r>
                          <a:rPr lang="en-US" sz="2000" b="0" i="1" smtClean="0">
                            <a:solidFill>
                              <a:schemeClr val="tx1"/>
                            </a:solidFill>
                            <a:latin typeface="Cambria Math" charset="0"/>
                          </a:rPr>
                          <m:t>𝛽</m:t>
                        </m:r>
                      </m:sup>
                    </m:sSup>
                  </m:oMath>
                </a14:m>
                <a:r>
                  <a:rPr lang="en-US" sz="2000" dirty="0">
                    <a:solidFill>
                      <a:schemeClr val="tx1"/>
                    </a:solidFill>
                  </a:rPr>
                  <a:t>,  where the exponent </a:t>
                </a:r>
                <a14:m>
                  <m:oMath xmlns:m="http://schemas.openxmlformats.org/officeDocument/2006/math">
                    <m:r>
                      <a:rPr lang="en-US" sz="2000" b="0" i="1" smtClean="0">
                        <a:solidFill>
                          <a:schemeClr val="tx1"/>
                        </a:solidFill>
                        <a:latin typeface="Cambria Math" charset="0"/>
                      </a:rPr>
                      <m:t>𝛽</m:t>
                    </m:r>
                  </m:oMath>
                </a14:m>
                <a:r>
                  <a:rPr lang="en-US" sz="2000" dirty="0">
                    <a:solidFill>
                      <a:schemeClr val="tx1"/>
                    </a:solidFill>
                  </a:rPr>
                  <a:t> ranged from 1.36 to 1.92, and the coefficient varied significantly from 0.003 to 0.076.</a:t>
                </a:r>
              </a:p>
              <a:p>
                <a:r>
                  <a:rPr lang="en-US" sz="2000" dirty="0">
                    <a:solidFill>
                      <a:schemeClr val="tx1"/>
                    </a:solidFill>
                  </a:rPr>
                  <a:t>A unit runoff turbidity function, which represents the response of turbidity runoff process to a unit precipitation depth, can be reconstructed from measured data. The reconstructed unit response function was able to reasonably describe all recorded turbidity runoff events.</a:t>
                </a:r>
              </a:p>
              <a:p>
                <a:r>
                  <a:rPr lang="en-US" sz="2000" dirty="0">
                    <a:solidFill>
                      <a:schemeClr val="tx1"/>
                    </a:solidFill>
                  </a:rPr>
                  <a:t>Both the peak turbidity and the maximum daily average turbidity were found to be linearly correlated with the total precipitation depth for all sampling sites</a:t>
                </a:r>
              </a:p>
              <a:p>
                <a:endParaRPr lang="en-US" sz="2000" dirty="0">
                  <a:solidFill>
                    <a:schemeClr val="tx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886553"/>
                <a:ext cx="8229600" cy="5548971"/>
              </a:xfrm>
              <a:blipFill>
                <a:blip r:embed="rId2"/>
                <a:stretch>
                  <a:fillRect l="-667" t="-1098" r="-1333"/>
                </a:stretch>
              </a:blipFill>
            </p:spPr>
            <p:txBody>
              <a:bodyPr/>
              <a:lstStyle/>
              <a:p>
                <a:r>
                  <a:rPr lang="en-US">
                    <a:noFill/>
                  </a:rPr>
                  <a:t> </a:t>
                </a:r>
              </a:p>
            </p:txBody>
          </p:sp>
        </mc:Fallback>
      </mc:AlternateContent>
    </p:spTree>
    <p:extLst>
      <p:ext uri="{BB962C8B-B14F-4D97-AF65-F5344CB8AC3E}">
        <p14:creationId xmlns:p14="http://schemas.microsoft.com/office/powerpoint/2010/main" val="8109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24BE-C946-4418-B20C-F92A5F552EE9}"/>
              </a:ext>
            </a:extLst>
          </p:cNvPr>
          <p:cNvSpPr>
            <a:spLocks noGrp="1"/>
          </p:cNvSpPr>
          <p:nvPr>
            <p:ph type="title"/>
          </p:nvPr>
        </p:nvSpPr>
        <p:spPr>
          <a:xfrm>
            <a:off x="457200" y="2622184"/>
            <a:ext cx="8229600" cy="498405"/>
          </a:xfrm>
        </p:spPr>
        <p:txBody>
          <a:bodyPr/>
          <a:lstStyle/>
          <a:p>
            <a:r>
              <a:rPr lang="en-US" dirty="0"/>
              <a:t>Backup Slides</a:t>
            </a:r>
          </a:p>
        </p:txBody>
      </p:sp>
    </p:spTree>
    <p:extLst>
      <p:ext uri="{BB962C8B-B14F-4D97-AF65-F5344CB8AC3E}">
        <p14:creationId xmlns:p14="http://schemas.microsoft.com/office/powerpoint/2010/main" val="1435474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29" y="274638"/>
            <a:ext cx="8948346" cy="498405"/>
          </a:xfrm>
        </p:spPr>
        <p:txBody>
          <a:bodyPr/>
          <a:lstStyle/>
          <a:p>
            <a:r>
              <a:rPr lang="en-US" sz="3200" dirty="0"/>
              <a:t>Turbidity Measurements: Other Methods and Units</a:t>
            </a:r>
          </a:p>
        </p:txBody>
      </p:sp>
      <p:sp>
        <p:nvSpPr>
          <p:cNvPr id="3" name="Content Placeholder 2"/>
          <p:cNvSpPr>
            <a:spLocks noGrp="1"/>
          </p:cNvSpPr>
          <p:nvPr>
            <p:ph idx="1"/>
          </p:nvPr>
        </p:nvSpPr>
        <p:spPr>
          <a:xfrm>
            <a:off x="457200" y="1060174"/>
            <a:ext cx="5715092" cy="5065989"/>
          </a:xfrm>
        </p:spPr>
        <p:txBody>
          <a:bodyPr>
            <a:normAutofit/>
          </a:bodyPr>
          <a:lstStyle/>
          <a:p>
            <a:pPr>
              <a:spcAft>
                <a:spcPts val="1200"/>
              </a:spcAft>
            </a:pPr>
            <a:r>
              <a:rPr lang="en-US" sz="2400" dirty="0" err="1"/>
              <a:t>Formazin</a:t>
            </a:r>
            <a:r>
              <a:rPr lang="en-US" sz="2400" dirty="0"/>
              <a:t> </a:t>
            </a:r>
            <a:r>
              <a:rPr lang="en-US" sz="2400" dirty="0" err="1"/>
              <a:t>Nephelometric</a:t>
            </a:r>
            <a:r>
              <a:rPr lang="en-US" sz="2400" dirty="0"/>
              <a:t> Units (FNU): Since </a:t>
            </a:r>
            <a:r>
              <a:rPr lang="en-US" sz="2400" b="1" i="1" dirty="0" err="1">
                <a:solidFill>
                  <a:srgbClr val="0000FF"/>
                </a:solidFill>
              </a:rPr>
              <a:t>Formazin</a:t>
            </a:r>
            <a:r>
              <a:rPr lang="en-US" sz="2400" dirty="0"/>
              <a:t> (a polymer) solution is widely used for calibrating a </a:t>
            </a:r>
            <a:r>
              <a:rPr lang="en-US" sz="2400" dirty="0" err="1"/>
              <a:t>nephelometer</a:t>
            </a:r>
            <a:r>
              <a:rPr lang="en-US" sz="2400" dirty="0"/>
              <a:t>. </a:t>
            </a:r>
          </a:p>
          <a:p>
            <a:pPr>
              <a:spcAft>
                <a:spcPts val="1200"/>
              </a:spcAft>
            </a:pPr>
            <a:r>
              <a:rPr lang="en-US" sz="2400" dirty="0"/>
              <a:t>Jackson Turbidity Unit (JTU): used for the Jackson Candle method which measures light attenuation as it travels through the column of the sample. </a:t>
            </a:r>
          </a:p>
          <a:p>
            <a:pPr>
              <a:spcAft>
                <a:spcPts val="1200"/>
              </a:spcAft>
            </a:pPr>
            <a:r>
              <a:rPr lang="en-US" sz="2400" dirty="0"/>
              <a:t>This is no standard method to convert between various turbidity units (e.g., NTU vs. FNU). </a:t>
            </a:r>
            <a:r>
              <a:rPr lang="en-US" sz="2400" b="1" dirty="0">
                <a:solidFill>
                  <a:srgbClr val="FF0000"/>
                </a:solidFill>
              </a:rPr>
              <a:t>Note:</a:t>
            </a:r>
            <a:r>
              <a:rPr lang="en-US" sz="2400" dirty="0"/>
              <a:t> Turbidity units are NOT physical units</a:t>
            </a:r>
          </a:p>
        </p:txBody>
      </p:sp>
      <p:pic>
        <p:nvPicPr>
          <p:cNvPr id="4" name="Picture 3"/>
          <p:cNvPicPr>
            <a:picLocks noChangeAspect="1"/>
          </p:cNvPicPr>
          <p:nvPr/>
        </p:nvPicPr>
        <p:blipFill>
          <a:blip r:embed="rId2"/>
          <a:stretch>
            <a:fillRect/>
          </a:stretch>
        </p:blipFill>
        <p:spPr>
          <a:xfrm>
            <a:off x="6921546" y="1301604"/>
            <a:ext cx="1460500" cy="4343400"/>
          </a:xfrm>
          <a:prstGeom prst="rect">
            <a:avLst/>
          </a:prstGeom>
        </p:spPr>
      </p:pic>
      <p:sp>
        <p:nvSpPr>
          <p:cNvPr id="5" name="TextBox 4"/>
          <p:cNvSpPr txBox="1"/>
          <p:nvPr/>
        </p:nvSpPr>
        <p:spPr>
          <a:xfrm>
            <a:off x="6419497" y="5877758"/>
            <a:ext cx="2653791" cy="400110"/>
          </a:xfrm>
          <a:prstGeom prst="rect">
            <a:avLst/>
          </a:prstGeom>
          <a:noFill/>
        </p:spPr>
        <p:txBody>
          <a:bodyPr wrap="none" rtlCol="0">
            <a:spAutoFit/>
          </a:bodyPr>
          <a:lstStyle/>
          <a:p>
            <a:r>
              <a:rPr lang="en-US" sz="2000" dirty="0">
                <a:solidFill>
                  <a:srgbClr val="0000FF"/>
                </a:solidFill>
              </a:rPr>
              <a:t>Jackson Candle Method</a:t>
            </a:r>
          </a:p>
        </p:txBody>
      </p:sp>
    </p:spTree>
    <p:extLst>
      <p:ext uri="{BB962C8B-B14F-4D97-AF65-F5344CB8AC3E}">
        <p14:creationId xmlns:p14="http://schemas.microsoft.com/office/powerpoint/2010/main" val="632729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Standard Method: 180.1</a:t>
            </a:r>
          </a:p>
        </p:txBody>
      </p:sp>
      <p:sp>
        <p:nvSpPr>
          <p:cNvPr id="3" name="Content Placeholder 2"/>
          <p:cNvSpPr>
            <a:spLocks noGrp="1"/>
          </p:cNvSpPr>
          <p:nvPr>
            <p:ph idx="1"/>
          </p:nvPr>
        </p:nvSpPr>
        <p:spPr/>
        <p:txBody>
          <a:bodyPr>
            <a:normAutofit/>
          </a:bodyPr>
          <a:lstStyle/>
          <a:p>
            <a:pPr>
              <a:spcAft>
                <a:spcPts val="1200"/>
              </a:spcAft>
            </a:pPr>
            <a:r>
              <a:rPr lang="en-US" sz="2800" dirty="0"/>
              <a:t>Based on a comparison of the intensity of light scattered by the sample with that by a standard (</a:t>
            </a:r>
            <a:r>
              <a:rPr lang="en-US" sz="2800" dirty="0" err="1"/>
              <a:t>Formazin</a:t>
            </a:r>
            <a:r>
              <a:rPr lang="en-US" sz="2800" dirty="0"/>
              <a:t>)</a:t>
            </a:r>
          </a:p>
          <a:p>
            <a:pPr>
              <a:spcAft>
                <a:spcPts val="1200"/>
              </a:spcAft>
            </a:pPr>
            <a:r>
              <a:rPr lang="en-US" sz="2800" dirty="0"/>
              <a:t>Measurement units: NTU</a:t>
            </a:r>
          </a:p>
          <a:p>
            <a:pPr>
              <a:spcAft>
                <a:spcPts val="1200"/>
              </a:spcAft>
            </a:pPr>
            <a:r>
              <a:rPr lang="en-US" sz="2800" dirty="0"/>
              <a:t>Detecting angle within ±30</a:t>
            </a:r>
            <a:r>
              <a:rPr lang="en-US" sz="2800" baseline="30000" dirty="0"/>
              <a:t>o</a:t>
            </a:r>
            <a:r>
              <a:rPr lang="en-US" sz="2800" dirty="0"/>
              <a:t> of the center</a:t>
            </a:r>
          </a:p>
          <a:p>
            <a:pPr>
              <a:spcAft>
                <a:spcPts val="1200"/>
              </a:spcAft>
            </a:pPr>
            <a:r>
              <a:rPr lang="en-US" sz="2800" dirty="0"/>
              <a:t>Detector within 10 cm from the light beam</a:t>
            </a:r>
          </a:p>
          <a:p>
            <a:pPr>
              <a:spcAft>
                <a:spcPts val="1200"/>
              </a:spcAft>
            </a:pPr>
            <a:r>
              <a:rPr lang="en-US" sz="2800" dirty="0"/>
              <a:t>Measurement range: </a:t>
            </a:r>
            <a:r>
              <a:rPr lang="en-US" sz="2800" b="1" dirty="0">
                <a:solidFill>
                  <a:srgbClr val="FF0000"/>
                </a:solidFill>
              </a:rPr>
              <a:t>0~40 NTU</a:t>
            </a:r>
            <a:r>
              <a:rPr lang="en-US" sz="2800" dirty="0"/>
              <a:t>. For turbidities exceeding 40 NTU, </a:t>
            </a:r>
            <a:r>
              <a:rPr lang="en-US" sz="2800" b="1" dirty="0">
                <a:solidFill>
                  <a:srgbClr val="0000FF"/>
                </a:solidFill>
              </a:rPr>
              <a:t>dilute</a:t>
            </a:r>
            <a:r>
              <a:rPr lang="en-US" sz="2800" dirty="0"/>
              <a:t> the sample to &lt;40NTU. </a:t>
            </a:r>
          </a:p>
        </p:txBody>
      </p:sp>
    </p:spTree>
    <p:extLst>
      <p:ext uri="{BB962C8B-B14F-4D97-AF65-F5344CB8AC3E}">
        <p14:creationId xmlns:p14="http://schemas.microsoft.com/office/powerpoint/2010/main" val="667951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70"/>
            <a:ext cx="8229600" cy="498405"/>
          </a:xfrm>
        </p:spPr>
        <p:txBody>
          <a:bodyPr/>
          <a:lstStyle/>
          <a:p>
            <a:r>
              <a:rPr lang="en-US" dirty="0" err="1"/>
              <a:t>Turbidimeters</a:t>
            </a:r>
            <a:endParaRPr lang="en-US" dirty="0"/>
          </a:p>
        </p:txBody>
      </p:sp>
      <p:sp>
        <p:nvSpPr>
          <p:cNvPr id="3" name="Content Placeholder 2"/>
          <p:cNvSpPr>
            <a:spLocks noGrp="1"/>
          </p:cNvSpPr>
          <p:nvPr>
            <p:ph idx="1"/>
          </p:nvPr>
        </p:nvSpPr>
        <p:spPr>
          <a:xfrm>
            <a:off x="457200" y="986334"/>
            <a:ext cx="3662584" cy="5065989"/>
          </a:xfrm>
        </p:spPr>
        <p:txBody>
          <a:bodyPr>
            <a:normAutofit/>
          </a:bodyPr>
          <a:lstStyle/>
          <a:p>
            <a:r>
              <a:rPr lang="en-US" sz="2800" dirty="0" err="1"/>
              <a:t>Benchtop</a:t>
            </a:r>
            <a:r>
              <a:rPr lang="en-US" sz="2800" dirty="0"/>
              <a:t> meters</a:t>
            </a:r>
          </a:p>
          <a:p>
            <a:endParaRPr lang="en-US" sz="2800" dirty="0"/>
          </a:p>
          <a:p>
            <a:endParaRPr lang="en-US" sz="2800" dirty="0"/>
          </a:p>
          <a:p>
            <a:endParaRPr lang="en-US" sz="2800" dirty="0"/>
          </a:p>
          <a:p>
            <a:endParaRPr lang="en-US" sz="2800" dirty="0"/>
          </a:p>
          <a:p>
            <a:pPr lvl="1"/>
            <a:r>
              <a:rPr lang="en-US" sz="2000" dirty="0"/>
              <a:t>Tungsten lamp</a:t>
            </a:r>
          </a:p>
          <a:p>
            <a:pPr lvl="1"/>
            <a:r>
              <a:rPr lang="en-US" sz="2000" dirty="0"/>
              <a:t>Superior accuracy and sensitivity</a:t>
            </a:r>
          </a:p>
          <a:p>
            <a:pPr lvl="1"/>
            <a:r>
              <a:rPr lang="en-US" sz="2000" dirty="0"/>
              <a:t>Complies with EPA standard (EPA Method 180.1)</a:t>
            </a:r>
          </a:p>
        </p:txBody>
      </p:sp>
      <p:sp>
        <p:nvSpPr>
          <p:cNvPr id="4" name="Content Placeholder 2"/>
          <p:cNvSpPr txBox="1">
            <a:spLocks/>
          </p:cNvSpPr>
          <p:nvPr/>
        </p:nvSpPr>
        <p:spPr>
          <a:xfrm>
            <a:off x="4552198" y="1001102"/>
            <a:ext cx="3956863" cy="506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Handheld meters (field applications)</a:t>
            </a:r>
          </a:p>
          <a:p>
            <a:endParaRPr lang="en-US" sz="2800" dirty="0"/>
          </a:p>
          <a:p>
            <a:endParaRPr lang="en-US" sz="2800" dirty="0"/>
          </a:p>
          <a:p>
            <a:pPr marL="457200" lvl="1" indent="0">
              <a:buNone/>
            </a:pPr>
            <a:endParaRPr lang="en-US" sz="2000" dirty="0"/>
          </a:p>
          <a:p>
            <a:pPr lvl="1"/>
            <a:r>
              <a:rPr lang="en-US" sz="2000" dirty="0"/>
              <a:t>Near infrared light source</a:t>
            </a:r>
          </a:p>
          <a:p>
            <a:pPr lvl="1"/>
            <a:r>
              <a:rPr lang="en-US" sz="2000" dirty="0"/>
              <a:t>Can measure high turbidity (ideal for construction site monitoring) </a:t>
            </a:r>
          </a:p>
          <a:p>
            <a:pPr lvl="1"/>
            <a:r>
              <a:rPr lang="en-US" sz="2000" dirty="0" err="1"/>
              <a:t>Datalogger</a:t>
            </a:r>
            <a:r>
              <a:rPr lang="en-US" sz="2000" dirty="0"/>
              <a:t> for automated sampling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252" y="1594975"/>
            <a:ext cx="2451752" cy="1875590"/>
          </a:xfrm>
          <a:prstGeom prst="rect">
            <a:avLst/>
          </a:prstGeom>
        </p:spPr>
      </p:pic>
      <p:pic>
        <p:nvPicPr>
          <p:cNvPr id="6" name="Picture 5"/>
          <p:cNvPicPr>
            <a:picLocks noChangeAspect="1"/>
          </p:cNvPicPr>
          <p:nvPr/>
        </p:nvPicPr>
        <p:blipFill>
          <a:blip r:embed="rId3"/>
          <a:stretch>
            <a:fillRect/>
          </a:stretch>
        </p:blipFill>
        <p:spPr>
          <a:xfrm>
            <a:off x="5246455" y="2157078"/>
            <a:ext cx="2786391" cy="882357"/>
          </a:xfrm>
          <a:prstGeom prst="rect">
            <a:avLst/>
          </a:prstGeom>
        </p:spPr>
      </p:pic>
    </p:spTree>
    <p:extLst>
      <p:ext uri="{BB962C8B-B14F-4D97-AF65-F5344CB8AC3E}">
        <p14:creationId xmlns:p14="http://schemas.microsoft.com/office/powerpoint/2010/main" val="2494784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Research (Texas DOT)</a:t>
            </a:r>
          </a:p>
        </p:txBody>
      </p:sp>
      <p:sp>
        <p:nvSpPr>
          <p:cNvPr id="3" name="Content Placeholder 2"/>
          <p:cNvSpPr>
            <a:spLocks noGrp="1"/>
          </p:cNvSpPr>
          <p:nvPr>
            <p:ph idx="1"/>
          </p:nvPr>
        </p:nvSpPr>
        <p:spPr/>
        <p:txBody>
          <a:bodyPr>
            <a:normAutofit/>
          </a:bodyPr>
          <a:lstStyle/>
          <a:p>
            <a:pPr marL="0" indent="0">
              <a:spcAft>
                <a:spcPts val="600"/>
              </a:spcAft>
              <a:buNone/>
            </a:pPr>
            <a:r>
              <a:rPr lang="en-US" sz="2800" b="1" dirty="0">
                <a:solidFill>
                  <a:srgbClr val="FF0000"/>
                </a:solidFill>
              </a:rPr>
              <a:t>Performance Testing of Coagulants to Reduce </a:t>
            </a:r>
            <a:r>
              <a:rPr lang="en-US" sz="2800" b="1" dirty="0" err="1">
                <a:solidFill>
                  <a:srgbClr val="FF0000"/>
                </a:solidFill>
              </a:rPr>
              <a:t>Stormwater</a:t>
            </a:r>
            <a:r>
              <a:rPr lang="en-US" sz="2800" b="1" dirty="0">
                <a:solidFill>
                  <a:srgbClr val="FF0000"/>
                </a:solidFill>
              </a:rPr>
              <a:t> Runoff Turbidity </a:t>
            </a:r>
            <a:r>
              <a:rPr lang="en-US" sz="2800" dirty="0">
                <a:solidFill>
                  <a:srgbClr val="0000FF"/>
                </a:solidFill>
              </a:rPr>
              <a:t>(project number: 0-6638)</a:t>
            </a:r>
            <a:endParaRPr lang="en-US" sz="2800" dirty="0"/>
          </a:p>
          <a:p>
            <a:pPr>
              <a:spcAft>
                <a:spcPts val="600"/>
              </a:spcAft>
            </a:pPr>
            <a:r>
              <a:rPr lang="en-US" sz="2400" b="1" i="1" dirty="0"/>
              <a:t>Objective:</a:t>
            </a:r>
            <a:r>
              <a:rPr lang="en-US" sz="2400" dirty="0"/>
              <a:t> to test the polyacrylamide (PAM) as a coagulant for erosion and sediment controls</a:t>
            </a:r>
          </a:p>
          <a:p>
            <a:pPr>
              <a:spcAft>
                <a:spcPts val="600"/>
              </a:spcAft>
            </a:pPr>
            <a:r>
              <a:rPr lang="en-US" sz="2400" b="1" i="1" dirty="0"/>
              <a:t>Findings: </a:t>
            </a:r>
          </a:p>
          <a:p>
            <a:pPr lvl="1">
              <a:spcAft>
                <a:spcPts val="600"/>
              </a:spcAft>
            </a:pPr>
            <a:r>
              <a:rPr lang="en-US" sz="2400" dirty="0"/>
              <a:t>PAM application on tested clay soils with 1:3 slopes was not effective in reducing runoff turbidity or soil loss</a:t>
            </a:r>
          </a:p>
          <a:p>
            <a:pPr lvl="1">
              <a:spcAft>
                <a:spcPts val="600"/>
              </a:spcAft>
            </a:pPr>
            <a:r>
              <a:rPr lang="en-US" sz="2400" dirty="0"/>
              <a:t>PAM added in sedimentation devices increased sediment removal rate by 8 to 18 percent, compared with sedimentation without PAM treatment</a:t>
            </a:r>
          </a:p>
        </p:txBody>
      </p:sp>
    </p:spTree>
    <p:extLst>
      <p:ext uri="{BB962C8B-B14F-4D97-AF65-F5344CB8AC3E}">
        <p14:creationId xmlns:p14="http://schemas.microsoft.com/office/powerpoint/2010/main" val="656149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Turbidity of Construction Site Runoff</a:t>
            </a:r>
          </a:p>
        </p:txBody>
      </p:sp>
      <p:sp>
        <p:nvSpPr>
          <p:cNvPr id="3" name="Content Placeholder 2"/>
          <p:cNvSpPr>
            <a:spLocks noGrp="1"/>
          </p:cNvSpPr>
          <p:nvPr>
            <p:ph idx="1"/>
          </p:nvPr>
        </p:nvSpPr>
        <p:spPr>
          <a:xfrm>
            <a:off x="457200" y="1060174"/>
            <a:ext cx="8229600" cy="726783"/>
          </a:xfrm>
        </p:spPr>
        <p:txBody>
          <a:bodyPr>
            <a:normAutofit/>
          </a:bodyPr>
          <a:lstStyle/>
          <a:p>
            <a:r>
              <a:rPr lang="en-US" sz="2800" dirty="0" err="1"/>
              <a:t>McFalls</a:t>
            </a:r>
            <a:r>
              <a:rPr lang="en-US" sz="2800" dirty="0"/>
              <a:t> et al. (2014): Texas DOT project report </a:t>
            </a:r>
          </a:p>
        </p:txBody>
      </p:sp>
      <p:pic>
        <p:nvPicPr>
          <p:cNvPr id="4" name="Picture 3"/>
          <p:cNvPicPr/>
          <p:nvPr/>
        </p:nvPicPr>
        <p:blipFill>
          <a:blip r:embed="rId2"/>
          <a:srcRect/>
          <a:stretch>
            <a:fillRect/>
          </a:stretch>
        </p:blipFill>
        <p:spPr bwMode="auto">
          <a:xfrm>
            <a:off x="501498" y="1786957"/>
            <a:ext cx="8229600" cy="4120338"/>
          </a:xfrm>
          <a:prstGeom prst="rect">
            <a:avLst/>
          </a:prstGeom>
          <a:noFill/>
          <a:ln w="9525">
            <a:noFill/>
            <a:miter lim="800000"/>
            <a:headEnd/>
            <a:tailEnd/>
          </a:ln>
        </p:spPr>
      </p:pic>
      <p:sp>
        <p:nvSpPr>
          <p:cNvPr id="5" name="Oval 4"/>
          <p:cNvSpPr/>
          <p:nvPr/>
        </p:nvSpPr>
        <p:spPr>
          <a:xfrm>
            <a:off x="5833640" y="4687746"/>
            <a:ext cx="729205" cy="25464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8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Research (Minnesota DOT)</a:t>
            </a:r>
          </a:p>
        </p:txBody>
      </p:sp>
      <p:sp>
        <p:nvSpPr>
          <p:cNvPr id="3" name="Content Placeholder 2"/>
          <p:cNvSpPr>
            <a:spLocks noGrp="1"/>
          </p:cNvSpPr>
          <p:nvPr>
            <p:ph idx="1"/>
          </p:nvPr>
        </p:nvSpPr>
        <p:spPr/>
        <p:txBody>
          <a:bodyPr>
            <a:normAutofit fontScale="77500" lnSpcReduction="20000"/>
          </a:bodyPr>
          <a:lstStyle/>
          <a:p>
            <a:pPr marL="0" indent="0">
              <a:spcAft>
                <a:spcPts val="1200"/>
              </a:spcAft>
              <a:buNone/>
            </a:pPr>
            <a:r>
              <a:rPr lang="en-US" b="1" dirty="0">
                <a:solidFill>
                  <a:srgbClr val="FF0000"/>
                </a:solidFill>
              </a:rPr>
              <a:t>Development and Evaluation of Effective Turbidity Monitoring Methods for Construction Projects </a:t>
            </a:r>
            <a:r>
              <a:rPr lang="en-US" dirty="0">
                <a:solidFill>
                  <a:srgbClr val="0000FF"/>
                </a:solidFill>
              </a:rPr>
              <a:t>(MN/RC 2014-24)</a:t>
            </a:r>
          </a:p>
          <a:p>
            <a:pPr>
              <a:spcAft>
                <a:spcPts val="1200"/>
              </a:spcAft>
            </a:pPr>
            <a:r>
              <a:rPr lang="en-US" b="1" i="1" dirty="0"/>
              <a:t>Objective:</a:t>
            </a:r>
            <a:r>
              <a:rPr lang="en-US" dirty="0"/>
              <a:t> to investigate turbidity relationships for conditions of Minnesota and to develop protocols for the design and installation of cost-effective monitoring systems.</a:t>
            </a:r>
          </a:p>
          <a:p>
            <a:pPr>
              <a:spcAft>
                <a:spcPts val="1200"/>
              </a:spcAft>
            </a:pPr>
            <a:r>
              <a:rPr lang="en-US" b="1" i="1" dirty="0"/>
              <a:t>Findings:</a:t>
            </a:r>
            <a:r>
              <a:rPr lang="en-US" dirty="0"/>
              <a:t> </a:t>
            </a:r>
          </a:p>
          <a:p>
            <a:pPr lvl="1">
              <a:spcAft>
                <a:spcPts val="1200"/>
              </a:spcAft>
            </a:pPr>
            <a:r>
              <a:rPr lang="en-US" dirty="0"/>
              <a:t>Relation between turbidity and TSS can be described by a power law with an exponent of 7/5 based on fourteen different soil samples in Minnesota. </a:t>
            </a:r>
          </a:p>
          <a:p>
            <a:pPr lvl="1">
              <a:spcAft>
                <a:spcPts val="1200"/>
              </a:spcAft>
            </a:pPr>
            <a:r>
              <a:rPr lang="en-US" dirty="0"/>
              <a:t>Field monitoring of runoff from construction sites found that turbidity often exceeded 1,000 NTU and sometimes surpassed 3,000 NTU. </a:t>
            </a:r>
          </a:p>
        </p:txBody>
      </p:sp>
    </p:spTree>
    <p:extLst>
      <p:ext uri="{BB962C8B-B14F-4D97-AF65-F5344CB8AC3E}">
        <p14:creationId xmlns:p14="http://schemas.microsoft.com/office/powerpoint/2010/main" val="292290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 et al. (2014)</a:t>
            </a:r>
          </a:p>
        </p:txBody>
      </p:sp>
      <p:sp>
        <p:nvSpPr>
          <p:cNvPr id="3" name="Content Placeholder 2"/>
          <p:cNvSpPr>
            <a:spLocks noGrp="1"/>
          </p:cNvSpPr>
          <p:nvPr>
            <p:ph idx="1"/>
          </p:nvPr>
        </p:nvSpPr>
        <p:spPr>
          <a:xfrm>
            <a:off x="457200" y="1030638"/>
            <a:ext cx="8229600" cy="5065989"/>
          </a:xfrm>
        </p:spPr>
        <p:txBody>
          <a:bodyPr>
            <a:normAutofit/>
          </a:bodyPr>
          <a:lstStyle/>
          <a:p>
            <a:r>
              <a:rPr lang="en-US" sz="2800" dirty="0"/>
              <a:t>Turbidity-TSS relation for Minnesota soils </a:t>
            </a:r>
          </a:p>
        </p:txBody>
      </p:sp>
      <p:pic>
        <p:nvPicPr>
          <p:cNvPr id="4" name="Picture 3"/>
          <p:cNvPicPr/>
          <p:nvPr/>
        </p:nvPicPr>
        <p:blipFill>
          <a:blip r:embed="rId2" cstate="email"/>
          <a:srcRect/>
          <a:stretch>
            <a:fillRect/>
          </a:stretch>
        </p:blipFill>
        <p:spPr bwMode="auto">
          <a:xfrm>
            <a:off x="855704" y="1653869"/>
            <a:ext cx="7531525" cy="5006606"/>
          </a:xfrm>
          <a:prstGeom prst="rect">
            <a:avLst/>
          </a:prstGeom>
          <a:noFill/>
          <a:ln w="9525">
            <a:noFill/>
            <a:miter lim="800000"/>
            <a:headEnd/>
            <a:tailEnd/>
          </a:ln>
        </p:spPr>
      </p:pic>
    </p:spTree>
    <p:extLst>
      <p:ext uri="{BB962C8B-B14F-4D97-AF65-F5344CB8AC3E}">
        <p14:creationId xmlns:p14="http://schemas.microsoft.com/office/powerpoint/2010/main" val="160910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Turbidity</a:t>
            </a:r>
          </a:p>
        </p:txBody>
      </p:sp>
      <p:sp>
        <p:nvSpPr>
          <p:cNvPr id="3" name="Content Placeholder 2"/>
          <p:cNvSpPr>
            <a:spLocks noGrp="1"/>
          </p:cNvSpPr>
          <p:nvPr>
            <p:ph idx="1"/>
          </p:nvPr>
        </p:nvSpPr>
        <p:spPr/>
        <p:txBody>
          <a:bodyPr>
            <a:normAutofit lnSpcReduction="10000"/>
          </a:bodyPr>
          <a:lstStyle/>
          <a:p>
            <a:pPr>
              <a:spcAft>
                <a:spcPts val="1800"/>
              </a:spcAft>
            </a:pPr>
            <a:r>
              <a:rPr lang="en-US" sz="2400" dirty="0"/>
              <a:t>Turbidity is a measure of water clarity, i.e., how much the material suspended in water decreases the passage of light through the water. </a:t>
            </a:r>
          </a:p>
          <a:p>
            <a:pPr>
              <a:spcAft>
                <a:spcPts val="1800"/>
              </a:spcAft>
            </a:pPr>
            <a:r>
              <a:rPr lang="en-US" sz="2400" dirty="0"/>
              <a:t>Suspended materials mainly include soil particles, algae, microbes and other substances. </a:t>
            </a:r>
          </a:p>
          <a:p>
            <a:pPr>
              <a:spcAft>
                <a:spcPts val="1800"/>
              </a:spcAft>
            </a:pPr>
            <a:r>
              <a:rPr lang="en-US" sz="2400" dirty="0"/>
              <a:t>Turbidity is an important parameter in assessing the environmental health of water bodies.</a:t>
            </a:r>
          </a:p>
          <a:p>
            <a:pPr>
              <a:spcAft>
                <a:spcPts val="1800"/>
              </a:spcAft>
            </a:pPr>
            <a:r>
              <a:rPr lang="en-US" sz="2400" dirty="0"/>
              <a:t>Practically, turbidity can be measured by a </a:t>
            </a:r>
            <a:r>
              <a:rPr lang="en-US" sz="2400" dirty="0">
                <a:solidFill>
                  <a:srgbClr val="FF0000"/>
                </a:solidFill>
              </a:rPr>
              <a:t>Nephelometer </a:t>
            </a:r>
            <a:r>
              <a:rPr lang="en-US" sz="2400" dirty="0"/>
              <a:t>which detects  particle light scattering from the side of the light beam(s) The units of a calibrated nephelometer are called the </a:t>
            </a:r>
            <a:r>
              <a:rPr lang="en-US" sz="2400" dirty="0">
                <a:solidFill>
                  <a:srgbClr val="0432FF"/>
                </a:solidFill>
              </a:rPr>
              <a:t>Nephelometric Turbidity Units (NTU)</a:t>
            </a:r>
          </a:p>
          <a:p>
            <a:pPr>
              <a:spcAft>
                <a:spcPts val="1800"/>
              </a:spcAft>
            </a:pPr>
            <a:endParaRPr lang="en-US" sz="2400" dirty="0"/>
          </a:p>
        </p:txBody>
      </p:sp>
    </p:spTree>
    <p:extLst>
      <p:ext uri="{BB962C8B-B14F-4D97-AF65-F5344CB8AC3E}">
        <p14:creationId xmlns:p14="http://schemas.microsoft.com/office/powerpoint/2010/main" val="830890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525"/>
            <a:ext cx="8550212" cy="498405"/>
          </a:xfrm>
        </p:spPr>
        <p:txBody>
          <a:bodyPr/>
          <a:lstStyle/>
          <a:p>
            <a:r>
              <a:rPr lang="en-US" sz="3600" dirty="0"/>
              <a:t>Turbidity Readings: Field Meter vs. Bench-top </a:t>
            </a:r>
            <a:r>
              <a:rPr lang="en-US" sz="3600" dirty="0" err="1"/>
              <a:t>Turbidimeter</a:t>
            </a:r>
            <a:endParaRPr lang="en-US" sz="3600" dirty="0"/>
          </a:p>
        </p:txBody>
      </p:sp>
      <p:sp>
        <p:nvSpPr>
          <p:cNvPr id="3" name="Content Placeholder 2"/>
          <p:cNvSpPr>
            <a:spLocks noGrp="1"/>
          </p:cNvSpPr>
          <p:nvPr>
            <p:ph idx="1"/>
          </p:nvPr>
        </p:nvSpPr>
        <p:spPr>
          <a:xfrm>
            <a:off x="258294" y="1667646"/>
            <a:ext cx="3046628" cy="4749208"/>
          </a:xfrm>
        </p:spPr>
        <p:txBody>
          <a:bodyPr>
            <a:normAutofit/>
          </a:bodyPr>
          <a:lstStyle/>
          <a:p>
            <a:r>
              <a:rPr lang="en-US" sz="2400" dirty="0"/>
              <a:t>Total field grab samples: 54</a:t>
            </a:r>
          </a:p>
          <a:p>
            <a:r>
              <a:rPr lang="en-US" sz="2400" dirty="0"/>
              <a:t>For 24 grab samples, turbidity was measured by both the handheld meter onsite and the lab bench-top meter</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672132" y="1667646"/>
            <a:ext cx="5212872" cy="4375656"/>
          </a:xfrm>
          <a:prstGeom prst="rect">
            <a:avLst/>
          </a:prstGeom>
          <a:noFill/>
          <a:ln>
            <a:noFill/>
          </a:ln>
        </p:spPr>
      </p:pic>
    </p:spTree>
    <p:extLst>
      <p:ext uri="{BB962C8B-B14F-4D97-AF65-F5344CB8AC3E}">
        <p14:creationId xmlns:p14="http://schemas.microsoft.com/office/powerpoint/2010/main" val="3614239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 Histogram</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439509" y="1832549"/>
            <a:ext cx="5935364" cy="4455543"/>
          </a:xfrm>
          <a:prstGeom prst="rect">
            <a:avLst/>
          </a:prstGeom>
          <a:noFill/>
          <a:ln>
            <a:noFill/>
          </a:ln>
        </p:spPr>
      </p:pic>
      <p:sp>
        <p:nvSpPr>
          <p:cNvPr id="5" name="TextBox 4"/>
          <p:cNvSpPr txBox="1"/>
          <p:nvPr/>
        </p:nvSpPr>
        <p:spPr>
          <a:xfrm>
            <a:off x="3457927" y="1101563"/>
            <a:ext cx="1843799" cy="523220"/>
          </a:xfrm>
          <a:prstGeom prst="rect">
            <a:avLst/>
          </a:prstGeom>
          <a:noFill/>
        </p:spPr>
        <p:txBody>
          <a:bodyPr wrap="none" rtlCol="0">
            <a:spAutoFit/>
          </a:bodyPr>
          <a:lstStyle/>
          <a:p>
            <a:r>
              <a:rPr lang="en-US" sz="2800" dirty="0"/>
              <a:t>51 Samples</a:t>
            </a:r>
          </a:p>
        </p:txBody>
      </p:sp>
    </p:spTree>
    <p:extLst>
      <p:ext uri="{BB962C8B-B14F-4D97-AF65-F5344CB8AC3E}">
        <p14:creationId xmlns:p14="http://schemas.microsoft.com/office/powerpoint/2010/main" val="503943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Conductivity Histogram</a:t>
            </a:r>
          </a:p>
        </p:txBody>
      </p:sp>
      <p:sp>
        <p:nvSpPr>
          <p:cNvPr id="4" name="TextBox 3"/>
          <p:cNvSpPr txBox="1"/>
          <p:nvPr/>
        </p:nvSpPr>
        <p:spPr>
          <a:xfrm>
            <a:off x="3457927" y="1101563"/>
            <a:ext cx="1843799" cy="523220"/>
          </a:xfrm>
          <a:prstGeom prst="rect">
            <a:avLst/>
          </a:prstGeom>
          <a:noFill/>
        </p:spPr>
        <p:txBody>
          <a:bodyPr wrap="none" rtlCol="0">
            <a:spAutoFit/>
          </a:bodyPr>
          <a:lstStyle/>
          <a:p>
            <a:r>
              <a:rPr lang="en-US" sz="2800" dirty="0"/>
              <a:t>49 Samples</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5537" y="1731880"/>
            <a:ext cx="5401028" cy="4403219"/>
          </a:xfrm>
          <a:prstGeom prst="rect">
            <a:avLst/>
          </a:prstGeom>
          <a:noFill/>
          <a:ln>
            <a:noFill/>
          </a:ln>
        </p:spPr>
      </p:pic>
    </p:spTree>
    <p:extLst>
      <p:ext uri="{BB962C8B-B14F-4D97-AF65-F5344CB8AC3E}">
        <p14:creationId xmlns:p14="http://schemas.microsoft.com/office/powerpoint/2010/main" val="3312975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TSS vs. Turbidity: Linear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66985" y="1082477"/>
                <a:ext cx="2531327" cy="5065989"/>
              </a:xfrm>
            </p:spPr>
            <p:txBody>
              <a:bodyPr>
                <a:normAutofit/>
              </a:bodyPr>
              <a:lstStyle/>
              <a:p>
                <a14:m>
                  <m:oMath xmlns:m="http://schemas.openxmlformats.org/officeDocument/2006/math">
                    <m:r>
                      <m:rPr>
                        <m:sty m:val="p"/>
                      </m:rPr>
                      <a:rPr lang="en-US" sz="2400" b="0" i="0" smtClean="0">
                        <a:latin typeface="Cambria Math" charset="0"/>
                      </a:rPr>
                      <m:t>TSS</m:t>
                    </m:r>
                    <m:r>
                      <a:rPr lang="en-US" sz="2400" b="0" i="1" smtClean="0">
                        <a:latin typeface="Cambria Math" charset="0"/>
                      </a:rPr>
                      <m:t>=</m:t>
                    </m:r>
                    <m:r>
                      <a:rPr lang="en-US" sz="2400" b="0" i="1" smtClean="0">
                        <a:latin typeface="Cambria Math" charset="0"/>
                      </a:rPr>
                      <m:t>𝑏</m:t>
                    </m:r>
                    <m:r>
                      <m:rPr>
                        <m:sty m:val="p"/>
                      </m:rPr>
                      <a:rPr lang="en-US" sz="2400" b="0" i="0" smtClean="0">
                        <a:latin typeface="Cambria Math" charset="0"/>
                      </a:rPr>
                      <m:t>NTU</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66985" y="1082477"/>
                <a:ext cx="2531327" cy="5065989"/>
              </a:xfrm>
              <a:blipFill rotWithShape="0">
                <a:blip r:embed="rId2"/>
                <a:stretch>
                  <a:fillRect l="-3133" t="-602"/>
                </a:stretch>
              </a:blipFill>
            </p:spPr>
            <p:txBody>
              <a:bodyPr/>
              <a:lstStyle/>
              <a:p>
                <a:r>
                  <a:rPr lang="en-US">
                    <a:noFill/>
                  </a:rPr>
                  <a:t> </a:t>
                </a:r>
              </a:p>
            </p:txBody>
          </p:sp>
        </mc:Fallback>
      </mc:AlternateContent>
      <p:pic>
        <p:nvPicPr>
          <p:cNvPr id="4" name="Picture 3"/>
          <p:cNvPicPr/>
          <p:nvPr/>
        </p:nvPicPr>
        <p:blipFill>
          <a:blip r:embed="rId3" cstate="print"/>
          <a:srcRect/>
          <a:stretch>
            <a:fillRect/>
          </a:stretch>
        </p:blipFill>
        <p:spPr bwMode="auto">
          <a:xfrm>
            <a:off x="501805" y="1266383"/>
            <a:ext cx="5486400" cy="4436745"/>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186056969"/>
              </p:ext>
            </p:extLst>
          </p:nvPr>
        </p:nvGraphicFramePr>
        <p:xfrm>
          <a:off x="6478859" y="1763341"/>
          <a:ext cx="2419814" cy="3704260"/>
        </p:xfrm>
        <a:graphic>
          <a:graphicData uri="http://schemas.openxmlformats.org/drawingml/2006/table">
            <a:tbl>
              <a:tblPr firstRow="1" bandRow="1">
                <a:tableStyleId>{073A0DAA-6AF3-43AB-8588-CEC1D06C72B9}</a:tableStyleId>
              </a:tblPr>
              <a:tblGrid>
                <a:gridCol w="1424347">
                  <a:extLst>
                    <a:ext uri="{9D8B030D-6E8A-4147-A177-3AD203B41FA5}">
                      <a16:colId xmlns:a16="http://schemas.microsoft.com/office/drawing/2014/main" val="20000"/>
                    </a:ext>
                  </a:extLst>
                </a:gridCol>
                <a:gridCol w="995467">
                  <a:extLst>
                    <a:ext uri="{9D8B030D-6E8A-4147-A177-3AD203B41FA5}">
                      <a16:colId xmlns:a16="http://schemas.microsoft.com/office/drawing/2014/main" val="20001"/>
                    </a:ext>
                  </a:extLst>
                </a:gridCol>
              </a:tblGrid>
              <a:tr h="740852">
                <a:tc>
                  <a:txBody>
                    <a:bodyPr/>
                    <a:lstStyle/>
                    <a:p>
                      <a:pPr algn="ctr"/>
                      <a:r>
                        <a:rPr lang="en-US" sz="1800" dirty="0"/>
                        <a:t>Site</a:t>
                      </a:r>
                    </a:p>
                  </a:txBody>
                  <a:tcPr anchor="ctr"/>
                </a:tc>
                <a:tc>
                  <a:txBody>
                    <a:bodyPr/>
                    <a:lstStyle/>
                    <a:p>
                      <a:pPr algn="ctr"/>
                      <a:r>
                        <a:rPr lang="en-US" sz="1400" dirty="0"/>
                        <a:t>Coefficient </a:t>
                      </a:r>
                      <a:r>
                        <a:rPr lang="en-US" sz="1400" i="1" dirty="0">
                          <a:latin typeface="Times New Roman" charset="0"/>
                          <a:ea typeface="Times New Roman" charset="0"/>
                          <a:cs typeface="Times New Roman" charset="0"/>
                        </a:rPr>
                        <a:t>b</a:t>
                      </a:r>
                    </a:p>
                  </a:txBody>
                  <a:tcPr anchor="ctr"/>
                </a:tc>
                <a:extLst>
                  <a:ext uri="{0D108BD9-81ED-4DB2-BD59-A6C34878D82A}">
                    <a16:rowId xmlns:a16="http://schemas.microsoft.com/office/drawing/2014/main" val="10000"/>
                  </a:ext>
                </a:extLst>
              </a:tr>
              <a:tr h="740852">
                <a:tc>
                  <a:txBody>
                    <a:bodyPr/>
                    <a:lstStyle/>
                    <a:p>
                      <a:pPr algn="ctr"/>
                      <a:r>
                        <a:rPr lang="en-US" sz="1600" dirty="0"/>
                        <a:t>Kenosha</a:t>
                      </a:r>
                    </a:p>
                  </a:txBody>
                  <a:tcPr anchor="ctr"/>
                </a:tc>
                <a:tc>
                  <a:txBody>
                    <a:bodyPr/>
                    <a:lstStyle/>
                    <a:p>
                      <a:pPr algn="ctr"/>
                      <a:r>
                        <a:rPr lang="en-US" sz="2000" dirty="0"/>
                        <a:t>2.16</a:t>
                      </a:r>
                    </a:p>
                  </a:txBody>
                  <a:tcPr anchor="ctr"/>
                </a:tc>
                <a:extLst>
                  <a:ext uri="{0D108BD9-81ED-4DB2-BD59-A6C34878D82A}">
                    <a16:rowId xmlns:a16="http://schemas.microsoft.com/office/drawing/2014/main" val="10001"/>
                  </a:ext>
                </a:extLst>
              </a:tr>
              <a:tr h="740852">
                <a:tc>
                  <a:txBody>
                    <a:bodyPr/>
                    <a:lstStyle/>
                    <a:p>
                      <a:pPr algn="ctr"/>
                      <a:r>
                        <a:rPr lang="en-US" sz="1600" dirty="0"/>
                        <a:t>Racine</a:t>
                      </a:r>
                    </a:p>
                  </a:txBody>
                  <a:tcPr anchor="ctr"/>
                </a:tc>
                <a:tc>
                  <a:txBody>
                    <a:bodyPr/>
                    <a:lstStyle/>
                    <a:p>
                      <a:pPr algn="ctr"/>
                      <a:r>
                        <a:rPr lang="en-US" sz="2000" dirty="0"/>
                        <a:t>1.04</a:t>
                      </a:r>
                    </a:p>
                  </a:txBody>
                  <a:tcPr anchor="ctr"/>
                </a:tc>
                <a:extLst>
                  <a:ext uri="{0D108BD9-81ED-4DB2-BD59-A6C34878D82A}">
                    <a16:rowId xmlns:a16="http://schemas.microsoft.com/office/drawing/2014/main" val="10002"/>
                  </a:ext>
                </a:extLst>
              </a:tr>
              <a:tr h="740852">
                <a:tc>
                  <a:txBody>
                    <a:bodyPr/>
                    <a:lstStyle/>
                    <a:p>
                      <a:pPr algn="ctr"/>
                      <a:r>
                        <a:rPr lang="en-US" sz="1600" dirty="0"/>
                        <a:t>Wrightstown</a:t>
                      </a:r>
                    </a:p>
                  </a:txBody>
                  <a:tcPr anchor="ctr"/>
                </a:tc>
                <a:tc>
                  <a:txBody>
                    <a:bodyPr/>
                    <a:lstStyle/>
                    <a:p>
                      <a:pPr algn="ctr"/>
                      <a:r>
                        <a:rPr lang="en-US" sz="2000" dirty="0"/>
                        <a:t>1.15</a:t>
                      </a:r>
                    </a:p>
                  </a:txBody>
                  <a:tcPr anchor="ctr"/>
                </a:tc>
                <a:extLst>
                  <a:ext uri="{0D108BD9-81ED-4DB2-BD59-A6C34878D82A}">
                    <a16:rowId xmlns:a16="http://schemas.microsoft.com/office/drawing/2014/main" val="10003"/>
                  </a:ext>
                </a:extLst>
              </a:tr>
              <a:tr h="740852">
                <a:tc>
                  <a:txBody>
                    <a:bodyPr/>
                    <a:lstStyle/>
                    <a:p>
                      <a:pPr algn="ctr"/>
                      <a:r>
                        <a:rPr lang="en-US" sz="1600" dirty="0"/>
                        <a:t>Wauwatosa</a:t>
                      </a:r>
                    </a:p>
                  </a:txBody>
                  <a:tcPr anchor="ctr"/>
                </a:tc>
                <a:tc>
                  <a:txBody>
                    <a:bodyPr/>
                    <a:lstStyle/>
                    <a:p>
                      <a:pPr algn="ctr"/>
                      <a:r>
                        <a:rPr lang="en-US" sz="2000" dirty="0"/>
                        <a:t>1.11</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10363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Sediment Load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Assume a linear correlation between TSS and turbidity, the total sediment load of an storm event is proportional to </a:t>
                </a:r>
                <a14:m>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𝐹</m:t>
                        </m:r>
                      </m:e>
                      <m:sub>
                        <m:r>
                          <a:rPr lang="en-US" sz="2000" i="1">
                            <a:latin typeface="Cambria Math" charset="0"/>
                          </a:rPr>
                          <m:t>𝑇</m:t>
                        </m:r>
                      </m:sub>
                    </m:sSub>
                    <m:r>
                      <a:rPr lang="en-US" sz="2000" i="1">
                        <a:latin typeface="Cambria Math" charset="0"/>
                      </a:rPr>
                      <m:t>=</m:t>
                    </m:r>
                    <m:nary>
                      <m:naryPr>
                        <m:ctrlPr>
                          <a:rPr lang="en-US" sz="2000" i="1">
                            <a:latin typeface="Cambria Math" panose="02040503050406030204" pitchFamily="18" charset="0"/>
                          </a:rPr>
                        </m:ctrlPr>
                      </m:naryPr>
                      <m:sub>
                        <m:r>
                          <a:rPr lang="en-US" sz="2000" i="1">
                            <a:latin typeface="Cambria Math" charset="0"/>
                          </a:rPr>
                          <m:t>0</m:t>
                        </m:r>
                      </m:sub>
                      <m:sup>
                        <m:sSub>
                          <m:sSubPr>
                            <m:ctrlPr>
                              <a:rPr lang="en-US" sz="2000" i="1">
                                <a:latin typeface="Cambria Math" panose="02040503050406030204" pitchFamily="18" charset="0"/>
                              </a:rPr>
                            </m:ctrlPr>
                          </m:sSubPr>
                          <m:e>
                            <m:r>
                              <a:rPr lang="en-US" sz="2000" i="1">
                                <a:latin typeface="Cambria Math" charset="0"/>
                              </a:rPr>
                              <m:t>𝑇</m:t>
                            </m:r>
                          </m:e>
                          <m:sub>
                            <m:r>
                              <a:rPr lang="en-US" sz="2000" i="1">
                                <a:latin typeface="Cambria Math" charset="0"/>
                              </a:rPr>
                              <m:t>𝐷</m:t>
                            </m:r>
                          </m:sub>
                        </m:sSub>
                      </m:sup>
                      <m:e>
                        <m:r>
                          <a:rPr lang="en-US" sz="2000" i="1">
                            <a:latin typeface="Cambria Math" charset="0"/>
                          </a:rPr>
                          <m:t>𝑄</m:t>
                        </m:r>
                        <m:d>
                          <m:dPr>
                            <m:ctrlPr>
                              <a:rPr lang="en-US" sz="2000" i="1">
                                <a:latin typeface="Cambria Math" panose="02040503050406030204" pitchFamily="18" charset="0"/>
                              </a:rPr>
                            </m:ctrlPr>
                          </m:dPr>
                          <m:e>
                            <m:r>
                              <a:rPr lang="en-US" sz="2000" i="1">
                                <a:latin typeface="Cambria Math" charset="0"/>
                              </a:rPr>
                              <m:t>𝑡</m:t>
                            </m:r>
                          </m:e>
                        </m:d>
                        <m:r>
                          <a:rPr lang="en-US" sz="2000" i="1">
                            <a:latin typeface="Cambria Math" charset="0"/>
                          </a:rPr>
                          <m:t>𝑇</m:t>
                        </m:r>
                        <m:d>
                          <m:dPr>
                            <m:ctrlPr>
                              <a:rPr lang="en-US" sz="2000" i="1">
                                <a:latin typeface="Cambria Math" panose="02040503050406030204" pitchFamily="18" charset="0"/>
                              </a:rPr>
                            </m:ctrlPr>
                          </m:dPr>
                          <m:e>
                            <m:r>
                              <a:rPr lang="en-US" sz="2000" i="1">
                                <a:latin typeface="Cambria Math" charset="0"/>
                              </a:rPr>
                              <m:t>𝑡</m:t>
                            </m:r>
                          </m:e>
                        </m:d>
                        <m:r>
                          <a:rPr lang="en-US" sz="2000" i="1">
                            <a:latin typeface="Cambria Math" charset="0"/>
                          </a:rPr>
                          <m:t>𝑑𝑡</m:t>
                        </m:r>
                      </m:e>
                    </m:nary>
                  </m:oMath>
                </a14:m>
                <a:r>
                  <a:rPr lang="en-US" sz="2800" dirty="0">
                    <a:effectLst/>
                  </a:rPr>
                  <a:t>, where </a:t>
                </a:r>
                <a14:m>
                  <m:oMath xmlns:m="http://schemas.openxmlformats.org/officeDocument/2006/math">
                    <m:r>
                      <a:rPr lang="en-US" sz="2800" b="0" i="1" smtClean="0">
                        <a:effectLst/>
                        <a:latin typeface="Cambria Math" charset="0"/>
                      </a:rPr>
                      <m:t>𝑄</m:t>
                    </m:r>
                    <m:d>
                      <m:dPr>
                        <m:ctrlPr>
                          <a:rPr lang="en-US" sz="2800" b="0" i="1" smtClean="0">
                            <a:effectLst/>
                            <a:latin typeface="Cambria Math" panose="02040503050406030204" pitchFamily="18" charset="0"/>
                          </a:rPr>
                        </m:ctrlPr>
                      </m:dPr>
                      <m:e>
                        <m:r>
                          <a:rPr lang="en-US" sz="2800" b="0" i="1" smtClean="0">
                            <a:effectLst/>
                            <a:latin typeface="Cambria Math" charset="0"/>
                          </a:rPr>
                          <m:t>𝑡</m:t>
                        </m:r>
                      </m:e>
                    </m:d>
                  </m:oMath>
                </a14:m>
                <a:r>
                  <a:rPr lang="en-US" sz="2800" dirty="0">
                    <a:effectLst/>
                  </a:rPr>
                  <a:t> is the runoff hydrograph.</a:t>
                </a:r>
              </a:p>
              <a:p>
                <a:endParaRPr lang="en-US" sz="2800" dirty="0">
                  <a:effectLst/>
                </a:endParaRPr>
              </a:p>
              <a:p>
                <a:r>
                  <a:rPr lang="en-US" sz="2800" dirty="0"/>
                  <a:t>Assuming that the discharge </a:t>
                </a:r>
                <a14:m>
                  <m:oMath xmlns:m="http://schemas.openxmlformats.org/officeDocument/2006/math">
                    <m:r>
                      <a:rPr lang="en-US" sz="2800" b="0" i="1" smtClean="0">
                        <a:latin typeface="Cambria Math" charset="0"/>
                      </a:rPr>
                      <m:t>𝑄</m:t>
                    </m:r>
                    <m:d>
                      <m:dPr>
                        <m:ctrlPr>
                          <a:rPr lang="en-US" sz="2800" b="0" i="1" smtClean="0">
                            <a:latin typeface="Cambria Math" panose="02040503050406030204" pitchFamily="18" charset="0"/>
                          </a:rPr>
                        </m:ctrlPr>
                      </m:dPr>
                      <m:e>
                        <m:r>
                          <a:rPr lang="en-US" sz="2800" b="0" i="1" smtClean="0">
                            <a:latin typeface="Cambria Math" charset="0"/>
                          </a:rPr>
                          <m:t>𝑡</m:t>
                        </m:r>
                      </m:e>
                    </m:d>
                  </m:oMath>
                </a14:m>
                <a:r>
                  <a:rPr lang="en-US" sz="2800" dirty="0"/>
                  <a:t> rises and falls following the same trend as turbidity </a:t>
                </a:r>
                <a14:m>
                  <m:oMath xmlns:m="http://schemas.openxmlformats.org/officeDocument/2006/math">
                    <m:r>
                      <a:rPr lang="en-US" sz="2800" b="0" i="1" smtClean="0">
                        <a:latin typeface="Cambria Math" charset="0"/>
                      </a:rPr>
                      <m:t>𝑇</m:t>
                    </m:r>
                    <m:r>
                      <a:rPr lang="en-US" sz="2800" b="0" i="1" smtClean="0">
                        <a:latin typeface="Cambria Math" charset="0"/>
                      </a:rPr>
                      <m:t>(</m:t>
                    </m:r>
                    <m:r>
                      <a:rPr lang="en-US" sz="2800" b="0" i="1" smtClean="0">
                        <a:latin typeface="Cambria Math" charset="0"/>
                      </a:rPr>
                      <m:t>𝑡</m:t>
                    </m:r>
                    <m:r>
                      <a:rPr lang="en-US" sz="2800" b="0" i="1" smtClean="0">
                        <a:latin typeface="Cambria Math" charset="0"/>
                      </a:rPr>
                      <m:t>)</m:t>
                    </m:r>
                  </m:oMath>
                </a14:m>
                <a:r>
                  <a:rPr lang="en-US" sz="2800" dirty="0"/>
                  <a:t>, the total sediment flux can be estimated to be proportional to </a:t>
                </a:r>
              </a:p>
              <a:p>
                <a:pPr marL="1439863" indent="0">
                  <a:buNone/>
                </a:pPr>
                <a14:m>
                  <m:oMath xmlns:m="http://schemas.openxmlformats.org/officeDocument/2006/math">
                    <m:sSub>
                      <m:sSubPr>
                        <m:ctrlPr>
                          <a:rPr lang="en-US" sz="2800" i="1" smtClean="0">
                            <a:solidFill>
                              <a:srgbClr val="0432FF"/>
                            </a:solidFill>
                            <a:latin typeface="Cambria Math" panose="02040503050406030204" pitchFamily="18" charset="0"/>
                          </a:rPr>
                        </m:ctrlPr>
                      </m:sSubPr>
                      <m:e>
                        <m:r>
                          <a:rPr lang="en-US" sz="2800" i="1">
                            <a:solidFill>
                              <a:srgbClr val="0432FF"/>
                            </a:solidFill>
                            <a:latin typeface="Cambria Math" charset="0"/>
                          </a:rPr>
                          <m:t>𝐹</m:t>
                        </m:r>
                      </m:e>
                      <m:sub>
                        <m:r>
                          <a:rPr lang="en-US" sz="2800" i="1">
                            <a:solidFill>
                              <a:srgbClr val="0432FF"/>
                            </a:solidFill>
                            <a:latin typeface="Cambria Math" charset="0"/>
                          </a:rPr>
                          <m:t>𝑇</m:t>
                        </m:r>
                      </m:sub>
                    </m:sSub>
                    <m:r>
                      <a:rPr lang="en-US" sz="2800" i="1">
                        <a:solidFill>
                          <a:srgbClr val="0432FF"/>
                        </a:solidFill>
                        <a:latin typeface="Cambria Math" charset="0"/>
                      </a:rPr>
                      <m:t>~ </m:t>
                    </m:r>
                    <m:sSub>
                      <m:sSubPr>
                        <m:ctrlPr>
                          <a:rPr lang="en-US" sz="2800" i="1">
                            <a:solidFill>
                              <a:srgbClr val="0432FF"/>
                            </a:solidFill>
                            <a:latin typeface="Cambria Math" panose="02040503050406030204" pitchFamily="18" charset="0"/>
                          </a:rPr>
                        </m:ctrlPr>
                      </m:sSubPr>
                      <m:e>
                        <m:r>
                          <a:rPr lang="en-US" sz="2800" i="1">
                            <a:solidFill>
                              <a:srgbClr val="0432FF"/>
                            </a:solidFill>
                            <a:latin typeface="Cambria Math" charset="0"/>
                          </a:rPr>
                          <m:t>𝐹</m:t>
                        </m:r>
                      </m:e>
                      <m:sub>
                        <m:r>
                          <a:rPr lang="en-US" sz="2800" i="1">
                            <a:solidFill>
                              <a:srgbClr val="0432FF"/>
                            </a:solidFill>
                            <a:latin typeface="Cambria Math" charset="0"/>
                          </a:rPr>
                          <m:t>𝑇𝑆</m:t>
                        </m:r>
                      </m:sub>
                    </m:sSub>
                    <m:r>
                      <a:rPr lang="en-US" sz="2800" i="1">
                        <a:solidFill>
                          <a:srgbClr val="0432FF"/>
                        </a:solidFill>
                        <a:latin typeface="Cambria Math" charset="0"/>
                      </a:rPr>
                      <m:t>≡</m:t>
                    </m:r>
                    <m:nary>
                      <m:naryPr>
                        <m:ctrlPr>
                          <a:rPr lang="en-US" sz="2800" i="1">
                            <a:solidFill>
                              <a:srgbClr val="0432FF"/>
                            </a:solidFill>
                            <a:latin typeface="Cambria Math" panose="02040503050406030204" pitchFamily="18" charset="0"/>
                          </a:rPr>
                        </m:ctrlPr>
                      </m:naryPr>
                      <m:sub>
                        <m:r>
                          <a:rPr lang="en-US" sz="2800" i="1">
                            <a:solidFill>
                              <a:srgbClr val="0432FF"/>
                            </a:solidFill>
                            <a:latin typeface="Cambria Math" charset="0"/>
                          </a:rPr>
                          <m:t>0</m:t>
                        </m:r>
                      </m:sub>
                      <m:sup>
                        <m:sSub>
                          <m:sSubPr>
                            <m:ctrlPr>
                              <a:rPr lang="en-US" sz="2800" i="1">
                                <a:solidFill>
                                  <a:srgbClr val="0432FF"/>
                                </a:solidFill>
                                <a:latin typeface="Cambria Math" panose="02040503050406030204" pitchFamily="18" charset="0"/>
                              </a:rPr>
                            </m:ctrlPr>
                          </m:sSubPr>
                          <m:e>
                            <m:r>
                              <a:rPr lang="en-US" sz="2800" i="1">
                                <a:solidFill>
                                  <a:srgbClr val="0432FF"/>
                                </a:solidFill>
                                <a:latin typeface="Cambria Math" charset="0"/>
                              </a:rPr>
                              <m:t>𝑇</m:t>
                            </m:r>
                          </m:e>
                          <m:sub>
                            <m:r>
                              <a:rPr lang="en-US" sz="2800" i="1">
                                <a:solidFill>
                                  <a:srgbClr val="0432FF"/>
                                </a:solidFill>
                                <a:latin typeface="Cambria Math" charset="0"/>
                              </a:rPr>
                              <m:t>𝐷</m:t>
                            </m:r>
                          </m:sub>
                        </m:sSub>
                      </m:sup>
                      <m:e>
                        <m:sSup>
                          <m:sSupPr>
                            <m:ctrlPr>
                              <a:rPr lang="en-US" sz="2800" i="1">
                                <a:solidFill>
                                  <a:srgbClr val="0432FF"/>
                                </a:solidFill>
                                <a:latin typeface="Cambria Math" panose="02040503050406030204" pitchFamily="18" charset="0"/>
                              </a:rPr>
                            </m:ctrlPr>
                          </m:sSupPr>
                          <m:e>
                            <m:r>
                              <a:rPr lang="en-US" sz="2800" i="1">
                                <a:solidFill>
                                  <a:srgbClr val="0432FF"/>
                                </a:solidFill>
                                <a:latin typeface="Cambria Math" charset="0"/>
                              </a:rPr>
                              <m:t>𝑇</m:t>
                            </m:r>
                          </m:e>
                          <m:sup>
                            <m:r>
                              <a:rPr lang="en-US" sz="2800" i="1">
                                <a:solidFill>
                                  <a:srgbClr val="0432FF"/>
                                </a:solidFill>
                                <a:latin typeface="Cambria Math" charset="0"/>
                              </a:rPr>
                              <m:t>2</m:t>
                            </m:r>
                          </m:sup>
                        </m:sSup>
                        <m:d>
                          <m:dPr>
                            <m:ctrlPr>
                              <a:rPr lang="en-US" sz="2800" i="1">
                                <a:solidFill>
                                  <a:srgbClr val="0432FF"/>
                                </a:solidFill>
                                <a:latin typeface="Cambria Math" panose="02040503050406030204" pitchFamily="18" charset="0"/>
                              </a:rPr>
                            </m:ctrlPr>
                          </m:dPr>
                          <m:e>
                            <m:r>
                              <a:rPr lang="en-US" sz="2800" i="1">
                                <a:solidFill>
                                  <a:srgbClr val="0432FF"/>
                                </a:solidFill>
                                <a:latin typeface="Cambria Math" charset="0"/>
                              </a:rPr>
                              <m:t>𝑡</m:t>
                            </m:r>
                          </m:e>
                        </m:d>
                        <m:r>
                          <a:rPr lang="en-US" sz="2800" i="1">
                            <a:solidFill>
                              <a:srgbClr val="0432FF"/>
                            </a:solidFill>
                            <a:latin typeface="Cambria Math" charset="0"/>
                          </a:rPr>
                          <m:t>𝑑𝑡</m:t>
                        </m:r>
                      </m:e>
                    </m:nary>
                  </m:oMath>
                </a14:m>
                <a:r>
                  <a:rPr lang="en-US" sz="2800" dirty="0">
                    <a:effectLst/>
                  </a:rPr>
                  <a:t> </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1203" r="-2370"/>
                </a:stretch>
              </a:blipFill>
            </p:spPr>
            <p:txBody>
              <a:bodyPr/>
              <a:lstStyle/>
              <a:p>
                <a:r>
                  <a:rPr lang="en-US">
                    <a:noFill/>
                  </a:rPr>
                  <a:t> </a:t>
                </a:r>
              </a:p>
            </p:txBody>
          </p:sp>
        </mc:Fallback>
      </mc:AlternateContent>
    </p:spTree>
    <p:extLst>
      <p:ext uri="{BB962C8B-B14F-4D97-AF65-F5344CB8AC3E}">
        <p14:creationId xmlns:p14="http://schemas.microsoft.com/office/powerpoint/2010/main" val="192386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Total Sediment Load </a:t>
            </a:r>
            <a:r>
              <a:rPr lang="en-US" sz="3600"/>
              <a:t>~ Precipitation Depth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A power law relation is found between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𝐹</m:t>
                        </m:r>
                      </m:e>
                      <m:sub>
                        <m:r>
                          <a:rPr lang="en-US" sz="2400" b="0" i="1" smtClean="0">
                            <a:latin typeface="Cambria Math" charset="0"/>
                          </a:rPr>
                          <m:t>𝑇</m:t>
                        </m:r>
                      </m:sub>
                    </m:sSub>
                  </m:oMath>
                </a14:m>
                <a:r>
                  <a:rPr lang="en-US" sz="2400" dirty="0"/>
                  <a:t> and </a:t>
                </a:r>
                <a14:m>
                  <m:oMath xmlns:m="http://schemas.openxmlformats.org/officeDocument/2006/math">
                    <m:r>
                      <a:rPr lang="en-US" sz="2400" b="0" i="1" smtClean="0">
                        <a:latin typeface="Cambria Math" charset="0"/>
                      </a:rPr>
                      <m:t>𝑃</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63" t="-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129849" y="1060174"/>
                <a:ext cx="1315617"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𝐹</m:t>
                          </m:r>
                        </m:e>
                        <m:sub>
                          <m:r>
                            <a:rPr lang="en-US" sz="2400" b="0" i="1" smtClean="0">
                              <a:solidFill>
                                <a:srgbClr val="C00000"/>
                              </a:solidFill>
                              <a:latin typeface="Cambria Math" charset="0"/>
                            </a:rPr>
                            <m:t>𝑇</m:t>
                          </m:r>
                        </m:sub>
                      </m:sSub>
                      <m:r>
                        <a:rPr lang="en-US" sz="2400" b="0" i="1" smtClean="0">
                          <a:solidFill>
                            <a:srgbClr val="C00000"/>
                          </a:solidFill>
                          <a:latin typeface="Cambria Math" charset="0"/>
                        </a:rPr>
                        <m:t>=</m:t>
                      </m:r>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𝑃</m:t>
                          </m:r>
                        </m:e>
                        <m:sup>
                          <m:r>
                            <a:rPr lang="en-US" sz="2400" b="0" i="1" smtClean="0">
                              <a:solidFill>
                                <a:srgbClr val="C00000"/>
                              </a:solidFill>
                              <a:latin typeface="Cambria Math" charset="0"/>
                            </a:rPr>
                            <m:t>𝜃</m:t>
                          </m:r>
                        </m:sup>
                      </m:sSup>
                    </m:oMath>
                  </m:oMathPara>
                </a14:m>
                <a:endParaRPr lang="en-US" sz="24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129849" y="1060174"/>
                <a:ext cx="1315617" cy="385555"/>
              </a:xfrm>
              <a:prstGeom prst="rect">
                <a:avLst/>
              </a:prstGeom>
              <a:blipFill rotWithShape="0">
                <a:blip r:embed="rId3"/>
                <a:stretch>
                  <a:fillRect l="-4651" t="-1587" r="-2326" b="-14286"/>
                </a:stretch>
              </a:blipFill>
            </p:spPr>
            <p:txBody>
              <a:bodyPr/>
              <a:lstStyle/>
              <a:p>
                <a:r>
                  <a:rPr lang="en-US">
                    <a:noFill/>
                  </a:rPr>
                  <a:t> </a:t>
                </a:r>
              </a:p>
            </p:txBody>
          </p:sp>
        </mc:Fallback>
      </mc:AlternateContent>
      <p:pic>
        <p:nvPicPr>
          <p:cNvPr id="5" name="Picture 4"/>
          <p:cNvPicPr/>
          <p:nvPr/>
        </p:nvPicPr>
        <p:blipFill>
          <a:blip r:embed="rId4" cstate="print"/>
          <a:srcRect/>
          <a:stretch>
            <a:fillRect/>
          </a:stretch>
        </p:blipFill>
        <p:spPr bwMode="auto">
          <a:xfrm>
            <a:off x="923177" y="1886673"/>
            <a:ext cx="4940634" cy="4053029"/>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433524562"/>
                  </p:ext>
                </p:extLst>
              </p:nvPr>
            </p:nvGraphicFramePr>
            <p:xfrm>
              <a:off x="6018836" y="2476981"/>
              <a:ext cx="2866994" cy="2801075"/>
            </p:xfrm>
            <a:graphic>
              <a:graphicData uri="http://schemas.openxmlformats.org/drawingml/2006/table">
                <a:tbl>
                  <a:tblPr firstRow="1" bandRow="1">
                    <a:tableStyleId>{5C22544A-7EE6-4342-B048-85BDC9FD1C3A}</a:tableStyleId>
                  </a:tblPr>
                  <a:tblGrid>
                    <a:gridCol w="1238326">
                      <a:extLst>
                        <a:ext uri="{9D8B030D-6E8A-4147-A177-3AD203B41FA5}">
                          <a16:colId xmlns:a16="http://schemas.microsoft.com/office/drawing/2014/main" val="20000"/>
                        </a:ext>
                      </a:extLst>
                    </a:gridCol>
                    <a:gridCol w="952158">
                      <a:extLst>
                        <a:ext uri="{9D8B030D-6E8A-4147-A177-3AD203B41FA5}">
                          <a16:colId xmlns:a16="http://schemas.microsoft.com/office/drawing/2014/main" val="20001"/>
                        </a:ext>
                      </a:extLst>
                    </a:gridCol>
                    <a:gridCol w="676510">
                      <a:extLst>
                        <a:ext uri="{9D8B030D-6E8A-4147-A177-3AD203B41FA5}">
                          <a16:colId xmlns:a16="http://schemas.microsoft.com/office/drawing/2014/main" val="20002"/>
                        </a:ext>
                      </a:extLst>
                    </a:gridCol>
                  </a:tblGrid>
                  <a:tr h="560215">
                    <a:tc>
                      <a:txBody>
                        <a:bodyPr/>
                        <a:lstStyle/>
                        <a:p>
                          <a:pPr algn="ctr"/>
                          <a:r>
                            <a:rPr lang="en-US" sz="1400" dirty="0"/>
                            <a:t>Site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charset="0"/>
                                  </a:rPr>
                                  <m:t>𝝀</m:t>
                                </m:r>
                              </m:oMath>
                            </m:oMathPara>
                          </a14:m>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charset="0"/>
                                  </a:rPr>
                                  <m:t>𝜽</m:t>
                                </m:r>
                              </m:oMath>
                            </m:oMathPara>
                          </a14:m>
                          <a:endParaRPr lang="en-US" sz="1400" dirty="0"/>
                        </a:p>
                      </a:txBody>
                      <a:tcPr anchor="ctr"/>
                    </a:tc>
                    <a:extLst>
                      <a:ext uri="{0D108BD9-81ED-4DB2-BD59-A6C34878D82A}">
                        <a16:rowId xmlns:a16="http://schemas.microsoft.com/office/drawing/2014/main" val="10000"/>
                      </a:ext>
                    </a:extLst>
                  </a:tr>
                  <a:tr h="560215">
                    <a:tc>
                      <a:txBody>
                        <a:bodyPr/>
                        <a:lstStyle/>
                        <a:p>
                          <a:pPr algn="ctr"/>
                          <a:r>
                            <a:rPr lang="en-US" sz="1400" dirty="0"/>
                            <a:t>Racine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9.6×</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3.27</a:t>
                          </a:r>
                        </a:p>
                      </a:txBody>
                      <a:tcPr anchor="ctr"/>
                    </a:tc>
                    <a:extLst>
                      <a:ext uri="{0D108BD9-81ED-4DB2-BD59-A6C34878D82A}">
                        <a16:rowId xmlns:a16="http://schemas.microsoft.com/office/drawing/2014/main" val="10001"/>
                      </a:ext>
                    </a:extLst>
                  </a:tr>
                  <a:tr h="560215">
                    <a:tc>
                      <a:txBody>
                        <a:bodyPr/>
                        <a:lstStyle/>
                        <a:p>
                          <a:pPr algn="ctr"/>
                          <a:r>
                            <a:rPr lang="en-US" sz="1400"/>
                            <a:t>Lake Geneva</a:t>
                          </a:r>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6.8×</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1.25</a:t>
                          </a:r>
                        </a:p>
                      </a:txBody>
                      <a:tcPr anchor="ctr"/>
                    </a:tc>
                    <a:extLst>
                      <a:ext uri="{0D108BD9-81ED-4DB2-BD59-A6C34878D82A}">
                        <a16:rowId xmlns:a16="http://schemas.microsoft.com/office/drawing/2014/main" val="10002"/>
                      </a:ext>
                    </a:extLst>
                  </a:tr>
                  <a:tr h="560215">
                    <a:tc>
                      <a:txBody>
                        <a:bodyPr/>
                        <a:lstStyle/>
                        <a:p>
                          <a:pPr algn="ctr"/>
                          <a:r>
                            <a:rPr lang="en-US" sz="1400" dirty="0"/>
                            <a:t>Wrightstown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2.0×</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1.59</a:t>
                          </a:r>
                        </a:p>
                      </a:txBody>
                      <a:tcPr anchor="ctr"/>
                    </a:tc>
                    <a:extLst>
                      <a:ext uri="{0D108BD9-81ED-4DB2-BD59-A6C34878D82A}">
                        <a16:rowId xmlns:a16="http://schemas.microsoft.com/office/drawing/2014/main" val="10003"/>
                      </a:ext>
                    </a:extLst>
                  </a:tr>
                  <a:tr h="560215">
                    <a:tc>
                      <a:txBody>
                        <a:bodyPr/>
                        <a:lstStyle/>
                        <a:p>
                          <a:pPr algn="ctr"/>
                          <a:r>
                            <a:rPr lang="en-US" sz="1400" dirty="0"/>
                            <a:t>Wauwatosa</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1.5×</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1.39</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433524562"/>
                  </p:ext>
                </p:extLst>
              </p:nvPr>
            </p:nvGraphicFramePr>
            <p:xfrm>
              <a:off x="6018836" y="2476981"/>
              <a:ext cx="2866994" cy="2801075"/>
            </p:xfrm>
            <a:graphic>
              <a:graphicData uri="http://schemas.openxmlformats.org/drawingml/2006/table">
                <a:tbl>
                  <a:tblPr firstRow="1" bandRow="1">
                    <a:tableStyleId>{5C22544A-7EE6-4342-B048-85BDC9FD1C3A}</a:tableStyleId>
                  </a:tblPr>
                  <a:tblGrid>
                    <a:gridCol w="1238326"/>
                    <a:gridCol w="952158"/>
                    <a:gridCol w="676510"/>
                  </a:tblGrid>
                  <a:tr h="560215">
                    <a:tc>
                      <a:txBody>
                        <a:bodyPr/>
                        <a:lstStyle/>
                        <a:p>
                          <a:pPr algn="ctr"/>
                          <a:r>
                            <a:rPr lang="en-US" sz="1400" dirty="0" smtClean="0"/>
                            <a:t>Site</a:t>
                          </a:r>
                          <a:endParaRPr lang="en-US" sz="1400" dirty="0"/>
                        </a:p>
                      </a:txBody>
                      <a:tcPr anchor="ctr"/>
                    </a:tc>
                    <a:tc>
                      <a:txBody>
                        <a:bodyPr/>
                        <a:lstStyle/>
                        <a:p>
                          <a:endParaRPr lang="en-US"/>
                        </a:p>
                      </a:txBody>
                      <a:tcPr anchor="ctr">
                        <a:blipFill rotWithShape="0">
                          <a:blip r:embed="rId5"/>
                          <a:stretch>
                            <a:fillRect l="-129936" t="-1087" r="-73248" b="-402174"/>
                          </a:stretch>
                        </a:blipFill>
                      </a:tcPr>
                    </a:tc>
                    <a:tc>
                      <a:txBody>
                        <a:bodyPr/>
                        <a:lstStyle/>
                        <a:p>
                          <a:endParaRPr lang="en-US"/>
                        </a:p>
                      </a:txBody>
                      <a:tcPr anchor="ctr">
                        <a:blipFill rotWithShape="0">
                          <a:blip r:embed="rId5"/>
                          <a:stretch>
                            <a:fillRect l="-325225" t="-1087" r="-3604" b="-402174"/>
                          </a:stretch>
                        </a:blipFill>
                      </a:tcPr>
                    </a:tc>
                  </a:tr>
                  <a:tr h="560215">
                    <a:tc>
                      <a:txBody>
                        <a:bodyPr/>
                        <a:lstStyle/>
                        <a:p>
                          <a:pPr algn="ctr"/>
                          <a:r>
                            <a:rPr lang="en-US" sz="1400" dirty="0" smtClean="0"/>
                            <a:t>Racine</a:t>
                          </a:r>
                          <a:endParaRPr lang="en-US" sz="1400" dirty="0"/>
                        </a:p>
                      </a:txBody>
                      <a:tcPr anchor="ctr"/>
                    </a:tc>
                    <a:tc>
                      <a:txBody>
                        <a:bodyPr/>
                        <a:lstStyle/>
                        <a:p>
                          <a:endParaRPr lang="en-US"/>
                        </a:p>
                      </a:txBody>
                      <a:tcPr anchor="ctr">
                        <a:blipFill rotWithShape="0">
                          <a:blip r:embed="rId5"/>
                          <a:stretch>
                            <a:fillRect l="-129936" t="-101087" r="-73248" b="-302174"/>
                          </a:stretch>
                        </a:blipFill>
                      </a:tcPr>
                    </a:tc>
                    <a:tc>
                      <a:txBody>
                        <a:bodyPr/>
                        <a:lstStyle/>
                        <a:p>
                          <a:pPr algn="ctr"/>
                          <a:r>
                            <a:rPr lang="en-US" sz="1400" dirty="0" smtClean="0"/>
                            <a:t>3.27</a:t>
                          </a:r>
                          <a:endParaRPr lang="en-US" sz="1400" dirty="0"/>
                        </a:p>
                      </a:txBody>
                      <a:tcPr anchor="ctr"/>
                    </a:tc>
                  </a:tr>
                  <a:tr h="560215">
                    <a:tc>
                      <a:txBody>
                        <a:bodyPr/>
                        <a:lstStyle/>
                        <a:p>
                          <a:pPr algn="ctr"/>
                          <a:r>
                            <a:rPr lang="en-US" sz="1400" smtClean="0"/>
                            <a:t>Lake Geneva</a:t>
                          </a:r>
                          <a:endParaRPr lang="en-US" sz="1400" dirty="0"/>
                        </a:p>
                      </a:txBody>
                      <a:tcPr anchor="ctr"/>
                    </a:tc>
                    <a:tc>
                      <a:txBody>
                        <a:bodyPr/>
                        <a:lstStyle/>
                        <a:p>
                          <a:endParaRPr lang="en-US"/>
                        </a:p>
                      </a:txBody>
                      <a:tcPr anchor="ctr">
                        <a:blipFill rotWithShape="0">
                          <a:blip r:embed="rId5"/>
                          <a:stretch>
                            <a:fillRect l="-129936" t="-201087" r="-73248" b="-202174"/>
                          </a:stretch>
                        </a:blipFill>
                      </a:tcPr>
                    </a:tc>
                    <a:tc>
                      <a:txBody>
                        <a:bodyPr/>
                        <a:lstStyle/>
                        <a:p>
                          <a:pPr algn="ctr"/>
                          <a:r>
                            <a:rPr lang="en-US" sz="1400" dirty="0" smtClean="0"/>
                            <a:t>1.25</a:t>
                          </a:r>
                          <a:endParaRPr lang="en-US" sz="1400" dirty="0"/>
                        </a:p>
                      </a:txBody>
                      <a:tcPr anchor="ctr"/>
                    </a:tc>
                  </a:tr>
                  <a:tr h="560215">
                    <a:tc>
                      <a:txBody>
                        <a:bodyPr/>
                        <a:lstStyle/>
                        <a:p>
                          <a:pPr algn="ctr"/>
                          <a:r>
                            <a:rPr lang="en-US" sz="1400" dirty="0" smtClean="0"/>
                            <a:t>Wrightstown</a:t>
                          </a:r>
                          <a:endParaRPr lang="en-US" sz="1400" dirty="0"/>
                        </a:p>
                      </a:txBody>
                      <a:tcPr anchor="ctr"/>
                    </a:tc>
                    <a:tc>
                      <a:txBody>
                        <a:bodyPr/>
                        <a:lstStyle/>
                        <a:p>
                          <a:endParaRPr lang="en-US"/>
                        </a:p>
                      </a:txBody>
                      <a:tcPr anchor="ctr">
                        <a:blipFill rotWithShape="0">
                          <a:blip r:embed="rId5"/>
                          <a:stretch>
                            <a:fillRect l="-129936" t="-301087" r="-73248" b="-102174"/>
                          </a:stretch>
                        </a:blipFill>
                      </a:tcPr>
                    </a:tc>
                    <a:tc>
                      <a:txBody>
                        <a:bodyPr/>
                        <a:lstStyle/>
                        <a:p>
                          <a:pPr algn="ctr"/>
                          <a:r>
                            <a:rPr lang="en-US" sz="1400" dirty="0" smtClean="0"/>
                            <a:t>1.59</a:t>
                          </a:r>
                          <a:endParaRPr lang="en-US" sz="1400" dirty="0"/>
                        </a:p>
                      </a:txBody>
                      <a:tcPr anchor="ctr"/>
                    </a:tc>
                  </a:tr>
                  <a:tr h="560215">
                    <a:tc>
                      <a:txBody>
                        <a:bodyPr/>
                        <a:lstStyle/>
                        <a:p>
                          <a:pPr algn="ctr"/>
                          <a:r>
                            <a:rPr lang="en-US" sz="1400" dirty="0" smtClean="0"/>
                            <a:t>Wauwatosa</a:t>
                          </a:r>
                          <a:endParaRPr lang="en-US" sz="1400" dirty="0"/>
                        </a:p>
                      </a:txBody>
                      <a:tcPr anchor="ctr"/>
                    </a:tc>
                    <a:tc>
                      <a:txBody>
                        <a:bodyPr/>
                        <a:lstStyle/>
                        <a:p>
                          <a:endParaRPr lang="en-US"/>
                        </a:p>
                      </a:txBody>
                      <a:tcPr anchor="ctr">
                        <a:blipFill rotWithShape="0">
                          <a:blip r:embed="rId5"/>
                          <a:stretch>
                            <a:fillRect l="-129936" t="-401087" r="-73248" b="-2174"/>
                          </a:stretch>
                        </a:blipFill>
                      </a:tcPr>
                    </a:tc>
                    <a:tc>
                      <a:txBody>
                        <a:bodyPr/>
                        <a:lstStyle/>
                        <a:p>
                          <a:pPr algn="ctr"/>
                          <a:r>
                            <a:rPr lang="en-US" sz="1400" dirty="0" smtClean="0"/>
                            <a:t>1.39</a:t>
                          </a:r>
                          <a:endParaRPr lang="en-US" sz="1400" dirty="0"/>
                        </a:p>
                      </a:txBody>
                      <a:tcPr anchor="ctr"/>
                    </a:tc>
                  </a:tr>
                </a:tbl>
              </a:graphicData>
            </a:graphic>
          </p:graphicFrame>
        </mc:Fallback>
      </mc:AlternateContent>
    </p:spTree>
    <p:extLst>
      <p:ext uri="{BB962C8B-B14F-4D97-AF65-F5344CB8AC3E}">
        <p14:creationId xmlns:p14="http://schemas.microsoft.com/office/powerpoint/2010/main" val="43151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Racine Site Statistics</a:t>
            </a:r>
          </a:p>
        </p:txBody>
      </p:sp>
      <p:graphicFrame>
        <p:nvGraphicFramePr>
          <p:cNvPr id="5" name="Table 4"/>
          <p:cNvGraphicFramePr>
            <a:graphicFrameLocks noGrp="1"/>
          </p:cNvGraphicFramePr>
          <p:nvPr>
            <p:extLst>
              <p:ext uri="{D42A27DB-BD31-4B8C-83A1-F6EECF244321}">
                <p14:modId xmlns:p14="http://schemas.microsoft.com/office/powerpoint/2010/main" val="1501424573"/>
              </p:ext>
            </p:extLst>
          </p:nvPr>
        </p:nvGraphicFramePr>
        <p:xfrm>
          <a:off x="424542" y="1443810"/>
          <a:ext cx="8409212" cy="4320175"/>
        </p:xfrm>
        <a:graphic>
          <a:graphicData uri="http://schemas.openxmlformats.org/drawingml/2006/table">
            <a:tbl>
              <a:tblPr firstRow="1" firstCol="1" bandRow="1"/>
              <a:tblGrid>
                <a:gridCol w="839996">
                  <a:extLst>
                    <a:ext uri="{9D8B030D-6E8A-4147-A177-3AD203B41FA5}">
                      <a16:colId xmlns:a16="http://schemas.microsoft.com/office/drawing/2014/main" val="20000"/>
                    </a:ext>
                  </a:extLst>
                </a:gridCol>
                <a:gridCol w="741935">
                  <a:extLst>
                    <a:ext uri="{9D8B030D-6E8A-4147-A177-3AD203B41FA5}">
                      <a16:colId xmlns:a16="http://schemas.microsoft.com/office/drawing/2014/main" val="20001"/>
                    </a:ext>
                  </a:extLst>
                </a:gridCol>
                <a:gridCol w="839996">
                  <a:extLst>
                    <a:ext uri="{9D8B030D-6E8A-4147-A177-3AD203B41FA5}">
                      <a16:colId xmlns:a16="http://schemas.microsoft.com/office/drawing/2014/main" val="20002"/>
                    </a:ext>
                  </a:extLst>
                </a:gridCol>
                <a:gridCol w="839996">
                  <a:extLst>
                    <a:ext uri="{9D8B030D-6E8A-4147-A177-3AD203B41FA5}">
                      <a16:colId xmlns:a16="http://schemas.microsoft.com/office/drawing/2014/main" val="20003"/>
                    </a:ext>
                  </a:extLst>
                </a:gridCol>
                <a:gridCol w="839996">
                  <a:extLst>
                    <a:ext uri="{9D8B030D-6E8A-4147-A177-3AD203B41FA5}">
                      <a16:colId xmlns:a16="http://schemas.microsoft.com/office/drawing/2014/main" val="20004"/>
                    </a:ext>
                  </a:extLst>
                </a:gridCol>
                <a:gridCol w="840922">
                  <a:extLst>
                    <a:ext uri="{9D8B030D-6E8A-4147-A177-3AD203B41FA5}">
                      <a16:colId xmlns:a16="http://schemas.microsoft.com/office/drawing/2014/main" val="20005"/>
                    </a:ext>
                  </a:extLst>
                </a:gridCol>
                <a:gridCol w="839996">
                  <a:extLst>
                    <a:ext uri="{9D8B030D-6E8A-4147-A177-3AD203B41FA5}">
                      <a16:colId xmlns:a16="http://schemas.microsoft.com/office/drawing/2014/main" val="20006"/>
                    </a:ext>
                  </a:extLst>
                </a:gridCol>
                <a:gridCol w="613345">
                  <a:extLst>
                    <a:ext uri="{9D8B030D-6E8A-4147-A177-3AD203B41FA5}">
                      <a16:colId xmlns:a16="http://schemas.microsoft.com/office/drawing/2014/main" val="20007"/>
                    </a:ext>
                  </a:extLst>
                </a:gridCol>
                <a:gridCol w="666076">
                  <a:extLst>
                    <a:ext uri="{9D8B030D-6E8A-4147-A177-3AD203B41FA5}">
                      <a16:colId xmlns:a16="http://schemas.microsoft.com/office/drawing/2014/main" val="20008"/>
                    </a:ext>
                  </a:extLst>
                </a:gridCol>
                <a:gridCol w="680878">
                  <a:extLst>
                    <a:ext uri="{9D8B030D-6E8A-4147-A177-3AD203B41FA5}">
                      <a16:colId xmlns:a16="http://schemas.microsoft.com/office/drawing/2014/main" val="20009"/>
                    </a:ext>
                  </a:extLst>
                </a:gridCol>
                <a:gridCol w="666076">
                  <a:extLst>
                    <a:ext uri="{9D8B030D-6E8A-4147-A177-3AD203B41FA5}">
                      <a16:colId xmlns:a16="http://schemas.microsoft.com/office/drawing/2014/main" val="20010"/>
                    </a:ext>
                  </a:extLst>
                </a:gridCol>
              </a:tblGrid>
              <a:tr h="828148">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662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0.049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395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727</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0.105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379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335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0.400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0.77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761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1,077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1,077</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235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246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152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98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225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8.6</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06092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Geneva Site Statistics</a:t>
            </a:r>
          </a:p>
        </p:txBody>
      </p:sp>
      <p:graphicFrame>
        <p:nvGraphicFramePr>
          <p:cNvPr id="5" name="Table 4"/>
          <p:cNvGraphicFramePr>
            <a:graphicFrameLocks noGrp="1"/>
          </p:cNvGraphicFramePr>
          <p:nvPr>
            <p:extLst>
              <p:ext uri="{D42A27DB-BD31-4B8C-83A1-F6EECF244321}">
                <p14:modId xmlns:p14="http://schemas.microsoft.com/office/powerpoint/2010/main" val="864346466"/>
              </p:ext>
            </p:extLst>
          </p:nvPr>
        </p:nvGraphicFramePr>
        <p:xfrm>
          <a:off x="644978" y="1628652"/>
          <a:ext cx="7854043" cy="3449534"/>
        </p:xfrm>
        <a:graphic>
          <a:graphicData uri="http://schemas.openxmlformats.org/drawingml/2006/table">
            <a:tbl>
              <a:tblPr firstRow="1" firstCol="1" bandRow="1"/>
              <a:tblGrid>
                <a:gridCol w="787150">
                  <a:extLst>
                    <a:ext uri="{9D8B030D-6E8A-4147-A177-3AD203B41FA5}">
                      <a16:colId xmlns:a16="http://schemas.microsoft.com/office/drawing/2014/main" val="20000"/>
                    </a:ext>
                  </a:extLst>
                </a:gridCol>
                <a:gridCol w="626578">
                  <a:extLst>
                    <a:ext uri="{9D8B030D-6E8A-4147-A177-3AD203B41FA5}">
                      <a16:colId xmlns:a16="http://schemas.microsoft.com/office/drawing/2014/main" val="20001"/>
                    </a:ext>
                  </a:extLst>
                </a:gridCol>
                <a:gridCol w="787150">
                  <a:extLst>
                    <a:ext uri="{9D8B030D-6E8A-4147-A177-3AD203B41FA5}">
                      <a16:colId xmlns:a16="http://schemas.microsoft.com/office/drawing/2014/main" val="20002"/>
                    </a:ext>
                  </a:extLst>
                </a:gridCol>
                <a:gridCol w="787150">
                  <a:extLst>
                    <a:ext uri="{9D8B030D-6E8A-4147-A177-3AD203B41FA5}">
                      <a16:colId xmlns:a16="http://schemas.microsoft.com/office/drawing/2014/main" val="20003"/>
                    </a:ext>
                  </a:extLst>
                </a:gridCol>
                <a:gridCol w="788022">
                  <a:extLst>
                    <a:ext uri="{9D8B030D-6E8A-4147-A177-3AD203B41FA5}">
                      <a16:colId xmlns:a16="http://schemas.microsoft.com/office/drawing/2014/main" val="20004"/>
                    </a:ext>
                  </a:extLst>
                </a:gridCol>
                <a:gridCol w="787150">
                  <a:extLst>
                    <a:ext uri="{9D8B030D-6E8A-4147-A177-3AD203B41FA5}">
                      <a16:colId xmlns:a16="http://schemas.microsoft.com/office/drawing/2014/main" val="20005"/>
                    </a:ext>
                  </a:extLst>
                </a:gridCol>
                <a:gridCol w="787150">
                  <a:extLst>
                    <a:ext uri="{9D8B030D-6E8A-4147-A177-3AD203B41FA5}">
                      <a16:colId xmlns:a16="http://schemas.microsoft.com/office/drawing/2014/main" val="20006"/>
                    </a:ext>
                  </a:extLst>
                </a:gridCol>
                <a:gridCol w="618724">
                  <a:extLst>
                    <a:ext uri="{9D8B030D-6E8A-4147-A177-3AD203B41FA5}">
                      <a16:colId xmlns:a16="http://schemas.microsoft.com/office/drawing/2014/main" val="20007"/>
                    </a:ext>
                  </a:extLst>
                </a:gridCol>
                <a:gridCol w="628323">
                  <a:extLst>
                    <a:ext uri="{9D8B030D-6E8A-4147-A177-3AD203B41FA5}">
                      <a16:colId xmlns:a16="http://schemas.microsoft.com/office/drawing/2014/main" val="20008"/>
                    </a:ext>
                  </a:extLst>
                </a:gridCol>
                <a:gridCol w="628323">
                  <a:extLst>
                    <a:ext uri="{9D8B030D-6E8A-4147-A177-3AD203B41FA5}">
                      <a16:colId xmlns:a16="http://schemas.microsoft.com/office/drawing/2014/main" val="20009"/>
                    </a:ext>
                  </a:extLst>
                </a:gridCol>
                <a:gridCol w="628323">
                  <a:extLst>
                    <a:ext uri="{9D8B030D-6E8A-4147-A177-3AD203B41FA5}">
                      <a16:colId xmlns:a16="http://schemas.microsoft.com/office/drawing/2014/main" val="20010"/>
                    </a:ext>
                  </a:extLst>
                </a:gridCol>
              </a:tblGrid>
              <a:tr h="848246">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1.747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594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0.088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541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671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1,108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316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382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0.383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1,034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1,978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884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1,065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4.4</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50871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Wrightstown Site Statistics</a:t>
            </a:r>
          </a:p>
        </p:txBody>
      </p:sp>
      <p:graphicFrame>
        <p:nvGraphicFramePr>
          <p:cNvPr id="5" name="Table 4"/>
          <p:cNvGraphicFramePr>
            <a:graphicFrameLocks noGrp="1"/>
          </p:cNvGraphicFramePr>
          <p:nvPr>
            <p:extLst>
              <p:ext uri="{D42A27DB-BD31-4B8C-83A1-F6EECF244321}">
                <p14:modId xmlns:p14="http://schemas.microsoft.com/office/powerpoint/2010/main" val="961399347"/>
              </p:ext>
            </p:extLst>
          </p:nvPr>
        </p:nvGraphicFramePr>
        <p:xfrm>
          <a:off x="653143" y="929787"/>
          <a:ext cx="7478484" cy="1339883"/>
        </p:xfrm>
        <a:graphic>
          <a:graphicData uri="http://schemas.openxmlformats.org/drawingml/2006/table">
            <a:tbl>
              <a:tblPr firstRow="1" firstCol="1" bandRow="1"/>
              <a:tblGrid>
                <a:gridCol w="749510">
                  <a:extLst>
                    <a:ext uri="{9D8B030D-6E8A-4147-A177-3AD203B41FA5}">
                      <a16:colId xmlns:a16="http://schemas.microsoft.com/office/drawing/2014/main" val="20000"/>
                    </a:ext>
                  </a:extLst>
                </a:gridCol>
                <a:gridCol w="596617">
                  <a:extLst>
                    <a:ext uri="{9D8B030D-6E8A-4147-A177-3AD203B41FA5}">
                      <a16:colId xmlns:a16="http://schemas.microsoft.com/office/drawing/2014/main" val="20001"/>
                    </a:ext>
                  </a:extLst>
                </a:gridCol>
                <a:gridCol w="749510">
                  <a:extLst>
                    <a:ext uri="{9D8B030D-6E8A-4147-A177-3AD203B41FA5}">
                      <a16:colId xmlns:a16="http://schemas.microsoft.com/office/drawing/2014/main" val="20002"/>
                    </a:ext>
                  </a:extLst>
                </a:gridCol>
                <a:gridCol w="749510">
                  <a:extLst>
                    <a:ext uri="{9D8B030D-6E8A-4147-A177-3AD203B41FA5}">
                      <a16:colId xmlns:a16="http://schemas.microsoft.com/office/drawing/2014/main" val="20003"/>
                    </a:ext>
                  </a:extLst>
                </a:gridCol>
                <a:gridCol w="750341">
                  <a:extLst>
                    <a:ext uri="{9D8B030D-6E8A-4147-A177-3AD203B41FA5}">
                      <a16:colId xmlns:a16="http://schemas.microsoft.com/office/drawing/2014/main" val="20004"/>
                    </a:ext>
                  </a:extLst>
                </a:gridCol>
                <a:gridCol w="749510">
                  <a:extLst>
                    <a:ext uri="{9D8B030D-6E8A-4147-A177-3AD203B41FA5}">
                      <a16:colId xmlns:a16="http://schemas.microsoft.com/office/drawing/2014/main" val="20005"/>
                    </a:ext>
                  </a:extLst>
                </a:gridCol>
                <a:gridCol w="749510">
                  <a:extLst>
                    <a:ext uri="{9D8B030D-6E8A-4147-A177-3AD203B41FA5}">
                      <a16:colId xmlns:a16="http://schemas.microsoft.com/office/drawing/2014/main" val="20006"/>
                    </a:ext>
                  </a:extLst>
                </a:gridCol>
                <a:gridCol w="589139">
                  <a:extLst>
                    <a:ext uri="{9D8B030D-6E8A-4147-A177-3AD203B41FA5}">
                      <a16:colId xmlns:a16="http://schemas.microsoft.com/office/drawing/2014/main" val="20007"/>
                    </a:ext>
                  </a:extLst>
                </a:gridCol>
                <a:gridCol w="598279">
                  <a:extLst>
                    <a:ext uri="{9D8B030D-6E8A-4147-A177-3AD203B41FA5}">
                      <a16:colId xmlns:a16="http://schemas.microsoft.com/office/drawing/2014/main" val="20008"/>
                    </a:ext>
                  </a:extLst>
                </a:gridCol>
                <a:gridCol w="598279">
                  <a:extLst>
                    <a:ext uri="{9D8B030D-6E8A-4147-A177-3AD203B41FA5}">
                      <a16:colId xmlns:a16="http://schemas.microsoft.com/office/drawing/2014/main" val="20009"/>
                    </a:ext>
                  </a:extLst>
                </a:gridCol>
                <a:gridCol w="598279">
                  <a:extLst>
                    <a:ext uri="{9D8B030D-6E8A-4147-A177-3AD203B41FA5}">
                      <a16:colId xmlns:a16="http://schemas.microsoft.com/office/drawing/2014/main" val="20010"/>
                    </a:ext>
                  </a:extLst>
                </a:gridCol>
              </a:tblGrid>
              <a:tr h="623201">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0.282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1,343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880</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2,500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1,975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736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3.3</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6" name="Title 1"/>
          <p:cNvSpPr txBox="1">
            <a:spLocks/>
          </p:cNvSpPr>
          <p:nvPr/>
        </p:nvSpPr>
        <p:spPr>
          <a:xfrm>
            <a:off x="457200" y="2704005"/>
            <a:ext cx="8229600" cy="4984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rgbClr val="0000FF"/>
                </a:solidFill>
                <a:latin typeface="+mj-lt"/>
                <a:ea typeface="+mj-ea"/>
                <a:cs typeface="+mj-cs"/>
              </a:defRPr>
            </a:lvl1pPr>
          </a:lstStyle>
          <a:p>
            <a:r>
              <a:rPr lang="en-US" sz="3200"/>
              <a:t>Wauwatosa Site Statistics</a:t>
            </a:r>
            <a:endParaRPr lang="en-US" sz="3200" dirty="0"/>
          </a:p>
        </p:txBody>
      </p:sp>
      <p:graphicFrame>
        <p:nvGraphicFramePr>
          <p:cNvPr id="7" name="Table 6"/>
          <p:cNvGraphicFramePr>
            <a:graphicFrameLocks noGrp="1"/>
          </p:cNvGraphicFramePr>
          <p:nvPr>
            <p:extLst>
              <p:ext uri="{D42A27DB-BD31-4B8C-83A1-F6EECF244321}">
                <p14:modId xmlns:p14="http://schemas.microsoft.com/office/powerpoint/2010/main" val="1339326442"/>
              </p:ext>
            </p:extLst>
          </p:nvPr>
        </p:nvGraphicFramePr>
        <p:xfrm>
          <a:off x="653143" y="3326822"/>
          <a:ext cx="7478483" cy="3057648"/>
        </p:xfrm>
        <a:graphic>
          <a:graphicData uri="http://schemas.openxmlformats.org/drawingml/2006/table">
            <a:tbl>
              <a:tblPr firstRow="1" firstCol="1" bandRow="1"/>
              <a:tblGrid>
                <a:gridCol w="749510">
                  <a:extLst>
                    <a:ext uri="{9D8B030D-6E8A-4147-A177-3AD203B41FA5}">
                      <a16:colId xmlns:a16="http://schemas.microsoft.com/office/drawing/2014/main" val="20000"/>
                    </a:ext>
                  </a:extLst>
                </a:gridCol>
                <a:gridCol w="596617">
                  <a:extLst>
                    <a:ext uri="{9D8B030D-6E8A-4147-A177-3AD203B41FA5}">
                      <a16:colId xmlns:a16="http://schemas.microsoft.com/office/drawing/2014/main" val="20001"/>
                    </a:ext>
                  </a:extLst>
                </a:gridCol>
                <a:gridCol w="749510">
                  <a:extLst>
                    <a:ext uri="{9D8B030D-6E8A-4147-A177-3AD203B41FA5}">
                      <a16:colId xmlns:a16="http://schemas.microsoft.com/office/drawing/2014/main" val="20002"/>
                    </a:ext>
                  </a:extLst>
                </a:gridCol>
                <a:gridCol w="749510">
                  <a:extLst>
                    <a:ext uri="{9D8B030D-6E8A-4147-A177-3AD203B41FA5}">
                      <a16:colId xmlns:a16="http://schemas.microsoft.com/office/drawing/2014/main" val="20003"/>
                    </a:ext>
                  </a:extLst>
                </a:gridCol>
                <a:gridCol w="750341">
                  <a:extLst>
                    <a:ext uri="{9D8B030D-6E8A-4147-A177-3AD203B41FA5}">
                      <a16:colId xmlns:a16="http://schemas.microsoft.com/office/drawing/2014/main" val="20004"/>
                    </a:ext>
                  </a:extLst>
                </a:gridCol>
                <a:gridCol w="749510">
                  <a:extLst>
                    <a:ext uri="{9D8B030D-6E8A-4147-A177-3AD203B41FA5}">
                      <a16:colId xmlns:a16="http://schemas.microsoft.com/office/drawing/2014/main" val="20005"/>
                    </a:ext>
                  </a:extLst>
                </a:gridCol>
                <a:gridCol w="749510">
                  <a:extLst>
                    <a:ext uri="{9D8B030D-6E8A-4147-A177-3AD203B41FA5}">
                      <a16:colId xmlns:a16="http://schemas.microsoft.com/office/drawing/2014/main" val="20006"/>
                    </a:ext>
                  </a:extLst>
                </a:gridCol>
                <a:gridCol w="589138">
                  <a:extLst>
                    <a:ext uri="{9D8B030D-6E8A-4147-A177-3AD203B41FA5}">
                      <a16:colId xmlns:a16="http://schemas.microsoft.com/office/drawing/2014/main" val="20007"/>
                    </a:ext>
                  </a:extLst>
                </a:gridCol>
                <a:gridCol w="598279">
                  <a:extLst>
                    <a:ext uri="{9D8B030D-6E8A-4147-A177-3AD203B41FA5}">
                      <a16:colId xmlns:a16="http://schemas.microsoft.com/office/drawing/2014/main" val="20008"/>
                    </a:ext>
                  </a:extLst>
                </a:gridCol>
                <a:gridCol w="598279">
                  <a:extLst>
                    <a:ext uri="{9D8B030D-6E8A-4147-A177-3AD203B41FA5}">
                      <a16:colId xmlns:a16="http://schemas.microsoft.com/office/drawing/2014/main" val="20009"/>
                    </a:ext>
                  </a:extLst>
                </a:gridCol>
                <a:gridCol w="598279">
                  <a:extLst>
                    <a:ext uri="{9D8B030D-6E8A-4147-A177-3AD203B41FA5}">
                      <a16:colId xmlns:a16="http://schemas.microsoft.com/office/drawing/2014/main" val="20010"/>
                    </a:ext>
                  </a:extLst>
                </a:gridCol>
              </a:tblGrid>
              <a:tr h="751880">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58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463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171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36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43</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79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39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8.3</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02232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566"/>
            <a:ext cx="8229600" cy="498405"/>
          </a:xfrm>
        </p:spPr>
        <p:txBody>
          <a:bodyPr/>
          <a:lstStyle/>
          <a:p>
            <a:r>
              <a:rPr lang="en-US" dirty="0"/>
              <a:t>TSS-Turbidity Relation</a:t>
            </a:r>
          </a:p>
        </p:txBody>
      </p:sp>
      <p:sp>
        <p:nvSpPr>
          <p:cNvPr id="3" name="Content Placeholder 2"/>
          <p:cNvSpPr>
            <a:spLocks noGrp="1"/>
          </p:cNvSpPr>
          <p:nvPr>
            <p:ph idx="1"/>
          </p:nvPr>
        </p:nvSpPr>
        <p:spPr>
          <a:xfrm>
            <a:off x="457200" y="882958"/>
            <a:ext cx="8229600" cy="5065989"/>
          </a:xfrm>
        </p:spPr>
        <p:txBody>
          <a:bodyPr>
            <a:normAutofit/>
          </a:bodyPr>
          <a:lstStyle/>
          <a:p>
            <a:r>
              <a:rPr lang="en-US" sz="2400" dirty="0"/>
              <a:t>Total Suspended Solids (TSS): total mass of small solid particles in water which does not settle out by gravity. </a:t>
            </a:r>
          </a:p>
          <a:p>
            <a:r>
              <a:rPr lang="en-US" sz="2400" dirty="0"/>
              <a:t>TSS is usually measured by filtration, e.g., EPA Standard Method 160.2</a:t>
            </a:r>
          </a:p>
          <a:p>
            <a:r>
              <a:rPr lang="en-US" sz="2400" dirty="0"/>
              <a:t>Many studies demonstrated good correlations between TSS and turbidity, although correlation coefficients varied significantly, largely due to different properties of solid particles</a:t>
            </a:r>
          </a:p>
          <a:p>
            <a:r>
              <a:rPr lang="en-US" sz="2400" dirty="0"/>
              <a:t>Better correlations were found for construction site runoff samples, possibly due to the lack of organic matters in soil. </a:t>
            </a:r>
          </a:p>
          <a:p>
            <a:r>
              <a:rPr lang="en-US" sz="2400" dirty="0"/>
              <a:t>Many studies suggested a </a:t>
            </a:r>
            <a:r>
              <a:rPr lang="en-US" sz="2400" dirty="0">
                <a:solidFill>
                  <a:srgbClr val="FF0000"/>
                </a:solidFill>
              </a:rPr>
              <a:t>linear </a:t>
            </a:r>
            <a:r>
              <a:rPr lang="en-US" sz="2400" dirty="0"/>
              <a:t>TSS-Turbidity relation, i.e.,</a:t>
            </a:r>
          </a:p>
        </p:txBody>
      </p:sp>
      <p:sp>
        <p:nvSpPr>
          <p:cNvPr id="4" name="TextBox 3"/>
          <p:cNvSpPr txBox="1"/>
          <p:nvPr/>
        </p:nvSpPr>
        <p:spPr>
          <a:xfrm>
            <a:off x="2200174" y="5398674"/>
            <a:ext cx="4333638" cy="1061829"/>
          </a:xfrm>
          <a:prstGeom prst="rect">
            <a:avLst/>
          </a:prstGeom>
          <a:noFill/>
        </p:spPr>
        <p:txBody>
          <a:bodyPr wrap="none" rtlCol="0">
            <a:spAutoFit/>
          </a:bodyPr>
          <a:lstStyle/>
          <a:p>
            <a:pPr>
              <a:spcAft>
                <a:spcPts val="1800"/>
              </a:spcAft>
            </a:pPr>
            <a:r>
              <a:rPr lang="en-US" sz="2400" dirty="0">
                <a:solidFill>
                  <a:srgbClr val="0000FF"/>
                </a:solidFill>
              </a:rPr>
              <a:t>TSS (mg L</a:t>
            </a:r>
            <a:r>
              <a:rPr lang="en-US" sz="2400" baseline="30000" dirty="0">
                <a:solidFill>
                  <a:srgbClr val="0000FF"/>
                </a:solidFill>
              </a:rPr>
              <a:t>-1</a:t>
            </a:r>
            <a:r>
              <a:rPr lang="en-US" sz="2400" dirty="0">
                <a:solidFill>
                  <a:srgbClr val="0000FF"/>
                </a:solidFill>
              </a:rPr>
              <a:t>) = </a:t>
            </a:r>
            <a:r>
              <a:rPr lang="en-US" sz="2400" i="1" dirty="0">
                <a:solidFill>
                  <a:srgbClr val="0000FF"/>
                </a:solidFill>
                <a:latin typeface="Symbol" charset="2"/>
                <a:cs typeface="Symbol" charset="2"/>
              </a:rPr>
              <a:t>a</a:t>
            </a:r>
            <a:r>
              <a:rPr lang="en-US" sz="2400" dirty="0">
                <a:solidFill>
                  <a:srgbClr val="0000FF"/>
                </a:solidFill>
              </a:rPr>
              <a:t> Turbidity (NTU),  </a:t>
            </a:r>
          </a:p>
          <a:p>
            <a:pPr>
              <a:spcAft>
                <a:spcPts val="1800"/>
              </a:spcAft>
            </a:pPr>
            <a:r>
              <a:rPr lang="en-US" sz="2400" dirty="0">
                <a:solidFill>
                  <a:srgbClr val="0000FF"/>
                </a:solidFill>
              </a:rPr>
              <a:t> where </a:t>
            </a:r>
            <a:r>
              <a:rPr lang="en-US" sz="2400" i="1" dirty="0">
                <a:solidFill>
                  <a:srgbClr val="0000FF"/>
                </a:solidFill>
                <a:latin typeface="Symbol" charset="2"/>
                <a:cs typeface="Symbol" charset="2"/>
              </a:rPr>
              <a:t>a</a:t>
            </a:r>
            <a:r>
              <a:rPr lang="en-US" sz="2400" dirty="0">
                <a:solidFill>
                  <a:srgbClr val="0000FF"/>
                </a:solidFill>
              </a:rPr>
              <a:t> = 0.6~3.4 (mg L</a:t>
            </a:r>
            <a:r>
              <a:rPr lang="en-US" sz="2400" baseline="30000" dirty="0">
                <a:solidFill>
                  <a:srgbClr val="0000FF"/>
                </a:solidFill>
              </a:rPr>
              <a:t>-1</a:t>
            </a:r>
            <a:r>
              <a:rPr lang="en-US" sz="2400" dirty="0">
                <a:solidFill>
                  <a:srgbClr val="0000FF"/>
                </a:solidFill>
              </a:rPr>
              <a:t> NTU</a:t>
            </a:r>
            <a:r>
              <a:rPr lang="en-US" sz="2400" baseline="30000" dirty="0">
                <a:solidFill>
                  <a:srgbClr val="0000FF"/>
                </a:solidFill>
              </a:rPr>
              <a:t>-1</a:t>
            </a:r>
            <a:r>
              <a:rPr lang="en-US" sz="2400" dirty="0">
                <a:solidFill>
                  <a:srgbClr val="0000FF"/>
                </a:solidFill>
              </a:rPr>
              <a:t>)</a:t>
            </a:r>
          </a:p>
        </p:txBody>
      </p:sp>
    </p:spTree>
    <p:extLst>
      <p:ext uri="{BB962C8B-B14F-4D97-AF65-F5344CB8AC3E}">
        <p14:creationId xmlns:p14="http://schemas.microsoft.com/office/powerpoint/2010/main" val="18736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Factors Affect Turbidity Measurements</a:t>
            </a:r>
          </a:p>
        </p:txBody>
      </p:sp>
      <p:sp>
        <p:nvSpPr>
          <p:cNvPr id="3" name="Content Placeholder 2"/>
          <p:cNvSpPr>
            <a:spLocks noGrp="1"/>
          </p:cNvSpPr>
          <p:nvPr>
            <p:ph idx="1"/>
          </p:nvPr>
        </p:nvSpPr>
        <p:spPr/>
        <p:txBody>
          <a:bodyPr>
            <a:normAutofit/>
          </a:bodyPr>
          <a:lstStyle/>
          <a:p>
            <a:pPr>
              <a:spcAft>
                <a:spcPts val="1200"/>
              </a:spcAft>
            </a:pPr>
            <a:r>
              <a:rPr lang="en-US" sz="2800" dirty="0"/>
              <a:t>Factors related samples:</a:t>
            </a:r>
          </a:p>
          <a:p>
            <a:pPr lvl="1">
              <a:spcAft>
                <a:spcPts val="1200"/>
              </a:spcAft>
            </a:pPr>
            <a:r>
              <a:rPr lang="en-US" sz="2400" dirty="0"/>
              <a:t>Particle size, shape, and color</a:t>
            </a:r>
          </a:p>
          <a:p>
            <a:pPr lvl="1">
              <a:spcAft>
                <a:spcPts val="1200"/>
              </a:spcAft>
            </a:pPr>
            <a:r>
              <a:rPr lang="en-US" sz="2400" dirty="0"/>
              <a:t>Water color, dissolved organic matters</a:t>
            </a:r>
          </a:p>
          <a:p>
            <a:pPr>
              <a:spcAft>
                <a:spcPts val="1200"/>
              </a:spcAft>
            </a:pPr>
            <a:r>
              <a:rPr lang="en-US" sz="2800" dirty="0"/>
              <a:t>Factors related to devices:</a:t>
            </a:r>
          </a:p>
          <a:p>
            <a:pPr lvl="1">
              <a:spcAft>
                <a:spcPts val="1200"/>
              </a:spcAft>
            </a:pPr>
            <a:r>
              <a:rPr lang="en-US" sz="2400" dirty="0"/>
              <a:t>Light sources (e.g., tungsten lamps, LEDs, lasers)</a:t>
            </a:r>
          </a:p>
          <a:p>
            <a:pPr lvl="1">
              <a:spcAft>
                <a:spcPts val="1200"/>
              </a:spcAft>
            </a:pPr>
            <a:r>
              <a:rPr lang="en-US" sz="2400" dirty="0"/>
              <a:t>Type of </a:t>
            </a:r>
            <a:r>
              <a:rPr lang="en-US" sz="2400" dirty="0" err="1"/>
              <a:t>photodetectors</a:t>
            </a:r>
            <a:endParaRPr lang="en-US" sz="2400" dirty="0"/>
          </a:p>
          <a:p>
            <a:pPr lvl="1">
              <a:spcAft>
                <a:spcPts val="1200"/>
              </a:spcAft>
            </a:pPr>
            <a:r>
              <a:rPr lang="en-US" sz="2400" dirty="0"/>
              <a:t>Angles of detections</a:t>
            </a:r>
          </a:p>
          <a:p>
            <a:pPr>
              <a:spcAft>
                <a:spcPts val="1200"/>
              </a:spcAft>
            </a:pPr>
            <a:r>
              <a:rPr lang="en-US" sz="2800" dirty="0"/>
              <a:t>Calibration standards (</a:t>
            </a:r>
            <a:r>
              <a:rPr lang="en-US" sz="2800" dirty="0" err="1"/>
              <a:t>Formazin</a:t>
            </a:r>
            <a:r>
              <a:rPr lang="en-US" sz="2800" dirty="0"/>
              <a:t> or SDVB particles)</a:t>
            </a:r>
          </a:p>
        </p:txBody>
      </p:sp>
    </p:spTree>
    <p:extLst>
      <p:ext uri="{BB962C8B-B14F-4D97-AF65-F5344CB8AC3E}">
        <p14:creationId xmlns:p14="http://schemas.microsoft.com/office/powerpoint/2010/main" val="105575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Turbidity of Construction Site Runoff</a:t>
            </a:r>
          </a:p>
        </p:txBody>
      </p:sp>
      <p:sp>
        <p:nvSpPr>
          <p:cNvPr id="3" name="Content Placeholder 2"/>
          <p:cNvSpPr>
            <a:spLocks noGrp="1"/>
          </p:cNvSpPr>
          <p:nvPr>
            <p:ph idx="1"/>
          </p:nvPr>
        </p:nvSpPr>
        <p:spPr>
          <a:xfrm>
            <a:off x="339149" y="1189821"/>
            <a:ext cx="8229600" cy="800624"/>
          </a:xfrm>
        </p:spPr>
        <p:txBody>
          <a:bodyPr>
            <a:normAutofit/>
          </a:bodyPr>
          <a:lstStyle/>
          <a:p>
            <a:r>
              <a:rPr lang="en-US" sz="2800" dirty="0"/>
              <a:t>NCHRP project report (2012)</a:t>
            </a:r>
            <a:r>
              <a:rPr lang="en-US" sz="2800" baseline="30000" dirty="0"/>
              <a:t>*</a:t>
            </a:r>
          </a:p>
        </p:txBody>
      </p:sp>
      <p:pic>
        <p:nvPicPr>
          <p:cNvPr id="6" name="Picture 5"/>
          <p:cNvPicPr>
            <a:picLocks noChangeAspect="1"/>
          </p:cNvPicPr>
          <p:nvPr/>
        </p:nvPicPr>
        <p:blipFill>
          <a:blip r:embed="rId3"/>
          <a:stretch>
            <a:fillRect/>
          </a:stretch>
        </p:blipFill>
        <p:spPr>
          <a:xfrm>
            <a:off x="339149" y="2083132"/>
            <a:ext cx="8804851" cy="3455766"/>
          </a:xfrm>
          <a:prstGeom prst="rect">
            <a:avLst/>
          </a:prstGeom>
        </p:spPr>
      </p:pic>
      <p:sp>
        <p:nvSpPr>
          <p:cNvPr id="4" name="TextBox 3"/>
          <p:cNvSpPr txBox="1"/>
          <p:nvPr/>
        </p:nvSpPr>
        <p:spPr>
          <a:xfrm>
            <a:off x="1041722" y="5862989"/>
            <a:ext cx="7234177" cy="646331"/>
          </a:xfrm>
          <a:prstGeom prst="rect">
            <a:avLst/>
          </a:prstGeom>
          <a:noFill/>
        </p:spPr>
        <p:txBody>
          <a:bodyPr wrap="square" rtlCol="0">
            <a:spAutoFit/>
          </a:bodyPr>
          <a:lstStyle/>
          <a:p>
            <a:r>
              <a:rPr lang="en-US" dirty="0">
                <a:solidFill>
                  <a:srgbClr val="0432FF"/>
                </a:solidFill>
              </a:rPr>
              <a:t>* NCHRP (2012) Turbidity reduction and monitoring strategies for highway construction projects. </a:t>
            </a:r>
            <a:r>
              <a:rPr lang="en-US" i="1" dirty="0">
                <a:solidFill>
                  <a:srgbClr val="0432FF"/>
                </a:solidFill>
              </a:rPr>
              <a:t>NCHRP Project 25-25(74) Final Report</a:t>
            </a:r>
            <a:r>
              <a:rPr lang="en-US" dirty="0">
                <a:solidFill>
                  <a:srgbClr val="0432FF"/>
                </a:solidFill>
              </a:rPr>
              <a:t>. </a:t>
            </a:r>
          </a:p>
        </p:txBody>
      </p:sp>
    </p:spTree>
    <p:extLst>
      <p:ext uri="{BB962C8B-B14F-4D97-AF65-F5344CB8AC3E}">
        <p14:creationId xmlns:p14="http://schemas.microsoft.com/office/powerpoint/2010/main" val="108876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2. Methodology</a:t>
            </a:r>
          </a:p>
        </p:txBody>
      </p:sp>
    </p:spTree>
    <p:extLst>
      <p:ext uri="{BB962C8B-B14F-4D97-AF65-F5344CB8AC3E}">
        <p14:creationId xmlns:p14="http://schemas.microsoft.com/office/powerpoint/2010/main" val="1834661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AD4EAC7E5C74CAB6C5FB81E582358" ma:contentTypeVersion="1" ma:contentTypeDescription="Create a new document." ma:contentTypeScope="" ma:versionID="be27dae60f79abb0f2a19290f09d9985">
  <xsd:schema xmlns:xsd="http://www.w3.org/2001/XMLSchema" xmlns:xs="http://www.w3.org/2001/XMLSchema" xmlns:p="http://schemas.microsoft.com/office/2006/metadata/properties" xmlns:ns2="a8b72882-1d02-4704-8464-4e9c6e9dc531" targetNamespace="http://schemas.microsoft.com/office/2006/metadata/properties" ma:root="true" ma:fieldsID="5705412253ba870b06423a56f97807aa" ns2:_="">
    <xsd:import namespace="a8b72882-1d02-4704-8464-4e9c6e9dc5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F9D68C-8E27-4CC3-A16A-1341F7241B21}"/>
</file>

<file path=customXml/itemProps2.xml><?xml version="1.0" encoding="utf-8"?>
<ds:datastoreItem xmlns:ds="http://schemas.openxmlformats.org/officeDocument/2006/customXml" ds:itemID="{4711721F-3C66-40E4-9A24-E64CB8B21996}"/>
</file>

<file path=customXml/itemProps3.xml><?xml version="1.0" encoding="utf-8"?>
<ds:datastoreItem xmlns:ds="http://schemas.openxmlformats.org/officeDocument/2006/customXml" ds:itemID="{1ADDE8C8-674A-459B-AAD8-85139AA6A845}"/>
</file>

<file path=docProps/app.xml><?xml version="1.0" encoding="utf-8"?>
<Properties xmlns="http://schemas.openxmlformats.org/officeDocument/2006/extended-properties" xmlns:vt="http://schemas.openxmlformats.org/officeDocument/2006/docPropsVTypes">
  <TotalTime>2269</TotalTime>
  <Words>2690</Words>
  <Application>Microsoft Office PowerPoint</Application>
  <PresentationFormat>On-screen Show (4:3)</PresentationFormat>
  <Paragraphs>723</Paragraphs>
  <Slides>58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宋体</vt:lpstr>
      <vt:lpstr>宋体</vt:lpstr>
      <vt:lpstr>Arial</vt:lpstr>
      <vt:lpstr>Calibri</vt:lpstr>
      <vt:lpstr>Cambria Math</vt:lpstr>
      <vt:lpstr>Symbol</vt:lpstr>
      <vt:lpstr>Times New Roman</vt:lpstr>
      <vt:lpstr>Office Theme</vt:lpstr>
      <vt:lpstr>Understanding and Complying with New Storm Water Mitigation Requirements from the EPA</vt:lpstr>
      <vt:lpstr>Background</vt:lpstr>
      <vt:lpstr>Research Activities</vt:lpstr>
      <vt:lpstr>1. Literature Review</vt:lpstr>
      <vt:lpstr>Understanding Turbidity</vt:lpstr>
      <vt:lpstr>TSS-Turbidity Relation</vt:lpstr>
      <vt:lpstr>Factors Affect Turbidity Measurements</vt:lpstr>
      <vt:lpstr>Turbidity of Construction Site Runoff</vt:lpstr>
      <vt:lpstr>2. Methodology</vt:lpstr>
      <vt:lpstr>Field Grab Sample Collection and Measurement</vt:lpstr>
      <vt:lpstr>Turbidimeters</vt:lpstr>
      <vt:lpstr>pH and Conductivity</vt:lpstr>
      <vt:lpstr>Total Suspended Solids Measurement</vt:lpstr>
      <vt:lpstr>Automated Turbidity Sampling Device</vt:lpstr>
      <vt:lpstr>3. Field Grab Samples</vt:lpstr>
      <vt:lpstr>Identified Sites</vt:lpstr>
      <vt:lpstr>Kenosha Site</vt:lpstr>
      <vt:lpstr>Kenosha Site: Grab Sample Turbidity</vt:lpstr>
      <vt:lpstr>Wauwatosa Site</vt:lpstr>
      <vt:lpstr>Wauwatosa Site: Grab Sample Turbidity</vt:lpstr>
      <vt:lpstr>Racine Site</vt:lpstr>
      <vt:lpstr>Racine Site: Grab Sample Turbidity</vt:lpstr>
      <vt:lpstr>Lake Geneva Site</vt:lpstr>
      <vt:lpstr>Wrightstown Site</vt:lpstr>
      <vt:lpstr>Turbidity Histogram</vt:lpstr>
      <vt:lpstr>TSS Histogram</vt:lpstr>
      <vt:lpstr>No Correlations among Turbidity, pH and Conductivity </vt:lpstr>
      <vt:lpstr>4. TSS-Turbidity Relation</vt:lpstr>
      <vt:lpstr>Turbidity of Lab-Simulated Runoff</vt:lpstr>
      <vt:lpstr>Simulated Rainfall-Runoff Turbidity Process</vt:lpstr>
      <vt:lpstr>TSS vs. Turbidity: Power Law Relation</vt:lpstr>
      <vt:lpstr>TSS ~ NTU^1.58    or, equivalently,  NTU ~ TSS^0.78 </vt:lpstr>
      <vt:lpstr>5. Correlation between Turbidity Runoff and Precipitation</vt:lpstr>
      <vt:lpstr>Automated Turbidity Sampling: Sites and Weather Stations</vt:lpstr>
      <vt:lpstr>Rainfall-Turbidity Runoff Time Series</vt:lpstr>
      <vt:lpstr>Unit Turbidity Runoff Response Function</vt:lpstr>
      <vt:lpstr>Statistics From Data Series</vt:lpstr>
      <vt:lpstr>Rainfall-Turbidity Correlation</vt:lpstr>
      <vt:lpstr>Peak Turbidity ~ Precipitation Depth</vt:lpstr>
      <vt:lpstr>24-hour average Turbidity vs. Precipitation Depth</vt:lpstr>
      <vt:lpstr>Conclusions</vt:lpstr>
      <vt:lpstr>Backup Slides</vt:lpstr>
      <vt:lpstr>Turbidity Measurements: Other Methods and Units</vt:lpstr>
      <vt:lpstr>EPA Standard Method: 180.1</vt:lpstr>
      <vt:lpstr>Turbidimeters</vt:lpstr>
      <vt:lpstr>Related Research (Texas DOT)</vt:lpstr>
      <vt:lpstr>Turbidity of Construction Site Runoff</vt:lpstr>
      <vt:lpstr>Related Research (Minnesota DOT)</vt:lpstr>
      <vt:lpstr>Perkins et al. (2014)</vt:lpstr>
      <vt:lpstr>Turbidity Readings: Field Meter vs. Bench-top Turbidimeter</vt:lpstr>
      <vt:lpstr>pH Histogram</vt:lpstr>
      <vt:lpstr>Conductivity Histogram</vt:lpstr>
      <vt:lpstr>TSS vs. Turbidity: Linear Regression</vt:lpstr>
      <vt:lpstr>Total Sediment Load</vt:lpstr>
      <vt:lpstr>Total Sediment Load ~ Precipitation Depth</vt:lpstr>
      <vt:lpstr>Racine Site Statistics</vt:lpstr>
      <vt:lpstr>Lake Geneva Site Statistics</vt:lpstr>
      <vt:lpstr>Wrightstown Site Statistics</vt:lpstr>
    </vt:vector>
  </TitlesOfParts>
  <Company>UWM Civil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Turbidity of Stormwater Runoff from DOT Construction Site</dc:title>
  <dc:creator>Qian Liao</dc:creator>
  <cp:lastModifiedBy>Gurtner, Diane K - DOT</cp:lastModifiedBy>
  <cp:revision>212</cp:revision>
  <cp:lastPrinted>2016-02-05T02:48:50Z</cp:lastPrinted>
  <dcterms:created xsi:type="dcterms:W3CDTF">2014-05-02T00:15:22Z</dcterms:created>
  <dcterms:modified xsi:type="dcterms:W3CDTF">2018-01-26T20:04:19Z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0x0101007D5AD4EAC7E5C74CAB6C5FB81E582358</vt:lpwstr>
  </property>
</Properties>
</file>