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handoutMasterIdLst>
    <p:handoutMasterId r:id="rId29"/>
  </p:handoutMasterIdLst>
  <p:sldIdLst>
    <p:sldId id="256" r:id="rId2"/>
    <p:sldId id="897" r:id="rId3"/>
    <p:sldId id="959" r:id="rId4"/>
    <p:sldId id="898" r:id="rId5"/>
    <p:sldId id="859" r:id="rId6"/>
    <p:sldId id="852" r:id="rId7"/>
    <p:sldId id="853" r:id="rId8"/>
    <p:sldId id="857" r:id="rId9"/>
    <p:sldId id="885" r:id="rId10"/>
    <p:sldId id="876" r:id="rId11"/>
    <p:sldId id="877" r:id="rId12"/>
    <p:sldId id="919" r:id="rId13"/>
    <p:sldId id="918" r:id="rId14"/>
    <p:sldId id="911" r:id="rId15"/>
    <p:sldId id="921" r:id="rId16"/>
    <p:sldId id="955" r:id="rId17"/>
    <p:sldId id="956" r:id="rId18"/>
    <p:sldId id="958" r:id="rId19"/>
    <p:sldId id="930" r:id="rId20"/>
    <p:sldId id="931" r:id="rId21"/>
    <p:sldId id="932" r:id="rId22"/>
    <p:sldId id="937" r:id="rId23"/>
    <p:sldId id="940" r:id="rId24"/>
    <p:sldId id="943" r:id="rId25"/>
    <p:sldId id="953" r:id="rId26"/>
    <p:sldId id="882" r:id="rId27"/>
  </p:sldIdLst>
  <p:sldSz cx="9144000" cy="6858000" type="screen4x3"/>
  <p:notesSz cx="7315200" cy="9601200"/>
  <p:defaultTextStyle>
    <a:defPPr>
      <a:defRPr lang="en-US"/>
    </a:defPPr>
    <a:lvl1pPr algn="l" rtl="0" fontAlgn="base">
      <a:spcBef>
        <a:spcPct val="0"/>
      </a:spcBef>
      <a:spcAft>
        <a:spcPct val="0"/>
      </a:spcAft>
      <a:defRPr sz="3000" kern="1200">
        <a:solidFill>
          <a:srgbClr val="333333"/>
        </a:solidFill>
        <a:latin typeface="Franklin Gothic Demi Cond" pitchFamily="34" charset="0"/>
        <a:ea typeface="+mn-ea"/>
        <a:cs typeface="Arial" charset="0"/>
      </a:defRPr>
    </a:lvl1pPr>
    <a:lvl2pPr marL="457200" algn="l" rtl="0" fontAlgn="base">
      <a:spcBef>
        <a:spcPct val="0"/>
      </a:spcBef>
      <a:spcAft>
        <a:spcPct val="0"/>
      </a:spcAft>
      <a:defRPr sz="3000" kern="1200">
        <a:solidFill>
          <a:srgbClr val="333333"/>
        </a:solidFill>
        <a:latin typeface="Franklin Gothic Demi Cond" pitchFamily="34" charset="0"/>
        <a:ea typeface="+mn-ea"/>
        <a:cs typeface="Arial" charset="0"/>
      </a:defRPr>
    </a:lvl2pPr>
    <a:lvl3pPr marL="914400" algn="l" rtl="0" fontAlgn="base">
      <a:spcBef>
        <a:spcPct val="0"/>
      </a:spcBef>
      <a:spcAft>
        <a:spcPct val="0"/>
      </a:spcAft>
      <a:defRPr sz="3000" kern="1200">
        <a:solidFill>
          <a:srgbClr val="333333"/>
        </a:solidFill>
        <a:latin typeface="Franklin Gothic Demi Cond" pitchFamily="34" charset="0"/>
        <a:ea typeface="+mn-ea"/>
        <a:cs typeface="Arial" charset="0"/>
      </a:defRPr>
    </a:lvl3pPr>
    <a:lvl4pPr marL="1371600" algn="l" rtl="0" fontAlgn="base">
      <a:spcBef>
        <a:spcPct val="0"/>
      </a:spcBef>
      <a:spcAft>
        <a:spcPct val="0"/>
      </a:spcAft>
      <a:defRPr sz="3000" kern="1200">
        <a:solidFill>
          <a:srgbClr val="333333"/>
        </a:solidFill>
        <a:latin typeface="Franklin Gothic Demi Cond" pitchFamily="34" charset="0"/>
        <a:ea typeface="+mn-ea"/>
        <a:cs typeface="Arial" charset="0"/>
      </a:defRPr>
    </a:lvl4pPr>
    <a:lvl5pPr marL="1828800" algn="l" rtl="0" fontAlgn="base">
      <a:spcBef>
        <a:spcPct val="0"/>
      </a:spcBef>
      <a:spcAft>
        <a:spcPct val="0"/>
      </a:spcAft>
      <a:defRPr sz="3000" kern="1200">
        <a:solidFill>
          <a:srgbClr val="333333"/>
        </a:solidFill>
        <a:latin typeface="Franklin Gothic Demi Cond" pitchFamily="34" charset="0"/>
        <a:ea typeface="+mn-ea"/>
        <a:cs typeface="Arial" charset="0"/>
      </a:defRPr>
    </a:lvl5pPr>
    <a:lvl6pPr marL="2286000" algn="l" defTabSz="914400" rtl="0" eaLnBrk="1" latinLnBrk="0" hangingPunct="1">
      <a:defRPr sz="3000" kern="1200">
        <a:solidFill>
          <a:srgbClr val="333333"/>
        </a:solidFill>
        <a:latin typeface="Franklin Gothic Demi Cond" pitchFamily="34" charset="0"/>
        <a:ea typeface="+mn-ea"/>
        <a:cs typeface="Arial" charset="0"/>
      </a:defRPr>
    </a:lvl6pPr>
    <a:lvl7pPr marL="2743200" algn="l" defTabSz="914400" rtl="0" eaLnBrk="1" latinLnBrk="0" hangingPunct="1">
      <a:defRPr sz="3000" kern="1200">
        <a:solidFill>
          <a:srgbClr val="333333"/>
        </a:solidFill>
        <a:latin typeface="Franklin Gothic Demi Cond" pitchFamily="34" charset="0"/>
        <a:ea typeface="+mn-ea"/>
        <a:cs typeface="Arial" charset="0"/>
      </a:defRPr>
    </a:lvl7pPr>
    <a:lvl8pPr marL="3200400" algn="l" defTabSz="914400" rtl="0" eaLnBrk="1" latinLnBrk="0" hangingPunct="1">
      <a:defRPr sz="3000" kern="1200">
        <a:solidFill>
          <a:srgbClr val="333333"/>
        </a:solidFill>
        <a:latin typeface="Franklin Gothic Demi Cond" pitchFamily="34" charset="0"/>
        <a:ea typeface="+mn-ea"/>
        <a:cs typeface="Arial" charset="0"/>
      </a:defRPr>
    </a:lvl8pPr>
    <a:lvl9pPr marL="3657600" algn="l" defTabSz="914400" rtl="0" eaLnBrk="1" latinLnBrk="0" hangingPunct="1">
      <a:defRPr sz="3000" kern="1200">
        <a:solidFill>
          <a:srgbClr val="333333"/>
        </a:solidFill>
        <a:latin typeface="Franklin Gothic Demi Cond"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33333"/>
    <a:srgbClr val="FF0000"/>
    <a:srgbClr val="FFCC00"/>
    <a:srgbClr val="FF7C80"/>
    <a:srgbClr val="FF4F4F"/>
    <a:srgbClr val="1D4A9B"/>
    <a:srgbClr val="1F51A9"/>
    <a:srgbClr val="FF9900"/>
    <a:srgbClr val="C8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6" autoAdjust="0"/>
    <p:restoredTop sz="87077" autoAdjust="0"/>
  </p:normalViewPr>
  <p:slideViewPr>
    <p:cSldViewPr snapToGrid="0">
      <p:cViewPr varScale="1">
        <p:scale>
          <a:sx n="64" d="100"/>
          <a:sy n="64" d="100"/>
        </p:scale>
        <p:origin x="10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532" y="-96"/>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4727774412814"/>
          <c:y val="3.1973999668129569E-2"/>
          <c:w val="0.87104347533481397"/>
          <c:h val="0.71662552998182916"/>
        </c:manualLayout>
      </c:layout>
      <c:barChart>
        <c:barDir val="col"/>
        <c:grouping val="clustered"/>
        <c:varyColors val="0"/>
        <c:ser>
          <c:idx val="3"/>
          <c:order val="0"/>
          <c:tx>
            <c:v>15% PBR</c:v>
          </c:tx>
          <c:spPr>
            <a:solidFill>
              <a:srgbClr val="0070C0"/>
            </a:solidFill>
            <a:ln>
              <a:solidFill>
                <a:sysClr val="windowText" lastClr="000000"/>
              </a:solidFill>
            </a:ln>
            <a:effectLst/>
          </c:spPr>
          <c:invertIfNegative val="0"/>
          <c:errBars>
            <c:errBarType val="both"/>
            <c:errValType val="cust"/>
            <c:noEndCap val="0"/>
            <c:plus>
              <c:numRef>
                <c:f>'-34 Binders'!$U$5:$U$12</c:f>
                <c:numCache>
                  <c:formatCode>General</c:formatCode>
                  <c:ptCount val="8"/>
                  <c:pt idx="0">
                    <c:v>42.381859143978104</c:v>
                  </c:pt>
                  <c:pt idx="1">
                    <c:v>23.052388173462639</c:v>
                  </c:pt>
                  <c:pt idx="2">
                    <c:v>84.921403100160788</c:v>
                  </c:pt>
                  <c:pt idx="3">
                    <c:v>8.3884077452160533</c:v>
                  </c:pt>
                  <c:pt idx="4">
                    <c:v>27.577164466275352</c:v>
                  </c:pt>
                  <c:pt idx="5">
                    <c:v>10.984196738951823</c:v>
                  </c:pt>
                  <c:pt idx="6">
                    <c:v>73.53910524340094</c:v>
                  </c:pt>
                  <c:pt idx="7">
                    <c:v>54.258424640787311</c:v>
                  </c:pt>
                </c:numCache>
              </c:numRef>
            </c:plus>
            <c:minus>
              <c:numRef>
                <c:f>'-34 Binders'!$U$5:$U$12</c:f>
                <c:numCache>
                  <c:formatCode>General</c:formatCode>
                  <c:ptCount val="8"/>
                  <c:pt idx="0">
                    <c:v>42.381859143978104</c:v>
                  </c:pt>
                  <c:pt idx="1">
                    <c:v>23.052388173462639</c:v>
                  </c:pt>
                  <c:pt idx="2">
                    <c:v>84.921403100160788</c:v>
                  </c:pt>
                  <c:pt idx="3">
                    <c:v>8.3884077452160533</c:v>
                  </c:pt>
                  <c:pt idx="4">
                    <c:v>27.577164466275352</c:v>
                  </c:pt>
                  <c:pt idx="5">
                    <c:v>10.984196738951823</c:v>
                  </c:pt>
                  <c:pt idx="6">
                    <c:v>73.53910524340094</c:v>
                  </c:pt>
                  <c:pt idx="7">
                    <c:v>54.258424640787311</c:v>
                  </c:pt>
                </c:numCache>
              </c:numRef>
            </c:minus>
            <c:spPr>
              <a:noFill/>
              <a:ln w="9525" cap="flat" cmpd="sng" algn="ctr">
                <a:solidFill>
                  <a:schemeClr val="tx1">
                    <a:lumMod val="65000"/>
                    <a:lumOff val="35000"/>
                  </a:schemeClr>
                </a:solidFill>
                <a:round/>
              </a:ln>
              <a:effectLst/>
            </c:spPr>
          </c:errBars>
          <c:cat>
            <c:strRef>
              <c:f>'-34 Binders'!$Q$37:$Q$44</c:f>
              <c:strCache>
                <c:ptCount val="8"/>
                <c:pt idx="0">
                  <c:v>HT S-34 ST</c:v>
                </c:pt>
                <c:pt idx="1">
                  <c:v>HT S-34 LT</c:v>
                </c:pt>
                <c:pt idx="2">
                  <c:v>HT V-34 ST</c:v>
                </c:pt>
                <c:pt idx="3">
                  <c:v>HT V-34 LT</c:v>
                </c:pt>
                <c:pt idx="4">
                  <c:v>MT S-34 ST</c:v>
                </c:pt>
                <c:pt idx="5">
                  <c:v>MT S-34 LT</c:v>
                </c:pt>
                <c:pt idx="6">
                  <c:v>MT V-34 ST</c:v>
                </c:pt>
                <c:pt idx="7">
                  <c:v>MT V-34 LT</c:v>
                </c:pt>
              </c:strCache>
            </c:strRef>
          </c:cat>
          <c:val>
            <c:numRef>
              <c:f>'-34 Binders'!$R$5:$R$12</c:f>
              <c:numCache>
                <c:formatCode>0.0</c:formatCode>
                <c:ptCount val="8"/>
                <c:pt idx="0">
                  <c:v>653.50749999999994</c:v>
                </c:pt>
                <c:pt idx="1">
                  <c:v>568.56349999999998</c:v>
                </c:pt>
                <c:pt idx="2">
                  <c:v>626.8365</c:v>
                </c:pt>
                <c:pt idx="3">
                  <c:v>608.99450000000002</c:v>
                </c:pt>
                <c:pt idx="4">
                  <c:v>555.5</c:v>
                </c:pt>
                <c:pt idx="5">
                  <c:v>500.774</c:v>
                </c:pt>
                <c:pt idx="6">
                  <c:v>466</c:v>
                </c:pt>
                <c:pt idx="7">
                  <c:v>559.17349999999999</c:v>
                </c:pt>
              </c:numCache>
            </c:numRef>
          </c:val>
          <c:extLst>
            <c:ext xmlns:c16="http://schemas.microsoft.com/office/drawing/2014/chart" uri="{C3380CC4-5D6E-409C-BE32-E72D297353CC}">
              <c16:uniqueId val="{00000000-7376-4128-BD51-C0708305BD8F}"/>
            </c:ext>
          </c:extLst>
        </c:ser>
        <c:ser>
          <c:idx val="1"/>
          <c:order val="1"/>
          <c:tx>
            <c:v>30% PBR</c:v>
          </c:tx>
          <c:spPr>
            <a:solidFill>
              <a:srgbClr val="FFC000"/>
            </a:solidFill>
            <a:ln>
              <a:solidFill>
                <a:sysClr val="windowText" lastClr="000000"/>
              </a:solidFill>
            </a:ln>
            <a:effectLst/>
          </c:spPr>
          <c:invertIfNegative val="0"/>
          <c:errBars>
            <c:errBarType val="both"/>
            <c:errValType val="cust"/>
            <c:noEndCap val="0"/>
            <c:plus>
              <c:numRef>
                <c:f>'-34 Binders'!$U$16:$U$23</c:f>
                <c:numCache>
                  <c:formatCode>General</c:formatCode>
                  <c:ptCount val="8"/>
                  <c:pt idx="0">
                    <c:v>28.089816882635617</c:v>
                  </c:pt>
                  <c:pt idx="1">
                    <c:v>42.348625125262359</c:v>
                  </c:pt>
                  <c:pt idx="2">
                    <c:v>29.629188345278745</c:v>
                  </c:pt>
                  <c:pt idx="3">
                    <c:v>98.118844064226465</c:v>
                  </c:pt>
                  <c:pt idx="4">
                    <c:v>9.9574776926689577</c:v>
                  </c:pt>
                  <c:pt idx="5">
                    <c:v>81.757100254350206</c:v>
                  </c:pt>
                  <c:pt idx="6">
                    <c:v>41.812638185122893</c:v>
                  </c:pt>
                  <c:pt idx="7">
                    <c:v>25.941626481390877</c:v>
                  </c:pt>
                </c:numCache>
              </c:numRef>
            </c:plus>
            <c:minus>
              <c:numRef>
                <c:f>'-34 Binders'!$U$16:$U$23</c:f>
                <c:numCache>
                  <c:formatCode>General</c:formatCode>
                  <c:ptCount val="8"/>
                  <c:pt idx="0">
                    <c:v>28.089816882635617</c:v>
                  </c:pt>
                  <c:pt idx="1">
                    <c:v>42.348625125262359</c:v>
                  </c:pt>
                  <c:pt idx="2">
                    <c:v>29.629188345278745</c:v>
                  </c:pt>
                  <c:pt idx="3">
                    <c:v>98.118844064226465</c:v>
                  </c:pt>
                  <c:pt idx="4">
                    <c:v>9.9574776926689577</c:v>
                  </c:pt>
                  <c:pt idx="5">
                    <c:v>81.757100254350206</c:v>
                  </c:pt>
                  <c:pt idx="6">
                    <c:v>41.812638185122893</c:v>
                  </c:pt>
                  <c:pt idx="7">
                    <c:v>25.941626481390877</c:v>
                  </c:pt>
                </c:numCache>
              </c:numRef>
            </c:minus>
            <c:spPr>
              <a:noFill/>
              <a:ln w="9525" cap="flat" cmpd="sng" algn="ctr">
                <a:solidFill>
                  <a:schemeClr val="tx1">
                    <a:lumMod val="65000"/>
                    <a:lumOff val="35000"/>
                  </a:schemeClr>
                </a:solidFill>
                <a:round/>
              </a:ln>
              <a:effectLst/>
            </c:spPr>
          </c:errBars>
          <c:cat>
            <c:strRef>
              <c:f>'-34 Binders'!$Q$37:$Q$44</c:f>
              <c:strCache>
                <c:ptCount val="8"/>
                <c:pt idx="0">
                  <c:v>HT S-34 ST</c:v>
                </c:pt>
                <c:pt idx="1">
                  <c:v>HT S-34 LT</c:v>
                </c:pt>
                <c:pt idx="2">
                  <c:v>HT V-34 ST</c:v>
                </c:pt>
                <c:pt idx="3">
                  <c:v>HT V-34 LT</c:v>
                </c:pt>
                <c:pt idx="4">
                  <c:v>MT S-34 ST</c:v>
                </c:pt>
                <c:pt idx="5">
                  <c:v>MT S-34 LT</c:v>
                </c:pt>
                <c:pt idx="6">
                  <c:v>MT V-34 ST</c:v>
                </c:pt>
                <c:pt idx="7">
                  <c:v>MT V-34 LT</c:v>
                </c:pt>
              </c:strCache>
            </c:strRef>
          </c:cat>
          <c:val>
            <c:numRef>
              <c:f>'-34 Binders'!$R$16:$R$23</c:f>
              <c:numCache>
                <c:formatCode>0.0</c:formatCode>
                <c:ptCount val="8"/>
                <c:pt idx="0">
                  <c:v>608.09950000000003</c:v>
                </c:pt>
                <c:pt idx="1">
                  <c:v>536.32799999999997</c:v>
                </c:pt>
                <c:pt idx="2">
                  <c:v>519.76300000000003</c:v>
                </c:pt>
                <c:pt idx="3">
                  <c:v>557.48149999999998</c:v>
                </c:pt>
                <c:pt idx="4">
                  <c:v>578.61899999999991</c:v>
                </c:pt>
                <c:pt idx="5">
                  <c:v>534.41100000000006</c:v>
                </c:pt>
                <c:pt idx="6">
                  <c:v>463.149</c:v>
                </c:pt>
                <c:pt idx="7">
                  <c:v>483.73149999999998</c:v>
                </c:pt>
              </c:numCache>
            </c:numRef>
          </c:val>
          <c:extLst>
            <c:ext xmlns:c16="http://schemas.microsoft.com/office/drawing/2014/chart" uri="{C3380CC4-5D6E-409C-BE32-E72D297353CC}">
              <c16:uniqueId val="{00000001-7376-4128-BD51-C0708305BD8F}"/>
            </c:ext>
          </c:extLst>
        </c:ser>
        <c:ser>
          <c:idx val="0"/>
          <c:order val="2"/>
          <c:tx>
            <c:v>50% PBR</c:v>
          </c:tx>
          <c:spPr>
            <a:solidFill>
              <a:srgbClr val="92D050"/>
            </a:solidFill>
            <a:ln>
              <a:solidFill>
                <a:schemeClr val="tx1"/>
              </a:solidFill>
            </a:ln>
            <a:effectLst/>
          </c:spPr>
          <c:invertIfNegative val="0"/>
          <c:errBars>
            <c:errBarType val="both"/>
            <c:errValType val="cust"/>
            <c:noEndCap val="0"/>
            <c:plus>
              <c:numRef>
                <c:f>'-34 Binders'!$U$27:$U$34</c:f>
                <c:numCache>
                  <c:formatCode>General</c:formatCode>
                  <c:ptCount val="8"/>
                  <c:pt idx="0">
                    <c:v>22.929351593536193</c:v>
                  </c:pt>
                  <c:pt idx="1">
                    <c:v>132.68717327609298</c:v>
                  </c:pt>
                  <c:pt idx="2">
                    <c:v>36.92016636609322</c:v>
                  </c:pt>
                  <c:pt idx="3">
                    <c:v>43.282713183209687</c:v>
                  </c:pt>
                  <c:pt idx="4">
                    <c:v>17.396241030751426</c:v>
                  </c:pt>
                  <c:pt idx="5">
                    <c:v>10.234663550894041</c:v>
                  </c:pt>
                  <c:pt idx="6">
                    <c:v>85.769224130804361</c:v>
                  </c:pt>
                  <c:pt idx="7">
                    <c:v>40.942896844263466</c:v>
                  </c:pt>
                </c:numCache>
              </c:numRef>
            </c:plus>
            <c:minus>
              <c:numRef>
                <c:f>'-34 Binders'!$U$27:$U$34</c:f>
                <c:numCache>
                  <c:formatCode>General</c:formatCode>
                  <c:ptCount val="8"/>
                  <c:pt idx="0">
                    <c:v>22.929351593536193</c:v>
                  </c:pt>
                  <c:pt idx="1">
                    <c:v>132.68717327609298</c:v>
                  </c:pt>
                  <c:pt idx="2">
                    <c:v>36.92016636609322</c:v>
                  </c:pt>
                  <c:pt idx="3">
                    <c:v>43.282713183209687</c:v>
                  </c:pt>
                  <c:pt idx="4">
                    <c:v>17.396241030751426</c:v>
                  </c:pt>
                  <c:pt idx="5">
                    <c:v>10.234663550894041</c:v>
                  </c:pt>
                  <c:pt idx="6">
                    <c:v>85.769224130804361</c:v>
                  </c:pt>
                  <c:pt idx="7">
                    <c:v>40.942896844263466</c:v>
                  </c:pt>
                </c:numCache>
              </c:numRef>
            </c:minus>
            <c:spPr>
              <a:noFill/>
              <a:ln w="9525" cap="flat" cmpd="sng" algn="ctr">
                <a:solidFill>
                  <a:schemeClr val="tx1">
                    <a:lumMod val="65000"/>
                    <a:lumOff val="35000"/>
                  </a:schemeClr>
                </a:solidFill>
                <a:round/>
              </a:ln>
              <a:effectLst/>
            </c:spPr>
          </c:errBars>
          <c:cat>
            <c:strRef>
              <c:f>'-34 Binders'!$Q$37:$Q$44</c:f>
              <c:strCache>
                <c:ptCount val="8"/>
                <c:pt idx="0">
                  <c:v>HT S-34 ST</c:v>
                </c:pt>
                <c:pt idx="1">
                  <c:v>HT S-34 LT</c:v>
                </c:pt>
                <c:pt idx="2">
                  <c:v>HT V-34 ST</c:v>
                </c:pt>
                <c:pt idx="3">
                  <c:v>HT V-34 LT</c:v>
                </c:pt>
                <c:pt idx="4">
                  <c:v>MT S-34 ST</c:v>
                </c:pt>
                <c:pt idx="5">
                  <c:v>MT S-34 LT</c:v>
                </c:pt>
                <c:pt idx="6">
                  <c:v>MT V-34 ST</c:v>
                </c:pt>
                <c:pt idx="7">
                  <c:v>MT V-34 LT</c:v>
                </c:pt>
              </c:strCache>
            </c:strRef>
          </c:cat>
          <c:val>
            <c:numRef>
              <c:f>'-34 Binders'!$R$27:$R$34</c:f>
              <c:numCache>
                <c:formatCode>0.0</c:formatCode>
                <c:ptCount val="8"/>
                <c:pt idx="0">
                  <c:v>553.80050000000006</c:v>
                </c:pt>
                <c:pt idx="1">
                  <c:v>498.94600000000003</c:v>
                </c:pt>
                <c:pt idx="2">
                  <c:v>496.09350000000006</c:v>
                </c:pt>
                <c:pt idx="3">
                  <c:v>550.42049999999995</c:v>
                </c:pt>
                <c:pt idx="4">
                  <c:v>552.43200000000002</c:v>
                </c:pt>
                <c:pt idx="5">
                  <c:v>534.13900000000001</c:v>
                </c:pt>
                <c:pt idx="6">
                  <c:v>521.64699999999993</c:v>
                </c:pt>
                <c:pt idx="7">
                  <c:v>490.53899999999999</c:v>
                </c:pt>
              </c:numCache>
            </c:numRef>
          </c:val>
          <c:extLst>
            <c:ext xmlns:c16="http://schemas.microsoft.com/office/drawing/2014/chart" uri="{C3380CC4-5D6E-409C-BE32-E72D297353CC}">
              <c16:uniqueId val="{00000002-7376-4128-BD51-C0708305BD8F}"/>
            </c:ext>
          </c:extLst>
        </c:ser>
        <c:dLbls>
          <c:showLegendKey val="0"/>
          <c:showVal val="0"/>
          <c:showCatName val="0"/>
          <c:showSerName val="0"/>
          <c:showPercent val="0"/>
          <c:showBubbleSize val="0"/>
        </c:dLbls>
        <c:gapWidth val="219"/>
        <c:overlap val="-27"/>
        <c:axId val="128342176"/>
        <c:axId val="128342560"/>
      </c:barChart>
      <c:catAx>
        <c:axId val="12834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128342560"/>
        <c:crosses val="autoZero"/>
        <c:auto val="1"/>
        <c:lblAlgn val="ctr"/>
        <c:lblOffset val="100"/>
        <c:noMultiLvlLbl val="0"/>
      </c:catAx>
      <c:valAx>
        <c:axId val="128342560"/>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Fracture Energy (J/m2)</a:t>
                </a:r>
              </a:p>
            </c:rich>
          </c:tx>
          <c:layout>
            <c:manualLayout>
              <c:xMode val="edge"/>
              <c:yMode val="edge"/>
              <c:x val="2.2875230873918538E-2"/>
              <c:y val="0.2017532303654351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28342176"/>
        <c:crosses val="autoZero"/>
        <c:crossBetween val="between"/>
      </c:valAx>
      <c:spPr>
        <a:noFill/>
        <a:ln>
          <a:solidFill>
            <a:sysClr val="windowText" lastClr="000000"/>
          </a:solidFill>
        </a:ln>
        <a:effectLst/>
      </c:spPr>
    </c:plotArea>
    <c:legend>
      <c:legendPos val="r"/>
      <c:layout>
        <c:manualLayout>
          <c:xMode val="edge"/>
          <c:yMode val="edge"/>
          <c:x val="0.56501833905377219"/>
          <c:y val="4.8548295730887404E-2"/>
          <c:w val="0.39215492294232457"/>
          <c:h val="7.9851459371620498E-2"/>
        </c:manualLayout>
      </c:layout>
      <c:overlay val="0"/>
      <c:spPr>
        <a:noFill/>
        <a:ln>
          <a:solidFill>
            <a:sysClr val="windowText" lastClr="000000"/>
          </a:solid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5"/>
          <p:cNvSpPr>
            <a:spLocks noGrp="1" noChangeArrowheads="1"/>
          </p:cNvSpPr>
          <p:nvPr>
            <p:ph type="sldNum" sz="quarter" idx="3"/>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56" tIns="47128" rIns="94256" bIns="47128" numCol="1" anchor="b" anchorCtr="0" compatLnSpc="1">
            <a:prstTxWarp prst="textNoShape">
              <a:avLst/>
            </a:prstTxWarp>
          </a:bodyPr>
          <a:lstStyle>
            <a:lvl1pPr algn="r" defTabSz="942975">
              <a:defRPr sz="1200">
                <a:solidFill>
                  <a:schemeClr val="tx1"/>
                </a:solidFill>
                <a:latin typeface="Arial" charset="0"/>
              </a:defRPr>
            </a:lvl1pPr>
          </a:lstStyle>
          <a:p>
            <a:fld id="{3BE3AC6D-56AC-4898-9C2C-9CB54D7ED59B}" type="slidenum">
              <a:rPr lang="en-US"/>
              <a:pPr/>
              <a:t>‹#›</a:t>
            </a:fld>
            <a:endParaRPr lang="en-US" dirty="0"/>
          </a:p>
        </p:txBody>
      </p:sp>
    </p:spTree>
    <p:extLst>
      <p:ext uri="{BB962C8B-B14F-4D97-AF65-F5344CB8AC3E}">
        <p14:creationId xmlns:p14="http://schemas.microsoft.com/office/powerpoint/2010/main" val="2984564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t" anchorCtr="0" compatLnSpc="1">
            <a:prstTxWarp prst="textNoShape">
              <a:avLst/>
            </a:prstTxWarp>
          </a:bodyPr>
          <a:lstStyle>
            <a:lvl1pPr defTabSz="966788">
              <a:defRPr sz="1200">
                <a:solidFill>
                  <a:schemeClr val="tx1"/>
                </a:solidFill>
                <a:latin typeface="Arial" charset="0"/>
              </a:defRPr>
            </a:lvl1pPr>
          </a:lstStyle>
          <a:p>
            <a:endParaRPr lang="en-US" dirty="0"/>
          </a:p>
        </p:txBody>
      </p:sp>
      <p:sp>
        <p:nvSpPr>
          <p:cNvPr id="3075" name="Rectangle 3"/>
          <p:cNvSpPr>
            <a:spLocks noGrp="1" noChangeArrowheads="1"/>
          </p:cNvSpPr>
          <p:nvPr>
            <p:ph type="dt" idx="1"/>
          </p:nvPr>
        </p:nvSpPr>
        <p:spPr bwMode="auto">
          <a:xfrm>
            <a:off x="4143375"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t" anchorCtr="0" compatLnSpc="1">
            <a:prstTxWarp prst="textNoShape">
              <a:avLst/>
            </a:prstTxWarp>
          </a:bodyPr>
          <a:lstStyle>
            <a:lvl1pPr algn="r" defTabSz="966788">
              <a:defRPr sz="1200">
                <a:solidFill>
                  <a:schemeClr val="tx1"/>
                </a:solidFill>
                <a:latin typeface="Arial"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0250" y="4560888"/>
            <a:ext cx="58547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18600"/>
            <a:ext cx="31686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b" anchorCtr="0" compatLnSpc="1">
            <a:prstTxWarp prst="textNoShape">
              <a:avLst/>
            </a:prstTxWarp>
          </a:bodyPr>
          <a:lstStyle>
            <a:lvl1pPr defTabSz="966788">
              <a:defRPr sz="1200">
                <a:solidFill>
                  <a:schemeClr val="tx1"/>
                </a:solidFill>
                <a:latin typeface="Arial" charset="0"/>
              </a:defRPr>
            </a:lvl1pPr>
          </a:lstStyle>
          <a:p>
            <a:endParaRPr lang="en-US" dirty="0"/>
          </a:p>
        </p:txBody>
      </p:sp>
      <p:sp>
        <p:nvSpPr>
          <p:cNvPr id="3079" name="Rectangle 7"/>
          <p:cNvSpPr>
            <a:spLocks noGrp="1" noChangeArrowheads="1"/>
          </p:cNvSpPr>
          <p:nvPr>
            <p:ph type="sldNum" sz="quarter" idx="5"/>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1" tIns="48325" rIns="96651" bIns="48325" numCol="1" anchor="b" anchorCtr="0" compatLnSpc="1">
            <a:prstTxWarp prst="textNoShape">
              <a:avLst/>
            </a:prstTxWarp>
          </a:bodyPr>
          <a:lstStyle>
            <a:lvl1pPr algn="r" defTabSz="966788">
              <a:defRPr sz="1200">
                <a:solidFill>
                  <a:schemeClr val="tx1"/>
                </a:solidFill>
                <a:latin typeface="Arial" charset="0"/>
              </a:defRPr>
            </a:lvl1pPr>
          </a:lstStyle>
          <a:p>
            <a:fld id="{3398410B-8483-45F7-9F1E-414470384314}" type="slidenum">
              <a:rPr lang="en-US"/>
              <a:pPr/>
              <a:t>‹#›</a:t>
            </a:fld>
            <a:endParaRPr lang="en-US" dirty="0"/>
          </a:p>
        </p:txBody>
      </p:sp>
    </p:spTree>
    <p:extLst>
      <p:ext uri="{BB962C8B-B14F-4D97-AF65-F5344CB8AC3E}">
        <p14:creationId xmlns:p14="http://schemas.microsoft.com/office/powerpoint/2010/main" val="6324626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0D5F3-E809-4C4B-BE6E-16FEE80DE99B}"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620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0D5F3-E809-4C4B-BE6E-16FEE80DE99B}" type="slidenum">
              <a:rPr lang="en-US"/>
              <a:pPr/>
              <a:t>14</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3710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34" charset="0"/>
              <a:ea typeface="+mn-ea"/>
              <a:cs typeface="Arial" pitchFamily="34" charset="0"/>
            </a:endParaRPr>
          </a:p>
          <a:p>
            <a:r>
              <a:rPr lang="en-US" sz="1200" b="0" i="0" u="none" strike="noStrike" kern="1200" baseline="0" dirty="0">
                <a:solidFill>
                  <a:schemeClr val="tx1"/>
                </a:solidFill>
                <a:latin typeface="Arial" pitchFamily="34" charset="0"/>
                <a:ea typeface="+mn-ea"/>
                <a:cs typeface="Arial" pitchFamily="34" charset="0"/>
              </a:rPr>
              <a:t>Both procedures are found to have deficiencies in terms of producing logical trends in measuring effect of mixture and aging variables included in the experiments. Therefore a modified SCB-LSU procedure recommended in a recent WHRP study is recommended for the specification framework. The main reason for this recommendation is the use of the Post-Peak Slope in the analysis, which appears to be a useful parameter to measure effects of oxidative aging and use of RAP. The following table presents the framework proposed. </a:t>
            </a:r>
          </a:p>
        </p:txBody>
      </p:sp>
      <p:sp>
        <p:nvSpPr>
          <p:cNvPr id="4" name="Slide Number Placeholder 3"/>
          <p:cNvSpPr>
            <a:spLocks noGrp="1"/>
          </p:cNvSpPr>
          <p:nvPr>
            <p:ph type="sldNum" sz="quarter" idx="10"/>
          </p:nvPr>
        </p:nvSpPr>
        <p:spPr/>
        <p:txBody>
          <a:bodyPr/>
          <a:lstStyle/>
          <a:p>
            <a:fld id="{57888741-AE63-4FA4-9C64-6720C743FB65}" type="slidenum">
              <a:rPr lang="en-US" smtClean="0"/>
              <a:pPr/>
              <a:t>19</a:t>
            </a:fld>
            <a:endParaRPr lang="en-US"/>
          </a:p>
        </p:txBody>
      </p:sp>
    </p:spTree>
    <p:extLst>
      <p:ext uri="{BB962C8B-B14F-4D97-AF65-F5344CB8AC3E}">
        <p14:creationId xmlns:p14="http://schemas.microsoft.com/office/powerpoint/2010/main" val="80036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Test Temperatures Used</a:t>
            </a:r>
          </a:p>
          <a:p>
            <a:pPr lvl="1"/>
            <a:r>
              <a:rPr lang="en-US" dirty="0"/>
              <a:t>Based on LT PG (WI &amp; IA)</a:t>
            </a:r>
          </a:p>
          <a:p>
            <a:pPr lvl="1"/>
            <a:r>
              <a:rPr lang="en-US" dirty="0"/>
              <a:t>Based on Specific Location (MN)</a:t>
            </a:r>
          </a:p>
          <a:p>
            <a:r>
              <a:rPr lang="en-US" dirty="0"/>
              <a:t>Aging:  Short Term vs. Long Term</a:t>
            </a:r>
          </a:p>
          <a:p>
            <a:r>
              <a:rPr lang="en-US" dirty="0"/>
              <a:t>Limits</a:t>
            </a:r>
          </a:p>
          <a:p>
            <a:pPr lvl="1"/>
            <a:r>
              <a:rPr lang="en-US" sz="2400" dirty="0"/>
              <a:t>Same for all traffic levels</a:t>
            </a:r>
          </a:p>
          <a:p>
            <a:pPr lvl="1"/>
            <a:r>
              <a:rPr lang="en-US" sz="2400" dirty="0"/>
              <a:t>Increase with traffic level</a:t>
            </a:r>
          </a:p>
          <a:p>
            <a:pPr lvl="1"/>
            <a:r>
              <a:rPr lang="en-US" sz="2400" dirty="0"/>
              <a:t>Mix Design vs. Plant</a:t>
            </a:r>
          </a:p>
        </p:txBody>
      </p:sp>
      <p:sp>
        <p:nvSpPr>
          <p:cNvPr id="4" name="Slide Number Placeholder 3"/>
          <p:cNvSpPr>
            <a:spLocks noGrp="1"/>
          </p:cNvSpPr>
          <p:nvPr>
            <p:ph type="sldNum" sz="quarter" idx="10"/>
          </p:nvPr>
        </p:nvSpPr>
        <p:spPr/>
        <p:txBody>
          <a:bodyPr/>
          <a:lstStyle/>
          <a:p>
            <a:fld id="{3398410B-8483-45F7-9F1E-414470384314}" type="slidenum">
              <a:rPr lang="en-US" smtClean="0"/>
              <a:pPr/>
              <a:t>21</a:t>
            </a:fld>
            <a:endParaRPr lang="en-US" dirty="0"/>
          </a:p>
        </p:txBody>
      </p:sp>
    </p:spTree>
    <p:extLst>
      <p:ext uri="{BB962C8B-B14F-4D97-AF65-F5344CB8AC3E}">
        <p14:creationId xmlns:p14="http://schemas.microsoft.com/office/powerpoint/2010/main" val="1849364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152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8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3688"/>
            <a:ext cx="2057400" cy="549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3688"/>
            <a:ext cx="6019800" cy="549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02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229600" cy="8683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191000"/>
          </a:xfrm>
        </p:spPr>
        <p:txBody>
          <a:bodyPr/>
          <a:lstStyle/>
          <a:p>
            <a:endParaRPr lang="en-US" dirty="0"/>
          </a:p>
        </p:txBody>
      </p:sp>
    </p:spTree>
    <p:extLst>
      <p:ext uri="{BB962C8B-B14F-4D97-AF65-F5344CB8AC3E}">
        <p14:creationId xmlns:p14="http://schemas.microsoft.com/office/powerpoint/2010/main" val="428277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8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866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903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42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071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884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273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8" name="Rectangle 64"/>
          <p:cNvSpPr>
            <a:spLocks noChangeArrowheads="1"/>
          </p:cNvSpPr>
          <p:nvPr/>
        </p:nvSpPr>
        <p:spPr bwMode="auto">
          <a:xfrm>
            <a:off x="2057400" y="5943600"/>
            <a:ext cx="7086600" cy="914400"/>
          </a:xfrm>
          <a:prstGeom prst="rect">
            <a:avLst/>
          </a:prstGeom>
          <a:solidFill>
            <a:srgbClr val="C8C4C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wrap="none" anchor="ctr">
            <a:spAutoFit/>
          </a:bodyPr>
          <a:lstStyle/>
          <a:p>
            <a:endParaRPr lang="en-US" dirty="0"/>
          </a:p>
        </p:txBody>
      </p:sp>
      <p:sp>
        <p:nvSpPr>
          <p:cNvPr id="1087" name="Rectangle 63"/>
          <p:cNvSpPr>
            <a:spLocks noChangeArrowheads="1"/>
          </p:cNvSpPr>
          <p:nvPr/>
        </p:nvSpPr>
        <p:spPr bwMode="auto">
          <a:xfrm>
            <a:off x="0" y="5943600"/>
            <a:ext cx="2057400" cy="914400"/>
          </a:xfrm>
          <a:prstGeom prst="rect">
            <a:avLst/>
          </a:prstGeom>
          <a:solidFill>
            <a:srgbClr val="6A656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anchor="ctr">
            <a:spAutoFit/>
          </a:bodyPr>
          <a:lstStyle/>
          <a:p>
            <a:endParaRPr lang="en-US" dirty="0"/>
          </a:p>
        </p:txBody>
      </p:sp>
      <p:sp>
        <p:nvSpPr>
          <p:cNvPr id="1076" name="Rectangle 52"/>
          <p:cNvSpPr>
            <a:spLocks noGrp="1" noChangeArrowheads="1"/>
          </p:cNvSpPr>
          <p:nvPr>
            <p:ph type="title"/>
          </p:nvPr>
        </p:nvSpPr>
        <p:spPr bwMode="auto">
          <a:xfrm>
            <a:off x="457200" y="293688"/>
            <a:ext cx="82296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7" name="Rectangle 53"/>
          <p:cNvSpPr>
            <a:spLocks noGrp="1" noChangeArrowheads="1"/>
          </p:cNvSpPr>
          <p:nvPr>
            <p:ph type="body" idx="1"/>
          </p:nvPr>
        </p:nvSpPr>
        <p:spPr bwMode="auto">
          <a:xfrm>
            <a:off x="457200" y="16002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85" name="Picture 61" descr="UW_huge_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10525" y="6088063"/>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091" name="Rectangle 67"/>
          <p:cNvSpPr>
            <a:spLocks noChangeArrowheads="1"/>
          </p:cNvSpPr>
          <p:nvPr/>
        </p:nvSpPr>
        <p:spPr bwMode="auto">
          <a:xfrm>
            <a:off x="0" y="1295400"/>
            <a:ext cx="9144000" cy="76200"/>
          </a:xfrm>
          <a:prstGeom prst="rect">
            <a:avLst/>
          </a:prstGeom>
          <a:solidFill>
            <a:srgbClr val="FFCC00"/>
          </a:solidFill>
          <a:ln>
            <a:noFill/>
          </a:ln>
          <a:effectLst/>
          <a:extLs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dirty="0"/>
          </a:p>
        </p:txBody>
      </p:sp>
      <p:pic>
        <p:nvPicPr>
          <p:cNvPr id="1092" name="Picture 68" descr="MarcLogoLightTex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9575" y="6064250"/>
            <a:ext cx="1066800" cy="679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820738" rtl="0" fontAlgn="base">
        <a:lnSpc>
          <a:spcPct val="90000"/>
        </a:lnSpc>
        <a:spcBef>
          <a:spcPct val="0"/>
        </a:spcBef>
        <a:spcAft>
          <a:spcPct val="0"/>
        </a:spcAft>
        <a:defRPr sz="4400">
          <a:solidFill>
            <a:srgbClr val="990000"/>
          </a:solidFill>
          <a:latin typeface="+mj-lt"/>
          <a:ea typeface="+mj-ea"/>
          <a:cs typeface="+mj-cs"/>
        </a:defRPr>
      </a:lvl1pPr>
      <a:lvl2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2pPr>
      <a:lvl3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3pPr>
      <a:lvl4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4pPr>
      <a:lvl5pPr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5pPr>
      <a:lvl6pPr marL="4572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6pPr>
      <a:lvl7pPr marL="9144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7pPr>
      <a:lvl8pPr marL="13716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8pPr>
      <a:lvl9pPr marL="1828800" algn="l" defTabSz="820738" rtl="0" fontAlgn="base">
        <a:lnSpc>
          <a:spcPct val="90000"/>
        </a:lnSpc>
        <a:spcBef>
          <a:spcPct val="0"/>
        </a:spcBef>
        <a:spcAft>
          <a:spcPct val="0"/>
        </a:spcAft>
        <a:defRPr sz="4400">
          <a:solidFill>
            <a:srgbClr val="990000"/>
          </a:solidFill>
          <a:latin typeface="Franklin Gothic Demi Cond" pitchFamily="34" charset="0"/>
          <a:cs typeface="Arial" charset="0"/>
        </a:defRPr>
      </a:lvl9pPr>
    </p:titleStyle>
    <p:bodyStyle>
      <a:lvl1pPr marL="307975" indent="-307975" algn="l" defTabSz="820738" rtl="0" fontAlgn="base">
        <a:spcBef>
          <a:spcPct val="20000"/>
        </a:spcBef>
        <a:spcAft>
          <a:spcPct val="0"/>
        </a:spcAft>
        <a:buClr>
          <a:srgbClr val="990000"/>
        </a:buClr>
        <a:buChar char="•"/>
        <a:defRPr sz="3400">
          <a:solidFill>
            <a:srgbClr val="333333"/>
          </a:solidFill>
          <a:latin typeface="+mn-lt"/>
          <a:ea typeface="+mn-ea"/>
          <a:cs typeface="+mn-cs"/>
        </a:defRPr>
      </a:lvl1pPr>
      <a:lvl2pPr marL="666750" indent="-257175" algn="l" defTabSz="820738" rtl="0" fontAlgn="base">
        <a:spcBef>
          <a:spcPct val="20000"/>
        </a:spcBef>
        <a:spcAft>
          <a:spcPct val="0"/>
        </a:spcAft>
        <a:buClr>
          <a:srgbClr val="990000"/>
        </a:buClr>
        <a:buFont typeface="Arial" charset="0"/>
        <a:buChar char="–"/>
        <a:defRPr sz="3000">
          <a:solidFill>
            <a:srgbClr val="333333"/>
          </a:solidFill>
          <a:latin typeface="+mn-lt"/>
          <a:cs typeface="+mn-cs"/>
        </a:defRPr>
      </a:lvl2pPr>
      <a:lvl3pPr marL="1025525" indent="-204788" algn="l" defTabSz="820738" rtl="0" fontAlgn="base">
        <a:spcBef>
          <a:spcPct val="20000"/>
        </a:spcBef>
        <a:spcAft>
          <a:spcPct val="0"/>
        </a:spcAft>
        <a:buClr>
          <a:srgbClr val="990000"/>
        </a:buClr>
        <a:buFont typeface="Wingdings" pitchFamily="2" charset="2"/>
        <a:buChar char="§"/>
        <a:defRPr sz="2600">
          <a:solidFill>
            <a:srgbClr val="333333"/>
          </a:solidFill>
          <a:latin typeface="+mn-lt"/>
          <a:cs typeface="+mn-cs"/>
        </a:defRPr>
      </a:lvl3pPr>
      <a:lvl4pPr marL="1436688" indent="-206375" algn="l" defTabSz="820738" rtl="0" fontAlgn="base">
        <a:spcBef>
          <a:spcPct val="20000"/>
        </a:spcBef>
        <a:spcAft>
          <a:spcPct val="0"/>
        </a:spcAft>
        <a:buClr>
          <a:srgbClr val="935648"/>
        </a:buClr>
        <a:buSzPct val="80000"/>
        <a:buFont typeface="Franklin Gothic Demi Cond" pitchFamily="34" charset="0"/>
        <a:buChar char="&gt;"/>
        <a:defRPr sz="2200">
          <a:solidFill>
            <a:schemeClr val="tx1"/>
          </a:solidFill>
          <a:latin typeface="+mn-lt"/>
          <a:cs typeface="+mn-cs"/>
        </a:defRPr>
      </a:lvl4pPr>
      <a:lvl5pPr marL="1846263" indent="-204788" algn="l" defTabSz="820738" rtl="0" fontAlgn="base">
        <a:spcBef>
          <a:spcPct val="20000"/>
        </a:spcBef>
        <a:spcAft>
          <a:spcPct val="0"/>
        </a:spcAft>
        <a:buChar char="»"/>
        <a:defRPr>
          <a:solidFill>
            <a:schemeClr val="tx1"/>
          </a:solidFill>
          <a:latin typeface="+mn-lt"/>
          <a:cs typeface="+mn-cs"/>
        </a:defRPr>
      </a:lvl5pPr>
      <a:lvl6pPr marL="2303463" indent="-204788" algn="l" defTabSz="820738" rtl="0" fontAlgn="base">
        <a:spcBef>
          <a:spcPct val="20000"/>
        </a:spcBef>
        <a:spcAft>
          <a:spcPct val="0"/>
        </a:spcAft>
        <a:buChar char="»"/>
        <a:defRPr>
          <a:solidFill>
            <a:schemeClr val="tx1"/>
          </a:solidFill>
          <a:latin typeface="+mn-lt"/>
          <a:cs typeface="+mn-cs"/>
        </a:defRPr>
      </a:lvl6pPr>
      <a:lvl7pPr marL="2760663" indent="-204788" algn="l" defTabSz="820738" rtl="0" fontAlgn="base">
        <a:spcBef>
          <a:spcPct val="20000"/>
        </a:spcBef>
        <a:spcAft>
          <a:spcPct val="0"/>
        </a:spcAft>
        <a:buChar char="»"/>
        <a:defRPr>
          <a:solidFill>
            <a:schemeClr val="tx1"/>
          </a:solidFill>
          <a:latin typeface="+mn-lt"/>
          <a:cs typeface="+mn-cs"/>
        </a:defRPr>
      </a:lvl7pPr>
      <a:lvl8pPr marL="3217863" indent="-204788" algn="l" defTabSz="820738" rtl="0" fontAlgn="base">
        <a:spcBef>
          <a:spcPct val="20000"/>
        </a:spcBef>
        <a:spcAft>
          <a:spcPct val="0"/>
        </a:spcAft>
        <a:buChar char="»"/>
        <a:defRPr>
          <a:solidFill>
            <a:schemeClr val="tx1"/>
          </a:solidFill>
          <a:latin typeface="+mn-lt"/>
          <a:cs typeface="+mn-cs"/>
        </a:defRPr>
      </a:lvl8pPr>
      <a:lvl9pPr marL="3675063" indent="-204788" algn="l" defTabSz="820738"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 name="Text Box 40"/>
          <p:cNvSpPr txBox="1">
            <a:spLocks noChangeArrowheads="1"/>
          </p:cNvSpPr>
          <p:nvPr/>
        </p:nvSpPr>
        <p:spPr bwMode="auto">
          <a:xfrm>
            <a:off x="409575" y="2613615"/>
            <a:ext cx="8473169" cy="15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sz="3600" dirty="0">
                <a:solidFill>
                  <a:srgbClr val="990000"/>
                </a:solidFill>
              </a:rPr>
              <a:t>WHRP Project 15-04 </a:t>
            </a:r>
          </a:p>
          <a:p>
            <a:pPr>
              <a:lnSpc>
                <a:spcPct val="85000"/>
              </a:lnSpc>
            </a:pPr>
            <a:r>
              <a:rPr lang="en-US" sz="3600" dirty="0">
                <a:solidFill>
                  <a:srgbClr val="990000"/>
                </a:solidFill>
              </a:rPr>
              <a:t>Analysis and Feasibility of Asphalt Pavement Performance-Based Specifications for </a:t>
            </a:r>
            <a:r>
              <a:rPr lang="en-US" sz="3600" dirty="0" err="1">
                <a:solidFill>
                  <a:srgbClr val="990000"/>
                </a:solidFill>
              </a:rPr>
              <a:t>WisDOT</a:t>
            </a:r>
            <a:endParaRPr lang="en-US" sz="2800" i="1" dirty="0">
              <a:solidFill>
                <a:srgbClr val="990000"/>
              </a:solidFill>
            </a:endParaRPr>
          </a:p>
        </p:txBody>
      </p:sp>
      <p:sp>
        <p:nvSpPr>
          <p:cNvPr id="2098" name="Text Box 50"/>
          <p:cNvSpPr txBox="1">
            <a:spLocks noChangeArrowheads="1"/>
          </p:cNvSpPr>
          <p:nvPr/>
        </p:nvSpPr>
        <p:spPr bwMode="auto">
          <a:xfrm>
            <a:off x="253837" y="4709767"/>
            <a:ext cx="8264521" cy="66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pPr>
            <a:r>
              <a:rPr lang="en-US" sz="2200" dirty="0"/>
              <a:t>WTBA Conference</a:t>
            </a:r>
          </a:p>
          <a:p>
            <a:pPr>
              <a:lnSpc>
                <a:spcPct val="85000"/>
              </a:lnSpc>
            </a:pPr>
            <a:r>
              <a:rPr lang="en-US" sz="2200" dirty="0"/>
              <a:t>January 26, 2017</a:t>
            </a:r>
          </a:p>
        </p:txBody>
      </p:sp>
      <p:pic>
        <p:nvPicPr>
          <p:cNvPr id="2115" name="Picture 67" descr="MARC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37" y="239478"/>
            <a:ext cx="3124200" cy="1925638"/>
          </a:xfrm>
          <a:prstGeom prst="rect">
            <a:avLst/>
          </a:prstGeom>
          <a:noFill/>
          <a:extLst>
            <a:ext uri="{909E8E84-426E-40DD-AFC4-6F175D3DCCD1}">
              <a14:hiddenFill xmlns:a14="http://schemas.microsoft.com/office/drawing/2010/main">
                <a:solidFill>
                  <a:srgbClr val="FFFFFF"/>
                </a:solidFill>
              </a14:hiddenFill>
            </a:ext>
          </a:extLst>
        </p:spPr>
      </p:pic>
      <p:sp>
        <p:nvSpPr>
          <p:cNvPr id="2124" name="Text Box 76"/>
          <p:cNvSpPr txBox="1">
            <a:spLocks noChangeArrowheads="1"/>
          </p:cNvSpPr>
          <p:nvPr/>
        </p:nvSpPr>
        <p:spPr bwMode="auto">
          <a:xfrm>
            <a:off x="5470525" y="4308475"/>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2127" name="Rectangle 79"/>
          <p:cNvSpPr>
            <a:spLocks noChangeArrowheads="1"/>
          </p:cNvSpPr>
          <p:nvPr/>
        </p:nvSpPr>
        <p:spPr bwMode="auto">
          <a:xfrm>
            <a:off x="2057400" y="5943600"/>
            <a:ext cx="7086600" cy="914400"/>
          </a:xfrm>
          <a:prstGeom prst="rect">
            <a:avLst/>
          </a:prstGeom>
          <a:solidFill>
            <a:srgbClr val="C8C4C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wrap="none" anchor="ctr">
            <a:spAutoFit/>
          </a:bodyPr>
          <a:lstStyle/>
          <a:p>
            <a:endParaRPr lang="en-US" dirty="0"/>
          </a:p>
        </p:txBody>
      </p:sp>
      <p:sp>
        <p:nvSpPr>
          <p:cNvPr id="2128" name="Rectangle 80"/>
          <p:cNvSpPr>
            <a:spLocks noChangeArrowheads="1"/>
          </p:cNvSpPr>
          <p:nvPr/>
        </p:nvSpPr>
        <p:spPr bwMode="auto">
          <a:xfrm>
            <a:off x="0" y="5943600"/>
            <a:ext cx="2057400" cy="914400"/>
          </a:xfrm>
          <a:prstGeom prst="rect">
            <a:avLst/>
          </a:prstGeom>
          <a:solidFill>
            <a:srgbClr val="6A656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anchor="ctr">
            <a:spAutoFit/>
          </a:bodyPr>
          <a:lstStyle/>
          <a:p>
            <a:endParaRPr lang="en-US" dirty="0"/>
          </a:p>
        </p:txBody>
      </p:sp>
      <p:pic>
        <p:nvPicPr>
          <p:cNvPr id="2129" name="Picture 81" descr="UW_huge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0525" y="608806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30" name="Picture 82" descr="MarcLogoLightTex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575" y="6064250"/>
            <a:ext cx="1066800" cy="679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450" y="239478"/>
            <a:ext cx="2332294" cy="192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T:\Corporate\Logos and Letter Heads\MTE\MTE_Logo_3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4820" y="429629"/>
            <a:ext cx="1754919" cy="14011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Corporate\Logos and Letter Heads\MTE\MTE_Logo_3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Cracking</a:t>
            </a:r>
          </a:p>
        </p:txBody>
      </p:sp>
      <p:sp>
        <p:nvSpPr>
          <p:cNvPr id="3" name="Content Placeholder 2"/>
          <p:cNvSpPr>
            <a:spLocks noGrp="1"/>
          </p:cNvSpPr>
          <p:nvPr>
            <p:ph idx="1"/>
          </p:nvPr>
        </p:nvSpPr>
        <p:spPr/>
        <p:txBody>
          <a:bodyPr/>
          <a:lstStyle/>
          <a:p>
            <a:r>
              <a:rPr lang="en-US" dirty="0"/>
              <a:t>Fracture Procedures</a:t>
            </a:r>
          </a:p>
        </p:txBody>
      </p:sp>
      <p:sp>
        <p:nvSpPr>
          <p:cNvPr id="6" name="TextBox 5"/>
          <p:cNvSpPr txBox="1"/>
          <p:nvPr/>
        </p:nvSpPr>
        <p:spPr>
          <a:xfrm>
            <a:off x="504967" y="4982950"/>
            <a:ext cx="3166281" cy="830997"/>
          </a:xfrm>
          <a:prstGeom prst="rect">
            <a:avLst/>
          </a:prstGeom>
          <a:noFill/>
        </p:spPr>
        <p:txBody>
          <a:bodyPr wrap="square" rtlCol="0">
            <a:spAutoFit/>
          </a:bodyPr>
          <a:lstStyle/>
          <a:p>
            <a:pPr algn="ctr"/>
            <a:r>
              <a:rPr lang="en-US" altLang="zh-CN" sz="2400" dirty="0"/>
              <a:t>Semi-Circular Bending (SCB) Test</a:t>
            </a:r>
            <a:endParaRPr lang="zh-CN" altLang="en-US" sz="2400" dirty="0"/>
          </a:p>
        </p:txBody>
      </p:sp>
      <p:sp>
        <p:nvSpPr>
          <p:cNvPr id="7" name="TextBox 6"/>
          <p:cNvSpPr txBox="1"/>
          <p:nvPr/>
        </p:nvSpPr>
        <p:spPr>
          <a:xfrm>
            <a:off x="5307478" y="4982950"/>
            <a:ext cx="3125338" cy="830997"/>
          </a:xfrm>
          <a:prstGeom prst="rect">
            <a:avLst/>
          </a:prstGeom>
          <a:noFill/>
        </p:spPr>
        <p:txBody>
          <a:bodyPr wrap="square" rtlCol="0">
            <a:spAutoFit/>
          </a:bodyPr>
          <a:lstStyle/>
          <a:p>
            <a:pPr algn="ctr"/>
            <a:r>
              <a:rPr lang="en-US" altLang="zh-CN" sz="2400" dirty="0"/>
              <a:t>Disc-Shaped Compact Tension (DCT) Test</a:t>
            </a:r>
            <a:endParaRPr lang="zh-CN" altLang="en-US" sz="24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7" y="2338525"/>
            <a:ext cx="3657600" cy="250267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0976" y="2563353"/>
            <a:ext cx="3291840" cy="2053022"/>
          </a:xfrm>
          <a:prstGeom prst="rect">
            <a:avLst/>
          </a:prstGeom>
          <a:noFill/>
        </p:spPr>
      </p:pic>
      <p:pic>
        <p:nvPicPr>
          <p:cNvPr id="8"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4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Tests Used </a:t>
            </a:r>
          </a:p>
        </p:txBody>
      </p:sp>
      <p:pic>
        <p:nvPicPr>
          <p:cNvPr id="6" name="Picture 2" descr="T:\Corporate\Logos and Letter Heads\MTE\MTE_Logo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651801086"/>
              </p:ext>
            </p:extLst>
          </p:nvPr>
        </p:nvGraphicFramePr>
        <p:xfrm>
          <a:off x="660042" y="1609860"/>
          <a:ext cx="7823915" cy="3696235"/>
        </p:xfrm>
        <a:graphic>
          <a:graphicData uri="http://schemas.openxmlformats.org/drawingml/2006/table">
            <a:tbl>
              <a:tblPr firstRow="1" firstCol="1" bandRow="1"/>
              <a:tblGrid>
                <a:gridCol w="2198343">
                  <a:extLst>
                    <a:ext uri="{9D8B030D-6E8A-4147-A177-3AD203B41FA5}">
                      <a16:colId xmlns:a16="http://schemas.microsoft.com/office/drawing/2014/main" val="20000"/>
                    </a:ext>
                  </a:extLst>
                </a:gridCol>
                <a:gridCol w="2663432">
                  <a:extLst>
                    <a:ext uri="{9D8B030D-6E8A-4147-A177-3AD203B41FA5}">
                      <a16:colId xmlns:a16="http://schemas.microsoft.com/office/drawing/2014/main" val="20001"/>
                    </a:ext>
                  </a:extLst>
                </a:gridCol>
                <a:gridCol w="2962140">
                  <a:extLst>
                    <a:ext uri="{9D8B030D-6E8A-4147-A177-3AD203B41FA5}">
                      <a16:colId xmlns:a16="http://schemas.microsoft.com/office/drawing/2014/main" val="20002"/>
                    </a:ext>
                  </a:extLst>
                </a:gridCol>
              </a:tblGrid>
              <a:tr h="336021">
                <a:tc>
                  <a:txBody>
                    <a:bodyPr/>
                    <a:lstStyle/>
                    <a:p>
                      <a:pPr marL="0" marR="0" algn="ctr">
                        <a:lnSpc>
                          <a:spcPct val="115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Cordia New" panose="020B0304020202020204" pitchFamily="34" charset="-34"/>
                        </a:rPr>
                        <a:t>Performance Property</a:t>
                      </a:r>
                      <a:endParaRPr lang="en-US" sz="1600" dirty="0">
                        <a:effectLst/>
                        <a:latin typeface="Times New Roman" panose="02020603050405020304" pitchFamily="18" charset="0"/>
                        <a:ea typeface="Calibri" panose="020F0502020204030204" pitchFamily="34" charset="0"/>
                        <a:cs typeface="Cordia New" panose="020B0304020202020204"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a:effectLst/>
                          <a:latin typeface="Times New Roman" panose="02020603050405020304" pitchFamily="18" charset="0"/>
                          <a:ea typeface="Calibri" panose="020F0502020204030204" pitchFamily="34" charset="0"/>
                          <a:cs typeface="Cordia New" panose="020B0304020202020204" pitchFamily="34" charset="-34"/>
                        </a:rPr>
                        <a:t>Test Method</a:t>
                      </a:r>
                      <a:endParaRPr lang="en-US" sz="1600">
                        <a:effectLst/>
                        <a:latin typeface="Times New Roman" panose="02020603050405020304" pitchFamily="18" charset="0"/>
                        <a:ea typeface="Calibri" panose="020F0502020204030204" pitchFamily="34" charset="0"/>
                        <a:cs typeface="Cordia New" panose="020B0304020202020204"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a:effectLst/>
                          <a:latin typeface="Times New Roman" panose="02020603050405020304" pitchFamily="18" charset="0"/>
                          <a:ea typeface="Calibri" panose="020F0502020204030204" pitchFamily="34" charset="0"/>
                          <a:cs typeface="Cordia New" panose="020B0304020202020204" pitchFamily="34" charset="-34"/>
                        </a:rPr>
                        <a:t>Reference/Standard</a:t>
                      </a:r>
                      <a:endParaRPr lang="en-US" sz="1600">
                        <a:effectLst/>
                        <a:latin typeface="Times New Roman" panose="02020603050405020304" pitchFamily="18" charset="0"/>
                        <a:ea typeface="Calibri" panose="020F0502020204030204" pitchFamily="34" charset="0"/>
                        <a:cs typeface="Cordia New" panose="020B0304020202020204" pitchFamily="34" charset="-3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72043">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Rutting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Flow Number</a:t>
                      </a:r>
                    </a:p>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Hamburg Wheel Tracking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AASHTO TP79</a:t>
                      </a:r>
                    </a:p>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AASHTO T324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6021">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Moisture Damage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Hamburg Wheel Tracking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AASHTO T324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8064">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Stiffness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Dynamic Modulus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AASHTO TP79 with temperatures and frequencies from AASHTO T342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2043">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Intermediate Temperature Cracking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SCB-LSU</a:t>
                      </a:r>
                    </a:p>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SCB-IFIT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1. ASTM D8044</a:t>
                      </a:r>
                    </a:p>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2. AASHTO TP124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2043">
                <a:tc>
                  <a:txBody>
                    <a:bodyPr/>
                    <a:lstStyle/>
                    <a:p>
                      <a:pPr marL="0" marR="0" algn="ctr">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Low Temperature Cracking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1. SCB-UMN</a:t>
                      </a:r>
                    </a:p>
                    <a:p>
                      <a:pPr marL="144780" marR="0">
                        <a:lnSpc>
                          <a:spcPct val="115000"/>
                        </a:lnSpc>
                        <a:spcBef>
                          <a:spcPts val="0"/>
                        </a:spcBef>
                        <a:spcAft>
                          <a:spcPts val="0"/>
                        </a:spcAft>
                      </a:pPr>
                      <a:r>
                        <a:rPr lang="en-US" sz="1600">
                          <a:effectLst/>
                          <a:latin typeface="Times New Roman" panose="02020603050405020304" pitchFamily="18" charset="0"/>
                          <a:ea typeface="Calibri" panose="020F0502020204030204" pitchFamily="34" charset="0"/>
                          <a:cs typeface="Cordia New" panose="020B0304020202020204" pitchFamily="34" charset="-34"/>
                        </a:rPr>
                        <a:t>2. DCT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1. AASHTO TP105</a:t>
                      </a:r>
                    </a:p>
                    <a:p>
                      <a:pPr marL="175260" marR="0">
                        <a:lnSpc>
                          <a:spcPct val="115000"/>
                        </a:lnSpc>
                        <a:spcBef>
                          <a:spcPts val="0"/>
                        </a:spcBef>
                        <a:spcAft>
                          <a:spcPts val="0"/>
                        </a:spcAft>
                      </a:pPr>
                      <a:r>
                        <a:rPr lang="en-US" sz="1600" dirty="0">
                          <a:effectLst/>
                          <a:latin typeface="Times New Roman" panose="02020603050405020304" pitchFamily="18" charset="0"/>
                          <a:ea typeface="Calibri" panose="020F0502020204030204" pitchFamily="34" charset="0"/>
                          <a:cs typeface="Cordia New" panose="020B0304020202020204" pitchFamily="34" charset="-34"/>
                        </a:rPr>
                        <a:t>2. ASTM D7313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563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HWT at </a:t>
            </a:r>
            <a:r>
              <a:rPr lang="en-US" u="sng" dirty="0"/>
              <a:t>45 </a:t>
            </a:r>
            <a:r>
              <a:rPr lang="en-US" u="sng" dirty="0">
                <a:latin typeface="Calibri"/>
              </a:rPr>
              <a:t>°</a:t>
            </a:r>
            <a:r>
              <a:rPr lang="en-US" u="sng" dirty="0"/>
              <a:t>C</a:t>
            </a:r>
          </a:p>
        </p:txBody>
      </p:sp>
      <p:sp>
        <p:nvSpPr>
          <p:cNvPr id="3" name="Content Placeholder 2"/>
          <p:cNvSpPr>
            <a:spLocks noGrp="1"/>
          </p:cNvSpPr>
          <p:nvPr>
            <p:ph idx="1"/>
          </p:nvPr>
        </p:nvSpPr>
        <p:spPr>
          <a:xfrm>
            <a:off x="152400" y="1310053"/>
            <a:ext cx="8780585" cy="4530970"/>
          </a:xfrm>
        </p:spPr>
        <p:txBody>
          <a:bodyPr/>
          <a:lstStyle/>
          <a:p>
            <a:pPr marL="0" indent="0">
              <a:buNone/>
            </a:pPr>
            <a:r>
              <a:rPr lang="en-US" sz="2400" i="1" dirty="0"/>
              <a:t>Development of Draft Specification </a:t>
            </a:r>
            <a:r>
              <a:rPr lang="en-US" sz="2400" i="1" u="sng" dirty="0"/>
              <a:t>Concept</a:t>
            </a:r>
            <a:r>
              <a:rPr lang="en-US" sz="2400" i="1" dirty="0"/>
              <a:t>:</a:t>
            </a:r>
          </a:p>
          <a:p>
            <a:pPr lvl="1"/>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395" y="1995852"/>
            <a:ext cx="7230496" cy="131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9292" y="3575538"/>
            <a:ext cx="8944707" cy="2246769"/>
          </a:xfrm>
          <a:prstGeom prst="rect">
            <a:avLst/>
          </a:prstGeom>
          <a:noFill/>
        </p:spPr>
        <p:txBody>
          <a:bodyPr wrap="square" rtlCol="0">
            <a:spAutoFit/>
          </a:bodyPr>
          <a:lstStyle/>
          <a:p>
            <a:r>
              <a:rPr lang="en-US" sz="2800" dirty="0"/>
              <a:t>Option 1: Not practical in similar HT climate (N. &amp; S. have PG 58-XX)</a:t>
            </a:r>
          </a:p>
          <a:p>
            <a:r>
              <a:rPr lang="en-US" sz="2800" dirty="0"/>
              <a:t>Option 2: Similar to </a:t>
            </a:r>
            <a:r>
              <a:rPr lang="en-US" sz="2800" dirty="0" err="1"/>
              <a:t>WisDOT</a:t>
            </a:r>
            <a:r>
              <a:rPr lang="en-US" sz="2800" dirty="0"/>
              <a:t>, does not account for mix design level (LT, MT, HT)</a:t>
            </a:r>
          </a:p>
          <a:p>
            <a:r>
              <a:rPr lang="en-US" sz="2800" dirty="0"/>
              <a:t>Option 3: Proposed concept based on data collected in this study</a:t>
            </a:r>
          </a:p>
        </p:txBody>
      </p:sp>
    </p:spTree>
    <p:extLst>
      <p:ext uri="{BB962C8B-B14F-4D97-AF65-F5344CB8AC3E}">
        <p14:creationId xmlns:p14="http://schemas.microsoft.com/office/powerpoint/2010/main" val="2408926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 HWT at </a:t>
            </a:r>
            <a:r>
              <a:rPr lang="en-US" u="sng" dirty="0"/>
              <a:t>45 </a:t>
            </a:r>
            <a:r>
              <a:rPr lang="en-US" u="sng" dirty="0">
                <a:latin typeface="Calibri"/>
              </a:rPr>
              <a:t>°</a:t>
            </a:r>
            <a:r>
              <a:rPr lang="en-US" u="sng" dirty="0"/>
              <a:t>C</a:t>
            </a:r>
          </a:p>
        </p:txBody>
      </p:sp>
      <p:sp>
        <p:nvSpPr>
          <p:cNvPr id="3" name="Content Placeholder 2"/>
          <p:cNvSpPr>
            <a:spLocks noGrp="1"/>
          </p:cNvSpPr>
          <p:nvPr>
            <p:ph idx="1"/>
          </p:nvPr>
        </p:nvSpPr>
        <p:spPr>
          <a:xfrm>
            <a:off x="164122" y="1283676"/>
            <a:ext cx="8780585" cy="4530970"/>
          </a:xfrm>
        </p:spPr>
        <p:txBody>
          <a:bodyPr/>
          <a:lstStyle/>
          <a:p>
            <a:pPr marL="0" indent="0">
              <a:buNone/>
            </a:pPr>
            <a:r>
              <a:rPr lang="en-US" sz="2400" i="1" dirty="0"/>
              <a:t>Draft Specification:</a:t>
            </a:r>
          </a:p>
          <a:p>
            <a:pPr marL="0" indent="0">
              <a:buNone/>
            </a:pPr>
            <a:endParaRPr lang="en-US" sz="2400" i="1" dirty="0"/>
          </a:p>
          <a:p>
            <a:pPr marL="0" indent="0">
              <a:buNone/>
            </a:pPr>
            <a:endParaRPr lang="en-US" sz="2400" i="1" dirty="0"/>
          </a:p>
          <a:p>
            <a:pPr marL="0" indent="0">
              <a:buNone/>
            </a:pPr>
            <a:endParaRPr lang="en-US" sz="2400" i="1" dirty="0"/>
          </a:p>
          <a:p>
            <a:pPr marL="0" indent="0">
              <a:buNone/>
            </a:pPr>
            <a:endParaRPr lang="en-US" sz="2000" dirty="0"/>
          </a:p>
        </p:txBody>
      </p:sp>
      <p:pic>
        <p:nvPicPr>
          <p:cNvPr id="5" name="Picture 4"/>
          <p:cNvPicPr>
            <a:picLocks noChangeAspect="1"/>
          </p:cNvPicPr>
          <p:nvPr/>
        </p:nvPicPr>
        <p:blipFill>
          <a:blip r:embed="rId2"/>
          <a:stretch>
            <a:fillRect/>
          </a:stretch>
        </p:blipFill>
        <p:spPr>
          <a:xfrm>
            <a:off x="457201" y="1939685"/>
            <a:ext cx="8117546" cy="3996587"/>
          </a:xfrm>
          <a:prstGeom prst="rect">
            <a:avLst/>
          </a:prstGeom>
        </p:spPr>
      </p:pic>
    </p:spTree>
    <p:extLst>
      <p:ext uri="{BB962C8B-B14F-4D97-AF65-F5344CB8AC3E}">
        <p14:creationId xmlns:p14="http://schemas.microsoft.com/office/powerpoint/2010/main" val="2734112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Text Box 40"/>
          <p:cNvSpPr txBox="1">
            <a:spLocks noChangeArrowheads="1"/>
          </p:cNvSpPr>
          <p:nvPr/>
        </p:nvSpPr>
        <p:spPr bwMode="auto">
          <a:xfrm>
            <a:off x="95250" y="1369972"/>
            <a:ext cx="9010650" cy="146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pPr>
            <a:r>
              <a:rPr lang="en-US" sz="3500" dirty="0">
                <a:solidFill>
                  <a:srgbClr val="990000"/>
                </a:solidFill>
              </a:rPr>
              <a:t>Evaluation of Cracking Test Methods Intermediate Temperatures:</a:t>
            </a:r>
          </a:p>
          <a:p>
            <a:pPr algn="ctr">
              <a:lnSpc>
                <a:spcPct val="85000"/>
              </a:lnSpc>
            </a:pPr>
            <a:r>
              <a:rPr lang="en-US" sz="3500" dirty="0">
                <a:solidFill>
                  <a:srgbClr val="990000"/>
                </a:solidFill>
              </a:rPr>
              <a:t> SCB (I-FIT, LSU)</a:t>
            </a:r>
            <a:endParaRPr lang="en-US" sz="3200" i="1" dirty="0">
              <a:solidFill>
                <a:srgbClr val="990000"/>
              </a:solidFill>
            </a:endParaRPr>
          </a:p>
        </p:txBody>
      </p:sp>
      <p:sp>
        <p:nvSpPr>
          <p:cNvPr id="2124" name="Text Box 76"/>
          <p:cNvSpPr txBox="1">
            <a:spLocks noChangeArrowheads="1"/>
          </p:cNvSpPr>
          <p:nvPr/>
        </p:nvSpPr>
        <p:spPr bwMode="auto">
          <a:xfrm>
            <a:off x="5470525" y="4308475"/>
            <a:ext cx="184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dirty="0"/>
          </a:p>
        </p:txBody>
      </p:sp>
      <p:sp>
        <p:nvSpPr>
          <p:cNvPr id="2127" name="Rectangle 79"/>
          <p:cNvSpPr>
            <a:spLocks noChangeArrowheads="1"/>
          </p:cNvSpPr>
          <p:nvPr/>
        </p:nvSpPr>
        <p:spPr bwMode="auto">
          <a:xfrm>
            <a:off x="2019300" y="5943600"/>
            <a:ext cx="7086600" cy="914400"/>
          </a:xfrm>
          <a:prstGeom prst="rect">
            <a:avLst/>
          </a:prstGeom>
          <a:solidFill>
            <a:srgbClr val="C8C4C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wrap="none" anchor="ctr">
            <a:spAutoFit/>
          </a:bodyPr>
          <a:lstStyle/>
          <a:p>
            <a:endParaRPr lang="en-US" dirty="0"/>
          </a:p>
        </p:txBody>
      </p:sp>
      <p:sp>
        <p:nvSpPr>
          <p:cNvPr id="2128" name="Rectangle 80"/>
          <p:cNvSpPr>
            <a:spLocks noChangeArrowheads="1"/>
          </p:cNvSpPr>
          <p:nvPr/>
        </p:nvSpPr>
        <p:spPr bwMode="auto">
          <a:xfrm>
            <a:off x="0" y="5943600"/>
            <a:ext cx="2057400" cy="914400"/>
          </a:xfrm>
          <a:prstGeom prst="rect">
            <a:avLst/>
          </a:prstGeom>
          <a:solidFill>
            <a:srgbClr val="6A656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63500" dir="3187806" algn="ctr" rotWithShape="0">
                    <a:srgbClr val="1D4A9B">
                      <a:alpha val="50000"/>
                    </a:srgbClr>
                  </a:outerShdw>
                </a:effectLst>
              </a14:hiddenEffects>
            </a:ext>
          </a:extLst>
        </p:spPr>
        <p:txBody>
          <a:bodyPr anchor="ctr">
            <a:spAutoFit/>
          </a:bodyPr>
          <a:lstStyle/>
          <a:p>
            <a:endParaRPr lang="en-US" dirty="0"/>
          </a:p>
        </p:txBody>
      </p:sp>
      <p:pic>
        <p:nvPicPr>
          <p:cNvPr id="2129" name="Picture 81" descr="UW_huge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525" y="6088063"/>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130" name="Picture 82" descr="MarcLogoLightTex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575" y="6064250"/>
            <a:ext cx="1066800" cy="67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68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Temperature – SCB-LSU</a:t>
            </a:r>
          </a:p>
        </p:txBody>
      </p:sp>
      <p:pic>
        <p:nvPicPr>
          <p:cNvPr id="5" name="Content Placeholder 4"/>
          <p:cNvPicPr>
            <a:picLocks noGrp="1" noChangeAspect="1"/>
          </p:cNvPicPr>
          <p:nvPr>
            <p:ph idx="1"/>
          </p:nvPr>
        </p:nvPicPr>
        <p:blipFill>
          <a:blip r:embed="rId2"/>
          <a:stretch>
            <a:fillRect/>
          </a:stretch>
        </p:blipFill>
        <p:spPr>
          <a:xfrm>
            <a:off x="4446925" y="4325626"/>
            <a:ext cx="4357350" cy="2364924"/>
          </a:xfrm>
          <a:prstGeom prst="rect">
            <a:avLst/>
          </a:prstGeom>
        </p:spPr>
      </p:pic>
      <p:pic>
        <p:nvPicPr>
          <p:cNvPr id="4" name="Picture 3"/>
          <p:cNvPicPr>
            <a:picLocks noChangeAspect="1"/>
          </p:cNvPicPr>
          <p:nvPr/>
        </p:nvPicPr>
        <p:blipFill>
          <a:blip r:embed="rId3"/>
          <a:stretch>
            <a:fillRect/>
          </a:stretch>
        </p:blipFill>
        <p:spPr>
          <a:xfrm>
            <a:off x="4403725" y="1365475"/>
            <a:ext cx="4400550" cy="2771775"/>
          </a:xfrm>
          <a:prstGeom prst="rect">
            <a:avLst/>
          </a:prstGeom>
        </p:spPr>
      </p:pic>
      <p:sp>
        <p:nvSpPr>
          <p:cNvPr id="6" name="TextBox 5"/>
          <p:cNvSpPr txBox="1"/>
          <p:nvPr/>
        </p:nvSpPr>
        <p:spPr>
          <a:xfrm>
            <a:off x="261936" y="2089642"/>
            <a:ext cx="3829051" cy="1323439"/>
          </a:xfrm>
          <a:prstGeom prst="rect">
            <a:avLst/>
          </a:prstGeom>
          <a:noFill/>
        </p:spPr>
        <p:txBody>
          <a:bodyPr wrap="square" rtlCol="0">
            <a:spAutoFit/>
          </a:bodyPr>
          <a:lstStyle/>
          <a:p>
            <a:r>
              <a:rPr lang="en-US" sz="2000" dirty="0">
                <a:solidFill>
                  <a:srgbClr val="C00000"/>
                </a:solidFill>
              </a:rPr>
              <a:t>ASTM D8044</a:t>
            </a:r>
          </a:p>
          <a:p>
            <a:r>
              <a:rPr lang="en-US" sz="2000" dirty="0"/>
              <a:t>Thickness: 57mm</a:t>
            </a:r>
          </a:p>
          <a:p>
            <a:r>
              <a:rPr lang="en-US" sz="2000" dirty="0"/>
              <a:t>Notch Depth: 25.4, 31.8 and 38.1mm</a:t>
            </a:r>
          </a:p>
          <a:p>
            <a:r>
              <a:rPr lang="en-US" sz="2000" dirty="0"/>
              <a:t>Loading Rate: 0.5mm/min</a:t>
            </a:r>
          </a:p>
        </p:txBody>
      </p:sp>
      <p:sp>
        <p:nvSpPr>
          <p:cNvPr id="7" name="TextBox 6"/>
          <p:cNvSpPr txBox="1"/>
          <p:nvPr/>
        </p:nvSpPr>
        <p:spPr>
          <a:xfrm>
            <a:off x="261936" y="4325626"/>
            <a:ext cx="3633789" cy="1538883"/>
          </a:xfrm>
          <a:prstGeom prst="rect">
            <a:avLst/>
          </a:prstGeom>
          <a:noFill/>
        </p:spPr>
        <p:txBody>
          <a:bodyPr wrap="square" rtlCol="0">
            <a:spAutoFit/>
          </a:bodyPr>
          <a:lstStyle/>
          <a:p>
            <a:r>
              <a:rPr lang="en-US" sz="2000" dirty="0"/>
              <a:t>Output: Critical Strain Energy Release Rate </a:t>
            </a:r>
            <a:r>
              <a:rPr lang="en-US" sz="2000" dirty="0" err="1">
                <a:solidFill>
                  <a:srgbClr val="C00000"/>
                </a:solidFill>
              </a:rPr>
              <a:t>Jc</a:t>
            </a:r>
            <a:endParaRPr lang="en-US" sz="2000" dirty="0">
              <a:solidFill>
                <a:srgbClr val="C00000"/>
              </a:solidFill>
            </a:endParaRPr>
          </a:p>
          <a:p>
            <a:pPr lvl="1"/>
            <a:r>
              <a:rPr lang="en-US" sz="1800" dirty="0"/>
              <a:t>- Determined as the slope of the linear regression from the plot of Strain Energy vs. notch depth</a:t>
            </a:r>
          </a:p>
        </p:txBody>
      </p:sp>
    </p:spTree>
    <p:extLst>
      <p:ext uri="{BB962C8B-B14F-4D97-AF65-F5344CB8AC3E}">
        <p14:creationId xmlns:p14="http://schemas.microsoft.com/office/powerpoint/2010/main" val="15874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65113"/>
            <a:ext cx="8229600" cy="868362"/>
          </a:xfrm>
        </p:spPr>
        <p:txBody>
          <a:bodyPr/>
          <a:lstStyle/>
          <a:p>
            <a:r>
              <a:rPr lang="en-US" dirty="0"/>
              <a:t>Intermediate Temperature – SCB-IFIT</a:t>
            </a:r>
          </a:p>
        </p:txBody>
      </p:sp>
      <p:sp>
        <p:nvSpPr>
          <p:cNvPr id="3" name="Content Placeholder 2"/>
          <p:cNvSpPr>
            <a:spLocks noGrp="1"/>
          </p:cNvSpPr>
          <p:nvPr>
            <p:ph idx="1"/>
          </p:nvPr>
        </p:nvSpPr>
        <p:spPr>
          <a:xfrm>
            <a:off x="71436" y="1323975"/>
            <a:ext cx="8782050" cy="4191000"/>
          </a:xfrm>
        </p:spPr>
        <p:txBody>
          <a:bodyPr/>
          <a:lstStyle/>
          <a:p>
            <a:r>
              <a:rPr lang="en-US" sz="3200" dirty="0"/>
              <a:t>Tested using TP124</a:t>
            </a:r>
          </a:p>
          <a:p>
            <a:pPr lvl="1"/>
            <a:r>
              <a:rPr lang="en-US" sz="2400" dirty="0"/>
              <a:t>Fracture Energy &amp; Flexibility Index selected as primary responses</a:t>
            </a:r>
          </a:p>
        </p:txBody>
      </p:sp>
      <p:pic>
        <p:nvPicPr>
          <p:cNvPr id="7" name="Picture 6"/>
          <p:cNvPicPr>
            <a:picLocks noChangeAspect="1"/>
          </p:cNvPicPr>
          <p:nvPr/>
        </p:nvPicPr>
        <p:blipFill>
          <a:blip r:embed="rId2"/>
          <a:stretch>
            <a:fillRect/>
          </a:stretch>
        </p:blipFill>
        <p:spPr>
          <a:xfrm>
            <a:off x="2602044" y="2413498"/>
            <a:ext cx="6122856" cy="3740560"/>
          </a:xfrm>
          <a:prstGeom prst="rect">
            <a:avLst/>
          </a:prstGeom>
        </p:spPr>
      </p:pic>
      <p:sp>
        <p:nvSpPr>
          <p:cNvPr id="5" name="TextBox 4"/>
          <p:cNvSpPr txBox="1"/>
          <p:nvPr/>
        </p:nvSpPr>
        <p:spPr>
          <a:xfrm>
            <a:off x="71436" y="3120985"/>
            <a:ext cx="3091543" cy="1323439"/>
          </a:xfrm>
          <a:prstGeom prst="rect">
            <a:avLst/>
          </a:prstGeom>
          <a:noFill/>
        </p:spPr>
        <p:txBody>
          <a:bodyPr wrap="square" rtlCol="0">
            <a:spAutoFit/>
          </a:bodyPr>
          <a:lstStyle/>
          <a:p>
            <a:r>
              <a:rPr lang="en-US" sz="2000" dirty="0">
                <a:solidFill>
                  <a:srgbClr val="C00000"/>
                </a:solidFill>
              </a:rPr>
              <a:t>AASHTO TP124</a:t>
            </a:r>
          </a:p>
          <a:p>
            <a:r>
              <a:rPr lang="en-US" sz="2000" dirty="0"/>
              <a:t>Thickness: 50mm</a:t>
            </a:r>
          </a:p>
          <a:p>
            <a:r>
              <a:rPr lang="en-US" sz="2000" dirty="0"/>
              <a:t>Notch Depth: 15 mm</a:t>
            </a:r>
          </a:p>
          <a:p>
            <a:r>
              <a:rPr lang="en-US" sz="2000" dirty="0"/>
              <a:t>Loading Rate: 50mm/min</a:t>
            </a:r>
          </a:p>
        </p:txBody>
      </p:sp>
    </p:spTree>
    <p:extLst>
      <p:ext uri="{BB962C8B-B14F-4D97-AF65-F5344CB8AC3E}">
        <p14:creationId xmlns:p14="http://schemas.microsoft.com/office/powerpoint/2010/main" val="410264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Intermediate Temperature – LSU-FI</a:t>
            </a:r>
          </a:p>
        </p:txBody>
      </p:sp>
      <p:sp>
        <p:nvSpPr>
          <p:cNvPr id="3" name="Content Placeholder 2"/>
          <p:cNvSpPr>
            <a:spLocks noGrp="1"/>
          </p:cNvSpPr>
          <p:nvPr>
            <p:ph idx="1"/>
          </p:nvPr>
        </p:nvSpPr>
        <p:spPr/>
        <p:txBody>
          <a:bodyPr/>
          <a:lstStyle/>
          <a:p>
            <a:r>
              <a:rPr lang="en-US" dirty="0"/>
              <a:t>Pros and Cons for Both SCB Procedures</a:t>
            </a:r>
          </a:p>
          <a:p>
            <a:pPr lvl="1"/>
            <a:r>
              <a:rPr lang="en-US" sz="2800" dirty="0"/>
              <a:t>SCB-LSU</a:t>
            </a:r>
          </a:p>
          <a:p>
            <a:pPr lvl="2"/>
            <a:r>
              <a:rPr lang="en-US" sz="2000" dirty="0" err="1"/>
              <a:t>Jc</a:t>
            </a:r>
            <a:r>
              <a:rPr lang="en-US" sz="2000" dirty="0"/>
              <a:t> is a fracture mechanic based parameter; loading rate is much slower; test temperature (IT) is logical.</a:t>
            </a:r>
          </a:p>
          <a:p>
            <a:pPr lvl="2"/>
            <a:r>
              <a:rPr lang="en-US" sz="2000" dirty="0"/>
              <a:t>No clear trend has been found for </a:t>
            </a:r>
            <a:r>
              <a:rPr lang="en-US" sz="2000" dirty="0" err="1"/>
              <a:t>Jc</a:t>
            </a:r>
            <a:r>
              <a:rPr lang="en-US" sz="2000" dirty="0"/>
              <a:t> among mixtures with different mix design factors.</a:t>
            </a:r>
          </a:p>
          <a:p>
            <a:pPr lvl="1"/>
            <a:r>
              <a:rPr lang="en-US" sz="2800" dirty="0"/>
              <a:t>SCB-IFIT</a:t>
            </a:r>
          </a:p>
          <a:p>
            <a:pPr lvl="2"/>
            <a:r>
              <a:rPr lang="en-US" sz="2000" dirty="0"/>
              <a:t>FI is capable of distinguishing mixtures with different variables.</a:t>
            </a:r>
          </a:p>
          <a:p>
            <a:pPr lvl="2"/>
            <a:r>
              <a:rPr lang="en-US" sz="2000" dirty="0"/>
              <a:t>Loading rate is too rapid; fixed test temperature (25C) is questionable.</a:t>
            </a:r>
          </a:p>
        </p:txBody>
      </p:sp>
    </p:spTree>
    <p:extLst>
      <p:ext uri="{BB962C8B-B14F-4D97-AF65-F5344CB8AC3E}">
        <p14:creationId xmlns:p14="http://schemas.microsoft.com/office/powerpoint/2010/main" val="238662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Recommended Specification Framework for SCB</a:t>
            </a:r>
          </a:p>
        </p:txBody>
      </p:sp>
      <p:sp>
        <p:nvSpPr>
          <p:cNvPr id="3" name="Content Placeholder 2"/>
          <p:cNvSpPr>
            <a:spLocks noGrp="1"/>
          </p:cNvSpPr>
          <p:nvPr>
            <p:ph idx="1"/>
          </p:nvPr>
        </p:nvSpPr>
        <p:spPr/>
        <p:txBody>
          <a:bodyPr/>
          <a:lstStyle/>
          <a:p>
            <a:pPr marL="0" indent="0">
              <a:buNone/>
            </a:pPr>
            <a:r>
              <a:rPr lang="en-US" sz="3200" u="sng" dirty="0"/>
              <a:t>Considerations:</a:t>
            </a:r>
          </a:p>
          <a:p>
            <a:endParaRPr lang="en-US" sz="100" u="sng" dirty="0">
              <a:solidFill>
                <a:srgbClr val="990000"/>
              </a:solidFill>
            </a:endParaRPr>
          </a:p>
          <a:p>
            <a:r>
              <a:rPr lang="en-US" sz="2400" u="sng" dirty="0">
                <a:solidFill>
                  <a:srgbClr val="990000"/>
                </a:solidFill>
              </a:rPr>
              <a:t>Climate</a:t>
            </a:r>
            <a:r>
              <a:rPr lang="en-US" sz="2400" dirty="0"/>
              <a:t>, since it is known that PG grades vary across the state and that fatigue is sensitive to temperature of test. </a:t>
            </a:r>
          </a:p>
          <a:p>
            <a:r>
              <a:rPr lang="en-US" sz="2400" u="sng" dirty="0">
                <a:solidFill>
                  <a:srgbClr val="990000"/>
                </a:solidFill>
              </a:rPr>
              <a:t>Traffic level </a:t>
            </a:r>
            <a:r>
              <a:rPr lang="en-US" sz="2400" dirty="0"/>
              <a:t>(LT, MT, HT), since it is expected that fatigue cracking is dependent on the number of loading passes applied on the pavement, and </a:t>
            </a:r>
          </a:p>
          <a:p>
            <a:r>
              <a:rPr lang="en-US" sz="2400" u="sng" dirty="0">
                <a:solidFill>
                  <a:srgbClr val="990000"/>
                </a:solidFill>
              </a:rPr>
              <a:t>The type of construction</a:t>
            </a:r>
            <a:r>
              <a:rPr lang="en-US" sz="2400" dirty="0"/>
              <a:t>: whether the project is an overlay or new construction. It is well established that overlay mixtures need to be designed to a higher reliability (in terms of fatigue resistance) to ensure performance. </a:t>
            </a:r>
          </a:p>
          <a:p>
            <a:endParaRPr lang="en-US" sz="2400" dirty="0"/>
          </a:p>
        </p:txBody>
      </p:sp>
    </p:spTree>
    <p:extLst>
      <p:ext uri="{BB962C8B-B14F-4D97-AF65-F5344CB8AC3E}">
        <p14:creationId xmlns:p14="http://schemas.microsoft.com/office/powerpoint/2010/main" val="371905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Recommended Specification Framework for SCB</a:t>
            </a:r>
          </a:p>
        </p:txBody>
      </p:sp>
      <p:pic>
        <p:nvPicPr>
          <p:cNvPr id="4" name="Picture 3"/>
          <p:cNvPicPr>
            <a:picLocks noChangeAspect="1"/>
          </p:cNvPicPr>
          <p:nvPr/>
        </p:nvPicPr>
        <p:blipFill>
          <a:blip r:embed="rId3"/>
          <a:stretch>
            <a:fillRect/>
          </a:stretch>
        </p:blipFill>
        <p:spPr>
          <a:xfrm>
            <a:off x="457200" y="1837146"/>
            <a:ext cx="8307107" cy="3612786"/>
          </a:xfrm>
          <a:prstGeom prst="rect">
            <a:avLst/>
          </a:prstGeom>
        </p:spPr>
      </p:pic>
    </p:spTree>
    <p:extLst>
      <p:ext uri="{BB962C8B-B14F-4D97-AF65-F5344CB8AC3E}">
        <p14:creationId xmlns:p14="http://schemas.microsoft.com/office/powerpoint/2010/main" val="343128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457200" y="1458532"/>
            <a:ext cx="7849673" cy="4191000"/>
          </a:xfrm>
        </p:spPr>
        <p:txBody>
          <a:bodyPr/>
          <a:lstStyle/>
          <a:p>
            <a:pPr marL="0" indent="0">
              <a:buNone/>
            </a:pPr>
            <a:r>
              <a:rPr lang="en-US" sz="2400" dirty="0">
                <a:latin typeface="Arial" panose="020B0604020202020204" pitchFamily="34" charset="0"/>
                <a:cs typeface="Arial" panose="020B0604020202020204" pitchFamily="34" charset="0"/>
              </a:rPr>
              <a:t>The goal of this research is to aid </a:t>
            </a:r>
            <a:r>
              <a:rPr lang="en-US" sz="2400" dirty="0" err="1">
                <a:latin typeface="Arial" panose="020B0604020202020204" pitchFamily="34" charset="0"/>
                <a:cs typeface="Arial" panose="020B0604020202020204" pitchFamily="34" charset="0"/>
              </a:rPr>
              <a:t>WisDOT</a:t>
            </a:r>
            <a:r>
              <a:rPr lang="en-US" sz="2400" dirty="0">
                <a:latin typeface="Arial" panose="020B0604020202020204" pitchFamily="34" charset="0"/>
                <a:cs typeface="Arial" panose="020B0604020202020204" pitchFamily="34" charset="0"/>
              </a:rPr>
              <a:t> in implementing an asphalt mixture performance based specification. The research team hoped to accomplish this by:</a:t>
            </a:r>
          </a:p>
          <a:p>
            <a:pPr lvl="1"/>
            <a:r>
              <a:rPr lang="en-US" sz="2000" dirty="0">
                <a:latin typeface="Arial" panose="020B0604020202020204" pitchFamily="34" charset="0"/>
                <a:cs typeface="Arial" panose="020B0604020202020204" pitchFamily="34" charset="0"/>
              </a:rPr>
              <a:t> </a:t>
            </a:r>
            <a:r>
              <a:rPr lang="en-US" sz="2000" b="1" i="1" dirty="0">
                <a:solidFill>
                  <a:schemeClr val="tx1"/>
                </a:solidFill>
                <a:latin typeface="Arial" panose="020B0604020202020204" pitchFamily="34" charset="0"/>
                <a:cs typeface="Arial" panose="020B0604020202020204" pitchFamily="34" charset="0"/>
              </a:rPr>
              <a:t>identifying which properties will be evaluated, </a:t>
            </a:r>
          </a:p>
          <a:p>
            <a:pPr lvl="1"/>
            <a:r>
              <a:rPr lang="en-US" sz="2000" b="1" i="1" dirty="0">
                <a:solidFill>
                  <a:schemeClr val="tx1"/>
                </a:solidFill>
                <a:latin typeface="Arial" panose="020B0604020202020204" pitchFamily="34" charset="0"/>
                <a:cs typeface="Arial" panose="020B0604020202020204" pitchFamily="34" charset="0"/>
              </a:rPr>
              <a:t>which tests will be used, and </a:t>
            </a:r>
          </a:p>
          <a:p>
            <a:pPr lvl="1"/>
            <a:r>
              <a:rPr lang="en-US" sz="2000" b="1" i="1" dirty="0">
                <a:solidFill>
                  <a:schemeClr val="tx1"/>
                </a:solidFill>
                <a:latin typeface="Arial" panose="020B0604020202020204" pitchFamily="34" charset="0"/>
                <a:cs typeface="Arial" panose="020B0604020202020204" pitchFamily="34" charset="0"/>
              </a:rPr>
              <a:t>how this information is incorporated into </a:t>
            </a:r>
            <a:r>
              <a:rPr lang="en-US" sz="2000" b="1" i="1" dirty="0" err="1">
                <a:solidFill>
                  <a:schemeClr val="tx1"/>
                </a:solidFill>
                <a:latin typeface="Arial" panose="020B0604020202020204" pitchFamily="34" charset="0"/>
                <a:cs typeface="Arial" panose="020B0604020202020204" pitchFamily="34" charset="0"/>
              </a:rPr>
              <a:t>WisDot’s</a:t>
            </a:r>
            <a:r>
              <a:rPr lang="en-US" sz="2000" b="1" i="1" dirty="0">
                <a:solidFill>
                  <a:schemeClr val="tx1"/>
                </a:solidFill>
                <a:latin typeface="Arial" panose="020B0604020202020204" pitchFamily="34" charset="0"/>
                <a:cs typeface="Arial" panose="020B0604020202020204" pitchFamily="34" charset="0"/>
              </a:rPr>
              <a:t> mixture design and QMP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89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2130425"/>
            <a:ext cx="8432800" cy="1470025"/>
          </a:xfrm>
        </p:spPr>
        <p:txBody>
          <a:bodyPr/>
          <a:lstStyle/>
          <a:p>
            <a:r>
              <a:rPr lang="en-US" dirty="0"/>
              <a:t>Low Temperature – DCT and SCB-UMN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290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Specifications</a:t>
            </a:r>
          </a:p>
        </p:txBody>
      </p:sp>
      <p:graphicFrame>
        <p:nvGraphicFramePr>
          <p:cNvPr id="4" name="Content Placeholder 3"/>
          <p:cNvGraphicFramePr>
            <a:graphicFrameLocks noGrp="1"/>
          </p:cNvGraphicFramePr>
          <p:nvPr>
            <p:ph idx="1"/>
            <p:extLst/>
          </p:nvPr>
        </p:nvGraphicFramePr>
        <p:xfrm>
          <a:off x="457200" y="1295400"/>
          <a:ext cx="8153399" cy="5269528"/>
        </p:xfrm>
        <a:graphic>
          <a:graphicData uri="http://schemas.openxmlformats.org/drawingml/2006/table">
            <a:tbl>
              <a:tblPr firstRow="1" firstCol="1" bandRow="1"/>
              <a:tblGrid>
                <a:gridCol w="1260642">
                  <a:extLst>
                    <a:ext uri="{9D8B030D-6E8A-4147-A177-3AD203B41FA5}">
                      <a16:colId xmlns:a16="http://schemas.microsoft.com/office/drawing/2014/main" val="20000"/>
                    </a:ext>
                  </a:extLst>
                </a:gridCol>
                <a:gridCol w="1364200">
                  <a:extLst>
                    <a:ext uri="{9D8B030D-6E8A-4147-A177-3AD203B41FA5}">
                      <a16:colId xmlns:a16="http://schemas.microsoft.com/office/drawing/2014/main" val="20001"/>
                    </a:ext>
                  </a:extLst>
                </a:gridCol>
                <a:gridCol w="1260642">
                  <a:extLst>
                    <a:ext uri="{9D8B030D-6E8A-4147-A177-3AD203B41FA5}">
                      <a16:colId xmlns:a16="http://schemas.microsoft.com/office/drawing/2014/main" val="20002"/>
                    </a:ext>
                  </a:extLst>
                </a:gridCol>
                <a:gridCol w="1252487">
                  <a:extLst>
                    <a:ext uri="{9D8B030D-6E8A-4147-A177-3AD203B41FA5}">
                      <a16:colId xmlns:a16="http://schemas.microsoft.com/office/drawing/2014/main" val="20003"/>
                    </a:ext>
                  </a:extLst>
                </a:gridCol>
                <a:gridCol w="1507714">
                  <a:extLst>
                    <a:ext uri="{9D8B030D-6E8A-4147-A177-3AD203B41FA5}">
                      <a16:colId xmlns:a16="http://schemas.microsoft.com/office/drawing/2014/main" val="20004"/>
                    </a:ext>
                  </a:extLst>
                </a:gridCol>
                <a:gridCol w="1507714">
                  <a:extLst>
                    <a:ext uri="{9D8B030D-6E8A-4147-A177-3AD203B41FA5}">
                      <a16:colId xmlns:a16="http://schemas.microsoft.com/office/drawing/2014/main" val="20005"/>
                    </a:ext>
                  </a:extLst>
                </a:gridCol>
              </a:tblGrid>
              <a:tr h="655983">
                <a:tc>
                  <a:txBody>
                    <a:bodyPr/>
                    <a:lstStyle/>
                    <a:p>
                      <a:pPr marL="0" marR="0" algn="ctr">
                        <a:lnSpc>
                          <a:spcPct val="115000"/>
                        </a:lnSpc>
                        <a:spcBef>
                          <a:spcPts val="0"/>
                        </a:spcBef>
                        <a:spcAft>
                          <a:spcPts val="1000"/>
                        </a:spcAft>
                      </a:pPr>
                      <a:r>
                        <a:rPr lang="en-US" sz="1400" b="1" dirty="0">
                          <a:effectLst/>
                          <a:latin typeface="Times New Roman"/>
                          <a:ea typeface="Calibri"/>
                          <a:cs typeface="Times New Roman"/>
                        </a:rPr>
                        <a:t>State</a:t>
                      </a:r>
                      <a:endParaRPr lang="en-US" sz="1400" dirty="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Aging Condition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Traffic Level</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Test Temp (</a:t>
                      </a:r>
                      <a:r>
                        <a:rPr lang="en-US" sz="1400" b="1">
                          <a:effectLst/>
                          <a:latin typeface="Calibri"/>
                          <a:ea typeface="Calibri"/>
                          <a:cs typeface="Times New Roman"/>
                        </a:rPr>
                        <a:t>°</a:t>
                      </a:r>
                      <a:r>
                        <a:rPr lang="en-US" sz="1400" b="1">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Test Requirements</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1000"/>
                        </a:spcAft>
                      </a:pPr>
                      <a:r>
                        <a:rPr lang="en-US" sz="1400" b="1">
                          <a:effectLst/>
                          <a:latin typeface="Times New Roman"/>
                          <a:ea typeface="Calibri"/>
                          <a:cs typeface="Times New Roman"/>
                        </a:rPr>
                        <a:t>Minimum Fracture Energy (J/m</a:t>
                      </a:r>
                      <a:r>
                        <a:rPr lang="en-US" sz="1400" b="1" baseline="30000">
                          <a:effectLst/>
                          <a:latin typeface="Times New Roman"/>
                          <a:ea typeface="Calibri"/>
                          <a:cs typeface="Times New Roman"/>
                        </a:rPr>
                        <a:t>2</a:t>
                      </a:r>
                      <a:r>
                        <a:rPr lang="en-US" sz="1400" b="1">
                          <a:effectLst/>
                          <a:latin typeface="Times New Roman"/>
                          <a:ea typeface="Calibri"/>
                          <a:cs typeface="Times New Roman"/>
                        </a:rPr>
                        <a:t>)</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874643">
                <a:tc>
                  <a:txBody>
                    <a:bodyPr/>
                    <a:lstStyle/>
                    <a:p>
                      <a:pPr marL="0" marR="0" algn="ctr">
                        <a:lnSpc>
                          <a:spcPct val="115000"/>
                        </a:lnSpc>
                        <a:spcBef>
                          <a:spcPts val="0"/>
                        </a:spcBef>
                        <a:spcAft>
                          <a:spcPts val="1000"/>
                        </a:spcAft>
                      </a:pPr>
                      <a:r>
                        <a:rPr lang="en-US" sz="1400">
                          <a:effectLst/>
                          <a:latin typeface="Times New Roman"/>
                          <a:ea typeface="Calibri"/>
                          <a:cs typeface="Times New Roman"/>
                        </a:rPr>
                        <a:t>WI – High RAM Pilot Project</a:t>
                      </a:r>
                      <a:endParaRPr lang="en-US" sz="140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Long Term AASHTO R30 or 12 hr loose mix @ 135</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Applies to all traffic levels</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400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3304">
                <a:tc rowSpan="2">
                  <a:txBody>
                    <a:bodyPr/>
                    <a:lstStyle/>
                    <a:p>
                      <a:pPr marL="0" marR="0" algn="ctr">
                        <a:lnSpc>
                          <a:spcPct val="115000"/>
                        </a:lnSpc>
                        <a:spcBef>
                          <a:spcPts val="0"/>
                        </a:spcBef>
                        <a:spcAft>
                          <a:spcPts val="1000"/>
                        </a:spcAft>
                      </a:pPr>
                      <a:r>
                        <a:rPr lang="en-US" sz="1400">
                          <a:effectLst/>
                          <a:latin typeface="Times New Roman"/>
                          <a:ea typeface="Calibri"/>
                          <a:cs typeface="Times New Roman"/>
                        </a:rPr>
                        <a:t>MN</a:t>
                      </a:r>
                      <a:endParaRPr lang="en-US" sz="140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400">
                          <a:effectLst/>
                          <a:latin typeface="Times New Roman"/>
                          <a:ea typeface="Calibri"/>
                          <a:cs typeface="Times New Roman"/>
                        </a:rPr>
                        <a:t>Short Term AASHTO R30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Traffic Levels 2&amp;3 (up to 3m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err="1">
                          <a:effectLst/>
                          <a:latin typeface="Times New Roman"/>
                          <a:ea typeface="Calibri"/>
                          <a:cs typeface="Times New Roman"/>
                        </a:rPr>
                        <a:t>LTTPBind</a:t>
                      </a:r>
                      <a:r>
                        <a:rPr lang="en-US" sz="1400" dirty="0">
                          <a:effectLst/>
                          <a:latin typeface="Times New Roman"/>
                          <a:ea typeface="Calibri"/>
                          <a:cs typeface="Times New Roman"/>
                        </a:rPr>
                        <a:t> 98%R Low Temp +10</a:t>
                      </a:r>
                      <a:r>
                        <a:rPr lang="en-US" sz="1400" dirty="0">
                          <a:effectLst/>
                          <a:latin typeface="Calibri"/>
                          <a:ea typeface="Calibri"/>
                          <a:cs typeface="Times New Roman"/>
                        </a:rPr>
                        <a:t>°</a:t>
                      </a:r>
                      <a:r>
                        <a:rPr lang="en-US" sz="1400" dirty="0">
                          <a:effectLst/>
                          <a:latin typeface="Times New Roman"/>
                          <a:ea typeface="Calibri"/>
                          <a:cs typeface="Times New Roman"/>
                        </a:rPr>
                        <a:t>C</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450 (Mix Design) </a:t>
                      </a:r>
                      <a:endParaRPr lang="en-US" sz="1400">
                        <a:effectLst/>
                        <a:latin typeface="Times New Roman"/>
                        <a:ea typeface="Calibri"/>
                        <a:cs typeface="Cordia New"/>
                      </a:endParaRPr>
                    </a:p>
                    <a:p>
                      <a:pPr marL="0" marR="0" algn="ctr">
                        <a:lnSpc>
                          <a:spcPct val="115000"/>
                        </a:lnSpc>
                        <a:spcBef>
                          <a:spcPts val="0"/>
                        </a:spcBef>
                        <a:spcAft>
                          <a:spcPts val="1000"/>
                        </a:spcAft>
                      </a:pPr>
                      <a:r>
                        <a:rPr lang="en-US" sz="1400">
                          <a:effectLst/>
                          <a:latin typeface="Times New Roman"/>
                          <a:ea typeface="Calibri"/>
                          <a:cs typeface="Times New Roman"/>
                        </a:rPr>
                        <a:t>400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330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Traffic Levels 4&amp;5 (up to 30m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err="1">
                          <a:effectLst/>
                          <a:latin typeface="Times New Roman"/>
                          <a:ea typeface="Calibri"/>
                          <a:cs typeface="Times New Roman"/>
                        </a:rPr>
                        <a:t>LTTPBind</a:t>
                      </a:r>
                      <a:r>
                        <a:rPr lang="en-US" sz="1400" dirty="0">
                          <a:effectLst/>
                          <a:latin typeface="Times New Roman"/>
                          <a:ea typeface="Calibri"/>
                          <a:cs typeface="Times New Roman"/>
                        </a:rPr>
                        <a:t> 98%R Low Temp +10</a:t>
                      </a:r>
                      <a:r>
                        <a:rPr lang="en-US" sz="1400" dirty="0">
                          <a:effectLst/>
                          <a:latin typeface="Calibri"/>
                          <a:ea typeface="Calibri"/>
                          <a:cs typeface="Times New Roman"/>
                        </a:rPr>
                        <a:t>°</a:t>
                      </a:r>
                      <a:r>
                        <a:rPr lang="en-US" sz="1400" dirty="0">
                          <a:effectLst/>
                          <a:latin typeface="Times New Roman"/>
                          <a:ea typeface="Calibri"/>
                          <a:cs typeface="Times New Roman"/>
                        </a:rPr>
                        <a:t>C</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500 (Mix Design) 450 (Production)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7322">
                <a:tc rowSpan="3">
                  <a:txBody>
                    <a:bodyPr/>
                    <a:lstStyle/>
                    <a:p>
                      <a:pPr marL="0" marR="0" algn="ctr">
                        <a:lnSpc>
                          <a:spcPct val="115000"/>
                        </a:lnSpc>
                        <a:spcBef>
                          <a:spcPts val="0"/>
                        </a:spcBef>
                        <a:spcAft>
                          <a:spcPts val="1000"/>
                        </a:spcAft>
                      </a:pPr>
                      <a:r>
                        <a:rPr lang="en-US" sz="1400">
                          <a:effectLst/>
                          <a:latin typeface="Times New Roman"/>
                          <a:ea typeface="Calibri"/>
                          <a:cs typeface="Times New Roman"/>
                        </a:rPr>
                        <a:t>IA</a:t>
                      </a:r>
                      <a:endParaRPr lang="en-US" sz="1400">
                        <a:effectLst/>
                        <a:latin typeface="Times New Roman"/>
                        <a:ea typeface="Calibri"/>
                        <a:cs typeface="Cordia New"/>
                      </a:endParaRPr>
                    </a:p>
                  </a:txBody>
                  <a:tcPr marL="68580" marR="6858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1000"/>
                        </a:spcAft>
                      </a:pPr>
                      <a:r>
                        <a:rPr lang="en-US" sz="1400">
                          <a:effectLst/>
                          <a:latin typeface="Times New Roman"/>
                          <a:ea typeface="Calibri"/>
                          <a:cs typeface="Times New Roman"/>
                        </a:rPr>
                        <a:t>Short Term AASHTO R30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&lt;10m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400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732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10 -30m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Mix Design</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460</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7322">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&gt; 30m ESALs</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LT PG + 10</a:t>
                      </a:r>
                      <a:r>
                        <a:rPr lang="en-US" sz="1400">
                          <a:effectLst/>
                          <a:latin typeface="Calibri"/>
                          <a:ea typeface="Calibri"/>
                          <a:cs typeface="Times New Roman"/>
                        </a:rPr>
                        <a:t>°</a:t>
                      </a:r>
                      <a:r>
                        <a:rPr lang="en-US" sz="1400">
                          <a:effectLst/>
                          <a:latin typeface="Times New Roman"/>
                          <a:ea typeface="Calibri"/>
                          <a:cs typeface="Times New Roman"/>
                        </a:rPr>
                        <a:t>C</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effectLst/>
                          <a:latin typeface="Times New Roman"/>
                          <a:ea typeface="Calibri"/>
                          <a:cs typeface="Times New Roman"/>
                        </a:rPr>
                        <a:t>Mix Design</a:t>
                      </a:r>
                      <a:endParaRPr lang="en-US" sz="140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effectLst/>
                          <a:latin typeface="Times New Roman"/>
                          <a:ea typeface="Calibri"/>
                          <a:cs typeface="Times New Roman"/>
                        </a:rPr>
                        <a:t>690</a:t>
                      </a:r>
                      <a:endParaRPr lang="en-US" sz="1400" dirty="0">
                        <a:effectLst/>
                        <a:latin typeface="Times New Roman"/>
                        <a:ea typeface="Calibri"/>
                        <a:cs typeface="Cordia New"/>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790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a:t>Results – PG XX-34</a:t>
            </a:r>
          </a:p>
        </p:txBody>
      </p:sp>
      <p:graphicFrame>
        <p:nvGraphicFramePr>
          <p:cNvPr id="4" name="Content Placeholder 3"/>
          <p:cNvGraphicFramePr>
            <a:graphicFrameLocks noGrp="1"/>
          </p:cNvGraphicFramePr>
          <p:nvPr>
            <p:ph idx="1"/>
            <p:extLst/>
          </p:nvPr>
        </p:nvGraphicFramePr>
        <p:xfrm>
          <a:off x="457200" y="1066801"/>
          <a:ext cx="8229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8953" y="5257800"/>
            <a:ext cx="86106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Similar results to PG XX-28 mixes.  Range is 500 – 650 J/m</a:t>
            </a:r>
            <a:r>
              <a:rPr lang="en-US" sz="2000" baseline="30000" dirty="0"/>
              <a:t>2</a:t>
            </a:r>
          </a:p>
          <a:p>
            <a:pPr marL="285750" indent="-285750">
              <a:buFont typeface="Arial" panose="020B0604020202020204" pitchFamily="34" charset="0"/>
              <a:buChar char="•"/>
            </a:pPr>
            <a:r>
              <a:rPr lang="en-US" sz="2000" dirty="0"/>
              <a:t>When variability is considered there are not many mixes with significantly different performance.  </a:t>
            </a:r>
          </a:p>
        </p:txBody>
      </p:sp>
    </p:spTree>
    <p:extLst>
      <p:ext uri="{BB962C8B-B14F-4D97-AF65-F5344CB8AC3E}">
        <p14:creationId xmlns:p14="http://schemas.microsoft.com/office/powerpoint/2010/main" val="1368896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Considerations</a:t>
            </a:r>
            <a:br>
              <a:rPr lang="en-US" dirty="0"/>
            </a:br>
            <a:r>
              <a:rPr lang="en-US" sz="3600" dirty="0">
                <a:solidFill>
                  <a:srgbClr val="FF0000"/>
                </a:solidFill>
              </a:rPr>
              <a:t>Effects of Aggregate Quality</a:t>
            </a:r>
            <a:endParaRPr lang="en-US" dirty="0">
              <a:solidFill>
                <a:srgbClr val="FF0000"/>
              </a:solidFill>
            </a:endParaRPr>
          </a:p>
        </p:txBody>
      </p:sp>
      <p:graphicFrame>
        <p:nvGraphicFramePr>
          <p:cNvPr id="5" name="Content Placeholder 4"/>
          <p:cNvGraphicFramePr>
            <a:graphicFrameLocks noGrp="1"/>
          </p:cNvGraphicFramePr>
          <p:nvPr>
            <p:ph idx="1"/>
            <p:extLst/>
          </p:nvPr>
        </p:nvGraphicFramePr>
        <p:xfrm>
          <a:off x="1524000" y="4114800"/>
          <a:ext cx="6080760" cy="771144"/>
        </p:xfrm>
        <a:graphic>
          <a:graphicData uri="http://schemas.openxmlformats.org/drawingml/2006/table">
            <a:tbl>
              <a:tblPr firstRow="1" firstCol="1" bandRow="1">
                <a:tableStyleId>{5C22544A-7EE6-4342-B048-85BDC9FD1C3A}</a:tableStyleId>
              </a:tblPr>
              <a:tblGrid>
                <a:gridCol w="3040380">
                  <a:extLst>
                    <a:ext uri="{9D8B030D-6E8A-4147-A177-3AD203B41FA5}">
                      <a16:colId xmlns:a16="http://schemas.microsoft.com/office/drawing/2014/main" val="20000"/>
                    </a:ext>
                  </a:extLst>
                </a:gridCol>
                <a:gridCol w="3040380">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1600" dirty="0">
                          <a:solidFill>
                            <a:sysClr val="windowText" lastClr="000000"/>
                          </a:solidFill>
                          <a:effectLst/>
                          <a:latin typeface="Times New Roman" panose="02020603050405020304" pitchFamily="18" charset="0"/>
                          <a:cs typeface="Times New Roman" panose="02020603050405020304" pitchFamily="18" charset="0"/>
                        </a:rPr>
                        <a:t>Granite</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LAR @ 500 = 18.2%</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Fracture Energy = 550 J/m</a:t>
                      </a:r>
                      <a:r>
                        <a:rPr lang="en-US" sz="1400" baseline="30000" dirty="0">
                          <a:solidFill>
                            <a:sysClr val="windowText" lastClr="000000"/>
                          </a:solidFill>
                          <a:effectLst/>
                          <a:latin typeface="Times New Roman" panose="02020603050405020304" pitchFamily="18" charset="0"/>
                          <a:cs typeface="Times New Roman" panose="02020603050405020304" pitchFamily="18" charset="0"/>
                        </a:rPr>
                        <a:t>2</a:t>
                      </a:r>
                      <a:endParaRPr lang="en-US" sz="1400" dirty="0">
                        <a:solidFill>
                          <a:sysClr val="windowText" lastClr="000000"/>
                        </a:solidFill>
                        <a:effectLst/>
                        <a:latin typeface="Times New Roman" panose="02020603050405020304" pitchFamily="18" charset="0"/>
                        <a:ea typeface="Calibri"/>
                        <a:cs typeface="Times New Roman" panose="02020603050405020304" pitchFamily="18" charset="0"/>
                      </a:endParaRPr>
                    </a:p>
                  </a:txBody>
                  <a:tcPr marL="68580" marR="68580" marT="0" marB="0">
                    <a:noFill/>
                  </a:tcPr>
                </a:tc>
                <a:tc>
                  <a:txBody>
                    <a:bodyPr/>
                    <a:lstStyle/>
                    <a:p>
                      <a:pPr marL="0" marR="0" algn="ctr">
                        <a:lnSpc>
                          <a:spcPct val="115000"/>
                        </a:lnSpc>
                        <a:spcBef>
                          <a:spcPts val="0"/>
                        </a:spcBef>
                        <a:spcAft>
                          <a:spcPts val="0"/>
                        </a:spcAft>
                      </a:pPr>
                      <a:r>
                        <a:rPr lang="en-US" sz="1600" dirty="0">
                          <a:solidFill>
                            <a:sysClr val="windowText" lastClr="000000"/>
                          </a:solidFill>
                          <a:effectLst/>
                          <a:latin typeface="Times New Roman" panose="02020603050405020304" pitchFamily="18" charset="0"/>
                          <a:cs typeface="Times New Roman" panose="02020603050405020304" pitchFamily="18" charset="0"/>
                        </a:rPr>
                        <a:t>Limestone</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LAR @ 500 = 32.0%</a:t>
                      </a:r>
                    </a:p>
                    <a:p>
                      <a:pPr marL="0" marR="0" algn="ctr">
                        <a:lnSpc>
                          <a:spcPct val="115000"/>
                        </a:lnSpc>
                        <a:spcBef>
                          <a:spcPts val="0"/>
                        </a:spcBef>
                        <a:spcAft>
                          <a:spcPts val="0"/>
                        </a:spcAft>
                      </a:pPr>
                      <a:r>
                        <a:rPr lang="en-US" sz="1400" dirty="0">
                          <a:solidFill>
                            <a:sysClr val="windowText" lastClr="000000"/>
                          </a:solidFill>
                          <a:effectLst/>
                          <a:latin typeface="Times New Roman" panose="02020603050405020304" pitchFamily="18" charset="0"/>
                          <a:cs typeface="Times New Roman" panose="02020603050405020304" pitchFamily="18" charset="0"/>
                        </a:rPr>
                        <a:t>Fracture Energy = 360 J/m</a:t>
                      </a:r>
                      <a:r>
                        <a:rPr lang="en-US" sz="1400" baseline="30000" dirty="0">
                          <a:solidFill>
                            <a:sysClr val="windowText" lastClr="000000"/>
                          </a:solidFill>
                          <a:effectLst/>
                          <a:latin typeface="Times New Roman" panose="02020603050405020304" pitchFamily="18" charset="0"/>
                          <a:cs typeface="Times New Roman" panose="02020603050405020304" pitchFamily="18" charset="0"/>
                        </a:rPr>
                        <a:t>2</a:t>
                      </a:r>
                      <a:endParaRPr lang="en-US" sz="1400" dirty="0">
                        <a:solidFill>
                          <a:sysClr val="windowText" lastClr="000000"/>
                        </a:solidFill>
                        <a:effectLst/>
                        <a:latin typeface="Times New Roman" panose="02020603050405020304" pitchFamily="18" charset="0"/>
                        <a:ea typeface="Calibri"/>
                        <a:cs typeface="Times New Roman" panose="02020603050405020304" pitchFamily="18" charset="0"/>
                      </a:endParaRPr>
                    </a:p>
                  </a:txBody>
                  <a:tcPr marL="68580" marR="68580" marT="0" marB="0">
                    <a:noFill/>
                  </a:tcPr>
                </a:tc>
                <a:extLst>
                  <a:ext uri="{0D108BD9-81ED-4DB2-BD59-A6C34878D82A}">
                    <a16:rowId xmlns:a16="http://schemas.microsoft.com/office/drawing/2014/main" val="10000"/>
                  </a:ext>
                </a:extLst>
              </a:tr>
            </a:tbl>
          </a:graphicData>
        </a:graphic>
      </p:graphicFrame>
      <p:pic>
        <p:nvPicPr>
          <p:cNvPr id="6148" name="Picture 2" descr="Granite"/>
          <p:cNvPicPr>
            <a:picLocks noChangeAspect="1" noChangeArrowheads="1"/>
          </p:cNvPicPr>
          <p:nvPr/>
        </p:nvPicPr>
        <p:blipFill>
          <a:blip r:embed="rId2" cstate="print">
            <a:extLst>
              <a:ext uri="{28A0092B-C50C-407E-A947-70E740481C1C}">
                <a14:useLocalDpi xmlns:a14="http://schemas.microsoft.com/office/drawing/2010/main" val="0"/>
              </a:ext>
            </a:extLst>
          </a:blip>
          <a:srcRect l="61472" t="33022" r="7059" b="1743"/>
          <a:stretch>
            <a:fillRect/>
          </a:stretch>
        </p:blipFill>
        <p:spPr bwMode="auto">
          <a:xfrm>
            <a:off x="1905000" y="1447800"/>
            <a:ext cx="21907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03816"/>
            <a:ext cx="1981200" cy="2609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8953" y="5105400"/>
            <a:ext cx="8763000"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At PG LT+10 failure mechanism is dependent on aggregate quality because the stiffness of the mastic influences the crack path.  For weaker aggregates, the path travels through the aggregate, for stronger mixes the crack path goes around (Braham, TRB 2007). </a:t>
            </a:r>
          </a:p>
        </p:txBody>
      </p:sp>
    </p:spTree>
    <p:extLst>
      <p:ext uri="{BB962C8B-B14F-4D97-AF65-F5344CB8AC3E}">
        <p14:creationId xmlns:p14="http://schemas.microsoft.com/office/powerpoint/2010/main" val="103342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Tentative Mix Performance Guidelines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3251489"/>
              </p:ext>
            </p:extLst>
          </p:nvPr>
        </p:nvGraphicFramePr>
        <p:xfrm>
          <a:off x="898088" y="1345860"/>
          <a:ext cx="7162800" cy="2814577"/>
        </p:xfrm>
        <a:graphic>
          <a:graphicData uri="http://schemas.openxmlformats.org/drawingml/2006/table">
            <a:tbl>
              <a:tblPr firstRow="1" firstCol="1" bandRow="1"/>
              <a:tblGrid>
                <a:gridCol w="1994390">
                  <a:extLst>
                    <a:ext uri="{9D8B030D-6E8A-4147-A177-3AD203B41FA5}">
                      <a16:colId xmlns:a16="http://schemas.microsoft.com/office/drawing/2014/main" val="20000"/>
                    </a:ext>
                  </a:extLst>
                </a:gridCol>
                <a:gridCol w="897417">
                  <a:extLst>
                    <a:ext uri="{9D8B030D-6E8A-4147-A177-3AD203B41FA5}">
                      <a16:colId xmlns:a16="http://schemas.microsoft.com/office/drawing/2014/main" val="20001"/>
                    </a:ext>
                  </a:extLst>
                </a:gridCol>
                <a:gridCol w="823025">
                  <a:extLst>
                    <a:ext uri="{9D8B030D-6E8A-4147-A177-3AD203B41FA5}">
                      <a16:colId xmlns:a16="http://schemas.microsoft.com/office/drawing/2014/main" val="20002"/>
                    </a:ext>
                  </a:extLst>
                </a:gridCol>
                <a:gridCol w="987159">
                  <a:extLst>
                    <a:ext uri="{9D8B030D-6E8A-4147-A177-3AD203B41FA5}">
                      <a16:colId xmlns:a16="http://schemas.microsoft.com/office/drawing/2014/main" val="20003"/>
                    </a:ext>
                  </a:extLst>
                </a:gridCol>
                <a:gridCol w="736825">
                  <a:extLst>
                    <a:ext uri="{9D8B030D-6E8A-4147-A177-3AD203B41FA5}">
                      <a16:colId xmlns:a16="http://schemas.microsoft.com/office/drawing/2014/main" val="20004"/>
                    </a:ext>
                  </a:extLst>
                </a:gridCol>
                <a:gridCol w="987159">
                  <a:extLst>
                    <a:ext uri="{9D8B030D-6E8A-4147-A177-3AD203B41FA5}">
                      <a16:colId xmlns:a16="http://schemas.microsoft.com/office/drawing/2014/main" val="20005"/>
                    </a:ext>
                  </a:extLst>
                </a:gridCol>
                <a:gridCol w="736825">
                  <a:extLst>
                    <a:ext uri="{9D8B030D-6E8A-4147-A177-3AD203B41FA5}">
                      <a16:colId xmlns:a16="http://schemas.microsoft.com/office/drawing/2014/main" val="20006"/>
                    </a:ext>
                  </a:extLst>
                </a:gridCol>
              </a:tblGrid>
              <a:tr h="556091">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Traffic</a:t>
                      </a:r>
                      <a:endParaRPr lang="en-US" sz="1400" dirty="0">
                        <a:effectLst/>
                        <a:latin typeface="Times New Roman"/>
                        <a:ea typeface="Calibri"/>
                        <a:cs typeface="Cordia New"/>
                      </a:endParaRPr>
                    </a:p>
                  </a:txBody>
                  <a:tcPr marL="40510" marR="40510"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LT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MT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HT</a:t>
                      </a:r>
                      <a:endParaRPr lang="en-US" sz="1400" dirty="0"/>
                    </a:p>
                  </a:txBody>
                  <a:tcPr marL="40510" marR="4051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25763">
                <a:tc>
                  <a:txBody>
                    <a:bodyPr/>
                    <a:lstStyle/>
                    <a:p>
                      <a:pPr marL="0" marR="0" algn="ctr">
                        <a:lnSpc>
                          <a:spcPct val="106000"/>
                        </a:lnSpc>
                        <a:spcBef>
                          <a:spcPts val="0"/>
                        </a:spcBef>
                        <a:spcAft>
                          <a:spcPts val="0"/>
                        </a:spcAft>
                      </a:pPr>
                      <a:r>
                        <a:rPr lang="en-US" sz="1400" dirty="0">
                          <a:effectLst/>
                          <a:latin typeface="Times New Roman"/>
                          <a:ea typeface="Calibri"/>
                          <a:cs typeface="Cordia New"/>
                        </a:rPr>
                        <a:t>PG-LT</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-34</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763">
                <a:tc>
                  <a:txBody>
                    <a:bodyPr/>
                    <a:lstStyle/>
                    <a:p>
                      <a:pPr marL="0" marR="0" algn="ctr">
                        <a:lnSpc>
                          <a:spcPct val="106000"/>
                        </a:lnSpc>
                        <a:spcBef>
                          <a:spcPts val="0"/>
                        </a:spcBef>
                        <a:spcAft>
                          <a:spcPts val="0"/>
                        </a:spcAft>
                      </a:pPr>
                      <a:r>
                        <a:rPr lang="en-US" sz="1400">
                          <a:effectLst/>
                          <a:latin typeface="Times New Roman"/>
                          <a:ea typeface="Calibri"/>
                          <a:cs typeface="Cordia New"/>
                        </a:rPr>
                        <a:t>Test Temp</a:t>
                      </a:r>
                      <a:endParaRPr lang="en-US" sz="140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-18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-24</a:t>
                      </a:r>
                      <a:endParaRPr lang="en-US" sz="1400" dirty="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3056">
                <a:tc>
                  <a:txBody>
                    <a:bodyPr/>
                    <a:lstStyle/>
                    <a:p>
                      <a:pPr marL="0" marR="0" algn="ctr">
                        <a:lnSpc>
                          <a:spcPct val="106000"/>
                        </a:lnSpc>
                        <a:spcBef>
                          <a:spcPts val="0"/>
                        </a:spcBef>
                        <a:spcAft>
                          <a:spcPts val="0"/>
                        </a:spcAft>
                      </a:pPr>
                      <a:r>
                        <a:rPr lang="en-US" sz="1400" dirty="0">
                          <a:effectLst/>
                          <a:latin typeface="Times New Roman"/>
                          <a:ea typeface="Calibri"/>
                          <a:cs typeface="Cordia New"/>
                        </a:rPr>
                        <a:t>DCT Minimum Fracture Energy (Short-Term Aged 4hrs) J/m</a:t>
                      </a:r>
                      <a:r>
                        <a:rPr lang="en-US" sz="1400" baseline="30000" dirty="0">
                          <a:effectLst/>
                          <a:latin typeface="Times New Roman"/>
                          <a:ea typeface="Calibri"/>
                          <a:cs typeface="Cordia New"/>
                        </a:rPr>
                        <a:t>2</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400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500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903056">
                <a:tc>
                  <a:txBody>
                    <a:bodyPr/>
                    <a:lstStyle/>
                    <a:p>
                      <a:pPr marL="0" marR="0" indent="0" algn="ctr" defTabSz="914400" rtl="0" eaLnBrk="1" fontAlgn="auto" latinLnBrk="0" hangingPunct="1">
                        <a:lnSpc>
                          <a:spcPct val="106000"/>
                        </a:lnSpc>
                        <a:spcBef>
                          <a:spcPts val="0"/>
                        </a:spcBef>
                        <a:spcAft>
                          <a:spcPts val="0"/>
                        </a:spcAft>
                        <a:buClrTx/>
                        <a:buSzTx/>
                        <a:buFontTx/>
                        <a:buNone/>
                        <a:tabLst/>
                        <a:defRPr/>
                      </a:pPr>
                      <a:r>
                        <a:rPr lang="en-US" sz="1400" dirty="0">
                          <a:effectLst/>
                          <a:latin typeface="Times New Roman"/>
                          <a:ea typeface="Calibri"/>
                          <a:cs typeface="Cordia New"/>
                        </a:rPr>
                        <a:t>DCT Minimum Fracture Energy (Long-Term Aged 12hrs) J/m</a:t>
                      </a:r>
                      <a:r>
                        <a:rPr lang="en-US" sz="1400" baseline="30000" dirty="0">
                          <a:effectLst/>
                          <a:latin typeface="Times New Roman"/>
                          <a:ea typeface="Calibri"/>
                          <a:cs typeface="Cordia New"/>
                        </a:rPr>
                        <a:t>2</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250</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300</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350</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364688" y="4343400"/>
            <a:ext cx="8229600" cy="2554545"/>
          </a:xfrm>
          <a:prstGeom prst="rect">
            <a:avLst/>
          </a:prstGeom>
          <a:noFill/>
        </p:spPr>
        <p:txBody>
          <a:bodyPr wrap="square" rtlCol="0">
            <a:spAutoFit/>
          </a:bodyPr>
          <a:lstStyle/>
          <a:p>
            <a:r>
              <a:rPr lang="en-US" sz="2000" b="1" dirty="0"/>
              <a:t>Discussion Points</a:t>
            </a:r>
          </a:p>
          <a:p>
            <a:pPr marL="285750" indent="-285750">
              <a:buFont typeface="Arial" panose="020B0604020202020204" pitchFamily="34" charset="0"/>
              <a:buChar char="•"/>
            </a:pPr>
            <a:r>
              <a:rPr lang="en-US" sz="2000" b="1" dirty="0"/>
              <a:t>Short term aging vs. Long term aging: </a:t>
            </a:r>
            <a:r>
              <a:rPr lang="en-US" sz="2000" dirty="0"/>
              <a:t> </a:t>
            </a:r>
          </a:p>
          <a:p>
            <a:pPr marL="742950" lvl="1" indent="-285750">
              <a:buFont typeface="Calibri" panose="020F0502020204030204" pitchFamily="34" charset="0"/>
              <a:buChar char="‒"/>
            </a:pPr>
            <a:r>
              <a:rPr lang="en-US" sz="2000" dirty="0"/>
              <a:t>Possible benefit of long term aging is identifying poor materials (i.e. high RAS or REOB).</a:t>
            </a:r>
          </a:p>
          <a:p>
            <a:pPr marL="742950" lvl="1" indent="-285750">
              <a:buFont typeface="Calibri" panose="020F0502020204030204" pitchFamily="34" charset="0"/>
              <a:buChar char="‒"/>
            </a:pPr>
            <a:r>
              <a:rPr lang="en-US" sz="2000" dirty="0"/>
              <a:t>Use one or both conditions?</a:t>
            </a:r>
          </a:p>
          <a:p>
            <a:pPr marL="285750" indent="-285750">
              <a:buFont typeface="Arial" panose="020B0604020202020204" pitchFamily="34" charset="0"/>
              <a:buChar char="•"/>
            </a:pPr>
            <a:r>
              <a:rPr lang="en-US" sz="2000" b="1" dirty="0"/>
              <a:t>Limits for different traffic levels:</a:t>
            </a:r>
          </a:p>
          <a:p>
            <a:pPr marL="742950" lvl="1" indent="-285750">
              <a:buFont typeface="Calibri" panose="020F0502020204030204" pitchFamily="34" charset="0"/>
              <a:buChar char="‒"/>
            </a:pPr>
            <a:r>
              <a:rPr lang="en-US" sz="2000" dirty="0"/>
              <a:t>Increases reliability, but based on effect of aggregate could exclude established sources for MT and HT mixes.</a:t>
            </a:r>
          </a:p>
        </p:txBody>
      </p:sp>
    </p:spTree>
    <p:extLst>
      <p:ext uri="{BB962C8B-B14F-4D97-AF65-F5344CB8AC3E}">
        <p14:creationId xmlns:p14="http://schemas.microsoft.com/office/powerpoint/2010/main" val="356748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SCB MN Test </a:t>
            </a:r>
            <a:br>
              <a:rPr lang="en-US" dirty="0"/>
            </a:br>
            <a:r>
              <a:rPr lang="en-US" dirty="0"/>
              <a:t>Guidelines</a:t>
            </a:r>
          </a:p>
        </p:txBody>
      </p:sp>
      <p:sp>
        <p:nvSpPr>
          <p:cNvPr id="3" name="Content Placeholder 2"/>
          <p:cNvSpPr>
            <a:spLocks noGrp="1"/>
          </p:cNvSpPr>
          <p:nvPr>
            <p:ph idx="1"/>
          </p:nvPr>
        </p:nvSpPr>
        <p:spPr>
          <a:xfrm>
            <a:off x="457200" y="4093029"/>
            <a:ext cx="8229600" cy="1712685"/>
          </a:xfrm>
        </p:spPr>
        <p:txBody>
          <a:bodyPr>
            <a:noAutofit/>
          </a:bodyPr>
          <a:lstStyle/>
          <a:p>
            <a:r>
              <a:rPr lang="en-US" sz="2400" dirty="0"/>
              <a:t>Items to address</a:t>
            </a:r>
          </a:p>
          <a:p>
            <a:pPr lvl="1"/>
            <a:r>
              <a:rPr lang="en-US" sz="1800" dirty="0"/>
              <a:t>Aging</a:t>
            </a:r>
          </a:p>
          <a:p>
            <a:pPr lvl="1"/>
            <a:r>
              <a:rPr lang="en-US" sz="1800" dirty="0"/>
              <a:t>Aggregate effect</a:t>
            </a:r>
          </a:p>
          <a:p>
            <a:pPr lvl="1"/>
            <a:r>
              <a:rPr lang="en-US" sz="1800" dirty="0"/>
              <a:t>Test Procedure/Standardization</a:t>
            </a:r>
          </a:p>
        </p:txBody>
      </p:sp>
      <p:graphicFrame>
        <p:nvGraphicFramePr>
          <p:cNvPr id="4" name="Content Placeholder 3"/>
          <p:cNvGraphicFramePr>
            <a:graphicFrameLocks/>
          </p:cNvGraphicFramePr>
          <p:nvPr>
            <p:extLst>
              <p:ext uri="{D42A27DB-BD31-4B8C-83A1-F6EECF244321}">
                <p14:modId xmlns:p14="http://schemas.microsoft.com/office/powerpoint/2010/main" val="1993920681"/>
              </p:ext>
            </p:extLst>
          </p:nvPr>
        </p:nvGraphicFramePr>
        <p:xfrm>
          <a:off x="838200" y="1447800"/>
          <a:ext cx="7162800" cy="2559135"/>
        </p:xfrm>
        <a:graphic>
          <a:graphicData uri="http://schemas.openxmlformats.org/drawingml/2006/table">
            <a:tbl>
              <a:tblPr firstRow="1" firstCol="1" bandRow="1"/>
              <a:tblGrid>
                <a:gridCol w="1994390">
                  <a:extLst>
                    <a:ext uri="{9D8B030D-6E8A-4147-A177-3AD203B41FA5}">
                      <a16:colId xmlns:a16="http://schemas.microsoft.com/office/drawing/2014/main" val="20000"/>
                    </a:ext>
                  </a:extLst>
                </a:gridCol>
                <a:gridCol w="897417">
                  <a:extLst>
                    <a:ext uri="{9D8B030D-6E8A-4147-A177-3AD203B41FA5}">
                      <a16:colId xmlns:a16="http://schemas.microsoft.com/office/drawing/2014/main" val="20001"/>
                    </a:ext>
                  </a:extLst>
                </a:gridCol>
                <a:gridCol w="823025">
                  <a:extLst>
                    <a:ext uri="{9D8B030D-6E8A-4147-A177-3AD203B41FA5}">
                      <a16:colId xmlns:a16="http://schemas.microsoft.com/office/drawing/2014/main" val="20002"/>
                    </a:ext>
                  </a:extLst>
                </a:gridCol>
                <a:gridCol w="987159">
                  <a:extLst>
                    <a:ext uri="{9D8B030D-6E8A-4147-A177-3AD203B41FA5}">
                      <a16:colId xmlns:a16="http://schemas.microsoft.com/office/drawing/2014/main" val="20003"/>
                    </a:ext>
                  </a:extLst>
                </a:gridCol>
                <a:gridCol w="736825">
                  <a:extLst>
                    <a:ext uri="{9D8B030D-6E8A-4147-A177-3AD203B41FA5}">
                      <a16:colId xmlns:a16="http://schemas.microsoft.com/office/drawing/2014/main" val="20004"/>
                    </a:ext>
                  </a:extLst>
                </a:gridCol>
                <a:gridCol w="987159">
                  <a:extLst>
                    <a:ext uri="{9D8B030D-6E8A-4147-A177-3AD203B41FA5}">
                      <a16:colId xmlns:a16="http://schemas.microsoft.com/office/drawing/2014/main" val="20005"/>
                    </a:ext>
                  </a:extLst>
                </a:gridCol>
                <a:gridCol w="736825">
                  <a:extLst>
                    <a:ext uri="{9D8B030D-6E8A-4147-A177-3AD203B41FA5}">
                      <a16:colId xmlns:a16="http://schemas.microsoft.com/office/drawing/2014/main" val="20006"/>
                    </a:ext>
                  </a:extLst>
                </a:gridCol>
              </a:tblGrid>
              <a:tr h="556091">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Traffic</a:t>
                      </a:r>
                      <a:endParaRPr lang="en-US" sz="1400" dirty="0">
                        <a:effectLst/>
                        <a:latin typeface="Times New Roman"/>
                        <a:ea typeface="Calibri"/>
                        <a:cs typeface="Cordia New"/>
                      </a:endParaRPr>
                    </a:p>
                  </a:txBody>
                  <a:tcPr marL="40510" marR="40510"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LT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MT</a:t>
                      </a:r>
                      <a:endParaRPr lang="en-US" sz="1400" dirty="0"/>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a:ea typeface="Calibri"/>
                          <a:cs typeface="Times New Roman"/>
                        </a:rPr>
                        <a:t>HT</a:t>
                      </a:r>
                      <a:endParaRPr lang="en-US" sz="1400" dirty="0"/>
                    </a:p>
                  </a:txBody>
                  <a:tcPr marL="40510" marR="4051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25763">
                <a:tc>
                  <a:txBody>
                    <a:bodyPr/>
                    <a:lstStyle/>
                    <a:p>
                      <a:pPr marL="0" marR="0" algn="ctr">
                        <a:lnSpc>
                          <a:spcPct val="106000"/>
                        </a:lnSpc>
                        <a:spcBef>
                          <a:spcPts val="0"/>
                        </a:spcBef>
                        <a:spcAft>
                          <a:spcPts val="0"/>
                        </a:spcAft>
                      </a:pPr>
                      <a:r>
                        <a:rPr lang="en-US" sz="1400" dirty="0">
                          <a:effectLst/>
                          <a:latin typeface="Times New Roman"/>
                          <a:ea typeface="Calibri"/>
                          <a:cs typeface="Cordia New"/>
                        </a:rPr>
                        <a:t>PG-LT</a:t>
                      </a:r>
                      <a:endParaRPr lang="en-US" sz="14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-34</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-34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5763">
                <a:tc>
                  <a:txBody>
                    <a:bodyPr/>
                    <a:lstStyle/>
                    <a:p>
                      <a:pPr marL="0" marR="0" algn="ctr">
                        <a:lnSpc>
                          <a:spcPct val="106000"/>
                        </a:lnSpc>
                        <a:spcBef>
                          <a:spcPts val="0"/>
                        </a:spcBef>
                        <a:spcAft>
                          <a:spcPts val="0"/>
                        </a:spcAft>
                      </a:pPr>
                      <a:r>
                        <a:rPr lang="en-US" sz="1400">
                          <a:effectLst/>
                          <a:latin typeface="Times New Roman"/>
                          <a:ea typeface="Calibri"/>
                          <a:cs typeface="Cordia New"/>
                        </a:rPr>
                        <a:t>Test Temp</a:t>
                      </a:r>
                      <a:endParaRPr lang="en-US" sz="140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-18</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-24</a:t>
                      </a:r>
                      <a:endParaRPr lang="en-US" sz="1400" dirty="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-18</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400" b="1">
                          <a:effectLst/>
                          <a:latin typeface="Times New Roman"/>
                          <a:ea typeface="Calibri"/>
                          <a:cs typeface="Times New Roman"/>
                        </a:rPr>
                        <a:t>-24</a:t>
                      </a:r>
                      <a:endParaRPr lang="en-US" sz="1400">
                        <a:effectLst/>
                        <a:latin typeface="Times New Roman"/>
                        <a:ea typeface="Calibri"/>
                        <a:cs typeface="Cordia New"/>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1533">
                <a:tc>
                  <a:txBody>
                    <a:bodyPr/>
                    <a:lstStyle/>
                    <a:p>
                      <a:pPr marL="0" marR="0" algn="ctr">
                        <a:lnSpc>
                          <a:spcPct val="106000"/>
                        </a:lnSpc>
                        <a:spcBef>
                          <a:spcPts val="0"/>
                        </a:spcBef>
                        <a:spcAft>
                          <a:spcPts val="0"/>
                        </a:spcAft>
                      </a:pPr>
                      <a:r>
                        <a:rPr lang="en-US" sz="1600" kern="1200" dirty="0">
                          <a:solidFill>
                            <a:schemeClr val="tx1"/>
                          </a:solidFill>
                          <a:effectLst/>
                          <a:latin typeface="+mn-lt"/>
                          <a:ea typeface="+mn-ea"/>
                          <a:cs typeface="+mn-cs"/>
                        </a:rPr>
                        <a:t>SCB-UMN Minimum Fracture Energy (Short-Term Aged 4hrs) J/m</a:t>
                      </a:r>
                      <a:r>
                        <a:rPr lang="en-US" sz="1600" kern="1200" baseline="30000" dirty="0">
                          <a:solidFill>
                            <a:schemeClr val="tx1"/>
                          </a:solidFill>
                          <a:effectLst/>
                          <a:latin typeface="+mn-lt"/>
                          <a:ea typeface="+mn-ea"/>
                          <a:cs typeface="+mn-cs"/>
                        </a:rPr>
                        <a:t>2</a:t>
                      </a:r>
                      <a:endParaRPr lang="en-US" sz="1200" dirty="0">
                        <a:effectLst/>
                        <a:latin typeface="Calibri"/>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200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350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Times New Roman"/>
                        </a:rPr>
                        <a:t>500</a:t>
                      </a:r>
                      <a:endParaRPr lang="en-US" sz="1400" dirty="0">
                        <a:effectLst/>
                        <a:latin typeface="Times New Roman"/>
                        <a:ea typeface="Calibri"/>
                        <a:cs typeface="Cordia New"/>
                      </a:endParaRP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3"/>
                  </a:ext>
                </a:extLst>
              </a:tr>
              <a:tr h="581533">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chemeClr val="tx1"/>
                          </a:solidFill>
                          <a:effectLst/>
                          <a:latin typeface="+mn-lt"/>
                          <a:ea typeface="+mn-ea"/>
                          <a:cs typeface="+mn-cs"/>
                        </a:rPr>
                        <a:t>SCB-UMN Minimum Fracture Energy (Long-Term Aged 12hrs) J/m</a:t>
                      </a:r>
                      <a:r>
                        <a:rPr lang="en-US" sz="1600" kern="1200" baseline="30000" dirty="0">
                          <a:solidFill>
                            <a:schemeClr val="tx1"/>
                          </a:solidFill>
                          <a:effectLst/>
                          <a:latin typeface="+mn-lt"/>
                          <a:ea typeface="+mn-ea"/>
                          <a:cs typeface="+mn-cs"/>
                        </a:rPr>
                        <a:t>2</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TBD</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TBD</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6000"/>
                        </a:lnSpc>
                        <a:spcBef>
                          <a:spcPts val="0"/>
                        </a:spcBef>
                        <a:spcAft>
                          <a:spcPts val="0"/>
                        </a:spcAft>
                      </a:pPr>
                      <a:r>
                        <a:rPr lang="en-US" sz="1400" b="1" dirty="0">
                          <a:effectLst/>
                          <a:latin typeface="Times New Roman"/>
                          <a:ea typeface="Calibri"/>
                          <a:cs typeface="Cordia New"/>
                        </a:rPr>
                        <a:t>TBD</a:t>
                      </a:r>
                    </a:p>
                  </a:txBody>
                  <a:tcPr marL="40510" marR="405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506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0266" y="4346400"/>
            <a:ext cx="2596444" cy="868362"/>
          </a:xfrm>
        </p:spPr>
        <p:txBody>
          <a:bodyPr/>
          <a:lstStyle/>
          <a:p>
            <a:pPr algn="ctr"/>
            <a:r>
              <a:rPr lang="en-US" dirty="0"/>
              <a:t>Thank you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6426" y="2215092"/>
            <a:ext cx="2524125" cy="1809750"/>
          </a:xfrm>
        </p:spPr>
      </p:pic>
      <p:pic>
        <p:nvPicPr>
          <p:cNvPr id="5" name="Picture 2" descr="T:\Corporate\Logos and Letter Heads\MTE\MTE_Logo_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8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 </a:t>
            </a:r>
          </a:p>
        </p:txBody>
      </p:sp>
      <p:sp>
        <p:nvSpPr>
          <p:cNvPr id="3" name="Content Placeholder 2"/>
          <p:cNvSpPr>
            <a:spLocks noGrp="1"/>
          </p:cNvSpPr>
          <p:nvPr>
            <p:ph idx="1"/>
          </p:nvPr>
        </p:nvSpPr>
        <p:spPr>
          <a:xfrm>
            <a:off x="457200" y="1458532"/>
            <a:ext cx="7849673" cy="4191000"/>
          </a:xfrm>
        </p:spPr>
        <p:txBody>
          <a:bodyPr/>
          <a:lstStyle/>
          <a:p>
            <a:r>
              <a:rPr lang="en-US" sz="2000" b="1" dirty="0">
                <a:latin typeface="Arial" panose="020B0604020202020204" pitchFamily="34" charset="0"/>
                <a:cs typeface="Arial" panose="020B0604020202020204" pitchFamily="34" charset="0"/>
              </a:rPr>
              <a:t>Identify and evaluate asphalt mixture testing procedures </a:t>
            </a:r>
            <a:r>
              <a:rPr lang="en-US" sz="2000" dirty="0">
                <a:latin typeface="Arial" panose="020B0604020202020204" pitchFamily="34" charset="0"/>
                <a:cs typeface="Arial" panose="020B0604020202020204" pitchFamily="34" charset="0"/>
              </a:rPr>
              <a:t>that can effectively discriminate the performance of commonly used mixtures in the State of Wisconsin and produce logical trends in the data.</a:t>
            </a:r>
          </a:p>
          <a:p>
            <a:r>
              <a:rPr lang="en-US" sz="2000" b="1" dirty="0">
                <a:latin typeface="Arial" panose="020B0604020202020204" pitchFamily="34" charset="0"/>
                <a:cs typeface="Arial" panose="020B0604020202020204" pitchFamily="34" charset="0"/>
              </a:rPr>
              <a:t>Establish the relationship between these test results with surrogate measures</a:t>
            </a:r>
            <a:r>
              <a:rPr lang="en-US" sz="2000" dirty="0">
                <a:latin typeface="Arial" panose="020B0604020202020204" pitchFamily="34" charset="0"/>
                <a:cs typeface="Arial" panose="020B0604020202020204" pitchFamily="34" charset="0"/>
              </a:rPr>
              <a:t> for production testing applications. </a:t>
            </a:r>
          </a:p>
          <a:p>
            <a:r>
              <a:rPr lang="en-US" sz="2000" b="1" dirty="0">
                <a:latin typeface="Arial" panose="020B0604020202020204" pitchFamily="34" charset="0"/>
                <a:cs typeface="Arial" panose="020B0604020202020204" pitchFamily="34" charset="0"/>
              </a:rPr>
              <a:t>Ensure quality of mixtures with high RAP contents</a:t>
            </a:r>
            <a:r>
              <a:rPr lang="en-US" sz="2000" dirty="0">
                <a:latin typeface="Arial" panose="020B0604020202020204" pitchFamily="34" charset="0"/>
                <a:cs typeface="Arial" panose="020B0604020202020204" pitchFamily="34" charset="0"/>
              </a:rPr>
              <a:t> through the use of performance based testing.</a:t>
            </a:r>
          </a:p>
          <a:p>
            <a:r>
              <a:rPr lang="en-US" sz="2000" b="1" dirty="0">
                <a:latin typeface="Arial" panose="020B0604020202020204" pitchFamily="34" charset="0"/>
                <a:cs typeface="Arial" panose="020B0604020202020204" pitchFamily="34" charset="0"/>
              </a:rPr>
              <a:t>Develop a criteria-type framework with suggested performance limits </a:t>
            </a:r>
            <a:r>
              <a:rPr lang="en-US" sz="2000" dirty="0">
                <a:latin typeface="Arial" panose="020B0604020202020204" pitchFamily="34" charset="0"/>
                <a:cs typeface="Arial" panose="020B0604020202020204" pitchFamily="34" charset="0"/>
              </a:rPr>
              <a:t>for future evaluation</a:t>
            </a:r>
          </a:p>
        </p:txBody>
      </p:sp>
    </p:spTree>
    <p:extLst>
      <p:ext uri="{BB962C8B-B14F-4D97-AF65-F5344CB8AC3E}">
        <p14:creationId xmlns:p14="http://schemas.microsoft.com/office/powerpoint/2010/main" val="278626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Research Approach (Four Experiments) </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rgbClr val="C00000"/>
                </a:solidFill>
              </a:rPr>
              <a:t>Evaluating mixtures that meet current specification, </a:t>
            </a:r>
          </a:p>
          <a:p>
            <a:pPr marL="514350" indent="-514350">
              <a:buFont typeface="+mj-lt"/>
              <a:buAutoNum type="arabicPeriod"/>
            </a:pPr>
            <a:r>
              <a:rPr lang="en-US" dirty="0">
                <a:solidFill>
                  <a:schemeClr val="tx1"/>
                </a:solidFill>
              </a:rPr>
              <a:t>Evaluating the effects of production variability on mixture performance, </a:t>
            </a:r>
          </a:p>
          <a:p>
            <a:pPr marL="514350" indent="-514350">
              <a:buFont typeface="+mj-lt"/>
              <a:buAutoNum type="arabicPeriod"/>
            </a:pPr>
            <a:r>
              <a:rPr lang="en-US" dirty="0">
                <a:solidFill>
                  <a:schemeClr val="tx1"/>
                </a:solidFill>
              </a:rPr>
              <a:t>Provide additional guidance for design of high-RAM mixtures, and </a:t>
            </a:r>
          </a:p>
          <a:p>
            <a:pPr marL="514350" indent="-514350">
              <a:buFont typeface="+mj-lt"/>
              <a:buAutoNum type="arabicPeriod"/>
            </a:pPr>
            <a:r>
              <a:rPr lang="en-US" dirty="0">
                <a:solidFill>
                  <a:schemeClr val="tx1"/>
                </a:solidFill>
              </a:rPr>
              <a:t>In-service field validation of the findings </a:t>
            </a:r>
          </a:p>
          <a:p>
            <a:endParaRPr lang="en-US" dirty="0">
              <a:solidFill>
                <a:schemeClr val="tx1"/>
              </a:solidFill>
            </a:endParaRPr>
          </a:p>
        </p:txBody>
      </p:sp>
    </p:spTree>
    <p:extLst>
      <p:ext uri="{BB962C8B-B14F-4D97-AF65-F5344CB8AC3E}">
        <p14:creationId xmlns:p14="http://schemas.microsoft.com/office/powerpoint/2010/main" val="90525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Moisture Damage Sensitivity</a:t>
            </a:r>
            <a:endParaRPr lang="zh-CN" altLang="en-US" dirty="0"/>
          </a:p>
        </p:txBody>
      </p:sp>
      <p:pic>
        <p:nvPicPr>
          <p:cNvPr id="4"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30309" y="1956824"/>
            <a:ext cx="3905464" cy="2546938"/>
          </a:xfrm>
          <a:prstGeom prst="rect">
            <a:avLst/>
          </a:prstGeom>
          <a:noFill/>
          <a:ln>
            <a:noFill/>
          </a:ln>
        </p:spPr>
      </p:pic>
      <p:pic>
        <p:nvPicPr>
          <p:cNvPr id="5" name="Picture 6" descr="http://www.pavementinteractive.org/wp-content/uploads/2011/04/Tsr.jpg"/>
          <p:cNvPicPr/>
          <p:nvPr/>
        </p:nvPicPr>
        <p:blipFill>
          <a:blip r:embed="rId3">
            <a:extLst>
              <a:ext uri="{28A0092B-C50C-407E-A947-70E740481C1C}">
                <a14:useLocalDpi xmlns:a14="http://schemas.microsoft.com/office/drawing/2010/main" val="0"/>
              </a:ext>
            </a:extLst>
          </a:blip>
          <a:srcRect/>
          <a:stretch>
            <a:fillRect/>
          </a:stretch>
        </p:blipFill>
        <p:spPr bwMode="auto">
          <a:xfrm>
            <a:off x="5820771" y="1755370"/>
            <a:ext cx="2279176" cy="2828643"/>
          </a:xfrm>
          <a:prstGeom prst="rect">
            <a:avLst/>
          </a:prstGeom>
          <a:noFill/>
          <a:ln>
            <a:noFill/>
          </a:ln>
        </p:spPr>
      </p:pic>
      <p:sp>
        <p:nvSpPr>
          <p:cNvPr id="6" name="TextBox 5"/>
          <p:cNvSpPr txBox="1"/>
          <p:nvPr/>
        </p:nvSpPr>
        <p:spPr>
          <a:xfrm>
            <a:off x="5631808" y="4763069"/>
            <a:ext cx="2657101" cy="1200329"/>
          </a:xfrm>
          <a:prstGeom prst="rect">
            <a:avLst/>
          </a:prstGeom>
          <a:noFill/>
        </p:spPr>
        <p:txBody>
          <a:bodyPr wrap="square" rtlCol="0">
            <a:spAutoFit/>
          </a:bodyPr>
          <a:lstStyle/>
          <a:p>
            <a:pPr algn="ctr"/>
            <a:r>
              <a:rPr lang="en-US" altLang="zh-CN" sz="2400" dirty="0"/>
              <a:t>Modified </a:t>
            </a:r>
            <a:r>
              <a:rPr lang="en-US" altLang="zh-CN" sz="2400" dirty="0" err="1"/>
              <a:t>Lottman</a:t>
            </a:r>
            <a:r>
              <a:rPr lang="en-US" altLang="zh-CN" sz="2400" dirty="0"/>
              <a:t> Indirect Tension Test</a:t>
            </a:r>
          </a:p>
          <a:p>
            <a:pPr algn="ctr"/>
            <a:r>
              <a:rPr lang="en-US" altLang="zh-CN" sz="2400" dirty="0"/>
              <a:t>(AASHTO T283)</a:t>
            </a:r>
            <a:endParaRPr lang="zh-CN" altLang="en-US" sz="2400" dirty="0"/>
          </a:p>
        </p:txBody>
      </p:sp>
      <p:sp>
        <p:nvSpPr>
          <p:cNvPr id="7" name="TextBox 6"/>
          <p:cNvSpPr txBox="1"/>
          <p:nvPr/>
        </p:nvSpPr>
        <p:spPr>
          <a:xfrm>
            <a:off x="960514" y="4947733"/>
            <a:ext cx="3645054" cy="830997"/>
          </a:xfrm>
          <a:prstGeom prst="rect">
            <a:avLst/>
          </a:prstGeom>
          <a:noFill/>
        </p:spPr>
        <p:txBody>
          <a:bodyPr wrap="square" rtlCol="0">
            <a:spAutoFit/>
          </a:bodyPr>
          <a:lstStyle/>
          <a:p>
            <a:pPr algn="ctr"/>
            <a:r>
              <a:rPr lang="en-US" altLang="zh-CN" sz="2400" dirty="0"/>
              <a:t>Hamburg Wheel Tracking Test</a:t>
            </a:r>
          </a:p>
          <a:p>
            <a:pPr algn="ctr"/>
            <a:r>
              <a:rPr lang="en-US" altLang="zh-CN" sz="2400" dirty="0"/>
              <a:t>(AASHTO T324)</a:t>
            </a:r>
            <a:endParaRPr lang="zh-CN" altLang="en-US" sz="2400" dirty="0"/>
          </a:p>
        </p:txBody>
      </p:sp>
      <p:pic>
        <p:nvPicPr>
          <p:cNvPr id="8"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Moisture Damage Sensitivity</a:t>
            </a:r>
          </a:p>
        </p:txBody>
      </p:sp>
      <p:sp>
        <p:nvSpPr>
          <p:cNvPr id="3" name="Content Placeholder 2"/>
          <p:cNvSpPr>
            <a:spLocks noGrp="1"/>
          </p:cNvSpPr>
          <p:nvPr>
            <p:ph idx="1"/>
          </p:nvPr>
        </p:nvSpPr>
        <p:spPr/>
        <p:txBody>
          <a:bodyPr/>
          <a:lstStyle/>
          <a:p>
            <a:r>
              <a:rPr lang="en-US" dirty="0"/>
              <a:t>Selection of Test Method: </a:t>
            </a:r>
          </a:p>
          <a:p>
            <a:pPr lvl="1"/>
            <a:r>
              <a:rPr lang="en-US" dirty="0"/>
              <a:t>Hamburg Wheel Tracking Test</a:t>
            </a:r>
          </a:p>
          <a:p>
            <a:pPr lvl="2"/>
            <a:r>
              <a:rPr lang="en-US" dirty="0"/>
              <a:t>Additional measure of mixture stability.</a:t>
            </a:r>
          </a:p>
          <a:p>
            <a:pPr lvl="2"/>
            <a:r>
              <a:rPr lang="en-US" dirty="0"/>
              <a:t>Potential opportunity of cooperation with High RAM Program.</a:t>
            </a:r>
          </a:p>
          <a:p>
            <a:pPr lvl="2"/>
            <a:r>
              <a:rPr lang="en-US" dirty="0"/>
              <a:t>Being used by neighboring states such as IL and IA.</a:t>
            </a:r>
          </a:p>
        </p:txBody>
      </p:sp>
      <p:pic>
        <p:nvPicPr>
          <p:cNvPr id="4" name="Picture 2" descr="T:\Corporate\Logos and Letter Heads\MTE\MTE_Logo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5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Deformation</a:t>
            </a:r>
          </a:p>
        </p:txBody>
      </p:sp>
      <p:pic>
        <p:nvPicPr>
          <p:cNvPr id="4"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99" y="1740086"/>
            <a:ext cx="2687927" cy="3186756"/>
          </a:xfrm>
          <a:prstGeom prst="rect">
            <a:avLst/>
          </a:prstGeom>
          <a:noFill/>
        </p:spPr>
      </p:pic>
      <p:pic>
        <p:nvPicPr>
          <p:cNvPr id="7170" name="Picture 2" descr="http://www.pavementinteractive.org/wp-content/uploads/2011/07/Hamburg.jpg"/>
          <p:cNvPicPr>
            <a:picLocks noChangeAspect="1" noChangeArrowheads="1"/>
          </p:cNvPicPr>
          <p:nvPr/>
        </p:nvPicPr>
        <p:blipFill>
          <a:blip r:embed="rId3"/>
          <a:srcRect/>
          <a:stretch>
            <a:fillRect/>
          </a:stretch>
        </p:blipFill>
        <p:spPr bwMode="auto">
          <a:xfrm>
            <a:off x="4386382" y="1750823"/>
            <a:ext cx="4129822" cy="3101956"/>
          </a:xfrm>
          <a:prstGeom prst="rect">
            <a:avLst/>
          </a:prstGeom>
          <a:noFill/>
        </p:spPr>
      </p:pic>
      <p:sp>
        <p:nvSpPr>
          <p:cNvPr id="6" name="TextBox 5"/>
          <p:cNvSpPr txBox="1"/>
          <p:nvPr/>
        </p:nvSpPr>
        <p:spPr>
          <a:xfrm>
            <a:off x="710022" y="5145206"/>
            <a:ext cx="2879679" cy="830997"/>
          </a:xfrm>
          <a:prstGeom prst="rect">
            <a:avLst/>
          </a:prstGeom>
          <a:noFill/>
        </p:spPr>
        <p:txBody>
          <a:bodyPr wrap="square" rtlCol="0">
            <a:spAutoFit/>
          </a:bodyPr>
          <a:lstStyle/>
          <a:p>
            <a:pPr algn="ctr"/>
            <a:r>
              <a:rPr lang="en-US" altLang="zh-CN" sz="2400" dirty="0"/>
              <a:t>AMPT Flow Number Test (AASHTO TP79)</a:t>
            </a:r>
            <a:endParaRPr lang="zh-CN" altLang="en-US" sz="2400" dirty="0"/>
          </a:p>
        </p:txBody>
      </p:sp>
      <p:sp>
        <p:nvSpPr>
          <p:cNvPr id="7" name="TextBox 6"/>
          <p:cNvSpPr txBox="1"/>
          <p:nvPr/>
        </p:nvSpPr>
        <p:spPr>
          <a:xfrm>
            <a:off x="4779442" y="5145205"/>
            <a:ext cx="3343702" cy="830997"/>
          </a:xfrm>
          <a:prstGeom prst="rect">
            <a:avLst/>
          </a:prstGeom>
          <a:noFill/>
        </p:spPr>
        <p:txBody>
          <a:bodyPr wrap="square" rtlCol="0">
            <a:spAutoFit/>
          </a:bodyPr>
          <a:lstStyle/>
          <a:p>
            <a:pPr algn="ctr"/>
            <a:r>
              <a:rPr lang="en-US" altLang="zh-CN" sz="2400" dirty="0"/>
              <a:t>Loaded Wheel Tracking Test</a:t>
            </a:r>
            <a:endParaRPr lang="zh-CN" altLang="en-US" sz="2400" dirty="0"/>
          </a:p>
        </p:txBody>
      </p:sp>
      <p:pic>
        <p:nvPicPr>
          <p:cNvPr id="8"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4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Fatigue Cracking</a:t>
            </a:r>
          </a:p>
        </p:txBody>
      </p:sp>
      <p:sp>
        <p:nvSpPr>
          <p:cNvPr id="3" name="Content Placeholder 2"/>
          <p:cNvSpPr>
            <a:spLocks noGrp="1"/>
          </p:cNvSpPr>
          <p:nvPr>
            <p:ph idx="1"/>
          </p:nvPr>
        </p:nvSpPr>
        <p:spPr/>
        <p:txBody>
          <a:bodyPr/>
          <a:lstStyle/>
          <a:p>
            <a:r>
              <a:rPr lang="en-US" dirty="0"/>
              <a:t>Crack Propagation Test</a:t>
            </a:r>
          </a:p>
        </p:txBody>
      </p:sp>
      <p:pic>
        <p:nvPicPr>
          <p:cNvPr id="4" name="Picture 14"/>
          <p:cNvPicPr/>
          <p:nvPr/>
        </p:nvPicPr>
        <p:blipFill>
          <a:blip r:embed="rId2"/>
          <a:stretch>
            <a:fillRect/>
          </a:stretch>
        </p:blipFill>
        <p:spPr>
          <a:xfrm>
            <a:off x="3921760" y="2137157"/>
            <a:ext cx="4345940" cy="1901443"/>
          </a:xfrm>
          <a:prstGeom prst="rect">
            <a:avLst/>
          </a:prstGeom>
        </p:spPr>
      </p:pic>
      <p:pic>
        <p:nvPicPr>
          <p:cNvPr id="5" name="Picture 15"/>
          <p:cNvPicPr/>
          <p:nvPr/>
        </p:nvPicPr>
        <p:blipFill>
          <a:blip r:embed="rId3"/>
          <a:stretch>
            <a:fillRect/>
          </a:stretch>
        </p:blipFill>
        <p:spPr>
          <a:xfrm>
            <a:off x="4004453" y="4154487"/>
            <a:ext cx="4542647" cy="1725613"/>
          </a:xfrm>
          <a:prstGeom prst="rect">
            <a:avLst/>
          </a:prstGeom>
        </p:spPr>
      </p:pic>
      <p:sp>
        <p:nvSpPr>
          <p:cNvPr id="7" name="TextBox 6"/>
          <p:cNvSpPr txBox="1"/>
          <p:nvPr/>
        </p:nvSpPr>
        <p:spPr>
          <a:xfrm>
            <a:off x="600502" y="2456597"/>
            <a:ext cx="2947916" cy="1200329"/>
          </a:xfrm>
          <a:prstGeom prst="rect">
            <a:avLst/>
          </a:prstGeom>
          <a:noFill/>
        </p:spPr>
        <p:txBody>
          <a:bodyPr wrap="square" rtlCol="0">
            <a:spAutoFit/>
          </a:bodyPr>
          <a:lstStyle/>
          <a:p>
            <a:pPr algn="ctr"/>
            <a:r>
              <a:rPr lang="en-US" sz="2400" dirty="0"/>
              <a:t>Semi-Circular Bending Test (AASHTO TP105 modified by LSU/UIUC)</a:t>
            </a:r>
            <a:endParaRPr lang="zh-CN" altLang="en-US" sz="2400" dirty="0"/>
          </a:p>
        </p:txBody>
      </p:sp>
      <p:sp>
        <p:nvSpPr>
          <p:cNvPr id="8" name="TextBox 7"/>
          <p:cNvSpPr txBox="1"/>
          <p:nvPr/>
        </p:nvSpPr>
        <p:spPr>
          <a:xfrm>
            <a:off x="750627" y="4722125"/>
            <a:ext cx="2565780" cy="830997"/>
          </a:xfrm>
          <a:prstGeom prst="rect">
            <a:avLst/>
          </a:prstGeom>
          <a:noFill/>
        </p:spPr>
        <p:txBody>
          <a:bodyPr wrap="square" rtlCol="0">
            <a:spAutoFit/>
          </a:bodyPr>
          <a:lstStyle/>
          <a:p>
            <a:pPr algn="ctr"/>
            <a:r>
              <a:rPr lang="en-US" sz="2400" dirty="0"/>
              <a:t>Overlay Test </a:t>
            </a:r>
          </a:p>
          <a:p>
            <a:pPr algn="ctr"/>
            <a:r>
              <a:rPr lang="en-US" sz="2400" dirty="0"/>
              <a:t>(Tex-248-F)</a:t>
            </a:r>
            <a:endParaRPr lang="zh-CN" altLang="en-US" sz="2400" dirty="0"/>
          </a:p>
        </p:txBody>
      </p:sp>
      <p:pic>
        <p:nvPicPr>
          <p:cNvPr id="9" name="Picture 2" descr="T:\Corporate\Logos and Letter Heads\MTE\MTE_Logo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93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SCB Test Condition and Criteria</a:t>
            </a:r>
          </a:p>
        </p:txBody>
      </p:sp>
      <p:sp>
        <p:nvSpPr>
          <p:cNvPr id="6" name="Content Placeholder 2"/>
          <p:cNvSpPr txBox="1">
            <a:spLocks/>
          </p:cNvSpPr>
          <p:nvPr/>
        </p:nvSpPr>
        <p:spPr bwMode="auto">
          <a:xfrm>
            <a:off x="457200" y="1476023"/>
            <a:ext cx="8229600" cy="433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07975" indent="-307975" algn="l" defTabSz="820738" rtl="0" fontAlgn="base">
              <a:spcBef>
                <a:spcPct val="20000"/>
              </a:spcBef>
              <a:spcAft>
                <a:spcPct val="0"/>
              </a:spcAft>
              <a:buClr>
                <a:srgbClr val="990000"/>
              </a:buClr>
              <a:buChar char="•"/>
              <a:defRPr sz="3400">
                <a:solidFill>
                  <a:srgbClr val="333333"/>
                </a:solidFill>
                <a:latin typeface="+mn-lt"/>
                <a:ea typeface="+mn-ea"/>
                <a:cs typeface="+mn-cs"/>
              </a:defRPr>
            </a:lvl1pPr>
            <a:lvl2pPr marL="666750" indent="-257175" algn="l" defTabSz="820738" rtl="0" fontAlgn="base">
              <a:spcBef>
                <a:spcPct val="20000"/>
              </a:spcBef>
              <a:spcAft>
                <a:spcPct val="0"/>
              </a:spcAft>
              <a:buClr>
                <a:srgbClr val="990000"/>
              </a:buClr>
              <a:buFont typeface="Arial" charset="0"/>
              <a:buChar char="–"/>
              <a:defRPr sz="3000">
                <a:solidFill>
                  <a:srgbClr val="333333"/>
                </a:solidFill>
                <a:latin typeface="+mn-lt"/>
                <a:cs typeface="+mn-cs"/>
              </a:defRPr>
            </a:lvl2pPr>
            <a:lvl3pPr marL="1025525" indent="-204788" algn="l" defTabSz="820738" rtl="0" fontAlgn="base">
              <a:spcBef>
                <a:spcPct val="20000"/>
              </a:spcBef>
              <a:spcAft>
                <a:spcPct val="0"/>
              </a:spcAft>
              <a:buClr>
                <a:srgbClr val="990000"/>
              </a:buClr>
              <a:buFont typeface="Wingdings" pitchFamily="2" charset="2"/>
              <a:buChar char="§"/>
              <a:defRPr sz="2600">
                <a:solidFill>
                  <a:srgbClr val="333333"/>
                </a:solidFill>
                <a:latin typeface="+mn-lt"/>
                <a:cs typeface="+mn-cs"/>
              </a:defRPr>
            </a:lvl3pPr>
            <a:lvl4pPr marL="1436688" indent="-206375" algn="l" defTabSz="820738" rtl="0" fontAlgn="base">
              <a:spcBef>
                <a:spcPct val="20000"/>
              </a:spcBef>
              <a:spcAft>
                <a:spcPct val="0"/>
              </a:spcAft>
              <a:buClr>
                <a:srgbClr val="935648"/>
              </a:buClr>
              <a:buSzPct val="80000"/>
              <a:buFont typeface="Franklin Gothic Demi Cond" pitchFamily="34" charset="0"/>
              <a:buChar char="&gt;"/>
              <a:defRPr sz="2200">
                <a:solidFill>
                  <a:schemeClr val="tx1"/>
                </a:solidFill>
                <a:latin typeface="+mn-lt"/>
                <a:cs typeface="+mn-cs"/>
              </a:defRPr>
            </a:lvl4pPr>
            <a:lvl5pPr marL="1846263" indent="-204788" algn="l" defTabSz="820738" rtl="0" fontAlgn="base">
              <a:spcBef>
                <a:spcPct val="20000"/>
              </a:spcBef>
              <a:spcAft>
                <a:spcPct val="0"/>
              </a:spcAft>
              <a:buChar char="»"/>
              <a:defRPr>
                <a:solidFill>
                  <a:schemeClr val="tx1"/>
                </a:solidFill>
                <a:latin typeface="+mn-lt"/>
                <a:cs typeface="+mn-cs"/>
              </a:defRPr>
            </a:lvl5pPr>
            <a:lvl6pPr marL="2303463" indent="-204788" algn="l" defTabSz="820738" rtl="0" fontAlgn="base">
              <a:spcBef>
                <a:spcPct val="20000"/>
              </a:spcBef>
              <a:spcAft>
                <a:spcPct val="0"/>
              </a:spcAft>
              <a:buChar char="»"/>
              <a:defRPr>
                <a:solidFill>
                  <a:schemeClr val="tx1"/>
                </a:solidFill>
                <a:latin typeface="+mn-lt"/>
                <a:cs typeface="+mn-cs"/>
              </a:defRPr>
            </a:lvl6pPr>
            <a:lvl7pPr marL="2760663" indent="-204788" algn="l" defTabSz="820738" rtl="0" fontAlgn="base">
              <a:spcBef>
                <a:spcPct val="20000"/>
              </a:spcBef>
              <a:spcAft>
                <a:spcPct val="0"/>
              </a:spcAft>
              <a:buChar char="»"/>
              <a:defRPr>
                <a:solidFill>
                  <a:schemeClr val="tx1"/>
                </a:solidFill>
                <a:latin typeface="+mn-lt"/>
                <a:cs typeface="+mn-cs"/>
              </a:defRPr>
            </a:lvl7pPr>
            <a:lvl8pPr marL="3217863" indent="-204788" algn="l" defTabSz="820738" rtl="0" fontAlgn="base">
              <a:spcBef>
                <a:spcPct val="20000"/>
              </a:spcBef>
              <a:spcAft>
                <a:spcPct val="0"/>
              </a:spcAft>
              <a:buChar char="»"/>
              <a:defRPr>
                <a:solidFill>
                  <a:schemeClr val="tx1"/>
                </a:solidFill>
                <a:latin typeface="+mn-lt"/>
                <a:cs typeface="+mn-cs"/>
              </a:defRPr>
            </a:lvl8pPr>
            <a:lvl9pPr marL="3675063" indent="-204788" algn="l" defTabSz="820738" rtl="0" fontAlgn="base">
              <a:spcBef>
                <a:spcPct val="20000"/>
              </a:spcBef>
              <a:spcAft>
                <a:spcPct val="0"/>
              </a:spcAft>
              <a:buChar char="»"/>
              <a:defRPr>
                <a:solidFill>
                  <a:schemeClr val="tx1"/>
                </a:solidFill>
                <a:latin typeface="+mn-lt"/>
                <a:cs typeface="+mn-cs"/>
              </a:defRPr>
            </a:lvl9pPr>
          </a:lstStyle>
          <a:p>
            <a:pPr lvl="0"/>
            <a:r>
              <a:rPr lang="en-US" sz="2800" dirty="0"/>
              <a:t>SCB Testing @ Intermediate Temperatures</a:t>
            </a:r>
          </a:p>
          <a:p>
            <a:pPr lvl="1"/>
            <a:r>
              <a:rPr lang="en-US" sz="2000" dirty="0"/>
              <a:t>Changing testing temperature based on LTPP Bind IT grade for different areas of WI</a:t>
            </a:r>
          </a:p>
          <a:p>
            <a:r>
              <a:rPr lang="en-US" sz="2800" dirty="0"/>
              <a:t>Loading Rate:</a:t>
            </a:r>
          </a:p>
          <a:p>
            <a:pPr lvl="1"/>
            <a:r>
              <a:rPr lang="en-US" sz="2000" kern="0" dirty="0"/>
              <a:t>LSU: 0.5 mm/min vertical deformation</a:t>
            </a:r>
          </a:p>
          <a:p>
            <a:pPr lvl="1"/>
            <a:r>
              <a:rPr lang="en-US" sz="2000" kern="0" dirty="0"/>
              <a:t>UIUC: 50 mm/min vertical deformation</a:t>
            </a:r>
          </a:p>
          <a:p>
            <a:r>
              <a:rPr lang="en-US" sz="2800" dirty="0"/>
              <a:t>Test Outputs and Possible Criteria:</a:t>
            </a:r>
          </a:p>
          <a:p>
            <a:pPr lvl="1"/>
            <a:r>
              <a:rPr lang="en-US" sz="2000" dirty="0"/>
              <a:t>SCB (LSU):  Critical Strain Energy Release Rate (</a:t>
            </a:r>
            <a:r>
              <a:rPr lang="en-US" sz="2000" dirty="0" err="1"/>
              <a:t>Jc</a:t>
            </a:r>
            <a:r>
              <a:rPr lang="en-US" sz="2000" dirty="0"/>
              <a:t>) ≥ 0.5 kJ/m</a:t>
            </a:r>
            <a:r>
              <a:rPr lang="en-US" sz="2000" baseline="30000" dirty="0"/>
              <a:t>2</a:t>
            </a:r>
          </a:p>
          <a:p>
            <a:pPr lvl="1"/>
            <a:r>
              <a:rPr lang="en-US" sz="2000" dirty="0"/>
              <a:t>SCB (UIUC):  Focused on post-peak behavior.  Flexibility Index (FI).</a:t>
            </a:r>
          </a:p>
        </p:txBody>
      </p:sp>
      <p:pic>
        <p:nvPicPr>
          <p:cNvPr id="5" name="Picture 2" descr="T:\Corporate\Logos and Letter Heads\MTE\MTE_Logo_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49" y="6141168"/>
            <a:ext cx="725915" cy="5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773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anklin Gothic Demi Cond"/>
        <a:ea typeface=""/>
        <a:cs typeface="Arial"/>
      </a:majorFont>
      <a:minorFont>
        <a:latin typeface="Franklin Gothic Demi C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333333"/>
            </a:solidFill>
            <a:effectLst/>
            <a:latin typeface="Franklin Gothic Demi Cond" pitchFamily="34" charset="0"/>
            <a:cs typeface="Arial" charset="0"/>
          </a:defRPr>
        </a:defPPr>
      </a:lstStyle>
    </a:spDef>
    <a:lnDef>
      <a:spPr bwMode="auto">
        <a:xfrm>
          <a:off x="0" y="0"/>
          <a:ext cx="1" cy="1"/>
        </a:xfrm>
        <a:custGeom>
          <a:avLst/>
          <a:gdLst/>
          <a:ahLst/>
          <a:cxnLst/>
          <a:rect l="0" t="0" r="0" b="0"/>
          <a:pathLst/>
        </a:custGeom>
        <a:noFill/>
        <a:ln w="9525" cap="flat" cmpd="sng" algn="ctr">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rgbClr val="333333"/>
            </a:solidFill>
            <a:effectLst/>
            <a:latin typeface="Franklin Gothic Demi Con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AD4EAC7E5C74CAB6C5FB81E582358" ma:contentTypeVersion="1" ma:contentTypeDescription="Create a new document." ma:contentTypeScope="" ma:versionID="be27dae60f79abb0f2a19290f09d9985">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173061-2349-41F6-8F49-C044D872F5BF}"/>
</file>

<file path=customXml/itemProps2.xml><?xml version="1.0" encoding="utf-8"?>
<ds:datastoreItem xmlns:ds="http://schemas.openxmlformats.org/officeDocument/2006/customXml" ds:itemID="{29B28BBB-1943-4CCC-8FF2-99D4B88475D8}"/>
</file>

<file path=customXml/itemProps3.xml><?xml version="1.0" encoding="utf-8"?>
<ds:datastoreItem xmlns:ds="http://schemas.openxmlformats.org/officeDocument/2006/customXml" ds:itemID="{827EFF84-0474-4802-9377-65AC37F85014}"/>
</file>

<file path=docProps/app.xml><?xml version="1.0" encoding="utf-8"?>
<Properties xmlns="http://schemas.openxmlformats.org/officeDocument/2006/extended-properties" xmlns:vt="http://schemas.openxmlformats.org/officeDocument/2006/docPropsVTypes">
  <TotalTime>22774</TotalTime>
  <Words>1440</Words>
  <Application>Microsoft Office PowerPoint</Application>
  <PresentationFormat>On-screen Show (4:3)</PresentationFormat>
  <Paragraphs>246</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Cordia New</vt:lpstr>
      <vt:lpstr>Franklin Gothic Demi Cond</vt:lpstr>
      <vt:lpstr>Times New Roman</vt:lpstr>
      <vt:lpstr>Wingdings</vt:lpstr>
      <vt:lpstr>Default Design</vt:lpstr>
      <vt:lpstr>PowerPoint Presentation</vt:lpstr>
      <vt:lpstr>Project Overview</vt:lpstr>
      <vt:lpstr>Project Objectives </vt:lpstr>
      <vt:lpstr>Research Approach (Four Experiments) </vt:lpstr>
      <vt:lpstr>Moisture Damage Sensitivity</vt:lpstr>
      <vt:lpstr>Moisture Damage Sensitivity</vt:lpstr>
      <vt:lpstr>Permanent Deformation</vt:lpstr>
      <vt:lpstr>Fatigue Cracking</vt:lpstr>
      <vt:lpstr>SCB Test Condition and Criteria</vt:lpstr>
      <vt:lpstr>Thermal Cracking</vt:lpstr>
      <vt:lpstr>Summary of Tests Used </vt:lpstr>
      <vt:lpstr>Results – HWT at 45 °C</vt:lpstr>
      <vt:lpstr>Results – HWT at 45 °C</vt:lpstr>
      <vt:lpstr>PowerPoint Presentation</vt:lpstr>
      <vt:lpstr>Intermediate Temperature – SCB-LSU</vt:lpstr>
      <vt:lpstr>Intermediate Temperature – SCB-IFIT</vt:lpstr>
      <vt:lpstr>Intermediate Temperature – LSU-FI</vt:lpstr>
      <vt:lpstr>Recommended Specification Framework for SCB</vt:lpstr>
      <vt:lpstr>Recommended Specification Framework for SCB</vt:lpstr>
      <vt:lpstr>Low Temperature – DCT and SCB-UMN</vt:lpstr>
      <vt:lpstr>Existing Specifications</vt:lpstr>
      <vt:lpstr>Results – PG XX-34</vt:lpstr>
      <vt:lpstr>Other Considerations Effects of Aggregate Quality</vt:lpstr>
      <vt:lpstr>Tentative Mix Performance Guidelines</vt:lpstr>
      <vt:lpstr>SCB MN Test  Guidelines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AMAP</dc:title>
  <dc:creator>Hussain U. Bahia, UW MARC</dc:creator>
  <cp:lastModifiedBy>Gurtner, Diane K - DOT</cp:lastModifiedBy>
  <cp:revision>937</cp:revision>
  <cp:lastPrinted>2011-03-28T00:15:00Z</cp:lastPrinted>
  <dcterms:created xsi:type="dcterms:W3CDTF">2008-08-22T17:25:07Z</dcterms:created>
  <dcterms:modified xsi:type="dcterms:W3CDTF">2018-01-24T23:50:30Z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0x0101007D5AD4EAC7E5C74CAB6C5FB81E582358</vt:lpwstr>
  </property>
</Properties>
</file>