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ink/ink1.xml" ContentType="application/inkml+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ink/ink2.xml" ContentType="application/inkml+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60" r:id="rId2"/>
  </p:sldMasterIdLst>
  <p:notesMasterIdLst>
    <p:notesMasterId r:id="rId48"/>
  </p:notesMasterIdLst>
  <p:handoutMasterIdLst>
    <p:handoutMasterId r:id="rId49"/>
  </p:handoutMasterIdLst>
  <p:sldIdLst>
    <p:sldId id="256" r:id="rId3"/>
    <p:sldId id="288" r:id="rId4"/>
    <p:sldId id="271" r:id="rId5"/>
    <p:sldId id="272" r:id="rId6"/>
    <p:sldId id="289" r:id="rId7"/>
    <p:sldId id="275" r:id="rId8"/>
    <p:sldId id="292" r:id="rId9"/>
    <p:sldId id="290" r:id="rId10"/>
    <p:sldId id="293" r:id="rId11"/>
    <p:sldId id="294" r:id="rId12"/>
    <p:sldId id="296" r:id="rId13"/>
    <p:sldId id="277" r:id="rId14"/>
    <p:sldId id="317" r:id="rId15"/>
    <p:sldId id="319" r:id="rId16"/>
    <p:sldId id="320" r:id="rId17"/>
    <p:sldId id="321" r:id="rId18"/>
    <p:sldId id="324" r:id="rId19"/>
    <p:sldId id="325" r:id="rId20"/>
    <p:sldId id="323" r:id="rId21"/>
    <p:sldId id="326" r:id="rId22"/>
    <p:sldId id="327" r:id="rId23"/>
    <p:sldId id="279" r:id="rId24"/>
    <p:sldId id="286" r:id="rId25"/>
    <p:sldId id="305" r:id="rId26"/>
    <p:sldId id="306" r:id="rId27"/>
    <p:sldId id="304" r:id="rId28"/>
    <p:sldId id="308" r:id="rId29"/>
    <p:sldId id="316" r:id="rId30"/>
    <p:sldId id="312" r:id="rId31"/>
    <p:sldId id="313" r:id="rId32"/>
    <p:sldId id="314" r:id="rId33"/>
    <p:sldId id="315" r:id="rId34"/>
    <p:sldId id="333" r:id="rId35"/>
    <p:sldId id="285" r:id="rId36"/>
    <p:sldId id="295" r:id="rId37"/>
    <p:sldId id="297" r:id="rId38"/>
    <p:sldId id="299" r:id="rId39"/>
    <p:sldId id="300" r:id="rId40"/>
    <p:sldId id="303" r:id="rId41"/>
    <p:sldId id="301" r:id="rId42"/>
    <p:sldId id="328" r:id="rId43"/>
    <p:sldId id="330" r:id="rId44"/>
    <p:sldId id="332" r:id="rId45"/>
    <p:sldId id="331" r:id="rId46"/>
    <p:sldId id="257" r:id="rId47"/>
  </p:sldIdLst>
  <p:sldSz cx="9144000" cy="6858000" type="screen4x3"/>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DC5C"/>
    <a:srgbClr val="C00000"/>
    <a:srgbClr val="5B9BD5"/>
    <a:srgbClr val="3B6081"/>
    <a:srgbClr val="A4373A"/>
    <a:srgbClr val="88CFFC"/>
    <a:srgbClr val="FFC000"/>
    <a:srgbClr val="F0F0F0"/>
    <a:srgbClr val="FF5050"/>
    <a:srgbClr val="FFA3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87" autoAdjust="0"/>
    <p:restoredTop sz="77901" autoAdjust="0"/>
  </p:normalViewPr>
  <p:slideViewPr>
    <p:cSldViewPr snapToGrid="0">
      <p:cViewPr varScale="1">
        <p:scale>
          <a:sx n="56" d="100"/>
          <a:sy n="56" d="100"/>
        </p:scale>
        <p:origin x="1554" y="5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4" d="100"/>
          <a:sy n="84" d="100"/>
        </p:scale>
        <p:origin x="3156"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r>
              <a:rPr lang="en-US"/>
              <a:t>Presentation Title</a:t>
            </a:r>
          </a:p>
        </p:txBody>
      </p:sp>
      <p:sp>
        <p:nvSpPr>
          <p:cNvPr id="3" name="Date Placeholder 2"/>
          <p:cNvSpPr>
            <a:spLocks noGrp="1"/>
          </p:cNvSpPr>
          <p:nvPr>
            <p:ph type="dt" sz="quarter" idx="1"/>
          </p:nvPr>
        </p:nvSpPr>
        <p:spPr>
          <a:xfrm>
            <a:off x="3956550" y="0"/>
            <a:ext cx="3026833" cy="465797"/>
          </a:xfrm>
          <a:prstGeom prst="rect">
            <a:avLst/>
          </a:prstGeom>
        </p:spPr>
        <p:txBody>
          <a:bodyPr vert="horz" lIns="92958" tIns="46479" rIns="92958" bIns="46479" rtlCol="0"/>
          <a:lstStyle>
            <a:lvl1pPr algn="r">
              <a:defRPr sz="1200"/>
            </a:lvl1pPr>
          </a:lstStyle>
          <a:p>
            <a:fld id="{E387A35C-FE16-4401-8225-4521579CB0E4}" type="datetimeFigureOut">
              <a:rPr lang="en-US" smtClean="0"/>
              <a:t>10/24/2019</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r>
              <a:rPr lang="en-US"/>
              <a:t>Wisconsin Department of Transportation</a:t>
            </a:r>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230065EF-5B0B-4527-B697-707380E472D5}" type="slidenum">
              <a:rPr lang="en-US" smtClean="0"/>
              <a:t>‹#›</a:t>
            </a:fld>
            <a:endParaRPr lang="en-US"/>
          </a:p>
        </p:txBody>
      </p:sp>
    </p:spTree>
    <p:extLst>
      <p:ext uri="{BB962C8B-B14F-4D97-AF65-F5344CB8AC3E}">
        <p14:creationId xmlns:p14="http://schemas.microsoft.com/office/powerpoint/2010/main" val="1519160728"/>
      </p:ext>
    </p:extLst>
  </p:cSld>
  <p:clrMap bg1="lt1" tx1="dk1" bg2="lt2" tx2="dk2" accent1="accent1" accent2="accent2" accent3="accent3" accent4="accent4" accent5="accent5" accent6="accent6" hlink="hlink" folHlink="folHlink"/>
  <p:hf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18T16:09:57.360"/>
    </inkml:context>
    <inkml:brush xml:id="br0">
      <inkml:brushProperty name="width" value="0.05" units="cm"/>
      <inkml:brushProperty name="height" value="0.05" units="cm"/>
    </inkml:brush>
  </inkml:definitions>
  <inkml:traceGroup>
    <inkml:annotationXML>
      <emma:emma xmlns:emma="http://www.w3.org/2003/04/emma" version="1.0">
        <emma:interpretation id="{DBFDDA02-9F01-45C1-BF11-C9918CE0F95A}" emma:medium="tactile" emma:mode="ink">
          <msink:context xmlns:msink="http://schemas.microsoft.com/ink/2010/main" type="writingRegion" rotatedBoundingBox="1173,1125 1188,1125 1188,1140 1173,1140"/>
        </emma:interpretation>
      </emma:emma>
    </inkml:annotationXML>
    <inkml:traceGroup>
      <inkml:annotationXML>
        <emma:emma xmlns:emma="http://www.w3.org/2003/04/emma" version="1.0">
          <emma:interpretation id="{2EF3A6D8-2DBA-44EA-BB84-F71448F32D89}" emma:medium="tactile" emma:mode="ink">
            <msink:context xmlns:msink="http://schemas.microsoft.com/ink/2010/main" type="paragraph" rotatedBoundingBox="1173,1125 1188,1125 1188,1140 1173,1140" alignmentLevel="1"/>
          </emma:interpretation>
        </emma:emma>
      </inkml:annotationXML>
      <inkml:traceGroup>
        <inkml:annotationXML>
          <emma:emma xmlns:emma="http://www.w3.org/2003/04/emma" version="1.0">
            <emma:interpretation id="{3095C8D4-FFF5-4492-B995-6C18F77D0B29}" emma:medium="tactile" emma:mode="ink">
              <msink:context xmlns:msink="http://schemas.microsoft.com/ink/2010/main" type="line" rotatedBoundingBox="1173,1125 1188,1125 1188,1140 1173,1140"/>
            </emma:interpretation>
          </emma:emma>
        </inkml:annotationXML>
        <inkml:traceGroup>
          <inkml:annotationXML>
            <emma:emma xmlns:emma="http://www.w3.org/2003/04/emma" version="1.0">
              <emma:interpretation id="{3D22B72E-8A8E-4226-8662-1F1CB26AC21B}" emma:medium="tactile" emma:mode="ink">
                <msink:context xmlns:msink="http://schemas.microsoft.com/ink/2010/main" type="inkWord" rotatedBoundingBox="1173,1125 1188,1125 1188,1140 1173,1140"/>
              </emma:interpretation>
              <emma:one-of disjunction-type="recognition" id="oneOf0">
                <emma:interpretation id="interp0" emma:lang="en-US" emma:confidence="0">
                  <emma:literal>.</emma:literal>
                </emma:interpretation>
                <emma:interpretation id="interp1" emma:lang="en-US" emma:confidence="0">
                  <emma:literal>v</emma:literal>
                </emma:interpretation>
                <emma:interpretation id="interp2" emma:lang="en-US" emma:confidence="0">
                  <emma:literal>}</emma:literal>
                </emma:interpretation>
                <emma:interpretation id="interp3" emma:lang="en-US" emma:confidence="0">
                  <emma:literal>w</emma:literal>
                </emma:interpretation>
                <emma:interpretation id="interp4" emma:lang="en-US" emma:confidence="0">
                  <emma:literal>3</emma:literal>
                </emma:interpretation>
              </emma:one-of>
            </emma:emma>
          </inkml:annotationXML>
          <inkml:trace contextRef="#ctx0" brushRef="#br0">1 1 0,'0'0'224,"0"0"-32,0 0-96,0 0 65,0 0-33,0 0 32,0 0 128,0 0 0,0 0-95,0 0-1,0 0-64,0 0-64,0 0-32,0 0 0,0 0 32,0 0-32,0 0-32,0 0 0,0 0 0,0 0 32,0 0-32,0 0 0,0 0 0,0 0 0,0 0-32,0 0-192,0 0-96,0 0-97,0 0-223,0 0-33</inkml:trace>
        </inkml:traceGroup>
      </inkml:traceGroup>
    </inkml:traceGroup>
  </inkml:traceGroup>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25T20:26:41.688"/>
    </inkml:context>
    <inkml:brush xml:id="br0">
      <inkml:brushProperty name="width" value="0.05" units="cm"/>
      <inkml:brushProperty name="height" value="0.05" units="cm"/>
    </inkml:brush>
  </inkml:definitions>
  <inkml:traceGroup>
    <inkml:annotationXML>
      <emma:emma xmlns:emma="http://www.w3.org/2003/04/emma" version="1.0">
        <emma:interpretation id="{40F59283-50A0-4BF8-90CE-505926B97D5E}" emma:medium="tactile" emma:mode="ink">
          <msink:context xmlns:msink="http://schemas.microsoft.com/ink/2010/main" type="inkDrawing" rotatedBoundingBox="6181,3147 6205,3147 6205,3162 6181,3162" shapeName="Other"/>
        </emma:interpretation>
      </emma:emma>
    </inkml:annotationXML>
    <inkml:trace contextRef="#ctx0" brushRef="#br0">25 1 384,'0'0'417,"0"0"-97,0 0 0,0 0-31,0 0-1,0 0-160,0 0 32,0 0-32,0 0-96,0 0 64,0 0-64,0 0 65,0 0-33,0 0-32,-24 0 0,24 0 0,0 0 0,0 0-32,0 0 0,0 0 0,0 0 0,0 0 0,0 0-32,0 0-96,0 0-129,0 0-95,0 0-128,0 0-353</inkml:trace>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r>
              <a:rPr lang="en-US"/>
              <a:t>Presentation Title</a:t>
            </a:r>
          </a:p>
        </p:txBody>
      </p:sp>
      <p:sp>
        <p:nvSpPr>
          <p:cNvPr id="3" name="Date Placeholder 2"/>
          <p:cNvSpPr>
            <a:spLocks noGrp="1"/>
          </p:cNvSpPr>
          <p:nvPr>
            <p:ph type="dt" idx="1"/>
          </p:nvPr>
        </p:nvSpPr>
        <p:spPr>
          <a:xfrm>
            <a:off x="3956550" y="0"/>
            <a:ext cx="3026833" cy="465797"/>
          </a:xfrm>
          <a:prstGeom prst="rect">
            <a:avLst/>
          </a:prstGeom>
        </p:spPr>
        <p:txBody>
          <a:bodyPr vert="horz" lIns="92958" tIns="46479" rIns="92958" bIns="46479" rtlCol="0"/>
          <a:lstStyle>
            <a:lvl1pPr algn="r">
              <a:defRPr sz="1200"/>
            </a:lvl1pPr>
          </a:lstStyle>
          <a:p>
            <a:fld id="{8B8B34B4-0DAC-4C17-B484-320AB1570CDC}" type="datetimeFigureOut">
              <a:rPr lang="en-US" smtClean="0"/>
              <a:t>10/24/2019</a:t>
            </a:fld>
            <a:endParaRPr lang="en-US"/>
          </a:p>
        </p:txBody>
      </p:sp>
      <p:sp>
        <p:nvSpPr>
          <p:cNvPr id="4" name="Slide Image Placeholder 3"/>
          <p:cNvSpPr>
            <a:spLocks noGrp="1" noRot="1" noChangeAspect="1"/>
          </p:cNvSpPr>
          <p:nvPr>
            <p:ph type="sldImg" idx="2"/>
          </p:nvPr>
        </p:nvSpPr>
        <p:spPr>
          <a:xfrm>
            <a:off x="1403350" y="1160463"/>
            <a:ext cx="4178300"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1"/>
            <a:ext cx="5588000" cy="3655457"/>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r>
              <a:rPr lang="en-US"/>
              <a:t>Wisconsin Department of Transportation</a:t>
            </a:r>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A3688F50-7C5E-4630-BBD8-8950DF35ABB8}" type="slidenum">
              <a:rPr lang="en-US" smtClean="0"/>
              <a:t>‹#›</a:t>
            </a:fld>
            <a:endParaRPr lang="en-US"/>
          </a:p>
        </p:txBody>
      </p:sp>
    </p:spTree>
    <p:extLst>
      <p:ext uri="{BB962C8B-B14F-4D97-AF65-F5344CB8AC3E}">
        <p14:creationId xmlns:p14="http://schemas.microsoft.com/office/powerpoint/2010/main" val="218781315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2790" y="4456351"/>
            <a:ext cx="5588000" cy="3655457"/>
          </a:xfrm>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Slide Number Placeholder 4"/>
          <p:cNvSpPr>
            <a:spLocks noGrp="1"/>
          </p:cNvSpPr>
          <p:nvPr>
            <p:ph type="sldNum" sz="quarter" idx="11"/>
          </p:nvPr>
        </p:nvSpPr>
        <p:spPr/>
        <p:txBody>
          <a:bodyPr/>
          <a:lstStyle/>
          <a:p>
            <a:fld id="{A3688F50-7C5E-4630-BBD8-8950DF35ABB8}" type="slidenum">
              <a:rPr lang="en-US" smtClean="0"/>
              <a:t>1</a:t>
            </a:fld>
            <a:endParaRPr lang="en-US"/>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754781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41</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210341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42</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3345327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43</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2211098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44</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797860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688F50-7C5E-4630-BBD8-8950DF35ABB8}" type="slidenum">
              <a:rPr lang="en-US" smtClean="0"/>
              <a:t>45</a:t>
            </a:fld>
            <a:endParaRPr lang="en-US"/>
          </a:p>
        </p:txBody>
      </p:sp>
      <p:sp>
        <p:nvSpPr>
          <p:cNvPr id="5" name="Header Placeholder 4"/>
          <p:cNvSpPr>
            <a:spLocks noGrp="1"/>
          </p:cNvSpPr>
          <p:nvPr>
            <p:ph type="hdr" sz="quarter" idx="11"/>
          </p:nvPr>
        </p:nvSpPr>
        <p:spPr/>
        <p:txBody>
          <a:bodyPr/>
          <a:lstStyle/>
          <a:p>
            <a:r>
              <a:rPr lang="en-US"/>
              <a:t>Presentation Title</a:t>
            </a:r>
          </a:p>
        </p:txBody>
      </p:sp>
      <p:sp>
        <p:nvSpPr>
          <p:cNvPr id="6" name="Footer Placeholder 5"/>
          <p:cNvSpPr>
            <a:spLocks noGrp="1"/>
          </p:cNvSpPr>
          <p:nvPr>
            <p:ph type="ftr" sz="quarter" idx="12"/>
          </p:nvPr>
        </p:nvSpPr>
        <p:spPr/>
        <p:txBody>
          <a:bodyPr/>
          <a:lstStyle/>
          <a:p>
            <a:r>
              <a:rPr lang="en-US"/>
              <a:t>Wisconsin Department of Transportation</a:t>
            </a:r>
          </a:p>
        </p:txBody>
      </p:sp>
    </p:spTree>
    <p:extLst>
      <p:ext uri="{BB962C8B-B14F-4D97-AF65-F5344CB8AC3E}">
        <p14:creationId xmlns:p14="http://schemas.microsoft.com/office/powerpoint/2010/main" val="1420199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2</a:t>
            </a:fld>
            <a:endParaRPr lang="en-US"/>
          </a:p>
        </p:txBody>
      </p:sp>
    </p:spTree>
    <p:extLst>
      <p:ext uri="{BB962C8B-B14F-4D97-AF65-F5344CB8AC3E}">
        <p14:creationId xmlns:p14="http://schemas.microsoft.com/office/powerpoint/2010/main" val="2698468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3</a:t>
            </a:fld>
            <a:endParaRPr lang="en-US"/>
          </a:p>
        </p:txBody>
      </p:sp>
    </p:spTree>
    <p:extLst>
      <p:ext uri="{BB962C8B-B14F-4D97-AF65-F5344CB8AC3E}">
        <p14:creationId xmlns:p14="http://schemas.microsoft.com/office/powerpoint/2010/main" val="3304999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Embedded </a:t>
            </a:r>
            <a:r>
              <a:rPr lang="en-US" dirty="0"/>
              <a:t>– Stored in Database; 1MB size limit; cannot work in </a:t>
            </a:r>
            <a:r>
              <a:rPr lang="en-US" dirty="0" err="1"/>
              <a:t>TraCS</a:t>
            </a:r>
            <a:r>
              <a:rPr lang="en-US" dirty="0"/>
              <a:t> while attachment is being added (</a:t>
            </a:r>
            <a:r>
              <a:rPr lang="en-US" dirty="0" err="1"/>
              <a:t>TraCS</a:t>
            </a:r>
            <a:r>
              <a:rPr lang="en-US" dirty="0"/>
              <a:t> locks up as the it is processing). Can eventually begin to consume a large amount of space in the database.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File Copy </a:t>
            </a:r>
            <a:r>
              <a:rPr lang="en-US" dirty="0"/>
              <a:t>– Stored on a Network server share (must have connection at time of upload); a 10 MB size limit; cannot work on COMPUTER while processing attachment – as attachment COPIES over to the network share. Called File Copy for this purpose; e.g. Linked attachment as the Database record for the form stores the link associated with that attachment rather than the data itself.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File Upload </a:t>
            </a:r>
            <a:r>
              <a:rPr lang="en-US" dirty="0"/>
              <a:t>– WEB SERVICES ONLY. Stored on Network Server Share; 500 MB size limit if attaching to “regular” form (ELCI, NTC, etc.); 500 GB if using the Attachment form and associating it with the correct case instead. A big thing here – you can continue to work both in </a:t>
            </a:r>
            <a:r>
              <a:rPr lang="en-US" dirty="0" err="1"/>
              <a:t>TraCS</a:t>
            </a:r>
            <a:r>
              <a:rPr lang="en-US" dirty="0"/>
              <a:t> and on your computer as it is being uploaded to the Network Location in the background. You can also drag and drop an attachment through the CASE INFORMATION SCREEN; handy.  Also stores a link in the database that associates it with the file in the Network Share. Another big thing here – attachments uploaded through FILE UPLOAD are retrieved ON DEMAND – previously in WEB SERVICES using LINKED ATTACHMENT or FILE COPY, the attachment would be processed when you opened the </a:t>
            </a:r>
            <a:r>
              <a:rPr lang="en-US" dirty="0" err="1"/>
              <a:t>TraCS</a:t>
            </a:r>
            <a:r>
              <a:rPr lang="en-US" dirty="0"/>
              <a:t> form it was linked to. Using FILE UPLOAD, attachments are only pulled down when accessing the attachment in </a:t>
            </a:r>
            <a:r>
              <a:rPr lang="en-US" dirty="0" err="1"/>
              <a:t>TraCS</a:t>
            </a:r>
            <a:r>
              <a:rPr lang="en-US" dirty="0"/>
              <a:t> instead of when the form is opened – meaning accessing forms in </a:t>
            </a:r>
            <a:r>
              <a:rPr lang="en-US" dirty="0" err="1"/>
              <a:t>TraCS</a:t>
            </a:r>
            <a:r>
              <a:rPr lang="en-US" dirty="0"/>
              <a:t> is much faster. </a:t>
            </a:r>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4</a:t>
            </a:fld>
            <a:endParaRPr lang="en-US"/>
          </a:p>
        </p:txBody>
      </p:sp>
    </p:spTree>
    <p:extLst>
      <p:ext uri="{BB962C8B-B14F-4D97-AF65-F5344CB8AC3E}">
        <p14:creationId xmlns:p14="http://schemas.microsoft.com/office/powerpoint/2010/main" val="1960459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EMAIL—If using any of the other services need to add this one to.</a:t>
            </a:r>
          </a:p>
          <a:p>
            <a:endParaRPr lang="en-US" dirty="0"/>
          </a:p>
          <a:p>
            <a:r>
              <a:rPr lang="en-US" dirty="0"/>
              <a:t>NOTIFICATION--An advanced search notification is an email alert that is attached to a TraCS advanced search. Any advanced search created by any user can have a notification added to it. </a:t>
            </a:r>
            <a:br>
              <a:rPr lang="en-US" dirty="0"/>
            </a:br>
            <a:r>
              <a:rPr lang="en-US" dirty="0"/>
              <a:t>When a notification is added to a search, the search will automatically run at an interval that you can specify. </a:t>
            </a:r>
            <a:br>
              <a:rPr lang="en-US" dirty="0"/>
            </a:br>
            <a:r>
              <a:rPr lang="en-US" dirty="0"/>
              <a:t>Each time the search runs, it will compare the forms returned by the search with the forms returned by it the last time it ran. If new forms are returned by the search that did not exist during its previous execution, or existing forms have been edited in any way, an email notification will be generated. </a:t>
            </a:r>
            <a:br>
              <a:rPr lang="en-US" dirty="0"/>
            </a:br>
            <a:r>
              <a:rPr lang="en-US" dirty="0"/>
              <a:t>The generated email will be immediately added to the Notifications table in the Log database and will be added to the Emails table in the Log database when the TraCS Notification service runs. </a:t>
            </a:r>
          </a:p>
          <a:p>
            <a:endParaRPr lang="en-US" dirty="0"/>
          </a:p>
          <a:p>
            <a:r>
              <a:rPr lang="en-US" dirty="0"/>
              <a:t>ACTIVE DIRECTORY--Because of the nature of Active Directory, using it with complicated TraCS implementations can make login times slow. The number of groups and associated users and the groups belonging to those associated users has a direct effect on the amount of time it takes TraCS to query AD and login. </a:t>
            </a:r>
            <a:br>
              <a:rPr lang="en-US" dirty="0"/>
            </a:br>
            <a:r>
              <a:rPr lang="en-US" dirty="0"/>
              <a:t>To improve AD login performance significantly, a TraCS Windows service (TraCS Active Directory Service) can be installed that periodically syncs the TraCS Users Database from AD. With the TraCS Users Database containing the latest AD associated user and group information, TraCS can query it instead of AD for this information. Querying the TraCS Users Database is much quicker than querying AD for the same information making login times quicker overall. </a:t>
            </a:r>
            <a:br>
              <a:rPr lang="en-US" dirty="0"/>
            </a:br>
            <a:r>
              <a:rPr lang="en-US" dirty="0"/>
              <a:t>When using this alternative AD interface method, TraCS still authenticates the user with AD and loads the user's field values and permissions from AD. However, the user's associated user's and their permissions are loaded from the TraCS Users Database instead of AD. </a:t>
            </a:r>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13</a:t>
            </a:fld>
            <a:endParaRPr lang="en-US"/>
          </a:p>
        </p:txBody>
      </p:sp>
    </p:spTree>
    <p:extLst>
      <p:ext uri="{BB962C8B-B14F-4D97-AF65-F5344CB8AC3E}">
        <p14:creationId xmlns:p14="http://schemas.microsoft.com/office/powerpoint/2010/main" val="3559109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services that can be added once the Baseline version of TraCS has been installed. These services are called "TraCS Batch Import Export", "TraCS Batch TransComm", and "Email Service". In the Program Files\TraCS folder, there are three batch files ("Batch Import Export Add Service.bat", "Batch TransComm Add Service.bat", and "Email Add Service.bat") for adding these services. Once the services have been added to the Services Explorer under Control Panel &gt; Administrative Tools &gt; Services in Windows, you'll need to complete the following steps to setup the Services: </a:t>
            </a:r>
          </a:p>
          <a:p>
            <a:r>
              <a:rPr lang="en-US" dirty="0"/>
              <a:t>Create scheduled instructions for each leg of Transmission (Import, Export, and Communications) that you want to run in Batch mode.</a:t>
            </a:r>
          </a:p>
          <a:p>
            <a:r>
              <a:rPr lang="en-US" dirty="0"/>
              <a:t>Make sure all paths for settings in the Settings.ini file needed for Transmission use a UNC path instead of a mapped drive location.</a:t>
            </a:r>
          </a:p>
          <a:p>
            <a:br>
              <a:rPr lang="en-US" dirty="0"/>
            </a:br>
            <a:r>
              <a:rPr lang="en-US" b="1" dirty="0"/>
              <a:t>NOTE</a:t>
            </a:r>
            <a:r>
              <a:rPr lang="en-US" dirty="0"/>
              <a:t>: This is necessary since the service does not recognize mapped drives because it runs even when the user is not logged on to windows. </a:t>
            </a:r>
          </a:p>
          <a:p>
            <a:r>
              <a:rPr lang="en-US" dirty="0"/>
              <a:t>Make sure that paths used in instructions for Import/Export and Communications also use UNC paths, if pointing to a network location.</a:t>
            </a:r>
          </a:p>
          <a:p>
            <a:r>
              <a:rPr lang="en-US" dirty="0"/>
              <a:t>For each Service, right click on the Service and choose "Properties". Select the "Log On" tab and change the account from "Local System account" to "This account". Enter the username including the domain name of the user who has access to the location on the network used by transmission. Enter that user's password.</a:t>
            </a:r>
          </a:p>
          <a:p>
            <a:br>
              <a:rPr lang="en-US" dirty="0"/>
            </a:br>
            <a:r>
              <a:rPr lang="en-US" b="1" dirty="0"/>
              <a:t>NOTE:</a:t>
            </a:r>
            <a:r>
              <a:rPr lang="en-US" dirty="0"/>
              <a:t> When exporting images on some operating systems (Windows Vista or above), the Import/Export service "Run As" property must be set to a system administrator account in order for the service to work correctly. </a:t>
            </a:r>
          </a:p>
          <a:p>
            <a:r>
              <a:rPr lang="en-US" dirty="0"/>
              <a:t>For each Service, right click on the service and click "Start".</a:t>
            </a:r>
          </a:p>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14</a:t>
            </a:fld>
            <a:endParaRPr lang="en-US"/>
          </a:p>
        </p:txBody>
      </p:sp>
    </p:spTree>
    <p:extLst>
      <p:ext uri="{BB962C8B-B14F-4D97-AF65-F5344CB8AC3E}">
        <p14:creationId xmlns:p14="http://schemas.microsoft.com/office/powerpoint/2010/main" val="95892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services that can be added once the Baseline version of TraCS has been installed. These services are called "TraCS Batch Import Export", "TraCS Batch TransComm", and "Email Service". In the Program Files\TraCS folder, there are three batch files ("Batch Import Export Add Service.bat", "Batch TransComm Add Service.bat", and "Email Add Service.bat") for adding these services. Once the services have been added to the Services Explorer under Control Panel &gt; Administrative Tools &gt; Services in Windows, you'll need to complete the following steps to setup the Services: </a:t>
            </a:r>
          </a:p>
          <a:p>
            <a:r>
              <a:rPr lang="en-US" dirty="0"/>
              <a:t>Create scheduled instructions for each leg of Transmission (Import, Export, and Communications) that you want to run in Batch mode.</a:t>
            </a:r>
          </a:p>
          <a:p>
            <a:r>
              <a:rPr lang="en-US" dirty="0"/>
              <a:t>Make sure all paths for settings in the Settings.ini file needed for Transmission use a UNC path instead of a mapped drive location.</a:t>
            </a:r>
          </a:p>
          <a:p>
            <a:br>
              <a:rPr lang="en-US" dirty="0"/>
            </a:br>
            <a:r>
              <a:rPr lang="en-US" b="1" dirty="0"/>
              <a:t>NOTE</a:t>
            </a:r>
            <a:r>
              <a:rPr lang="en-US" dirty="0"/>
              <a:t>: This is necessary since the service does not recognize mapped drives because it runs even when the user is not logged on to windows. </a:t>
            </a:r>
          </a:p>
          <a:p>
            <a:r>
              <a:rPr lang="en-US" dirty="0"/>
              <a:t>Make sure that paths used in instructions for Import/Export and Communications also use UNC paths, if pointing to a network location.</a:t>
            </a:r>
          </a:p>
          <a:p>
            <a:r>
              <a:rPr lang="en-US" dirty="0"/>
              <a:t>For each Service, right click on the Service and choose "Properties". Select the "Log On" tab and change the account from "Local System account" to "This account". Enter the username including the domain name of the user who has access to the location on the network used by transmission. Enter that user's password.</a:t>
            </a:r>
          </a:p>
          <a:p>
            <a:br>
              <a:rPr lang="en-US" dirty="0"/>
            </a:br>
            <a:r>
              <a:rPr lang="en-US" b="1" dirty="0"/>
              <a:t>NOTE:</a:t>
            </a:r>
            <a:r>
              <a:rPr lang="en-US" dirty="0"/>
              <a:t> When exporting images on some operating systems (Windows Vista or above), the Import/Export service "Run As" property must be set to a system administrator account in order for the service to work correctly. </a:t>
            </a:r>
          </a:p>
          <a:p>
            <a:r>
              <a:rPr lang="en-US" dirty="0"/>
              <a:t>For each Service, right click on the service and click "Start".</a:t>
            </a:r>
          </a:p>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15</a:t>
            </a:fld>
            <a:endParaRPr lang="en-US"/>
          </a:p>
        </p:txBody>
      </p:sp>
    </p:spTree>
    <p:extLst>
      <p:ext uri="{BB962C8B-B14F-4D97-AF65-F5344CB8AC3E}">
        <p14:creationId xmlns:p14="http://schemas.microsoft.com/office/powerpoint/2010/main" val="637385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Because of the nature of Active Directory, using it with complicated TraCS implementations can make login times slow. The number of groups and associated users and the groups belonging to those associated users has a direct effect on the amount of time it takes TraCS to query AD and login. </a:t>
            </a:r>
            <a:br>
              <a:rPr lang="en-US" dirty="0"/>
            </a:br>
            <a:r>
              <a:rPr lang="en-US" dirty="0"/>
              <a:t>To improve AD login performance significantly, a TraCS Windows service (TraCS Active Directory Service) can be installed that periodically syncs the TraCS Users Database from AD. With the TraCS Users Database containing the latest AD associated user and group information, TraCS can query it instead of AD for this information. Querying the TraCS Users Database is much quicker than querying AD for the same information making login times quicker overall. </a:t>
            </a:r>
            <a:br>
              <a:rPr lang="en-US" dirty="0"/>
            </a:br>
            <a:r>
              <a:rPr lang="en-US" dirty="0"/>
              <a:t>When using this alternative AD interface method, TraCS still authenticates the user with AD and loads the user's field values and permissions from AD. However, the user's associated user's and their permissions are loaded from the TraCS Users Database instead of AD. </a:t>
            </a:r>
          </a:p>
          <a:p>
            <a:endParaRPr lang="en-US" dirty="0"/>
          </a:p>
        </p:txBody>
      </p:sp>
      <p:sp>
        <p:nvSpPr>
          <p:cNvPr id="4" name="Header Placeholder 3"/>
          <p:cNvSpPr>
            <a:spLocks noGrp="1"/>
          </p:cNvSpPr>
          <p:nvPr>
            <p:ph type="hdr" sz="quarter"/>
          </p:nvPr>
        </p:nvSpPr>
        <p:spPr/>
        <p:txBody>
          <a:bodyPr/>
          <a:lstStyle/>
          <a:p>
            <a:r>
              <a:rPr lang="en-US"/>
              <a:t>Presentation Title</a:t>
            </a:r>
          </a:p>
        </p:txBody>
      </p:sp>
      <p:sp>
        <p:nvSpPr>
          <p:cNvPr id="5" name="Footer Placeholder 4"/>
          <p:cNvSpPr>
            <a:spLocks noGrp="1"/>
          </p:cNvSpPr>
          <p:nvPr>
            <p:ph type="ftr" sz="quarter" idx="4"/>
          </p:nvPr>
        </p:nvSpPr>
        <p:spPr/>
        <p:txBody>
          <a:bodyPr/>
          <a:lstStyle/>
          <a:p>
            <a:r>
              <a:rPr lang="en-US"/>
              <a:t>Wisconsin Department of Transportation</a:t>
            </a:r>
          </a:p>
        </p:txBody>
      </p:sp>
      <p:sp>
        <p:nvSpPr>
          <p:cNvPr id="6" name="Slide Number Placeholder 5"/>
          <p:cNvSpPr>
            <a:spLocks noGrp="1"/>
          </p:cNvSpPr>
          <p:nvPr>
            <p:ph type="sldNum" sz="quarter" idx="5"/>
          </p:nvPr>
        </p:nvSpPr>
        <p:spPr/>
        <p:txBody>
          <a:bodyPr/>
          <a:lstStyle/>
          <a:p>
            <a:fld id="{A3688F50-7C5E-4630-BBD8-8950DF35ABB8}" type="slidenum">
              <a:rPr lang="en-US" smtClean="0"/>
              <a:t>21</a:t>
            </a:fld>
            <a:endParaRPr lang="en-US"/>
          </a:p>
        </p:txBody>
      </p:sp>
    </p:spTree>
    <p:extLst>
      <p:ext uri="{BB962C8B-B14F-4D97-AF65-F5344CB8AC3E}">
        <p14:creationId xmlns:p14="http://schemas.microsoft.com/office/powerpoint/2010/main" val="2194260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services that can be added once the Baseline version of TraCS has been installed. These services are called "TraCS Batch Import Export", "TraCS Batch TransComm", and "Email Service". In the Program Files\TraCS folder, there are three batch files ("Batch Import Export Add Service.bat", "Batch TransComm Add Service.bat", and "Email Add Service.bat") for adding these services. Once the services have been added to the Services Explorer under Control Panel &gt; Administrative Tools &gt; Services in Windows, you'll need to complete the following steps to setup the Services: </a:t>
            </a:r>
          </a:p>
          <a:p>
            <a:r>
              <a:rPr lang="en-US" dirty="0"/>
              <a:t>Create scheduled instructions for each leg of Transmission (Import, Export, and Communications) that you want to run in Batch mode.</a:t>
            </a:r>
          </a:p>
          <a:p>
            <a:r>
              <a:rPr lang="en-US" dirty="0"/>
              <a:t>Make sure all paths for settings in the Settings.ini file needed for Transmission use a UNC path instead of a mapped drive location.</a:t>
            </a:r>
          </a:p>
          <a:p>
            <a:br>
              <a:rPr lang="en-US" dirty="0"/>
            </a:br>
            <a:r>
              <a:rPr lang="en-US" b="1" dirty="0"/>
              <a:t>NOTE</a:t>
            </a:r>
            <a:r>
              <a:rPr lang="en-US" dirty="0"/>
              <a:t>: This is necessary since the service does not recognize mapped drives because it runs even when the user is not logged on to windows. </a:t>
            </a:r>
          </a:p>
          <a:p>
            <a:r>
              <a:rPr lang="en-US" dirty="0"/>
              <a:t>Make sure that paths used in instructions for Import/Export and Communications also use UNC paths, if pointing to a network location.</a:t>
            </a:r>
          </a:p>
          <a:p>
            <a:r>
              <a:rPr lang="en-US" dirty="0"/>
              <a:t>For each Service, right click on the Service and choose "Properties". Select the "Log On" tab and change the account from "Local System account" to "This account". Enter the username including the domain name of the user who has access to the location on the network used by transmission. Enter that user's password.</a:t>
            </a:r>
          </a:p>
          <a:p>
            <a:br>
              <a:rPr lang="en-US" dirty="0"/>
            </a:br>
            <a:r>
              <a:rPr lang="en-US" b="1" dirty="0"/>
              <a:t>NOTE:</a:t>
            </a:r>
            <a:r>
              <a:rPr lang="en-US" dirty="0"/>
              <a:t> When exporting images on some operating systems (Windows Vista or above), the Import/Export service "Run As" property must be set to a system administrator account in order for the service to work correctly. </a:t>
            </a:r>
          </a:p>
          <a:p>
            <a:r>
              <a:rPr lang="en-US" dirty="0"/>
              <a:t>For each Service, right click on the service and click "Start".</a:t>
            </a:r>
          </a:p>
          <a:p>
            <a:endParaRPr lang="en-US" dirty="0"/>
          </a:p>
        </p:txBody>
      </p:sp>
      <p:sp>
        <p:nvSpPr>
          <p:cNvPr id="4" name="Header Placeholder 3"/>
          <p:cNvSpPr>
            <a:spLocks noGrp="1"/>
          </p:cNvSpPr>
          <p:nvPr>
            <p:ph type="hdr" sz="quarter" idx="10"/>
          </p:nvPr>
        </p:nvSpPr>
        <p:spPr/>
        <p:txBody>
          <a:bodyPr/>
          <a:lstStyle/>
          <a:p>
            <a:r>
              <a:rPr lang="en-US"/>
              <a:t>Presentation Title</a:t>
            </a:r>
          </a:p>
        </p:txBody>
      </p:sp>
      <p:sp>
        <p:nvSpPr>
          <p:cNvPr id="5" name="Footer Placeholder 4"/>
          <p:cNvSpPr>
            <a:spLocks noGrp="1"/>
          </p:cNvSpPr>
          <p:nvPr>
            <p:ph type="ftr" sz="quarter" idx="11"/>
          </p:nvPr>
        </p:nvSpPr>
        <p:spPr/>
        <p:txBody>
          <a:bodyPr/>
          <a:lstStyle/>
          <a:p>
            <a:r>
              <a:rPr lang="en-US"/>
              <a:t>Wisconsin Department of Transportation</a:t>
            </a:r>
          </a:p>
        </p:txBody>
      </p:sp>
      <p:sp>
        <p:nvSpPr>
          <p:cNvPr id="6" name="Slide Number Placeholder 5"/>
          <p:cNvSpPr>
            <a:spLocks noGrp="1"/>
          </p:cNvSpPr>
          <p:nvPr>
            <p:ph type="sldNum" sz="quarter" idx="12"/>
          </p:nvPr>
        </p:nvSpPr>
        <p:spPr/>
        <p:txBody>
          <a:bodyPr/>
          <a:lstStyle/>
          <a:p>
            <a:fld id="{A3688F50-7C5E-4630-BBD8-8950DF35ABB8}" type="slidenum">
              <a:rPr lang="en-US" smtClean="0"/>
              <a:t>22</a:t>
            </a:fld>
            <a:endParaRPr lang="en-US"/>
          </a:p>
        </p:txBody>
      </p:sp>
    </p:spTree>
    <p:extLst>
      <p:ext uri="{BB962C8B-B14F-4D97-AF65-F5344CB8AC3E}">
        <p14:creationId xmlns:p14="http://schemas.microsoft.com/office/powerpoint/2010/main" val="2127338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ample 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594360"/>
            <a:ext cx="8229600" cy="1475740"/>
          </a:xfrm>
          <a:prstGeom prst="rect">
            <a:avLst/>
          </a:prstGeom>
        </p:spPr>
        <p:txBody>
          <a:bodyPr lIns="0" tIns="0" rIns="0" bIns="0" anchor="ctr" anchorCtr="0"/>
          <a:lstStyle>
            <a:lvl1pPr algn="ctr">
              <a:lnSpc>
                <a:spcPts val="5600"/>
              </a:lnSpc>
              <a:defRPr sz="6000" b="1" spc="0" baseline="0">
                <a:solidFill>
                  <a:srgbClr val="00416A"/>
                </a:solidFill>
                <a:latin typeface="Arial Narrow" panose="020B0606020202030204" pitchFamily="34" charset="0"/>
              </a:defRPr>
            </a:lvl1pPr>
          </a:lstStyle>
          <a:p>
            <a:r>
              <a:rPr lang="en-US" dirty="0"/>
              <a:t>Select to edit title</a:t>
            </a:r>
            <a:br>
              <a:rPr lang="en-US" dirty="0"/>
            </a:br>
            <a:r>
              <a:rPr lang="en-US" dirty="0"/>
              <a:t>Line 2 optional</a:t>
            </a:r>
          </a:p>
        </p:txBody>
      </p:sp>
      <p:sp>
        <p:nvSpPr>
          <p:cNvPr id="15" name="Text Placeholder 14"/>
          <p:cNvSpPr>
            <a:spLocks noGrp="1"/>
          </p:cNvSpPr>
          <p:nvPr>
            <p:ph type="body" sz="quarter" idx="10" hasCustomPrompt="1"/>
          </p:nvPr>
        </p:nvSpPr>
        <p:spPr>
          <a:xfrm>
            <a:off x="457200" y="2163236"/>
            <a:ext cx="8229600" cy="567260"/>
          </a:xfrm>
          <a:prstGeom prst="rect">
            <a:avLst/>
          </a:prstGeom>
        </p:spPr>
        <p:txBody>
          <a:bodyPr lIns="0" tIns="0" rIns="0" bIns="0" anchor="t" anchorCtr="0"/>
          <a:lstStyle>
            <a:lvl1pPr marL="0" indent="0" algn="ctr">
              <a:buNone/>
              <a:defRPr sz="4700" b="1" spc="150" baseline="0">
                <a:solidFill>
                  <a:srgbClr val="A0284C"/>
                </a:solidFill>
                <a:latin typeface="Arial Narrow" panose="020B0606020202030204" pitchFamily="34" charset="0"/>
              </a:defRPr>
            </a:lvl1pPr>
          </a:lstStyle>
          <a:p>
            <a:pPr lvl="0"/>
            <a:r>
              <a:rPr lang="en-US" dirty="0"/>
              <a:t>Name of Presenter</a:t>
            </a:r>
          </a:p>
        </p:txBody>
      </p:sp>
      <p:sp>
        <p:nvSpPr>
          <p:cNvPr id="18" name="Text Placeholder 17"/>
          <p:cNvSpPr>
            <a:spLocks noGrp="1"/>
          </p:cNvSpPr>
          <p:nvPr>
            <p:ph type="body" sz="quarter" idx="11" hasCustomPrompt="1"/>
          </p:nvPr>
        </p:nvSpPr>
        <p:spPr>
          <a:xfrm>
            <a:off x="457200" y="2730496"/>
            <a:ext cx="8229600" cy="548640"/>
          </a:xfrm>
          <a:prstGeom prst="rect">
            <a:avLst/>
          </a:prstGeom>
        </p:spPr>
        <p:txBody>
          <a:bodyPr lIns="0" tIns="0" rIns="0" bIns="0" anchor="t" anchorCtr="0"/>
          <a:lstStyle>
            <a:lvl1pPr marL="0" indent="0" algn="ctr">
              <a:lnSpc>
                <a:spcPts val="4200"/>
              </a:lnSpc>
              <a:buNone/>
              <a:defRPr sz="4000" spc="100" baseline="0">
                <a:solidFill>
                  <a:srgbClr val="A02842"/>
                </a:solidFill>
                <a:latin typeface="Arial Narrow" panose="020B0606020202030204" pitchFamily="34" charset="0"/>
              </a:defRPr>
            </a:lvl1pPr>
          </a:lstStyle>
          <a:p>
            <a:pPr lvl="0"/>
            <a:r>
              <a:rPr lang="en-US" dirty="0"/>
              <a:t>Title of Presenter</a:t>
            </a:r>
          </a:p>
        </p:txBody>
      </p:sp>
      <p:sp>
        <p:nvSpPr>
          <p:cNvPr id="20" name="Text Placeholder 19"/>
          <p:cNvSpPr>
            <a:spLocks noGrp="1"/>
          </p:cNvSpPr>
          <p:nvPr>
            <p:ph type="body" sz="quarter" idx="12" hasCustomPrompt="1"/>
          </p:nvPr>
        </p:nvSpPr>
        <p:spPr>
          <a:xfrm>
            <a:off x="457200" y="3505200"/>
            <a:ext cx="8229600" cy="1005840"/>
          </a:xfrm>
          <a:prstGeom prst="rect">
            <a:avLst/>
          </a:prstGeom>
        </p:spPr>
        <p:txBody>
          <a:bodyPr lIns="0" tIns="0" rIns="0" bIns="0" anchor="t" anchorCtr="0"/>
          <a:lstStyle>
            <a:lvl1pPr marL="0" indent="0" algn="ctr">
              <a:lnSpc>
                <a:spcPts val="2700"/>
              </a:lnSpc>
              <a:spcBef>
                <a:spcPts val="0"/>
              </a:spcBef>
              <a:buNone/>
              <a:defRPr sz="2800" spc="100" baseline="0">
                <a:solidFill>
                  <a:srgbClr val="00416A"/>
                </a:solidFill>
                <a:latin typeface="Arial Narrow" panose="020B0606020202030204" pitchFamily="34" charset="0"/>
              </a:defRPr>
            </a:lvl1pPr>
          </a:lstStyle>
          <a:p>
            <a:pPr lvl="0"/>
            <a:r>
              <a:rPr lang="en-US" dirty="0"/>
              <a:t>Name of conference event</a:t>
            </a:r>
          </a:p>
          <a:p>
            <a:pPr lvl="0"/>
            <a:r>
              <a:rPr lang="en-US" dirty="0"/>
              <a:t>Location, City, State</a:t>
            </a:r>
          </a:p>
        </p:txBody>
      </p:sp>
      <p:sp>
        <p:nvSpPr>
          <p:cNvPr id="22" name="Text Placeholder 21"/>
          <p:cNvSpPr>
            <a:spLocks noGrp="1"/>
          </p:cNvSpPr>
          <p:nvPr>
            <p:ph type="body" sz="quarter" idx="13" hasCustomPrompt="1"/>
          </p:nvPr>
        </p:nvSpPr>
        <p:spPr>
          <a:xfrm>
            <a:off x="457200" y="4559300"/>
            <a:ext cx="8229600" cy="482600"/>
          </a:xfrm>
          <a:prstGeom prst="rect">
            <a:avLst/>
          </a:prstGeom>
        </p:spPr>
        <p:txBody>
          <a:bodyPr lIns="0" tIns="0" rIns="0" anchor="t" anchorCtr="0"/>
          <a:lstStyle>
            <a:lvl1pPr marL="0" indent="0" algn="ctr">
              <a:buNone/>
              <a:defRPr sz="2500" b="1" baseline="0">
                <a:solidFill>
                  <a:srgbClr val="A0284C"/>
                </a:solidFill>
                <a:latin typeface="Arial Narrow" panose="020B0606020202030204" pitchFamily="34" charset="0"/>
              </a:defRPr>
            </a:lvl1pPr>
          </a:lstStyle>
          <a:p>
            <a:pPr lvl="0"/>
            <a:r>
              <a:rPr lang="en-US" dirty="0"/>
              <a:t>Month Day, Year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6469" y="5299578"/>
            <a:ext cx="1143000" cy="1143000"/>
          </a:xfrm>
          <a:prstGeom prst="rect">
            <a:avLst/>
          </a:prstGeom>
          <a:effectLst>
            <a:outerShdw blurRad="190500" algn="ctr" rotWithShape="0">
              <a:schemeClr val="tx1">
                <a:lumMod val="50000"/>
                <a:lumOff val="50000"/>
                <a:alpha val="70000"/>
              </a:schemeClr>
            </a:outerShdw>
          </a:effectLst>
        </p:spPr>
      </p:pic>
    </p:spTree>
    <p:extLst>
      <p:ext uri="{BB962C8B-B14F-4D97-AF65-F5344CB8AC3E}">
        <p14:creationId xmlns:p14="http://schemas.microsoft.com/office/powerpoint/2010/main" val="211158444"/>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Example Bullet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594360"/>
            <a:ext cx="7886700" cy="1325563"/>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bullets only</a:t>
            </a:r>
            <a:br>
              <a:rPr lang="en-US" dirty="0"/>
            </a:br>
            <a:r>
              <a:rPr lang="en-US" dirty="0"/>
              <a:t>Click here to edit headline</a:t>
            </a:r>
          </a:p>
        </p:txBody>
      </p:sp>
      <p:sp>
        <p:nvSpPr>
          <p:cNvPr id="3" name="Content Placeholder 2"/>
          <p:cNvSpPr>
            <a:spLocks noGrp="1"/>
          </p:cNvSpPr>
          <p:nvPr>
            <p:ph idx="1" hasCustomPrompt="1"/>
          </p:nvPr>
        </p:nvSpPr>
        <p:spPr>
          <a:xfrm>
            <a:off x="628650" y="2286000"/>
            <a:ext cx="7886700" cy="4351338"/>
          </a:xfrm>
          <a:prstGeom prst="rect">
            <a:avLst/>
          </a:prstGeom>
        </p:spPr>
        <p:txBody>
          <a:bodyPr/>
          <a:lstStyle>
            <a:lvl1pPr>
              <a:spcBef>
                <a:spcPts val="0"/>
              </a:spcBef>
              <a:defRPr baseline="0">
                <a:solidFill>
                  <a:schemeClr val="bg1"/>
                </a:solidFill>
                <a:latin typeface="Arial Narrow" panose="020B0606020202030204" pitchFamily="34" charset="0"/>
              </a:defRPr>
            </a:lvl1pPr>
            <a:lvl2pPr marL="685800" indent="-228600">
              <a:buFont typeface="Wingdings" panose="05000000000000000000" pitchFamily="2" charset="2"/>
              <a:buChar char="§"/>
              <a:defRPr baseline="0">
                <a:solidFill>
                  <a:srgbClr val="DCC070"/>
                </a:solidFill>
                <a:latin typeface="Arial Narrow" panose="020B0606020202030204" pitchFamily="34" charset="0"/>
              </a:defRPr>
            </a:lvl2pPr>
            <a:lvl3pPr>
              <a:defRPr baseline="0">
                <a:solidFill>
                  <a:schemeClr val="bg1"/>
                </a:solidFill>
                <a:latin typeface="Arial Narrow" panose="020B0606020202030204" pitchFamily="34" charset="0"/>
              </a:defRPr>
            </a:lvl3pPr>
            <a:lvl4pPr marL="1600200" indent="-228600">
              <a:buFont typeface="Wingdings" panose="05000000000000000000" pitchFamily="2" charset="2"/>
              <a:buChar char="§"/>
              <a:defRPr baseline="0">
                <a:solidFill>
                  <a:srgbClr val="D8B85E"/>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1676435630"/>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ample Subhead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subhead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CC070"/>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a:defRPr baseline="0">
                <a:solidFill>
                  <a:schemeClr val="bg1"/>
                </a:solidFill>
                <a:latin typeface="Arial Narrow" panose="020B0606020202030204" pitchFamily="34" charset="0"/>
              </a:defRPr>
            </a:lvl1pPr>
            <a:lvl2pPr marL="685800" indent="-228600">
              <a:buFont typeface="Wingdings" panose="05000000000000000000" pitchFamily="2" charset="2"/>
              <a:buChar char="§"/>
              <a:defRPr baseline="0">
                <a:solidFill>
                  <a:srgbClr val="D8B85E"/>
                </a:solidFill>
                <a:latin typeface="Arial Narrow" panose="020B0606020202030204" pitchFamily="34" charset="0"/>
              </a:defRPr>
            </a:lvl2pPr>
            <a:lvl3pPr>
              <a:defRPr baseline="0">
                <a:solidFill>
                  <a:schemeClr val="bg1"/>
                </a:solidFill>
                <a:latin typeface="Arial Narrow" panose="020B0606020202030204" pitchFamily="34" charset="0"/>
              </a:defRPr>
            </a:lvl3pPr>
            <a:lvl4pPr marL="1600200" indent="-228600">
              <a:buFont typeface="Wingdings" panose="05000000000000000000" pitchFamily="2" charset="2"/>
              <a:buChar char="§"/>
              <a:defRPr baseline="0">
                <a:solidFill>
                  <a:srgbClr val="DCC07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809433602"/>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xample picture or graph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picture or graph only</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8B85E"/>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9" name="Picture Placeholder 8"/>
          <p:cNvSpPr>
            <a:spLocks noGrp="1"/>
          </p:cNvSpPr>
          <p:nvPr>
            <p:ph type="pic" sz="quarter" idx="14" hasCustomPrompt="1"/>
          </p:nvPr>
        </p:nvSpPr>
        <p:spPr>
          <a:xfrm>
            <a:off x="623888" y="2743200"/>
            <a:ext cx="7886700" cy="3825879"/>
          </a:xfrm>
          <a:prstGeom prst="rect">
            <a:avLst/>
          </a:prstGeom>
          <a:effectLst>
            <a:outerShdw blurRad="101600" algn="tl" rotWithShape="0">
              <a:schemeClr val="tx2">
                <a:lumMod val="50000"/>
                <a:alpha val="70000"/>
              </a:schemeClr>
            </a:outerShdw>
          </a:effectLst>
        </p:spPr>
        <p:txBody>
          <a:bodyPr tIns="914400"/>
          <a:lstStyle>
            <a:lvl1pPr marL="0" indent="0" algn="ctr">
              <a:lnSpc>
                <a:spcPts val="2400"/>
              </a:lnSpc>
              <a:spcBef>
                <a:spcPts val="0"/>
              </a:spcBef>
              <a:buNone/>
              <a:defRPr sz="2400" baseline="0">
                <a:solidFill>
                  <a:schemeClr val="bg1"/>
                </a:solidFill>
                <a:latin typeface="Arial Narrow" panose="020B0606020202030204" pitchFamily="34" charset="0"/>
              </a:defRPr>
            </a:lvl1pPr>
          </a:lstStyle>
          <a:p>
            <a:r>
              <a:rPr lang="en-US" dirty="0"/>
              <a:t>Double click on icon below to insert picture</a:t>
            </a:r>
          </a:p>
        </p:txBody>
      </p:sp>
    </p:spTree>
    <p:extLst>
      <p:ext uri="{BB962C8B-B14F-4D97-AF65-F5344CB8AC3E}">
        <p14:creationId xmlns:p14="http://schemas.microsoft.com/office/powerpoint/2010/main" val="3584345239"/>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ample Subhead and Para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subhead and paragraph</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8B85E"/>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marL="0" indent="0">
              <a:lnSpc>
                <a:spcPts val="3100"/>
              </a:lnSpc>
              <a:buNone/>
              <a:defRPr baseline="0">
                <a:solidFill>
                  <a:schemeClr val="bg1"/>
                </a:solidFill>
                <a:latin typeface="Arial Narrow" panose="020B0606020202030204" pitchFamily="34" charset="0"/>
              </a:defRPr>
            </a:lvl1pPr>
            <a:lvl2pPr>
              <a:defRPr baseline="0">
                <a:solidFill>
                  <a:srgbClr val="DCC070"/>
                </a:solidFill>
                <a:latin typeface="Arial Narrow" panose="020B0606020202030204" pitchFamily="34" charset="0"/>
              </a:defRPr>
            </a:lvl2pPr>
            <a:lvl3pPr>
              <a:defRPr baseline="0">
                <a:solidFill>
                  <a:schemeClr val="bg1"/>
                </a:solidFill>
                <a:latin typeface="Arial Narrow" panose="020B0606020202030204" pitchFamily="34" charset="0"/>
              </a:defRPr>
            </a:lvl3pPr>
            <a:lvl4pPr>
              <a:defRPr baseline="0">
                <a:solidFill>
                  <a:srgbClr val="FFC00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paragraph.</a:t>
            </a:r>
          </a:p>
        </p:txBody>
      </p:sp>
    </p:spTree>
    <p:extLst>
      <p:ext uri="{BB962C8B-B14F-4D97-AF65-F5344CB8AC3E}">
        <p14:creationId xmlns:p14="http://schemas.microsoft.com/office/powerpoint/2010/main" val="2818768888"/>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82093"/>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xample Pictur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picture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baseline="0">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8" name="Content Placeholder 2"/>
          <p:cNvSpPr>
            <a:spLocks noGrp="1"/>
          </p:cNvSpPr>
          <p:nvPr>
            <p:ph idx="13" hasCustomPrompt="1"/>
          </p:nvPr>
        </p:nvSpPr>
        <p:spPr>
          <a:xfrm>
            <a:off x="623888" y="2743200"/>
            <a:ext cx="3867150" cy="3825453"/>
          </a:xfrm>
          <a:prstGeom prst="rect">
            <a:avLst/>
          </a:prstGeom>
        </p:spPr>
        <p:txBody>
          <a:bodyPr/>
          <a:lstStyle>
            <a:lvl1pPr>
              <a:defRPr baseline="0">
                <a:solidFill>
                  <a:srgbClr val="00416A"/>
                </a:solidFill>
                <a:latin typeface="Arial Narrow" panose="020B0606020202030204" pitchFamily="34" charset="0"/>
              </a:defRPr>
            </a:lvl1pPr>
            <a:lvl2pPr marL="685800" indent="-228600">
              <a:buFont typeface="Wingdings" panose="05000000000000000000" pitchFamily="2" charset="2"/>
              <a:buChar char="§"/>
              <a:defRPr baseline="0">
                <a:solidFill>
                  <a:srgbClr val="A0284C"/>
                </a:solidFill>
                <a:latin typeface="Arial Narrow" panose="020B0606020202030204" pitchFamily="34" charset="0"/>
              </a:defRPr>
            </a:lvl2pPr>
            <a:lvl3pPr>
              <a:defRPr baseline="0">
                <a:solidFill>
                  <a:srgbClr val="00416A"/>
                </a:solidFill>
                <a:latin typeface="Arial Narrow" panose="020B0606020202030204" pitchFamily="34" charset="0"/>
              </a:defRPr>
            </a:lvl3pPr>
            <a:lvl4pPr marL="1657350" indent="-285750">
              <a:buFont typeface="Wingdings" panose="05000000000000000000" pitchFamily="2" charset="2"/>
              <a:buChar char="§"/>
              <a:defRPr baseline="0">
                <a:solidFill>
                  <a:srgbClr val="A0284C"/>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to edit bullet 4</a:t>
            </a:r>
          </a:p>
        </p:txBody>
      </p:sp>
      <p:sp>
        <p:nvSpPr>
          <p:cNvPr id="9" name="Picture Placeholder 8"/>
          <p:cNvSpPr>
            <a:spLocks noGrp="1"/>
          </p:cNvSpPr>
          <p:nvPr>
            <p:ph type="pic" sz="quarter" idx="14" hasCustomPrompt="1"/>
          </p:nvPr>
        </p:nvSpPr>
        <p:spPr>
          <a:xfrm>
            <a:off x="4724400" y="2743200"/>
            <a:ext cx="3786188" cy="3800052"/>
          </a:xfrm>
          <a:prstGeom prst="rect">
            <a:avLst/>
          </a:prstGeom>
          <a:effectLst>
            <a:outerShdw blurRad="88900" algn="tl" rotWithShape="0">
              <a:schemeClr val="tx2">
                <a:lumMod val="50000"/>
                <a:alpha val="70000"/>
              </a:schemeClr>
            </a:outerShdw>
          </a:effectLst>
        </p:spPr>
        <p:txBody>
          <a:bodyPr tIns="914400"/>
          <a:lstStyle>
            <a:lvl1pPr marL="0" indent="0" algn="ctr">
              <a:lnSpc>
                <a:spcPts val="2400"/>
              </a:lnSpc>
              <a:spcBef>
                <a:spcPts val="0"/>
              </a:spcBef>
              <a:buNone/>
              <a:defRPr sz="2400" baseline="0">
                <a:solidFill>
                  <a:srgbClr val="00416A"/>
                </a:solidFill>
                <a:latin typeface="Arial Narrow" panose="020B0606020202030204" pitchFamily="34" charset="0"/>
              </a:defRPr>
            </a:lvl1pPr>
          </a:lstStyle>
          <a:p>
            <a:r>
              <a:rPr lang="en-US" dirty="0"/>
              <a:t>Double click on icon </a:t>
            </a:r>
            <a:br>
              <a:rPr lang="en-US" dirty="0"/>
            </a:br>
            <a:r>
              <a:rPr lang="en-US" dirty="0"/>
              <a:t>below to insert picture</a:t>
            </a:r>
          </a:p>
        </p:txBody>
      </p:sp>
    </p:spTree>
    <p:extLst>
      <p:ext uri="{BB962C8B-B14F-4D97-AF65-F5344CB8AC3E}">
        <p14:creationId xmlns:p14="http://schemas.microsoft.com/office/powerpoint/2010/main" val="1083626787"/>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Example Bullets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594360"/>
            <a:ext cx="7886700" cy="1325563"/>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bullets only</a:t>
            </a:r>
            <a:br>
              <a:rPr lang="en-US" dirty="0"/>
            </a:br>
            <a:r>
              <a:rPr lang="en-US" dirty="0"/>
              <a:t>Click here to edit headline</a:t>
            </a:r>
          </a:p>
        </p:txBody>
      </p:sp>
      <p:sp>
        <p:nvSpPr>
          <p:cNvPr id="3" name="Content Placeholder 2"/>
          <p:cNvSpPr>
            <a:spLocks noGrp="1"/>
          </p:cNvSpPr>
          <p:nvPr>
            <p:ph idx="1" hasCustomPrompt="1"/>
          </p:nvPr>
        </p:nvSpPr>
        <p:spPr>
          <a:xfrm>
            <a:off x="628650" y="2286000"/>
            <a:ext cx="7886700" cy="4351338"/>
          </a:xfrm>
          <a:prstGeom prst="rect">
            <a:avLst/>
          </a:prstGeom>
        </p:spPr>
        <p:txBody>
          <a:bodyPr/>
          <a:lstStyle>
            <a:lvl1pPr>
              <a:spcBef>
                <a:spcPts val="0"/>
              </a:spcBef>
              <a:defRPr baseline="0">
                <a:solidFill>
                  <a:srgbClr val="00416A"/>
                </a:solidFill>
                <a:latin typeface="Arial Narrow" panose="020B0606020202030204" pitchFamily="34" charset="0"/>
              </a:defRPr>
            </a:lvl1pPr>
            <a:lvl2pPr marL="685800" indent="-228600">
              <a:buFont typeface="Wingdings" panose="05000000000000000000" pitchFamily="2" charset="2"/>
              <a:buChar char="§"/>
              <a:defRPr baseline="0">
                <a:solidFill>
                  <a:srgbClr val="A0284C"/>
                </a:solidFill>
                <a:latin typeface="Arial Narrow" panose="020B0606020202030204" pitchFamily="34" charset="0"/>
              </a:defRPr>
            </a:lvl2pPr>
            <a:lvl3pPr>
              <a:defRPr baseline="0">
                <a:solidFill>
                  <a:srgbClr val="00416A"/>
                </a:solidFill>
                <a:latin typeface="Arial Narrow" panose="020B0606020202030204" pitchFamily="34" charset="0"/>
              </a:defRPr>
            </a:lvl3pPr>
            <a:lvl4pPr marL="1600200" indent="-228600">
              <a:buFont typeface="Wingdings" panose="05000000000000000000" pitchFamily="2" charset="2"/>
              <a:buChar char="§"/>
              <a:defRPr baseline="0">
                <a:solidFill>
                  <a:srgbClr val="A0284C"/>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247445455"/>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ample picture or graph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picture or graph only</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baseline="0">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9" name="Picture Placeholder 8"/>
          <p:cNvSpPr>
            <a:spLocks noGrp="1"/>
          </p:cNvSpPr>
          <p:nvPr>
            <p:ph type="pic" sz="quarter" idx="14" hasCustomPrompt="1"/>
          </p:nvPr>
        </p:nvSpPr>
        <p:spPr>
          <a:xfrm>
            <a:off x="623888" y="2743200"/>
            <a:ext cx="7886700" cy="3825879"/>
          </a:xfrm>
          <a:prstGeom prst="rect">
            <a:avLst/>
          </a:prstGeom>
          <a:effectLst>
            <a:outerShdw blurRad="101600" algn="tl" rotWithShape="0">
              <a:schemeClr val="tx2">
                <a:lumMod val="50000"/>
                <a:alpha val="70000"/>
              </a:schemeClr>
            </a:outerShdw>
          </a:effectLst>
        </p:spPr>
        <p:txBody>
          <a:bodyPr tIns="914400"/>
          <a:lstStyle>
            <a:lvl1pPr marL="0" indent="0" algn="ctr">
              <a:lnSpc>
                <a:spcPts val="2700"/>
              </a:lnSpc>
              <a:spcBef>
                <a:spcPts val="0"/>
              </a:spcBef>
              <a:buNone/>
              <a:defRPr sz="2400" baseline="0">
                <a:solidFill>
                  <a:srgbClr val="00416A"/>
                </a:solidFill>
                <a:latin typeface="Arial Narrow" panose="020B0606020202030204" pitchFamily="34" charset="0"/>
              </a:defRPr>
            </a:lvl1pPr>
          </a:lstStyle>
          <a:p>
            <a:r>
              <a:rPr lang="en-US" dirty="0"/>
              <a:t>Double click on icon below to insert picture</a:t>
            </a:r>
          </a:p>
        </p:txBody>
      </p:sp>
    </p:spTree>
    <p:extLst>
      <p:ext uri="{BB962C8B-B14F-4D97-AF65-F5344CB8AC3E}">
        <p14:creationId xmlns:p14="http://schemas.microsoft.com/office/powerpoint/2010/main" val="1878583094"/>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ample Subhead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subhead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baseline="0">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a:defRPr baseline="0">
                <a:solidFill>
                  <a:srgbClr val="1E384B"/>
                </a:solidFill>
                <a:latin typeface="Arial Narrow" panose="020B0606020202030204" pitchFamily="34" charset="0"/>
              </a:defRPr>
            </a:lvl1pPr>
            <a:lvl2pPr marL="685800" indent="-228600">
              <a:buFont typeface="Wingdings" panose="05000000000000000000" pitchFamily="2" charset="2"/>
              <a:buChar char="§"/>
              <a:defRPr baseline="0">
                <a:solidFill>
                  <a:srgbClr val="A0284C"/>
                </a:solidFill>
                <a:latin typeface="Arial Narrow" panose="020B0606020202030204" pitchFamily="34" charset="0"/>
              </a:defRPr>
            </a:lvl2pPr>
            <a:lvl3pPr>
              <a:defRPr baseline="0">
                <a:solidFill>
                  <a:srgbClr val="00416A"/>
                </a:solidFill>
                <a:latin typeface="Arial Narrow" panose="020B0606020202030204" pitchFamily="34" charset="0"/>
              </a:defRPr>
            </a:lvl3pPr>
            <a:lvl4pPr marL="1600200" indent="-228600">
              <a:buFont typeface="Wingdings" panose="05000000000000000000" pitchFamily="2" charset="2"/>
              <a:buChar char="§"/>
              <a:defRPr baseline="0">
                <a:solidFill>
                  <a:srgbClr val="A0284C"/>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Tree>
    <p:extLst>
      <p:ext uri="{BB962C8B-B14F-4D97-AF65-F5344CB8AC3E}">
        <p14:creationId xmlns:p14="http://schemas.microsoft.com/office/powerpoint/2010/main" val="1157204259"/>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ample Subhead and Para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rgbClr val="00416A"/>
                </a:solidFill>
                <a:latin typeface="Arial Narrow" panose="020B0606020202030204" pitchFamily="34" charset="0"/>
              </a:defRPr>
            </a:lvl1pPr>
          </a:lstStyle>
          <a:p>
            <a:r>
              <a:rPr lang="en-US" dirty="0"/>
              <a:t>Example: subhead and paragraph</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A0284C"/>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7" name="Content Placeholder 2"/>
          <p:cNvSpPr>
            <a:spLocks noGrp="1"/>
          </p:cNvSpPr>
          <p:nvPr>
            <p:ph idx="13" hasCustomPrompt="1"/>
          </p:nvPr>
        </p:nvSpPr>
        <p:spPr>
          <a:xfrm>
            <a:off x="628650" y="2743200"/>
            <a:ext cx="7886700" cy="3825453"/>
          </a:xfrm>
          <a:prstGeom prst="rect">
            <a:avLst/>
          </a:prstGeom>
        </p:spPr>
        <p:txBody>
          <a:bodyPr/>
          <a:lstStyle>
            <a:lvl1pPr marL="0" indent="0">
              <a:lnSpc>
                <a:spcPts val="3100"/>
              </a:lnSpc>
              <a:buNone/>
              <a:defRPr baseline="0">
                <a:solidFill>
                  <a:srgbClr val="00416A"/>
                </a:solidFill>
                <a:latin typeface="Arial Narrow" panose="020B0606020202030204" pitchFamily="34" charset="0"/>
              </a:defRPr>
            </a:lvl1pPr>
            <a:lvl2pPr>
              <a:defRPr baseline="0">
                <a:solidFill>
                  <a:srgbClr val="DCC070"/>
                </a:solidFill>
                <a:latin typeface="Arial Narrow" panose="020B0606020202030204" pitchFamily="34" charset="0"/>
              </a:defRPr>
            </a:lvl2pPr>
            <a:lvl3pPr>
              <a:defRPr baseline="0">
                <a:solidFill>
                  <a:schemeClr val="bg1"/>
                </a:solidFill>
                <a:latin typeface="Arial Narrow" panose="020B0606020202030204" pitchFamily="34" charset="0"/>
              </a:defRPr>
            </a:lvl3pPr>
            <a:lvl4pPr>
              <a:defRPr baseline="0">
                <a:solidFill>
                  <a:srgbClr val="FFC00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paragraph.</a:t>
            </a:r>
          </a:p>
        </p:txBody>
      </p:sp>
    </p:spTree>
    <p:extLst>
      <p:ext uri="{BB962C8B-B14F-4D97-AF65-F5344CB8AC3E}">
        <p14:creationId xmlns:p14="http://schemas.microsoft.com/office/powerpoint/2010/main" val="3427511594"/>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848641"/>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594360"/>
            <a:ext cx="8229600" cy="1475740"/>
          </a:xfrm>
          <a:prstGeom prst="rect">
            <a:avLst/>
          </a:prstGeom>
        </p:spPr>
        <p:txBody>
          <a:bodyPr lIns="0" tIns="0" rIns="0" bIns="0" anchor="ctr" anchorCtr="0"/>
          <a:lstStyle>
            <a:lvl1pPr algn="ctr">
              <a:lnSpc>
                <a:spcPts val="5600"/>
              </a:lnSpc>
              <a:defRPr sz="6000" b="1" spc="100" baseline="0">
                <a:solidFill>
                  <a:schemeClr val="bg1"/>
                </a:solidFill>
                <a:latin typeface="Arial Narrow" panose="020B0606020202030204" pitchFamily="34" charset="0"/>
              </a:defRPr>
            </a:lvl1pPr>
          </a:lstStyle>
          <a:p>
            <a:r>
              <a:rPr lang="en-US" dirty="0"/>
              <a:t>Select to edit title </a:t>
            </a:r>
            <a:br>
              <a:rPr lang="en-US" dirty="0"/>
            </a:br>
            <a:r>
              <a:rPr lang="en-US" dirty="0"/>
              <a:t>Line 2 optional</a:t>
            </a:r>
          </a:p>
        </p:txBody>
      </p:sp>
      <p:sp>
        <p:nvSpPr>
          <p:cNvPr id="15" name="Text Placeholder 14"/>
          <p:cNvSpPr>
            <a:spLocks noGrp="1"/>
          </p:cNvSpPr>
          <p:nvPr>
            <p:ph type="body" sz="quarter" idx="10" hasCustomPrompt="1"/>
          </p:nvPr>
        </p:nvSpPr>
        <p:spPr>
          <a:xfrm>
            <a:off x="457200" y="2163236"/>
            <a:ext cx="8229600" cy="567260"/>
          </a:xfrm>
          <a:prstGeom prst="rect">
            <a:avLst/>
          </a:prstGeom>
        </p:spPr>
        <p:txBody>
          <a:bodyPr lIns="0" tIns="0" rIns="0" bIns="0" anchor="t" anchorCtr="0"/>
          <a:lstStyle>
            <a:lvl1pPr marL="0" indent="0" algn="ctr">
              <a:buNone/>
              <a:defRPr sz="4700" b="1" spc="150" baseline="0">
                <a:solidFill>
                  <a:srgbClr val="D8B85E"/>
                </a:solidFill>
                <a:latin typeface="Arial Narrow" panose="020B0606020202030204" pitchFamily="34" charset="0"/>
              </a:defRPr>
            </a:lvl1pPr>
          </a:lstStyle>
          <a:p>
            <a:pPr lvl="0"/>
            <a:r>
              <a:rPr lang="en-US" dirty="0"/>
              <a:t>Name of Presenter</a:t>
            </a:r>
          </a:p>
        </p:txBody>
      </p:sp>
      <p:sp>
        <p:nvSpPr>
          <p:cNvPr id="18" name="Text Placeholder 17"/>
          <p:cNvSpPr>
            <a:spLocks noGrp="1"/>
          </p:cNvSpPr>
          <p:nvPr>
            <p:ph type="body" sz="quarter" idx="11" hasCustomPrompt="1"/>
          </p:nvPr>
        </p:nvSpPr>
        <p:spPr>
          <a:xfrm>
            <a:off x="457200" y="2730496"/>
            <a:ext cx="8229600" cy="548640"/>
          </a:xfrm>
          <a:prstGeom prst="rect">
            <a:avLst/>
          </a:prstGeom>
        </p:spPr>
        <p:txBody>
          <a:bodyPr lIns="0" tIns="0" rIns="0" bIns="0" anchor="t" anchorCtr="0"/>
          <a:lstStyle>
            <a:lvl1pPr marL="0" indent="0" algn="ctr">
              <a:lnSpc>
                <a:spcPts val="4200"/>
              </a:lnSpc>
              <a:buNone/>
              <a:defRPr sz="4000" spc="100" baseline="0">
                <a:solidFill>
                  <a:srgbClr val="DCC070"/>
                </a:solidFill>
                <a:latin typeface="Arial Narrow" panose="020B0606020202030204" pitchFamily="34" charset="0"/>
              </a:defRPr>
            </a:lvl1pPr>
          </a:lstStyle>
          <a:p>
            <a:pPr lvl="0"/>
            <a:r>
              <a:rPr lang="en-US" dirty="0"/>
              <a:t>Title of Presenter</a:t>
            </a:r>
          </a:p>
        </p:txBody>
      </p:sp>
      <p:sp>
        <p:nvSpPr>
          <p:cNvPr id="20" name="Text Placeholder 19"/>
          <p:cNvSpPr>
            <a:spLocks noGrp="1"/>
          </p:cNvSpPr>
          <p:nvPr>
            <p:ph type="body" sz="quarter" idx="12" hasCustomPrompt="1"/>
          </p:nvPr>
        </p:nvSpPr>
        <p:spPr>
          <a:xfrm>
            <a:off x="457200" y="3505200"/>
            <a:ext cx="8229600" cy="1005840"/>
          </a:xfrm>
          <a:prstGeom prst="rect">
            <a:avLst/>
          </a:prstGeom>
        </p:spPr>
        <p:txBody>
          <a:bodyPr lIns="0" tIns="0" rIns="0" bIns="0" anchor="t" anchorCtr="0"/>
          <a:lstStyle>
            <a:lvl1pPr marL="0" indent="0" algn="ctr">
              <a:lnSpc>
                <a:spcPts val="2700"/>
              </a:lnSpc>
              <a:spcBef>
                <a:spcPts val="0"/>
              </a:spcBef>
              <a:buNone/>
              <a:defRPr sz="2800" spc="100" baseline="0">
                <a:solidFill>
                  <a:schemeClr val="bg1"/>
                </a:solidFill>
                <a:latin typeface="Arial Narrow" panose="020B0606020202030204" pitchFamily="34" charset="0"/>
              </a:defRPr>
            </a:lvl1pPr>
          </a:lstStyle>
          <a:p>
            <a:pPr lvl="0"/>
            <a:r>
              <a:rPr lang="en-US" dirty="0"/>
              <a:t>Name of conference or event</a:t>
            </a:r>
          </a:p>
          <a:p>
            <a:pPr lvl="0"/>
            <a:r>
              <a:rPr lang="en-US" dirty="0"/>
              <a:t>Location, City, State</a:t>
            </a:r>
          </a:p>
        </p:txBody>
      </p:sp>
      <p:sp>
        <p:nvSpPr>
          <p:cNvPr id="22" name="Text Placeholder 21"/>
          <p:cNvSpPr>
            <a:spLocks noGrp="1"/>
          </p:cNvSpPr>
          <p:nvPr>
            <p:ph type="body" sz="quarter" idx="13" hasCustomPrompt="1"/>
          </p:nvPr>
        </p:nvSpPr>
        <p:spPr>
          <a:xfrm>
            <a:off x="457200" y="4559300"/>
            <a:ext cx="8229600" cy="482600"/>
          </a:xfrm>
          <a:prstGeom prst="rect">
            <a:avLst/>
          </a:prstGeom>
        </p:spPr>
        <p:txBody>
          <a:bodyPr lIns="0" tIns="0" rIns="0" anchor="t" anchorCtr="0"/>
          <a:lstStyle>
            <a:lvl1pPr marL="0" indent="0" algn="ctr">
              <a:buNone/>
              <a:defRPr sz="2500" b="1" baseline="0">
                <a:solidFill>
                  <a:srgbClr val="D8B85E"/>
                </a:solidFill>
                <a:latin typeface="Arial Narrow" panose="020B0606020202030204" pitchFamily="34" charset="0"/>
              </a:defRPr>
            </a:lvl1pPr>
          </a:lstStyle>
          <a:p>
            <a:pPr lvl="0"/>
            <a:r>
              <a:rPr lang="en-US" dirty="0"/>
              <a:t>Month Day, Year</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4913" y="5299578"/>
            <a:ext cx="1143000" cy="1143000"/>
          </a:xfrm>
          <a:prstGeom prst="rect">
            <a:avLst/>
          </a:prstGeom>
          <a:ln>
            <a:noFill/>
          </a:ln>
          <a:effectLst>
            <a:outerShdw blurRad="190500" algn="tl" rotWithShape="0">
              <a:srgbClr val="002060">
                <a:alpha val="70000"/>
              </a:srgbClr>
            </a:outerShdw>
          </a:effectLst>
        </p:spPr>
      </p:pic>
    </p:spTree>
    <p:extLst>
      <p:ext uri="{BB962C8B-B14F-4D97-AF65-F5344CB8AC3E}">
        <p14:creationId xmlns:p14="http://schemas.microsoft.com/office/powerpoint/2010/main" val="3623575624"/>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ample Pictur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594360"/>
            <a:ext cx="7886700" cy="1270528"/>
          </a:xfrm>
          <a:prstGeom prst="rect">
            <a:avLst/>
          </a:prstGeom>
        </p:spPr>
        <p:txBody>
          <a:bodyPr anchor="ctr" anchorCtr="0"/>
          <a:lstStyle>
            <a:lvl1pPr algn="ctr">
              <a:lnSpc>
                <a:spcPts val="4400"/>
              </a:lnSpc>
              <a:defRPr sz="4500" b="1" baseline="0">
                <a:solidFill>
                  <a:schemeClr val="bg1"/>
                </a:solidFill>
                <a:latin typeface="Arial Narrow" panose="020B0606020202030204" pitchFamily="34" charset="0"/>
              </a:defRPr>
            </a:lvl1pPr>
          </a:lstStyle>
          <a:p>
            <a:r>
              <a:rPr lang="en-US" dirty="0"/>
              <a:t>Example: picture and bullets</a:t>
            </a:r>
            <a:br>
              <a:rPr lang="en-US" dirty="0"/>
            </a:br>
            <a:r>
              <a:rPr lang="en-US" dirty="0"/>
              <a:t>Click here to edit headline</a:t>
            </a:r>
          </a:p>
        </p:txBody>
      </p:sp>
      <p:sp>
        <p:nvSpPr>
          <p:cNvPr id="3" name="Text Placeholder 2"/>
          <p:cNvSpPr>
            <a:spLocks noGrp="1"/>
          </p:cNvSpPr>
          <p:nvPr>
            <p:ph type="body" idx="1" hasCustomPrompt="1"/>
          </p:nvPr>
        </p:nvSpPr>
        <p:spPr>
          <a:xfrm>
            <a:off x="623888" y="1930401"/>
            <a:ext cx="7886700" cy="457200"/>
          </a:xfrm>
          <a:prstGeom prst="rect">
            <a:avLst/>
          </a:prstGeom>
        </p:spPr>
        <p:txBody>
          <a:bodyPr anchor="t" anchorCtr="0"/>
          <a:lstStyle>
            <a:lvl1pPr marL="0" indent="0" algn="ctr">
              <a:lnSpc>
                <a:spcPts val="3400"/>
              </a:lnSpc>
              <a:spcBef>
                <a:spcPts val="0"/>
              </a:spcBef>
              <a:buNone/>
              <a:defRPr sz="3600" b="1">
                <a:solidFill>
                  <a:srgbClr val="DCC070"/>
                </a:solidFill>
                <a:latin typeface="Arial Narrow" panose="020B0606020202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subhead</a:t>
            </a:r>
          </a:p>
        </p:txBody>
      </p:sp>
      <p:sp>
        <p:nvSpPr>
          <p:cNvPr id="8" name="Content Placeholder 2"/>
          <p:cNvSpPr>
            <a:spLocks noGrp="1"/>
          </p:cNvSpPr>
          <p:nvPr>
            <p:ph idx="13" hasCustomPrompt="1"/>
          </p:nvPr>
        </p:nvSpPr>
        <p:spPr>
          <a:xfrm>
            <a:off x="623888" y="2743200"/>
            <a:ext cx="3867150" cy="3825453"/>
          </a:xfrm>
          <a:prstGeom prst="rect">
            <a:avLst/>
          </a:prstGeom>
        </p:spPr>
        <p:txBody>
          <a:bodyPr/>
          <a:lstStyle>
            <a:lvl1pPr>
              <a:defRPr baseline="0">
                <a:solidFill>
                  <a:schemeClr val="bg1"/>
                </a:solidFill>
                <a:latin typeface="Arial Narrow" panose="020B0606020202030204" pitchFamily="34" charset="0"/>
              </a:defRPr>
            </a:lvl1pPr>
            <a:lvl2pPr marL="685800" indent="-228600">
              <a:buFont typeface="Wingdings" panose="05000000000000000000" pitchFamily="2" charset="2"/>
              <a:buChar char="§"/>
              <a:defRPr baseline="0">
                <a:solidFill>
                  <a:srgbClr val="D8B85E"/>
                </a:solidFill>
                <a:latin typeface="Arial Narrow" panose="020B0606020202030204" pitchFamily="34" charset="0"/>
              </a:defRPr>
            </a:lvl2pPr>
            <a:lvl3pPr>
              <a:defRPr baseline="0">
                <a:solidFill>
                  <a:schemeClr val="bg1"/>
                </a:solidFill>
                <a:latin typeface="Arial Narrow" panose="020B0606020202030204" pitchFamily="34" charset="0"/>
              </a:defRPr>
            </a:lvl3pPr>
            <a:lvl4pPr marL="1600200" indent="-228600">
              <a:buFont typeface="Wingdings" panose="05000000000000000000" pitchFamily="2" charset="2"/>
              <a:buChar char="§"/>
              <a:defRPr baseline="0">
                <a:solidFill>
                  <a:srgbClr val="DCC070"/>
                </a:solidFill>
                <a:latin typeface="Arial Narrow" panose="020B0606020202030204" pitchFamily="34" charset="0"/>
              </a:defRPr>
            </a:lvl4pPr>
            <a:lvl5pPr>
              <a:defRPr>
                <a:solidFill>
                  <a:schemeClr val="bg1"/>
                </a:solidFill>
                <a:latin typeface="Arial Narrow" panose="020B0606020202030204" pitchFamily="34" charset="0"/>
              </a:defRPr>
            </a:lvl5pPr>
          </a:lstStyle>
          <a:p>
            <a:pPr lvl="0"/>
            <a:r>
              <a:rPr lang="en-US" dirty="0"/>
              <a:t>Click here to edit bullet 1</a:t>
            </a:r>
          </a:p>
          <a:p>
            <a:pPr lvl="1"/>
            <a:r>
              <a:rPr lang="en-US" dirty="0"/>
              <a:t>Click here to edit bullet 2</a:t>
            </a:r>
          </a:p>
          <a:p>
            <a:pPr lvl="2"/>
            <a:r>
              <a:rPr lang="en-US" dirty="0"/>
              <a:t>Click here to edit bullet 3</a:t>
            </a:r>
          </a:p>
          <a:p>
            <a:pPr lvl="3"/>
            <a:r>
              <a:rPr lang="en-US" dirty="0"/>
              <a:t>Click here to edit bullet 4</a:t>
            </a:r>
          </a:p>
        </p:txBody>
      </p:sp>
      <p:sp>
        <p:nvSpPr>
          <p:cNvPr id="9" name="Picture Placeholder 8"/>
          <p:cNvSpPr>
            <a:spLocks noGrp="1"/>
          </p:cNvSpPr>
          <p:nvPr>
            <p:ph type="pic" sz="quarter" idx="14" hasCustomPrompt="1"/>
          </p:nvPr>
        </p:nvSpPr>
        <p:spPr>
          <a:xfrm>
            <a:off x="4724400" y="2743200"/>
            <a:ext cx="3786188" cy="3800052"/>
          </a:xfrm>
          <a:prstGeom prst="rect">
            <a:avLst/>
          </a:prstGeom>
          <a:effectLst>
            <a:outerShdw blurRad="88900" algn="tl" rotWithShape="0">
              <a:schemeClr val="tx2">
                <a:lumMod val="50000"/>
                <a:alpha val="70000"/>
              </a:schemeClr>
            </a:outerShdw>
          </a:effectLst>
        </p:spPr>
        <p:txBody>
          <a:bodyPr tIns="914400" rIns="91440" bIns="45720"/>
          <a:lstStyle>
            <a:lvl1pPr marL="0" indent="0" algn="ctr">
              <a:lnSpc>
                <a:spcPts val="2400"/>
              </a:lnSpc>
              <a:spcBef>
                <a:spcPts val="0"/>
              </a:spcBef>
              <a:buNone/>
              <a:defRPr sz="2400" baseline="0">
                <a:solidFill>
                  <a:schemeClr val="bg1"/>
                </a:solidFill>
                <a:latin typeface="Arial Narrow" panose="020B0606020202030204" pitchFamily="34" charset="0"/>
              </a:defRPr>
            </a:lvl1pPr>
          </a:lstStyle>
          <a:p>
            <a:r>
              <a:rPr lang="en-US" dirty="0"/>
              <a:t>Double click on icon </a:t>
            </a:r>
            <a:br>
              <a:rPr lang="en-US" dirty="0"/>
            </a:br>
            <a:r>
              <a:rPr lang="en-US" dirty="0"/>
              <a:t>below to insert picture</a:t>
            </a:r>
          </a:p>
        </p:txBody>
      </p:sp>
    </p:spTree>
    <p:extLst>
      <p:ext uri="{BB962C8B-B14F-4D97-AF65-F5344CB8AC3E}">
        <p14:creationId xmlns:p14="http://schemas.microsoft.com/office/powerpoint/2010/main" val="4124086706"/>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customXml" Target="../ink/ink1.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6.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customXml" Target="../ink/ink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868826" y="4360549"/>
            <a:ext cx="3775972" cy="2497451"/>
          </a:xfrm>
          <a:prstGeom prst="rect">
            <a:avLst/>
          </a:prstGeom>
        </p:spPr>
      </p:pic>
      <mc:AlternateContent xmlns:mc="http://schemas.openxmlformats.org/markup-compatibility/2006" xmlns:p14="http://schemas.microsoft.com/office/powerpoint/2010/main">
        <mc:Choice Requires="p14">
          <p:contentPart p14:bwMode="auto" r:id="rId10">
            <p14:nvContentPartPr>
              <p14:cNvPr id="4" name="Ink 3"/>
              <p14:cNvContentPartPr/>
              <p14:nvPr userDrawn="1"/>
            </p14:nvContentPartPr>
            <p14:xfrm>
              <a:off x="422348" y="405245"/>
              <a:ext cx="360" cy="360"/>
            </p14:xfrm>
          </p:contentPart>
        </mc:Choice>
        <mc:Fallback xmlns="">
          <p:pic>
            <p:nvPicPr>
              <p:cNvPr id="4" name="Ink 3"/>
              <p:cNvPicPr/>
              <p:nvPr/>
            </p:nvPicPr>
            <p:blipFill>
              <a:blip r:embed="rId11"/>
              <a:stretch>
                <a:fillRect/>
              </a:stretch>
            </p:blipFill>
            <p:spPr>
              <a:xfrm>
                <a:off x="419108" y="402005"/>
                <a:ext cx="6840" cy="6840"/>
              </a:xfrm>
              <a:prstGeom prst="rect">
                <a:avLst/>
              </a:prstGeom>
            </p:spPr>
          </p:pic>
        </mc:Fallback>
      </mc:AlternateContent>
      <p:pic>
        <p:nvPicPr>
          <p:cNvPr id="5" name="Picture 4"/>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888889"/>
      </p:ext>
    </p:extLst>
  </p:cSld>
  <p:clrMap bg1="lt1" tx1="dk1" bg2="lt2" tx2="dk2" accent1="accent1" accent2="accent2" accent3="accent3" accent4="accent4" accent5="accent5" accent6="accent6" hlink="hlink" folHlink="folHlink"/>
  <p:sldLayoutIdLst>
    <p:sldLayoutId id="2147483674" r:id="rId1"/>
    <p:sldLayoutId id="2147483678" r:id="rId2"/>
    <p:sldLayoutId id="2147483675" r:id="rId3"/>
    <p:sldLayoutId id="2147483679" r:id="rId4"/>
    <p:sldLayoutId id="2147483676" r:id="rId5"/>
    <p:sldLayoutId id="2147483677" r:id="rId6"/>
    <p:sldLayoutId id="2147483681" r:id="rId7"/>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868826" y="4360549"/>
            <a:ext cx="3775972" cy="2497451"/>
          </a:xfrm>
          <a:prstGeom prst="rect">
            <a:avLst/>
          </a:prstGeom>
        </p:spPr>
      </p:pic>
      <p:pic>
        <p:nvPicPr>
          <p:cNvPr id="6" name="Picture 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021226" y="4512949"/>
            <a:ext cx="3775972" cy="2497451"/>
          </a:xfrm>
          <a:prstGeom prst="rect">
            <a:avLst/>
          </a:prstGeom>
        </p:spPr>
      </p:pic>
      <mc:AlternateContent xmlns:mc="http://schemas.openxmlformats.org/markup-compatibility/2006" xmlns:p14="http://schemas.microsoft.com/office/powerpoint/2010/main">
        <mc:Choice Requires="p14">
          <p:contentPart p14:bwMode="auto" r:id="rId10">
            <p14:nvContentPartPr>
              <p14:cNvPr id="3" name="Ink 2"/>
              <p14:cNvContentPartPr/>
              <p14:nvPr userDrawn="1"/>
            </p14:nvContentPartPr>
            <p14:xfrm>
              <a:off x="2225343" y="1138497"/>
              <a:ext cx="9000" cy="360"/>
            </p14:xfrm>
          </p:contentPart>
        </mc:Choice>
        <mc:Fallback xmlns="">
          <p:pic>
            <p:nvPicPr>
              <p:cNvPr id="3" name="Ink 2"/>
              <p:cNvPicPr/>
              <p:nvPr/>
            </p:nvPicPr>
            <p:blipFill>
              <a:blip r:embed="rId11"/>
              <a:stretch>
                <a:fillRect/>
              </a:stretch>
            </p:blipFill>
            <p:spPr>
              <a:xfrm>
                <a:off x="2221743" y="1134897"/>
                <a:ext cx="15840" cy="7560"/>
              </a:xfrm>
              <a:prstGeom prst="rect">
                <a:avLst/>
              </a:prstGeom>
            </p:spPr>
          </p:pic>
        </mc:Fallback>
      </mc:AlternateContent>
      <p:pic>
        <p:nvPicPr>
          <p:cNvPr id="2" name="Picture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6326841"/>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2" r:id="rId3"/>
    <p:sldLayoutId id="2147483663" r:id="rId4"/>
    <p:sldLayoutId id="2147483672" r:id="rId5"/>
    <p:sldLayoutId id="2147483670" r:id="rId6"/>
    <p:sldLayoutId id="2147483680" r:id="rId7"/>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11.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 Id="rId5" Type="http://schemas.openxmlformats.org/officeDocument/2006/relationships/image" Target="../media/image33.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3.PNG"/><Relationship Id="rId1" Type="http://schemas.openxmlformats.org/officeDocument/2006/relationships/slideLayout" Target="../slideLayouts/slideLayout11.xml"/><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11.xml"/><Relationship Id="rId4" Type="http://schemas.openxmlformats.org/officeDocument/2006/relationships/image" Target="../media/image44.JPG"/></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1.xml"/><Relationship Id="rId5" Type="http://schemas.openxmlformats.org/officeDocument/2006/relationships/image" Target="../media/image53.png"/><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8.png"/><Relationship Id="rId7"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60.gif"/><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8.png"/><Relationship Id="rId7" Type="http://schemas.openxmlformats.org/officeDocument/2006/relationships/image" Target="../media/image60.gif"/><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65.png"/><Relationship Id="rId5" Type="http://schemas.openxmlformats.org/officeDocument/2006/relationships/image" Target="../media/image64.gif"/><Relationship Id="rId4" Type="http://schemas.openxmlformats.org/officeDocument/2006/relationships/image" Target="../media/image63.png"/><Relationship Id="rId9" Type="http://schemas.openxmlformats.org/officeDocument/2006/relationships/image" Target="../media/image6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C1731FA-352E-4153-91FD-938D06C0E37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68000"/>
                    </a14:imgEffect>
                  </a14:imgLayer>
                </a14:imgProps>
              </a:ext>
            </a:extLst>
          </a:blip>
          <a:stretch>
            <a:fillRect/>
          </a:stretch>
        </p:blipFill>
        <p:spPr>
          <a:xfrm>
            <a:off x="2260121" y="5292582"/>
            <a:ext cx="1177229" cy="1177229"/>
          </a:xfrm>
          <a:prstGeom prst="rect">
            <a:avLst/>
          </a:prstGeom>
          <a:effectLst>
            <a:outerShdw blurRad="50800" dist="50800" dir="5400000" algn="ctr" rotWithShape="0">
              <a:srgbClr val="000000"/>
            </a:outerShdw>
            <a:softEdge rad="25400"/>
          </a:effectLst>
        </p:spPr>
      </p:pic>
      <p:sp>
        <p:nvSpPr>
          <p:cNvPr id="9" name="Text Placeholder 2">
            <a:extLst>
              <a:ext uri="{FF2B5EF4-FFF2-40B4-BE49-F238E27FC236}">
                <a16:creationId xmlns:a16="http://schemas.microsoft.com/office/drawing/2014/main" id="{84802C64-C9E5-4440-8A39-625FF6A3D43C}"/>
              </a:ext>
            </a:extLst>
          </p:cNvPr>
          <p:cNvSpPr txBox="1">
            <a:spLocks/>
          </p:cNvSpPr>
          <p:nvPr/>
        </p:nvSpPr>
        <p:spPr>
          <a:xfrm>
            <a:off x="-1" y="1878690"/>
            <a:ext cx="9144000" cy="567260"/>
          </a:xfrm>
          <a:prstGeom prst="rect">
            <a:avLst/>
          </a:prstGeom>
        </p:spPr>
        <p:txBody>
          <a:bodyPr lIns="0" tIns="0" rIns="0" bIns="0" anchor="t" anchorCtr="0"/>
          <a:lstStyle>
            <a:lvl1pPr marL="0" indent="0" algn="ctr" defTabSz="914400" rtl="0" eaLnBrk="1" latinLnBrk="0" hangingPunct="1">
              <a:lnSpc>
                <a:spcPct val="90000"/>
              </a:lnSpc>
              <a:spcBef>
                <a:spcPts val="1000"/>
              </a:spcBef>
              <a:buFont typeface="Arial" panose="020B0604020202020204" pitchFamily="34" charset="0"/>
              <a:buNone/>
              <a:defRPr sz="4700" b="1" kern="1200" spc="150" baseline="0">
                <a:solidFill>
                  <a:srgbClr val="D8B85E"/>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spc="0" dirty="0">
                <a:solidFill>
                  <a:srgbClr val="F9DC5C"/>
                </a:solidFill>
                <a:latin typeface="Arial" panose="020B0604020202020204" pitchFamily="34" charset="0"/>
                <a:cs typeface="Arial" panose="020B0604020202020204" pitchFamily="34" charset="0"/>
              </a:rPr>
              <a:t>Advanced Features</a:t>
            </a:r>
          </a:p>
        </p:txBody>
      </p:sp>
      <p:sp>
        <p:nvSpPr>
          <p:cNvPr id="11" name="Text Placeholder 2">
            <a:extLst>
              <a:ext uri="{FF2B5EF4-FFF2-40B4-BE49-F238E27FC236}">
                <a16:creationId xmlns:a16="http://schemas.microsoft.com/office/drawing/2014/main" id="{B5DCDA47-CFC1-4EA2-9911-DBE43A8385F9}"/>
              </a:ext>
            </a:extLst>
          </p:cNvPr>
          <p:cNvSpPr txBox="1">
            <a:spLocks/>
          </p:cNvSpPr>
          <p:nvPr/>
        </p:nvSpPr>
        <p:spPr>
          <a:xfrm>
            <a:off x="28212" y="2985707"/>
            <a:ext cx="3018503" cy="567260"/>
          </a:xfrm>
          <a:prstGeom prst="rect">
            <a:avLst/>
          </a:prstGeom>
        </p:spPr>
        <p:txBody>
          <a:bodyPr lIns="0" tIns="0" rIns="0" bIns="0" anchor="t" anchorCtr="0"/>
          <a:lstStyle>
            <a:lvl1pPr marL="0" indent="0" algn="ctr" defTabSz="914400" rtl="0" eaLnBrk="1" latinLnBrk="0" hangingPunct="1">
              <a:lnSpc>
                <a:spcPct val="90000"/>
              </a:lnSpc>
              <a:spcBef>
                <a:spcPts val="1000"/>
              </a:spcBef>
              <a:buFont typeface="Arial" panose="020B0604020202020204" pitchFamily="34" charset="0"/>
              <a:buNone/>
              <a:defRPr sz="4700" b="1" kern="1200" spc="150" baseline="0">
                <a:solidFill>
                  <a:srgbClr val="D8B85E"/>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spc="0" dirty="0">
                <a:solidFill>
                  <a:schemeClr val="bg1"/>
                </a:solidFill>
                <a:latin typeface="Arial" panose="020B0604020202020204" pitchFamily="34" charset="0"/>
                <a:cs typeface="Arial" panose="020B0604020202020204" pitchFamily="34" charset="0"/>
              </a:rPr>
              <a:t>Alex Herrera</a:t>
            </a:r>
          </a:p>
        </p:txBody>
      </p:sp>
      <p:sp>
        <p:nvSpPr>
          <p:cNvPr id="12" name="Text Placeholder 2">
            <a:extLst>
              <a:ext uri="{FF2B5EF4-FFF2-40B4-BE49-F238E27FC236}">
                <a16:creationId xmlns:a16="http://schemas.microsoft.com/office/drawing/2014/main" id="{D37C55B7-F446-49CA-AB70-1D9A75636A4C}"/>
              </a:ext>
            </a:extLst>
          </p:cNvPr>
          <p:cNvSpPr txBox="1">
            <a:spLocks/>
          </p:cNvSpPr>
          <p:nvPr/>
        </p:nvSpPr>
        <p:spPr>
          <a:xfrm>
            <a:off x="3375025" y="2985707"/>
            <a:ext cx="2393950" cy="567260"/>
          </a:xfrm>
          <a:prstGeom prst="rect">
            <a:avLst/>
          </a:prstGeom>
        </p:spPr>
        <p:txBody>
          <a:bodyPr lIns="0" tIns="0" rIns="0" bIns="0" anchor="t" anchorCtr="0"/>
          <a:lstStyle>
            <a:lvl1pPr marL="0" indent="0" algn="ctr" defTabSz="914400" rtl="0" eaLnBrk="1" latinLnBrk="0" hangingPunct="1">
              <a:lnSpc>
                <a:spcPct val="90000"/>
              </a:lnSpc>
              <a:spcBef>
                <a:spcPts val="1000"/>
              </a:spcBef>
              <a:buFont typeface="Arial" panose="020B0604020202020204" pitchFamily="34" charset="0"/>
              <a:buNone/>
              <a:defRPr sz="4700" b="1" kern="1200" spc="150" baseline="0">
                <a:solidFill>
                  <a:srgbClr val="D8B85E"/>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200" spc="0" dirty="0">
                <a:solidFill>
                  <a:schemeClr val="bg1"/>
                </a:solidFill>
                <a:latin typeface="Arial" panose="020B0604020202020204" pitchFamily="34" charset="0"/>
                <a:cs typeface="Arial" panose="020B0604020202020204" pitchFamily="34" charset="0"/>
              </a:rPr>
              <a:t>Geri Polster</a:t>
            </a:r>
          </a:p>
        </p:txBody>
      </p:sp>
      <p:sp>
        <p:nvSpPr>
          <p:cNvPr id="17" name="Text Placeholder 3">
            <a:extLst>
              <a:ext uri="{FF2B5EF4-FFF2-40B4-BE49-F238E27FC236}">
                <a16:creationId xmlns:a16="http://schemas.microsoft.com/office/drawing/2014/main" id="{F1B38A03-6952-48E3-B771-0D5095272AA6}"/>
              </a:ext>
            </a:extLst>
          </p:cNvPr>
          <p:cNvSpPr>
            <a:spLocks noGrp="1"/>
          </p:cNvSpPr>
          <p:nvPr>
            <p:ph type="body" sz="quarter" idx="11"/>
          </p:nvPr>
        </p:nvSpPr>
        <p:spPr>
          <a:xfrm>
            <a:off x="667282" y="3405377"/>
            <a:ext cx="1592839" cy="548640"/>
          </a:xfrm>
        </p:spPr>
        <p:txBody>
          <a:bodyPr/>
          <a:lstStyle/>
          <a:p>
            <a:r>
              <a:rPr lang="en-US" sz="2400" spc="0" dirty="0">
                <a:solidFill>
                  <a:schemeClr val="bg1"/>
                </a:solidFill>
                <a:cs typeface="Arial" panose="020B0604020202020204" pitchFamily="34" charset="0"/>
              </a:rPr>
              <a:t>Badger TraCS</a:t>
            </a:r>
          </a:p>
        </p:txBody>
      </p:sp>
      <p:sp>
        <p:nvSpPr>
          <p:cNvPr id="18" name="Text Placeholder 4">
            <a:extLst>
              <a:ext uri="{FF2B5EF4-FFF2-40B4-BE49-F238E27FC236}">
                <a16:creationId xmlns:a16="http://schemas.microsoft.com/office/drawing/2014/main" id="{255A6251-897D-4301-A263-32267CE7DE8E}"/>
              </a:ext>
            </a:extLst>
          </p:cNvPr>
          <p:cNvSpPr>
            <a:spLocks noGrp="1"/>
          </p:cNvSpPr>
          <p:nvPr>
            <p:ph type="body" sz="quarter" idx="12"/>
          </p:nvPr>
        </p:nvSpPr>
        <p:spPr>
          <a:xfrm>
            <a:off x="457200" y="4181570"/>
            <a:ext cx="8229600" cy="623100"/>
          </a:xfrm>
        </p:spPr>
        <p:txBody>
          <a:bodyPr/>
          <a:lstStyle/>
          <a:p>
            <a:r>
              <a:rPr lang="en-US" sz="2400" b="1" spc="0" dirty="0">
                <a:solidFill>
                  <a:srgbClr val="F9DC5C"/>
                </a:solidFill>
                <a:latin typeface="Arial" panose="020B0604020202020204" pitchFamily="34" charset="0"/>
                <a:cs typeface="Arial" panose="020B0604020202020204" pitchFamily="34" charset="0"/>
              </a:rPr>
              <a:t>1001 Holiday Inn Hotel &amp; Convention Center</a:t>
            </a:r>
          </a:p>
          <a:p>
            <a:r>
              <a:rPr lang="en-US" sz="2400" b="1" spc="0" dirty="0">
                <a:solidFill>
                  <a:srgbClr val="F9DC5C"/>
                </a:solidFill>
                <a:latin typeface="Arial" panose="020B0604020202020204" pitchFamily="34" charset="0"/>
                <a:cs typeface="Arial" panose="020B0604020202020204" pitchFamily="34" charset="0"/>
              </a:rPr>
              <a:t>Amber Ave., Stevens Point, WI 54482</a:t>
            </a:r>
          </a:p>
        </p:txBody>
      </p:sp>
      <p:sp>
        <p:nvSpPr>
          <p:cNvPr id="19" name="Text Placeholder 5">
            <a:extLst>
              <a:ext uri="{FF2B5EF4-FFF2-40B4-BE49-F238E27FC236}">
                <a16:creationId xmlns:a16="http://schemas.microsoft.com/office/drawing/2014/main" id="{385F0101-B558-445A-9FEE-4870290D8404}"/>
              </a:ext>
            </a:extLst>
          </p:cNvPr>
          <p:cNvSpPr>
            <a:spLocks noGrp="1"/>
          </p:cNvSpPr>
          <p:nvPr>
            <p:ph type="body" sz="quarter" idx="13"/>
          </p:nvPr>
        </p:nvSpPr>
        <p:spPr>
          <a:xfrm>
            <a:off x="3279098" y="5031359"/>
            <a:ext cx="2585805" cy="316992"/>
          </a:xfrm>
        </p:spPr>
        <p:txBody>
          <a:bodyPr/>
          <a:lstStyle/>
          <a:p>
            <a:r>
              <a:rPr lang="en-US" dirty="0">
                <a:solidFill>
                  <a:schemeClr val="bg1"/>
                </a:solidFill>
                <a:latin typeface="Arial" panose="020B0604020202020204" pitchFamily="34" charset="0"/>
                <a:cs typeface="Arial" panose="020B0604020202020204" pitchFamily="34" charset="0"/>
              </a:rPr>
              <a:t>October 16, 2019</a:t>
            </a:r>
          </a:p>
        </p:txBody>
      </p:sp>
      <p:sp>
        <p:nvSpPr>
          <p:cNvPr id="23" name="Text Placeholder 3">
            <a:extLst>
              <a:ext uri="{FF2B5EF4-FFF2-40B4-BE49-F238E27FC236}">
                <a16:creationId xmlns:a16="http://schemas.microsoft.com/office/drawing/2014/main" id="{176C3432-FE84-4893-8DB2-E112FB4DB376}"/>
              </a:ext>
            </a:extLst>
          </p:cNvPr>
          <p:cNvSpPr txBox="1">
            <a:spLocks/>
          </p:cNvSpPr>
          <p:nvPr/>
        </p:nvSpPr>
        <p:spPr>
          <a:xfrm>
            <a:off x="3644799" y="3405377"/>
            <a:ext cx="1753111" cy="548640"/>
          </a:xfrm>
          <a:prstGeom prst="rect">
            <a:avLst/>
          </a:prstGeom>
        </p:spPr>
        <p:txBody>
          <a:bodyPr lIns="0" tIns="0" rIns="0" bIns="0" anchor="t" anchorCtr="0"/>
          <a:lstStyle>
            <a:lvl1pPr marL="0" indent="0" algn="ctr" defTabSz="914400" rtl="0" eaLnBrk="1" latinLnBrk="0" hangingPunct="1">
              <a:lnSpc>
                <a:spcPts val="4200"/>
              </a:lnSpc>
              <a:spcBef>
                <a:spcPts val="1000"/>
              </a:spcBef>
              <a:buFont typeface="Arial" panose="020B0604020202020204" pitchFamily="34" charset="0"/>
              <a:buNone/>
              <a:defRPr sz="4000" kern="1200" spc="100" baseline="0">
                <a:solidFill>
                  <a:srgbClr val="DCC070"/>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spc="0" dirty="0">
                <a:solidFill>
                  <a:schemeClr val="bg1"/>
                </a:solidFill>
                <a:cs typeface="Arial" panose="020B0604020202020204" pitchFamily="34" charset="0"/>
              </a:rPr>
              <a:t>Badger TraCS</a:t>
            </a:r>
          </a:p>
        </p:txBody>
      </p:sp>
      <p:sp>
        <p:nvSpPr>
          <p:cNvPr id="26" name="Title 1">
            <a:extLst>
              <a:ext uri="{FF2B5EF4-FFF2-40B4-BE49-F238E27FC236}">
                <a16:creationId xmlns:a16="http://schemas.microsoft.com/office/drawing/2014/main" id="{B6035A9E-9A3F-4CF7-9E1A-82040DE6F7CF}"/>
              </a:ext>
            </a:extLst>
          </p:cNvPr>
          <p:cNvSpPr>
            <a:spLocks noGrp="1"/>
          </p:cNvSpPr>
          <p:nvPr>
            <p:ph type="ctrTitle"/>
          </p:nvPr>
        </p:nvSpPr>
        <p:spPr>
          <a:xfrm>
            <a:off x="0" y="228848"/>
            <a:ext cx="9144000" cy="1554416"/>
          </a:xfrm>
        </p:spPr>
        <p:txBody>
          <a:bodyPr/>
          <a:lstStyle/>
          <a:p>
            <a:r>
              <a:rPr lang="en-US" spc="0" dirty="0">
                <a:latin typeface="Arial" panose="020B0604020202020204" pitchFamily="34" charset="0"/>
                <a:cs typeface="Arial" panose="020B0604020202020204" pitchFamily="34" charset="0"/>
              </a:rPr>
              <a:t>2019 Badger TraCS</a:t>
            </a:r>
            <a:br>
              <a:rPr lang="en-US" spc="0" dirty="0">
                <a:latin typeface="Arial" panose="020B0604020202020204" pitchFamily="34" charset="0"/>
                <a:cs typeface="Arial" panose="020B0604020202020204" pitchFamily="34" charset="0"/>
              </a:rPr>
            </a:br>
            <a:r>
              <a:rPr lang="en-US" spc="0" dirty="0">
                <a:latin typeface="Arial" panose="020B0604020202020204" pitchFamily="34" charset="0"/>
                <a:cs typeface="Arial" panose="020B0604020202020204" pitchFamily="34" charset="0"/>
              </a:rPr>
              <a:t>User Conference</a:t>
            </a:r>
          </a:p>
        </p:txBody>
      </p:sp>
      <p:sp>
        <p:nvSpPr>
          <p:cNvPr id="13" name="Text Placeholder 2">
            <a:extLst>
              <a:ext uri="{FF2B5EF4-FFF2-40B4-BE49-F238E27FC236}">
                <a16:creationId xmlns:a16="http://schemas.microsoft.com/office/drawing/2014/main" id="{5E57E710-4332-42C4-9515-F3FEDF070E16}"/>
              </a:ext>
            </a:extLst>
          </p:cNvPr>
          <p:cNvSpPr txBox="1">
            <a:spLocks/>
          </p:cNvSpPr>
          <p:nvPr/>
        </p:nvSpPr>
        <p:spPr>
          <a:xfrm>
            <a:off x="6266896" y="2421513"/>
            <a:ext cx="2726016" cy="1013468"/>
          </a:xfrm>
          <a:prstGeom prst="rect">
            <a:avLst/>
          </a:prstGeom>
        </p:spPr>
        <p:txBody>
          <a:bodyPr lIns="0" tIns="0" rIns="0" bIns="0" anchor="t" anchorCtr="0"/>
          <a:lstStyle>
            <a:lvl1pPr marL="0" indent="0" algn="ctr" defTabSz="914400" rtl="0" eaLnBrk="1" latinLnBrk="0" hangingPunct="1">
              <a:lnSpc>
                <a:spcPct val="90000"/>
              </a:lnSpc>
              <a:spcBef>
                <a:spcPts val="1000"/>
              </a:spcBef>
              <a:buFont typeface="Arial" panose="020B0604020202020204" pitchFamily="34" charset="0"/>
              <a:buNone/>
              <a:defRPr sz="4700" b="1" kern="1200" spc="150" baseline="0">
                <a:solidFill>
                  <a:srgbClr val="D8B85E"/>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spc="0" dirty="0">
                <a:solidFill>
                  <a:schemeClr val="bg1"/>
                </a:solidFill>
                <a:latin typeface="Arial" panose="020B0604020202020204" pitchFamily="34" charset="0"/>
                <a:cs typeface="Arial" panose="020B0604020202020204" pitchFamily="34" charset="0"/>
              </a:rPr>
              <a:t>Insp. </a:t>
            </a:r>
          </a:p>
          <a:p>
            <a:r>
              <a:rPr lang="en-US" sz="3200" spc="0" dirty="0">
                <a:solidFill>
                  <a:schemeClr val="bg1"/>
                </a:solidFill>
                <a:latin typeface="Arial" panose="020B0604020202020204" pitchFamily="34" charset="0"/>
                <a:cs typeface="Arial" panose="020B0604020202020204" pitchFamily="34" charset="0"/>
              </a:rPr>
              <a:t>Travis Lauer</a:t>
            </a:r>
          </a:p>
        </p:txBody>
      </p:sp>
      <p:sp>
        <p:nvSpPr>
          <p:cNvPr id="14" name="Text Placeholder 3">
            <a:extLst>
              <a:ext uri="{FF2B5EF4-FFF2-40B4-BE49-F238E27FC236}">
                <a16:creationId xmlns:a16="http://schemas.microsoft.com/office/drawing/2014/main" id="{F23C2984-73F5-4394-91F9-6A65AEFDAF46}"/>
              </a:ext>
            </a:extLst>
          </p:cNvPr>
          <p:cNvSpPr txBox="1">
            <a:spLocks/>
          </p:cNvSpPr>
          <p:nvPr/>
        </p:nvSpPr>
        <p:spPr>
          <a:xfrm>
            <a:off x="6375276" y="3405377"/>
            <a:ext cx="2595755" cy="548640"/>
          </a:xfrm>
          <a:prstGeom prst="rect">
            <a:avLst/>
          </a:prstGeom>
        </p:spPr>
        <p:txBody>
          <a:bodyPr lIns="0" tIns="0" rIns="0" bIns="0" anchor="t" anchorCtr="0"/>
          <a:lstStyle>
            <a:lvl1pPr marL="0" indent="0" algn="ctr" defTabSz="914400" rtl="0" eaLnBrk="1" latinLnBrk="0" hangingPunct="1">
              <a:lnSpc>
                <a:spcPts val="4200"/>
              </a:lnSpc>
              <a:spcBef>
                <a:spcPts val="1000"/>
              </a:spcBef>
              <a:buFont typeface="Arial" panose="020B0604020202020204" pitchFamily="34" charset="0"/>
              <a:buNone/>
              <a:defRPr sz="4000" kern="1200" spc="100" baseline="0">
                <a:solidFill>
                  <a:srgbClr val="DCC070"/>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spc="0" dirty="0">
                <a:solidFill>
                  <a:schemeClr val="bg1"/>
                </a:solidFill>
                <a:cs typeface="Arial" panose="020B0604020202020204" pitchFamily="34" charset="0"/>
              </a:rPr>
              <a:t>Wisconsin State Patrol</a:t>
            </a:r>
          </a:p>
        </p:txBody>
      </p:sp>
    </p:spTree>
    <p:extLst>
      <p:ext uri="{BB962C8B-B14F-4D97-AF65-F5344CB8AC3E}">
        <p14:creationId xmlns:p14="http://schemas.microsoft.com/office/powerpoint/2010/main" val="2792416604"/>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social media post&#10;&#10;Description generated with very high confidence">
            <a:extLst>
              <a:ext uri="{FF2B5EF4-FFF2-40B4-BE49-F238E27FC236}">
                <a16:creationId xmlns:a16="http://schemas.microsoft.com/office/drawing/2014/main" id="{7EFD5288-25D4-45CD-A5FF-21D7782449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914" y="1722047"/>
            <a:ext cx="4833805" cy="5123419"/>
          </a:xfrm>
          <a:prstGeom prst="rect">
            <a:avLst/>
          </a:prstGeom>
        </p:spPr>
      </p:pic>
      <p:sp>
        <p:nvSpPr>
          <p:cNvPr id="11" name="Title 1">
            <a:extLst>
              <a:ext uri="{FF2B5EF4-FFF2-40B4-BE49-F238E27FC236}">
                <a16:creationId xmlns:a16="http://schemas.microsoft.com/office/drawing/2014/main" id="{995F6FA6-0A01-4035-8DE3-0256D52F6D3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77BFF0EE-E7D0-43E5-99EB-768FBAA9672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Client Setup (</a:t>
            </a:r>
            <a:r>
              <a:rPr lang="en-US" sz="3200" dirty="0" err="1"/>
              <a:t>con’t</a:t>
            </a:r>
            <a:r>
              <a:rPr lang="en-US" sz="3200" dirty="0"/>
              <a:t>.)</a:t>
            </a:r>
          </a:p>
        </p:txBody>
      </p:sp>
      <p:pic>
        <p:nvPicPr>
          <p:cNvPr id="8" name="Picture 7">
            <a:extLst>
              <a:ext uri="{FF2B5EF4-FFF2-40B4-BE49-F238E27FC236}">
                <a16:creationId xmlns:a16="http://schemas.microsoft.com/office/drawing/2014/main" id="{4D38552B-DF91-433F-9BCC-D6189E84AB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703" y="5939000"/>
            <a:ext cx="7466483" cy="679210"/>
          </a:xfrm>
          <a:prstGeom prst="rect">
            <a:avLst/>
          </a:prstGeom>
          <a:ln w="3175" cap="sq">
            <a:solidFill>
              <a:schemeClr val="bg1">
                <a:lumMod val="95000"/>
              </a:schemeClr>
            </a:solidFill>
            <a:prstDash val="solid"/>
            <a:miter lim="800000"/>
          </a:ln>
          <a:effectLst>
            <a:outerShdw blurRad="50800" dist="38100" dir="2700000" algn="tl" rotWithShape="0">
              <a:srgbClr val="000000">
                <a:alpha val="43000"/>
              </a:srgbClr>
            </a:outerShdw>
          </a:effectLst>
        </p:spPr>
      </p:pic>
      <p:sp>
        <p:nvSpPr>
          <p:cNvPr id="14" name="Rectangle 13">
            <a:extLst>
              <a:ext uri="{FF2B5EF4-FFF2-40B4-BE49-F238E27FC236}">
                <a16:creationId xmlns:a16="http://schemas.microsoft.com/office/drawing/2014/main" id="{ADC19F6B-A669-46DE-ADB8-A1597A5BC797}"/>
              </a:ext>
            </a:extLst>
          </p:cNvPr>
          <p:cNvSpPr/>
          <p:nvPr/>
        </p:nvSpPr>
        <p:spPr>
          <a:xfrm>
            <a:off x="271590" y="1678824"/>
            <a:ext cx="3947325" cy="3385542"/>
          </a:xfrm>
          <a:prstGeom prst="rect">
            <a:avLst/>
          </a:prstGeom>
        </p:spPr>
        <p:txBody>
          <a:bodyPr wrap="square">
            <a:spAutoFit/>
          </a:bodyPr>
          <a:lstStyle/>
          <a:p>
            <a:r>
              <a:rPr lang="en-US" sz="2300" b="1" u="sng" dirty="0">
                <a:solidFill>
                  <a:srgbClr val="F9DC5C"/>
                </a:solidFill>
                <a:latin typeface="Arial Narrow" panose="020B0606020202030204" pitchFamily="34" charset="0"/>
              </a:rPr>
              <a:t>Mobile Distribution Settings</a:t>
            </a:r>
          </a:p>
          <a:p>
            <a:endParaRPr lang="en-US" sz="2300" b="1" u="sng" dirty="0">
              <a:solidFill>
                <a:srgbClr val="F9DC5C"/>
              </a:solidFill>
              <a:latin typeface="Arial Narrow" panose="020B0606020202030204" pitchFamily="34" charset="0"/>
            </a:endParaRPr>
          </a:p>
          <a:p>
            <a:r>
              <a:rPr lang="en-US" sz="2100" b="1" dirty="0">
                <a:solidFill>
                  <a:schemeClr val="bg1"/>
                </a:solidFill>
                <a:latin typeface="Arial Narrow" panose="020B0606020202030204" pitchFamily="34" charset="0"/>
              </a:rPr>
              <a:t>Linked Attachment Location:</a:t>
            </a:r>
          </a:p>
          <a:p>
            <a:r>
              <a:rPr lang="en-US" sz="2100" b="1" dirty="0">
                <a:solidFill>
                  <a:srgbClr val="F9DC5C"/>
                </a:solidFill>
                <a:latin typeface="Arial Narrow" panose="020B0606020202030204" pitchFamily="34" charset="0"/>
              </a:rPr>
              <a:t>Network location to save files</a:t>
            </a:r>
          </a:p>
          <a:p>
            <a:endParaRPr lang="en-US" sz="2100" b="1" dirty="0">
              <a:solidFill>
                <a:schemeClr val="bg1"/>
              </a:solidFill>
              <a:latin typeface="Arial Narrow" panose="020B0606020202030204" pitchFamily="34" charset="0"/>
            </a:endParaRPr>
          </a:p>
          <a:p>
            <a:r>
              <a:rPr lang="en-US" sz="2100" b="1" dirty="0">
                <a:solidFill>
                  <a:schemeClr val="bg1"/>
                </a:solidFill>
                <a:latin typeface="Arial Narrow" panose="020B0606020202030204" pitchFamily="34" charset="0"/>
              </a:rPr>
              <a:t>File Link Mode:</a:t>
            </a:r>
          </a:p>
          <a:p>
            <a:r>
              <a:rPr lang="en-US" sz="2100" b="1" dirty="0">
                <a:solidFill>
                  <a:srgbClr val="F9DC5C"/>
                </a:solidFill>
                <a:latin typeface="Arial Narrow" panose="020B0606020202030204" pitchFamily="34" charset="0"/>
              </a:rPr>
              <a:t>Upload</a:t>
            </a:r>
          </a:p>
          <a:p>
            <a:endParaRPr lang="en-US" sz="2100" b="1" dirty="0">
              <a:solidFill>
                <a:srgbClr val="F9DC5C"/>
              </a:solidFill>
              <a:latin typeface="Arial Narrow" panose="020B0606020202030204" pitchFamily="34" charset="0"/>
            </a:endParaRPr>
          </a:p>
          <a:p>
            <a:r>
              <a:rPr lang="en-US" sz="2100" b="1" dirty="0" err="1">
                <a:solidFill>
                  <a:schemeClr val="bg1"/>
                </a:solidFill>
                <a:latin typeface="Arial Narrow" panose="020B0606020202030204" pitchFamily="34" charset="0"/>
              </a:rPr>
              <a:t>Attch</a:t>
            </a:r>
            <a:r>
              <a:rPr lang="en-US" sz="2100" b="1" dirty="0">
                <a:solidFill>
                  <a:schemeClr val="bg1"/>
                </a:solidFill>
                <a:latin typeface="Arial Narrow" panose="020B0606020202030204" pitchFamily="34" charset="0"/>
              </a:rPr>
              <a:t> Download Retention:</a:t>
            </a:r>
          </a:p>
          <a:p>
            <a:r>
              <a:rPr lang="en-US" sz="2100" b="1" dirty="0">
                <a:solidFill>
                  <a:srgbClr val="F9DC5C"/>
                </a:solidFill>
                <a:latin typeface="Arial Narrow" panose="020B0606020202030204" pitchFamily="34" charset="0"/>
              </a:rPr>
              <a:t>Days to keep on client machines</a:t>
            </a:r>
          </a:p>
        </p:txBody>
      </p:sp>
    </p:spTree>
    <p:extLst>
      <p:ext uri="{BB962C8B-B14F-4D97-AF65-F5344CB8AC3E}">
        <p14:creationId xmlns:p14="http://schemas.microsoft.com/office/powerpoint/2010/main" val="1571520030"/>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social media post&#10;&#10;Description generated with very high confidence">
            <a:extLst>
              <a:ext uri="{FF2B5EF4-FFF2-40B4-BE49-F238E27FC236}">
                <a16:creationId xmlns:a16="http://schemas.microsoft.com/office/drawing/2014/main" id="{DDC764D8-516D-4A57-A091-2379B87708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915" y="1722047"/>
            <a:ext cx="4846818" cy="5135953"/>
          </a:xfrm>
          <a:prstGeom prst="rect">
            <a:avLst/>
          </a:prstGeom>
        </p:spPr>
      </p:pic>
      <p:sp>
        <p:nvSpPr>
          <p:cNvPr id="11" name="Title 1">
            <a:extLst>
              <a:ext uri="{FF2B5EF4-FFF2-40B4-BE49-F238E27FC236}">
                <a16:creationId xmlns:a16="http://schemas.microsoft.com/office/drawing/2014/main" id="{995F6FA6-0A01-4035-8DE3-0256D52F6D3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77BFF0EE-E7D0-43E5-99EB-768FBAA9672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Client Setup (</a:t>
            </a:r>
            <a:r>
              <a:rPr lang="en-US" sz="3200" dirty="0" err="1"/>
              <a:t>con’t</a:t>
            </a:r>
            <a:r>
              <a:rPr lang="en-US" sz="3200" dirty="0"/>
              <a:t>.)</a:t>
            </a:r>
          </a:p>
        </p:txBody>
      </p:sp>
      <p:sp>
        <p:nvSpPr>
          <p:cNvPr id="9" name="Rectangle 8">
            <a:extLst>
              <a:ext uri="{FF2B5EF4-FFF2-40B4-BE49-F238E27FC236}">
                <a16:creationId xmlns:a16="http://schemas.microsoft.com/office/drawing/2014/main" id="{9BE17CD7-E286-4888-83B0-A1E1B3B3F99D}"/>
              </a:ext>
            </a:extLst>
          </p:cNvPr>
          <p:cNvSpPr/>
          <p:nvPr/>
        </p:nvSpPr>
        <p:spPr>
          <a:xfrm>
            <a:off x="271590" y="1678824"/>
            <a:ext cx="3947325" cy="3385542"/>
          </a:xfrm>
          <a:prstGeom prst="rect">
            <a:avLst/>
          </a:prstGeom>
        </p:spPr>
        <p:txBody>
          <a:bodyPr wrap="square">
            <a:spAutoFit/>
          </a:bodyPr>
          <a:lstStyle/>
          <a:p>
            <a:r>
              <a:rPr lang="en-US" sz="2300" b="1" u="sng" dirty="0">
                <a:solidFill>
                  <a:srgbClr val="F9DC5C"/>
                </a:solidFill>
                <a:latin typeface="Arial Narrow" panose="020B0606020202030204" pitchFamily="34" charset="0"/>
              </a:rPr>
              <a:t>Office Distribution Settings</a:t>
            </a:r>
          </a:p>
          <a:p>
            <a:endParaRPr lang="en-US" sz="2300" b="1" u="sng" dirty="0">
              <a:solidFill>
                <a:srgbClr val="F9DC5C"/>
              </a:solidFill>
              <a:latin typeface="Arial Narrow" panose="020B0606020202030204" pitchFamily="34" charset="0"/>
            </a:endParaRPr>
          </a:p>
          <a:p>
            <a:r>
              <a:rPr lang="en-US" sz="2100" b="1" dirty="0">
                <a:solidFill>
                  <a:schemeClr val="bg1"/>
                </a:solidFill>
                <a:latin typeface="Arial Narrow" panose="020B0606020202030204" pitchFamily="34" charset="0"/>
              </a:rPr>
              <a:t>Linked Attachment Location:</a:t>
            </a:r>
          </a:p>
          <a:p>
            <a:r>
              <a:rPr lang="en-US" sz="2100" b="1" dirty="0">
                <a:solidFill>
                  <a:srgbClr val="F9DC5C"/>
                </a:solidFill>
                <a:latin typeface="Arial Narrow" panose="020B0606020202030204" pitchFamily="34" charset="0"/>
              </a:rPr>
              <a:t>Network location to save files</a:t>
            </a:r>
          </a:p>
          <a:p>
            <a:endParaRPr lang="en-US" sz="2100" b="1" dirty="0">
              <a:solidFill>
                <a:schemeClr val="bg1"/>
              </a:solidFill>
              <a:latin typeface="Arial Narrow" panose="020B0606020202030204" pitchFamily="34" charset="0"/>
            </a:endParaRPr>
          </a:p>
          <a:p>
            <a:r>
              <a:rPr lang="en-US" sz="2100" b="1" dirty="0">
                <a:solidFill>
                  <a:schemeClr val="bg1"/>
                </a:solidFill>
                <a:latin typeface="Arial Narrow" panose="020B0606020202030204" pitchFamily="34" charset="0"/>
              </a:rPr>
              <a:t>File Link Mode:</a:t>
            </a:r>
          </a:p>
          <a:p>
            <a:r>
              <a:rPr lang="en-US" sz="2100" b="1" dirty="0">
                <a:solidFill>
                  <a:srgbClr val="F9DC5C"/>
                </a:solidFill>
                <a:latin typeface="Arial Narrow" panose="020B0606020202030204" pitchFamily="34" charset="0"/>
              </a:rPr>
              <a:t>Copy</a:t>
            </a:r>
          </a:p>
          <a:p>
            <a:endParaRPr lang="en-US" sz="2100" b="1" dirty="0">
              <a:solidFill>
                <a:srgbClr val="F9DC5C"/>
              </a:solidFill>
              <a:latin typeface="Arial Narrow" panose="020B0606020202030204" pitchFamily="34" charset="0"/>
            </a:endParaRPr>
          </a:p>
          <a:p>
            <a:r>
              <a:rPr lang="en-US" sz="2100" b="1" dirty="0" err="1">
                <a:solidFill>
                  <a:schemeClr val="bg1"/>
                </a:solidFill>
                <a:latin typeface="Arial Narrow" panose="020B0606020202030204" pitchFamily="34" charset="0"/>
              </a:rPr>
              <a:t>Attch</a:t>
            </a:r>
            <a:r>
              <a:rPr lang="en-US" sz="2100" b="1" dirty="0">
                <a:solidFill>
                  <a:schemeClr val="bg1"/>
                </a:solidFill>
                <a:latin typeface="Arial Narrow" panose="020B0606020202030204" pitchFamily="34" charset="0"/>
              </a:rPr>
              <a:t> Download Retention:</a:t>
            </a:r>
          </a:p>
          <a:p>
            <a:r>
              <a:rPr lang="en-US" sz="2100" b="1" dirty="0">
                <a:solidFill>
                  <a:srgbClr val="F9DC5C"/>
                </a:solidFill>
                <a:latin typeface="Arial Narrow" panose="020B0606020202030204" pitchFamily="34" charset="0"/>
              </a:rPr>
              <a:t>Days to keep on client machines</a:t>
            </a:r>
          </a:p>
        </p:txBody>
      </p:sp>
      <p:pic>
        <p:nvPicPr>
          <p:cNvPr id="10" name="Picture 9">
            <a:extLst>
              <a:ext uri="{FF2B5EF4-FFF2-40B4-BE49-F238E27FC236}">
                <a16:creationId xmlns:a16="http://schemas.microsoft.com/office/drawing/2014/main" id="{B55CBFD5-B57C-488A-AE8D-25C2B9E3D0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544" y="5814975"/>
            <a:ext cx="7494023" cy="679210"/>
          </a:xfrm>
          <a:prstGeom prst="rect">
            <a:avLst/>
          </a:prstGeom>
          <a:ln w="3175" cap="sq">
            <a:solidFill>
              <a:schemeClr val="bg1">
                <a:lumMod val="9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33151652"/>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77EB75A-38B6-43E8-90DC-F59B61E6C639}"/>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0" name="Text Placeholder 2">
            <a:extLst>
              <a:ext uri="{FF2B5EF4-FFF2-40B4-BE49-F238E27FC236}">
                <a16:creationId xmlns:a16="http://schemas.microsoft.com/office/drawing/2014/main" id="{450C651C-CCE6-4E4C-A34B-E69AB9BAD241}"/>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Tips</a:t>
            </a:r>
          </a:p>
        </p:txBody>
      </p:sp>
      <p:sp>
        <p:nvSpPr>
          <p:cNvPr id="14" name="Rectangle 13">
            <a:extLst>
              <a:ext uri="{FF2B5EF4-FFF2-40B4-BE49-F238E27FC236}">
                <a16:creationId xmlns:a16="http://schemas.microsoft.com/office/drawing/2014/main" id="{E133FC16-39DA-4C5D-B6B9-4E827CFA65ED}"/>
              </a:ext>
            </a:extLst>
          </p:cNvPr>
          <p:cNvSpPr/>
          <p:nvPr/>
        </p:nvSpPr>
        <p:spPr>
          <a:xfrm>
            <a:off x="361772" y="1605338"/>
            <a:ext cx="8420455" cy="4693593"/>
          </a:xfrm>
          <a:prstGeom prst="rect">
            <a:avLst/>
          </a:prstGeom>
        </p:spPr>
        <p:txBody>
          <a:bodyPr wrap="square">
            <a:spAutoFit/>
          </a:bodyPr>
          <a:lstStyle/>
          <a:p>
            <a:r>
              <a:rPr lang="en-US" sz="2300" b="1" u="sng" dirty="0">
                <a:solidFill>
                  <a:srgbClr val="F9DC5C"/>
                </a:solidFill>
                <a:latin typeface="Arial Narrow" panose="020B0606020202030204" pitchFamily="34" charset="0"/>
              </a:rPr>
              <a:t>When the user is adding attachments, the Police Number/ Case Number should already be set</a:t>
            </a:r>
            <a:endParaRPr lang="en-US" sz="2300" b="1" dirty="0">
              <a:solidFill>
                <a:srgbClr val="F9DC5C"/>
              </a:solidFill>
              <a:latin typeface="Arial Narrow" panose="020B0606020202030204" pitchFamily="34" charset="0"/>
            </a:endParaRPr>
          </a:p>
          <a:p>
            <a:r>
              <a:rPr lang="en-US" sz="2300" b="1" dirty="0">
                <a:solidFill>
                  <a:schemeClr val="bg1"/>
                </a:solidFill>
                <a:latin typeface="Arial Narrow" panose="020B0606020202030204" pitchFamily="34" charset="0"/>
              </a:rPr>
              <a:t>This is because the location the file is put takes the .</a:t>
            </a:r>
            <a:r>
              <a:rPr lang="en-US" sz="2300" b="1" dirty="0" err="1">
                <a:solidFill>
                  <a:schemeClr val="bg1"/>
                </a:solidFill>
                <a:latin typeface="Arial Narrow" panose="020B0606020202030204" pitchFamily="34" charset="0"/>
              </a:rPr>
              <a:t>ini</a:t>
            </a:r>
            <a:r>
              <a:rPr lang="en-US" sz="2300" b="1" dirty="0">
                <a:solidFill>
                  <a:schemeClr val="bg1"/>
                </a:solidFill>
                <a:latin typeface="Arial Narrow" panose="020B0606020202030204" pitchFamily="34" charset="0"/>
              </a:rPr>
              <a:t> setting and adds the case number to the end. All attachments are saved together under the same directory name.</a:t>
            </a: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Workstations should be set to File Copy – not File Upload (Office Distribution should be set to ‘File Copy’.</a:t>
            </a: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When testing, use small file sizes </a:t>
            </a:r>
          </a:p>
          <a:p>
            <a:r>
              <a:rPr lang="en-US" sz="2300" b="1" dirty="0">
                <a:solidFill>
                  <a:schemeClr val="bg1"/>
                </a:solidFill>
                <a:latin typeface="Arial Narrow" panose="020B0606020202030204" pitchFamily="34" charset="0"/>
              </a:rPr>
              <a:t>Large ones will take a while to upload/download. It can be frustrating to wait an hour to upload a 500 GB file just for testing purposes.</a:t>
            </a:r>
          </a:p>
          <a:p>
            <a:endParaRPr lang="en-US" sz="2300" b="1" dirty="0">
              <a:solidFill>
                <a:srgbClr val="F9DC5C"/>
              </a:solidFill>
              <a:latin typeface="Arial Narrow" panose="020B0606020202030204" pitchFamily="34" charset="0"/>
            </a:endParaRPr>
          </a:p>
        </p:txBody>
      </p:sp>
    </p:spTree>
    <p:extLst>
      <p:ext uri="{BB962C8B-B14F-4D97-AF65-F5344CB8AC3E}">
        <p14:creationId xmlns:p14="http://schemas.microsoft.com/office/powerpoint/2010/main" val="2756677957"/>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170C380-BB44-46A2-848E-99B351995C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0" name="Text Placeholder 2">
            <a:extLst>
              <a:ext uri="{FF2B5EF4-FFF2-40B4-BE49-F238E27FC236}">
                <a16:creationId xmlns:a16="http://schemas.microsoft.com/office/drawing/2014/main" id="{C8C2F0E4-0D31-4E0D-AE37-B8E2909F2101}"/>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What is available?</a:t>
            </a:r>
          </a:p>
        </p:txBody>
      </p:sp>
      <p:sp>
        <p:nvSpPr>
          <p:cNvPr id="11" name="Rectangle 10">
            <a:extLst>
              <a:ext uri="{FF2B5EF4-FFF2-40B4-BE49-F238E27FC236}">
                <a16:creationId xmlns:a16="http://schemas.microsoft.com/office/drawing/2014/main" id="{132BE041-38DB-47DC-B5A4-0738EE2D03FE}"/>
              </a:ext>
            </a:extLst>
          </p:cNvPr>
          <p:cNvSpPr/>
          <p:nvPr/>
        </p:nvSpPr>
        <p:spPr>
          <a:xfrm>
            <a:off x="479357" y="1612135"/>
            <a:ext cx="3261874" cy="3785652"/>
          </a:xfrm>
          <a:prstGeom prst="rect">
            <a:avLst/>
          </a:prstGeom>
        </p:spPr>
        <p:txBody>
          <a:bodyPr wrap="square">
            <a:spAutoFit/>
          </a:bodyPr>
          <a:lstStyle/>
          <a:p>
            <a:pPr marL="342900" indent="-342900">
              <a:buFont typeface="Arial" panose="020B0604020202020204" pitchFamily="34" charset="0"/>
              <a:buChar char="•"/>
            </a:pPr>
            <a:r>
              <a:rPr lang="en-US" sz="2400" b="1" dirty="0">
                <a:solidFill>
                  <a:srgbClr val="F9DC5C"/>
                </a:solidFill>
                <a:latin typeface="Arial Narrow" panose="020B0606020202030204" pitchFamily="34" charset="0"/>
              </a:rPr>
              <a:t>Email</a:t>
            </a:r>
          </a:p>
          <a:p>
            <a:pPr marL="342900" indent="-342900">
              <a:buFont typeface="Arial" panose="020B0604020202020204" pitchFamily="34" charset="0"/>
              <a:buChar char="•"/>
            </a:pPr>
            <a:endParaRPr lang="en-US" sz="2400" b="1" dirty="0">
              <a:solidFill>
                <a:srgbClr val="F9DC5C"/>
              </a:solidFill>
              <a:latin typeface="Arial Narrow" panose="020B0606020202030204" pitchFamily="34" charset="0"/>
            </a:endParaRPr>
          </a:p>
          <a:p>
            <a:pPr marL="342900" indent="-342900">
              <a:buFont typeface="Arial" panose="020B0604020202020204" pitchFamily="34" charset="0"/>
              <a:buChar char="•"/>
            </a:pPr>
            <a:r>
              <a:rPr lang="en-US" sz="2400" b="1" dirty="0">
                <a:solidFill>
                  <a:srgbClr val="F9DC5C"/>
                </a:solidFill>
                <a:latin typeface="Arial Narrow" panose="020B0606020202030204" pitchFamily="34" charset="0"/>
              </a:rPr>
              <a:t>Notification</a:t>
            </a:r>
          </a:p>
          <a:p>
            <a:pPr marL="342900" indent="-342900">
              <a:buFont typeface="Arial" panose="020B0604020202020204" pitchFamily="34" charset="0"/>
              <a:buChar char="•"/>
            </a:pPr>
            <a:endParaRPr lang="en-US" sz="2400" b="1" dirty="0">
              <a:solidFill>
                <a:srgbClr val="F9DC5C"/>
              </a:solidFill>
              <a:latin typeface="Arial Narrow" panose="020B0606020202030204" pitchFamily="34" charset="0"/>
            </a:endParaRPr>
          </a:p>
          <a:p>
            <a:pPr marL="342900" indent="-342900">
              <a:buFont typeface="Arial" panose="020B0604020202020204" pitchFamily="34" charset="0"/>
              <a:buChar char="•"/>
            </a:pPr>
            <a:r>
              <a:rPr lang="en-US" sz="2400" b="1" dirty="0">
                <a:solidFill>
                  <a:srgbClr val="F9DC5C"/>
                </a:solidFill>
                <a:latin typeface="Arial Narrow" panose="020B0606020202030204" pitchFamily="34" charset="0"/>
              </a:rPr>
              <a:t>Batch Import/Export</a:t>
            </a:r>
          </a:p>
          <a:p>
            <a:pPr marL="342900" indent="-342900">
              <a:buFont typeface="Arial" panose="020B0604020202020204" pitchFamily="34" charset="0"/>
              <a:buChar char="•"/>
            </a:pPr>
            <a:endParaRPr lang="en-US" sz="2400" b="1" dirty="0">
              <a:solidFill>
                <a:srgbClr val="F9DC5C"/>
              </a:solidFill>
              <a:latin typeface="Arial Narrow" panose="020B0606020202030204" pitchFamily="34" charset="0"/>
            </a:endParaRPr>
          </a:p>
          <a:p>
            <a:pPr marL="342900" indent="-342900">
              <a:buFont typeface="Arial" panose="020B0604020202020204" pitchFamily="34" charset="0"/>
              <a:buChar char="•"/>
            </a:pPr>
            <a:r>
              <a:rPr lang="en-US" sz="2400" b="1" dirty="0">
                <a:solidFill>
                  <a:srgbClr val="F9DC5C"/>
                </a:solidFill>
                <a:latin typeface="Arial Narrow" panose="020B0606020202030204" pitchFamily="34" charset="0"/>
              </a:rPr>
              <a:t>Batch </a:t>
            </a:r>
            <a:r>
              <a:rPr lang="en-US" sz="2400" b="1" dirty="0" err="1">
                <a:solidFill>
                  <a:srgbClr val="F9DC5C"/>
                </a:solidFill>
                <a:latin typeface="Arial Narrow" panose="020B0606020202030204" pitchFamily="34" charset="0"/>
              </a:rPr>
              <a:t>TransComm</a:t>
            </a:r>
            <a:endParaRPr lang="en-US" sz="2400" b="1" dirty="0">
              <a:solidFill>
                <a:srgbClr val="F9DC5C"/>
              </a:solidFill>
              <a:latin typeface="Arial Narrow" panose="020B0606020202030204" pitchFamily="34" charset="0"/>
            </a:endParaRPr>
          </a:p>
          <a:p>
            <a:pPr marL="342900" indent="-342900">
              <a:buFont typeface="Arial" panose="020B0604020202020204" pitchFamily="34" charset="0"/>
              <a:buChar char="•"/>
            </a:pPr>
            <a:endParaRPr lang="en-US" sz="2400" b="1" dirty="0">
              <a:solidFill>
                <a:srgbClr val="F9DC5C"/>
              </a:solidFill>
              <a:latin typeface="Arial Narrow" panose="020B0606020202030204" pitchFamily="34" charset="0"/>
            </a:endParaRPr>
          </a:p>
          <a:p>
            <a:pPr marL="342900" indent="-342900">
              <a:buFont typeface="Arial" panose="020B0604020202020204" pitchFamily="34" charset="0"/>
              <a:buChar char="•"/>
            </a:pPr>
            <a:r>
              <a:rPr lang="en-US" sz="2400" b="1" dirty="0">
                <a:solidFill>
                  <a:srgbClr val="F9DC5C"/>
                </a:solidFill>
                <a:latin typeface="Arial Narrow" panose="020B0606020202030204" pitchFamily="34" charset="0"/>
              </a:rPr>
              <a:t>Active Directory</a:t>
            </a:r>
          </a:p>
          <a:p>
            <a:pPr marL="342900" indent="-342900">
              <a:buFont typeface="Arial" panose="020B0604020202020204" pitchFamily="34" charset="0"/>
              <a:buChar char="•"/>
            </a:pPr>
            <a:endParaRPr lang="en-US" sz="2400" b="1" dirty="0">
              <a:solidFill>
                <a:srgbClr val="F9DC5C"/>
              </a:solidFill>
              <a:latin typeface="Arial Narrow" panose="020B0606020202030204" pitchFamily="34" charset="0"/>
            </a:endParaRPr>
          </a:p>
        </p:txBody>
      </p:sp>
      <p:pic>
        <p:nvPicPr>
          <p:cNvPr id="8" name="Picture 7" descr="A screenshot of a social media post&#10;&#10;Description generated with very high confidence">
            <a:extLst>
              <a:ext uri="{FF2B5EF4-FFF2-40B4-BE49-F238E27FC236}">
                <a16:creationId xmlns:a16="http://schemas.microsoft.com/office/drawing/2014/main" id="{AF8C9215-65AB-44C6-87C7-557EF8757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4059" y="1666050"/>
            <a:ext cx="4975564" cy="5197522"/>
          </a:xfrm>
          <a:prstGeom prst="rect">
            <a:avLst/>
          </a:prstGeom>
        </p:spPr>
      </p:pic>
      <p:pic>
        <p:nvPicPr>
          <p:cNvPr id="13" name="Picture 12" descr="A screenshot of a cell phone&#10;&#10;Description generated with very high confidence">
            <a:extLst>
              <a:ext uri="{FF2B5EF4-FFF2-40B4-BE49-F238E27FC236}">
                <a16:creationId xmlns:a16="http://schemas.microsoft.com/office/drawing/2014/main" id="{18655E61-47CB-4BE8-A863-FFF1F5990272}"/>
              </a:ext>
            </a:extLst>
          </p:cNvPr>
          <p:cNvPicPr>
            <a:picLocks noChangeAspect="1"/>
          </p:cNvPicPr>
          <p:nvPr/>
        </p:nvPicPr>
        <p:blipFill rotWithShape="1">
          <a:blip r:embed="rId4">
            <a:extLst>
              <a:ext uri="{28A0092B-C50C-407E-A947-70E740481C1C}">
                <a14:useLocalDpi xmlns:a14="http://schemas.microsoft.com/office/drawing/2010/main" val="0"/>
              </a:ext>
            </a:extLst>
          </a:blip>
          <a:srcRect l="802" r="134" b="959"/>
          <a:stretch/>
        </p:blipFill>
        <p:spPr>
          <a:xfrm>
            <a:off x="3568823" y="3772156"/>
            <a:ext cx="4161787" cy="2839587"/>
          </a:xfrm>
          <a:prstGeom prst="rect">
            <a:avLst/>
          </a:prstGeom>
          <a:ln w="9525">
            <a:solidFill>
              <a:schemeClr val="bg1">
                <a:lumMod val="65000"/>
              </a:schemeClr>
            </a:solidFill>
          </a:ln>
        </p:spPr>
      </p:pic>
    </p:spTree>
    <p:extLst>
      <p:ext uri="{BB962C8B-B14F-4D97-AF65-F5344CB8AC3E}">
        <p14:creationId xmlns:p14="http://schemas.microsoft.com/office/powerpoint/2010/main" val="4009989504"/>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393D66D-BBA8-46FE-B974-EE651A0A57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2531" y="1483567"/>
            <a:ext cx="4186432" cy="5379079"/>
          </a:xfrm>
          <a:prstGeom prst="rect">
            <a:avLst/>
          </a:prstGeom>
          <a:ln w="19050" cap="sq">
            <a:solidFill>
              <a:schemeClr val="bg1">
                <a:lumMod val="95000"/>
              </a:schemeClr>
            </a:solidFill>
            <a:prstDash val="solid"/>
            <a:miter lim="800000"/>
          </a:ln>
          <a:effectLst>
            <a:outerShdw blurRad="50800" dist="38100" dir="2700000" algn="tl" rotWithShape="0">
              <a:srgbClr val="000000">
                <a:alpha val="43000"/>
              </a:srgbClr>
            </a:outerShdw>
          </a:effectLst>
        </p:spPr>
      </p:pic>
      <p:sp>
        <p:nvSpPr>
          <p:cNvPr id="6" name="Title 1">
            <a:extLst>
              <a:ext uri="{FF2B5EF4-FFF2-40B4-BE49-F238E27FC236}">
                <a16:creationId xmlns:a16="http://schemas.microsoft.com/office/drawing/2014/main" id="{01D4DFE2-A215-44AB-9F91-5CB4F21AD74F}"/>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7" name="Text Placeholder 2">
            <a:extLst>
              <a:ext uri="{FF2B5EF4-FFF2-40B4-BE49-F238E27FC236}">
                <a16:creationId xmlns:a16="http://schemas.microsoft.com/office/drawing/2014/main" id="{F57E8C1E-4C4D-410C-A014-B051760EE9E6}"/>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Installing - </a:t>
            </a:r>
            <a:r>
              <a:rPr lang="en-US" sz="3200" b="1" dirty="0">
                <a:solidFill>
                  <a:srgbClr val="F9DC5C"/>
                </a:solidFill>
              </a:rPr>
              <a:t>TraCS</a:t>
            </a:r>
            <a:r>
              <a:rPr lang="en-US" sz="3200" dirty="0"/>
              <a:t> </a:t>
            </a:r>
            <a:r>
              <a:rPr lang="en-US" sz="3200" b="1" dirty="0">
                <a:solidFill>
                  <a:srgbClr val="F9DC5C"/>
                </a:solidFill>
              </a:rPr>
              <a:t>Installation Guide Task 3.25</a:t>
            </a:r>
          </a:p>
        </p:txBody>
      </p:sp>
      <p:sp>
        <p:nvSpPr>
          <p:cNvPr id="11" name="Arrow: Right 10">
            <a:extLst>
              <a:ext uri="{FF2B5EF4-FFF2-40B4-BE49-F238E27FC236}">
                <a16:creationId xmlns:a16="http://schemas.microsoft.com/office/drawing/2014/main" id="{CDF482F3-5771-4781-BBC6-D34E074D7342}"/>
              </a:ext>
            </a:extLst>
          </p:cNvPr>
          <p:cNvSpPr/>
          <p:nvPr/>
        </p:nvSpPr>
        <p:spPr>
          <a:xfrm rot="10800000">
            <a:off x="6882946" y="1583295"/>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BD49B46-179F-4CFC-BB49-24D359811999}"/>
              </a:ext>
            </a:extLst>
          </p:cNvPr>
          <p:cNvSpPr/>
          <p:nvPr/>
        </p:nvSpPr>
        <p:spPr>
          <a:xfrm>
            <a:off x="161699" y="1550026"/>
            <a:ext cx="4720832" cy="3631763"/>
          </a:xfrm>
          <a:prstGeom prst="rect">
            <a:avLst/>
          </a:prstGeom>
        </p:spPr>
        <p:txBody>
          <a:bodyPr wrap="square">
            <a:spAutoFit/>
          </a:bodyPr>
          <a:lstStyle/>
          <a:p>
            <a:r>
              <a:rPr lang="en-US" sz="2300" b="1" dirty="0">
                <a:solidFill>
                  <a:srgbClr val="F9DC5C"/>
                </a:solidFill>
                <a:latin typeface="Arial Narrow" panose="020B0606020202030204" pitchFamily="34" charset="0"/>
              </a:rPr>
              <a:t>Add SMTP as a </a:t>
            </a:r>
            <a:r>
              <a:rPr lang="en-US" sz="2300" b="1" dirty="0">
                <a:solidFill>
                  <a:schemeClr val="bg1"/>
                </a:solidFill>
                <a:latin typeface="Arial Narrow" panose="020B0606020202030204" pitchFamily="34" charset="0"/>
              </a:rPr>
              <a:t>Database Connection </a:t>
            </a:r>
            <a:r>
              <a:rPr lang="en-US" sz="2300" b="1" dirty="0">
                <a:solidFill>
                  <a:srgbClr val="F9DC5C"/>
                </a:solidFill>
                <a:latin typeface="Arial Narrow" panose="020B0606020202030204" pitchFamily="34" charset="0"/>
              </a:rPr>
              <a:t>(</a:t>
            </a:r>
            <a:r>
              <a:rPr lang="en-US" sz="2300" b="1" i="1" dirty="0">
                <a:solidFill>
                  <a:schemeClr val="bg1"/>
                </a:solidFill>
                <a:latin typeface="Arial Narrow" panose="020B0606020202030204" pitchFamily="34" charset="0"/>
              </a:rPr>
              <a:t>Task 1.6 step 11</a:t>
            </a:r>
            <a:r>
              <a:rPr lang="en-US" sz="2300" b="1" dirty="0">
                <a:solidFill>
                  <a:srgbClr val="F9DC5C"/>
                </a:solidFill>
                <a:latin typeface="Arial Narrow" panose="020B0606020202030204" pitchFamily="34" charset="0"/>
              </a:rPr>
              <a:t>).</a:t>
            </a:r>
          </a:p>
          <a:p>
            <a:endParaRPr lang="en-US" sz="2300" b="1" dirty="0">
              <a:solidFill>
                <a:srgbClr val="F9DC5C"/>
              </a:solidFill>
              <a:latin typeface="Arial Narrow" panose="020B0606020202030204" pitchFamily="34" charset="0"/>
            </a:endParaRPr>
          </a:p>
          <a:p>
            <a:r>
              <a:rPr lang="en-US" sz="2300" b="1" dirty="0">
                <a:solidFill>
                  <a:srgbClr val="F9DC5C"/>
                </a:solidFill>
                <a:latin typeface="Arial Narrow" panose="020B0606020202030204" pitchFamily="34" charset="0"/>
              </a:rPr>
              <a:t>Check for Mapped Drives</a:t>
            </a:r>
          </a:p>
          <a:p>
            <a:r>
              <a:rPr lang="en-US" sz="2300" b="1" dirty="0">
                <a:solidFill>
                  <a:schemeClr val="bg1"/>
                </a:solidFill>
                <a:latin typeface="Arial Narrow" panose="020B0606020202030204" pitchFamily="34" charset="0"/>
              </a:rPr>
              <a:t>Do not use Drive Letters</a:t>
            </a:r>
          </a:p>
          <a:p>
            <a:pPr marL="342900" indent="-342900">
              <a:buFont typeface="Arial" panose="020B0604020202020204" pitchFamily="34" charset="0"/>
              <a:buChar char="•"/>
            </a:pPr>
            <a:endParaRPr lang="en-US" sz="2300" b="1" dirty="0">
              <a:solidFill>
                <a:srgbClr val="F9DC5C"/>
              </a:solidFill>
              <a:latin typeface="Arial Narrow" panose="020B0606020202030204" pitchFamily="34" charset="0"/>
            </a:endParaRPr>
          </a:p>
          <a:p>
            <a:r>
              <a:rPr lang="en-US" sz="2300" b="1" dirty="0">
                <a:solidFill>
                  <a:srgbClr val="F9DC5C"/>
                </a:solidFill>
                <a:latin typeface="Arial Narrow" panose="020B0606020202030204" pitchFamily="34" charset="0"/>
              </a:rPr>
              <a:t>Install E-mail Service</a:t>
            </a:r>
          </a:p>
          <a:p>
            <a:r>
              <a:rPr lang="en-US" sz="2300" b="1" dirty="0">
                <a:solidFill>
                  <a:schemeClr val="bg1"/>
                </a:solidFill>
                <a:latin typeface="Arial Narrow" panose="020B0606020202030204" pitchFamily="34" charset="0"/>
              </a:rPr>
              <a:t>C:\Program Files (x86) \TraCS\Email Add Service.bat</a:t>
            </a:r>
          </a:p>
          <a:p>
            <a:endParaRPr lang="en-US" sz="2300" b="1" dirty="0">
              <a:solidFill>
                <a:srgbClr val="F9DC5C"/>
              </a:solidFill>
              <a:latin typeface="Arial Narrow" panose="020B0606020202030204" pitchFamily="34" charset="0"/>
            </a:endParaRPr>
          </a:p>
        </p:txBody>
      </p:sp>
    </p:spTree>
    <p:extLst>
      <p:ext uri="{BB962C8B-B14F-4D97-AF65-F5344CB8AC3E}">
        <p14:creationId xmlns:p14="http://schemas.microsoft.com/office/powerpoint/2010/main" val="2618779979"/>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generated with very high confidence">
            <a:extLst>
              <a:ext uri="{FF2B5EF4-FFF2-40B4-BE49-F238E27FC236}">
                <a16:creationId xmlns:a16="http://schemas.microsoft.com/office/drawing/2014/main" id="{5AF4E93B-5D97-4AE4-9E3E-DF96A10FB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97" y="1550025"/>
            <a:ext cx="3950060" cy="5295441"/>
          </a:xfrm>
          <a:prstGeom prst="rect">
            <a:avLst/>
          </a:prstGeom>
        </p:spPr>
      </p:pic>
      <p:sp>
        <p:nvSpPr>
          <p:cNvPr id="6" name="Title 1">
            <a:extLst>
              <a:ext uri="{FF2B5EF4-FFF2-40B4-BE49-F238E27FC236}">
                <a16:creationId xmlns:a16="http://schemas.microsoft.com/office/drawing/2014/main" id="{01D4DFE2-A215-44AB-9F91-5CB4F21AD74F}"/>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7" name="Text Placeholder 2">
            <a:extLst>
              <a:ext uri="{FF2B5EF4-FFF2-40B4-BE49-F238E27FC236}">
                <a16:creationId xmlns:a16="http://schemas.microsoft.com/office/drawing/2014/main" id="{F57E8C1E-4C4D-410C-A014-B051760EE9E6}"/>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t>Install Services: </a:t>
            </a:r>
            <a:r>
              <a:rPr lang="en-US" sz="3200" b="1" dirty="0">
                <a:solidFill>
                  <a:srgbClr val="F9DC5C"/>
                </a:solidFill>
              </a:rPr>
              <a:t>C:\Program Files (x86)\TraCS\</a:t>
            </a:r>
          </a:p>
        </p:txBody>
      </p:sp>
      <p:sp>
        <p:nvSpPr>
          <p:cNvPr id="13" name="Rectangle 12">
            <a:extLst>
              <a:ext uri="{FF2B5EF4-FFF2-40B4-BE49-F238E27FC236}">
                <a16:creationId xmlns:a16="http://schemas.microsoft.com/office/drawing/2014/main" id="{8BD49B46-179F-4CFC-BB49-24D359811999}"/>
              </a:ext>
            </a:extLst>
          </p:cNvPr>
          <p:cNvSpPr/>
          <p:nvPr/>
        </p:nvSpPr>
        <p:spPr>
          <a:xfrm>
            <a:off x="161699" y="1550026"/>
            <a:ext cx="4978698" cy="5262979"/>
          </a:xfrm>
          <a:prstGeom prst="rect">
            <a:avLst/>
          </a:prstGeom>
        </p:spPr>
        <p:txBody>
          <a:bodyPr wrap="square">
            <a:spAutoFit/>
          </a:bodyPr>
          <a:lstStyle/>
          <a:p>
            <a:r>
              <a:rPr lang="en-US" sz="2100" b="1" dirty="0">
                <a:solidFill>
                  <a:srgbClr val="F9DC5C"/>
                </a:solidFill>
                <a:latin typeface="Arial Narrow" panose="020B0606020202030204" pitchFamily="34" charset="0"/>
              </a:rPr>
              <a:t>For Notifications, install Notification Service</a:t>
            </a:r>
          </a:p>
          <a:p>
            <a:r>
              <a:rPr lang="en-US" sz="2100" b="1" dirty="0">
                <a:solidFill>
                  <a:srgbClr val="F9DC5C"/>
                </a:solidFill>
                <a:latin typeface="Arial Narrow" panose="020B0606020202030204" pitchFamily="34" charset="0"/>
              </a:rPr>
              <a:t>     </a:t>
            </a:r>
            <a:r>
              <a:rPr lang="en-US" sz="2100" b="1" dirty="0">
                <a:solidFill>
                  <a:schemeClr val="bg1"/>
                </a:solidFill>
                <a:latin typeface="Arial Narrow" panose="020B0606020202030204" pitchFamily="34" charset="0"/>
              </a:rPr>
              <a:t>Notification Add Service.bat</a:t>
            </a:r>
          </a:p>
          <a:p>
            <a:endParaRPr lang="en-US" sz="2100" b="1" dirty="0">
              <a:solidFill>
                <a:srgbClr val="F9DC5C"/>
              </a:solidFill>
              <a:latin typeface="Arial Narrow" panose="020B0606020202030204" pitchFamily="34" charset="0"/>
            </a:endParaRPr>
          </a:p>
          <a:p>
            <a:r>
              <a:rPr lang="en-US" sz="2100" b="1" dirty="0">
                <a:solidFill>
                  <a:srgbClr val="F9DC5C"/>
                </a:solidFill>
                <a:latin typeface="Arial Narrow" panose="020B0606020202030204" pitchFamily="34" charset="0"/>
              </a:rPr>
              <a:t>For Batch Transmission, install two services:</a:t>
            </a:r>
          </a:p>
          <a:p>
            <a:r>
              <a:rPr lang="en-US" sz="2100" b="1" dirty="0">
                <a:solidFill>
                  <a:srgbClr val="F9DC5C"/>
                </a:solidFill>
                <a:latin typeface="Arial Narrow" panose="020B0606020202030204" pitchFamily="34" charset="0"/>
              </a:rPr>
              <a:t>     </a:t>
            </a:r>
            <a:r>
              <a:rPr lang="en-US" sz="2100" b="1" dirty="0">
                <a:solidFill>
                  <a:schemeClr val="bg1"/>
                </a:solidFill>
                <a:latin typeface="Arial Narrow" panose="020B0606020202030204" pitchFamily="34" charset="0"/>
              </a:rPr>
              <a:t>Batch Import Export Add</a:t>
            </a:r>
          </a:p>
          <a:p>
            <a:r>
              <a:rPr lang="en-US" sz="2100" b="1" dirty="0">
                <a:solidFill>
                  <a:schemeClr val="bg1"/>
                </a:solidFill>
                <a:latin typeface="Arial Narrow" panose="020B0606020202030204" pitchFamily="34" charset="0"/>
              </a:rPr>
              <a:t>     Service.bat</a:t>
            </a:r>
          </a:p>
          <a:p>
            <a:endParaRPr lang="en-US" sz="2100" b="1" dirty="0">
              <a:solidFill>
                <a:srgbClr val="F9DC5C"/>
              </a:solidFill>
              <a:latin typeface="Arial Narrow" panose="020B0606020202030204" pitchFamily="34" charset="0"/>
            </a:endParaRPr>
          </a:p>
          <a:p>
            <a:r>
              <a:rPr lang="en-US" sz="2100" b="1" dirty="0">
                <a:solidFill>
                  <a:srgbClr val="F9DC5C"/>
                </a:solidFill>
                <a:latin typeface="Arial Narrow" panose="020B0606020202030204" pitchFamily="34" charset="0"/>
              </a:rPr>
              <a:t>     </a:t>
            </a:r>
            <a:r>
              <a:rPr lang="en-US" sz="2100" b="1" dirty="0">
                <a:solidFill>
                  <a:schemeClr val="bg1"/>
                </a:solidFill>
                <a:latin typeface="Arial Narrow" panose="020B0606020202030204" pitchFamily="34" charset="0"/>
              </a:rPr>
              <a:t>Batch </a:t>
            </a:r>
            <a:r>
              <a:rPr lang="en-US" sz="2100" b="1" dirty="0" err="1">
                <a:solidFill>
                  <a:schemeClr val="bg1"/>
                </a:solidFill>
                <a:latin typeface="Arial Narrow" panose="020B0606020202030204" pitchFamily="34" charset="0"/>
              </a:rPr>
              <a:t>TransComm</a:t>
            </a:r>
            <a:r>
              <a:rPr lang="en-US" sz="2100" b="1" dirty="0">
                <a:solidFill>
                  <a:schemeClr val="bg1"/>
                </a:solidFill>
                <a:latin typeface="Arial Narrow" panose="020B0606020202030204" pitchFamily="34" charset="0"/>
              </a:rPr>
              <a:t> Add</a:t>
            </a:r>
          </a:p>
          <a:p>
            <a:r>
              <a:rPr lang="en-US" sz="2100" b="1" dirty="0">
                <a:solidFill>
                  <a:schemeClr val="bg1"/>
                </a:solidFill>
                <a:latin typeface="Arial Narrow" panose="020B0606020202030204" pitchFamily="34" charset="0"/>
              </a:rPr>
              <a:t>     Service.bat</a:t>
            </a:r>
          </a:p>
          <a:p>
            <a:endParaRPr lang="en-US" sz="2100" b="1" dirty="0">
              <a:solidFill>
                <a:schemeClr val="bg1"/>
              </a:solidFill>
              <a:latin typeface="Arial Narrow" panose="020B0606020202030204" pitchFamily="34" charset="0"/>
            </a:endParaRPr>
          </a:p>
          <a:p>
            <a:r>
              <a:rPr lang="en-US" sz="2100" b="1" dirty="0">
                <a:solidFill>
                  <a:srgbClr val="F9DC5C"/>
                </a:solidFill>
                <a:latin typeface="Arial Narrow" panose="020B0606020202030204" pitchFamily="34" charset="0"/>
              </a:rPr>
              <a:t>For Active Directory, install Active Directory Service</a:t>
            </a:r>
          </a:p>
          <a:p>
            <a:r>
              <a:rPr lang="en-US" sz="2100" b="1" dirty="0">
                <a:solidFill>
                  <a:schemeClr val="bg1"/>
                </a:solidFill>
                <a:latin typeface="Arial Narrow" panose="020B0606020202030204" pitchFamily="34" charset="0"/>
              </a:rPr>
              <a:t>    Active DirectoryService.bat</a:t>
            </a:r>
          </a:p>
          <a:p>
            <a:endParaRPr lang="en-US" sz="2100" b="1" dirty="0">
              <a:solidFill>
                <a:srgbClr val="F9DC5C"/>
              </a:solidFill>
              <a:latin typeface="Arial Narrow" panose="020B0606020202030204" pitchFamily="34" charset="0"/>
            </a:endParaRPr>
          </a:p>
        </p:txBody>
      </p:sp>
    </p:spTree>
    <p:extLst>
      <p:ext uri="{BB962C8B-B14F-4D97-AF65-F5344CB8AC3E}">
        <p14:creationId xmlns:p14="http://schemas.microsoft.com/office/powerpoint/2010/main" val="1097662762"/>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05797B7-ADBB-444E-AAE8-26B83F1E5A18}"/>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5" name="Rectangle 14">
            <a:extLst>
              <a:ext uri="{FF2B5EF4-FFF2-40B4-BE49-F238E27FC236}">
                <a16:creationId xmlns:a16="http://schemas.microsoft.com/office/drawing/2014/main" id="{49B158C2-4996-4C36-BD71-2F6423517E0A}"/>
              </a:ext>
            </a:extLst>
          </p:cNvPr>
          <p:cNvSpPr/>
          <p:nvPr/>
        </p:nvSpPr>
        <p:spPr>
          <a:xfrm>
            <a:off x="116296" y="1557193"/>
            <a:ext cx="9027703" cy="2923877"/>
          </a:xfrm>
          <a:prstGeom prst="rect">
            <a:avLst/>
          </a:prstGeom>
        </p:spPr>
        <p:txBody>
          <a:bodyPr wrap="square">
            <a:spAutoFit/>
          </a:bodyPr>
          <a:lstStyle/>
          <a:p>
            <a:r>
              <a:rPr lang="en-US" sz="2300" b="1" dirty="0">
                <a:solidFill>
                  <a:schemeClr val="bg1"/>
                </a:solidFill>
                <a:latin typeface="Arial Narrow" panose="020B0606020202030204" pitchFamily="34" charset="0"/>
              </a:rPr>
              <a:t>Note: Notifications look for a change in the database.</a:t>
            </a:r>
          </a:p>
          <a:p>
            <a:endParaRPr lang="en-US" sz="2300" b="1" dirty="0">
              <a:solidFill>
                <a:schemeClr val="bg1"/>
              </a:solidFill>
              <a:latin typeface="Arial Narrow" panose="020B0606020202030204" pitchFamily="34" charset="0"/>
            </a:endParaRPr>
          </a:p>
          <a:p>
            <a:r>
              <a:rPr lang="en-US" sz="2300" b="1" dirty="0">
                <a:solidFill>
                  <a:schemeClr val="bg1"/>
                </a:solidFill>
                <a:latin typeface="Arial Narrow" panose="020B0606020202030204" pitchFamily="34" charset="0"/>
              </a:rPr>
              <a:t>Will only work on a machine that is turned on and has the service installed on that machine – it is recommended to designate one machine as your ‘Notification Service Machine.’</a:t>
            </a:r>
          </a:p>
          <a:p>
            <a:endParaRPr lang="en-US" sz="2300" b="1" dirty="0">
              <a:solidFill>
                <a:schemeClr val="bg1"/>
              </a:solidFill>
              <a:latin typeface="Arial Narrow" panose="020B0606020202030204" pitchFamily="34" charset="0"/>
            </a:endParaRPr>
          </a:p>
          <a:p>
            <a:r>
              <a:rPr lang="en-US" sz="2300" b="1" dirty="0">
                <a:solidFill>
                  <a:schemeClr val="bg1"/>
                </a:solidFill>
                <a:latin typeface="Arial Narrow" panose="020B0606020202030204" pitchFamily="34" charset="0"/>
              </a:rPr>
              <a:t>Testing: Create a simple notification with a 1-minute check</a:t>
            </a:r>
          </a:p>
          <a:p>
            <a:r>
              <a:rPr lang="en-US" sz="2300" b="1" dirty="0">
                <a:solidFill>
                  <a:schemeClr val="bg1"/>
                </a:solidFill>
                <a:latin typeface="Arial Narrow" panose="020B0606020202030204" pitchFamily="34" charset="0"/>
              </a:rPr>
              <a:t>	</a:t>
            </a:r>
            <a:r>
              <a:rPr lang="en-US" sz="2300" b="1" dirty="0">
                <a:solidFill>
                  <a:srgbClr val="F9DC5C"/>
                </a:solidFill>
                <a:latin typeface="Arial Narrow" panose="020B0606020202030204" pitchFamily="34" charset="0"/>
              </a:rPr>
              <a:t>e.g.: View all validated Warnings</a:t>
            </a:r>
          </a:p>
        </p:txBody>
      </p:sp>
      <p:pic>
        <p:nvPicPr>
          <p:cNvPr id="19" name="Picture 18">
            <a:extLst>
              <a:ext uri="{FF2B5EF4-FFF2-40B4-BE49-F238E27FC236}">
                <a16:creationId xmlns:a16="http://schemas.microsoft.com/office/drawing/2014/main" id="{8A3715D9-A60A-46CA-9A80-442B91352CD0}"/>
              </a:ext>
            </a:extLst>
          </p:cNvPr>
          <p:cNvPicPr>
            <a:picLocks noChangeAspect="1"/>
          </p:cNvPicPr>
          <p:nvPr/>
        </p:nvPicPr>
        <p:blipFill rotWithShape="1">
          <a:blip r:embed="rId2">
            <a:extLst>
              <a:ext uri="{28A0092B-C50C-407E-A947-70E740481C1C}">
                <a14:useLocalDpi xmlns:a14="http://schemas.microsoft.com/office/drawing/2010/main" val="0"/>
              </a:ext>
            </a:extLst>
          </a:blip>
          <a:srcRect l="587" r="1"/>
          <a:stretch/>
        </p:blipFill>
        <p:spPr>
          <a:xfrm>
            <a:off x="577516" y="4510300"/>
            <a:ext cx="8144441" cy="2230885"/>
          </a:xfrm>
          <a:prstGeom prst="rect">
            <a:avLst/>
          </a:prstGeom>
          <a:ln w="9525" cap="sq">
            <a:solidFill>
              <a:schemeClr val="bg1">
                <a:lumMod val="75000"/>
              </a:schemeClr>
            </a:solidFill>
            <a:miter lim="800000"/>
          </a:ln>
          <a:effectLst>
            <a:outerShdw blurRad="57150" dist="50800" dir="2700000" algn="tl" rotWithShape="0">
              <a:srgbClr val="000000">
                <a:alpha val="40000"/>
              </a:srgbClr>
            </a:outerShdw>
          </a:effectLst>
        </p:spPr>
      </p:pic>
      <p:sp>
        <p:nvSpPr>
          <p:cNvPr id="20" name="Text Placeholder 2">
            <a:extLst>
              <a:ext uri="{FF2B5EF4-FFF2-40B4-BE49-F238E27FC236}">
                <a16:creationId xmlns:a16="http://schemas.microsoft.com/office/drawing/2014/main" id="{B611A963-0714-40B0-8D24-5CC74744A440}"/>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t>Notification Setup: </a:t>
            </a:r>
            <a:r>
              <a:rPr lang="en-US" sz="3000" b="1" dirty="0">
                <a:solidFill>
                  <a:srgbClr val="F9DC5C"/>
                </a:solidFill>
              </a:rPr>
              <a:t>Task 3.1 (Installation Guide)</a:t>
            </a:r>
          </a:p>
        </p:txBody>
      </p:sp>
    </p:spTree>
    <p:extLst>
      <p:ext uri="{BB962C8B-B14F-4D97-AF65-F5344CB8AC3E}">
        <p14:creationId xmlns:p14="http://schemas.microsoft.com/office/powerpoint/2010/main" val="448755565"/>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05797B7-ADBB-444E-AAE8-26B83F1E5A18}"/>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5" name="Rectangle 14">
            <a:extLst>
              <a:ext uri="{FF2B5EF4-FFF2-40B4-BE49-F238E27FC236}">
                <a16:creationId xmlns:a16="http://schemas.microsoft.com/office/drawing/2014/main" id="{49B158C2-4996-4C36-BD71-2F6423517E0A}"/>
              </a:ext>
            </a:extLst>
          </p:cNvPr>
          <p:cNvSpPr/>
          <p:nvPr/>
        </p:nvSpPr>
        <p:spPr>
          <a:xfrm>
            <a:off x="116295" y="1557193"/>
            <a:ext cx="9027703" cy="446276"/>
          </a:xfrm>
          <a:prstGeom prst="rect">
            <a:avLst/>
          </a:prstGeom>
        </p:spPr>
        <p:txBody>
          <a:bodyPr wrap="square">
            <a:spAutoFit/>
          </a:bodyPr>
          <a:lstStyle/>
          <a:p>
            <a:r>
              <a:rPr lang="en-US" sz="2300" b="1" dirty="0">
                <a:solidFill>
                  <a:srgbClr val="F9DC5C"/>
                </a:solidFill>
                <a:latin typeface="Arial Narrow" panose="020B0606020202030204" pitchFamily="34" charset="0"/>
              </a:rPr>
              <a:t>Use TraCS Configuration Manager to view all notifications</a:t>
            </a:r>
          </a:p>
        </p:txBody>
      </p:sp>
      <p:sp>
        <p:nvSpPr>
          <p:cNvPr id="20" name="Text Placeholder 2">
            <a:extLst>
              <a:ext uri="{FF2B5EF4-FFF2-40B4-BE49-F238E27FC236}">
                <a16:creationId xmlns:a16="http://schemas.microsoft.com/office/drawing/2014/main" id="{B611A963-0714-40B0-8D24-5CC74744A440}"/>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t>Notification Service – View Notifications</a:t>
            </a:r>
            <a:endParaRPr lang="en-US" sz="3000" b="1" dirty="0">
              <a:solidFill>
                <a:srgbClr val="F9DC5C"/>
              </a:solidFill>
            </a:endParaRPr>
          </a:p>
        </p:txBody>
      </p:sp>
      <p:pic>
        <p:nvPicPr>
          <p:cNvPr id="3" name="Picture 2">
            <a:extLst>
              <a:ext uri="{FF2B5EF4-FFF2-40B4-BE49-F238E27FC236}">
                <a16:creationId xmlns:a16="http://schemas.microsoft.com/office/drawing/2014/main" id="{CEF9A353-0799-424A-A520-7EE90A652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160" y="2326381"/>
            <a:ext cx="8039681" cy="3338434"/>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sp>
        <p:nvSpPr>
          <p:cNvPr id="8" name="Rectangle 7">
            <a:extLst>
              <a:ext uri="{FF2B5EF4-FFF2-40B4-BE49-F238E27FC236}">
                <a16:creationId xmlns:a16="http://schemas.microsoft.com/office/drawing/2014/main" id="{85229718-204A-4501-AA7F-EC123F1189F4}"/>
              </a:ext>
            </a:extLst>
          </p:cNvPr>
          <p:cNvSpPr/>
          <p:nvPr/>
        </p:nvSpPr>
        <p:spPr>
          <a:xfrm>
            <a:off x="116295" y="5987728"/>
            <a:ext cx="9027703" cy="446276"/>
          </a:xfrm>
          <a:prstGeom prst="rect">
            <a:avLst/>
          </a:prstGeom>
        </p:spPr>
        <p:txBody>
          <a:bodyPr wrap="square">
            <a:spAutoFit/>
          </a:bodyPr>
          <a:lstStyle/>
          <a:p>
            <a:r>
              <a:rPr lang="en-US" sz="2300" b="1" dirty="0">
                <a:solidFill>
                  <a:srgbClr val="F9DC5C"/>
                </a:solidFill>
                <a:latin typeface="Arial Narrow" panose="020B0606020202030204" pitchFamily="34" charset="0"/>
              </a:rPr>
              <a:t>TraCS Config. Manager </a:t>
            </a:r>
            <a:r>
              <a:rPr lang="en-US" sz="2300" b="1" dirty="0">
                <a:solidFill>
                  <a:schemeClr val="bg1"/>
                </a:solidFill>
                <a:latin typeface="Arial Narrow" panose="020B0606020202030204" pitchFamily="34" charset="0"/>
              </a:rPr>
              <a:t>|</a:t>
            </a:r>
            <a:r>
              <a:rPr lang="en-US" sz="2300" b="1" dirty="0">
                <a:solidFill>
                  <a:srgbClr val="F9DC5C"/>
                </a:solidFill>
                <a:latin typeface="Arial Narrow" panose="020B0606020202030204" pitchFamily="34" charset="0"/>
              </a:rPr>
              <a:t> Utilities </a:t>
            </a:r>
            <a:r>
              <a:rPr lang="en-US" sz="2300" b="1" dirty="0">
                <a:solidFill>
                  <a:schemeClr val="bg1"/>
                </a:solidFill>
                <a:latin typeface="Arial Narrow" panose="020B0606020202030204" pitchFamily="34" charset="0"/>
              </a:rPr>
              <a:t>|</a:t>
            </a:r>
            <a:r>
              <a:rPr lang="en-US" sz="2300" b="1" dirty="0">
                <a:solidFill>
                  <a:srgbClr val="F9DC5C"/>
                </a:solidFill>
                <a:latin typeface="Arial Narrow" panose="020B0606020202030204" pitchFamily="34" charset="0"/>
              </a:rPr>
              <a:t> Utilities </a:t>
            </a:r>
            <a:r>
              <a:rPr lang="en-US" sz="2300" b="1" dirty="0">
                <a:solidFill>
                  <a:schemeClr val="bg1"/>
                </a:solidFill>
                <a:latin typeface="Arial Narrow" panose="020B0606020202030204" pitchFamily="34" charset="0"/>
              </a:rPr>
              <a:t>|</a:t>
            </a:r>
            <a:r>
              <a:rPr lang="en-US" sz="2300" b="1" dirty="0">
                <a:solidFill>
                  <a:srgbClr val="F9DC5C"/>
                </a:solidFill>
                <a:latin typeface="Arial Narrow" panose="020B0606020202030204" pitchFamily="34" charset="0"/>
              </a:rPr>
              <a:t> Notification Viewer</a:t>
            </a:r>
          </a:p>
        </p:txBody>
      </p:sp>
      <p:grpSp>
        <p:nvGrpSpPr>
          <p:cNvPr id="13" name="Group 12">
            <a:extLst>
              <a:ext uri="{FF2B5EF4-FFF2-40B4-BE49-F238E27FC236}">
                <a16:creationId xmlns:a16="http://schemas.microsoft.com/office/drawing/2014/main" id="{752B738C-258C-45F9-B642-B77D52813361}"/>
              </a:ext>
            </a:extLst>
          </p:cNvPr>
          <p:cNvGrpSpPr/>
          <p:nvPr/>
        </p:nvGrpSpPr>
        <p:grpSpPr>
          <a:xfrm>
            <a:off x="1180732" y="2892609"/>
            <a:ext cx="7721081" cy="1362642"/>
            <a:chOff x="1127464" y="2892609"/>
            <a:chExt cx="7721081" cy="1362642"/>
          </a:xfrm>
          <a:effectLst>
            <a:outerShdw blurRad="50800" dist="38100" dir="2700000" algn="tl" rotWithShape="0">
              <a:prstClr val="black">
                <a:alpha val="40000"/>
              </a:prstClr>
            </a:outerShdw>
          </a:effectLst>
        </p:grpSpPr>
        <p:cxnSp>
          <p:nvCxnSpPr>
            <p:cNvPr id="9" name="Straight Arrow Connector 8">
              <a:extLst>
                <a:ext uri="{FF2B5EF4-FFF2-40B4-BE49-F238E27FC236}">
                  <a16:creationId xmlns:a16="http://schemas.microsoft.com/office/drawing/2014/main" id="{E01A2661-EAEC-4244-A8D2-AF9A456F173B}"/>
                </a:ext>
              </a:extLst>
            </p:cNvPr>
            <p:cNvCxnSpPr>
              <a:cxnSpLocks/>
            </p:cNvCxnSpPr>
            <p:nvPr/>
          </p:nvCxnSpPr>
          <p:spPr>
            <a:xfrm flipH="1" flipV="1">
              <a:off x="1127464" y="3487791"/>
              <a:ext cx="7721081" cy="248155"/>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425B715-9936-4D02-98EB-AB7C0890E8CA}"/>
                </a:ext>
              </a:extLst>
            </p:cNvPr>
            <p:cNvCxnSpPr>
              <a:cxnSpLocks/>
            </p:cNvCxnSpPr>
            <p:nvPr/>
          </p:nvCxnSpPr>
          <p:spPr>
            <a:xfrm flipH="1">
              <a:off x="4847208" y="3746125"/>
              <a:ext cx="4001337" cy="509126"/>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E050A06A-2AFC-4C00-9C55-2C1B4F251E7E}"/>
                </a:ext>
              </a:extLst>
            </p:cNvPr>
            <p:cNvCxnSpPr>
              <a:cxnSpLocks/>
            </p:cNvCxnSpPr>
            <p:nvPr/>
          </p:nvCxnSpPr>
          <p:spPr>
            <a:xfrm flipH="1" flipV="1">
              <a:off x="6400800" y="2892609"/>
              <a:ext cx="2447745" cy="843337"/>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2635255545"/>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160D8E6-1CFA-40F4-AB47-B56523817320}"/>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0" name="Text Placeholder 2">
            <a:extLst>
              <a:ext uri="{FF2B5EF4-FFF2-40B4-BE49-F238E27FC236}">
                <a16:creationId xmlns:a16="http://schemas.microsoft.com/office/drawing/2014/main" id="{D25F831C-D974-4B3D-A963-EFE8D21F834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t>Batch Transmission Setup</a:t>
            </a:r>
            <a:endParaRPr lang="en-US" sz="3000" b="1" dirty="0">
              <a:solidFill>
                <a:srgbClr val="F9DC5C"/>
              </a:solidFill>
            </a:endParaRPr>
          </a:p>
        </p:txBody>
      </p:sp>
      <p:sp>
        <p:nvSpPr>
          <p:cNvPr id="13" name="Rectangle 12">
            <a:extLst>
              <a:ext uri="{FF2B5EF4-FFF2-40B4-BE49-F238E27FC236}">
                <a16:creationId xmlns:a16="http://schemas.microsoft.com/office/drawing/2014/main" id="{C598DEDB-6D60-4569-834C-EBB03B730805}"/>
              </a:ext>
            </a:extLst>
          </p:cNvPr>
          <p:cNvSpPr/>
          <p:nvPr/>
        </p:nvSpPr>
        <p:spPr>
          <a:xfrm>
            <a:off x="161699" y="1550026"/>
            <a:ext cx="5402060" cy="5632311"/>
          </a:xfrm>
          <a:prstGeom prst="rect">
            <a:avLst/>
          </a:prstGeom>
        </p:spPr>
        <p:txBody>
          <a:bodyPr wrap="square">
            <a:spAutoFit/>
          </a:bodyPr>
          <a:lstStyle/>
          <a:p>
            <a:r>
              <a:rPr lang="en-US" sz="2200" b="1" dirty="0">
                <a:solidFill>
                  <a:srgbClr val="F9DC5C"/>
                </a:solidFill>
                <a:latin typeface="Arial Narrow" panose="020B0606020202030204" pitchFamily="34" charset="0"/>
              </a:rPr>
              <a:t>Need to schedule two different processes </a:t>
            </a:r>
          </a:p>
          <a:p>
            <a:r>
              <a:rPr lang="en-US" sz="2200" b="1" dirty="0">
                <a:solidFill>
                  <a:srgbClr val="F9DC5C"/>
                </a:solidFill>
                <a:latin typeface="Arial Narrow" panose="020B0606020202030204" pitchFamily="34" charset="0"/>
              </a:rPr>
              <a:t>(</a:t>
            </a:r>
            <a:r>
              <a:rPr lang="en-US" sz="2200" b="1" dirty="0">
                <a:solidFill>
                  <a:schemeClr val="bg1"/>
                </a:solidFill>
                <a:latin typeface="Arial Narrow" panose="020B0606020202030204" pitchFamily="34" charset="0"/>
              </a:rPr>
              <a:t>Import/Export </a:t>
            </a:r>
            <a:r>
              <a:rPr lang="en-US" sz="2200" b="1" dirty="0">
                <a:solidFill>
                  <a:srgbClr val="F9DC5C"/>
                </a:solidFill>
                <a:latin typeface="Arial Narrow" panose="020B0606020202030204" pitchFamily="34" charset="0"/>
              </a:rPr>
              <a:t>and </a:t>
            </a:r>
            <a:r>
              <a:rPr lang="en-US" sz="2200" b="1" dirty="0" err="1">
                <a:solidFill>
                  <a:schemeClr val="bg1"/>
                </a:solidFill>
                <a:latin typeface="Arial Narrow" panose="020B0606020202030204" pitchFamily="34" charset="0"/>
              </a:rPr>
              <a:t>TransComm</a:t>
            </a:r>
            <a:r>
              <a:rPr lang="en-US" sz="2200" b="1" dirty="0">
                <a:solidFill>
                  <a:srgbClr val="F9DC5C"/>
                </a:solidFill>
                <a:latin typeface="Arial Narrow" panose="020B0606020202030204" pitchFamily="34" charset="0"/>
              </a:rPr>
              <a:t>)</a:t>
            </a:r>
          </a:p>
          <a:p>
            <a:r>
              <a:rPr lang="en-US" sz="2100" b="1" dirty="0">
                <a:solidFill>
                  <a:srgbClr val="F9DC5C"/>
                </a:solidFill>
                <a:latin typeface="Arial Narrow" panose="020B0606020202030204" pitchFamily="34" charset="0"/>
              </a:rPr>
              <a:t>    </a:t>
            </a:r>
            <a:r>
              <a:rPr lang="en-US" sz="2100" b="1" dirty="0">
                <a:solidFill>
                  <a:schemeClr val="bg1"/>
                </a:solidFill>
                <a:latin typeface="Arial Narrow" panose="020B0606020202030204" pitchFamily="34" charset="0"/>
              </a:rPr>
              <a:t>Need to be scheduled around an </a:t>
            </a:r>
          </a:p>
          <a:p>
            <a:r>
              <a:rPr lang="en-US" sz="2100" b="1" dirty="0">
                <a:solidFill>
                  <a:schemeClr val="bg1"/>
                </a:solidFill>
                <a:latin typeface="Arial Narrow" panose="020B0606020202030204" pitchFamily="34" charset="0"/>
              </a:rPr>
              <a:t>    hour apart</a:t>
            </a:r>
          </a:p>
          <a:p>
            <a:endParaRPr lang="en-US" sz="2100" b="1" dirty="0">
              <a:solidFill>
                <a:schemeClr val="bg1"/>
              </a:solidFill>
              <a:latin typeface="Arial Narrow" panose="020B0606020202030204" pitchFamily="34" charset="0"/>
            </a:endParaRPr>
          </a:p>
          <a:p>
            <a:r>
              <a:rPr lang="en-US" sz="2100" b="1" dirty="0">
                <a:solidFill>
                  <a:schemeClr val="bg1"/>
                </a:solidFill>
                <a:latin typeface="Arial Narrow" panose="020B0606020202030204" pitchFamily="34" charset="0"/>
              </a:rPr>
              <a:t>Export Schedule (</a:t>
            </a:r>
            <a:r>
              <a:rPr lang="en-US" sz="2100" b="1" dirty="0">
                <a:solidFill>
                  <a:srgbClr val="F9DC5C"/>
                </a:solidFill>
                <a:latin typeface="Arial Narrow" panose="020B0606020202030204" pitchFamily="34" charset="0"/>
              </a:rPr>
              <a:t>Import/Export</a:t>
            </a:r>
            <a:r>
              <a:rPr lang="en-US" sz="2100" b="1" dirty="0">
                <a:solidFill>
                  <a:schemeClr val="bg1"/>
                </a:solidFill>
                <a:latin typeface="Arial Narrow" panose="020B0606020202030204" pitchFamily="34" charset="0"/>
              </a:rPr>
              <a:t>)</a:t>
            </a:r>
          </a:p>
          <a:p>
            <a:pPr marL="342900" indent="-342900">
              <a:buFont typeface="Arial" panose="020B0604020202020204" pitchFamily="34" charset="0"/>
              <a:buChar char="•"/>
            </a:pPr>
            <a:r>
              <a:rPr lang="en-US" sz="2100" b="1" dirty="0">
                <a:solidFill>
                  <a:schemeClr val="bg1"/>
                </a:solidFill>
                <a:latin typeface="Arial Narrow" panose="020B0606020202030204" pitchFamily="34" charset="0"/>
              </a:rPr>
              <a:t>Use The status of Accepted to trigger for transmission</a:t>
            </a:r>
          </a:p>
          <a:p>
            <a:endParaRPr lang="en-US" sz="2100" b="1" dirty="0">
              <a:solidFill>
                <a:schemeClr val="bg1"/>
              </a:solidFill>
              <a:latin typeface="Arial Narrow" panose="020B0606020202030204" pitchFamily="34" charset="0"/>
            </a:endParaRPr>
          </a:p>
          <a:p>
            <a:pPr marL="342900" indent="-342900">
              <a:buFont typeface="Arial" panose="020B0604020202020204" pitchFamily="34" charset="0"/>
              <a:buChar char="•"/>
            </a:pPr>
            <a:r>
              <a:rPr lang="en-US" sz="2100" b="1" dirty="0">
                <a:solidFill>
                  <a:schemeClr val="bg1"/>
                </a:solidFill>
                <a:latin typeface="Arial Narrow" panose="020B0606020202030204" pitchFamily="34" charset="0"/>
              </a:rPr>
              <a:t>This only exports the files needed: </a:t>
            </a:r>
            <a:r>
              <a:rPr lang="en-US" sz="2100" b="1" dirty="0">
                <a:solidFill>
                  <a:srgbClr val="F9DC5C"/>
                </a:solidFill>
                <a:latin typeface="Arial Narrow" panose="020B0606020202030204" pitchFamily="34" charset="0"/>
              </a:rPr>
              <a:t>it does not yet transmit them</a:t>
            </a:r>
            <a:r>
              <a:rPr lang="en-US" sz="2100" b="1" dirty="0">
                <a:solidFill>
                  <a:schemeClr val="bg1"/>
                </a:solidFill>
                <a:latin typeface="Arial Narrow" panose="020B0606020202030204" pitchFamily="34" charset="0"/>
              </a:rPr>
              <a:t>.</a:t>
            </a:r>
          </a:p>
          <a:p>
            <a:endParaRPr lang="en-US" sz="2100" b="1" dirty="0">
              <a:solidFill>
                <a:schemeClr val="bg1"/>
              </a:solidFill>
              <a:latin typeface="Arial Narrow" panose="020B0606020202030204" pitchFamily="34" charset="0"/>
            </a:endParaRPr>
          </a:p>
          <a:p>
            <a:pPr marL="342900" indent="-342900">
              <a:buFont typeface="Arial" panose="020B0604020202020204" pitchFamily="34" charset="0"/>
              <a:buChar char="•"/>
            </a:pPr>
            <a:r>
              <a:rPr lang="en-US" sz="2100" b="1" dirty="0">
                <a:solidFill>
                  <a:schemeClr val="bg1"/>
                </a:solidFill>
                <a:latin typeface="Arial Narrow" panose="020B0606020202030204" pitchFamily="34" charset="0"/>
              </a:rPr>
              <a:t>Do not forget to do the RMS export at the same time.</a:t>
            </a:r>
          </a:p>
          <a:p>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p:txBody>
      </p:sp>
      <p:pic>
        <p:nvPicPr>
          <p:cNvPr id="17" name="Picture 16">
            <a:extLst>
              <a:ext uri="{FF2B5EF4-FFF2-40B4-BE49-F238E27FC236}">
                <a16:creationId xmlns:a16="http://schemas.microsoft.com/office/drawing/2014/main" id="{8FBC7A39-114D-47DC-AF1D-61C658DD9C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6437" y="1446244"/>
            <a:ext cx="3574342" cy="5411755"/>
          </a:xfrm>
          <a:prstGeom prst="rect">
            <a:avLst/>
          </a:prstGeom>
          <a:ln w="9525" cap="sq">
            <a:solidFill>
              <a:schemeClr val="bg1"/>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099790553"/>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160D8E6-1CFA-40F4-AB47-B56523817320}"/>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0" name="Text Placeholder 2">
            <a:extLst>
              <a:ext uri="{FF2B5EF4-FFF2-40B4-BE49-F238E27FC236}">
                <a16:creationId xmlns:a16="http://schemas.microsoft.com/office/drawing/2014/main" id="{D25F831C-D974-4B3D-A963-EFE8D21F834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t>Batch Transmission – </a:t>
            </a:r>
            <a:r>
              <a:rPr lang="en-US" sz="3000" b="1" dirty="0" err="1">
                <a:solidFill>
                  <a:srgbClr val="F9DC5C"/>
                </a:solidFill>
              </a:rPr>
              <a:t>TransComm</a:t>
            </a:r>
            <a:endParaRPr lang="en-US" sz="3000" b="1" dirty="0">
              <a:solidFill>
                <a:srgbClr val="F9DC5C"/>
              </a:solidFill>
            </a:endParaRPr>
          </a:p>
        </p:txBody>
      </p:sp>
      <p:sp>
        <p:nvSpPr>
          <p:cNvPr id="13" name="Rectangle 12">
            <a:extLst>
              <a:ext uri="{FF2B5EF4-FFF2-40B4-BE49-F238E27FC236}">
                <a16:creationId xmlns:a16="http://schemas.microsoft.com/office/drawing/2014/main" id="{C598DEDB-6D60-4569-834C-EBB03B730805}"/>
              </a:ext>
            </a:extLst>
          </p:cNvPr>
          <p:cNvSpPr/>
          <p:nvPr/>
        </p:nvSpPr>
        <p:spPr>
          <a:xfrm>
            <a:off x="161699" y="1550026"/>
            <a:ext cx="5724196" cy="1754326"/>
          </a:xfrm>
          <a:prstGeom prst="rect">
            <a:avLst/>
          </a:prstGeom>
        </p:spPr>
        <p:txBody>
          <a:bodyPr wrap="square">
            <a:spAutoFit/>
          </a:bodyPr>
          <a:lstStyle/>
          <a:p>
            <a:r>
              <a:rPr lang="en-US" sz="2200" b="1" dirty="0" err="1">
                <a:solidFill>
                  <a:srgbClr val="F9DC5C"/>
                </a:solidFill>
                <a:latin typeface="Arial Narrow" panose="020B0606020202030204" pitchFamily="34" charset="0"/>
              </a:rPr>
              <a:t>TransComm</a:t>
            </a:r>
            <a:r>
              <a:rPr lang="en-US" sz="2200" b="1" dirty="0">
                <a:solidFill>
                  <a:srgbClr val="F9DC5C"/>
                </a:solidFill>
                <a:latin typeface="Arial Narrow" panose="020B0606020202030204" pitchFamily="34" charset="0"/>
              </a:rPr>
              <a:t> Schedule</a:t>
            </a:r>
          </a:p>
          <a:p>
            <a:r>
              <a:rPr lang="en-US" sz="2200" b="1" dirty="0">
                <a:solidFill>
                  <a:schemeClr val="bg1"/>
                </a:solidFill>
                <a:latin typeface="Arial Narrow" panose="020B0606020202030204" pitchFamily="34" charset="0"/>
              </a:rPr>
              <a:t>This takes the exported files and send them to the end locations (courts, DOT, DNR, RMS, etc.)</a:t>
            </a:r>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p:txBody>
      </p:sp>
      <p:pic>
        <p:nvPicPr>
          <p:cNvPr id="11" name="Picture 10">
            <a:extLst>
              <a:ext uri="{FF2B5EF4-FFF2-40B4-BE49-F238E27FC236}">
                <a16:creationId xmlns:a16="http://schemas.microsoft.com/office/drawing/2014/main" id="{98EF1500-4F66-49A7-802D-3980733A33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1305" y="1480936"/>
            <a:ext cx="3142695" cy="5426676"/>
          </a:xfrm>
          <a:prstGeom prst="rect">
            <a:avLst/>
          </a:prstGeom>
          <a:ln w="9525" cap="sq">
            <a:solidFill>
              <a:schemeClr val="bg1"/>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59465697"/>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0DD8ABA8-D1EF-4BA1-9A67-0A2FB959E4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1689"/>
            <a:ext cx="9144000" cy="6096000"/>
          </a:xfrm>
          <a:prstGeom prst="rect">
            <a:avLst/>
          </a:prstGeom>
        </p:spPr>
      </p:pic>
      <p:sp>
        <p:nvSpPr>
          <p:cNvPr id="47" name="TextBox 46">
            <a:extLst>
              <a:ext uri="{FF2B5EF4-FFF2-40B4-BE49-F238E27FC236}">
                <a16:creationId xmlns:a16="http://schemas.microsoft.com/office/drawing/2014/main" id="{CFBD31E8-4D36-4A81-93A7-37B30A4E4539}"/>
              </a:ext>
            </a:extLst>
          </p:cNvPr>
          <p:cNvSpPr txBox="1"/>
          <p:nvPr/>
        </p:nvSpPr>
        <p:spPr>
          <a:xfrm>
            <a:off x="3368652" y="3670427"/>
            <a:ext cx="1907852" cy="307777"/>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n-US" sz="1400" b="1" dirty="0">
                <a:solidFill>
                  <a:srgbClr val="EFF0D1"/>
                </a:solidFill>
                <a:latin typeface="Arial" panose="020B0604020202020204" pitchFamily="34" charset="0"/>
                <a:cs typeface="Arial" panose="020B0604020202020204" pitchFamily="34" charset="0"/>
              </a:rPr>
              <a:t>Custom Distribution</a:t>
            </a:r>
          </a:p>
        </p:txBody>
      </p:sp>
      <p:sp>
        <p:nvSpPr>
          <p:cNvPr id="76" name="Rectangle: Rounded Corners 75">
            <a:extLst>
              <a:ext uri="{FF2B5EF4-FFF2-40B4-BE49-F238E27FC236}">
                <a16:creationId xmlns:a16="http://schemas.microsoft.com/office/drawing/2014/main" id="{5C47ABEB-8DF8-484F-9504-4364ED961B85}"/>
              </a:ext>
            </a:extLst>
          </p:cNvPr>
          <p:cNvSpPr/>
          <p:nvPr/>
        </p:nvSpPr>
        <p:spPr>
          <a:xfrm>
            <a:off x="3349118" y="2227064"/>
            <a:ext cx="1222882" cy="272056"/>
          </a:xfrm>
          <a:prstGeom prst="round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Rounded Corners 76">
            <a:extLst>
              <a:ext uri="{FF2B5EF4-FFF2-40B4-BE49-F238E27FC236}">
                <a16:creationId xmlns:a16="http://schemas.microsoft.com/office/drawing/2014/main" id="{63A7B5D4-F3AF-4A16-B666-BC509256B3E9}"/>
              </a:ext>
            </a:extLst>
          </p:cNvPr>
          <p:cNvSpPr/>
          <p:nvPr/>
        </p:nvSpPr>
        <p:spPr>
          <a:xfrm>
            <a:off x="3379494" y="3715629"/>
            <a:ext cx="1868367" cy="225819"/>
          </a:xfrm>
          <a:prstGeom prst="round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Rounded Corners 77">
            <a:extLst>
              <a:ext uri="{FF2B5EF4-FFF2-40B4-BE49-F238E27FC236}">
                <a16:creationId xmlns:a16="http://schemas.microsoft.com/office/drawing/2014/main" id="{13820EA4-5C0F-4B8C-99BB-27F2583503EB}"/>
              </a:ext>
            </a:extLst>
          </p:cNvPr>
          <p:cNvSpPr/>
          <p:nvPr/>
        </p:nvSpPr>
        <p:spPr>
          <a:xfrm>
            <a:off x="3376245" y="4437495"/>
            <a:ext cx="2022692" cy="293779"/>
          </a:xfrm>
          <a:prstGeom prst="round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25A757DC-896C-41C3-B7DE-52880C84F14F}"/>
              </a:ext>
            </a:extLst>
          </p:cNvPr>
          <p:cNvSpPr/>
          <p:nvPr/>
        </p:nvSpPr>
        <p:spPr>
          <a:xfrm>
            <a:off x="3320945" y="5211740"/>
            <a:ext cx="1648207" cy="293779"/>
          </a:xfrm>
          <a:prstGeom prst="round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5813" y="766815"/>
            <a:ext cx="2195618" cy="634901"/>
          </a:xfrm>
          <a:effectLst>
            <a:outerShdw blurRad="50800" dist="38100" dir="8100000" algn="tr" rotWithShape="0">
              <a:prstClr val="black">
                <a:alpha val="40000"/>
              </a:prstClr>
            </a:outerShdw>
          </a:effectLst>
        </p:spPr>
        <p:txBody>
          <a:bodyPr/>
          <a:lstStyle/>
          <a:p>
            <a:r>
              <a:rPr lang="en-US" dirty="0">
                <a:solidFill>
                  <a:srgbClr val="EFF0D1"/>
                </a:solidFill>
                <a:latin typeface="Arial" panose="020B0604020202020204" pitchFamily="34" charset="0"/>
                <a:cs typeface="Arial" panose="020B0604020202020204" pitchFamily="34" charset="0"/>
              </a:rPr>
              <a:t>Outline</a:t>
            </a:r>
          </a:p>
        </p:txBody>
      </p:sp>
      <p:sp>
        <p:nvSpPr>
          <p:cNvPr id="3" name="Text Placeholder 2"/>
          <p:cNvSpPr>
            <a:spLocks noGrp="1"/>
          </p:cNvSpPr>
          <p:nvPr>
            <p:ph type="body" idx="1"/>
          </p:nvPr>
        </p:nvSpPr>
        <p:spPr>
          <a:xfrm>
            <a:off x="3228238" y="1336627"/>
            <a:ext cx="4394871" cy="457200"/>
          </a:xfrm>
          <a:effectLst>
            <a:outerShdw blurRad="50800" dist="38100" dir="8100000" algn="tr" rotWithShape="0">
              <a:prstClr val="black">
                <a:alpha val="40000"/>
              </a:prstClr>
            </a:outerShdw>
          </a:effectLst>
        </p:spPr>
        <p:txBody>
          <a:bodyPr/>
          <a:lstStyle/>
          <a:p>
            <a:pPr algn="l"/>
            <a:r>
              <a:rPr lang="en-US" sz="3200" dirty="0">
                <a:solidFill>
                  <a:srgbClr val="F9DC5C"/>
                </a:solidFill>
                <a:latin typeface="Arial" panose="020B0604020202020204" pitchFamily="34" charset="0"/>
                <a:cs typeface="Arial" panose="020B0604020202020204" pitchFamily="34" charset="0"/>
              </a:rPr>
              <a:t>Advanced Features</a:t>
            </a:r>
          </a:p>
        </p:txBody>
      </p:sp>
      <p:sp>
        <p:nvSpPr>
          <p:cNvPr id="19" name="Rectangle 18">
            <a:extLst>
              <a:ext uri="{FF2B5EF4-FFF2-40B4-BE49-F238E27FC236}">
                <a16:creationId xmlns:a16="http://schemas.microsoft.com/office/drawing/2014/main" id="{75393138-2846-48F2-A59A-2BF4D1053E98}"/>
              </a:ext>
            </a:extLst>
          </p:cNvPr>
          <p:cNvSpPr/>
          <p:nvPr/>
        </p:nvSpPr>
        <p:spPr>
          <a:xfrm flipH="1">
            <a:off x="3118150" y="766815"/>
            <a:ext cx="45719" cy="4892040"/>
          </a:xfrm>
          <a:prstGeom prst="rect">
            <a:avLst/>
          </a:prstGeom>
          <a:solidFill>
            <a:srgbClr val="EFF0D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14191FF-037F-4EFC-BB95-7CB87A5BAB4C}"/>
              </a:ext>
            </a:extLst>
          </p:cNvPr>
          <p:cNvSpPr/>
          <p:nvPr/>
        </p:nvSpPr>
        <p:spPr>
          <a:xfrm rot="5400000" flipH="1">
            <a:off x="4558283" y="-4208336"/>
            <a:ext cx="27432" cy="9144000"/>
          </a:xfrm>
          <a:prstGeom prst="rect">
            <a:avLst/>
          </a:prstGeom>
          <a:solidFill>
            <a:srgbClr val="EFF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0AE0B1C-6449-4837-A369-FC58E44F5389}"/>
              </a:ext>
            </a:extLst>
          </p:cNvPr>
          <p:cNvSpPr/>
          <p:nvPr/>
        </p:nvSpPr>
        <p:spPr>
          <a:xfrm rot="5400000" flipH="1">
            <a:off x="4556779" y="1919405"/>
            <a:ext cx="27432" cy="9144000"/>
          </a:xfrm>
          <a:prstGeom prst="rect">
            <a:avLst/>
          </a:prstGeom>
          <a:solidFill>
            <a:srgbClr val="EFF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a:extLst>
              <a:ext uri="{FF2B5EF4-FFF2-40B4-BE49-F238E27FC236}">
                <a16:creationId xmlns:a16="http://schemas.microsoft.com/office/drawing/2014/main" id="{402E133D-066E-45D2-9A6F-B9146A775BDA}"/>
              </a:ext>
            </a:extLst>
          </p:cNvPr>
          <p:cNvSpPr/>
          <p:nvPr/>
        </p:nvSpPr>
        <p:spPr>
          <a:xfrm rot="5400000">
            <a:off x="3205202" y="2293088"/>
            <a:ext cx="129709" cy="111818"/>
          </a:xfrm>
          <a:prstGeom prst="triangle">
            <a:avLst/>
          </a:prstGeom>
          <a:solidFill>
            <a:srgbClr val="EFF0D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CE15270E-97D9-4F9B-B8D0-EC2C5F418359}"/>
              </a:ext>
            </a:extLst>
          </p:cNvPr>
          <p:cNvSpPr txBox="1"/>
          <p:nvPr/>
        </p:nvSpPr>
        <p:spPr>
          <a:xfrm>
            <a:off x="3368652" y="2197728"/>
            <a:ext cx="1269140" cy="307777"/>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n-US" sz="1400" b="1" dirty="0">
                <a:solidFill>
                  <a:srgbClr val="EFF0D1"/>
                </a:solidFill>
                <a:latin typeface="Arial" panose="020B0604020202020204" pitchFamily="34" charset="0"/>
                <a:cs typeface="Arial" panose="020B0604020202020204" pitchFamily="34" charset="0"/>
              </a:rPr>
              <a:t>Attachments</a:t>
            </a:r>
          </a:p>
        </p:txBody>
      </p:sp>
      <p:sp>
        <p:nvSpPr>
          <p:cNvPr id="40" name="Isosceles Triangle 39">
            <a:extLst>
              <a:ext uri="{FF2B5EF4-FFF2-40B4-BE49-F238E27FC236}">
                <a16:creationId xmlns:a16="http://schemas.microsoft.com/office/drawing/2014/main" id="{978597DE-E9A1-4086-B12C-86EC3DBC6ED5}"/>
              </a:ext>
            </a:extLst>
          </p:cNvPr>
          <p:cNvSpPr/>
          <p:nvPr/>
        </p:nvSpPr>
        <p:spPr>
          <a:xfrm rot="5400000">
            <a:off x="3205202" y="3767883"/>
            <a:ext cx="129709" cy="111818"/>
          </a:xfrm>
          <a:prstGeom prst="triangle">
            <a:avLst/>
          </a:prstGeom>
          <a:solidFill>
            <a:srgbClr val="EFF0D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a:extLst>
              <a:ext uri="{FF2B5EF4-FFF2-40B4-BE49-F238E27FC236}">
                <a16:creationId xmlns:a16="http://schemas.microsoft.com/office/drawing/2014/main" id="{028475EA-DE16-4B3E-8DA0-B915EF2AB0B6}"/>
              </a:ext>
            </a:extLst>
          </p:cNvPr>
          <p:cNvSpPr/>
          <p:nvPr/>
        </p:nvSpPr>
        <p:spPr>
          <a:xfrm rot="5400000">
            <a:off x="3205202" y="4507241"/>
            <a:ext cx="129709" cy="111818"/>
          </a:xfrm>
          <a:prstGeom prst="triangle">
            <a:avLst/>
          </a:prstGeom>
          <a:solidFill>
            <a:srgbClr val="EFF0D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Isosceles Triangle 51">
            <a:extLst>
              <a:ext uri="{FF2B5EF4-FFF2-40B4-BE49-F238E27FC236}">
                <a16:creationId xmlns:a16="http://schemas.microsoft.com/office/drawing/2014/main" id="{012C42B1-A436-409D-B2F6-E6A029BD7829}"/>
              </a:ext>
            </a:extLst>
          </p:cNvPr>
          <p:cNvSpPr/>
          <p:nvPr/>
        </p:nvSpPr>
        <p:spPr>
          <a:xfrm rot="5400000">
            <a:off x="3205202" y="5300923"/>
            <a:ext cx="129709" cy="111818"/>
          </a:xfrm>
          <a:prstGeom prst="triangle">
            <a:avLst/>
          </a:prstGeom>
          <a:solidFill>
            <a:srgbClr val="EFF0D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Isosceles Triangle 50">
            <a:extLst>
              <a:ext uri="{FF2B5EF4-FFF2-40B4-BE49-F238E27FC236}">
                <a16:creationId xmlns:a16="http://schemas.microsoft.com/office/drawing/2014/main" id="{4C8DC07C-1F5D-4BA4-9F86-346A4C87E3EB}"/>
              </a:ext>
            </a:extLst>
          </p:cNvPr>
          <p:cNvSpPr/>
          <p:nvPr/>
        </p:nvSpPr>
        <p:spPr>
          <a:xfrm rot="5400000">
            <a:off x="3205202" y="3025955"/>
            <a:ext cx="129709" cy="111818"/>
          </a:xfrm>
          <a:prstGeom prst="triangle">
            <a:avLst/>
          </a:prstGeom>
          <a:solidFill>
            <a:srgbClr val="EFF0D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A16E7242-FD14-4CA5-99A1-671937E6C8AE}"/>
              </a:ext>
            </a:extLst>
          </p:cNvPr>
          <p:cNvSpPr/>
          <p:nvPr/>
        </p:nvSpPr>
        <p:spPr>
          <a:xfrm>
            <a:off x="3431564" y="2969118"/>
            <a:ext cx="811429" cy="242757"/>
          </a:xfrm>
          <a:prstGeom prst="round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D22DA70D-D1B2-498E-B34A-230C372E8C92}"/>
              </a:ext>
            </a:extLst>
          </p:cNvPr>
          <p:cNvSpPr txBox="1"/>
          <p:nvPr/>
        </p:nvSpPr>
        <p:spPr>
          <a:xfrm>
            <a:off x="3368652" y="2925982"/>
            <a:ext cx="946254" cy="307777"/>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n-US" sz="1400" b="1" dirty="0">
                <a:solidFill>
                  <a:srgbClr val="EFF0D1"/>
                </a:solidFill>
                <a:latin typeface="Arial" panose="020B0604020202020204" pitchFamily="34" charset="0"/>
                <a:cs typeface="Arial" panose="020B0604020202020204" pitchFamily="34" charset="0"/>
              </a:rPr>
              <a:t>Services</a:t>
            </a:r>
          </a:p>
        </p:txBody>
      </p:sp>
      <p:sp>
        <p:nvSpPr>
          <p:cNvPr id="59" name="TextBox 58">
            <a:extLst>
              <a:ext uri="{FF2B5EF4-FFF2-40B4-BE49-F238E27FC236}">
                <a16:creationId xmlns:a16="http://schemas.microsoft.com/office/drawing/2014/main" id="{9CCDB645-3B76-46DA-A9F1-6C12DE939B3E}"/>
              </a:ext>
            </a:extLst>
          </p:cNvPr>
          <p:cNvSpPr txBox="1"/>
          <p:nvPr/>
        </p:nvSpPr>
        <p:spPr>
          <a:xfrm>
            <a:off x="3368652" y="4415398"/>
            <a:ext cx="2090731" cy="307777"/>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n-US" sz="1400" b="1" dirty="0">
                <a:solidFill>
                  <a:srgbClr val="EFF0D1"/>
                </a:solidFill>
                <a:latin typeface="Arial" panose="020B0604020202020204" pitchFamily="34" charset="0"/>
                <a:cs typeface="Arial" panose="020B0604020202020204" pitchFamily="34" charset="0"/>
              </a:rPr>
              <a:t>Agency Access Rights</a:t>
            </a:r>
          </a:p>
        </p:txBody>
      </p:sp>
      <p:sp>
        <p:nvSpPr>
          <p:cNvPr id="62" name="TextBox 61">
            <a:extLst>
              <a:ext uri="{FF2B5EF4-FFF2-40B4-BE49-F238E27FC236}">
                <a16:creationId xmlns:a16="http://schemas.microsoft.com/office/drawing/2014/main" id="{B2E57141-DB4C-4023-BBBC-1F76DE2A80F1}"/>
              </a:ext>
            </a:extLst>
          </p:cNvPr>
          <p:cNvSpPr txBox="1"/>
          <p:nvPr/>
        </p:nvSpPr>
        <p:spPr>
          <a:xfrm>
            <a:off x="3368652" y="5209184"/>
            <a:ext cx="1735530" cy="307777"/>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n-US" sz="1400" b="1" dirty="0">
                <a:solidFill>
                  <a:srgbClr val="EFF0D1"/>
                </a:solidFill>
                <a:latin typeface="Arial" panose="020B0604020202020204" pitchFamily="34" charset="0"/>
                <a:cs typeface="Arial" panose="020B0604020202020204" pitchFamily="34" charset="0"/>
              </a:rPr>
              <a:t>Symbol Designer</a:t>
            </a:r>
          </a:p>
        </p:txBody>
      </p:sp>
    </p:spTree>
    <p:extLst>
      <p:ext uri="{BB962C8B-B14F-4D97-AF65-F5344CB8AC3E}">
        <p14:creationId xmlns:p14="http://schemas.microsoft.com/office/powerpoint/2010/main" val="933708"/>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313753E-F7D8-46CC-B2FA-A9AC170D2737}"/>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0" name="Text Placeholder 2">
            <a:extLst>
              <a:ext uri="{FF2B5EF4-FFF2-40B4-BE49-F238E27FC236}">
                <a16:creationId xmlns:a16="http://schemas.microsoft.com/office/drawing/2014/main" id="{BD83B5A0-6142-422B-8293-5A979530A3B1}"/>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t>Batch </a:t>
            </a:r>
            <a:r>
              <a:rPr lang="en-US" sz="3000" b="1" dirty="0" err="1"/>
              <a:t>Endshifting</a:t>
            </a:r>
            <a:endParaRPr lang="en-US" sz="3000" b="1" dirty="0">
              <a:solidFill>
                <a:srgbClr val="F9DC5C"/>
              </a:solidFill>
            </a:endParaRPr>
          </a:p>
        </p:txBody>
      </p:sp>
      <p:sp>
        <p:nvSpPr>
          <p:cNvPr id="13" name="Rectangle 12">
            <a:extLst>
              <a:ext uri="{FF2B5EF4-FFF2-40B4-BE49-F238E27FC236}">
                <a16:creationId xmlns:a16="http://schemas.microsoft.com/office/drawing/2014/main" id="{A7B0467D-CD50-4B59-BCB1-51DA1A3B8A0A}"/>
              </a:ext>
            </a:extLst>
          </p:cNvPr>
          <p:cNvSpPr/>
          <p:nvPr/>
        </p:nvSpPr>
        <p:spPr>
          <a:xfrm>
            <a:off x="161698" y="1550026"/>
            <a:ext cx="8982301" cy="5124480"/>
          </a:xfrm>
          <a:prstGeom prst="rect">
            <a:avLst/>
          </a:prstGeom>
        </p:spPr>
        <p:txBody>
          <a:bodyPr wrap="square">
            <a:spAutoFit/>
          </a:bodyPr>
          <a:lstStyle/>
          <a:p>
            <a:r>
              <a:rPr lang="en-US" sz="2200" b="1" dirty="0">
                <a:solidFill>
                  <a:srgbClr val="F9DC5C"/>
                </a:solidFill>
                <a:latin typeface="Arial Narrow" panose="020B0606020202030204" pitchFamily="34" charset="0"/>
              </a:rPr>
              <a:t>DO NOT run on a Field Unit. This should only be attempted on the workstation to automatically </a:t>
            </a:r>
            <a:r>
              <a:rPr lang="en-US" sz="2200" b="1" dirty="0" err="1">
                <a:solidFill>
                  <a:srgbClr val="F9DC5C"/>
                </a:solidFill>
                <a:latin typeface="Arial Narrow" panose="020B0606020202030204" pitchFamily="34" charset="0"/>
              </a:rPr>
              <a:t>endshift</a:t>
            </a:r>
            <a:r>
              <a:rPr lang="en-US" sz="2200" b="1" dirty="0">
                <a:solidFill>
                  <a:srgbClr val="F9DC5C"/>
                </a:solidFill>
                <a:latin typeface="Arial Narrow" panose="020B0606020202030204" pitchFamily="34" charset="0"/>
              </a:rPr>
              <a:t> all the waiting files (in the Mailbox)</a:t>
            </a:r>
          </a:p>
          <a:p>
            <a:endParaRPr lang="en-US" sz="2200" b="1" dirty="0">
              <a:solidFill>
                <a:srgbClr val="F9DC5C"/>
              </a:solidFill>
              <a:latin typeface="Arial Narrow" panose="020B0606020202030204" pitchFamily="34" charset="0"/>
            </a:endParaRPr>
          </a:p>
          <a:p>
            <a:r>
              <a:rPr lang="en-US" sz="2200" b="1" dirty="0">
                <a:solidFill>
                  <a:srgbClr val="F9DC5C"/>
                </a:solidFill>
                <a:latin typeface="Arial Narrow" panose="020B0606020202030204" pitchFamily="34" charset="0"/>
              </a:rPr>
              <a:t>Need to Schedule 2 different processes, again schedule 2 hours apart.</a:t>
            </a:r>
          </a:p>
          <a:p>
            <a:endParaRPr lang="en-US" sz="2200" b="1" dirty="0">
              <a:solidFill>
                <a:srgbClr val="F9DC5C"/>
              </a:solidFill>
              <a:latin typeface="Arial Narrow" panose="020B0606020202030204" pitchFamily="34" charset="0"/>
            </a:endParaRPr>
          </a:p>
          <a:p>
            <a:r>
              <a:rPr lang="en-US" sz="2200" b="1" dirty="0" err="1">
                <a:solidFill>
                  <a:srgbClr val="F9DC5C"/>
                </a:solidFill>
                <a:latin typeface="Arial Narrow" panose="020B0606020202030204" pitchFamily="34" charset="0"/>
              </a:rPr>
              <a:t>TransComm</a:t>
            </a:r>
            <a:r>
              <a:rPr lang="en-US" sz="2200" b="1" dirty="0">
                <a:solidFill>
                  <a:srgbClr val="F9DC5C"/>
                </a:solidFill>
                <a:latin typeface="Arial Narrow" panose="020B0606020202030204" pitchFamily="34" charset="0"/>
              </a:rPr>
              <a:t> Schedule</a:t>
            </a:r>
          </a:p>
          <a:p>
            <a:r>
              <a:rPr lang="en-US" sz="2200" b="1" dirty="0">
                <a:solidFill>
                  <a:srgbClr val="F9DC5C"/>
                </a:solidFill>
                <a:latin typeface="Arial Narrow" panose="020B0606020202030204" pitchFamily="34" charset="0"/>
              </a:rPr>
              <a:t>	</a:t>
            </a:r>
            <a:r>
              <a:rPr lang="en-US" sz="2200" b="1" dirty="0">
                <a:solidFill>
                  <a:schemeClr val="bg1"/>
                </a:solidFill>
                <a:latin typeface="Arial Narrow" panose="020B0606020202030204" pitchFamily="34" charset="0"/>
              </a:rPr>
              <a:t>Unlike transmission, the </a:t>
            </a:r>
            <a:r>
              <a:rPr lang="en-US" sz="2200" b="1" dirty="0" err="1">
                <a:solidFill>
                  <a:schemeClr val="bg1"/>
                </a:solidFill>
                <a:latin typeface="Arial Narrow" panose="020B0606020202030204" pitchFamily="34" charset="0"/>
              </a:rPr>
              <a:t>Endhift</a:t>
            </a:r>
            <a:r>
              <a:rPr lang="en-US" sz="2200" b="1" dirty="0">
                <a:solidFill>
                  <a:schemeClr val="bg1"/>
                </a:solidFill>
                <a:latin typeface="Arial Narrow" panose="020B0606020202030204" pitchFamily="34" charset="0"/>
              </a:rPr>
              <a:t> Process works backward;</a:t>
            </a:r>
          </a:p>
          <a:p>
            <a:r>
              <a:rPr lang="en-US" sz="2200" b="1" dirty="0">
                <a:solidFill>
                  <a:schemeClr val="bg1"/>
                </a:solidFill>
                <a:latin typeface="Arial Narrow" panose="020B0606020202030204" pitchFamily="34" charset="0"/>
              </a:rPr>
              <a:t>	</a:t>
            </a:r>
            <a:r>
              <a:rPr lang="en-US" sz="2200" b="1" dirty="0" err="1">
                <a:solidFill>
                  <a:schemeClr val="bg1"/>
                </a:solidFill>
                <a:latin typeface="Arial Narrow" panose="020B0606020202030204" pitchFamily="34" charset="0"/>
              </a:rPr>
              <a:t>TransComm</a:t>
            </a:r>
            <a:r>
              <a:rPr lang="en-US" sz="2200" b="1" dirty="0">
                <a:solidFill>
                  <a:schemeClr val="bg1"/>
                </a:solidFill>
                <a:latin typeface="Arial Narrow" panose="020B0606020202030204" pitchFamily="34" charset="0"/>
              </a:rPr>
              <a:t> runs first.</a:t>
            </a:r>
          </a:p>
          <a:p>
            <a:endParaRPr lang="en-US" sz="2200" b="1" dirty="0">
              <a:solidFill>
                <a:srgbClr val="F9DC5C"/>
              </a:solidFill>
              <a:latin typeface="Arial Narrow" panose="020B0606020202030204" pitchFamily="34" charset="0"/>
            </a:endParaRPr>
          </a:p>
          <a:p>
            <a:r>
              <a:rPr lang="en-US" sz="2200" b="1" dirty="0">
                <a:solidFill>
                  <a:srgbClr val="F9DC5C"/>
                </a:solidFill>
                <a:latin typeface="Arial Narrow" panose="020B0606020202030204" pitchFamily="34" charset="0"/>
              </a:rPr>
              <a:t>Import Schedule</a:t>
            </a:r>
          </a:p>
          <a:p>
            <a:r>
              <a:rPr lang="en-US" sz="2200" b="1" dirty="0">
                <a:solidFill>
                  <a:srgbClr val="F9DC5C"/>
                </a:solidFill>
                <a:latin typeface="Arial Narrow" panose="020B0606020202030204" pitchFamily="34" charset="0"/>
              </a:rPr>
              <a:t>	</a:t>
            </a:r>
            <a:r>
              <a:rPr lang="en-US" sz="2200" b="1" dirty="0">
                <a:solidFill>
                  <a:schemeClr val="bg1"/>
                </a:solidFill>
                <a:latin typeface="Arial Narrow" panose="020B0606020202030204" pitchFamily="34" charset="0"/>
              </a:rPr>
              <a:t>Runs after </a:t>
            </a:r>
            <a:r>
              <a:rPr lang="en-US" sz="2200" b="1" dirty="0" err="1">
                <a:solidFill>
                  <a:schemeClr val="bg1"/>
                </a:solidFill>
                <a:latin typeface="Arial Narrow" panose="020B0606020202030204" pitchFamily="34" charset="0"/>
              </a:rPr>
              <a:t>TransComm</a:t>
            </a:r>
            <a:r>
              <a:rPr lang="en-US" sz="2200" b="1" dirty="0">
                <a:solidFill>
                  <a:schemeClr val="bg1"/>
                </a:solidFill>
                <a:latin typeface="Arial Narrow" panose="020B0606020202030204" pitchFamily="34" charset="0"/>
              </a:rPr>
              <a:t>. Imports data into database.</a:t>
            </a:r>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750777847"/>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313753E-F7D8-46CC-B2FA-A9AC170D2737}"/>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0" name="Text Placeholder 2">
            <a:extLst>
              <a:ext uri="{FF2B5EF4-FFF2-40B4-BE49-F238E27FC236}">
                <a16:creationId xmlns:a16="http://schemas.microsoft.com/office/drawing/2014/main" id="{BD83B5A0-6142-422B-8293-5A979530A3B1}"/>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t>Active Directory</a:t>
            </a:r>
          </a:p>
        </p:txBody>
      </p:sp>
      <p:sp>
        <p:nvSpPr>
          <p:cNvPr id="13" name="Rectangle 12">
            <a:extLst>
              <a:ext uri="{FF2B5EF4-FFF2-40B4-BE49-F238E27FC236}">
                <a16:creationId xmlns:a16="http://schemas.microsoft.com/office/drawing/2014/main" id="{A7B0467D-CD50-4B59-BCB1-51DA1A3B8A0A}"/>
              </a:ext>
            </a:extLst>
          </p:cNvPr>
          <p:cNvSpPr/>
          <p:nvPr/>
        </p:nvSpPr>
        <p:spPr>
          <a:xfrm>
            <a:off x="161699" y="1550026"/>
            <a:ext cx="4746203" cy="4801314"/>
          </a:xfrm>
          <a:prstGeom prst="rect">
            <a:avLst/>
          </a:prstGeom>
        </p:spPr>
        <p:txBody>
          <a:bodyPr wrap="square">
            <a:spAutoFit/>
          </a:bodyPr>
          <a:lstStyle/>
          <a:p>
            <a:r>
              <a:rPr lang="en-US" sz="2200" b="1" dirty="0">
                <a:solidFill>
                  <a:srgbClr val="F9DC5C"/>
                </a:solidFill>
                <a:latin typeface="Arial Narrow" panose="020B0606020202030204" pitchFamily="34" charset="0"/>
              </a:rPr>
              <a:t>Sync The </a:t>
            </a:r>
            <a:r>
              <a:rPr lang="en-US" sz="2200" b="1" dirty="0">
                <a:solidFill>
                  <a:schemeClr val="bg1"/>
                </a:solidFill>
                <a:latin typeface="Arial Narrow" panose="020B0606020202030204" pitchFamily="34" charset="0"/>
              </a:rPr>
              <a:t>Associated Users </a:t>
            </a:r>
            <a:r>
              <a:rPr lang="en-US" sz="2200" b="1" dirty="0">
                <a:solidFill>
                  <a:srgbClr val="F9DC5C"/>
                </a:solidFill>
                <a:latin typeface="Arial Narrow" panose="020B0606020202030204" pitchFamily="34" charset="0"/>
              </a:rPr>
              <a:t>and the </a:t>
            </a:r>
            <a:r>
              <a:rPr lang="en-US" sz="2200" b="1" dirty="0">
                <a:solidFill>
                  <a:schemeClr val="bg1"/>
                </a:solidFill>
                <a:latin typeface="Arial Narrow" panose="020B0606020202030204" pitchFamily="34" charset="0"/>
              </a:rPr>
              <a:t>Users Group</a:t>
            </a:r>
          </a:p>
          <a:p>
            <a:endParaRPr lang="en-US" sz="2200" b="1" dirty="0">
              <a:solidFill>
                <a:srgbClr val="F9DC5C"/>
              </a:solidFill>
              <a:latin typeface="Arial Narrow" panose="020B0606020202030204" pitchFamily="34" charset="0"/>
            </a:endParaRPr>
          </a:p>
          <a:p>
            <a:r>
              <a:rPr lang="en-US" sz="2200" b="1" dirty="0">
                <a:solidFill>
                  <a:srgbClr val="F9DC5C"/>
                </a:solidFill>
                <a:latin typeface="Arial Narrow" panose="020B0606020202030204" pitchFamily="34" charset="0"/>
              </a:rPr>
              <a:t>Contact Help Desk for Directions from vendor</a:t>
            </a:r>
          </a:p>
          <a:p>
            <a:endParaRPr lang="en-US" sz="2200" b="1" dirty="0">
              <a:solidFill>
                <a:srgbClr val="F9DC5C"/>
              </a:solidFill>
              <a:latin typeface="Arial Narrow" panose="020B0606020202030204" pitchFamily="34" charset="0"/>
            </a:endParaRPr>
          </a:p>
          <a:p>
            <a:r>
              <a:rPr lang="en-US" sz="2200" b="1" dirty="0">
                <a:solidFill>
                  <a:srgbClr val="F9DC5C"/>
                </a:solidFill>
                <a:latin typeface="Arial Narrow" panose="020B0606020202030204" pitchFamily="34" charset="0"/>
              </a:rPr>
              <a:t>Will need to change Database Connections for AD before turning the service on.</a:t>
            </a:r>
            <a:endParaRPr lang="en-US" sz="2200" b="1" dirty="0">
              <a:solidFill>
                <a:schemeClr val="bg1"/>
              </a:solidFill>
              <a:latin typeface="Arial Narrow" panose="020B0606020202030204" pitchFamily="34" charset="0"/>
            </a:endParaRPr>
          </a:p>
          <a:p>
            <a:endParaRPr lang="en-US" sz="2200" b="1" dirty="0">
              <a:solidFill>
                <a:srgbClr val="F9DC5C"/>
              </a:solidFill>
              <a:latin typeface="Arial Narrow" panose="020B0606020202030204" pitchFamily="34" charset="0"/>
            </a:endParaRPr>
          </a:p>
          <a:p>
            <a:r>
              <a:rPr lang="en-US" sz="2200" b="1" dirty="0">
                <a:solidFill>
                  <a:srgbClr val="F9DC5C"/>
                </a:solidFill>
                <a:latin typeface="Arial Narrow" panose="020B0606020202030204" pitchFamily="34" charset="0"/>
              </a:rPr>
              <a:t>Works better if you are also using Web Services along with AD.</a:t>
            </a:r>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a:p>
            <a:endParaRPr lang="en-US" sz="2100" b="1" dirty="0">
              <a:solidFill>
                <a:schemeClr val="bg1"/>
              </a:solidFill>
              <a:latin typeface="Arial Narrow" panose="020B0606020202030204" pitchFamily="34" charset="0"/>
            </a:endParaRPr>
          </a:p>
        </p:txBody>
      </p:sp>
      <p:pic>
        <p:nvPicPr>
          <p:cNvPr id="3" name="Picture 2">
            <a:extLst>
              <a:ext uri="{FF2B5EF4-FFF2-40B4-BE49-F238E27FC236}">
                <a16:creationId xmlns:a16="http://schemas.microsoft.com/office/drawing/2014/main" id="{5EBBFDF4-7184-4AE1-9032-9EB4ED6D5A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7192" y="1730259"/>
            <a:ext cx="4086808" cy="5118204"/>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29957548"/>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544EB6F-DC3E-44F0-889D-4DEC834E0893}"/>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Services</a:t>
            </a:r>
          </a:p>
        </p:txBody>
      </p:sp>
      <p:sp>
        <p:nvSpPr>
          <p:cNvPr id="10" name="Text Placeholder 2">
            <a:extLst>
              <a:ext uri="{FF2B5EF4-FFF2-40B4-BE49-F238E27FC236}">
                <a16:creationId xmlns:a16="http://schemas.microsoft.com/office/drawing/2014/main" id="{0C4A5EC3-5788-47C8-A51A-BB0BEFE6039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Tips</a:t>
            </a:r>
          </a:p>
        </p:txBody>
      </p:sp>
      <p:sp>
        <p:nvSpPr>
          <p:cNvPr id="21" name="Rectangle 20">
            <a:extLst>
              <a:ext uri="{FF2B5EF4-FFF2-40B4-BE49-F238E27FC236}">
                <a16:creationId xmlns:a16="http://schemas.microsoft.com/office/drawing/2014/main" id="{EED68B43-6401-427E-BBBD-5C7397BE736A}"/>
              </a:ext>
            </a:extLst>
          </p:cNvPr>
          <p:cNvSpPr/>
          <p:nvPr/>
        </p:nvSpPr>
        <p:spPr>
          <a:xfrm>
            <a:off x="116297" y="1557193"/>
            <a:ext cx="5029445" cy="4401205"/>
          </a:xfrm>
          <a:prstGeom prst="rect">
            <a:avLst/>
          </a:prstGeom>
        </p:spPr>
        <p:txBody>
          <a:bodyPr wrap="square">
            <a:spAutoFit/>
          </a:bodyPr>
          <a:lstStyle/>
          <a:p>
            <a:r>
              <a:rPr lang="en-US" sz="2400" b="1" dirty="0">
                <a:solidFill>
                  <a:schemeClr val="bg1"/>
                </a:solidFill>
                <a:latin typeface="Arial Narrow" panose="020B0606020202030204" pitchFamily="34" charset="0"/>
              </a:rPr>
              <a:t>Email Service</a:t>
            </a:r>
          </a:p>
          <a:p>
            <a:endParaRPr lang="en-US" sz="1000" b="1" dirty="0">
              <a:solidFill>
                <a:srgbClr val="F9DC5C"/>
              </a:solidFill>
              <a:latin typeface="Arial Narrow" panose="020B0606020202030204" pitchFamily="34" charset="0"/>
            </a:endParaRPr>
          </a:p>
          <a:p>
            <a:r>
              <a:rPr lang="en-US" sz="2400" dirty="0">
                <a:solidFill>
                  <a:schemeClr val="bg1"/>
                </a:solidFill>
                <a:latin typeface="Arial Narrow" panose="020B0606020202030204" pitchFamily="34" charset="0"/>
              </a:rPr>
              <a:t>Do </a:t>
            </a:r>
            <a:r>
              <a:rPr lang="en-US" sz="2400" b="1" dirty="0">
                <a:solidFill>
                  <a:srgbClr val="F9DC5C"/>
                </a:solidFill>
                <a:latin typeface="Arial Narrow" panose="020B0606020202030204" pitchFamily="34" charset="0"/>
              </a:rPr>
              <a:t>NOT</a:t>
            </a:r>
            <a:r>
              <a:rPr lang="en-US" sz="2400" dirty="0">
                <a:solidFill>
                  <a:schemeClr val="bg1"/>
                </a:solidFill>
                <a:latin typeface="Arial Narrow" panose="020B0606020202030204" pitchFamily="34" charset="0"/>
              </a:rPr>
              <a:t> use mapped drives: services do not recognize mapped drives; these instructions are in the </a:t>
            </a:r>
            <a:r>
              <a:rPr lang="en-US" sz="2400" b="1" dirty="0">
                <a:solidFill>
                  <a:srgbClr val="F9DC5C"/>
                </a:solidFill>
                <a:latin typeface="Arial Narrow" panose="020B0606020202030204" pitchFamily="34" charset="0"/>
              </a:rPr>
              <a:t>Import/Export </a:t>
            </a:r>
            <a:r>
              <a:rPr lang="en-US" sz="2400" dirty="0">
                <a:solidFill>
                  <a:schemeClr val="bg1"/>
                </a:solidFill>
                <a:latin typeface="Arial Narrow" panose="020B0606020202030204" pitchFamily="34" charset="0"/>
              </a:rPr>
              <a:t>and </a:t>
            </a:r>
            <a:r>
              <a:rPr lang="en-US" sz="2400" b="1" dirty="0">
                <a:solidFill>
                  <a:srgbClr val="F9DC5C"/>
                </a:solidFill>
                <a:latin typeface="Arial Narrow" panose="020B0606020202030204" pitchFamily="34" charset="0"/>
              </a:rPr>
              <a:t>Communications</a:t>
            </a:r>
            <a:r>
              <a:rPr lang="en-US" sz="2400" dirty="0">
                <a:solidFill>
                  <a:schemeClr val="bg1"/>
                </a:solidFill>
                <a:latin typeface="Arial Narrow" panose="020B0606020202030204" pitchFamily="34" charset="0"/>
              </a:rPr>
              <a:t> files.</a:t>
            </a:r>
          </a:p>
          <a:p>
            <a:endParaRPr lang="en-US" sz="1000" dirty="0">
              <a:solidFill>
                <a:schemeClr val="bg1"/>
              </a:solidFill>
              <a:latin typeface="Arial Narrow" panose="020B0606020202030204" pitchFamily="34" charset="0"/>
            </a:endParaRPr>
          </a:p>
          <a:p>
            <a:r>
              <a:rPr lang="en-US" sz="2400" dirty="0">
                <a:solidFill>
                  <a:schemeClr val="bg1"/>
                </a:solidFill>
                <a:latin typeface="Arial Narrow" panose="020B0606020202030204" pitchFamily="34" charset="0"/>
              </a:rPr>
              <a:t>All paths in the Settings.ini file need to use UNC paths.</a:t>
            </a:r>
          </a:p>
          <a:p>
            <a:endParaRPr lang="en-US" sz="1000" dirty="0">
              <a:solidFill>
                <a:schemeClr val="bg1"/>
              </a:solidFill>
              <a:latin typeface="Arial Narrow" panose="020B0606020202030204" pitchFamily="34" charset="0"/>
            </a:endParaRPr>
          </a:p>
          <a:p>
            <a:r>
              <a:rPr lang="en-US" sz="2400" dirty="0">
                <a:solidFill>
                  <a:schemeClr val="bg1"/>
                </a:solidFill>
                <a:latin typeface="Arial Narrow" panose="020B0606020202030204" pitchFamily="34" charset="0"/>
              </a:rPr>
              <a:t>Services log on cannot be a local system account.</a:t>
            </a:r>
          </a:p>
          <a:p>
            <a:endParaRPr lang="en-US" sz="1000" dirty="0">
              <a:solidFill>
                <a:schemeClr val="bg1"/>
              </a:solidFill>
              <a:latin typeface="Arial Narrow" panose="020B0606020202030204" pitchFamily="34" charset="0"/>
            </a:endParaRPr>
          </a:p>
          <a:p>
            <a:r>
              <a:rPr lang="en-US" sz="2400" b="1" dirty="0">
                <a:solidFill>
                  <a:srgbClr val="F9DC5C"/>
                </a:solidFill>
                <a:latin typeface="Arial Narrow" panose="020B0606020202030204" pitchFamily="34" charset="0"/>
              </a:rPr>
              <a:t>Need to restart services periodically</a:t>
            </a:r>
            <a:r>
              <a:rPr lang="en-US" sz="2400" dirty="0">
                <a:solidFill>
                  <a:schemeClr val="bg1"/>
                </a:solidFill>
                <a:latin typeface="Arial Narrow" panose="020B0606020202030204" pitchFamily="34" charset="0"/>
              </a:rPr>
              <a:t>.</a:t>
            </a:r>
          </a:p>
        </p:txBody>
      </p:sp>
      <p:pic>
        <p:nvPicPr>
          <p:cNvPr id="25" name="Picture 24" descr="A screenshot of a cell phone&#10;&#10;Description generated with very high confidence">
            <a:extLst>
              <a:ext uri="{FF2B5EF4-FFF2-40B4-BE49-F238E27FC236}">
                <a16:creationId xmlns:a16="http://schemas.microsoft.com/office/drawing/2014/main" id="{D107C921-121A-4731-9FE0-99E6E5471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743" y="1557193"/>
            <a:ext cx="3944713" cy="5288273"/>
          </a:xfrm>
          <a:prstGeom prst="rect">
            <a:avLst/>
          </a:prstGeom>
        </p:spPr>
      </p:pic>
    </p:spTree>
    <p:extLst>
      <p:ext uri="{BB962C8B-B14F-4D97-AF65-F5344CB8AC3E}">
        <p14:creationId xmlns:p14="http://schemas.microsoft.com/office/powerpoint/2010/main" val="1404123187"/>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42C152C-D6B9-4AB4-8CB8-F5A88A3EBBE2}"/>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18" name="Rectangle 17">
            <a:extLst>
              <a:ext uri="{FF2B5EF4-FFF2-40B4-BE49-F238E27FC236}">
                <a16:creationId xmlns:a16="http://schemas.microsoft.com/office/drawing/2014/main" id="{0602FDB4-3806-4A86-B3B1-F1EA3B3B4BF2}"/>
              </a:ext>
            </a:extLst>
          </p:cNvPr>
          <p:cNvSpPr/>
          <p:nvPr/>
        </p:nvSpPr>
        <p:spPr>
          <a:xfrm>
            <a:off x="77880" y="963286"/>
            <a:ext cx="4598896" cy="3816429"/>
          </a:xfrm>
          <a:prstGeom prst="rect">
            <a:avLst/>
          </a:prstGeom>
        </p:spPr>
        <p:txBody>
          <a:bodyPr wrap="square">
            <a:spAutoFit/>
          </a:bodyPr>
          <a:lstStyle/>
          <a:p>
            <a:r>
              <a:rPr lang="en-US" sz="2200" b="1" dirty="0">
                <a:solidFill>
                  <a:srgbClr val="F2CD00"/>
                </a:solidFill>
                <a:latin typeface="Arial Narrow" panose="020B0606020202030204" pitchFamily="34" charset="0"/>
              </a:rPr>
              <a:t>TraCS Configuration Manager </a:t>
            </a:r>
            <a:r>
              <a:rPr lang="en-US" sz="2200" b="1" dirty="0">
                <a:solidFill>
                  <a:schemeClr val="bg1"/>
                </a:solidFill>
                <a:latin typeface="Arial Narrow" panose="020B0606020202030204" pitchFamily="34" charset="0"/>
              </a:rPr>
              <a:t>|</a:t>
            </a:r>
            <a:r>
              <a:rPr lang="en-US" sz="2200" b="1" dirty="0">
                <a:solidFill>
                  <a:srgbClr val="F2CD00"/>
                </a:solidFill>
                <a:latin typeface="Arial Narrow" panose="020B0606020202030204" pitchFamily="34" charset="0"/>
              </a:rPr>
              <a:t> Access Levels</a:t>
            </a:r>
          </a:p>
          <a:p>
            <a:endParaRPr lang="en-US" sz="2200" b="1" dirty="0">
              <a:solidFill>
                <a:schemeClr val="bg1"/>
              </a:solidFill>
              <a:latin typeface="Arial Narrow" panose="020B0606020202030204" pitchFamily="34" charset="0"/>
            </a:endParaRPr>
          </a:p>
          <a:p>
            <a:r>
              <a:rPr lang="en-US" sz="2200" b="1" dirty="0">
                <a:solidFill>
                  <a:schemeClr val="bg1"/>
                </a:solidFill>
                <a:latin typeface="Arial Narrow" panose="020B0606020202030204" pitchFamily="34" charset="0"/>
              </a:rPr>
              <a:t>Access Rights can be added, deleted, or edited here and released through User Profile Updates (Mobile Distributions).</a:t>
            </a:r>
          </a:p>
          <a:p>
            <a:endParaRPr lang="en-US" sz="2200" b="1" dirty="0">
              <a:solidFill>
                <a:schemeClr val="bg1"/>
              </a:solidFill>
              <a:latin typeface="Arial Narrow" panose="020B0606020202030204" pitchFamily="34" charset="0"/>
            </a:endParaRPr>
          </a:p>
          <a:p>
            <a:r>
              <a:rPr lang="en-US" sz="2200" b="1" dirty="0">
                <a:solidFill>
                  <a:schemeClr val="bg1"/>
                </a:solidFill>
                <a:latin typeface="Arial Narrow" panose="020B0606020202030204" pitchFamily="34" charset="0"/>
              </a:rPr>
              <a:t>Any changes made to Badger TraCS-generated Access Levels will be </a:t>
            </a:r>
            <a:r>
              <a:rPr lang="en-US" sz="2200" b="1" u="sng" dirty="0">
                <a:solidFill>
                  <a:srgbClr val="F2CD00"/>
                </a:solidFill>
                <a:latin typeface="Arial Narrow" panose="020B0606020202030204" pitchFamily="34" charset="0"/>
              </a:rPr>
              <a:t>overwritten</a:t>
            </a:r>
            <a:r>
              <a:rPr lang="en-US" sz="2200" b="1" dirty="0">
                <a:solidFill>
                  <a:schemeClr val="bg1"/>
                </a:solidFill>
                <a:latin typeface="Arial Narrow" panose="020B0606020202030204" pitchFamily="34" charset="0"/>
              </a:rPr>
              <a:t> when a new </a:t>
            </a:r>
            <a:r>
              <a:rPr lang="en-US" sz="2200" b="1" dirty="0" err="1">
                <a:solidFill>
                  <a:schemeClr val="bg1"/>
                </a:solidFill>
                <a:latin typeface="Arial Narrow" panose="020B0606020202030204" pitchFamily="34" charset="0"/>
              </a:rPr>
              <a:t>WIPack</a:t>
            </a:r>
            <a:r>
              <a:rPr lang="en-US" sz="2200" b="1" dirty="0">
                <a:solidFill>
                  <a:schemeClr val="bg1"/>
                </a:solidFill>
                <a:latin typeface="Arial Narrow" panose="020B0606020202030204" pitchFamily="34" charset="0"/>
              </a:rPr>
              <a:t> is installed.</a:t>
            </a:r>
          </a:p>
        </p:txBody>
      </p:sp>
      <p:pic>
        <p:nvPicPr>
          <p:cNvPr id="3" name="Picture 2" descr="A screenshot of a social media post&#10;&#10;Description generated with very high confidence">
            <a:extLst>
              <a:ext uri="{FF2B5EF4-FFF2-40B4-BE49-F238E27FC236}">
                <a16:creationId xmlns:a16="http://schemas.microsoft.com/office/drawing/2014/main" id="{6D699E56-B324-42F6-91F9-755BFF6AEF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0765" y="1053068"/>
            <a:ext cx="4131076" cy="5804932"/>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sp>
        <p:nvSpPr>
          <p:cNvPr id="7" name="Arrow: Right 6">
            <a:extLst>
              <a:ext uri="{FF2B5EF4-FFF2-40B4-BE49-F238E27FC236}">
                <a16:creationId xmlns:a16="http://schemas.microsoft.com/office/drawing/2014/main" id="{2C121ACC-021B-4A46-8285-4167D30A6D11}"/>
              </a:ext>
            </a:extLst>
          </p:cNvPr>
          <p:cNvSpPr/>
          <p:nvPr/>
        </p:nvSpPr>
        <p:spPr>
          <a:xfrm rot="8100000">
            <a:off x="6668500" y="642825"/>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8587629"/>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42C152C-D6B9-4AB4-8CB8-F5A88A3EBBE2}"/>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18" name="Rectangle 17">
            <a:extLst>
              <a:ext uri="{FF2B5EF4-FFF2-40B4-BE49-F238E27FC236}">
                <a16:creationId xmlns:a16="http://schemas.microsoft.com/office/drawing/2014/main" id="{0602FDB4-3806-4A86-B3B1-F1EA3B3B4BF2}"/>
              </a:ext>
            </a:extLst>
          </p:cNvPr>
          <p:cNvSpPr/>
          <p:nvPr/>
        </p:nvSpPr>
        <p:spPr>
          <a:xfrm>
            <a:off x="87417" y="1284332"/>
            <a:ext cx="3798783" cy="2462213"/>
          </a:xfrm>
          <a:prstGeom prst="rect">
            <a:avLst/>
          </a:prstGeom>
        </p:spPr>
        <p:txBody>
          <a:bodyPr wrap="square">
            <a:spAutoFit/>
          </a:bodyPr>
          <a:lstStyle/>
          <a:p>
            <a:r>
              <a:rPr lang="en-US" sz="2200" b="1" dirty="0">
                <a:solidFill>
                  <a:schemeClr val="bg1"/>
                </a:solidFill>
                <a:latin typeface="Arial Narrow" panose="020B0606020202030204" pitchFamily="34" charset="0"/>
              </a:rPr>
              <a:t>Access Rights can be expanded to view the Actions each contains.</a:t>
            </a:r>
          </a:p>
          <a:p>
            <a:endParaRPr lang="en-US" sz="2200" b="1" dirty="0">
              <a:solidFill>
                <a:schemeClr val="bg1"/>
              </a:solidFill>
              <a:latin typeface="Arial Narrow" panose="020B0606020202030204" pitchFamily="34" charset="0"/>
            </a:endParaRPr>
          </a:p>
          <a:p>
            <a:r>
              <a:rPr lang="en-US" sz="2200" b="1" dirty="0">
                <a:solidFill>
                  <a:schemeClr val="bg1"/>
                </a:solidFill>
                <a:latin typeface="Arial Narrow" panose="020B0606020202030204" pitchFamily="34" charset="0"/>
              </a:rPr>
              <a:t>For most Actions, TraCS will have a description of its functionality (</a:t>
            </a:r>
            <a:r>
              <a:rPr lang="en-US" sz="2200" b="1" dirty="0">
                <a:solidFill>
                  <a:srgbClr val="F2CD00"/>
                </a:solidFill>
                <a:latin typeface="Arial Narrow" panose="020B0606020202030204" pitchFamily="34" charset="0"/>
              </a:rPr>
              <a:t>Comments</a:t>
            </a:r>
            <a:r>
              <a:rPr lang="en-US" sz="2200" b="1" dirty="0">
                <a:solidFill>
                  <a:schemeClr val="bg1"/>
                </a:solidFill>
                <a:latin typeface="Arial Narrow" panose="020B0606020202030204" pitchFamily="34" charset="0"/>
              </a:rPr>
              <a:t>).</a:t>
            </a:r>
          </a:p>
        </p:txBody>
      </p:sp>
      <p:pic>
        <p:nvPicPr>
          <p:cNvPr id="4" name="Picture 3" descr="A screenshot of a social media post&#10;&#10;Description generated with very high confidence">
            <a:extLst>
              <a:ext uri="{FF2B5EF4-FFF2-40B4-BE49-F238E27FC236}">
                <a16:creationId xmlns:a16="http://schemas.microsoft.com/office/drawing/2014/main" id="{694D3749-DC34-4474-AB64-8D694D8DE2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4313" y="1421394"/>
            <a:ext cx="4842270" cy="5436605"/>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cxnSp>
        <p:nvCxnSpPr>
          <p:cNvPr id="10" name="Straight Arrow Connector 9">
            <a:extLst>
              <a:ext uri="{FF2B5EF4-FFF2-40B4-BE49-F238E27FC236}">
                <a16:creationId xmlns:a16="http://schemas.microsoft.com/office/drawing/2014/main" id="{1D056E33-BE1C-4BA6-BA41-B17F9F6A759C}"/>
              </a:ext>
            </a:extLst>
          </p:cNvPr>
          <p:cNvCxnSpPr>
            <a:cxnSpLocks/>
          </p:cNvCxnSpPr>
          <p:nvPr/>
        </p:nvCxnSpPr>
        <p:spPr>
          <a:xfrm flipV="1">
            <a:off x="3455213" y="3450379"/>
            <a:ext cx="3416367" cy="1368300"/>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789E5BC4-5435-4DB6-8BA4-B7817B4065FB}"/>
              </a:ext>
            </a:extLst>
          </p:cNvPr>
          <p:cNvCxnSpPr>
            <a:cxnSpLocks/>
          </p:cNvCxnSpPr>
          <p:nvPr/>
        </p:nvCxnSpPr>
        <p:spPr>
          <a:xfrm>
            <a:off x="3483864" y="4818679"/>
            <a:ext cx="1044359" cy="739930"/>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91840637"/>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42C152C-D6B9-4AB4-8CB8-F5A88A3EBBE2}"/>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18" name="Rectangle 17">
            <a:extLst>
              <a:ext uri="{FF2B5EF4-FFF2-40B4-BE49-F238E27FC236}">
                <a16:creationId xmlns:a16="http://schemas.microsoft.com/office/drawing/2014/main" id="{0602FDB4-3806-4A86-B3B1-F1EA3B3B4BF2}"/>
              </a:ext>
            </a:extLst>
          </p:cNvPr>
          <p:cNvSpPr/>
          <p:nvPr/>
        </p:nvSpPr>
        <p:spPr>
          <a:xfrm>
            <a:off x="87417" y="921017"/>
            <a:ext cx="3951183" cy="2800767"/>
          </a:xfrm>
          <a:prstGeom prst="rect">
            <a:avLst/>
          </a:prstGeom>
        </p:spPr>
        <p:txBody>
          <a:bodyPr wrap="square">
            <a:spAutoFit/>
          </a:bodyPr>
          <a:lstStyle/>
          <a:p>
            <a:r>
              <a:rPr lang="en-US" sz="2200" b="1" dirty="0">
                <a:solidFill>
                  <a:schemeClr val="bg1"/>
                </a:solidFill>
                <a:latin typeface="Arial Narrow" panose="020B0606020202030204" pitchFamily="34" charset="0"/>
              </a:rPr>
              <a:t>Adding an </a:t>
            </a:r>
            <a:r>
              <a:rPr lang="en-US" sz="2200" b="1" dirty="0">
                <a:solidFill>
                  <a:srgbClr val="F2CD00"/>
                </a:solidFill>
                <a:latin typeface="Arial Narrow" panose="020B0606020202030204" pitchFamily="34" charset="0"/>
              </a:rPr>
              <a:t>Access Level </a:t>
            </a:r>
            <a:r>
              <a:rPr lang="en-US" sz="2200" b="1" dirty="0">
                <a:solidFill>
                  <a:schemeClr val="bg1"/>
                </a:solidFill>
                <a:latin typeface="Arial Narrow" panose="020B0606020202030204" pitchFamily="34" charset="0"/>
              </a:rPr>
              <a:t>is done by clicking </a:t>
            </a:r>
            <a:r>
              <a:rPr lang="en-US" sz="2200" b="1" dirty="0">
                <a:solidFill>
                  <a:srgbClr val="F2CD00"/>
                </a:solidFill>
                <a:latin typeface="Arial Narrow" panose="020B0606020202030204" pitchFamily="34" charset="0"/>
              </a:rPr>
              <a:t>Add</a:t>
            </a:r>
            <a:r>
              <a:rPr lang="en-US" sz="2200" b="1" dirty="0">
                <a:solidFill>
                  <a:schemeClr val="bg1"/>
                </a:solidFill>
                <a:latin typeface="Arial Narrow" panose="020B0606020202030204" pitchFamily="34" charset="0"/>
              </a:rPr>
              <a:t> | </a:t>
            </a:r>
            <a:r>
              <a:rPr lang="en-US" sz="2200" b="1" dirty="0">
                <a:solidFill>
                  <a:srgbClr val="F2CD00"/>
                </a:solidFill>
                <a:latin typeface="Arial Narrow" panose="020B0606020202030204" pitchFamily="34" charset="0"/>
              </a:rPr>
              <a:t>Access Level</a:t>
            </a:r>
            <a:r>
              <a:rPr lang="en-US" sz="2200" b="1" dirty="0">
                <a:solidFill>
                  <a:schemeClr val="bg1"/>
                </a:solidFill>
                <a:latin typeface="Arial Narrow" panose="020B0606020202030204" pitchFamily="34" charset="0"/>
              </a:rPr>
              <a:t>.</a:t>
            </a:r>
          </a:p>
          <a:p>
            <a:endParaRPr lang="en-US" sz="2200" b="1" dirty="0">
              <a:solidFill>
                <a:schemeClr val="bg1"/>
              </a:solidFill>
              <a:latin typeface="Arial Narrow" panose="020B0606020202030204" pitchFamily="34" charset="0"/>
            </a:endParaRPr>
          </a:p>
          <a:p>
            <a:r>
              <a:rPr lang="en-US" sz="2200" b="1" dirty="0">
                <a:solidFill>
                  <a:srgbClr val="F2CD00"/>
                </a:solidFill>
                <a:latin typeface="Arial Narrow" panose="020B0606020202030204" pitchFamily="34" charset="0"/>
              </a:rPr>
              <a:t>Actions</a:t>
            </a:r>
            <a:r>
              <a:rPr lang="en-US" sz="2200" b="1" dirty="0">
                <a:solidFill>
                  <a:schemeClr val="bg1"/>
                </a:solidFill>
                <a:latin typeface="Arial Narrow" panose="020B0606020202030204" pitchFamily="34" charset="0"/>
              </a:rPr>
              <a:t> are added to default or created Access Levels by clicking</a:t>
            </a:r>
          </a:p>
          <a:p>
            <a:r>
              <a:rPr lang="en-US" sz="2200" b="1" dirty="0">
                <a:solidFill>
                  <a:srgbClr val="F2CD00"/>
                </a:solidFill>
                <a:latin typeface="Arial Narrow" panose="020B0606020202030204" pitchFamily="34" charset="0"/>
              </a:rPr>
              <a:t>Add</a:t>
            </a:r>
            <a:r>
              <a:rPr lang="en-US" sz="2200" b="1" dirty="0">
                <a:solidFill>
                  <a:schemeClr val="bg1"/>
                </a:solidFill>
                <a:latin typeface="Arial Narrow" panose="020B0606020202030204" pitchFamily="34" charset="0"/>
              </a:rPr>
              <a:t> | </a:t>
            </a:r>
            <a:r>
              <a:rPr lang="en-US" sz="2200" b="1" dirty="0">
                <a:solidFill>
                  <a:srgbClr val="F2CD00"/>
                </a:solidFill>
                <a:latin typeface="Arial Narrow" panose="020B0606020202030204" pitchFamily="34" charset="0"/>
              </a:rPr>
              <a:t>Action</a:t>
            </a:r>
            <a:r>
              <a:rPr lang="en-US" sz="2200" b="1" dirty="0">
                <a:solidFill>
                  <a:schemeClr val="bg1"/>
                </a:solidFill>
                <a:latin typeface="Arial Narrow" panose="020B0606020202030204" pitchFamily="34" charset="0"/>
              </a:rPr>
              <a:t>. Ensure the correct </a:t>
            </a:r>
            <a:r>
              <a:rPr lang="en-US" sz="2200" b="1" dirty="0">
                <a:solidFill>
                  <a:srgbClr val="F2CD00"/>
                </a:solidFill>
                <a:latin typeface="Arial Narrow" panose="020B0606020202030204" pitchFamily="34" charset="0"/>
              </a:rPr>
              <a:t>Level</a:t>
            </a:r>
            <a:r>
              <a:rPr lang="en-US" sz="2200" b="1" dirty="0">
                <a:solidFill>
                  <a:schemeClr val="bg1"/>
                </a:solidFill>
                <a:latin typeface="Arial Narrow" panose="020B0606020202030204" pitchFamily="34" charset="0"/>
              </a:rPr>
              <a:t> (Access Level) is populated in the </a:t>
            </a:r>
            <a:r>
              <a:rPr lang="en-US" sz="2200" b="1" dirty="0">
                <a:solidFill>
                  <a:srgbClr val="F2CD00"/>
                </a:solidFill>
                <a:latin typeface="Arial Narrow" panose="020B0606020202030204" pitchFamily="34" charset="0"/>
              </a:rPr>
              <a:t>Level</a:t>
            </a:r>
            <a:r>
              <a:rPr lang="en-US" sz="2200" b="1" dirty="0">
                <a:solidFill>
                  <a:schemeClr val="bg1"/>
                </a:solidFill>
                <a:latin typeface="Arial Narrow" panose="020B0606020202030204" pitchFamily="34" charset="0"/>
              </a:rPr>
              <a:t> box.</a:t>
            </a:r>
          </a:p>
        </p:txBody>
      </p:sp>
      <p:pic>
        <p:nvPicPr>
          <p:cNvPr id="7" name="Picture 6" descr="A screenshot of a social media post&#10;&#10;Description generated with very high confidence">
            <a:extLst>
              <a:ext uri="{FF2B5EF4-FFF2-40B4-BE49-F238E27FC236}">
                <a16:creationId xmlns:a16="http://schemas.microsoft.com/office/drawing/2014/main" id="{C016A416-0EF9-47DF-BB4C-02D2C737C3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405" y="3848099"/>
            <a:ext cx="2526695" cy="2997367"/>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pic>
        <p:nvPicPr>
          <p:cNvPr id="3" name="Picture 2" descr="A screenshot of a cell phone&#10;&#10;Description generated with very high confidence">
            <a:extLst>
              <a:ext uri="{FF2B5EF4-FFF2-40B4-BE49-F238E27FC236}">
                <a16:creationId xmlns:a16="http://schemas.microsoft.com/office/drawing/2014/main" id="{103C95CF-2DFB-491B-88B8-AA1824C3D1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190" y="5676900"/>
            <a:ext cx="3927286" cy="962106"/>
          </a:xfrm>
          <a:prstGeom prst="rect">
            <a:avLst/>
          </a:prstGeom>
          <a:ln w="9525" cap="sq">
            <a:solidFill>
              <a:schemeClr val="bg1">
                <a:lumMod val="75000"/>
              </a:schemeClr>
            </a:solidFill>
            <a:prstDash val="solid"/>
            <a:miter lim="800000"/>
          </a:ln>
          <a:effectLst>
            <a:outerShdw blurRad="50800" dist="38100" dir="5400000" algn="t" rotWithShape="0">
              <a:prstClr val="black">
                <a:alpha val="40000"/>
              </a:prstClr>
            </a:outerShdw>
          </a:effectLst>
        </p:spPr>
      </p:pic>
      <p:sp>
        <p:nvSpPr>
          <p:cNvPr id="13" name="Arrow: Right 12">
            <a:extLst>
              <a:ext uri="{FF2B5EF4-FFF2-40B4-BE49-F238E27FC236}">
                <a16:creationId xmlns:a16="http://schemas.microsoft.com/office/drawing/2014/main" id="{4D6B6A51-AAB2-4CA7-910C-F15FABB8DB5C}"/>
              </a:ext>
            </a:extLst>
          </p:cNvPr>
          <p:cNvSpPr/>
          <p:nvPr/>
        </p:nvSpPr>
        <p:spPr>
          <a:xfrm rot="8100000">
            <a:off x="1425553" y="4927331"/>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6" name="Picture 5" descr="A screenshot of a cell phone&#10;&#10;Description generated with very high confidence">
            <a:extLst>
              <a:ext uri="{FF2B5EF4-FFF2-40B4-BE49-F238E27FC236}">
                <a16:creationId xmlns:a16="http://schemas.microsoft.com/office/drawing/2014/main" id="{662A24C1-0C5D-4009-BA8C-A471A67DB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862438"/>
            <a:ext cx="4484583" cy="2023762"/>
          </a:xfrm>
          <a:prstGeom prst="rect">
            <a:avLst/>
          </a:prstGeom>
          <a:ln w="9525" cap="sq">
            <a:solidFill>
              <a:schemeClr val="bg1">
                <a:lumMod val="75000"/>
              </a:schemeClr>
            </a:solidFill>
            <a:prstDash val="solid"/>
            <a:miter lim="800000"/>
          </a:ln>
          <a:effectLst>
            <a:outerShdw blurRad="50800" dist="38100" dir="2700000" algn="tl" rotWithShape="0">
              <a:srgbClr val="000000">
                <a:alpha val="43000"/>
              </a:srgbClr>
            </a:outerShdw>
          </a:effectLst>
        </p:spPr>
      </p:pic>
      <p:pic>
        <p:nvPicPr>
          <p:cNvPr id="15" name="Picture 14" descr="A screenshot of a cell phone&#10;&#10;Description generated with very high confidence">
            <a:extLst>
              <a:ext uri="{FF2B5EF4-FFF2-40B4-BE49-F238E27FC236}">
                <a16:creationId xmlns:a16="http://schemas.microsoft.com/office/drawing/2014/main" id="{2EB10D9F-5750-45EF-95BD-F174929791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9916" y="3000911"/>
            <a:ext cx="4466667" cy="3638095"/>
          </a:xfrm>
          <a:prstGeom prst="rect">
            <a:avLst/>
          </a:prstGeom>
          <a:ln w="9525">
            <a:solidFill>
              <a:schemeClr val="bg1">
                <a:lumMod val="75000"/>
              </a:schemeClr>
            </a:solidFill>
          </a:ln>
          <a:effectLst>
            <a:outerShdw blurRad="50800" dist="38100" dir="2700000" algn="tl" rotWithShape="0">
              <a:prstClr val="black">
                <a:alpha val="40000"/>
              </a:prstClr>
            </a:outerShdw>
          </a:effectLst>
        </p:spPr>
      </p:pic>
      <p:cxnSp>
        <p:nvCxnSpPr>
          <p:cNvPr id="20" name="Straight Arrow Connector 19">
            <a:extLst>
              <a:ext uri="{FF2B5EF4-FFF2-40B4-BE49-F238E27FC236}">
                <a16:creationId xmlns:a16="http://schemas.microsoft.com/office/drawing/2014/main" id="{891B4A6B-0313-461F-BD9C-FE8E31C5D5F5}"/>
              </a:ext>
            </a:extLst>
          </p:cNvPr>
          <p:cNvCxnSpPr>
            <a:cxnSpLocks/>
          </p:cNvCxnSpPr>
          <p:nvPr/>
        </p:nvCxnSpPr>
        <p:spPr>
          <a:xfrm>
            <a:off x="4038600" y="1350663"/>
            <a:ext cx="1522303" cy="0"/>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1" name="Straight Arrow Connector 20">
            <a:extLst>
              <a:ext uri="{FF2B5EF4-FFF2-40B4-BE49-F238E27FC236}">
                <a16:creationId xmlns:a16="http://schemas.microsoft.com/office/drawing/2014/main" id="{40295663-8527-402C-BD34-AA18C8866D46}"/>
              </a:ext>
            </a:extLst>
          </p:cNvPr>
          <p:cNvCxnSpPr>
            <a:cxnSpLocks/>
          </p:cNvCxnSpPr>
          <p:nvPr/>
        </p:nvCxnSpPr>
        <p:spPr>
          <a:xfrm flipH="1">
            <a:off x="7311076" y="3476625"/>
            <a:ext cx="1522303" cy="0"/>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2" name="Straight Arrow Connector 21">
            <a:extLst>
              <a:ext uri="{FF2B5EF4-FFF2-40B4-BE49-F238E27FC236}">
                <a16:creationId xmlns:a16="http://schemas.microsoft.com/office/drawing/2014/main" id="{6AB856D4-CC78-4BAC-BAA5-4C7B4BA39B85}"/>
              </a:ext>
            </a:extLst>
          </p:cNvPr>
          <p:cNvCxnSpPr>
            <a:cxnSpLocks/>
          </p:cNvCxnSpPr>
          <p:nvPr/>
        </p:nvCxnSpPr>
        <p:spPr>
          <a:xfrm>
            <a:off x="3990975" y="4008138"/>
            <a:ext cx="1522303" cy="0"/>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3" name="Straight Arrow Connector 22">
            <a:extLst>
              <a:ext uri="{FF2B5EF4-FFF2-40B4-BE49-F238E27FC236}">
                <a16:creationId xmlns:a16="http://schemas.microsoft.com/office/drawing/2014/main" id="{5A2D768C-5663-437B-B718-A686D00D3B66}"/>
              </a:ext>
            </a:extLst>
          </p:cNvPr>
          <p:cNvCxnSpPr>
            <a:cxnSpLocks/>
          </p:cNvCxnSpPr>
          <p:nvPr/>
        </p:nvCxnSpPr>
        <p:spPr>
          <a:xfrm>
            <a:off x="3409950" y="4474863"/>
            <a:ext cx="1522303" cy="0"/>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3175572"/>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7" name="Text Placeholder 2">
            <a:extLst>
              <a:ext uri="{FF2B5EF4-FFF2-40B4-BE49-F238E27FC236}">
                <a16:creationId xmlns:a16="http://schemas.microsoft.com/office/drawing/2014/main" id="{37DFC202-20DF-4331-838A-E07224A5E3FD}"/>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Tips</a:t>
            </a:r>
          </a:p>
        </p:txBody>
      </p:sp>
      <p:sp>
        <p:nvSpPr>
          <p:cNvPr id="8" name="Rectangle 7">
            <a:extLst>
              <a:ext uri="{FF2B5EF4-FFF2-40B4-BE49-F238E27FC236}">
                <a16:creationId xmlns:a16="http://schemas.microsoft.com/office/drawing/2014/main" id="{18416C8C-3E1C-4B82-85EC-A1F1BBD9D856}"/>
              </a:ext>
            </a:extLst>
          </p:cNvPr>
          <p:cNvSpPr/>
          <p:nvPr/>
        </p:nvSpPr>
        <p:spPr>
          <a:xfrm>
            <a:off x="361772" y="1605338"/>
            <a:ext cx="8420455" cy="5047536"/>
          </a:xfrm>
          <a:prstGeom prst="rect">
            <a:avLst/>
          </a:prstGeom>
        </p:spPr>
        <p:txBody>
          <a:bodyPr wrap="square">
            <a:spAutoFit/>
          </a:bodyPr>
          <a:lstStyle/>
          <a:p>
            <a:r>
              <a:rPr lang="en-US" sz="2300" b="1" u="sng" dirty="0">
                <a:solidFill>
                  <a:srgbClr val="F9DC5C"/>
                </a:solidFill>
                <a:latin typeface="Arial Narrow" panose="020B0606020202030204" pitchFamily="34" charset="0"/>
              </a:rPr>
              <a:t>Make sure to create an Access Level that has something in the name relating to your agency.</a:t>
            </a:r>
            <a:endParaRPr lang="en-US" sz="2300" b="1" dirty="0">
              <a:solidFill>
                <a:srgbClr val="F9DC5C"/>
              </a:solidFill>
              <a:latin typeface="Arial Narrow" panose="020B0606020202030204" pitchFamily="34" charset="0"/>
            </a:endParaRPr>
          </a:p>
          <a:p>
            <a:r>
              <a:rPr lang="en-US" sz="2300" b="1" dirty="0">
                <a:solidFill>
                  <a:schemeClr val="bg1"/>
                </a:solidFill>
                <a:latin typeface="Arial Narrow" panose="020B0606020202030204" pitchFamily="34" charset="0"/>
              </a:rPr>
              <a:t>Add MPD (e.g. </a:t>
            </a:r>
            <a:r>
              <a:rPr lang="en-US" sz="2300" b="1" dirty="0" err="1">
                <a:solidFill>
                  <a:schemeClr val="bg1"/>
                </a:solidFill>
                <a:latin typeface="Arial Narrow" panose="020B0606020202030204" pitchFamily="34" charset="0"/>
              </a:rPr>
              <a:t>SupervisorMPD</a:t>
            </a:r>
            <a:r>
              <a:rPr lang="en-US" sz="2300" b="1" dirty="0">
                <a:solidFill>
                  <a:schemeClr val="bg1"/>
                </a:solidFill>
                <a:latin typeface="Arial Narrow" panose="020B0606020202030204" pitchFamily="34" charset="0"/>
              </a:rPr>
              <a:t> – for ‘My Police Department’) or use your Agency ID (e.g. Supervisor012). This ensures it will not get overwritten during pack update.</a:t>
            </a:r>
            <a:endParaRPr lang="en-US" sz="2300" b="1" dirty="0">
              <a:solidFill>
                <a:srgbClr val="F9DC5C"/>
              </a:solidFill>
              <a:latin typeface="Arial Narrow" panose="020B0606020202030204" pitchFamily="34" charset="0"/>
            </a:endParaRP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After every Fall Update, check the rights of the State Access Rights to see if they have changed.</a:t>
            </a:r>
          </a:p>
          <a:p>
            <a:r>
              <a:rPr lang="en-US" sz="2300" b="1" u="sng" dirty="0">
                <a:solidFill>
                  <a:schemeClr val="bg1"/>
                </a:solidFill>
                <a:latin typeface="Arial Narrow" panose="020B0606020202030204" pitchFamily="34" charset="0"/>
              </a:rPr>
              <a:t>Fall Updates</a:t>
            </a:r>
            <a:r>
              <a:rPr lang="en-US" sz="2300" b="1" dirty="0">
                <a:solidFill>
                  <a:schemeClr val="bg1"/>
                </a:solidFill>
                <a:latin typeface="Arial Narrow" panose="020B0606020202030204" pitchFamily="34" charset="0"/>
              </a:rPr>
              <a:t>* include the most changes in any WIPack update and this is the pack that will most likely contain any changes made to User Access Levels, including adding/deleting Access Rights.</a:t>
            </a:r>
          </a:p>
          <a:p>
            <a:endParaRPr lang="en-US" sz="2300" b="1" dirty="0">
              <a:solidFill>
                <a:schemeClr val="bg1"/>
              </a:solidFill>
              <a:latin typeface="Arial Narrow" panose="020B0606020202030204" pitchFamily="34" charset="0"/>
            </a:endParaRPr>
          </a:p>
          <a:p>
            <a:r>
              <a:rPr lang="en-US" sz="2300" b="1" dirty="0">
                <a:solidFill>
                  <a:schemeClr val="bg1"/>
                </a:solidFill>
                <a:latin typeface="Arial Narrow" panose="020B0606020202030204" pitchFamily="34" charset="0"/>
              </a:rPr>
              <a:t>* The Fall 2019 Update will contain a number of Access Rights changes, including the </a:t>
            </a:r>
            <a:r>
              <a:rPr lang="en-US" sz="2300" b="1" u="sng" dirty="0" err="1">
                <a:solidFill>
                  <a:srgbClr val="FFC000"/>
                </a:solidFill>
                <a:latin typeface="Arial Narrow" panose="020B0606020202030204" pitchFamily="34" charset="0"/>
              </a:rPr>
              <a:t>CitationAmend</a:t>
            </a:r>
            <a:r>
              <a:rPr lang="en-US" sz="2300" b="1" dirty="0">
                <a:solidFill>
                  <a:schemeClr val="bg1"/>
                </a:solidFill>
                <a:latin typeface="Arial Narrow" panose="020B0606020202030204" pitchFamily="34" charset="0"/>
              </a:rPr>
              <a:t> Access Right.</a:t>
            </a:r>
            <a:endParaRPr lang="en-US" sz="2300" b="1" dirty="0">
              <a:solidFill>
                <a:srgbClr val="F9DC5C"/>
              </a:solidFill>
              <a:latin typeface="Arial Narrow" panose="020B0606020202030204" pitchFamily="34" charset="0"/>
            </a:endParaRPr>
          </a:p>
        </p:txBody>
      </p:sp>
    </p:spTree>
    <p:extLst>
      <p:ext uri="{BB962C8B-B14F-4D97-AF65-F5344CB8AC3E}">
        <p14:creationId xmlns:p14="http://schemas.microsoft.com/office/powerpoint/2010/main" val="4160875124"/>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7" name="Text Placeholder 2">
            <a:extLst>
              <a:ext uri="{FF2B5EF4-FFF2-40B4-BE49-F238E27FC236}">
                <a16:creationId xmlns:a16="http://schemas.microsoft.com/office/drawing/2014/main" id="{37DFC202-20DF-4331-838A-E07224A5E3F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Fall Preview: </a:t>
            </a:r>
            <a:r>
              <a:rPr lang="en-US" sz="3200" b="1" dirty="0" err="1">
                <a:solidFill>
                  <a:srgbClr val="F9DC5C"/>
                </a:solidFill>
              </a:rPr>
              <a:t>CitationAmend</a:t>
            </a:r>
            <a:r>
              <a:rPr lang="en-US" sz="3200" dirty="0"/>
              <a:t> Access Right</a:t>
            </a:r>
          </a:p>
        </p:txBody>
      </p:sp>
      <p:sp>
        <p:nvSpPr>
          <p:cNvPr id="19" name="Rectangle 18">
            <a:extLst>
              <a:ext uri="{FF2B5EF4-FFF2-40B4-BE49-F238E27FC236}">
                <a16:creationId xmlns:a16="http://schemas.microsoft.com/office/drawing/2014/main" id="{AE4A5066-1B0B-4690-B48C-A14ADC0C42BE}"/>
              </a:ext>
            </a:extLst>
          </p:cNvPr>
          <p:cNvSpPr/>
          <p:nvPr/>
        </p:nvSpPr>
        <p:spPr>
          <a:xfrm>
            <a:off x="52734" y="1447385"/>
            <a:ext cx="4481942" cy="1538883"/>
          </a:xfrm>
          <a:prstGeom prst="rect">
            <a:avLst/>
          </a:prstGeom>
        </p:spPr>
        <p:txBody>
          <a:bodyPr wrap="square">
            <a:spAutoFit/>
          </a:bodyPr>
          <a:lstStyle/>
          <a:p>
            <a:r>
              <a:rPr lang="en-US" sz="2100" b="1" dirty="0" err="1">
                <a:solidFill>
                  <a:srgbClr val="F9DC5C"/>
                </a:solidFill>
                <a:latin typeface="Arial Narrow" panose="020B0606020202030204" pitchFamily="34" charset="0"/>
              </a:rPr>
              <a:t>CitationAmend</a:t>
            </a:r>
            <a:r>
              <a:rPr lang="en-US" sz="2100" b="1" dirty="0">
                <a:solidFill>
                  <a:schemeClr val="bg1"/>
                </a:solidFill>
                <a:latin typeface="Arial Narrow" panose="020B0606020202030204" pitchFamily="34" charset="0"/>
              </a:rPr>
              <a:t> is a new Access Right released in the Fall 2019 Update. </a:t>
            </a:r>
          </a:p>
          <a:p>
            <a:endParaRPr lang="en-US" sz="1000" b="1" dirty="0">
              <a:solidFill>
                <a:schemeClr val="bg1"/>
              </a:solidFill>
              <a:latin typeface="Arial Narrow" panose="020B0606020202030204" pitchFamily="34" charset="0"/>
            </a:endParaRPr>
          </a:p>
          <a:p>
            <a:r>
              <a:rPr lang="en-US" sz="2100" b="1" dirty="0">
                <a:solidFill>
                  <a:schemeClr val="bg1"/>
                </a:solidFill>
                <a:latin typeface="Arial Narrow" panose="020B0606020202030204" pitchFamily="34" charset="0"/>
              </a:rPr>
              <a:t>It allows the user to edit citation forms after issuance to a higher degree.</a:t>
            </a:r>
          </a:p>
        </p:txBody>
      </p:sp>
      <p:pic>
        <p:nvPicPr>
          <p:cNvPr id="20" name="Picture 19" descr="A screenshot of a cell phone&#10;&#10;Description generated with very high confidence">
            <a:extLst>
              <a:ext uri="{FF2B5EF4-FFF2-40B4-BE49-F238E27FC236}">
                <a16:creationId xmlns:a16="http://schemas.microsoft.com/office/drawing/2014/main" id="{6C0CCB6A-F018-472F-98DE-CB260BEFCC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4676" y="1447156"/>
            <a:ext cx="4418048" cy="2943300"/>
          </a:xfrm>
          <a:prstGeom prst="rect">
            <a:avLst/>
          </a:prstGeom>
          <a:ln w="9525" cap="sq">
            <a:solidFill>
              <a:schemeClr val="bg1">
                <a:lumMod val="95000"/>
              </a:schemeClr>
            </a:solidFill>
            <a:prstDash val="solid"/>
            <a:miter lim="800000"/>
          </a:ln>
          <a:effectLst>
            <a:outerShdw blurRad="50800" dist="38100" dir="2700000" algn="tl" rotWithShape="0">
              <a:srgbClr val="000000">
                <a:alpha val="43000"/>
              </a:srgbClr>
            </a:outerShdw>
          </a:effectLst>
        </p:spPr>
      </p:pic>
      <p:sp>
        <p:nvSpPr>
          <p:cNvPr id="2" name="Rectangle 1">
            <a:extLst>
              <a:ext uri="{FF2B5EF4-FFF2-40B4-BE49-F238E27FC236}">
                <a16:creationId xmlns:a16="http://schemas.microsoft.com/office/drawing/2014/main" id="{06E16B2E-F5EC-4040-9F6F-609E537CEDB0}"/>
              </a:ext>
            </a:extLst>
          </p:cNvPr>
          <p:cNvSpPr/>
          <p:nvPr/>
        </p:nvSpPr>
        <p:spPr>
          <a:xfrm>
            <a:off x="3928186" y="4401249"/>
            <a:ext cx="5122510" cy="2354491"/>
          </a:xfrm>
          <a:prstGeom prst="rect">
            <a:avLst/>
          </a:prstGeom>
        </p:spPr>
        <p:txBody>
          <a:bodyPr wrap="square">
            <a:spAutoFit/>
          </a:bodyPr>
          <a:lstStyle/>
          <a:p>
            <a:pPr algn="r"/>
            <a:r>
              <a:rPr lang="en-US" sz="2100" b="1" dirty="0">
                <a:solidFill>
                  <a:schemeClr val="bg1"/>
                </a:solidFill>
                <a:latin typeface="Arial Narrow" panose="020B0606020202030204" pitchFamily="34" charset="0"/>
              </a:rPr>
              <a:t>The number of fields that can be edited after issuance is set on a </a:t>
            </a:r>
            <a:r>
              <a:rPr lang="en-US" sz="2100" b="1" u="sng" dirty="0">
                <a:solidFill>
                  <a:srgbClr val="F9DC5C"/>
                </a:solidFill>
                <a:latin typeface="Arial Narrow" panose="020B0606020202030204" pitchFamily="34" charset="0"/>
              </a:rPr>
              <a:t>tiered</a:t>
            </a:r>
            <a:r>
              <a:rPr lang="en-US" sz="2100" b="1" dirty="0">
                <a:solidFill>
                  <a:schemeClr val="bg1"/>
                </a:solidFill>
                <a:latin typeface="Arial Narrow" panose="020B0606020202030204" pitchFamily="34" charset="0"/>
              </a:rPr>
              <a:t> basis – users with the </a:t>
            </a:r>
            <a:r>
              <a:rPr lang="en-US" sz="2100" b="1" dirty="0">
                <a:solidFill>
                  <a:srgbClr val="F9DC5C"/>
                </a:solidFill>
                <a:latin typeface="Arial Narrow" panose="020B0606020202030204" pitchFamily="34" charset="0"/>
              </a:rPr>
              <a:t>Reporter</a:t>
            </a:r>
            <a:r>
              <a:rPr lang="en-US" sz="2100" b="1" dirty="0">
                <a:solidFill>
                  <a:schemeClr val="bg1"/>
                </a:solidFill>
                <a:latin typeface="Arial Narrow" panose="020B0606020202030204" pitchFamily="34" charset="0"/>
              </a:rPr>
              <a:t> Access Right can edit a certain amount, those with </a:t>
            </a:r>
            <a:r>
              <a:rPr lang="en-US" sz="2100" b="1" dirty="0" err="1">
                <a:solidFill>
                  <a:srgbClr val="F9DC5C"/>
                </a:solidFill>
                <a:latin typeface="Arial Narrow" panose="020B0606020202030204" pitchFamily="34" charset="0"/>
              </a:rPr>
              <a:t>CitationAmend</a:t>
            </a:r>
            <a:r>
              <a:rPr lang="en-US" sz="2100" b="1" dirty="0">
                <a:solidFill>
                  <a:schemeClr val="bg1"/>
                </a:solidFill>
                <a:latin typeface="Arial Narrow" panose="020B0606020202030204" pitchFamily="34" charset="0"/>
              </a:rPr>
              <a:t> can edit more, and those users using machines with the </a:t>
            </a:r>
            <a:r>
              <a:rPr lang="en-US" sz="2100" b="1" dirty="0" err="1">
                <a:solidFill>
                  <a:srgbClr val="F9DC5C"/>
                </a:solidFill>
                <a:latin typeface="Arial Narrow" panose="020B0606020202030204" pitchFamily="34" charset="0"/>
              </a:rPr>
              <a:t>EnabledAmendedFlag</a:t>
            </a:r>
            <a:r>
              <a:rPr lang="en-US" sz="2100" b="1" dirty="0">
                <a:solidFill>
                  <a:srgbClr val="F9DC5C"/>
                </a:solidFill>
                <a:latin typeface="Arial Narrow" panose="020B0606020202030204" pitchFamily="34" charset="0"/>
              </a:rPr>
              <a:t> .INI setting set to True </a:t>
            </a:r>
            <a:r>
              <a:rPr lang="en-US" sz="2100" b="1" dirty="0">
                <a:solidFill>
                  <a:schemeClr val="bg1"/>
                </a:solidFill>
                <a:latin typeface="Arial Narrow" panose="020B0606020202030204" pitchFamily="34" charset="0"/>
              </a:rPr>
              <a:t>even more – </a:t>
            </a:r>
            <a:r>
              <a:rPr lang="en-US" sz="2100" b="1" u="sng" dirty="0">
                <a:solidFill>
                  <a:schemeClr val="bg1"/>
                </a:solidFill>
                <a:latin typeface="Arial Narrow" panose="020B0606020202030204" pitchFamily="34" charset="0"/>
              </a:rPr>
              <a:t>when routing to a municipal court</a:t>
            </a:r>
            <a:r>
              <a:rPr lang="en-US" sz="2100" b="1" dirty="0">
                <a:solidFill>
                  <a:schemeClr val="bg1"/>
                </a:solidFill>
                <a:latin typeface="Arial Narrow" panose="020B0606020202030204" pitchFamily="34" charset="0"/>
              </a:rPr>
              <a:t>.</a:t>
            </a:r>
          </a:p>
        </p:txBody>
      </p:sp>
      <p:pic>
        <p:nvPicPr>
          <p:cNvPr id="4" name="Picture 3" descr="A screenshot of a cell phone&#10;&#10;Description generated with very high confidence">
            <a:extLst>
              <a:ext uri="{FF2B5EF4-FFF2-40B4-BE49-F238E27FC236}">
                <a16:creationId xmlns:a16="http://schemas.microsoft.com/office/drawing/2014/main" id="{9509FAC1-B5AA-4E2A-9DA2-42C4DDA4CC77}"/>
              </a:ext>
            </a:extLst>
          </p:cNvPr>
          <p:cNvPicPr>
            <a:picLocks noChangeAspect="1"/>
          </p:cNvPicPr>
          <p:nvPr/>
        </p:nvPicPr>
        <p:blipFill rotWithShape="1">
          <a:blip r:embed="rId3">
            <a:extLst>
              <a:ext uri="{28A0092B-C50C-407E-A947-70E740481C1C}">
                <a14:useLocalDpi xmlns:a14="http://schemas.microsoft.com/office/drawing/2010/main" val="0"/>
              </a:ext>
            </a:extLst>
          </a:blip>
          <a:srcRect b="37551"/>
          <a:stretch/>
        </p:blipFill>
        <p:spPr>
          <a:xfrm>
            <a:off x="125959" y="3047113"/>
            <a:ext cx="3764902" cy="3810887"/>
          </a:xfrm>
          <a:prstGeom prst="rect">
            <a:avLst/>
          </a:prstGeom>
        </p:spPr>
      </p:pic>
    </p:spTree>
    <p:extLst>
      <p:ext uri="{BB962C8B-B14F-4D97-AF65-F5344CB8AC3E}">
        <p14:creationId xmlns:p14="http://schemas.microsoft.com/office/powerpoint/2010/main" val="2935663454"/>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7" name="Text Placeholder 2">
            <a:extLst>
              <a:ext uri="{FF2B5EF4-FFF2-40B4-BE49-F238E27FC236}">
                <a16:creationId xmlns:a16="http://schemas.microsoft.com/office/drawing/2014/main" id="{37DFC202-20DF-4331-838A-E07224A5E3F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Fall Preview: </a:t>
            </a:r>
            <a:r>
              <a:rPr lang="en-US" sz="3200" b="1" dirty="0" err="1">
                <a:solidFill>
                  <a:srgbClr val="F9DC5C"/>
                </a:solidFill>
              </a:rPr>
              <a:t>CitationAmend</a:t>
            </a:r>
            <a:r>
              <a:rPr lang="en-US" sz="3200" dirty="0"/>
              <a:t> Access Right</a:t>
            </a:r>
          </a:p>
        </p:txBody>
      </p:sp>
      <p:sp>
        <p:nvSpPr>
          <p:cNvPr id="19" name="Rectangle 18">
            <a:extLst>
              <a:ext uri="{FF2B5EF4-FFF2-40B4-BE49-F238E27FC236}">
                <a16:creationId xmlns:a16="http://schemas.microsoft.com/office/drawing/2014/main" id="{AE4A5066-1B0B-4690-B48C-A14ADC0C42BE}"/>
              </a:ext>
            </a:extLst>
          </p:cNvPr>
          <p:cNvSpPr/>
          <p:nvPr/>
        </p:nvSpPr>
        <p:spPr>
          <a:xfrm>
            <a:off x="52734" y="1447385"/>
            <a:ext cx="4481942" cy="1708160"/>
          </a:xfrm>
          <a:prstGeom prst="rect">
            <a:avLst/>
          </a:prstGeom>
        </p:spPr>
        <p:txBody>
          <a:bodyPr wrap="square">
            <a:spAutoFit/>
          </a:bodyPr>
          <a:lstStyle/>
          <a:p>
            <a:r>
              <a:rPr lang="en-US" sz="2100" b="1" dirty="0" err="1">
                <a:solidFill>
                  <a:srgbClr val="F9DC5C"/>
                </a:solidFill>
                <a:latin typeface="Arial Narrow" panose="020B0606020202030204" pitchFamily="34" charset="0"/>
              </a:rPr>
              <a:t>CitationAmend</a:t>
            </a:r>
            <a:r>
              <a:rPr lang="en-US" sz="2100" b="1" dirty="0">
                <a:solidFill>
                  <a:schemeClr val="bg1"/>
                </a:solidFill>
                <a:latin typeface="Arial Narrow" panose="020B0606020202030204" pitchFamily="34" charset="0"/>
              </a:rPr>
              <a:t> Amend Access Right will enable the </a:t>
            </a:r>
            <a:r>
              <a:rPr lang="en-US" sz="2100" b="1" dirty="0">
                <a:solidFill>
                  <a:srgbClr val="F9DC5C"/>
                </a:solidFill>
                <a:latin typeface="Arial Narrow" panose="020B0606020202030204" pitchFamily="34" charset="0"/>
              </a:rPr>
              <a:t>Amend Citation </a:t>
            </a:r>
            <a:r>
              <a:rPr lang="en-US" sz="2100" b="1" dirty="0">
                <a:solidFill>
                  <a:schemeClr val="bg1"/>
                </a:solidFill>
                <a:latin typeface="Arial Narrow" panose="020B0606020202030204" pitchFamily="34" charset="0"/>
              </a:rPr>
              <a:t>button under the </a:t>
            </a:r>
            <a:r>
              <a:rPr lang="en-US" sz="2100" b="1" dirty="0">
                <a:solidFill>
                  <a:srgbClr val="F9DC5C"/>
                </a:solidFill>
                <a:latin typeface="Arial Narrow" panose="020B0606020202030204" pitchFamily="34" charset="0"/>
              </a:rPr>
              <a:t>Citations </a:t>
            </a:r>
            <a:r>
              <a:rPr lang="en-US" sz="2100" b="1" dirty="0">
                <a:solidFill>
                  <a:schemeClr val="bg1"/>
                </a:solidFill>
                <a:latin typeface="Arial Narrow" panose="020B0606020202030204" pitchFamily="34" charset="0"/>
              </a:rPr>
              <a:t>tab. This is used to edit fields in Issued Citations for </a:t>
            </a:r>
            <a:r>
              <a:rPr lang="en-US" sz="2100" b="1" dirty="0">
                <a:solidFill>
                  <a:srgbClr val="F9DC5C"/>
                </a:solidFill>
                <a:latin typeface="Arial Narrow" panose="020B0606020202030204" pitchFamily="34" charset="0"/>
              </a:rPr>
              <a:t>tiers II </a:t>
            </a:r>
            <a:r>
              <a:rPr lang="en-US" sz="2100" b="1" dirty="0">
                <a:solidFill>
                  <a:schemeClr val="bg1"/>
                </a:solidFill>
                <a:latin typeface="Arial Narrow" panose="020B0606020202030204" pitchFamily="34" charset="0"/>
              </a:rPr>
              <a:t>and </a:t>
            </a:r>
            <a:r>
              <a:rPr lang="en-US" sz="2100" b="1" dirty="0">
                <a:solidFill>
                  <a:srgbClr val="F9DC5C"/>
                </a:solidFill>
                <a:latin typeface="Arial Narrow" panose="020B0606020202030204" pitchFamily="34" charset="0"/>
              </a:rPr>
              <a:t>III</a:t>
            </a:r>
            <a:r>
              <a:rPr lang="en-US" sz="2100" b="1" dirty="0">
                <a:solidFill>
                  <a:schemeClr val="bg1"/>
                </a:solidFill>
                <a:latin typeface="Arial Narrow" panose="020B0606020202030204" pitchFamily="34" charset="0"/>
              </a:rPr>
              <a:t> (explained in the following slides).</a:t>
            </a:r>
          </a:p>
        </p:txBody>
      </p:sp>
      <p:pic>
        <p:nvPicPr>
          <p:cNvPr id="18" name="Picture 17" descr="A screenshot of a cell phone&#10;&#10;Description generated with very high confidence">
            <a:extLst>
              <a:ext uri="{FF2B5EF4-FFF2-40B4-BE49-F238E27FC236}">
                <a16:creationId xmlns:a16="http://schemas.microsoft.com/office/drawing/2014/main" id="{150F2A68-9922-4619-95DC-3A30A5674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9327" y="1434328"/>
            <a:ext cx="4462690" cy="3849162"/>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pic>
        <p:nvPicPr>
          <p:cNvPr id="23" name="Picture 22" descr="A screenshot of a cell phone&#10;&#10;Description generated with very high confidence">
            <a:extLst>
              <a:ext uri="{FF2B5EF4-FFF2-40B4-BE49-F238E27FC236}">
                <a16:creationId xmlns:a16="http://schemas.microsoft.com/office/drawing/2014/main" id="{A0A2F20A-FD65-4882-AD9A-8563CCCEB7A8}"/>
              </a:ext>
            </a:extLst>
          </p:cNvPr>
          <p:cNvPicPr>
            <a:picLocks noChangeAspect="1"/>
          </p:cNvPicPr>
          <p:nvPr/>
        </p:nvPicPr>
        <p:blipFill rotWithShape="1">
          <a:blip r:embed="rId3">
            <a:extLst>
              <a:ext uri="{28A0092B-C50C-407E-A947-70E740481C1C}">
                <a14:useLocalDpi xmlns:a14="http://schemas.microsoft.com/office/drawing/2010/main" val="0"/>
              </a:ext>
            </a:extLst>
          </a:blip>
          <a:srcRect r="-38"/>
          <a:stretch/>
        </p:blipFill>
        <p:spPr>
          <a:xfrm>
            <a:off x="2787497" y="5348853"/>
            <a:ext cx="6307032" cy="1466667"/>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grpSp>
        <p:nvGrpSpPr>
          <p:cNvPr id="29" name="Group 28">
            <a:extLst>
              <a:ext uri="{FF2B5EF4-FFF2-40B4-BE49-F238E27FC236}">
                <a16:creationId xmlns:a16="http://schemas.microsoft.com/office/drawing/2014/main" id="{370532AB-8F55-4C32-95E8-77F730D587B1}"/>
              </a:ext>
            </a:extLst>
          </p:cNvPr>
          <p:cNvGrpSpPr/>
          <p:nvPr/>
        </p:nvGrpSpPr>
        <p:grpSpPr>
          <a:xfrm>
            <a:off x="3204957" y="3214559"/>
            <a:ext cx="5149772" cy="1337352"/>
            <a:chOff x="3224207" y="3225023"/>
            <a:chExt cx="5149772" cy="1337352"/>
          </a:xfrm>
          <a:effectLst>
            <a:outerShdw blurRad="50800" dist="38100" dir="2700000" algn="tl" rotWithShape="0">
              <a:prstClr val="black">
                <a:alpha val="40000"/>
              </a:prstClr>
            </a:outerShdw>
          </a:effectLst>
        </p:grpSpPr>
        <p:cxnSp>
          <p:nvCxnSpPr>
            <p:cNvPr id="24" name="Straight Arrow Connector 23">
              <a:extLst>
                <a:ext uri="{FF2B5EF4-FFF2-40B4-BE49-F238E27FC236}">
                  <a16:creationId xmlns:a16="http://schemas.microsoft.com/office/drawing/2014/main" id="{2DEE93D7-6D86-402E-A827-356D3FC689EC}"/>
                </a:ext>
              </a:extLst>
            </p:cNvPr>
            <p:cNvCxnSpPr>
              <a:cxnSpLocks/>
            </p:cNvCxnSpPr>
            <p:nvPr/>
          </p:nvCxnSpPr>
          <p:spPr>
            <a:xfrm flipV="1">
              <a:off x="3224207" y="3225023"/>
              <a:ext cx="5149772" cy="1037034"/>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25" name="Straight Arrow Connector 24">
              <a:extLst>
                <a:ext uri="{FF2B5EF4-FFF2-40B4-BE49-F238E27FC236}">
                  <a16:creationId xmlns:a16="http://schemas.microsoft.com/office/drawing/2014/main" id="{3C40A8A3-1DC2-426C-ACAF-E2A3CBE58CF0}"/>
                </a:ext>
              </a:extLst>
            </p:cNvPr>
            <p:cNvCxnSpPr>
              <a:cxnSpLocks/>
            </p:cNvCxnSpPr>
            <p:nvPr/>
          </p:nvCxnSpPr>
          <p:spPr>
            <a:xfrm>
              <a:off x="3252858" y="4262057"/>
              <a:ext cx="3783209" cy="300318"/>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grpSp>
      <p:sp>
        <p:nvSpPr>
          <p:cNvPr id="30" name="Arrow: Right 29">
            <a:extLst>
              <a:ext uri="{FF2B5EF4-FFF2-40B4-BE49-F238E27FC236}">
                <a16:creationId xmlns:a16="http://schemas.microsoft.com/office/drawing/2014/main" id="{45A6FA2C-8295-4400-BDFE-63E9DFF99CC9}"/>
              </a:ext>
            </a:extLst>
          </p:cNvPr>
          <p:cNvSpPr/>
          <p:nvPr/>
        </p:nvSpPr>
        <p:spPr>
          <a:xfrm rot="8100000">
            <a:off x="3600864" y="5269947"/>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4A48272-03FC-443E-98BE-20FE5087DAC9}"/>
              </a:ext>
            </a:extLst>
          </p:cNvPr>
          <p:cNvSpPr/>
          <p:nvPr/>
        </p:nvSpPr>
        <p:spPr>
          <a:xfrm>
            <a:off x="52734" y="3607004"/>
            <a:ext cx="3570225" cy="1708160"/>
          </a:xfrm>
          <a:prstGeom prst="rect">
            <a:avLst/>
          </a:prstGeom>
        </p:spPr>
        <p:txBody>
          <a:bodyPr wrap="square">
            <a:spAutoFit/>
          </a:bodyPr>
          <a:lstStyle/>
          <a:p>
            <a:r>
              <a:rPr lang="en-US" sz="2100" b="1" dirty="0">
                <a:solidFill>
                  <a:schemeClr val="bg1"/>
                </a:solidFill>
                <a:latin typeface="Arial Narrow" panose="020B0606020202030204" pitchFamily="34" charset="0"/>
              </a:rPr>
              <a:t>Typical </a:t>
            </a:r>
            <a:r>
              <a:rPr lang="en-US" sz="2100" b="1" dirty="0">
                <a:solidFill>
                  <a:srgbClr val="F9DC5C"/>
                </a:solidFill>
                <a:latin typeface="Arial Narrow" panose="020B0606020202030204" pitchFamily="34" charset="0"/>
              </a:rPr>
              <a:t>Access Rights </a:t>
            </a:r>
            <a:r>
              <a:rPr lang="en-US" sz="2100" b="1" dirty="0">
                <a:solidFill>
                  <a:schemeClr val="bg1"/>
                </a:solidFill>
                <a:latin typeface="Arial Narrow" panose="020B0606020202030204" pitchFamily="34" charset="0"/>
              </a:rPr>
              <a:t>rules apply – to apply this right to </a:t>
            </a:r>
            <a:r>
              <a:rPr lang="en-US" sz="2100" b="1" u="sng" dirty="0">
                <a:solidFill>
                  <a:schemeClr val="bg1"/>
                </a:solidFill>
                <a:latin typeface="Arial Narrow" panose="020B0606020202030204" pitchFamily="34" charset="0"/>
              </a:rPr>
              <a:t>others’</a:t>
            </a:r>
            <a:r>
              <a:rPr lang="en-US" sz="2100" b="1" dirty="0">
                <a:solidFill>
                  <a:schemeClr val="bg1"/>
                </a:solidFill>
                <a:latin typeface="Arial Narrow" panose="020B0606020202030204" pitchFamily="34" charset="0"/>
              </a:rPr>
              <a:t> forms, ensure this Access Right is added to the users </a:t>
            </a:r>
            <a:r>
              <a:rPr lang="en-US" sz="2100" b="1" dirty="0">
                <a:solidFill>
                  <a:srgbClr val="F9DC5C"/>
                </a:solidFill>
                <a:latin typeface="Arial Narrow" panose="020B0606020202030204" pitchFamily="34" charset="0"/>
              </a:rPr>
              <a:t>Associated User </a:t>
            </a:r>
            <a:r>
              <a:rPr lang="en-US" sz="2100" b="1" dirty="0">
                <a:solidFill>
                  <a:schemeClr val="bg1"/>
                </a:solidFill>
                <a:latin typeface="Arial Narrow" panose="020B0606020202030204" pitchFamily="34" charset="0"/>
              </a:rPr>
              <a:t>list.</a:t>
            </a:r>
          </a:p>
        </p:txBody>
      </p:sp>
      <p:sp>
        <p:nvSpPr>
          <p:cNvPr id="33" name="Arrow: Right 32">
            <a:extLst>
              <a:ext uri="{FF2B5EF4-FFF2-40B4-BE49-F238E27FC236}">
                <a16:creationId xmlns:a16="http://schemas.microsoft.com/office/drawing/2014/main" id="{3F898A2F-B7B0-42AC-A6DB-12DE61D08D0E}"/>
              </a:ext>
            </a:extLst>
          </p:cNvPr>
          <p:cNvSpPr/>
          <p:nvPr/>
        </p:nvSpPr>
        <p:spPr>
          <a:xfrm rot="13500000">
            <a:off x="5761922" y="5740120"/>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6836971"/>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7" name="Text Placeholder 2">
            <a:extLst>
              <a:ext uri="{FF2B5EF4-FFF2-40B4-BE49-F238E27FC236}">
                <a16:creationId xmlns:a16="http://schemas.microsoft.com/office/drawing/2014/main" id="{37DFC202-20DF-4331-838A-E07224A5E3F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F9DC5C"/>
                </a:solidFill>
              </a:rPr>
              <a:t>Amending Citations – Tier I (Reporter)</a:t>
            </a:r>
          </a:p>
        </p:txBody>
      </p:sp>
      <p:grpSp>
        <p:nvGrpSpPr>
          <p:cNvPr id="13" name="Group 12">
            <a:extLst>
              <a:ext uri="{FF2B5EF4-FFF2-40B4-BE49-F238E27FC236}">
                <a16:creationId xmlns:a16="http://schemas.microsoft.com/office/drawing/2014/main" id="{100DEB48-07DD-4C82-894A-153D99B5D3E6}"/>
              </a:ext>
            </a:extLst>
          </p:cNvPr>
          <p:cNvGrpSpPr/>
          <p:nvPr/>
        </p:nvGrpSpPr>
        <p:grpSpPr>
          <a:xfrm>
            <a:off x="7515020" y="1492311"/>
            <a:ext cx="1455705" cy="855775"/>
            <a:chOff x="877297" y="2169542"/>
            <a:chExt cx="1455705" cy="855775"/>
          </a:xfrm>
        </p:grpSpPr>
        <p:pic>
          <p:nvPicPr>
            <p:cNvPr id="14" name="Picture 13">
              <a:extLst>
                <a:ext uri="{FF2B5EF4-FFF2-40B4-BE49-F238E27FC236}">
                  <a16:creationId xmlns:a16="http://schemas.microsoft.com/office/drawing/2014/main" id="{CFE714D3-80AB-4E51-A44E-66FE6219AC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297" y="2169542"/>
              <a:ext cx="617410" cy="7175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5" name="Rectangle: Rounded Corners 14">
              <a:extLst>
                <a:ext uri="{FF2B5EF4-FFF2-40B4-BE49-F238E27FC236}">
                  <a16:creationId xmlns:a16="http://schemas.microsoft.com/office/drawing/2014/main" id="{6ED91860-79AD-4852-8F68-F2CF8BA470A5}"/>
                </a:ext>
              </a:extLst>
            </p:cNvPr>
            <p:cNvSpPr/>
            <p:nvPr/>
          </p:nvSpPr>
          <p:spPr>
            <a:xfrm>
              <a:off x="1183647" y="2697553"/>
              <a:ext cx="1149355" cy="327764"/>
            </a:xfrm>
            <a:prstGeom prst="roundRect">
              <a:avLst/>
            </a:prstGeom>
            <a:solidFill>
              <a:srgbClr val="F0F0F0"/>
            </a:solidFill>
            <a:ln w="12700">
              <a:solidFill>
                <a:srgbClr val="3B6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3B6081"/>
                  </a:solidFill>
                  <a:latin typeface="Arial Narrow" panose="020B0606020202030204" pitchFamily="34" charset="0"/>
                </a:rPr>
                <a:t>Reporter</a:t>
              </a:r>
            </a:p>
          </p:txBody>
        </p:sp>
      </p:grpSp>
      <p:sp>
        <p:nvSpPr>
          <p:cNvPr id="21" name="Rectangle 20">
            <a:extLst>
              <a:ext uri="{FF2B5EF4-FFF2-40B4-BE49-F238E27FC236}">
                <a16:creationId xmlns:a16="http://schemas.microsoft.com/office/drawing/2014/main" id="{A79CBA67-31A6-45D8-85FB-7E9991E3D128}"/>
              </a:ext>
            </a:extLst>
          </p:cNvPr>
          <p:cNvSpPr/>
          <p:nvPr/>
        </p:nvSpPr>
        <p:spPr>
          <a:xfrm>
            <a:off x="90057" y="1594567"/>
            <a:ext cx="7322323" cy="769441"/>
          </a:xfrm>
          <a:prstGeom prst="rect">
            <a:avLst/>
          </a:prstGeom>
        </p:spPr>
        <p:txBody>
          <a:bodyPr wrap="square">
            <a:spAutoFit/>
          </a:bodyPr>
          <a:lstStyle/>
          <a:p>
            <a:r>
              <a:rPr lang="en-US" sz="2200" dirty="0">
                <a:solidFill>
                  <a:schemeClr val="bg1"/>
                </a:solidFill>
                <a:latin typeface="Arial Narrow" panose="020B0606020202030204" pitchFamily="34" charset="0"/>
              </a:rPr>
              <a:t>Users with the </a:t>
            </a:r>
            <a:r>
              <a:rPr lang="en-US" sz="2200" b="1" dirty="0">
                <a:solidFill>
                  <a:srgbClr val="F9DC5C"/>
                </a:solidFill>
                <a:latin typeface="Arial Narrow" panose="020B0606020202030204" pitchFamily="34" charset="0"/>
              </a:rPr>
              <a:t>Reporter</a:t>
            </a:r>
            <a:r>
              <a:rPr lang="en-US" sz="2200" dirty="0">
                <a:solidFill>
                  <a:schemeClr val="bg1"/>
                </a:solidFill>
                <a:latin typeface="Arial Narrow" panose="020B0606020202030204" pitchFamily="34" charset="0"/>
              </a:rPr>
              <a:t> Access Right will be able to edit the following fields on </a:t>
            </a:r>
            <a:r>
              <a:rPr lang="en-US" sz="2200" b="1" dirty="0">
                <a:solidFill>
                  <a:srgbClr val="F9DC5C"/>
                </a:solidFill>
                <a:latin typeface="Arial Narrow" panose="020B0606020202030204" pitchFamily="34" charset="0"/>
              </a:rPr>
              <a:t>Issued</a:t>
            </a:r>
            <a:r>
              <a:rPr lang="en-US" sz="2200" dirty="0">
                <a:solidFill>
                  <a:schemeClr val="bg1"/>
                </a:solidFill>
                <a:latin typeface="Arial Narrow" panose="020B0606020202030204" pitchFamily="34" charset="0"/>
              </a:rPr>
              <a:t> citations:</a:t>
            </a:r>
          </a:p>
        </p:txBody>
      </p:sp>
      <p:sp>
        <p:nvSpPr>
          <p:cNvPr id="24" name="Rectangle 23">
            <a:extLst>
              <a:ext uri="{FF2B5EF4-FFF2-40B4-BE49-F238E27FC236}">
                <a16:creationId xmlns:a16="http://schemas.microsoft.com/office/drawing/2014/main" id="{2FE061F1-C79B-4319-9B91-1D746979EA8E}"/>
              </a:ext>
            </a:extLst>
          </p:cNvPr>
          <p:cNvSpPr/>
          <p:nvPr/>
        </p:nvSpPr>
        <p:spPr>
          <a:xfrm>
            <a:off x="90058" y="2481268"/>
            <a:ext cx="3261873" cy="4247317"/>
          </a:xfrm>
          <a:prstGeom prst="rect">
            <a:avLst/>
          </a:prstGeom>
        </p:spPr>
        <p:txBody>
          <a:bodyPr wrap="square">
            <a:spAutoFit/>
          </a:bodyPr>
          <a:lstStyle/>
          <a:p>
            <a:pPr marL="342900" indent="-342900">
              <a:buFont typeface="Arial" panose="020B0604020202020204" pitchFamily="34" charset="0"/>
              <a:buChar char="•"/>
            </a:pPr>
            <a:r>
              <a:rPr lang="en-US" b="1" dirty="0">
                <a:solidFill>
                  <a:srgbClr val="F9DC5C"/>
                </a:solidFill>
                <a:latin typeface="Arial Narrow" panose="020B0606020202030204" pitchFamily="34" charset="0"/>
              </a:rPr>
              <a:t>Police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Crash Document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Tags</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Phone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District Attorney Routing Flag</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Narrative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Cover/Parent Letter Closing</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Actual Speed</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Speed Limit</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Accident Severity</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Weather Condition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Road Condition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Light Condition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Traffic Condition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Agency Space</a:t>
            </a:r>
          </a:p>
        </p:txBody>
      </p:sp>
      <p:pic>
        <p:nvPicPr>
          <p:cNvPr id="12" name="Picture 11" descr="A screenshot of a cell phone&#10;&#10;Description generated with very high confidence">
            <a:extLst>
              <a:ext uri="{FF2B5EF4-FFF2-40B4-BE49-F238E27FC236}">
                <a16:creationId xmlns:a16="http://schemas.microsoft.com/office/drawing/2014/main" id="{71F01F8C-8835-4C22-839E-DB90D3A98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0317" y="5344995"/>
            <a:ext cx="5803717" cy="1386299"/>
          </a:xfrm>
          <a:prstGeom prst="rect">
            <a:avLst/>
          </a:prstGeom>
          <a:ln w="9525" cap="sq">
            <a:solidFill>
              <a:schemeClr val="bg1"/>
            </a:solidFill>
            <a:prstDash val="solid"/>
            <a:miter lim="800000"/>
          </a:ln>
          <a:effectLst>
            <a:outerShdw blurRad="50800" dist="38100" dir="2700000" algn="tl" rotWithShape="0">
              <a:srgbClr val="000000">
                <a:alpha val="43000"/>
              </a:srgbClr>
            </a:outerShdw>
          </a:effectLst>
        </p:spPr>
      </p:pic>
      <p:sp>
        <p:nvSpPr>
          <p:cNvPr id="27" name="Arrow: Right 26">
            <a:extLst>
              <a:ext uri="{FF2B5EF4-FFF2-40B4-BE49-F238E27FC236}">
                <a16:creationId xmlns:a16="http://schemas.microsoft.com/office/drawing/2014/main" id="{42507CD3-9043-4A45-8758-90CC24608D6B}"/>
              </a:ext>
            </a:extLst>
          </p:cNvPr>
          <p:cNvSpPr/>
          <p:nvPr/>
        </p:nvSpPr>
        <p:spPr>
          <a:xfrm>
            <a:off x="4379424" y="5604563"/>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35E4C35-B2AF-4094-9B40-F037EED6C332}"/>
              </a:ext>
            </a:extLst>
          </p:cNvPr>
          <p:cNvSpPr/>
          <p:nvPr/>
        </p:nvSpPr>
        <p:spPr>
          <a:xfrm>
            <a:off x="3351931" y="2399310"/>
            <a:ext cx="5702012" cy="2862322"/>
          </a:xfrm>
          <a:prstGeom prst="rect">
            <a:avLst/>
          </a:prstGeom>
        </p:spPr>
        <p:txBody>
          <a:bodyPr wrap="square">
            <a:spAutoFit/>
          </a:bodyPr>
          <a:lstStyle/>
          <a:p>
            <a:pPr algn="r"/>
            <a:r>
              <a:rPr lang="en-US" sz="2000" dirty="0">
                <a:solidFill>
                  <a:schemeClr val="bg1"/>
                </a:solidFill>
                <a:latin typeface="Arial Narrow" panose="020B0606020202030204" pitchFamily="34" charset="0"/>
              </a:rPr>
              <a:t>To Edit: </a:t>
            </a:r>
            <a:r>
              <a:rPr lang="en-US" sz="2000" b="1" dirty="0">
                <a:solidFill>
                  <a:srgbClr val="F9DC5C"/>
                </a:solidFill>
                <a:latin typeface="Arial Narrow" panose="020B0606020202030204" pitchFamily="34" charset="0"/>
              </a:rPr>
              <a:t>Home</a:t>
            </a:r>
            <a:r>
              <a:rPr lang="en-US" sz="2000" dirty="0">
                <a:solidFill>
                  <a:schemeClr val="bg1"/>
                </a:solidFill>
                <a:latin typeface="Arial Narrow" panose="020B0606020202030204" pitchFamily="34" charset="0"/>
              </a:rPr>
              <a:t> </a:t>
            </a:r>
            <a:r>
              <a:rPr lang="en-US" sz="2000" b="1" dirty="0">
                <a:solidFill>
                  <a:schemeClr val="bg1"/>
                </a:solidFill>
                <a:latin typeface="Arial Narrow" panose="020B0606020202030204" pitchFamily="34" charset="0"/>
              </a:rPr>
              <a:t>|</a:t>
            </a:r>
            <a:r>
              <a:rPr lang="en-US" sz="2000" dirty="0">
                <a:solidFill>
                  <a:schemeClr val="bg1"/>
                </a:solidFill>
                <a:latin typeface="Arial Narrow" panose="020B0606020202030204" pitchFamily="34" charset="0"/>
              </a:rPr>
              <a:t> </a:t>
            </a:r>
            <a:r>
              <a:rPr lang="en-US" sz="2000" b="1" dirty="0">
                <a:solidFill>
                  <a:srgbClr val="F9DC5C"/>
                </a:solidFill>
                <a:latin typeface="Arial Narrow" panose="020B0606020202030204" pitchFamily="34" charset="0"/>
              </a:rPr>
              <a:t>Edit Form</a:t>
            </a:r>
          </a:p>
          <a:p>
            <a:pPr algn="r"/>
            <a:r>
              <a:rPr lang="en-US" sz="2000" dirty="0">
                <a:solidFill>
                  <a:schemeClr val="bg1"/>
                </a:solidFill>
                <a:latin typeface="Arial Narrow" panose="020B0606020202030204" pitchFamily="34" charset="0"/>
              </a:rPr>
              <a:t>The </a:t>
            </a:r>
            <a:r>
              <a:rPr lang="en-US" sz="2000" b="1" dirty="0">
                <a:solidFill>
                  <a:srgbClr val="F9DC5C"/>
                </a:solidFill>
                <a:latin typeface="Arial Narrow" panose="020B0606020202030204" pitchFamily="34" charset="0"/>
              </a:rPr>
              <a:t>Amend Citation </a:t>
            </a:r>
            <a:r>
              <a:rPr lang="en-US" sz="2000" dirty="0">
                <a:solidFill>
                  <a:schemeClr val="bg1"/>
                </a:solidFill>
                <a:latin typeface="Arial Narrow" panose="020B0606020202030204" pitchFamily="34" charset="0"/>
              </a:rPr>
              <a:t>button is </a:t>
            </a:r>
            <a:r>
              <a:rPr lang="en-US" sz="2000" b="1" u="sng" dirty="0">
                <a:solidFill>
                  <a:schemeClr val="bg1"/>
                </a:solidFill>
                <a:latin typeface="Arial Narrow" panose="020B0606020202030204" pitchFamily="34" charset="0"/>
              </a:rPr>
              <a:t>not</a:t>
            </a:r>
            <a:r>
              <a:rPr lang="en-US" sz="2000" dirty="0">
                <a:solidFill>
                  <a:schemeClr val="bg1"/>
                </a:solidFill>
                <a:latin typeface="Arial Narrow" panose="020B0606020202030204" pitchFamily="34" charset="0"/>
              </a:rPr>
              <a:t> necessary to edit any of these fields.*</a:t>
            </a:r>
          </a:p>
          <a:p>
            <a:pPr algn="r"/>
            <a:endParaRPr lang="en-US" sz="2000" dirty="0">
              <a:solidFill>
                <a:schemeClr val="bg1"/>
              </a:solidFill>
              <a:latin typeface="Arial Narrow" panose="020B0606020202030204" pitchFamily="34" charset="0"/>
            </a:endParaRPr>
          </a:p>
          <a:p>
            <a:pPr algn="r"/>
            <a:endParaRPr lang="en-US" sz="2000" dirty="0">
              <a:solidFill>
                <a:schemeClr val="bg1"/>
              </a:solidFill>
              <a:latin typeface="Arial Narrow" panose="020B0606020202030204" pitchFamily="34" charset="0"/>
            </a:endParaRPr>
          </a:p>
          <a:p>
            <a:pPr algn="r"/>
            <a:r>
              <a:rPr lang="en-US" sz="2000" dirty="0">
                <a:solidFill>
                  <a:schemeClr val="bg1"/>
                </a:solidFill>
                <a:latin typeface="Arial Narrow" panose="020B0606020202030204" pitchFamily="34" charset="0"/>
              </a:rPr>
              <a:t>*Even if the user has the </a:t>
            </a:r>
            <a:r>
              <a:rPr lang="en-US" sz="2000" b="1" dirty="0" err="1">
                <a:solidFill>
                  <a:srgbClr val="F9DC5C"/>
                </a:solidFill>
                <a:latin typeface="Arial Narrow" panose="020B0606020202030204" pitchFamily="34" charset="0"/>
              </a:rPr>
              <a:t>CitationAmend</a:t>
            </a:r>
            <a:r>
              <a:rPr lang="en-US" sz="2000" dirty="0">
                <a:solidFill>
                  <a:schemeClr val="bg1"/>
                </a:solidFill>
                <a:latin typeface="Arial Narrow" panose="020B0606020202030204" pitchFamily="34" charset="0"/>
              </a:rPr>
              <a:t> Access Right, to edit these fields, they may use </a:t>
            </a:r>
            <a:r>
              <a:rPr lang="en-US" sz="2000" b="1" dirty="0">
                <a:solidFill>
                  <a:srgbClr val="F9DC5C"/>
                </a:solidFill>
                <a:latin typeface="Arial Narrow" panose="020B0606020202030204" pitchFamily="34" charset="0"/>
              </a:rPr>
              <a:t>Edit Form</a:t>
            </a:r>
            <a:r>
              <a:rPr lang="en-US" sz="2000" dirty="0">
                <a:solidFill>
                  <a:schemeClr val="bg1"/>
                </a:solidFill>
                <a:latin typeface="Arial Narrow" panose="020B0606020202030204" pitchFamily="34" charset="0"/>
              </a:rPr>
              <a:t>; otherwise, the user </a:t>
            </a:r>
            <a:r>
              <a:rPr lang="en-US" sz="2000" b="1" u="sng" dirty="0">
                <a:solidFill>
                  <a:schemeClr val="bg1"/>
                </a:solidFill>
                <a:latin typeface="Arial Narrow" panose="020B0606020202030204" pitchFamily="34" charset="0"/>
              </a:rPr>
              <a:t>must</a:t>
            </a:r>
            <a:r>
              <a:rPr lang="en-US" sz="2000" dirty="0">
                <a:solidFill>
                  <a:schemeClr val="bg1"/>
                </a:solidFill>
                <a:latin typeface="Arial Narrow" panose="020B0606020202030204" pitchFamily="34" charset="0"/>
              </a:rPr>
              <a:t> specify through a pop-up box what they intend to change; and this will be logged.</a:t>
            </a:r>
          </a:p>
        </p:txBody>
      </p:sp>
      <p:pic>
        <p:nvPicPr>
          <p:cNvPr id="18" name="Picture 17" descr="A screenshot of a cell phone&#10;&#10;Description generated with very high confidence">
            <a:extLst>
              <a:ext uri="{FF2B5EF4-FFF2-40B4-BE49-F238E27FC236}">
                <a16:creationId xmlns:a16="http://schemas.microsoft.com/office/drawing/2014/main" id="{58FE82C1-8A49-4A8C-B235-5603440296C0}"/>
              </a:ext>
            </a:extLst>
          </p:cNvPr>
          <p:cNvPicPr>
            <a:picLocks noChangeAspect="1"/>
          </p:cNvPicPr>
          <p:nvPr/>
        </p:nvPicPr>
        <p:blipFill rotWithShape="1">
          <a:blip r:embed="rId4">
            <a:extLst>
              <a:ext uri="{28A0092B-C50C-407E-A947-70E740481C1C}">
                <a14:useLocalDpi xmlns:a14="http://schemas.microsoft.com/office/drawing/2010/main" val="0"/>
              </a:ext>
            </a:extLst>
          </a:blip>
          <a:srcRect l="7978" t="31470" r="83015" b="18653"/>
          <a:stretch/>
        </p:blipFill>
        <p:spPr>
          <a:xfrm>
            <a:off x="3600982" y="3094987"/>
            <a:ext cx="567891" cy="731520"/>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sp>
        <p:nvSpPr>
          <p:cNvPr id="2" name="&quot;Not Allowed&quot; Symbol 1">
            <a:extLst>
              <a:ext uri="{FF2B5EF4-FFF2-40B4-BE49-F238E27FC236}">
                <a16:creationId xmlns:a16="http://schemas.microsoft.com/office/drawing/2014/main" id="{F3A63B16-3AFD-4FE0-A6F6-610A1AA489A7}"/>
              </a:ext>
            </a:extLst>
          </p:cNvPr>
          <p:cNvSpPr/>
          <p:nvPr/>
        </p:nvSpPr>
        <p:spPr>
          <a:xfrm>
            <a:off x="4087162" y="3158016"/>
            <a:ext cx="661524" cy="661524"/>
          </a:xfrm>
          <a:prstGeom prst="noSmoking">
            <a:avLst/>
          </a:prstGeom>
          <a:solidFill>
            <a:srgbClr val="FF0000"/>
          </a:solidFill>
          <a:ln>
            <a:solidFill>
              <a:srgbClr val="C00000"/>
            </a:solidFill>
          </a:ln>
          <a:effectLst>
            <a:outerShdw blurRad="50800" dist="38100" dir="8100000" algn="t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0642953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66838A-6022-43FD-B13A-273DF4038A86}"/>
              </a:ext>
            </a:extLst>
          </p:cNvPr>
          <p:cNvSpPr txBox="1">
            <a:spLocks/>
          </p:cNvSpPr>
          <p:nvPr/>
        </p:nvSpPr>
        <p:spPr>
          <a:xfrm>
            <a:off x="0" y="12532"/>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5" name="Text Placeholder 2">
            <a:extLst>
              <a:ext uri="{FF2B5EF4-FFF2-40B4-BE49-F238E27FC236}">
                <a16:creationId xmlns:a16="http://schemas.microsoft.com/office/drawing/2014/main" id="{908DE8F6-8DCD-4E20-AABB-C53163CE2507}"/>
              </a:ext>
            </a:extLst>
          </p:cNvPr>
          <p:cNvSpPr txBox="1">
            <a:spLocks/>
          </p:cNvSpPr>
          <p:nvPr/>
        </p:nvSpPr>
        <p:spPr>
          <a:xfrm>
            <a:off x="1177052" y="862436"/>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What are the types available?</a:t>
            </a:r>
          </a:p>
        </p:txBody>
      </p:sp>
      <p:sp>
        <p:nvSpPr>
          <p:cNvPr id="6" name="Rectangle 5">
            <a:extLst>
              <a:ext uri="{FF2B5EF4-FFF2-40B4-BE49-F238E27FC236}">
                <a16:creationId xmlns:a16="http://schemas.microsoft.com/office/drawing/2014/main" id="{1880551F-8631-4E78-9A34-CD345F0D83ED}"/>
              </a:ext>
            </a:extLst>
          </p:cNvPr>
          <p:cNvSpPr/>
          <p:nvPr/>
        </p:nvSpPr>
        <p:spPr>
          <a:xfrm>
            <a:off x="361772" y="2023628"/>
            <a:ext cx="8420455" cy="3985706"/>
          </a:xfrm>
          <a:prstGeom prst="rect">
            <a:avLst/>
          </a:prstGeom>
        </p:spPr>
        <p:txBody>
          <a:bodyPr wrap="square">
            <a:spAutoFit/>
          </a:bodyPr>
          <a:lstStyle/>
          <a:p>
            <a:r>
              <a:rPr lang="en-US" sz="2300" b="1" u="sng" dirty="0">
                <a:solidFill>
                  <a:srgbClr val="F9DC5C"/>
                </a:solidFill>
                <a:latin typeface="Arial Narrow" panose="020B0606020202030204" pitchFamily="34" charset="0"/>
              </a:rPr>
              <a:t>Embedded</a:t>
            </a:r>
          </a:p>
          <a:p>
            <a:r>
              <a:rPr lang="en-US" sz="2300" b="1" dirty="0">
                <a:solidFill>
                  <a:srgbClr val="E4CE61"/>
                </a:solidFill>
                <a:latin typeface="Arial Narrow" panose="020B0606020202030204" pitchFamily="34" charset="0"/>
              </a:rPr>
              <a:t>This is what agencies are used to; it has been a feature within TraCS since the beginning – TraCS 7.3 and beyond.</a:t>
            </a:r>
          </a:p>
          <a:p>
            <a:endParaRPr lang="en-US" sz="2300" dirty="0">
              <a:solidFill>
                <a:srgbClr val="E4CE61"/>
              </a:solidFill>
              <a:latin typeface="Arial Narrow" panose="020B0606020202030204" pitchFamily="34" charset="0"/>
            </a:endParaRPr>
          </a:p>
          <a:p>
            <a:r>
              <a:rPr lang="en-US" sz="2300" b="1" u="sng" dirty="0">
                <a:solidFill>
                  <a:srgbClr val="F9DC5C"/>
                </a:solidFill>
                <a:latin typeface="Arial Narrow" panose="020B0606020202030204" pitchFamily="34" charset="0"/>
              </a:rPr>
              <a:t>File Copy</a:t>
            </a:r>
          </a:p>
          <a:p>
            <a:r>
              <a:rPr lang="en-US" sz="2300" b="1" dirty="0">
                <a:solidFill>
                  <a:srgbClr val="E4CE61"/>
                </a:solidFill>
                <a:latin typeface="Arial Narrow" panose="020B0606020202030204" pitchFamily="34" charset="0"/>
              </a:rPr>
              <a:t>Also called File Linked Attachments and is a feature that was requested to handle larger attachments.</a:t>
            </a: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File Upload</a:t>
            </a:r>
          </a:p>
          <a:p>
            <a:r>
              <a:rPr lang="en-US" sz="2300" b="1" dirty="0">
                <a:solidFill>
                  <a:srgbClr val="F9DC5C"/>
                </a:solidFill>
                <a:latin typeface="Arial Narrow" panose="020B0606020202030204" pitchFamily="34" charset="0"/>
              </a:rPr>
              <a:t>A major improvement upon the File Copy feature using web services to improve the perform of networks. </a:t>
            </a:r>
          </a:p>
        </p:txBody>
      </p:sp>
    </p:spTree>
    <p:extLst>
      <p:ext uri="{BB962C8B-B14F-4D97-AF65-F5344CB8AC3E}">
        <p14:creationId xmlns:p14="http://schemas.microsoft.com/office/powerpoint/2010/main" val="1578137578"/>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21" name="Rectangle 20">
            <a:extLst>
              <a:ext uri="{FF2B5EF4-FFF2-40B4-BE49-F238E27FC236}">
                <a16:creationId xmlns:a16="http://schemas.microsoft.com/office/drawing/2014/main" id="{A79CBA67-31A6-45D8-85FB-7E9991E3D128}"/>
              </a:ext>
            </a:extLst>
          </p:cNvPr>
          <p:cNvSpPr/>
          <p:nvPr/>
        </p:nvSpPr>
        <p:spPr>
          <a:xfrm>
            <a:off x="90057" y="1491926"/>
            <a:ext cx="6990704" cy="769441"/>
          </a:xfrm>
          <a:prstGeom prst="rect">
            <a:avLst/>
          </a:prstGeom>
        </p:spPr>
        <p:txBody>
          <a:bodyPr wrap="square">
            <a:spAutoFit/>
          </a:bodyPr>
          <a:lstStyle/>
          <a:p>
            <a:r>
              <a:rPr lang="en-US" sz="2200" dirty="0">
                <a:solidFill>
                  <a:schemeClr val="bg1"/>
                </a:solidFill>
                <a:latin typeface="Arial Narrow" panose="020B0606020202030204" pitchFamily="34" charset="0"/>
              </a:rPr>
              <a:t>In addition to the previously-mentioned fields, users with the</a:t>
            </a:r>
          </a:p>
          <a:p>
            <a:r>
              <a:rPr lang="en-US" sz="2200" b="1" dirty="0" err="1">
                <a:solidFill>
                  <a:srgbClr val="F9DC5C"/>
                </a:solidFill>
                <a:latin typeface="Arial Narrow" panose="020B0606020202030204" pitchFamily="34" charset="0"/>
              </a:rPr>
              <a:t>CitationAmend</a:t>
            </a:r>
            <a:r>
              <a:rPr lang="en-US" sz="2200" dirty="0">
                <a:solidFill>
                  <a:schemeClr val="bg1"/>
                </a:solidFill>
                <a:latin typeface="Arial Narrow" panose="020B0606020202030204" pitchFamily="34" charset="0"/>
              </a:rPr>
              <a:t> Access Right can edit the following after issuance:</a:t>
            </a:r>
          </a:p>
        </p:txBody>
      </p:sp>
      <p:sp>
        <p:nvSpPr>
          <p:cNvPr id="24" name="Rectangle 23">
            <a:extLst>
              <a:ext uri="{FF2B5EF4-FFF2-40B4-BE49-F238E27FC236}">
                <a16:creationId xmlns:a16="http://schemas.microsoft.com/office/drawing/2014/main" id="{2FE061F1-C79B-4319-9B91-1D746979EA8E}"/>
              </a:ext>
            </a:extLst>
          </p:cNvPr>
          <p:cNvSpPr/>
          <p:nvPr/>
        </p:nvSpPr>
        <p:spPr>
          <a:xfrm>
            <a:off x="6079" y="2481268"/>
            <a:ext cx="2827171" cy="2585323"/>
          </a:xfrm>
          <a:prstGeom prst="rect">
            <a:avLst/>
          </a:prstGeom>
        </p:spPr>
        <p:txBody>
          <a:bodyPr wrap="square">
            <a:spAutoFit/>
          </a:bodyPr>
          <a:lstStyle/>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Street Address</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City</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State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Zip Code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PO Box</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Gender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Race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Height</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Weight</a:t>
            </a:r>
          </a:p>
        </p:txBody>
      </p:sp>
      <p:grpSp>
        <p:nvGrpSpPr>
          <p:cNvPr id="18" name="Group 17">
            <a:extLst>
              <a:ext uri="{FF2B5EF4-FFF2-40B4-BE49-F238E27FC236}">
                <a16:creationId xmlns:a16="http://schemas.microsoft.com/office/drawing/2014/main" id="{92EF896F-1637-4E02-9603-E3A14A58CE31}"/>
              </a:ext>
            </a:extLst>
          </p:cNvPr>
          <p:cNvGrpSpPr/>
          <p:nvPr/>
        </p:nvGrpSpPr>
        <p:grpSpPr>
          <a:xfrm>
            <a:off x="7164740" y="1498985"/>
            <a:ext cx="1868113" cy="855775"/>
            <a:chOff x="2498788" y="2169542"/>
            <a:chExt cx="1868113" cy="855775"/>
          </a:xfrm>
        </p:grpSpPr>
        <p:pic>
          <p:nvPicPr>
            <p:cNvPr id="19" name="Picture 18">
              <a:extLst>
                <a:ext uri="{FF2B5EF4-FFF2-40B4-BE49-F238E27FC236}">
                  <a16:creationId xmlns:a16="http://schemas.microsoft.com/office/drawing/2014/main" id="{25534F35-404F-45A5-B473-F834A0F1C1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788" y="2169542"/>
              <a:ext cx="617410" cy="7175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 name="Rectangle: Rounded Corners 19">
              <a:extLst>
                <a:ext uri="{FF2B5EF4-FFF2-40B4-BE49-F238E27FC236}">
                  <a16:creationId xmlns:a16="http://schemas.microsoft.com/office/drawing/2014/main" id="{73BE82DA-195B-4E5D-B832-3FAC7BA9558A}"/>
                </a:ext>
              </a:extLst>
            </p:cNvPr>
            <p:cNvSpPr/>
            <p:nvPr/>
          </p:nvSpPr>
          <p:spPr>
            <a:xfrm>
              <a:off x="2814469" y="2697553"/>
              <a:ext cx="1552432" cy="327764"/>
            </a:xfrm>
            <a:prstGeom prst="roundRect">
              <a:avLst/>
            </a:prstGeom>
            <a:solidFill>
              <a:srgbClr val="F0F0F0"/>
            </a:solidFill>
            <a:ln w="12700">
              <a:solidFill>
                <a:srgbClr val="3B6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rgbClr val="3B6081"/>
                  </a:solidFill>
                  <a:latin typeface="Arial Narrow" panose="020B0606020202030204" pitchFamily="34" charset="0"/>
                </a:rPr>
                <a:t>CitationAmend</a:t>
              </a:r>
              <a:endParaRPr lang="en-US" b="1" dirty="0">
                <a:solidFill>
                  <a:srgbClr val="3B6081"/>
                </a:solidFill>
                <a:latin typeface="Arial Narrow" panose="020B0606020202030204" pitchFamily="34" charset="0"/>
              </a:endParaRPr>
            </a:p>
          </p:txBody>
        </p:sp>
      </p:grpSp>
      <p:sp>
        <p:nvSpPr>
          <p:cNvPr id="30" name="Rectangle 29">
            <a:extLst>
              <a:ext uri="{FF2B5EF4-FFF2-40B4-BE49-F238E27FC236}">
                <a16:creationId xmlns:a16="http://schemas.microsoft.com/office/drawing/2014/main" id="{E7F12702-5C54-4701-A7E7-9E7C44209D7A}"/>
              </a:ext>
            </a:extLst>
          </p:cNvPr>
          <p:cNvSpPr/>
          <p:nvPr/>
        </p:nvSpPr>
        <p:spPr>
          <a:xfrm>
            <a:off x="2833251" y="2481268"/>
            <a:ext cx="3296962" cy="2585323"/>
          </a:xfrm>
          <a:prstGeom prst="rect">
            <a:avLst/>
          </a:prstGeom>
        </p:spPr>
        <p:txBody>
          <a:bodyPr wrap="square">
            <a:spAutoFit/>
          </a:bodyPr>
          <a:lstStyle/>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Hair Color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Defendant Eye Color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Structure Type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Structure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On Hwy Type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On Hwy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On Hwy Direction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On Street Name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Est. Distance from Intersection</a:t>
            </a:r>
          </a:p>
        </p:txBody>
      </p:sp>
      <p:sp>
        <p:nvSpPr>
          <p:cNvPr id="31" name="Rectangle 30">
            <a:extLst>
              <a:ext uri="{FF2B5EF4-FFF2-40B4-BE49-F238E27FC236}">
                <a16:creationId xmlns:a16="http://schemas.microsoft.com/office/drawing/2014/main" id="{DD29BB05-2D5C-43E1-9B43-ED0B99E36204}"/>
              </a:ext>
            </a:extLst>
          </p:cNvPr>
          <p:cNvSpPr/>
          <p:nvPr/>
        </p:nvSpPr>
        <p:spPr>
          <a:xfrm>
            <a:off x="6196022" y="2481268"/>
            <a:ext cx="2941899" cy="2308324"/>
          </a:xfrm>
          <a:prstGeom prst="rect">
            <a:avLst/>
          </a:prstGeom>
        </p:spPr>
        <p:txBody>
          <a:bodyPr wrap="square">
            <a:spAutoFit/>
          </a:bodyPr>
          <a:lstStyle/>
          <a:p>
            <a:pPr marL="285750" indent="-285750">
              <a:buFont typeface="Arial" panose="020B0604020202020204" pitchFamily="34" charset="0"/>
              <a:buChar char="•"/>
            </a:pPr>
            <a:r>
              <a:rPr lang="en-US" b="1" dirty="0">
                <a:solidFill>
                  <a:srgbClr val="F9DC5C"/>
                </a:solidFill>
                <a:latin typeface="Arial Narrow" panose="020B0606020202030204" pitchFamily="34" charset="0"/>
              </a:rPr>
              <a:t> Direction from Intersection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From/At Hwy Type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From/At Hwy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From/At Hwy Dir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From/At Street Name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Latitude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Court Date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Court Time</a:t>
            </a:r>
          </a:p>
        </p:txBody>
      </p:sp>
      <p:sp>
        <p:nvSpPr>
          <p:cNvPr id="32" name="Rectangle 31">
            <a:extLst>
              <a:ext uri="{FF2B5EF4-FFF2-40B4-BE49-F238E27FC236}">
                <a16:creationId xmlns:a16="http://schemas.microsoft.com/office/drawing/2014/main" id="{C87D686E-6A4C-40DE-BF60-A98EC8F6733B}"/>
              </a:ext>
            </a:extLst>
          </p:cNvPr>
          <p:cNvSpPr/>
          <p:nvPr/>
        </p:nvSpPr>
        <p:spPr>
          <a:xfrm>
            <a:off x="76383" y="5131908"/>
            <a:ext cx="4718851" cy="1538883"/>
          </a:xfrm>
          <a:prstGeom prst="rect">
            <a:avLst/>
          </a:prstGeom>
        </p:spPr>
        <p:txBody>
          <a:bodyPr wrap="square">
            <a:spAutoFit/>
          </a:bodyPr>
          <a:lstStyle/>
          <a:p>
            <a:r>
              <a:rPr lang="en-US" sz="2200" dirty="0">
                <a:solidFill>
                  <a:schemeClr val="bg1"/>
                </a:solidFill>
                <a:latin typeface="Arial Narrow" panose="020B0606020202030204" pitchFamily="34" charset="0"/>
              </a:rPr>
              <a:t>To Edit: </a:t>
            </a:r>
            <a:r>
              <a:rPr lang="en-US" sz="2200" b="1" dirty="0">
                <a:solidFill>
                  <a:srgbClr val="F9DC5C"/>
                </a:solidFill>
                <a:latin typeface="Arial Narrow" panose="020B0606020202030204" pitchFamily="34" charset="0"/>
              </a:rPr>
              <a:t>Citations</a:t>
            </a:r>
            <a:r>
              <a:rPr lang="en-US" sz="2200" dirty="0">
                <a:solidFill>
                  <a:schemeClr val="bg1"/>
                </a:solidFill>
                <a:latin typeface="Arial Narrow" panose="020B0606020202030204" pitchFamily="34" charset="0"/>
              </a:rPr>
              <a:t> </a:t>
            </a:r>
            <a:r>
              <a:rPr lang="en-US" sz="2200" b="1" dirty="0">
                <a:solidFill>
                  <a:schemeClr val="bg1"/>
                </a:solidFill>
                <a:latin typeface="Arial Narrow" panose="020B0606020202030204" pitchFamily="34" charset="0"/>
              </a:rPr>
              <a:t>|</a:t>
            </a:r>
            <a:r>
              <a:rPr lang="en-US" sz="2200" dirty="0">
                <a:solidFill>
                  <a:schemeClr val="bg1"/>
                </a:solidFill>
                <a:latin typeface="Arial Narrow" panose="020B0606020202030204" pitchFamily="34" charset="0"/>
              </a:rPr>
              <a:t> </a:t>
            </a:r>
            <a:r>
              <a:rPr lang="en-US" sz="2200" b="1" dirty="0">
                <a:solidFill>
                  <a:srgbClr val="F9DC5C"/>
                </a:solidFill>
                <a:latin typeface="Arial Narrow" panose="020B0606020202030204" pitchFamily="34" charset="0"/>
              </a:rPr>
              <a:t>Amend Citation</a:t>
            </a:r>
          </a:p>
          <a:p>
            <a:r>
              <a:rPr lang="en-US" sz="2400" dirty="0">
                <a:solidFill>
                  <a:schemeClr val="bg1"/>
                </a:solidFill>
                <a:latin typeface="Arial Narrow" panose="020B0606020202030204" pitchFamily="34" charset="0"/>
              </a:rPr>
              <a:t>the user must specify through a pop-up box what they plan to change; and this will be logged.</a:t>
            </a:r>
            <a:endParaRPr lang="en-US" sz="2200" dirty="0">
              <a:solidFill>
                <a:schemeClr val="bg1"/>
              </a:solidFill>
              <a:latin typeface="Arial Narrow" panose="020B0606020202030204" pitchFamily="34" charset="0"/>
            </a:endParaRPr>
          </a:p>
        </p:txBody>
      </p:sp>
      <p:pic>
        <p:nvPicPr>
          <p:cNvPr id="3" name="Picture 2" descr="A screenshot of a cell phone&#10;&#10;Description generated with very high confidence">
            <a:extLst>
              <a:ext uri="{FF2B5EF4-FFF2-40B4-BE49-F238E27FC236}">
                <a16:creationId xmlns:a16="http://schemas.microsoft.com/office/drawing/2014/main" id="{DE8A4FE1-2A9F-48B4-82C1-1FE48F2D16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5235" y="5131908"/>
            <a:ext cx="4294709" cy="1682463"/>
          </a:xfrm>
          <a:prstGeom prst="rect">
            <a:avLst/>
          </a:prstGeom>
          <a:ln w="9525">
            <a:solidFill>
              <a:schemeClr val="bg1"/>
            </a:solidFill>
          </a:ln>
        </p:spPr>
      </p:pic>
      <p:sp>
        <p:nvSpPr>
          <p:cNvPr id="34" name="Arrow: Right 33">
            <a:extLst>
              <a:ext uri="{FF2B5EF4-FFF2-40B4-BE49-F238E27FC236}">
                <a16:creationId xmlns:a16="http://schemas.microsoft.com/office/drawing/2014/main" id="{5D7EF452-A0AF-4CE0-B5A0-3104824AC668}"/>
              </a:ext>
            </a:extLst>
          </p:cNvPr>
          <p:cNvSpPr/>
          <p:nvPr/>
        </p:nvSpPr>
        <p:spPr>
          <a:xfrm rot="10800000">
            <a:off x="5911837" y="5552601"/>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3" name="Text Placeholder 2">
            <a:extLst>
              <a:ext uri="{FF2B5EF4-FFF2-40B4-BE49-F238E27FC236}">
                <a16:creationId xmlns:a16="http://schemas.microsoft.com/office/drawing/2014/main" id="{32C565AA-FC6C-4670-B7C8-02720AC7897B}"/>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F9DC5C"/>
                </a:solidFill>
              </a:rPr>
              <a:t>Amending Citations – Tier II (</a:t>
            </a:r>
            <a:r>
              <a:rPr lang="en-US" sz="3000" b="1" dirty="0" err="1">
                <a:solidFill>
                  <a:srgbClr val="F9DC5C"/>
                </a:solidFill>
              </a:rPr>
              <a:t>CitationAmend</a:t>
            </a:r>
            <a:r>
              <a:rPr lang="en-US" sz="3000" b="1" dirty="0">
                <a:solidFill>
                  <a:srgbClr val="F9DC5C"/>
                </a:solidFill>
              </a:rPr>
              <a:t>)</a:t>
            </a:r>
          </a:p>
        </p:txBody>
      </p:sp>
    </p:spTree>
    <p:extLst>
      <p:ext uri="{BB962C8B-B14F-4D97-AF65-F5344CB8AC3E}">
        <p14:creationId xmlns:p14="http://schemas.microsoft.com/office/powerpoint/2010/main" val="1815697352"/>
      </p:ext>
    </p:extLst>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screenshot of a cell phone&#10;&#10;Description generated with very high confidence">
            <a:extLst>
              <a:ext uri="{FF2B5EF4-FFF2-40B4-BE49-F238E27FC236}">
                <a16:creationId xmlns:a16="http://schemas.microsoft.com/office/drawing/2014/main" id="{FDCEC519-2D7A-4632-AA2E-3C2EF47B53BA}"/>
              </a:ext>
            </a:extLst>
          </p:cNvPr>
          <p:cNvPicPr>
            <a:picLocks noChangeAspect="1"/>
          </p:cNvPicPr>
          <p:nvPr/>
        </p:nvPicPr>
        <p:blipFill rotWithShape="1">
          <a:blip r:embed="rId2">
            <a:extLst>
              <a:ext uri="{28A0092B-C50C-407E-A947-70E740481C1C}">
                <a14:useLocalDpi xmlns:a14="http://schemas.microsoft.com/office/drawing/2010/main" val="0"/>
              </a:ext>
            </a:extLst>
          </a:blip>
          <a:srcRect r="13628"/>
          <a:stretch/>
        </p:blipFill>
        <p:spPr>
          <a:xfrm>
            <a:off x="64892" y="5323219"/>
            <a:ext cx="5445455" cy="1466667"/>
          </a:xfrm>
          <a:prstGeom prst="rect">
            <a:avLst/>
          </a:prstGeom>
          <a:ln w="12700" cap="sq">
            <a:solidFill>
              <a:schemeClr val="bg1"/>
            </a:solidFill>
            <a:prstDash val="solid"/>
            <a:miter lim="800000"/>
          </a:ln>
          <a:effectLst>
            <a:outerShdw blurRad="50800" dist="38100" dir="2700000" algn="tl" rotWithShape="0">
              <a:srgbClr val="000000">
                <a:alpha val="43000"/>
              </a:srgbClr>
            </a:outerShdw>
          </a:effectLst>
        </p:spPr>
      </p:pic>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21" name="Rectangle 20">
            <a:extLst>
              <a:ext uri="{FF2B5EF4-FFF2-40B4-BE49-F238E27FC236}">
                <a16:creationId xmlns:a16="http://schemas.microsoft.com/office/drawing/2014/main" id="{A79CBA67-31A6-45D8-85FB-7E9991E3D128}"/>
              </a:ext>
            </a:extLst>
          </p:cNvPr>
          <p:cNvSpPr/>
          <p:nvPr/>
        </p:nvSpPr>
        <p:spPr>
          <a:xfrm>
            <a:off x="55560" y="1491926"/>
            <a:ext cx="5758099" cy="1785104"/>
          </a:xfrm>
          <a:prstGeom prst="rect">
            <a:avLst/>
          </a:prstGeom>
        </p:spPr>
        <p:txBody>
          <a:bodyPr wrap="square">
            <a:spAutoFit/>
          </a:bodyPr>
          <a:lstStyle/>
          <a:p>
            <a:r>
              <a:rPr lang="en-US" sz="2200" dirty="0">
                <a:solidFill>
                  <a:schemeClr val="bg1"/>
                </a:solidFill>
                <a:latin typeface="Arial Narrow" panose="020B0606020202030204" pitchFamily="34" charset="0"/>
              </a:rPr>
              <a:t>If a user has the </a:t>
            </a:r>
            <a:r>
              <a:rPr lang="en-US" sz="2200" b="1" dirty="0" err="1">
                <a:solidFill>
                  <a:srgbClr val="F9DC5C"/>
                </a:solidFill>
                <a:latin typeface="Arial Narrow" panose="020B0606020202030204" pitchFamily="34" charset="0"/>
              </a:rPr>
              <a:t>CitationAmend</a:t>
            </a:r>
            <a:r>
              <a:rPr lang="en-US" sz="2200" dirty="0">
                <a:solidFill>
                  <a:schemeClr val="bg1"/>
                </a:solidFill>
                <a:latin typeface="Arial Narrow" panose="020B0606020202030204" pitchFamily="34" charset="0"/>
              </a:rPr>
              <a:t> Access Right </a:t>
            </a:r>
            <a:r>
              <a:rPr lang="en-US" sz="2200" b="1" u="sng" dirty="0">
                <a:solidFill>
                  <a:srgbClr val="F9DC5C"/>
                </a:solidFill>
                <a:latin typeface="Arial Narrow" panose="020B0606020202030204" pitchFamily="34" charset="0"/>
              </a:rPr>
              <a:t>AND</a:t>
            </a:r>
            <a:r>
              <a:rPr lang="en-US" sz="2200" dirty="0">
                <a:solidFill>
                  <a:schemeClr val="bg1"/>
                </a:solidFill>
                <a:latin typeface="Arial Narrow" panose="020B0606020202030204" pitchFamily="34" charset="0"/>
              </a:rPr>
              <a:t> is using a machine where the </a:t>
            </a:r>
            <a:r>
              <a:rPr lang="en-US" sz="2200" b="1" dirty="0" err="1">
                <a:solidFill>
                  <a:srgbClr val="F9DC5C"/>
                </a:solidFill>
                <a:latin typeface="Arial Narrow" panose="020B0606020202030204" pitchFamily="34" charset="0"/>
              </a:rPr>
              <a:t>EnabledAmendedFlag</a:t>
            </a:r>
            <a:r>
              <a:rPr lang="en-US" sz="2200" dirty="0">
                <a:solidFill>
                  <a:schemeClr val="bg1"/>
                </a:solidFill>
                <a:latin typeface="Arial Narrow" panose="020B0606020202030204" pitchFamily="34" charset="0"/>
              </a:rPr>
              <a:t> item is set to </a:t>
            </a:r>
            <a:r>
              <a:rPr lang="en-US" sz="2200" b="1" dirty="0">
                <a:solidFill>
                  <a:srgbClr val="F9DC5C"/>
                </a:solidFill>
                <a:latin typeface="Arial Narrow" panose="020B0606020202030204" pitchFamily="34" charset="0"/>
              </a:rPr>
              <a:t>True</a:t>
            </a:r>
            <a:r>
              <a:rPr lang="en-US" sz="2200" dirty="0">
                <a:solidFill>
                  <a:schemeClr val="bg1"/>
                </a:solidFill>
                <a:latin typeface="Arial Narrow" panose="020B0606020202030204" pitchFamily="34" charset="0"/>
              </a:rPr>
              <a:t> in FormPreferences.ini, </a:t>
            </a:r>
            <a:r>
              <a:rPr lang="en-US" sz="2200" b="1" u="sng" dirty="0">
                <a:solidFill>
                  <a:srgbClr val="F9DC5C"/>
                </a:solidFill>
                <a:latin typeface="Arial Narrow" panose="020B0606020202030204" pitchFamily="34" charset="0"/>
              </a:rPr>
              <a:t>ANY</a:t>
            </a:r>
            <a:r>
              <a:rPr lang="en-US" sz="2200" dirty="0">
                <a:solidFill>
                  <a:schemeClr val="bg1"/>
                </a:solidFill>
                <a:latin typeface="Arial Narrow" panose="020B0606020202030204" pitchFamily="34" charset="0"/>
              </a:rPr>
              <a:t> field except for the seven below may be edited (only when the citation is being routed to a </a:t>
            </a:r>
            <a:r>
              <a:rPr lang="en-US" sz="2200" b="1" u="sng" dirty="0">
                <a:solidFill>
                  <a:schemeClr val="bg1"/>
                </a:solidFill>
                <a:latin typeface="Arial Narrow" panose="020B0606020202030204" pitchFamily="34" charset="0"/>
              </a:rPr>
              <a:t>municipal court</a:t>
            </a:r>
            <a:r>
              <a:rPr lang="en-US" sz="2200" dirty="0">
                <a:solidFill>
                  <a:schemeClr val="bg1"/>
                </a:solidFill>
                <a:latin typeface="Arial Narrow" panose="020B0606020202030204" pitchFamily="34" charset="0"/>
              </a:rPr>
              <a:t>):</a:t>
            </a:r>
          </a:p>
        </p:txBody>
      </p:sp>
      <p:grpSp>
        <p:nvGrpSpPr>
          <p:cNvPr id="18" name="Group 17">
            <a:extLst>
              <a:ext uri="{FF2B5EF4-FFF2-40B4-BE49-F238E27FC236}">
                <a16:creationId xmlns:a16="http://schemas.microsoft.com/office/drawing/2014/main" id="{92EF896F-1637-4E02-9603-E3A14A58CE31}"/>
              </a:ext>
            </a:extLst>
          </p:cNvPr>
          <p:cNvGrpSpPr/>
          <p:nvPr/>
        </p:nvGrpSpPr>
        <p:grpSpPr>
          <a:xfrm>
            <a:off x="5925637" y="1715143"/>
            <a:ext cx="1650856" cy="827488"/>
            <a:chOff x="2518038" y="2169542"/>
            <a:chExt cx="1650856" cy="827488"/>
          </a:xfrm>
        </p:grpSpPr>
        <p:pic>
          <p:nvPicPr>
            <p:cNvPr id="19" name="Picture 18">
              <a:extLst>
                <a:ext uri="{FF2B5EF4-FFF2-40B4-BE49-F238E27FC236}">
                  <a16:creationId xmlns:a16="http://schemas.microsoft.com/office/drawing/2014/main" id="{25534F35-404F-45A5-B473-F834A0F1C1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8038" y="2169542"/>
              <a:ext cx="617410" cy="7175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 name="Rectangle: Rounded Corners 19">
              <a:extLst>
                <a:ext uri="{FF2B5EF4-FFF2-40B4-BE49-F238E27FC236}">
                  <a16:creationId xmlns:a16="http://schemas.microsoft.com/office/drawing/2014/main" id="{73BE82DA-195B-4E5D-B832-3FAC7BA9558A}"/>
                </a:ext>
              </a:extLst>
            </p:cNvPr>
            <p:cNvSpPr/>
            <p:nvPr/>
          </p:nvSpPr>
          <p:spPr>
            <a:xfrm>
              <a:off x="2616462" y="2669266"/>
              <a:ext cx="1552432" cy="327764"/>
            </a:xfrm>
            <a:prstGeom prst="roundRect">
              <a:avLst/>
            </a:prstGeom>
            <a:solidFill>
              <a:srgbClr val="F0F0F0"/>
            </a:solidFill>
            <a:ln w="12700">
              <a:solidFill>
                <a:srgbClr val="3B6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rgbClr val="3B6081"/>
                  </a:solidFill>
                  <a:latin typeface="Arial Narrow" panose="020B0606020202030204" pitchFamily="34" charset="0"/>
                </a:rPr>
                <a:t>CitationAmend</a:t>
              </a:r>
              <a:endParaRPr lang="en-US" b="1" dirty="0">
                <a:solidFill>
                  <a:srgbClr val="3B6081"/>
                </a:solidFill>
                <a:latin typeface="Arial Narrow" panose="020B0606020202030204" pitchFamily="34" charset="0"/>
              </a:endParaRPr>
            </a:p>
          </p:txBody>
        </p:sp>
      </p:grpSp>
      <p:sp>
        <p:nvSpPr>
          <p:cNvPr id="32" name="Rectangle 31">
            <a:extLst>
              <a:ext uri="{FF2B5EF4-FFF2-40B4-BE49-F238E27FC236}">
                <a16:creationId xmlns:a16="http://schemas.microsoft.com/office/drawing/2014/main" id="{C87D686E-6A4C-40DE-BF60-A98EC8F6733B}"/>
              </a:ext>
            </a:extLst>
          </p:cNvPr>
          <p:cNvSpPr/>
          <p:nvPr/>
        </p:nvSpPr>
        <p:spPr>
          <a:xfrm>
            <a:off x="55562" y="4557051"/>
            <a:ext cx="5473448" cy="769441"/>
          </a:xfrm>
          <a:prstGeom prst="rect">
            <a:avLst/>
          </a:prstGeom>
        </p:spPr>
        <p:txBody>
          <a:bodyPr wrap="square">
            <a:spAutoFit/>
          </a:bodyPr>
          <a:lstStyle/>
          <a:p>
            <a:r>
              <a:rPr lang="en-US" sz="2200" dirty="0">
                <a:solidFill>
                  <a:schemeClr val="bg1"/>
                </a:solidFill>
                <a:latin typeface="Arial Narrow" panose="020B0606020202030204" pitchFamily="34" charset="0"/>
              </a:rPr>
              <a:t>To Edit: </a:t>
            </a:r>
            <a:r>
              <a:rPr lang="en-US" sz="2200" b="1" dirty="0">
                <a:solidFill>
                  <a:srgbClr val="F9DC5C"/>
                </a:solidFill>
                <a:latin typeface="Arial Narrow" panose="020B0606020202030204" pitchFamily="34" charset="0"/>
              </a:rPr>
              <a:t>Citations</a:t>
            </a:r>
            <a:r>
              <a:rPr lang="en-US" sz="2200" dirty="0">
                <a:solidFill>
                  <a:schemeClr val="bg1"/>
                </a:solidFill>
                <a:latin typeface="Arial Narrow" panose="020B0606020202030204" pitchFamily="34" charset="0"/>
              </a:rPr>
              <a:t> </a:t>
            </a:r>
            <a:r>
              <a:rPr lang="en-US" sz="2200" b="1" dirty="0">
                <a:solidFill>
                  <a:schemeClr val="bg1"/>
                </a:solidFill>
                <a:latin typeface="Arial Narrow" panose="020B0606020202030204" pitchFamily="34" charset="0"/>
              </a:rPr>
              <a:t>|</a:t>
            </a:r>
            <a:r>
              <a:rPr lang="en-US" sz="2200" dirty="0">
                <a:solidFill>
                  <a:schemeClr val="bg1"/>
                </a:solidFill>
                <a:latin typeface="Arial Narrow" panose="020B0606020202030204" pitchFamily="34" charset="0"/>
              </a:rPr>
              <a:t> </a:t>
            </a:r>
            <a:r>
              <a:rPr lang="en-US" sz="2200" b="1" dirty="0">
                <a:solidFill>
                  <a:srgbClr val="F9DC5C"/>
                </a:solidFill>
                <a:latin typeface="Arial Narrow" panose="020B0606020202030204" pitchFamily="34" charset="0"/>
              </a:rPr>
              <a:t>Amend Citation</a:t>
            </a:r>
          </a:p>
          <a:p>
            <a:r>
              <a:rPr lang="en-US" sz="2200" dirty="0">
                <a:solidFill>
                  <a:schemeClr val="bg1"/>
                </a:solidFill>
                <a:latin typeface="Arial Narrow" panose="020B0606020202030204" pitchFamily="34" charset="0"/>
              </a:rPr>
              <a:t>Changes must be logged.</a:t>
            </a:r>
          </a:p>
        </p:txBody>
      </p:sp>
      <p:sp>
        <p:nvSpPr>
          <p:cNvPr id="34" name="Arrow: Right 33">
            <a:extLst>
              <a:ext uri="{FF2B5EF4-FFF2-40B4-BE49-F238E27FC236}">
                <a16:creationId xmlns:a16="http://schemas.microsoft.com/office/drawing/2014/main" id="{5D7EF452-A0AF-4CE0-B5A0-3104824AC668}"/>
              </a:ext>
            </a:extLst>
          </p:cNvPr>
          <p:cNvSpPr/>
          <p:nvPr/>
        </p:nvSpPr>
        <p:spPr>
          <a:xfrm rot="10800000">
            <a:off x="1000868" y="5688888"/>
            <a:ext cx="1168924" cy="989815"/>
          </a:xfrm>
          <a:prstGeom prst="rightArrow">
            <a:avLst/>
          </a:prstGeom>
          <a:solidFill>
            <a:srgbClr val="FFC000"/>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4" name="Picture 3" descr="A close up of a logo&#10;&#10;Description generated with very high confidence">
            <a:extLst>
              <a:ext uri="{FF2B5EF4-FFF2-40B4-BE49-F238E27FC236}">
                <a16:creationId xmlns:a16="http://schemas.microsoft.com/office/drawing/2014/main" id="{2056B4F4-62D7-42CF-AD76-261A534BAD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0582" y="1538586"/>
            <a:ext cx="1014510" cy="11806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Plus Sign 8">
            <a:extLst>
              <a:ext uri="{FF2B5EF4-FFF2-40B4-BE49-F238E27FC236}">
                <a16:creationId xmlns:a16="http://schemas.microsoft.com/office/drawing/2014/main" id="{F1B03666-B665-486D-917F-01787FDCA990}"/>
              </a:ext>
            </a:extLst>
          </p:cNvPr>
          <p:cNvSpPr/>
          <p:nvPr/>
        </p:nvSpPr>
        <p:spPr>
          <a:xfrm>
            <a:off x="7239169" y="1733122"/>
            <a:ext cx="791531" cy="791531"/>
          </a:xfrm>
          <a:prstGeom prst="mathPlus">
            <a:avLst/>
          </a:prstGeom>
          <a:solidFill>
            <a:srgbClr val="F9DC5C"/>
          </a:solidFill>
          <a:ln>
            <a:solidFill>
              <a:srgbClr val="FFC00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screenshot of a cell phone&#10;&#10;Description generated with very high confidence">
            <a:extLst>
              <a:ext uri="{FF2B5EF4-FFF2-40B4-BE49-F238E27FC236}">
                <a16:creationId xmlns:a16="http://schemas.microsoft.com/office/drawing/2014/main" id="{CE9F2F7A-434A-491F-9280-DF3FCE266FA2}"/>
              </a:ext>
            </a:extLst>
          </p:cNvPr>
          <p:cNvPicPr>
            <a:picLocks noChangeAspect="1"/>
          </p:cNvPicPr>
          <p:nvPr/>
        </p:nvPicPr>
        <p:blipFill rotWithShape="1">
          <a:blip r:embed="rId5">
            <a:extLst>
              <a:ext uri="{28A0092B-C50C-407E-A947-70E740481C1C}">
                <a14:useLocalDpi xmlns:a14="http://schemas.microsoft.com/office/drawing/2010/main" val="0"/>
              </a:ext>
            </a:extLst>
          </a:blip>
          <a:srcRect b="37551"/>
          <a:stretch/>
        </p:blipFill>
        <p:spPr>
          <a:xfrm>
            <a:off x="5629977" y="3117072"/>
            <a:ext cx="3467792" cy="3740928"/>
          </a:xfrm>
          <a:prstGeom prst="rect">
            <a:avLst/>
          </a:prstGeom>
        </p:spPr>
      </p:pic>
      <p:sp>
        <p:nvSpPr>
          <p:cNvPr id="27" name="Rectangle 26">
            <a:extLst>
              <a:ext uri="{FF2B5EF4-FFF2-40B4-BE49-F238E27FC236}">
                <a16:creationId xmlns:a16="http://schemas.microsoft.com/office/drawing/2014/main" id="{AC3CC09A-B317-422A-BD03-F40DC5BD568E}"/>
              </a:ext>
            </a:extLst>
          </p:cNvPr>
          <p:cNvSpPr/>
          <p:nvPr/>
        </p:nvSpPr>
        <p:spPr>
          <a:xfrm>
            <a:off x="71544" y="3380393"/>
            <a:ext cx="2098248" cy="923330"/>
          </a:xfrm>
          <a:prstGeom prst="rect">
            <a:avLst/>
          </a:prstGeom>
        </p:spPr>
        <p:txBody>
          <a:bodyPr wrap="square">
            <a:spAutoFit/>
          </a:bodyPr>
          <a:lstStyle/>
          <a:p>
            <a:pPr marL="342900" indent="-342900">
              <a:buFont typeface="Arial" panose="020B0604020202020204" pitchFamily="34" charset="0"/>
              <a:buChar char="•"/>
            </a:pPr>
            <a:r>
              <a:rPr lang="en-US" b="1" dirty="0">
                <a:solidFill>
                  <a:srgbClr val="F9DC5C"/>
                </a:solidFill>
                <a:latin typeface="Arial Narrow" panose="020B0606020202030204" pitchFamily="34" charset="0"/>
              </a:rPr>
              <a:t>Court Type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Court Name</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Location County</a:t>
            </a:r>
          </a:p>
        </p:txBody>
      </p:sp>
      <p:sp>
        <p:nvSpPr>
          <p:cNvPr id="28" name="Rectangle 27">
            <a:extLst>
              <a:ext uri="{FF2B5EF4-FFF2-40B4-BE49-F238E27FC236}">
                <a16:creationId xmlns:a16="http://schemas.microsoft.com/office/drawing/2014/main" id="{C5B36EB7-3CB1-4DE1-8A6C-9F74553DDC26}"/>
              </a:ext>
            </a:extLst>
          </p:cNvPr>
          <p:cNvSpPr/>
          <p:nvPr/>
        </p:nvSpPr>
        <p:spPr>
          <a:xfrm>
            <a:off x="2169792" y="3380393"/>
            <a:ext cx="3452415" cy="1200329"/>
          </a:xfrm>
          <a:prstGeom prst="rect">
            <a:avLst/>
          </a:prstGeom>
        </p:spPr>
        <p:txBody>
          <a:bodyPr wrap="square">
            <a:spAutoFit/>
          </a:bodyPr>
          <a:lstStyle/>
          <a:p>
            <a:pPr marL="342900" indent="-342900">
              <a:buFont typeface="Arial" panose="020B0604020202020204" pitchFamily="34" charset="0"/>
              <a:buChar char="•"/>
            </a:pPr>
            <a:r>
              <a:rPr lang="en-US" b="1" dirty="0">
                <a:solidFill>
                  <a:srgbClr val="F9DC5C"/>
                </a:solidFill>
                <a:latin typeface="Arial Narrow" panose="020B0606020202030204" pitchFamily="34" charset="0"/>
              </a:rPr>
              <a:t>Statute/Transportation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Description</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Ordinance Number</a:t>
            </a:r>
          </a:p>
          <a:p>
            <a:pPr marL="342900" indent="-342900">
              <a:buFont typeface="Arial" panose="020B0604020202020204" pitchFamily="34" charset="0"/>
              <a:buChar char="•"/>
            </a:pPr>
            <a:r>
              <a:rPr lang="en-US" b="1" dirty="0">
                <a:solidFill>
                  <a:srgbClr val="F9DC5C"/>
                </a:solidFill>
                <a:latin typeface="Arial Narrow" panose="020B0606020202030204" pitchFamily="34" charset="0"/>
              </a:rPr>
              <a:t>Ordinance Description</a:t>
            </a:r>
          </a:p>
        </p:txBody>
      </p:sp>
      <p:sp>
        <p:nvSpPr>
          <p:cNvPr id="17" name="Text Placeholder 2">
            <a:extLst>
              <a:ext uri="{FF2B5EF4-FFF2-40B4-BE49-F238E27FC236}">
                <a16:creationId xmlns:a16="http://schemas.microsoft.com/office/drawing/2014/main" id="{FC1866B6-D96D-4ADE-AC82-0B58C085C65E}"/>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F9DC5C"/>
                </a:solidFill>
              </a:rPr>
              <a:t>Amending Citations – Tier III (Municipal Court Routing </a:t>
            </a:r>
            <a:r>
              <a:rPr lang="en-US" b="1" u="sng" dirty="0"/>
              <a:t>ONLY</a:t>
            </a:r>
            <a:r>
              <a:rPr lang="en-US" b="1" dirty="0">
                <a:solidFill>
                  <a:srgbClr val="F9DC5C"/>
                </a:solidFill>
              </a:rPr>
              <a:t>)</a:t>
            </a:r>
          </a:p>
        </p:txBody>
      </p:sp>
    </p:spTree>
    <p:extLst>
      <p:ext uri="{BB962C8B-B14F-4D97-AF65-F5344CB8AC3E}">
        <p14:creationId xmlns:p14="http://schemas.microsoft.com/office/powerpoint/2010/main" val="1999958860"/>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screenshot of a cell phone&#10;&#10;Description generated with very high confidence">
            <a:extLst>
              <a:ext uri="{FF2B5EF4-FFF2-40B4-BE49-F238E27FC236}">
                <a16:creationId xmlns:a16="http://schemas.microsoft.com/office/drawing/2014/main" id="{CE9F2F7A-434A-491F-9280-DF3FCE266FA2}"/>
              </a:ext>
            </a:extLst>
          </p:cNvPr>
          <p:cNvPicPr>
            <a:picLocks noChangeAspect="1"/>
          </p:cNvPicPr>
          <p:nvPr/>
        </p:nvPicPr>
        <p:blipFill rotWithShape="1">
          <a:blip r:embed="rId2">
            <a:extLst>
              <a:ext uri="{28A0092B-C50C-407E-A947-70E740481C1C}">
                <a14:useLocalDpi xmlns:a14="http://schemas.microsoft.com/office/drawing/2010/main" val="0"/>
              </a:ext>
            </a:extLst>
          </a:blip>
          <a:srcRect b="37551"/>
          <a:stretch/>
        </p:blipFill>
        <p:spPr>
          <a:xfrm>
            <a:off x="134754" y="3219294"/>
            <a:ext cx="3379259" cy="3645422"/>
          </a:xfrm>
          <a:prstGeom prst="rect">
            <a:avLst/>
          </a:prstGeom>
        </p:spPr>
      </p:pic>
      <p:grpSp>
        <p:nvGrpSpPr>
          <p:cNvPr id="16" name="Group 15">
            <a:extLst>
              <a:ext uri="{FF2B5EF4-FFF2-40B4-BE49-F238E27FC236}">
                <a16:creationId xmlns:a16="http://schemas.microsoft.com/office/drawing/2014/main" id="{C50739B7-6934-4D3B-973A-79D1B2058E62}"/>
              </a:ext>
            </a:extLst>
          </p:cNvPr>
          <p:cNvGrpSpPr/>
          <p:nvPr/>
        </p:nvGrpSpPr>
        <p:grpSpPr>
          <a:xfrm>
            <a:off x="5093132" y="3209850"/>
            <a:ext cx="3995306" cy="3667400"/>
            <a:chOff x="237465" y="3286125"/>
            <a:chExt cx="3358140" cy="3464091"/>
          </a:xfrm>
        </p:grpSpPr>
        <p:pic>
          <p:nvPicPr>
            <p:cNvPr id="17" name="Picture 16" descr="A screenshot of a social media post&#10;&#10;Description generated with very high confidence">
              <a:extLst>
                <a:ext uri="{FF2B5EF4-FFF2-40B4-BE49-F238E27FC236}">
                  <a16:creationId xmlns:a16="http://schemas.microsoft.com/office/drawing/2014/main" id="{AA4FC3AD-44D3-4C79-8056-0E6A4B1143EE}"/>
                </a:ext>
              </a:extLst>
            </p:cNvPr>
            <p:cNvPicPr>
              <a:picLocks noChangeAspect="1"/>
            </p:cNvPicPr>
            <p:nvPr/>
          </p:nvPicPr>
          <p:blipFill rotWithShape="1">
            <a:blip r:embed="rId3">
              <a:extLst>
                <a:ext uri="{28A0092B-C50C-407E-A947-70E740481C1C}">
                  <a14:useLocalDpi xmlns:a14="http://schemas.microsoft.com/office/drawing/2010/main" val="0"/>
                </a:ext>
              </a:extLst>
            </a:blip>
            <a:srcRect b="2676"/>
            <a:stretch/>
          </p:blipFill>
          <p:spPr>
            <a:xfrm>
              <a:off x="237465" y="3286125"/>
              <a:ext cx="3358140" cy="3464091"/>
            </a:xfrm>
            <a:prstGeom prst="rect">
              <a:avLst/>
            </a:prstGeom>
          </p:spPr>
        </p:pic>
        <p:pic>
          <p:nvPicPr>
            <p:cNvPr id="22" name="Picture 21" descr="A screenshot of a cell phone&#10;&#10;Description generated with very high confidence">
              <a:extLst>
                <a:ext uri="{FF2B5EF4-FFF2-40B4-BE49-F238E27FC236}">
                  <a16:creationId xmlns:a16="http://schemas.microsoft.com/office/drawing/2014/main" id="{025943DE-D0F6-4766-B486-1C3DDB717C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090" y="4772025"/>
              <a:ext cx="3244233" cy="1978191"/>
            </a:xfrm>
            <a:prstGeom prst="rect">
              <a:avLst/>
            </a:prstGeom>
          </p:spPr>
        </p:pic>
      </p:grpSp>
      <p:sp>
        <p:nvSpPr>
          <p:cNvPr id="2" name="Isosceles Triangle 1">
            <a:extLst>
              <a:ext uri="{FF2B5EF4-FFF2-40B4-BE49-F238E27FC236}">
                <a16:creationId xmlns:a16="http://schemas.microsoft.com/office/drawing/2014/main" id="{53CB8B7F-FED4-4F6E-9CA3-8D8BF8D4FE89}"/>
              </a:ext>
            </a:extLst>
          </p:cNvPr>
          <p:cNvSpPr/>
          <p:nvPr/>
        </p:nvSpPr>
        <p:spPr>
          <a:xfrm rot="10800000">
            <a:off x="2706986" y="4214244"/>
            <a:ext cx="6029608" cy="1282376"/>
          </a:xfrm>
          <a:prstGeom prst="triangle">
            <a:avLst>
              <a:gd name="adj" fmla="val 49855"/>
            </a:avLst>
          </a:prstGeom>
          <a:solidFill>
            <a:srgbClr val="88CFFC">
              <a:alpha val="2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7" name="Text Placeholder 2">
            <a:extLst>
              <a:ext uri="{FF2B5EF4-FFF2-40B4-BE49-F238E27FC236}">
                <a16:creationId xmlns:a16="http://schemas.microsoft.com/office/drawing/2014/main" id="{37DFC202-20DF-4331-838A-E07224A5E3F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Fall 2019 Preview: </a:t>
            </a:r>
            <a:r>
              <a:rPr lang="en-US" sz="3200" b="1" dirty="0" err="1">
                <a:solidFill>
                  <a:srgbClr val="F9DC5C"/>
                </a:solidFill>
              </a:rPr>
              <a:t>CitationAmend</a:t>
            </a:r>
            <a:r>
              <a:rPr lang="en-US" sz="3200" dirty="0"/>
              <a:t> Access Right</a:t>
            </a:r>
          </a:p>
        </p:txBody>
      </p:sp>
      <p:sp>
        <p:nvSpPr>
          <p:cNvPr id="21" name="Rectangle 20">
            <a:extLst>
              <a:ext uri="{FF2B5EF4-FFF2-40B4-BE49-F238E27FC236}">
                <a16:creationId xmlns:a16="http://schemas.microsoft.com/office/drawing/2014/main" id="{A79CBA67-31A6-45D8-85FB-7E9991E3D128}"/>
              </a:ext>
            </a:extLst>
          </p:cNvPr>
          <p:cNvSpPr/>
          <p:nvPr/>
        </p:nvSpPr>
        <p:spPr>
          <a:xfrm>
            <a:off x="0" y="1491926"/>
            <a:ext cx="9144000" cy="1384995"/>
          </a:xfrm>
          <a:prstGeom prst="rect">
            <a:avLst/>
          </a:prstGeom>
        </p:spPr>
        <p:txBody>
          <a:bodyPr wrap="square">
            <a:spAutoFit/>
          </a:bodyPr>
          <a:lstStyle/>
          <a:p>
            <a:r>
              <a:rPr lang="en-US" sz="2100" b="1" u="sng" dirty="0">
                <a:solidFill>
                  <a:schemeClr val="bg1"/>
                </a:solidFill>
                <a:latin typeface="Arial Narrow" panose="020B0606020202030204" pitchFamily="34" charset="0"/>
              </a:rPr>
              <a:t>Note</a:t>
            </a:r>
            <a:r>
              <a:rPr lang="en-US" sz="2100" b="1" dirty="0">
                <a:solidFill>
                  <a:schemeClr val="bg1"/>
                </a:solidFill>
                <a:latin typeface="Arial Narrow" panose="020B0606020202030204" pitchFamily="34" charset="0"/>
              </a:rPr>
              <a:t>: </a:t>
            </a:r>
            <a:r>
              <a:rPr lang="en-US" sz="2100" dirty="0">
                <a:solidFill>
                  <a:schemeClr val="bg1"/>
                </a:solidFill>
                <a:latin typeface="Arial Narrow" panose="020B0606020202030204" pitchFamily="34" charset="0"/>
              </a:rPr>
              <a:t>The </a:t>
            </a:r>
            <a:r>
              <a:rPr lang="en-US" sz="2100" b="1" dirty="0">
                <a:solidFill>
                  <a:srgbClr val="F9DC5C"/>
                </a:solidFill>
                <a:latin typeface="Arial Narrow" panose="020B0606020202030204" pitchFamily="34" charset="0"/>
              </a:rPr>
              <a:t>Enabled Amended Citations</a:t>
            </a:r>
            <a:r>
              <a:rPr lang="en-US" sz="2100" dirty="0">
                <a:solidFill>
                  <a:schemeClr val="bg1"/>
                </a:solidFill>
                <a:latin typeface="Arial Narrow" panose="020B0606020202030204" pitchFamily="34" charset="0"/>
              </a:rPr>
              <a:t> .INI setting can also be found on the </a:t>
            </a:r>
            <a:r>
              <a:rPr lang="en-US" sz="2100" b="1" dirty="0">
                <a:solidFill>
                  <a:schemeClr val="bg1"/>
                </a:solidFill>
                <a:latin typeface="Arial Narrow" panose="020B0606020202030204" pitchFamily="34" charset="0"/>
              </a:rPr>
              <a:t>Agency Distribution </a:t>
            </a:r>
            <a:r>
              <a:rPr lang="en-US" sz="2100" dirty="0">
                <a:solidFill>
                  <a:schemeClr val="bg1"/>
                </a:solidFill>
                <a:latin typeface="Arial Narrow" panose="020B0606020202030204" pitchFamily="34" charset="0"/>
              </a:rPr>
              <a:t>form. Use caution when enabling this on the </a:t>
            </a:r>
            <a:r>
              <a:rPr lang="en-US" sz="2100" b="1" dirty="0">
                <a:solidFill>
                  <a:schemeClr val="bg1"/>
                </a:solidFill>
                <a:latin typeface="Arial Narrow" panose="020B0606020202030204" pitchFamily="34" charset="0"/>
              </a:rPr>
              <a:t>Distribution</a:t>
            </a:r>
            <a:r>
              <a:rPr lang="en-US" sz="2100" dirty="0">
                <a:solidFill>
                  <a:schemeClr val="bg1"/>
                </a:solidFill>
                <a:latin typeface="Arial Narrow" panose="020B0606020202030204" pitchFamily="34" charset="0"/>
              </a:rPr>
              <a:t> as it will affect all computers on which the </a:t>
            </a:r>
            <a:r>
              <a:rPr lang="en-US" sz="2100" b="1" dirty="0">
                <a:solidFill>
                  <a:schemeClr val="bg1"/>
                </a:solidFill>
                <a:latin typeface="Arial Narrow" panose="020B0606020202030204" pitchFamily="34" charset="0"/>
              </a:rPr>
              <a:t>Distribution</a:t>
            </a:r>
            <a:r>
              <a:rPr lang="en-US" sz="2100" dirty="0">
                <a:solidFill>
                  <a:schemeClr val="bg1"/>
                </a:solidFill>
                <a:latin typeface="Arial Narrow" panose="020B0606020202030204" pitchFamily="34" charset="0"/>
              </a:rPr>
              <a:t> is run. Use the </a:t>
            </a:r>
            <a:r>
              <a:rPr lang="en-US" sz="2100" b="1" dirty="0">
                <a:solidFill>
                  <a:srgbClr val="F9DC5C"/>
                </a:solidFill>
                <a:latin typeface="Arial Narrow" panose="020B0606020202030204" pitchFamily="34" charset="0"/>
              </a:rPr>
              <a:t>Exclude These Settings from Distribution</a:t>
            </a:r>
            <a:r>
              <a:rPr lang="en-US" sz="2100" dirty="0">
                <a:solidFill>
                  <a:schemeClr val="bg1"/>
                </a:solidFill>
                <a:latin typeface="Arial Narrow" panose="020B0606020202030204" pitchFamily="34" charset="0"/>
              </a:rPr>
              <a:t> field if necessary.</a:t>
            </a:r>
          </a:p>
        </p:txBody>
      </p:sp>
      <p:sp>
        <p:nvSpPr>
          <p:cNvPr id="10" name="Rectangle 9">
            <a:extLst>
              <a:ext uri="{FF2B5EF4-FFF2-40B4-BE49-F238E27FC236}">
                <a16:creationId xmlns:a16="http://schemas.microsoft.com/office/drawing/2014/main" id="{9AD8DA32-771D-425C-8291-31174AD17111}"/>
              </a:ext>
            </a:extLst>
          </p:cNvPr>
          <p:cNvSpPr/>
          <p:nvPr/>
        </p:nvSpPr>
        <p:spPr>
          <a:xfrm>
            <a:off x="19350" y="2832066"/>
            <a:ext cx="4688451" cy="353943"/>
          </a:xfrm>
          <a:prstGeom prst="rect">
            <a:avLst/>
          </a:prstGeom>
        </p:spPr>
        <p:txBody>
          <a:bodyPr wrap="square">
            <a:spAutoFit/>
          </a:bodyPr>
          <a:lstStyle/>
          <a:p>
            <a:r>
              <a:rPr lang="en-US" sz="1700" b="1" i="1" dirty="0">
                <a:solidFill>
                  <a:srgbClr val="F9DC5C"/>
                </a:solidFill>
                <a:latin typeface="Arial Narrow" panose="020B0606020202030204" pitchFamily="34" charset="0"/>
              </a:rPr>
              <a:t>C:\ProgramData\TraCS\Settings\FormPreferences.ini</a:t>
            </a:r>
            <a:endParaRPr lang="en-US" sz="1700" b="1" dirty="0">
              <a:solidFill>
                <a:srgbClr val="F9DC5C"/>
              </a:solidFill>
              <a:latin typeface="Arial Narrow" panose="020B0606020202030204" pitchFamily="34" charset="0"/>
            </a:endParaRPr>
          </a:p>
        </p:txBody>
      </p:sp>
      <p:pic>
        <p:nvPicPr>
          <p:cNvPr id="23" name="Picture 22" descr="A picture containing screenshot&#10;&#10;Description generated with very high confidence">
            <a:extLst>
              <a:ext uri="{FF2B5EF4-FFF2-40B4-BE49-F238E27FC236}">
                <a16:creationId xmlns:a16="http://schemas.microsoft.com/office/drawing/2014/main" id="{F0F8CCA8-6DAD-43FC-AF09-6EC3102C23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98176" y="3663902"/>
            <a:ext cx="6247228" cy="594177"/>
          </a:xfrm>
          <a:prstGeom prst="rect">
            <a:avLst/>
          </a:prstGeom>
          <a:effectLst>
            <a:outerShdw blurRad="50800" dist="38100" dir="2700000" algn="tl" rotWithShape="0">
              <a:prstClr val="black">
                <a:alpha val="40000"/>
              </a:prstClr>
            </a:outerShdw>
          </a:effectLst>
        </p:spPr>
      </p:pic>
      <p:sp>
        <p:nvSpPr>
          <p:cNvPr id="24" name="Rectangle 23">
            <a:extLst>
              <a:ext uri="{FF2B5EF4-FFF2-40B4-BE49-F238E27FC236}">
                <a16:creationId xmlns:a16="http://schemas.microsoft.com/office/drawing/2014/main" id="{2933557C-DA70-4798-A123-1EEFB15246DA}"/>
              </a:ext>
            </a:extLst>
          </p:cNvPr>
          <p:cNvSpPr/>
          <p:nvPr/>
        </p:nvSpPr>
        <p:spPr>
          <a:xfrm>
            <a:off x="4984285" y="2813960"/>
            <a:ext cx="3187086" cy="384721"/>
          </a:xfrm>
          <a:prstGeom prst="rect">
            <a:avLst/>
          </a:prstGeom>
        </p:spPr>
        <p:txBody>
          <a:bodyPr wrap="square">
            <a:spAutoFit/>
          </a:bodyPr>
          <a:lstStyle/>
          <a:p>
            <a:r>
              <a:rPr lang="en-US" sz="1900" b="1" i="1" dirty="0">
                <a:solidFill>
                  <a:srgbClr val="F9DC5C"/>
                </a:solidFill>
                <a:latin typeface="Arial Narrow" panose="020B0606020202030204" pitchFamily="34" charset="0"/>
              </a:rPr>
              <a:t>Office Distribution</a:t>
            </a:r>
            <a:endParaRPr lang="en-US" sz="1900" b="1" dirty="0">
              <a:solidFill>
                <a:srgbClr val="F9DC5C"/>
              </a:solidFill>
              <a:latin typeface="Arial Narrow" panose="020B0606020202030204" pitchFamily="34" charset="0"/>
            </a:endParaRPr>
          </a:p>
        </p:txBody>
      </p:sp>
    </p:spTree>
    <p:extLst>
      <p:ext uri="{BB962C8B-B14F-4D97-AF65-F5344CB8AC3E}">
        <p14:creationId xmlns:p14="http://schemas.microsoft.com/office/powerpoint/2010/main" val="215515399"/>
      </p:ext>
    </p:extLst>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A27C9F6-85A0-4679-A0DA-CC821ACB5051}"/>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endParaRPr lang="en-US" sz="40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38E2C2F-B0AF-4C59-AB3A-95B54EEC078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Agency Access Rights</a:t>
            </a:r>
          </a:p>
        </p:txBody>
      </p:sp>
      <p:sp>
        <p:nvSpPr>
          <p:cNvPr id="7" name="Text Placeholder 2">
            <a:extLst>
              <a:ext uri="{FF2B5EF4-FFF2-40B4-BE49-F238E27FC236}">
                <a16:creationId xmlns:a16="http://schemas.microsoft.com/office/drawing/2014/main" id="{37DFC202-20DF-4331-838A-E07224A5E3FD}"/>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Fall 2019 Preview: </a:t>
            </a:r>
            <a:r>
              <a:rPr lang="en-US" sz="3200" b="1" dirty="0">
                <a:solidFill>
                  <a:srgbClr val="F9DC5C"/>
                </a:solidFill>
              </a:rPr>
              <a:t>View User Access Rights quickly</a:t>
            </a:r>
            <a:endParaRPr lang="en-US" sz="3200" dirty="0"/>
          </a:p>
        </p:txBody>
      </p:sp>
      <p:pic>
        <p:nvPicPr>
          <p:cNvPr id="4" name="Picture 3" descr="A screenshot of a cell phone&#10;&#10;Description generated with very high confidence">
            <a:extLst>
              <a:ext uri="{FF2B5EF4-FFF2-40B4-BE49-F238E27FC236}">
                <a16:creationId xmlns:a16="http://schemas.microsoft.com/office/drawing/2014/main" id="{A9DA7948-531E-4B64-876A-2215470CF5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1604" y="1793455"/>
            <a:ext cx="5263614" cy="5064545"/>
          </a:xfrm>
          <a:prstGeom prst="rect">
            <a:avLst/>
          </a:prstGeom>
          <a:ln w="9525" cap="sq">
            <a:solidFill>
              <a:schemeClr val="bg1"/>
            </a:solidFill>
            <a:prstDash val="solid"/>
            <a:miter lim="800000"/>
          </a:ln>
          <a:effectLst>
            <a:outerShdw blurRad="50800" dist="38100" dir="2700000" algn="tl" rotWithShape="0">
              <a:srgbClr val="000000">
                <a:alpha val="43000"/>
              </a:srgbClr>
            </a:outerShdw>
          </a:effectLst>
        </p:spPr>
      </p:pic>
      <p:pic>
        <p:nvPicPr>
          <p:cNvPr id="14" name="Picture 13" descr="A screenshot of a cell phone&#10;&#10;Description generated with very high confidence">
            <a:extLst>
              <a:ext uri="{FF2B5EF4-FFF2-40B4-BE49-F238E27FC236}">
                <a16:creationId xmlns:a16="http://schemas.microsoft.com/office/drawing/2014/main" id="{7776DB26-2C3C-443C-9D1D-D5A4A4789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22" y="1793455"/>
            <a:ext cx="3566160" cy="1394460"/>
          </a:xfrm>
          <a:prstGeom prst="rect">
            <a:avLst/>
          </a:prstGeom>
          <a:ln w="9525" cap="sq">
            <a:solidFill>
              <a:schemeClr val="bg1"/>
            </a:solidFill>
            <a:prstDash val="solid"/>
            <a:miter lim="800000"/>
          </a:ln>
          <a:effectLst>
            <a:outerShdw blurRad="50800" dist="38100" dir="2700000" algn="tl" rotWithShape="0">
              <a:srgbClr val="000000">
                <a:alpha val="43000"/>
              </a:srgbClr>
            </a:outerShdw>
          </a:effectLst>
        </p:spPr>
      </p:pic>
      <p:pic>
        <p:nvPicPr>
          <p:cNvPr id="12" name="Picture 11" descr="A screenshot of a cell phone&#10;&#10;Description generated with very high confidence">
            <a:extLst>
              <a:ext uri="{FF2B5EF4-FFF2-40B4-BE49-F238E27FC236}">
                <a16:creationId xmlns:a16="http://schemas.microsoft.com/office/drawing/2014/main" id="{725CC8B2-5CB4-47F0-A484-28494EB1A7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384" y="2976159"/>
            <a:ext cx="3432386" cy="1172329"/>
          </a:xfrm>
          <a:prstGeom prst="rect">
            <a:avLst/>
          </a:prstGeom>
          <a:ln>
            <a:solidFill>
              <a:schemeClr val="bg1">
                <a:lumMod val="50000"/>
              </a:schemeClr>
            </a:solidFill>
          </a:ln>
        </p:spPr>
      </p:pic>
    </p:spTree>
    <p:extLst>
      <p:ext uri="{BB962C8B-B14F-4D97-AF65-F5344CB8AC3E}">
        <p14:creationId xmlns:p14="http://schemas.microsoft.com/office/powerpoint/2010/main" val="1939303350"/>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BD35952-30A0-4E80-BA0D-6D067ED86527}"/>
              </a:ext>
            </a:extLst>
          </p:cNvPr>
          <p:cNvSpPr/>
          <p:nvPr/>
        </p:nvSpPr>
        <p:spPr>
          <a:xfrm>
            <a:off x="116299" y="1557193"/>
            <a:ext cx="3767544" cy="5093702"/>
          </a:xfrm>
          <a:prstGeom prst="rect">
            <a:avLst/>
          </a:prstGeom>
        </p:spPr>
        <p:txBody>
          <a:bodyPr wrap="square">
            <a:spAutoFit/>
          </a:bodyPr>
          <a:lstStyle/>
          <a:p>
            <a:r>
              <a:rPr lang="en-US" sz="2500" b="1" dirty="0">
                <a:solidFill>
                  <a:srgbClr val="F9DC5C"/>
                </a:solidFill>
                <a:latin typeface="Arial Narrow" panose="020B0606020202030204" pitchFamily="34" charset="0"/>
              </a:rPr>
              <a:t>Custom Distributions </a:t>
            </a:r>
            <a:r>
              <a:rPr lang="en-US" sz="2500" b="1" dirty="0">
                <a:solidFill>
                  <a:schemeClr val="bg1"/>
                </a:solidFill>
                <a:latin typeface="Arial Narrow" panose="020B0606020202030204" pitchFamily="34" charset="0"/>
              </a:rPr>
              <a:t>are used to add/remove certain elements of a Distribution. </a:t>
            </a:r>
          </a:p>
          <a:p>
            <a:endParaRPr lang="en-US" sz="2500" b="1" dirty="0">
              <a:solidFill>
                <a:schemeClr val="bg1"/>
              </a:solidFill>
              <a:latin typeface="Arial Narrow" panose="020B0606020202030204" pitchFamily="34" charset="0"/>
            </a:endParaRPr>
          </a:p>
          <a:p>
            <a:r>
              <a:rPr lang="en-US" sz="2500" b="1" dirty="0">
                <a:solidFill>
                  <a:schemeClr val="bg1"/>
                </a:solidFill>
                <a:latin typeface="Arial Narrow" panose="020B0606020202030204" pitchFamily="34" charset="0"/>
              </a:rPr>
              <a:t>A </a:t>
            </a:r>
            <a:r>
              <a:rPr lang="en-US" sz="2500" b="1" dirty="0">
                <a:solidFill>
                  <a:srgbClr val="E4CE61"/>
                </a:solidFill>
                <a:latin typeface="Arial Narrow" panose="020B0606020202030204" pitchFamily="34" charset="0"/>
              </a:rPr>
              <a:t>Custom Distribution</a:t>
            </a:r>
            <a:r>
              <a:rPr lang="en-US" sz="2500" b="1" dirty="0">
                <a:solidFill>
                  <a:schemeClr val="bg1"/>
                </a:solidFill>
                <a:latin typeface="Arial Narrow" panose="020B0606020202030204" pitchFamily="34" charset="0"/>
              </a:rPr>
              <a:t> can be created for several reasons.</a:t>
            </a:r>
          </a:p>
          <a:p>
            <a:endParaRPr lang="en-US" sz="2500" b="1" dirty="0">
              <a:solidFill>
                <a:schemeClr val="bg1"/>
              </a:solidFill>
              <a:latin typeface="Arial Narrow" panose="020B0606020202030204" pitchFamily="34" charset="0"/>
            </a:endParaRPr>
          </a:p>
          <a:p>
            <a:r>
              <a:rPr lang="en-US" sz="2500" b="1" dirty="0">
                <a:solidFill>
                  <a:srgbClr val="E4CE61"/>
                </a:solidFill>
                <a:latin typeface="Arial Narrow" panose="020B0606020202030204" pitchFamily="34" charset="0"/>
              </a:rPr>
              <a:t>Send out a WIPack table in between updates.</a:t>
            </a:r>
          </a:p>
          <a:p>
            <a:endParaRPr lang="en-US" sz="2500" b="1" dirty="0">
              <a:solidFill>
                <a:schemeClr val="bg1"/>
              </a:solidFill>
              <a:latin typeface="Arial Narrow" panose="020B0606020202030204" pitchFamily="34" charset="0"/>
            </a:endParaRPr>
          </a:p>
          <a:p>
            <a:r>
              <a:rPr lang="en-US" sz="2500" b="1" dirty="0">
                <a:solidFill>
                  <a:srgbClr val="E4CE61"/>
                </a:solidFill>
                <a:latin typeface="Arial Narrow" panose="020B0606020202030204" pitchFamily="34" charset="0"/>
              </a:rPr>
              <a:t>Copy a file that isn’t a TraCS file – (.PDF help document)</a:t>
            </a:r>
          </a:p>
        </p:txBody>
      </p:sp>
      <p:pic>
        <p:nvPicPr>
          <p:cNvPr id="11" name="Picture 10" descr="A screenshot of a social media post&#10;&#10;Description generated with very high confidence">
            <a:extLst>
              <a:ext uri="{FF2B5EF4-FFF2-40B4-BE49-F238E27FC236}">
                <a16:creationId xmlns:a16="http://schemas.microsoft.com/office/drawing/2014/main" id="{E891BAC3-DADD-483D-9569-2C78D28C2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116" y="1557193"/>
            <a:ext cx="5120884" cy="5300807"/>
          </a:xfrm>
          <a:prstGeom prst="rect">
            <a:avLst/>
          </a:prstGeom>
          <a:ln w="6350" cap="sq">
            <a:solidFill>
              <a:schemeClr val="bg1"/>
            </a:solidFill>
            <a:miter lim="800000"/>
          </a:ln>
          <a:effectLst>
            <a:outerShdw blurRad="57150" dist="50800" dir="2700000" algn="tl" rotWithShape="0">
              <a:srgbClr val="000000">
                <a:alpha val="40000"/>
              </a:srgbClr>
            </a:outerShdw>
          </a:effectLst>
        </p:spPr>
      </p:pic>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Tree>
    <p:extLst>
      <p:ext uri="{BB962C8B-B14F-4D97-AF65-F5344CB8AC3E}">
        <p14:creationId xmlns:p14="http://schemas.microsoft.com/office/powerpoint/2010/main" val="1358119529"/>
      </p:ext>
    </p:extLst>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BD35952-30A0-4E80-BA0D-6D067ED86527}"/>
              </a:ext>
            </a:extLst>
          </p:cNvPr>
          <p:cNvSpPr/>
          <p:nvPr/>
        </p:nvSpPr>
        <p:spPr>
          <a:xfrm>
            <a:off x="280657" y="1557193"/>
            <a:ext cx="8736594" cy="1246495"/>
          </a:xfrm>
          <a:prstGeom prst="rect">
            <a:avLst/>
          </a:prstGeom>
        </p:spPr>
        <p:txBody>
          <a:bodyPr wrap="square">
            <a:spAutoFit/>
          </a:bodyPr>
          <a:lstStyle/>
          <a:p>
            <a:r>
              <a:rPr lang="en-US" sz="2500" b="1" dirty="0">
                <a:solidFill>
                  <a:srgbClr val="F9DC5C"/>
                </a:solidFill>
                <a:latin typeface="Arial Narrow" panose="020B0606020202030204" pitchFamily="34" charset="0"/>
              </a:rPr>
              <a:t>Copy the </a:t>
            </a:r>
            <a:r>
              <a:rPr lang="en-US" sz="2500" b="1" dirty="0">
                <a:solidFill>
                  <a:schemeClr val="bg1"/>
                </a:solidFill>
                <a:latin typeface="Arial Narrow" panose="020B0606020202030204" pitchFamily="34" charset="0"/>
              </a:rPr>
              <a:t>[type].</a:t>
            </a:r>
            <a:r>
              <a:rPr lang="en-US" sz="2500" b="1" dirty="0" err="1">
                <a:solidFill>
                  <a:schemeClr val="bg1"/>
                </a:solidFill>
                <a:latin typeface="Arial Narrow" panose="020B0606020202030204" pitchFamily="34" charset="0"/>
              </a:rPr>
              <a:t>dist.exml</a:t>
            </a:r>
            <a:r>
              <a:rPr lang="en-US" sz="2500" b="1" dirty="0">
                <a:solidFill>
                  <a:schemeClr val="bg1"/>
                </a:solidFill>
                <a:latin typeface="Arial Narrow" panose="020B0606020202030204" pitchFamily="34" charset="0"/>
              </a:rPr>
              <a:t> </a:t>
            </a:r>
            <a:r>
              <a:rPr lang="en-US" sz="2500" b="1" dirty="0">
                <a:solidFill>
                  <a:srgbClr val="F9DC5C"/>
                </a:solidFill>
                <a:latin typeface="Arial Narrow" panose="020B0606020202030204" pitchFamily="34" charset="0"/>
              </a:rPr>
              <a:t>file from your Distribution Folder and paste it into </a:t>
            </a:r>
            <a:r>
              <a:rPr lang="en-US" sz="2500" b="1" dirty="0">
                <a:solidFill>
                  <a:schemeClr val="bg1"/>
                </a:solidFill>
                <a:latin typeface="Arial Narrow" panose="020B0606020202030204" pitchFamily="34" charset="0"/>
              </a:rPr>
              <a:t>C:\ProgramData\TraCS\Distribution </a:t>
            </a:r>
            <a:r>
              <a:rPr lang="en-US" sz="2500" b="1" dirty="0">
                <a:solidFill>
                  <a:srgbClr val="E4CE61"/>
                </a:solidFill>
                <a:latin typeface="Arial Narrow" panose="020B0606020202030204" pitchFamily="34" charset="0"/>
              </a:rPr>
              <a:t>([type] refers to either ‘mobile’ or ‘office’ – this can be done for both)</a:t>
            </a:r>
            <a:r>
              <a:rPr lang="en-US" sz="2500" b="1" dirty="0">
                <a:solidFill>
                  <a:schemeClr val="bg1"/>
                </a:solidFill>
                <a:latin typeface="Arial Narrow" panose="020B0606020202030204" pitchFamily="34" charset="0"/>
              </a:rPr>
              <a:t>.</a:t>
            </a:r>
          </a:p>
        </p:txBody>
      </p:sp>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
        <p:nvSpPr>
          <p:cNvPr id="5" name="Text Placeholder 2">
            <a:extLst>
              <a:ext uri="{FF2B5EF4-FFF2-40B4-BE49-F238E27FC236}">
                <a16:creationId xmlns:a16="http://schemas.microsoft.com/office/drawing/2014/main" id="{D256763C-4761-41B1-A15E-503A9EE5EE5E}"/>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Viewing your Distributions contents</a:t>
            </a:r>
          </a:p>
        </p:txBody>
      </p:sp>
      <p:pic>
        <p:nvPicPr>
          <p:cNvPr id="3" name="Picture 2" descr="A screenshot of a cell phone&#10;&#10;Description generated with very high confidence">
            <a:extLst>
              <a:ext uri="{FF2B5EF4-FFF2-40B4-BE49-F238E27FC236}">
                <a16:creationId xmlns:a16="http://schemas.microsoft.com/office/drawing/2014/main" id="{94317C4C-9DBE-4EB9-A0EF-12500B218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217" y="2940705"/>
            <a:ext cx="5111129" cy="3369559"/>
          </a:xfrm>
          <a:prstGeom prst="rect">
            <a:avLst/>
          </a:prstGeom>
          <a:ln w="3175" cap="sq">
            <a:solidFill>
              <a:schemeClr val="bg1">
                <a:lumMod val="75000"/>
              </a:schemeClr>
            </a:solidFill>
            <a:prstDash val="solid"/>
            <a:miter lim="800000"/>
          </a:ln>
          <a:effectLst>
            <a:outerShdw blurRad="50800" dist="38100" dir="2700000" algn="tl" rotWithShape="0">
              <a:prstClr val="black">
                <a:alpha val="40000"/>
              </a:prstClr>
            </a:outerShdw>
          </a:effectLst>
        </p:spPr>
      </p:pic>
      <p:sp>
        <p:nvSpPr>
          <p:cNvPr id="9" name="Arrow: Right 8">
            <a:extLst>
              <a:ext uri="{FF2B5EF4-FFF2-40B4-BE49-F238E27FC236}">
                <a16:creationId xmlns:a16="http://schemas.microsoft.com/office/drawing/2014/main" id="{6D8ABB8A-2864-47AE-8A93-7FFD8013D537}"/>
              </a:ext>
            </a:extLst>
          </p:cNvPr>
          <p:cNvSpPr/>
          <p:nvPr/>
        </p:nvSpPr>
        <p:spPr>
          <a:xfrm>
            <a:off x="186112" y="4466959"/>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5337042-1E26-48FC-875C-8134EBB16E5D}"/>
              </a:ext>
            </a:extLst>
          </p:cNvPr>
          <p:cNvSpPr/>
          <p:nvPr/>
        </p:nvSpPr>
        <p:spPr>
          <a:xfrm>
            <a:off x="5667469" y="2856338"/>
            <a:ext cx="3290419" cy="2015936"/>
          </a:xfrm>
          <a:prstGeom prst="rect">
            <a:avLst/>
          </a:prstGeom>
        </p:spPr>
        <p:txBody>
          <a:bodyPr wrap="square">
            <a:spAutoFit/>
          </a:bodyPr>
          <a:lstStyle/>
          <a:p>
            <a:r>
              <a:rPr lang="en-US" sz="2500" b="1" dirty="0">
                <a:solidFill>
                  <a:srgbClr val="F9DC5C"/>
                </a:solidFill>
                <a:latin typeface="Arial Narrow" panose="020B0606020202030204" pitchFamily="34" charset="0"/>
              </a:rPr>
              <a:t>Placing your distribution file here will allow you to view and change its contents using </a:t>
            </a:r>
            <a:r>
              <a:rPr lang="en-US" sz="2500" b="1" dirty="0">
                <a:solidFill>
                  <a:schemeClr val="bg1"/>
                </a:solidFill>
                <a:latin typeface="Arial Narrow" panose="020B0606020202030204" pitchFamily="34" charset="0"/>
              </a:rPr>
              <a:t>TraCS Configuration Manager</a:t>
            </a:r>
            <a:r>
              <a:rPr lang="en-US" sz="2500" b="1" dirty="0">
                <a:solidFill>
                  <a:srgbClr val="F9DC5C"/>
                </a:solidFill>
                <a:latin typeface="Arial Narrow" panose="020B0606020202030204" pitchFamily="34" charset="0"/>
              </a:rPr>
              <a:t>.</a:t>
            </a:r>
            <a:endParaRPr lang="en-US" sz="2500" b="1"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164810981"/>
      </p:ext>
    </p:extLst>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BD35952-30A0-4E80-BA0D-6D067ED86527}"/>
              </a:ext>
            </a:extLst>
          </p:cNvPr>
          <p:cNvSpPr/>
          <p:nvPr/>
        </p:nvSpPr>
        <p:spPr>
          <a:xfrm>
            <a:off x="9891" y="1448557"/>
            <a:ext cx="3864995" cy="2785378"/>
          </a:xfrm>
          <a:prstGeom prst="rect">
            <a:avLst/>
          </a:prstGeom>
        </p:spPr>
        <p:txBody>
          <a:bodyPr wrap="square">
            <a:spAutoFit/>
          </a:bodyPr>
          <a:lstStyle/>
          <a:p>
            <a:r>
              <a:rPr lang="en-US" sz="2500" b="1" dirty="0">
                <a:solidFill>
                  <a:srgbClr val="F9DC5C"/>
                </a:solidFill>
                <a:latin typeface="Arial Narrow" panose="020B0606020202030204" pitchFamily="34" charset="0"/>
              </a:rPr>
              <a:t>Open </a:t>
            </a:r>
            <a:r>
              <a:rPr lang="en-US" sz="2500" b="1" dirty="0">
                <a:solidFill>
                  <a:schemeClr val="bg1"/>
                </a:solidFill>
                <a:latin typeface="Arial Narrow" panose="020B0606020202030204" pitchFamily="34" charset="0"/>
              </a:rPr>
              <a:t>TraCS Configuration Manager </a:t>
            </a:r>
            <a:r>
              <a:rPr lang="en-US" sz="2500" b="1" dirty="0">
                <a:solidFill>
                  <a:srgbClr val="F9DC5C"/>
                </a:solidFill>
                <a:latin typeface="Arial Narrow" panose="020B0606020202030204" pitchFamily="34" charset="0"/>
              </a:rPr>
              <a:t>and navigate to </a:t>
            </a:r>
            <a:r>
              <a:rPr lang="en-US" sz="2500" b="1" dirty="0">
                <a:solidFill>
                  <a:schemeClr val="bg1"/>
                </a:solidFill>
                <a:latin typeface="Arial Narrow" panose="020B0606020202030204" pitchFamily="34" charset="0"/>
              </a:rPr>
              <a:t>Update | Distribution</a:t>
            </a:r>
            <a:r>
              <a:rPr lang="en-US" sz="2500" b="1" dirty="0">
                <a:solidFill>
                  <a:srgbClr val="F9DC5C"/>
                </a:solidFill>
                <a:latin typeface="Arial Narrow" panose="020B0606020202030204" pitchFamily="34" charset="0"/>
              </a:rPr>
              <a:t>.</a:t>
            </a:r>
          </a:p>
          <a:p>
            <a:endParaRPr lang="en-US" sz="2500" b="1" dirty="0">
              <a:solidFill>
                <a:srgbClr val="F9DC5C"/>
              </a:solidFill>
              <a:latin typeface="Arial Narrow" panose="020B0606020202030204" pitchFamily="34" charset="0"/>
            </a:endParaRPr>
          </a:p>
          <a:p>
            <a:r>
              <a:rPr lang="en-US" sz="2500" b="1" dirty="0">
                <a:solidFill>
                  <a:srgbClr val="F9DC5C"/>
                </a:solidFill>
                <a:latin typeface="Arial Narrow" panose="020B0606020202030204" pitchFamily="34" charset="0"/>
              </a:rPr>
              <a:t>Expand </a:t>
            </a:r>
            <a:r>
              <a:rPr lang="en-US" sz="2500" b="1" dirty="0">
                <a:solidFill>
                  <a:schemeClr val="bg1"/>
                </a:solidFill>
                <a:latin typeface="Arial Narrow" panose="020B0606020202030204" pitchFamily="34" charset="0"/>
              </a:rPr>
              <a:t>Distribution Types </a:t>
            </a:r>
            <a:r>
              <a:rPr lang="en-US" sz="2500" b="1" dirty="0">
                <a:solidFill>
                  <a:srgbClr val="F9DC5C"/>
                </a:solidFill>
                <a:latin typeface="Arial Narrow" panose="020B0606020202030204" pitchFamily="34" charset="0"/>
              </a:rPr>
              <a:t>and </a:t>
            </a:r>
            <a:r>
              <a:rPr lang="en-US" sz="2500" b="1" dirty="0">
                <a:solidFill>
                  <a:schemeClr val="bg1"/>
                </a:solidFill>
                <a:latin typeface="Arial Narrow" panose="020B0606020202030204" pitchFamily="34" charset="0"/>
              </a:rPr>
              <a:t>LEA [type] Settings</a:t>
            </a:r>
            <a:r>
              <a:rPr lang="en-US" sz="2500" b="1" dirty="0">
                <a:solidFill>
                  <a:srgbClr val="F9DC5C"/>
                </a:solidFill>
                <a:latin typeface="Arial Narrow" panose="020B0606020202030204" pitchFamily="34" charset="0"/>
              </a:rPr>
              <a:t>.</a:t>
            </a:r>
          </a:p>
          <a:p>
            <a:r>
              <a:rPr lang="en-US" sz="2500" b="1" dirty="0">
                <a:solidFill>
                  <a:srgbClr val="E4CE61"/>
                </a:solidFill>
                <a:latin typeface="Arial Narrow" panose="020B0606020202030204" pitchFamily="34" charset="0"/>
              </a:rPr>
              <a:t>Click</a:t>
            </a:r>
            <a:r>
              <a:rPr lang="en-US" sz="2500" b="1" dirty="0">
                <a:solidFill>
                  <a:schemeClr val="bg1"/>
                </a:solidFill>
                <a:latin typeface="Arial Narrow" panose="020B0606020202030204" pitchFamily="34" charset="0"/>
              </a:rPr>
              <a:t> Edit File.</a:t>
            </a:r>
            <a:endParaRPr lang="en-US" sz="2500" b="1" dirty="0">
              <a:solidFill>
                <a:srgbClr val="F9DC5C"/>
              </a:solidFill>
              <a:latin typeface="Arial Narrow" panose="020B0606020202030204" pitchFamily="34" charset="0"/>
            </a:endParaRPr>
          </a:p>
        </p:txBody>
      </p:sp>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
        <p:nvSpPr>
          <p:cNvPr id="5" name="Text Placeholder 2">
            <a:extLst>
              <a:ext uri="{FF2B5EF4-FFF2-40B4-BE49-F238E27FC236}">
                <a16:creationId xmlns:a16="http://schemas.microsoft.com/office/drawing/2014/main" id="{D256763C-4761-41B1-A15E-503A9EE5EE5E}"/>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Viewing your Distributions contents</a:t>
            </a:r>
          </a:p>
        </p:txBody>
      </p:sp>
      <p:pic>
        <p:nvPicPr>
          <p:cNvPr id="12" name="Picture 11" descr="A screenshot of a social media post&#10;&#10;Description generated with very high confidence">
            <a:extLst>
              <a:ext uri="{FF2B5EF4-FFF2-40B4-BE49-F238E27FC236}">
                <a16:creationId xmlns:a16="http://schemas.microsoft.com/office/drawing/2014/main" id="{426BC2EE-B401-4F51-B978-9F4A519E92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116" y="1557193"/>
            <a:ext cx="5120884" cy="5300807"/>
          </a:xfrm>
          <a:prstGeom prst="rect">
            <a:avLst/>
          </a:prstGeom>
          <a:ln w="6350" cap="sq">
            <a:solidFill>
              <a:schemeClr val="bg1"/>
            </a:solidFill>
            <a:miter lim="800000"/>
          </a:ln>
          <a:effectLst>
            <a:outerShdw blurRad="57150" dist="50800" dir="2700000" algn="tl" rotWithShape="0">
              <a:srgbClr val="000000">
                <a:alpha val="40000"/>
              </a:srgbClr>
            </a:outerShdw>
          </a:effectLst>
        </p:spPr>
      </p:pic>
      <p:pic>
        <p:nvPicPr>
          <p:cNvPr id="13" name="Picture 12" descr="A screenshot of a cell phone&#10;&#10;Description generated with very high confidence">
            <a:extLst>
              <a:ext uri="{FF2B5EF4-FFF2-40B4-BE49-F238E27FC236}">
                <a16:creationId xmlns:a16="http://schemas.microsoft.com/office/drawing/2014/main" id="{C132B65A-12B2-480B-A32B-0C3D004C5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40" y="4301019"/>
            <a:ext cx="3762446" cy="2466667"/>
          </a:xfrm>
          <a:prstGeom prst="rect">
            <a:avLst/>
          </a:prstGeom>
        </p:spPr>
      </p:pic>
      <p:sp>
        <p:nvSpPr>
          <p:cNvPr id="14" name="Arrow: Right 13">
            <a:extLst>
              <a:ext uri="{FF2B5EF4-FFF2-40B4-BE49-F238E27FC236}">
                <a16:creationId xmlns:a16="http://schemas.microsoft.com/office/drawing/2014/main" id="{04BC87D6-A14B-400B-8B4F-5946E818BCF0}"/>
              </a:ext>
            </a:extLst>
          </p:cNvPr>
          <p:cNvSpPr/>
          <p:nvPr/>
        </p:nvSpPr>
        <p:spPr>
          <a:xfrm rot="8100000">
            <a:off x="3278729" y="5084237"/>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452834"/>
      </p:ext>
    </p:extLst>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
        <p:nvSpPr>
          <p:cNvPr id="5" name="Text Placeholder 2">
            <a:extLst>
              <a:ext uri="{FF2B5EF4-FFF2-40B4-BE49-F238E27FC236}">
                <a16:creationId xmlns:a16="http://schemas.microsoft.com/office/drawing/2014/main" id="{D256763C-4761-41B1-A15E-503A9EE5EE5E}"/>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Viewing your Distributions contents</a:t>
            </a:r>
          </a:p>
        </p:txBody>
      </p:sp>
      <p:pic>
        <p:nvPicPr>
          <p:cNvPr id="12" name="Picture 11" descr="A screenshot of a social media post&#10;&#10;Description generated with very high confidence">
            <a:extLst>
              <a:ext uri="{FF2B5EF4-FFF2-40B4-BE49-F238E27FC236}">
                <a16:creationId xmlns:a16="http://schemas.microsoft.com/office/drawing/2014/main" id="{426BC2EE-B401-4F51-B978-9F4A519E92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1558" y="1557193"/>
            <a:ext cx="5120884" cy="5300807"/>
          </a:xfrm>
          <a:prstGeom prst="rect">
            <a:avLst/>
          </a:prstGeom>
          <a:ln w="6350" cap="sq">
            <a:solidFill>
              <a:schemeClr val="bg1"/>
            </a:solidFill>
            <a:miter lim="800000"/>
          </a:ln>
          <a:effectLst>
            <a:outerShdw blurRad="57150" dist="50800" dir="2700000" algn="tl" rotWithShape="0">
              <a:srgbClr val="000000">
                <a:alpha val="40000"/>
              </a:srgbClr>
            </a:outerShdw>
          </a:effectLst>
        </p:spPr>
      </p:pic>
      <p:sp>
        <p:nvSpPr>
          <p:cNvPr id="16" name="Rectangle 15">
            <a:extLst>
              <a:ext uri="{FF2B5EF4-FFF2-40B4-BE49-F238E27FC236}">
                <a16:creationId xmlns:a16="http://schemas.microsoft.com/office/drawing/2014/main" id="{9278E5B5-DCA3-4E51-A445-825A48360BC9}"/>
              </a:ext>
            </a:extLst>
          </p:cNvPr>
          <p:cNvSpPr/>
          <p:nvPr/>
        </p:nvSpPr>
        <p:spPr>
          <a:xfrm>
            <a:off x="7423843" y="1437682"/>
            <a:ext cx="1575302" cy="830997"/>
          </a:xfrm>
          <a:prstGeom prst="rect">
            <a:avLst/>
          </a:prstGeom>
        </p:spPr>
        <p:txBody>
          <a:bodyPr wrap="square">
            <a:spAutoFit/>
          </a:bodyPr>
          <a:lstStyle/>
          <a:p>
            <a:r>
              <a:rPr lang="en-US" sz="2400" b="1" dirty="0">
                <a:solidFill>
                  <a:schemeClr val="bg1"/>
                </a:solidFill>
                <a:latin typeface="Arial Narrow" panose="020B0606020202030204" pitchFamily="34" charset="0"/>
              </a:rPr>
              <a:t>File you are editing</a:t>
            </a:r>
          </a:p>
        </p:txBody>
      </p:sp>
      <p:grpSp>
        <p:nvGrpSpPr>
          <p:cNvPr id="51" name="Group 50">
            <a:extLst>
              <a:ext uri="{FF2B5EF4-FFF2-40B4-BE49-F238E27FC236}">
                <a16:creationId xmlns:a16="http://schemas.microsoft.com/office/drawing/2014/main" id="{A57BF4E4-BE23-4EF2-B966-5BB7954E08C2}"/>
              </a:ext>
            </a:extLst>
          </p:cNvPr>
          <p:cNvGrpSpPr/>
          <p:nvPr/>
        </p:nvGrpSpPr>
        <p:grpSpPr>
          <a:xfrm>
            <a:off x="5636964" y="1663575"/>
            <a:ext cx="1777826" cy="1138382"/>
            <a:chOff x="5636964" y="1663575"/>
            <a:chExt cx="1777826" cy="1138382"/>
          </a:xfrm>
          <a:effectLst>
            <a:outerShdw blurRad="50800" dist="38100" dir="5400000" algn="t" rotWithShape="0">
              <a:prstClr val="black">
                <a:alpha val="40000"/>
              </a:prstClr>
            </a:outerShdw>
          </a:effectLst>
        </p:grpSpPr>
        <p:cxnSp>
          <p:nvCxnSpPr>
            <p:cNvPr id="3" name="Straight Arrow Connector 2">
              <a:extLst>
                <a:ext uri="{FF2B5EF4-FFF2-40B4-BE49-F238E27FC236}">
                  <a16:creationId xmlns:a16="http://schemas.microsoft.com/office/drawing/2014/main" id="{C99188A6-53F1-41E9-93F1-AE502D9ACDF2}"/>
                </a:ext>
              </a:extLst>
            </p:cNvPr>
            <p:cNvCxnSpPr>
              <a:cxnSpLocks/>
            </p:cNvCxnSpPr>
            <p:nvPr/>
          </p:nvCxnSpPr>
          <p:spPr>
            <a:xfrm flipH="1">
              <a:off x="6017342" y="1663575"/>
              <a:ext cx="1397448" cy="6548"/>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20" name="Straight Arrow Connector 19">
              <a:extLst>
                <a:ext uri="{FF2B5EF4-FFF2-40B4-BE49-F238E27FC236}">
                  <a16:creationId xmlns:a16="http://schemas.microsoft.com/office/drawing/2014/main" id="{159E4864-E4D3-48EE-BD7D-18EADEBE41BF}"/>
                </a:ext>
              </a:extLst>
            </p:cNvPr>
            <p:cNvCxnSpPr>
              <a:cxnSpLocks/>
            </p:cNvCxnSpPr>
            <p:nvPr/>
          </p:nvCxnSpPr>
          <p:spPr>
            <a:xfrm flipH="1">
              <a:off x="5636964" y="1670123"/>
              <a:ext cx="1759372" cy="1131834"/>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grpSp>
      <p:sp>
        <p:nvSpPr>
          <p:cNvPr id="28" name="Rectangle 27">
            <a:extLst>
              <a:ext uri="{FF2B5EF4-FFF2-40B4-BE49-F238E27FC236}">
                <a16:creationId xmlns:a16="http://schemas.microsoft.com/office/drawing/2014/main" id="{0A94BAC5-27D7-48C5-A311-E6F36ACF7184}"/>
              </a:ext>
            </a:extLst>
          </p:cNvPr>
          <p:cNvSpPr/>
          <p:nvPr/>
        </p:nvSpPr>
        <p:spPr>
          <a:xfrm>
            <a:off x="7423843" y="2923123"/>
            <a:ext cx="1650384" cy="830997"/>
          </a:xfrm>
          <a:prstGeom prst="rect">
            <a:avLst/>
          </a:prstGeom>
        </p:spPr>
        <p:txBody>
          <a:bodyPr wrap="square">
            <a:spAutoFit/>
          </a:bodyPr>
          <a:lstStyle/>
          <a:p>
            <a:r>
              <a:rPr lang="en-US" sz="2400" b="1" dirty="0">
                <a:solidFill>
                  <a:schemeClr val="bg1"/>
                </a:solidFill>
                <a:latin typeface="Arial Narrow" panose="020B0606020202030204" pitchFamily="34" charset="0"/>
              </a:rPr>
              <a:t>Distribution Version #</a:t>
            </a:r>
          </a:p>
        </p:txBody>
      </p:sp>
      <p:cxnSp>
        <p:nvCxnSpPr>
          <p:cNvPr id="29" name="Straight Arrow Connector 28">
            <a:extLst>
              <a:ext uri="{FF2B5EF4-FFF2-40B4-BE49-F238E27FC236}">
                <a16:creationId xmlns:a16="http://schemas.microsoft.com/office/drawing/2014/main" id="{516D6D38-1E77-4EB2-9195-C7E658AC6007}"/>
              </a:ext>
            </a:extLst>
          </p:cNvPr>
          <p:cNvCxnSpPr>
            <a:cxnSpLocks/>
          </p:cNvCxnSpPr>
          <p:nvPr/>
        </p:nvCxnSpPr>
        <p:spPr>
          <a:xfrm flipH="1">
            <a:off x="6874290" y="3342824"/>
            <a:ext cx="490561" cy="245002"/>
          </a:xfrm>
          <a:prstGeom prst="straightConnector1">
            <a:avLst/>
          </a:prstGeom>
          <a:ln w="57150">
            <a:tailEnd type="triangle"/>
          </a:ln>
          <a:effectLst>
            <a:outerShdw blurRad="50800" dist="38100" algn="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37" name="Rectangle 36">
            <a:extLst>
              <a:ext uri="{FF2B5EF4-FFF2-40B4-BE49-F238E27FC236}">
                <a16:creationId xmlns:a16="http://schemas.microsoft.com/office/drawing/2014/main" id="{22EDB187-FD35-4A9B-92C1-FE4719E6B114}"/>
              </a:ext>
            </a:extLst>
          </p:cNvPr>
          <p:cNvSpPr/>
          <p:nvPr/>
        </p:nvSpPr>
        <p:spPr>
          <a:xfrm>
            <a:off x="18454" y="1438920"/>
            <a:ext cx="1729210" cy="1938992"/>
          </a:xfrm>
          <a:prstGeom prst="rect">
            <a:avLst/>
          </a:prstGeom>
        </p:spPr>
        <p:txBody>
          <a:bodyPr wrap="square">
            <a:spAutoFit/>
          </a:bodyPr>
          <a:lstStyle/>
          <a:p>
            <a:r>
              <a:rPr lang="en-US" sz="2400" b="1" dirty="0">
                <a:solidFill>
                  <a:schemeClr val="bg1"/>
                </a:solidFill>
                <a:latin typeface="Arial Narrow" panose="020B0606020202030204" pitchFamily="34" charset="0"/>
              </a:rPr>
              <a:t>Distribution Instructions:</a:t>
            </a:r>
          </a:p>
          <a:p>
            <a:r>
              <a:rPr lang="en-US" sz="2400" b="1" dirty="0">
                <a:solidFill>
                  <a:srgbClr val="F9DC5C"/>
                </a:solidFill>
                <a:latin typeface="Arial Narrow" panose="020B0606020202030204" pitchFamily="34" charset="0"/>
              </a:rPr>
              <a:t>Each instruction runs in order</a:t>
            </a:r>
          </a:p>
        </p:txBody>
      </p:sp>
      <p:cxnSp>
        <p:nvCxnSpPr>
          <p:cNvPr id="36" name="Straight Arrow Connector 35">
            <a:extLst>
              <a:ext uri="{FF2B5EF4-FFF2-40B4-BE49-F238E27FC236}">
                <a16:creationId xmlns:a16="http://schemas.microsoft.com/office/drawing/2014/main" id="{386BB6F1-22D3-4F6D-8C55-A1082C3616DE}"/>
              </a:ext>
            </a:extLst>
          </p:cNvPr>
          <p:cNvCxnSpPr>
            <a:cxnSpLocks/>
          </p:cNvCxnSpPr>
          <p:nvPr/>
        </p:nvCxnSpPr>
        <p:spPr>
          <a:xfrm>
            <a:off x="1666875" y="2190750"/>
            <a:ext cx="542925" cy="447675"/>
          </a:xfrm>
          <a:prstGeom prst="straightConnector1">
            <a:avLst/>
          </a:prstGeom>
          <a:ln w="57150">
            <a:tailEnd type="triangle"/>
          </a:ln>
          <a:effectLst>
            <a:outerShdw blurRad="50800" dist="38100" dir="5400000" algn="t"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46" name="Rectangle 45">
            <a:extLst>
              <a:ext uri="{FF2B5EF4-FFF2-40B4-BE49-F238E27FC236}">
                <a16:creationId xmlns:a16="http://schemas.microsoft.com/office/drawing/2014/main" id="{528212C8-3772-4008-BB26-D19425DE5A1C}"/>
              </a:ext>
            </a:extLst>
          </p:cNvPr>
          <p:cNvSpPr/>
          <p:nvPr/>
        </p:nvSpPr>
        <p:spPr>
          <a:xfrm>
            <a:off x="49939" y="3954398"/>
            <a:ext cx="1729210" cy="2308324"/>
          </a:xfrm>
          <a:prstGeom prst="rect">
            <a:avLst/>
          </a:prstGeom>
        </p:spPr>
        <p:txBody>
          <a:bodyPr wrap="square">
            <a:spAutoFit/>
          </a:bodyPr>
          <a:lstStyle/>
          <a:p>
            <a:r>
              <a:rPr lang="en-US" sz="2400" b="1" dirty="0">
                <a:solidFill>
                  <a:schemeClr val="bg1"/>
                </a:solidFill>
                <a:latin typeface="Arial Narrow" panose="020B0606020202030204" pitchFamily="34" charset="0"/>
              </a:rPr>
              <a:t>Database Upgrade: </a:t>
            </a:r>
            <a:r>
              <a:rPr lang="en-US" sz="2400" b="1" dirty="0">
                <a:solidFill>
                  <a:srgbClr val="F9DC5C"/>
                </a:solidFill>
                <a:latin typeface="Arial Narrow" panose="020B0606020202030204" pitchFamily="34" charset="0"/>
              </a:rPr>
              <a:t>Click to view tables sent out through Distribution</a:t>
            </a:r>
          </a:p>
        </p:txBody>
      </p:sp>
      <p:cxnSp>
        <p:nvCxnSpPr>
          <p:cNvPr id="47" name="Straight Arrow Connector 46">
            <a:extLst>
              <a:ext uri="{FF2B5EF4-FFF2-40B4-BE49-F238E27FC236}">
                <a16:creationId xmlns:a16="http://schemas.microsoft.com/office/drawing/2014/main" id="{B26B85A5-508C-478D-9952-5B9A40F06D0D}"/>
              </a:ext>
            </a:extLst>
          </p:cNvPr>
          <p:cNvCxnSpPr>
            <a:cxnSpLocks/>
          </p:cNvCxnSpPr>
          <p:nvPr/>
        </p:nvCxnSpPr>
        <p:spPr>
          <a:xfrm>
            <a:off x="1473203" y="4381511"/>
            <a:ext cx="1911552" cy="1798063"/>
          </a:xfrm>
          <a:prstGeom prst="straightConnector1">
            <a:avLst/>
          </a:prstGeom>
          <a:ln w="57150">
            <a:tailEnd type="triangle"/>
          </a:ln>
          <a:effectLst>
            <a:outerShdw blurRad="50800" dist="38100" dir="5400000" algn="t"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719069022"/>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
        <p:nvSpPr>
          <p:cNvPr id="5" name="Text Placeholder 2">
            <a:extLst>
              <a:ext uri="{FF2B5EF4-FFF2-40B4-BE49-F238E27FC236}">
                <a16:creationId xmlns:a16="http://schemas.microsoft.com/office/drawing/2014/main" id="{D256763C-4761-41B1-A15E-503A9EE5EE5E}"/>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Database Upgrade</a:t>
            </a:r>
          </a:p>
        </p:txBody>
      </p:sp>
      <p:pic>
        <p:nvPicPr>
          <p:cNvPr id="10" name="Picture 9" descr="A screenshot of a social media post&#10;&#10;Description generated with very high confidence">
            <a:extLst>
              <a:ext uri="{FF2B5EF4-FFF2-40B4-BE49-F238E27FC236}">
                <a16:creationId xmlns:a16="http://schemas.microsoft.com/office/drawing/2014/main" id="{7D82E5C7-DCD1-4FD4-85B1-FFEE657F13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1825" y="1603933"/>
            <a:ext cx="5822074" cy="5254067"/>
          </a:xfrm>
          <a:prstGeom prst="rect">
            <a:avLst/>
          </a:prstGeom>
          <a:ln w="6350" cap="sq">
            <a:solidFill>
              <a:schemeClr val="bg1"/>
            </a:solidFill>
            <a:prstDash val="solid"/>
            <a:miter lim="800000"/>
          </a:ln>
          <a:effectLst>
            <a:outerShdw blurRad="50800" dist="38100" dir="2700000" algn="tl" rotWithShape="0">
              <a:srgbClr val="000000">
                <a:alpha val="43000"/>
              </a:srgbClr>
            </a:outerShdw>
          </a:effectLst>
        </p:spPr>
      </p:pic>
      <p:sp>
        <p:nvSpPr>
          <p:cNvPr id="21" name="Rectangle 20">
            <a:extLst>
              <a:ext uri="{FF2B5EF4-FFF2-40B4-BE49-F238E27FC236}">
                <a16:creationId xmlns:a16="http://schemas.microsoft.com/office/drawing/2014/main" id="{69F0ECB4-C3D2-4D4A-B3C4-7C43274228FE}"/>
              </a:ext>
            </a:extLst>
          </p:cNvPr>
          <p:cNvSpPr/>
          <p:nvPr/>
        </p:nvSpPr>
        <p:spPr>
          <a:xfrm>
            <a:off x="151647" y="1928042"/>
            <a:ext cx="1308602" cy="461665"/>
          </a:xfrm>
          <a:prstGeom prst="rect">
            <a:avLst/>
          </a:prstGeom>
        </p:spPr>
        <p:txBody>
          <a:bodyPr wrap="square">
            <a:spAutoFit/>
          </a:bodyPr>
          <a:lstStyle/>
          <a:p>
            <a:r>
              <a:rPr lang="en-US" sz="2400" b="1" dirty="0">
                <a:solidFill>
                  <a:schemeClr val="bg1"/>
                </a:solidFill>
                <a:latin typeface="Arial Narrow" panose="020B0606020202030204" pitchFamily="34" charset="0"/>
              </a:rPr>
              <a:t>Database</a:t>
            </a:r>
          </a:p>
        </p:txBody>
      </p:sp>
      <p:cxnSp>
        <p:nvCxnSpPr>
          <p:cNvPr id="23" name="Straight Arrow Connector 22">
            <a:extLst>
              <a:ext uri="{FF2B5EF4-FFF2-40B4-BE49-F238E27FC236}">
                <a16:creationId xmlns:a16="http://schemas.microsoft.com/office/drawing/2014/main" id="{4E904BD9-2115-4514-B276-C07E5175C732}"/>
              </a:ext>
            </a:extLst>
          </p:cNvPr>
          <p:cNvCxnSpPr>
            <a:cxnSpLocks/>
          </p:cNvCxnSpPr>
          <p:nvPr/>
        </p:nvCxnSpPr>
        <p:spPr>
          <a:xfrm>
            <a:off x="1662627" y="2158875"/>
            <a:ext cx="1587567" cy="0"/>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sp>
        <p:nvSpPr>
          <p:cNvPr id="30" name="Rectangle 29">
            <a:extLst>
              <a:ext uri="{FF2B5EF4-FFF2-40B4-BE49-F238E27FC236}">
                <a16:creationId xmlns:a16="http://schemas.microsoft.com/office/drawing/2014/main" id="{CC9BA9D3-6389-410C-B7CA-BAAD92707C09}"/>
              </a:ext>
            </a:extLst>
          </p:cNvPr>
          <p:cNvSpPr/>
          <p:nvPr/>
        </p:nvSpPr>
        <p:spPr>
          <a:xfrm>
            <a:off x="151647" y="3506326"/>
            <a:ext cx="1025405" cy="461665"/>
          </a:xfrm>
          <a:prstGeom prst="rect">
            <a:avLst/>
          </a:prstGeom>
        </p:spPr>
        <p:txBody>
          <a:bodyPr wrap="square">
            <a:spAutoFit/>
          </a:bodyPr>
          <a:lstStyle/>
          <a:p>
            <a:r>
              <a:rPr lang="en-US" sz="2400" b="1" dirty="0">
                <a:solidFill>
                  <a:schemeClr val="bg1"/>
                </a:solidFill>
                <a:latin typeface="Arial Narrow" panose="020B0606020202030204" pitchFamily="34" charset="0"/>
              </a:rPr>
              <a:t>Tables</a:t>
            </a:r>
          </a:p>
        </p:txBody>
      </p:sp>
      <p:grpSp>
        <p:nvGrpSpPr>
          <p:cNvPr id="26" name="Group 25">
            <a:extLst>
              <a:ext uri="{FF2B5EF4-FFF2-40B4-BE49-F238E27FC236}">
                <a16:creationId xmlns:a16="http://schemas.microsoft.com/office/drawing/2014/main" id="{80E0F92E-839D-4EEF-AEAA-132F6ECB27B9}"/>
              </a:ext>
            </a:extLst>
          </p:cNvPr>
          <p:cNvGrpSpPr/>
          <p:nvPr/>
        </p:nvGrpSpPr>
        <p:grpSpPr>
          <a:xfrm>
            <a:off x="1662627" y="3102121"/>
            <a:ext cx="1885950" cy="1281789"/>
            <a:chOff x="1914525" y="2998111"/>
            <a:chExt cx="1552575" cy="1281789"/>
          </a:xfrm>
        </p:grpSpPr>
        <p:cxnSp>
          <p:nvCxnSpPr>
            <p:cNvPr id="31" name="Straight Arrow Connector 30">
              <a:extLst>
                <a:ext uri="{FF2B5EF4-FFF2-40B4-BE49-F238E27FC236}">
                  <a16:creationId xmlns:a16="http://schemas.microsoft.com/office/drawing/2014/main" id="{BE21A0DA-4543-4634-9A27-D1E06D21A134}"/>
                </a:ext>
              </a:extLst>
            </p:cNvPr>
            <p:cNvCxnSpPr>
              <a:cxnSpLocks/>
            </p:cNvCxnSpPr>
            <p:nvPr/>
          </p:nvCxnSpPr>
          <p:spPr>
            <a:xfrm>
              <a:off x="1914525" y="3672153"/>
              <a:ext cx="1485900" cy="0"/>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32" name="Straight Arrow Connector 31">
              <a:extLst>
                <a:ext uri="{FF2B5EF4-FFF2-40B4-BE49-F238E27FC236}">
                  <a16:creationId xmlns:a16="http://schemas.microsoft.com/office/drawing/2014/main" id="{ABF4534E-1A1C-488E-826C-76B1D1A3EAA4}"/>
                </a:ext>
              </a:extLst>
            </p:cNvPr>
            <p:cNvCxnSpPr>
              <a:cxnSpLocks/>
            </p:cNvCxnSpPr>
            <p:nvPr/>
          </p:nvCxnSpPr>
          <p:spPr>
            <a:xfrm flipV="1">
              <a:off x="1914525" y="2998111"/>
              <a:ext cx="1552575" cy="663862"/>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38" name="Straight Arrow Connector 37">
              <a:extLst>
                <a:ext uri="{FF2B5EF4-FFF2-40B4-BE49-F238E27FC236}">
                  <a16:creationId xmlns:a16="http://schemas.microsoft.com/office/drawing/2014/main" id="{7838C8A9-A700-4E42-9DD4-E80A1B35D113}"/>
                </a:ext>
              </a:extLst>
            </p:cNvPr>
            <p:cNvCxnSpPr>
              <a:cxnSpLocks/>
            </p:cNvCxnSpPr>
            <p:nvPr/>
          </p:nvCxnSpPr>
          <p:spPr>
            <a:xfrm>
              <a:off x="1914525" y="3672153"/>
              <a:ext cx="1552575" cy="607747"/>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grpSp>
      <p:sp>
        <p:nvSpPr>
          <p:cNvPr id="39" name="Rectangle 38">
            <a:extLst>
              <a:ext uri="{FF2B5EF4-FFF2-40B4-BE49-F238E27FC236}">
                <a16:creationId xmlns:a16="http://schemas.microsoft.com/office/drawing/2014/main" id="{B056782E-A0F5-4AA4-A45F-98DF083AADF9}"/>
              </a:ext>
            </a:extLst>
          </p:cNvPr>
          <p:cNvSpPr/>
          <p:nvPr/>
        </p:nvSpPr>
        <p:spPr>
          <a:xfrm>
            <a:off x="151647" y="4911639"/>
            <a:ext cx="1885950" cy="830997"/>
          </a:xfrm>
          <a:prstGeom prst="rect">
            <a:avLst/>
          </a:prstGeom>
        </p:spPr>
        <p:txBody>
          <a:bodyPr wrap="square">
            <a:spAutoFit/>
          </a:bodyPr>
          <a:lstStyle/>
          <a:p>
            <a:r>
              <a:rPr lang="en-US" sz="2400" b="1" dirty="0">
                <a:solidFill>
                  <a:schemeClr val="bg1"/>
                </a:solidFill>
                <a:latin typeface="Arial Narrow" panose="020B0606020202030204" pitchFamily="34" charset="0"/>
              </a:rPr>
              <a:t>Records to be included</a:t>
            </a:r>
          </a:p>
        </p:txBody>
      </p:sp>
      <p:grpSp>
        <p:nvGrpSpPr>
          <p:cNvPr id="34" name="Group 33">
            <a:extLst>
              <a:ext uri="{FF2B5EF4-FFF2-40B4-BE49-F238E27FC236}">
                <a16:creationId xmlns:a16="http://schemas.microsoft.com/office/drawing/2014/main" id="{388AA982-AE7A-4C57-8132-AAD258BAC6C0}"/>
              </a:ext>
            </a:extLst>
          </p:cNvPr>
          <p:cNvGrpSpPr/>
          <p:nvPr/>
        </p:nvGrpSpPr>
        <p:grpSpPr>
          <a:xfrm>
            <a:off x="1599256" y="4858709"/>
            <a:ext cx="3276600" cy="1281789"/>
            <a:chOff x="1581150" y="4668209"/>
            <a:chExt cx="3096356" cy="1281789"/>
          </a:xfrm>
        </p:grpSpPr>
        <p:cxnSp>
          <p:nvCxnSpPr>
            <p:cNvPr id="45" name="Straight Arrow Connector 44">
              <a:extLst>
                <a:ext uri="{FF2B5EF4-FFF2-40B4-BE49-F238E27FC236}">
                  <a16:creationId xmlns:a16="http://schemas.microsoft.com/office/drawing/2014/main" id="{2492E846-2643-4C8C-868D-893CEF8A480C}"/>
                </a:ext>
              </a:extLst>
            </p:cNvPr>
            <p:cNvCxnSpPr>
              <a:cxnSpLocks/>
            </p:cNvCxnSpPr>
            <p:nvPr/>
          </p:nvCxnSpPr>
          <p:spPr>
            <a:xfrm flipV="1">
              <a:off x="1581150" y="4668209"/>
              <a:ext cx="3096356" cy="663862"/>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48" name="Straight Arrow Connector 47">
              <a:extLst>
                <a:ext uri="{FF2B5EF4-FFF2-40B4-BE49-F238E27FC236}">
                  <a16:creationId xmlns:a16="http://schemas.microsoft.com/office/drawing/2014/main" id="{97B9616A-EBDF-45CE-89D8-802C0DD346B3}"/>
                </a:ext>
              </a:extLst>
            </p:cNvPr>
            <p:cNvCxnSpPr>
              <a:cxnSpLocks/>
            </p:cNvCxnSpPr>
            <p:nvPr/>
          </p:nvCxnSpPr>
          <p:spPr>
            <a:xfrm>
              <a:off x="1581150" y="5342251"/>
              <a:ext cx="3096356" cy="607747"/>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2307804028"/>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BD35952-30A0-4E80-BA0D-6D067ED86527}"/>
              </a:ext>
            </a:extLst>
          </p:cNvPr>
          <p:cNvSpPr/>
          <p:nvPr/>
        </p:nvSpPr>
        <p:spPr>
          <a:xfrm>
            <a:off x="139993" y="1557193"/>
            <a:ext cx="8864016" cy="1246495"/>
          </a:xfrm>
          <a:prstGeom prst="rect">
            <a:avLst/>
          </a:prstGeom>
        </p:spPr>
        <p:txBody>
          <a:bodyPr wrap="square">
            <a:spAutoFit/>
          </a:bodyPr>
          <a:lstStyle/>
          <a:p>
            <a:r>
              <a:rPr lang="en-US" sz="2500" b="1" dirty="0">
                <a:solidFill>
                  <a:srgbClr val="F9DC5C"/>
                </a:solidFill>
                <a:latin typeface="Arial Narrow" panose="020B0606020202030204" pitchFamily="34" charset="0"/>
              </a:rPr>
              <a:t>Once your changes are made, Copy </a:t>
            </a:r>
            <a:r>
              <a:rPr lang="en-US" sz="2500" b="1" dirty="0">
                <a:solidFill>
                  <a:schemeClr val="bg1"/>
                </a:solidFill>
                <a:latin typeface="Arial Narrow" panose="020B0606020202030204" pitchFamily="34" charset="0"/>
              </a:rPr>
              <a:t>[type].</a:t>
            </a:r>
            <a:r>
              <a:rPr lang="en-US" sz="2500" b="1" dirty="0" err="1">
                <a:solidFill>
                  <a:schemeClr val="bg1"/>
                </a:solidFill>
                <a:latin typeface="Arial Narrow" panose="020B0606020202030204" pitchFamily="34" charset="0"/>
              </a:rPr>
              <a:t>dist.exml</a:t>
            </a:r>
            <a:r>
              <a:rPr lang="en-US" sz="2500" b="1" dirty="0">
                <a:solidFill>
                  <a:schemeClr val="bg1"/>
                </a:solidFill>
                <a:latin typeface="Arial Narrow" panose="020B0606020202030204" pitchFamily="34" charset="0"/>
              </a:rPr>
              <a:t> </a:t>
            </a:r>
            <a:r>
              <a:rPr lang="en-US" sz="2500" b="1" dirty="0">
                <a:solidFill>
                  <a:srgbClr val="F9DC5C"/>
                </a:solidFill>
                <a:latin typeface="Arial Narrow" panose="020B0606020202030204" pitchFamily="34" charset="0"/>
              </a:rPr>
              <a:t>file from </a:t>
            </a:r>
            <a:r>
              <a:rPr lang="en-US" sz="2500" b="1" dirty="0">
                <a:solidFill>
                  <a:schemeClr val="bg1"/>
                </a:solidFill>
                <a:latin typeface="Arial Narrow" panose="020B0606020202030204" pitchFamily="34" charset="0"/>
              </a:rPr>
              <a:t>C:\ProgramData\TraCS\Distribution </a:t>
            </a:r>
            <a:r>
              <a:rPr lang="en-US" sz="2500" b="1" dirty="0">
                <a:solidFill>
                  <a:srgbClr val="E4CE61"/>
                </a:solidFill>
                <a:latin typeface="Arial Narrow" panose="020B0606020202030204" pitchFamily="34" charset="0"/>
              </a:rPr>
              <a:t>to your TraCS Distribution Directory.</a:t>
            </a:r>
            <a:endParaRPr lang="en-US" sz="2500" b="1" dirty="0">
              <a:solidFill>
                <a:schemeClr val="bg1"/>
              </a:solidFill>
              <a:latin typeface="Arial Narrow" panose="020B0606020202030204" pitchFamily="34" charset="0"/>
            </a:endParaRPr>
          </a:p>
        </p:txBody>
      </p:sp>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
        <p:nvSpPr>
          <p:cNvPr id="5" name="Text Placeholder 2">
            <a:extLst>
              <a:ext uri="{FF2B5EF4-FFF2-40B4-BE49-F238E27FC236}">
                <a16:creationId xmlns:a16="http://schemas.microsoft.com/office/drawing/2014/main" id="{D256763C-4761-41B1-A15E-503A9EE5EE5E}"/>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Applying your Custom Distribution</a:t>
            </a:r>
          </a:p>
        </p:txBody>
      </p:sp>
      <p:pic>
        <p:nvPicPr>
          <p:cNvPr id="3" name="Picture 2" descr="A screenshot of a cell phone&#10;&#10;Description generated with very high confidence">
            <a:extLst>
              <a:ext uri="{FF2B5EF4-FFF2-40B4-BE49-F238E27FC236}">
                <a16:creationId xmlns:a16="http://schemas.microsoft.com/office/drawing/2014/main" id="{94317C4C-9DBE-4EB9-A0EF-12500B218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992" y="2940706"/>
            <a:ext cx="4338234" cy="2860020"/>
          </a:xfrm>
          <a:prstGeom prst="rect">
            <a:avLst/>
          </a:prstGeom>
          <a:ln w="3175" cap="sq">
            <a:solidFill>
              <a:schemeClr val="bg1">
                <a:lumMod val="75000"/>
              </a:schemeClr>
            </a:solidFill>
            <a:prstDash val="solid"/>
            <a:miter lim="800000"/>
          </a:ln>
          <a:effectLst>
            <a:outerShdw blurRad="50800" dist="38100" dir="2700000" algn="tl" rotWithShape="0">
              <a:prstClr val="black">
                <a:alpha val="40000"/>
              </a:prstClr>
            </a:outerShdw>
          </a:effectLst>
        </p:spPr>
      </p:pic>
      <p:pic>
        <p:nvPicPr>
          <p:cNvPr id="4" name="Picture 3" descr="A screenshot of a cell phone&#10;&#10;Description generated with very high confidence">
            <a:extLst>
              <a:ext uri="{FF2B5EF4-FFF2-40B4-BE49-F238E27FC236}">
                <a16:creationId xmlns:a16="http://schemas.microsoft.com/office/drawing/2014/main" id="{08BD7DF2-96A7-44C5-BB24-55D335CAD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0577" y="2940705"/>
            <a:ext cx="4343431" cy="2860021"/>
          </a:xfrm>
          <a:prstGeom prst="rect">
            <a:avLst/>
          </a:prstGeom>
          <a:effectLst>
            <a:outerShdw blurRad="50800" dist="38100" dir="5400000" algn="t" rotWithShape="0">
              <a:prstClr val="black">
                <a:alpha val="40000"/>
              </a:prstClr>
            </a:outerShdw>
          </a:effectLst>
        </p:spPr>
      </p:pic>
      <p:cxnSp>
        <p:nvCxnSpPr>
          <p:cNvPr id="11" name="Straight Arrow Connector 10">
            <a:extLst>
              <a:ext uri="{FF2B5EF4-FFF2-40B4-BE49-F238E27FC236}">
                <a16:creationId xmlns:a16="http://schemas.microsoft.com/office/drawing/2014/main" id="{C2C21340-E98D-439C-8945-C480ED6CD855}"/>
              </a:ext>
            </a:extLst>
          </p:cNvPr>
          <p:cNvCxnSpPr>
            <a:cxnSpLocks/>
          </p:cNvCxnSpPr>
          <p:nvPr/>
        </p:nvCxnSpPr>
        <p:spPr>
          <a:xfrm flipV="1">
            <a:off x="1971675" y="4143375"/>
            <a:ext cx="3581400" cy="511053"/>
          </a:xfrm>
          <a:prstGeom prst="straightConnector1">
            <a:avLst/>
          </a:prstGeom>
          <a:ln w="57150">
            <a:tailEnd type="triangle"/>
          </a:ln>
          <a:effectLst>
            <a:outerShdw blurRad="50800" dist="38100" dir="5400000" algn="t"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5" name="Rectangle 14">
            <a:extLst>
              <a:ext uri="{FF2B5EF4-FFF2-40B4-BE49-F238E27FC236}">
                <a16:creationId xmlns:a16="http://schemas.microsoft.com/office/drawing/2014/main" id="{7FB0A841-FE43-4ADA-A7C8-9AC8721DDDC4}"/>
              </a:ext>
            </a:extLst>
          </p:cNvPr>
          <p:cNvSpPr/>
          <p:nvPr/>
        </p:nvSpPr>
        <p:spPr>
          <a:xfrm>
            <a:off x="139992" y="5924978"/>
            <a:ext cx="3193758" cy="461665"/>
          </a:xfrm>
          <a:prstGeom prst="rect">
            <a:avLst/>
          </a:prstGeom>
        </p:spPr>
        <p:txBody>
          <a:bodyPr wrap="square">
            <a:spAutoFit/>
          </a:bodyPr>
          <a:lstStyle/>
          <a:p>
            <a:r>
              <a:rPr lang="en-US" sz="2400" b="1" dirty="0">
                <a:solidFill>
                  <a:schemeClr val="bg1"/>
                </a:solidFill>
                <a:latin typeface="Arial Narrow" panose="020B0606020202030204" pitchFamily="34" charset="0"/>
              </a:rPr>
              <a:t>Local (C:\ Drive)</a:t>
            </a:r>
          </a:p>
        </p:txBody>
      </p:sp>
      <p:sp>
        <p:nvSpPr>
          <p:cNvPr id="16" name="Rectangle 15">
            <a:extLst>
              <a:ext uri="{FF2B5EF4-FFF2-40B4-BE49-F238E27FC236}">
                <a16:creationId xmlns:a16="http://schemas.microsoft.com/office/drawing/2014/main" id="{242C2429-D1B0-4E88-A672-712B9AB536DC}"/>
              </a:ext>
            </a:extLst>
          </p:cNvPr>
          <p:cNvSpPr/>
          <p:nvPr/>
        </p:nvSpPr>
        <p:spPr>
          <a:xfrm>
            <a:off x="4660577" y="5924978"/>
            <a:ext cx="3193758" cy="461665"/>
          </a:xfrm>
          <a:prstGeom prst="rect">
            <a:avLst/>
          </a:prstGeom>
        </p:spPr>
        <p:txBody>
          <a:bodyPr wrap="square">
            <a:spAutoFit/>
          </a:bodyPr>
          <a:lstStyle/>
          <a:p>
            <a:r>
              <a:rPr lang="en-US" sz="2400" b="1" dirty="0">
                <a:solidFill>
                  <a:schemeClr val="bg1"/>
                </a:solidFill>
                <a:latin typeface="Arial Narrow" panose="020B0606020202030204" pitchFamily="34" charset="0"/>
              </a:rPr>
              <a:t>TraCS Network Folder</a:t>
            </a:r>
          </a:p>
        </p:txBody>
      </p:sp>
    </p:spTree>
    <p:extLst>
      <p:ext uri="{BB962C8B-B14F-4D97-AF65-F5344CB8AC3E}">
        <p14:creationId xmlns:p14="http://schemas.microsoft.com/office/powerpoint/2010/main" val="2916319991"/>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C8FDB519-7ED8-49DB-A293-D8F885E4C5BC}"/>
              </a:ext>
            </a:extLst>
          </p:cNvPr>
          <p:cNvGraphicFramePr>
            <a:graphicFrameLocks noGrp="1"/>
          </p:cNvGraphicFramePr>
          <p:nvPr>
            <p:ph idx="13"/>
            <p:extLst>
              <p:ext uri="{D42A27DB-BD31-4B8C-83A1-F6EECF244321}">
                <p14:modId xmlns:p14="http://schemas.microsoft.com/office/powerpoint/2010/main" val="585582055"/>
              </p:ext>
            </p:extLst>
          </p:nvPr>
        </p:nvGraphicFramePr>
        <p:xfrm>
          <a:off x="352425" y="2023628"/>
          <a:ext cx="8439148" cy="4265695"/>
        </p:xfrm>
        <a:graphic>
          <a:graphicData uri="http://schemas.openxmlformats.org/drawingml/2006/table">
            <a:tbl>
              <a:tblPr firstRow="1" bandRow="1">
                <a:tableStyleId>{5C22544A-7EE6-4342-B048-85BDC9FD1C3A}</a:tableStyleId>
              </a:tblPr>
              <a:tblGrid>
                <a:gridCol w="2353068">
                  <a:extLst>
                    <a:ext uri="{9D8B030D-6E8A-4147-A177-3AD203B41FA5}">
                      <a16:colId xmlns:a16="http://schemas.microsoft.com/office/drawing/2014/main" val="715062768"/>
                    </a:ext>
                  </a:extLst>
                </a:gridCol>
                <a:gridCol w="1725105">
                  <a:extLst>
                    <a:ext uri="{9D8B030D-6E8A-4147-A177-3AD203B41FA5}">
                      <a16:colId xmlns:a16="http://schemas.microsoft.com/office/drawing/2014/main" val="1402890216"/>
                    </a:ext>
                  </a:extLst>
                </a:gridCol>
                <a:gridCol w="2224726">
                  <a:extLst>
                    <a:ext uri="{9D8B030D-6E8A-4147-A177-3AD203B41FA5}">
                      <a16:colId xmlns:a16="http://schemas.microsoft.com/office/drawing/2014/main" val="1247286169"/>
                    </a:ext>
                  </a:extLst>
                </a:gridCol>
                <a:gridCol w="2136249">
                  <a:extLst>
                    <a:ext uri="{9D8B030D-6E8A-4147-A177-3AD203B41FA5}">
                      <a16:colId xmlns:a16="http://schemas.microsoft.com/office/drawing/2014/main" val="1679881935"/>
                    </a:ext>
                  </a:extLst>
                </a:gridCol>
              </a:tblGrid>
              <a:tr h="421204">
                <a:tc>
                  <a:txBody>
                    <a:bodyPr/>
                    <a:lstStyle/>
                    <a:p>
                      <a:endParaRPr lang="en-US" b="1" dirty="0"/>
                    </a:p>
                  </a:txBody>
                  <a:tcPr/>
                </a:tc>
                <a:tc>
                  <a:txBody>
                    <a:bodyPr/>
                    <a:lstStyle/>
                    <a:p>
                      <a:r>
                        <a:rPr lang="en-US" dirty="0"/>
                        <a:t>Embedded</a:t>
                      </a:r>
                    </a:p>
                  </a:txBody>
                  <a:tcPr/>
                </a:tc>
                <a:tc>
                  <a:txBody>
                    <a:bodyPr/>
                    <a:lstStyle/>
                    <a:p>
                      <a:r>
                        <a:rPr lang="en-US" dirty="0"/>
                        <a:t>File Copy</a:t>
                      </a:r>
                    </a:p>
                  </a:txBody>
                  <a:tcPr/>
                </a:tc>
                <a:tc>
                  <a:txBody>
                    <a:bodyPr/>
                    <a:lstStyle/>
                    <a:p>
                      <a:r>
                        <a:rPr lang="en-US" dirty="0"/>
                        <a:t>File Upload</a:t>
                      </a:r>
                    </a:p>
                  </a:txBody>
                  <a:tcPr/>
                </a:tc>
                <a:extLst>
                  <a:ext uri="{0D108BD9-81ED-4DB2-BD59-A6C34878D82A}">
                    <a16:rowId xmlns:a16="http://schemas.microsoft.com/office/drawing/2014/main" val="1783902549"/>
                  </a:ext>
                </a:extLst>
              </a:tr>
              <a:tr h="727010">
                <a:tc>
                  <a:txBody>
                    <a:bodyPr/>
                    <a:lstStyle/>
                    <a:p>
                      <a:r>
                        <a:rPr lang="en-US" b="1" dirty="0"/>
                        <a:t>Storage Location</a:t>
                      </a:r>
                    </a:p>
                  </a:txBody>
                  <a:tcPr/>
                </a:tc>
                <a:tc>
                  <a:txBody>
                    <a:bodyPr/>
                    <a:lstStyle/>
                    <a:p>
                      <a:r>
                        <a:rPr lang="en-US" dirty="0"/>
                        <a:t>TraCS Database</a:t>
                      </a:r>
                    </a:p>
                  </a:txBody>
                  <a:tcPr/>
                </a:tc>
                <a:tc>
                  <a:txBody>
                    <a:bodyPr/>
                    <a:lstStyle/>
                    <a:p>
                      <a:r>
                        <a:rPr lang="en-US" dirty="0"/>
                        <a:t>Network Server Share</a:t>
                      </a:r>
                    </a:p>
                  </a:txBody>
                  <a:tcPr/>
                </a:tc>
                <a:tc>
                  <a:txBody>
                    <a:bodyPr/>
                    <a:lstStyle/>
                    <a:p>
                      <a:r>
                        <a:rPr lang="en-US" dirty="0"/>
                        <a:t>Network Server Share</a:t>
                      </a:r>
                    </a:p>
                  </a:txBody>
                  <a:tcPr/>
                </a:tc>
                <a:extLst>
                  <a:ext uri="{0D108BD9-81ED-4DB2-BD59-A6C34878D82A}">
                    <a16:rowId xmlns:a16="http://schemas.microsoft.com/office/drawing/2014/main" val="1734263148"/>
                  </a:ext>
                </a:extLst>
              </a:tr>
              <a:tr h="727010">
                <a:tc>
                  <a:txBody>
                    <a:bodyPr/>
                    <a:lstStyle/>
                    <a:p>
                      <a:r>
                        <a:rPr lang="en-US" b="1" dirty="0"/>
                        <a:t>Size limitations-regular form</a:t>
                      </a:r>
                    </a:p>
                  </a:txBody>
                  <a:tcPr/>
                </a:tc>
                <a:tc>
                  <a:txBody>
                    <a:bodyPr/>
                    <a:lstStyle/>
                    <a:p>
                      <a:r>
                        <a:rPr lang="en-US" dirty="0"/>
                        <a:t>1 MB</a:t>
                      </a:r>
                    </a:p>
                  </a:txBody>
                  <a:tcPr/>
                </a:tc>
                <a:tc>
                  <a:txBody>
                    <a:bodyPr/>
                    <a:lstStyle/>
                    <a:p>
                      <a:r>
                        <a:rPr lang="en-US" dirty="0"/>
                        <a:t>10 MB</a:t>
                      </a:r>
                    </a:p>
                  </a:txBody>
                  <a:tcPr/>
                </a:tc>
                <a:tc>
                  <a:txBody>
                    <a:bodyPr/>
                    <a:lstStyle/>
                    <a:p>
                      <a:r>
                        <a:rPr lang="en-US" dirty="0"/>
                        <a:t>500 MB</a:t>
                      </a:r>
                    </a:p>
                  </a:txBody>
                  <a:tcPr/>
                </a:tc>
                <a:extLst>
                  <a:ext uri="{0D108BD9-81ED-4DB2-BD59-A6C34878D82A}">
                    <a16:rowId xmlns:a16="http://schemas.microsoft.com/office/drawing/2014/main" val="1850746751"/>
                  </a:ext>
                </a:extLst>
              </a:tr>
              <a:tr h="727010">
                <a:tc>
                  <a:txBody>
                    <a:bodyPr/>
                    <a:lstStyle/>
                    <a:p>
                      <a:r>
                        <a:rPr lang="en-US" b="1" dirty="0"/>
                        <a:t>Size Limitations-Attachment Form</a:t>
                      </a:r>
                    </a:p>
                  </a:txBody>
                  <a:tcPr/>
                </a:tc>
                <a:tc>
                  <a:txBody>
                    <a:bodyPr/>
                    <a:lstStyle/>
                    <a:p>
                      <a:r>
                        <a:rPr lang="en-US" dirty="0"/>
                        <a:t>1 MB</a:t>
                      </a:r>
                    </a:p>
                  </a:txBody>
                  <a:tcPr/>
                </a:tc>
                <a:tc>
                  <a:txBody>
                    <a:bodyPr/>
                    <a:lstStyle/>
                    <a:p>
                      <a:r>
                        <a:rPr lang="en-US" dirty="0"/>
                        <a:t>10 MB</a:t>
                      </a:r>
                    </a:p>
                  </a:txBody>
                  <a:tcPr/>
                </a:tc>
                <a:tc>
                  <a:txBody>
                    <a:bodyPr/>
                    <a:lstStyle/>
                    <a:p>
                      <a:r>
                        <a:rPr lang="en-US" dirty="0"/>
                        <a:t>500 GB</a:t>
                      </a:r>
                    </a:p>
                  </a:txBody>
                  <a:tcPr/>
                </a:tc>
                <a:extLst>
                  <a:ext uri="{0D108BD9-81ED-4DB2-BD59-A6C34878D82A}">
                    <a16:rowId xmlns:a16="http://schemas.microsoft.com/office/drawing/2014/main" val="158174382"/>
                  </a:ext>
                </a:extLst>
              </a:tr>
              <a:tr h="727010">
                <a:tc>
                  <a:txBody>
                    <a:bodyPr/>
                    <a:lstStyle/>
                    <a:p>
                      <a:r>
                        <a:rPr lang="en-US" b="1" dirty="0"/>
                        <a:t>Drag &amp; Drop Available</a:t>
                      </a:r>
                    </a:p>
                  </a:txBody>
                  <a:tcPr/>
                </a:tc>
                <a:tc>
                  <a:txBody>
                    <a:bodyPr/>
                    <a:lstStyle/>
                    <a:p>
                      <a:r>
                        <a:rPr lang="en-US" dirty="0"/>
                        <a:t>No</a:t>
                      </a:r>
                    </a:p>
                  </a:txBody>
                  <a:tcPr/>
                </a:tc>
                <a:tc>
                  <a:txBody>
                    <a:bodyPr/>
                    <a:lstStyle/>
                    <a:p>
                      <a:r>
                        <a:rPr lang="en-US" dirty="0"/>
                        <a:t>No</a:t>
                      </a:r>
                    </a:p>
                  </a:txBody>
                  <a:tcPr/>
                </a:tc>
                <a:tc>
                  <a:txBody>
                    <a:bodyPr/>
                    <a:lstStyle/>
                    <a:p>
                      <a:r>
                        <a:rPr lang="en-US" dirty="0"/>
                        <a:t>Yes from the case information screen</a:t>
                      </a:r>
                    </a:p>
                  </a:txBody>
                  <a:tcPr/>
                </a:tc>
                <a:extLst>
                  <a:ext uri="{0D108BD9-81ED-4DB2-BD59-A6C34878D82A}">
                    <a16:rowId xmlns:a16="http://schemas.microsoft.com/office/drawing/2014/main" val="1252440300"/>
                  </a:ext>
                </a:extLst>
              </a:tr>
              <a:tr h="936451">
                <a:tc>
                  <a:txBody>
                    <a:bodyPr/>
                    <a:lstStyle/>
                    <a:p>
                      <a:r>
                        <a:rPr lang="en-US" b="1" dirty="0"/>
                        <a:t>Processing </a:t>
                      </a:r>
                    </a:p>
                  </a:txBody>
                  <a:tcPr/>
                </a:tc>
                <a:tc>
                  <a:txBody>
                    <a:bodyPr/>
                    <a:lstStyle/>
                    <a:p>
                      <a:r>
                        <a:rPr lang="en-US" dirty="0"/>
                        <a:t>Cannot work in </a:t>
                      </a:r>
                      <a:r>
                        <a:rPr lang="en-US" b="1" dirty="0"/>
                        <a:t>TraCS</a:t>
                      </a:r>
                      <a:r>
                        <a:rPr lang="en-US" dirty="0"/>
                        <a:t> when processing</a:t>
                      </a:r>
                    </a:p>
                  </a:txBody>
                  <a:tcPr/>
                </a:tc>
                <a:tc>
                  <a:txBody>
                    <a:bodyPr/>
                    <a:lstStyle/>
                    <a:p>
                      <a:r>
                        <a:rPr lang="en-US" dirty="0"/>
                        <a:t>Cannot work on computer when processing</a:t>
                      </a:r>
                    </a:p>
                  </a:txBody>
                  <a:tcPr/>
                </a:tc>
                <a:tc>
                  <a:txBody>
                    <a:bodyPr/>
                    <a:lstStyle/>
                    <a:p>
                      <a:r>
                        <a:rPr lang="en-US" dirty="0"/>
                        <a:t>In the background, can work on anything.</a:t>
                      </a:r>
                    </a:p>
                  </a:txBody>
                  <a:tcPr/>
                </a:tc>
                <a:extLst>
                  <a:ext uri="{0D108BD9-81ED-4DB2-BD59-A6C34878D82A}">
                    <a16:rowId xmlns:a16="http://schemas.microsoft.com/office/drawing/2014/main" val="567037032"/>
                  </a:ext>
                </a:extLst>
              </a:tr>
            </a:tbl>
          </a:graphicData>
        </a:graphic>
      </p:graphicFrame>
      <p:sp>
        <p:nvSpPr>
          <p:cNvPr id="9" name="Title 1">
            <a:extLst>
              <a:ext uri="{FF2B5EF4-FFF2-40B4-BE49-F238E27FC236}">
                <a16:creationId xmlns:a16="http://schemas.microsoft.com/office/drawing/2014/main" id="{2218428F-35C3-4C33-A36D-24CB48B0650F}"/>
              </a:ext>
            </a:extLst>
          </p:cNvPr>
          <p:cNvSpPr txBox="1">
            <a:spLocks/>
          </p:cNvSpPr>
          <p:nvPr/>
        </p:nvSpPr>
        <p:spPr>
          <a:xfrm>
            <a:off x="0" y="12532"/>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0" name="Text Placeholder 2">
            <a:extLst>
              <a:ext uri="{FF2B5EF4-FFF2-40B4-BE49-F238E27FC236}">
                <a16:creationId xmlns:a16="http://schemas.microsoft.com/office/drawing/2014/main" id="{83FC7E2B-37C2-490C-B9D3-C0C9994B014F}"/>
              </a:ext>
            </a:extLst>
          </p:cNvPr>
          <p:cNvSpPr txBox="1">
            <a:spLocks/>
          </p:cNvSpPr>
          <p:nvPr/>
        </p:nvSpPr>
        <p:spPr>
          <a:xfrm>
            <a:off x="1177052" y="862436"/>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What are the types available?</a:t>
            </a:r>
          </a:p>
        </p:txBody>
      </p:sp>
    </p:spTree>
    <p:extLst>
      <p:ext uri="{BB962C8B-B14F-4D97-AF65-F5344CB8AC3E}">
        <p14:creationId xmlns:p14="http://schemas.microsoft.com/office/powerpoint/2010/main" val="1017371227"/>
      </p:ext>
    </p:extLst>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AE29C7-13C1-49DA-9B8A-1E84892E6EFE}"/>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Custom Distributions</a:t>
            </a:r>
          </a:p>
        </p:txBody>
      </p:sp>
      <p:sp>
        <p:nvSpPr>
          <p:cNvPr id="5" name="Text Placeholder 2">
            <a:extLst>
              <a:ext uri="{FF2B5EF4-FFF2-40B4-BE49-F238E27FC236}">
                <a16:creationId xmlns:a16="http://schemas.microsoft.com/office/drawing/2014/main" id="{D256763C-4761-41B1-A15E-503A9EE5EE5E}"/>
              </a:ext>
            </a:extLst>
          </p:cNvPr>
          <p:cNvSpPr txBox="1">
            <a:spLocks/>
          </p:cNvSpPr>
          <p:nvPr/>
        </p:nvSpPr>
        <p:spPr>
          <a:xfrm>
            <a:off x="0" y="862438"/>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solidFill>
                  <a:srgbClr val="F9DC5C"/>
                </a:solidFill>
              </a:rPr>
              <a:t>Adding a .PDF Document to your Distribution</a:t>
            </a:r>
          </a:p>
        </p:txBody>
      </p:sp>
      <p:pic>
        <p:nvPicPr>
          <p:cNvPr id="3" name="Picture 2" descr="A screenshot of a cell phone&#10;&#10;Description generated with very high confidence">
            <a:extLst>
              <a:ext uri="{FF2B5EF4-FFF2-40B4-BE49-F238E27FC236}">
                <a16:creationId xmlns:a16="http://schemas.microsoft.com/office/drawing/2014/main" id="{066F0436-804F-49B8-BE65-66817A3C49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235" y="1478269"/>
            <a:ext cx="3497880" cy="1817629"/>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A screenshot of a social media post&#10;&#10;Description generated with very high confidence">
            <a:extLst>
              <a:ext uri="{FF2B5EF4-FFF2-40B4-BE49-F238E27FC236}">
                <a16:creationId xmlns:a16="http://schemas.microsoft.com/office/drawing/2014/main" id="{115923E4-DE30-4EDB-A7E1-5FA2BD1D7A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9512" y="1478269"/>
            <a:ext cx="5105431" cy="5411225"/>
          </a:xfrm>
          <a:prstGeom prst="rect">
            <a:avLst/>
          </a:prstGeom>
          <a:ln w="3175" cap="sq">
            <a:solidFill>
              <a:schemeClr val="bg1"/>
            </a:solidFill>
            <a:prstDash val="solid"/>
            <a:miter lim="800000"/>
          </a:ln>
          <a:effectLst>
            <a:outerShdw blurRad="50800" dist="38100" dir="2700000" algn="tl" rotWithShape="0">
              <a:srgbClr val="000000">
                <a:alpha val="43000"/>
              </a:srgbClr>
            </a:outerShdw>
          </a:effectLst>
        </p:spPr>
      </p:pic>
      <p:grpSp>
        <p:nvGrpSpPr>
          <p:cNvPr id="2" name="Group 1">
            <a:extLst>
              <a:ext uri="{FF2B5EF4-FFF2-40B4-BE49-F238E27FC236}">
                <a16:creationId xmlns:a16="http://schemas.microsoft.com/office/drawing/2014/main" id="{F187DDC2-BEC2-48C6-8255-0DC708FC3931}"/>
              </a:ext>
            </a:extLst>
          </p:cNvPr>
          <p:cNvGrpSpPr/>
          <p:nvPr/>
        </p:nvGrpSpPr>
        <p:grpSpPr>
          <a:xfrm>
            <a:off x="198760" y="3425630"/>
            <a:ext cx="4066614" cy="2294598"/>
            <a:chOff x="198760" y="3425630"/>
            <a:chExt cx="4066614" cy="2294598"/>
          </a:xfrm>
        </p:grpSpPr>
        <p:pic>
          <p:nvPicPr>
            <p:cNvPr id="6" name="Picture 5" descr="A screenshot of a cell phone&#10;&#10;Description generated with very high confidence">
              <a:extLst>
                <a:ext uri="{FF2B5EF4-FFF2-40B4-BE49-F238E27FC236}">
                  <a16:creationId xmlns:a16="http://schemas.microsoft.com/office/drawing/2014/main" id="{1D10D3D8-9652-451D-BE08-FE0A053DEA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760" y="3425630"/>
              <a:ext cx="3497880" cy="736841"/>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A screenshot of a cell phone&#10;&#10;Description generated with very high confidence">
              <a:extLst>
                <a:ext uri="{FF2B5EF4-FFF2-40B4-BE49-F238E27FC236}">
                  <a16:creationId xmlns:a16="http://schemas.microsoft.com/office/drawing/2014/main" id="{B3776CFB-90E8-4CE3-B4E6-E4EBA9E155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0164" y="4091970"/>
              <a:ext cx="3165210" cy="1628258"/>
            </a:xfrm>
            <a:prstGeom prst="rect">
              <a:avLst/>
            </a:prstGeom>
            <a:effectLst>
              <a:outerShdw blurRad="50800" dist="38100" dir="2700000" algn="tl" rotWithShape="0">
                <a:prstClr val="black">
                  <a:alpha val="40000"/>
                </a:prstClr>
              </a:outerShdw>
            </a:effectLst>
          </p:spPr>
        </p:pic>
      </p:grpSp>
      <p:cxnSp>
        <p:nvCxnSpPr>
          <p:cNvPr id="13" name="Straight Arrow Connector 12">
            <a:extLst>
              <a:ext uri="{FF2B5EF4-FFF2-40B4-BE49-F238E27FC236}">
                <a16:creationId xmlns:a16="http://schemas.microsoft.com/office/drawing/2014/main" id="{0D9D7413-87D0-40F9-959E-436BF1B3840C}"/>
              </a:ext>
            </a:extLst>
          </p:cNvPr>
          <p:cNvCxnSpPr>
            <a:cxnSpLocks/>
          </p:cNvCxnSpPr>
          <p:nvPr/>
        </p:nvCxnSpPr>
        <p:spPr>
          <a:xfrm>
            <a:off x="5749987" y="2833543"/>
            <a:ext cx="542925" cy="447675"/>
          </a:xfrm>
          <a:prstGeom prst="straightConnector1">
            <a:avLst/>
          </a:prstGeom>
          <a:ln w="57150">
            <a:tailEnd type="triangle"/>
          </a:ln>
          <a:effectLst>
            <a:outerShdw blurRad="50800" dist="38100" dir="5400000" algn="t"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5" name="Straight Arrow Connector 14">
            <a:extLst>
              <a:ext uri="{FF2B5EF4-FFF2-40B4-BE49-F238E27FC236}">
                <a16:creationId xmlns:a16="http://schemas.microsoft.com/office/drawing/2014/main" id="{37D04C7F-11CB-42C0-A39F-DCCA069A56C6}"/>
              </a:ext>
            </a:extLst>
          </p:cNvPr>
          <p:cNvCxnSpPr>
            <a:cxnSpLocks/>
          </p:cNvCxnSpPr>
          <p:nvPr/>
        </p:nvCxnSpPr>
        <p:spPr>
          <a:xfrm>
            <a:off x="5749987" y="3512544"/>
            <a:ext cx="542925" cy="447675"/>
          </a:xfrm>
          <a:prstGeom prst="straightConnector1">
            <a:avLst/>
          </a:prstGeom>
          <a:ln w="57150">
            <a:tailEnd type="triangle"/>
          </a:ln>
          <a:effectLst>
            <a:outerShdw blurRad="50800" dist="38100" dir="5400000" algn="t"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6" name="Straight Arrow Connector 15">
            <a:extLst>
              <a:ext uri="{FF2B5EF4-FFF2-40B4-BE49-F238E27FC236}">
                <a16:creationId xmlns:a16="http://schemas.microsoft.com/office/drawing/2014/main" id="{636503EE-8E70-4C0C-8B20-D0CEDEE64830}"/>
              </a:ext>
            </a:extLst>
          </p:cNvPr>
          <p:cNvCxnSpPr>
            <a:cxnSpLocks/>
          </p:cNvCxnSpPr>
          <p:nvPr/>
        </p:nvCxnSpPr>
        <p:spPr>
          <a:xfrm flipH="1">
            <a:off x="8368111" y="2577124"/>
            <a:ext cx="513337" cy="369867"/>
          </a:xfrm>
          <a:prstGeom prst="straightConnector1">
            <a:avLst/>
          </a:prstGeom>
          <a:ln w="57150">
            <a:tailEnd type="triangle"/>
          </a:ln>
          <a:effectLst>
            <a:outerShdw blurRad="50800" dist="38100" algn="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8" name="Straight Arrow Connector 17">
            <a:extLst>
              <a:ext uri="{FF2B5EF4-FFF2-40B4-BE49-F238E27FC236}">
                <a16:creationId xmlns:a16="http://schemas.microsoft.com/office/drawing/2014/main" id="{A7EDAA28-D01C-4837-B746-85BF24C5744E}"/>
              </a:ext>
            </a:extLst>
          </p:cNvPr>
          <p:cNvCxnSpPr>
            <a:cxnSpLocks/>
          </p:cNvCxnSpPr>
          <p:nvPr/>
        </p:nvCxnSpPr>
        <p:spPr>
          <a:xfrm>
            <a:off x="5414727" y="4874913"/>
            <a:ext cx="851026" cy="0"/>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24467397"/>
      </p:ext>
    </p:extLst>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10BBF-D302-4225-9D8E-D3866AC05F81}"/>
              </a:ext>
            </a:extLst>
          </p:cNvPr>
          <p:cNvSpPr/>
          <p:nvPr/>
        </p:nvSpPr>
        <p:spPr>
          <a:xfrm>
            <a:off x="-355349"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2E774D7-929F-493D-9367-FF3031788607}"/>
              </a:ext>
            </a:extLst>
          </p:cNvPr>
          <p:cNvSpPr/>
          <p:nvPr/>
        </p:nvSpPr>
        <p:spPr>
          <a:xfrm>
            <a:off x="-319135"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3C2DF69-5C22-4B0B-937E-02677B7DF8AC}"/>
              </a:ext>
            </a:extLst>
          </p:cNvPr>
          <p:cNvSpPr/>
          <p:nvPr/>
        </p:nvSpPr>
        <p:spPr>
          <a:xfrm>
            <a:off x="-273779" y="372899"/>
            <a:ext cx="147030" cy="14703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itle 1">
            <a:extLst>
              <a:ext uri="{FF2B5EF4-FFF2-40B4-BE49-F238E27FC236}">
                <a16:creationId xmlns:a16="http://schemas.microsoft.com/office/drawing/2014/main" id="{46D0A2EB-847A-42CC-8063-DC11ED0C0794}"/>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Symbol Designer</a:t>
            </a:r>
          </a:p>
        </p:txBody>
      </p:sp>
      <p:sp>
        <p:nvSpPr>
          <p:cNvPr id="39" name="Text Placeholder 2">
            <a:extLst>
              <a:ext uri="{FF2B5EF4-FFF2-40B4-BE49-F238E27FC236}">
                <a16:creationId xmlns:a16="http://schemas.microsoft.com/office/drawing/2014/main" id="{0031B79D-9722-4B22-9726-1B8C94A548E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Create Palette Group</a:t>
            </a:r>
          </a:p>
        </p:txBody>
      </p:sp>
      <p:pic>
        <p:nvPicPr>
          <p:cNvPr id="3" name="Picture 2">
            <a:extLst>
              <a:ext uri="{FF2B5EF4-FFF2-40B4-BE49-F238E27FC236}">
                <a16:creationId xmlns:a16="http://schemas.microsoft.com/office/drawing/2014/main" id="{074558FD-C2A2-4C73-B6F8-FCE2ACD87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81" y="1535062"/>
            <a:ext cx="8576143" cy="1544042"/>
          </a:xfrm>
          <a:prstGeom prst="rect">
            <a:avLst/>
          </a:prstGeom>
          <a:ln w="19050" cap="sq">
            <a:solidFill>
              <a:schemeClr val="bg1"/>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0ECF29B8-53B9-4B5A-AEC1-91455E86A3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26" y="2803817"/>
            <a:ext cx="2931541" cy="2685194"/>
          </a:xfrm>
          <a:prstGeom prst="rect">
            <a:avLst/>
          </a:prstGeom>
        </p:spPr>
      </p:pic>
      <p:sp>
        <p:nvSpPr>
          <p:cNvPr id="32" name="Rectangle 31">
            <a:extLst>
              <a:ext uri="{FF2B5EF4-FFF2-40B4-BE49-F238E27FC236}">
                <a16:creationId xmlns:a16="http://schemas.microsoft.com/office/drawing/2014/main" id="{F3822DDC-0069-4FB1-B002-28513EA945DF}"/>
              </a:ext>
            </a:extLst>
          </p:cNvPr>
          <p:cNvSpPr/>
          <p:nvPr/>
        </p:nvSpPr>
        <p:spPr>
          <a:xfrm>
            <a:off x="323280" y="5789140"/>
            <a:ext cx="8576143" cy="954107"/>
          </a:xfrm>
          <a:prstGeom prst="rect">
            <a:avLst/>
          </a:prstGeom>
        </p:spPr>
        <p:txBody>
          <a:bodyPr wrap="square">
            <a:spAutoFit/>
          </a:bodyPr>
          <a:lstStyle/>
          <a:p>
            <a:r>
              <a:rPr lang="en-US" sz="2800" b="1" dirty="0">
                <a:solidFill>
                  <a:srgbClr val="F9DC5C"/>
                </a:solidFill>
                <a:latin typeface="Arial Narrow" panose="020B0606020202030204" pitchFamily="34" charset="0"/>
              </a:rPr>
              <a:t>TraCS Office</a:t>
            </a:r>
          </a:p>
          <a:p>
            <a:r>
              <a:rPr lang="en-US" sz="2800" b="1" dirty="0">
                <a:solidFill>
                  <a:schemeClr val="bg1"/>
                </a:solidFill>
                <a:latin typeface="Arial Narrow" panose="020B0606020202030204" pitchFamily="34" charset="0"/>
              </a:rPr>
              <a:t>Tools </a:t>
            </a:r>
            <a:r>
              <a:rPr lang="en-US" sz="2800" b="1" dirty="0">
                <a:solidFill>
                  <a:srgbClr val="F9DC5C"/>
                </a:solidFill>
                <a:latin typeface="Arial Narrow" panose="020B0606020202030204" pitchFamily="34" charset="0"/>
              </a:rPr>
              <a:t>&gt; </a:t>
            </a:r>
            <a:r>
              <a:rPr lang="en-US" sz="2800" b="1" dirty="0">
                <a:solidFill>
                  <a:schemeClr val="bg1"/>
                </a:solidFill>
                <a:latin typeface="Arial Narrow" panose="020B0606020202030204" pitchFamily="34" charset="0"/>
              </a:rPr>
              <a:t>Configuration and Distribution</a:t>
            </a:r>
            <a:r>
              <a:rPr lang="en-US" sz="2800" b="1" dirty="0">
                <a:solidFill>
                  <a:srgbClr val="F9DC5C"/>
                </a:solidFill>
                <a:latin typeface="Arial Narrow" panose="020B0606020202030204" pitchFamily="34" charset="0"/>
              </a:rPr>
              <a:t> &gt; </a:t>
            </a:r>
            <a:r>
              <a:rPr lang="en-US" sz="2800" b="1" dirty="0">
                <a:solidFill>
                  <a:schemeClr val="bg1"/>
                </a:solidFill>
                <a:latin typeface="Arial Narrow" panose="020B0606020202030204" pitchFamily="34" charset="0"/>
              </a:rPr>
              <a:t>Symbol Designer</a:t>
            </a:r>
          </a:p>
        </p:txBody>
      </p:sp>
    </p:spTree>
    <p:extLst>
      <p:ext uri="{BB962C8B-B14F-4D97-AF65-F5344CB8AC3E}">
        <p14:creationId xmlns:p14="http://schemas.microsoft.com/office/powerpoint/2010/main" val="1329004928"/>
      </p:ext>
    </p:extLst>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10BBF-D302-4225-9D8E-D3866AC05F81}"/>
              </a:ext>
            </a:extLst>
          </p:cNvPr>
          <p:cNvSpPr/>
          <p:nvPr/>
        </p:nvSpPr>
        <p:spPr>
          <a:xfrm>
            <a:off x="-355349"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2E774D7-929F-493D-9367-FF3031788607}"/>
              </a:ext>
            </a:extLst>
          </p:cNvPr>
          <p:cNvSpPr/>
          <p:nvPr/>
        </p:nvSpPr>
        <p:spPr>
          <a:xfrm>
            <a:off x="-319135"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3C2DF69-5C22-4B0B-937E-02677B7DF8AC}"/>
              </a:ext>
            </a:extLst>
          </p:cNvPr>
          <p:cNvSpPr/>
          <p:nvPr/>
        </p:nvSpPr>
        <p:spPr>
          <a:xfrm>
            <a:off x="-273779" y="372899"/>
            <a:ext cx="147030" cy="14703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itle 1">
            <a:extLst>
              <a:ext uri="{FF2B5EF4-FFF2-40B4-BE49-F238E27FC236}">
                <a16:creationId xmlns:a16="http://schemas.microsoft.com/office/drawing/2014/main" id="{46D0A2EB-847A-42CC-8063-DC11ED0C0794}"/>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Symbol Designer</a:t>
            </a:r>
          </a:p>
        </p:txBody>
      </p:sp>
      <p:sp>
        <p:nvSpPr>
          <p:cNvPr id="39" name="Text Placeholder 2">
            <a:extLst>
              <a:ext uri="{FF2B5EF4-FFF2-40B4-BE49-F238E27FC236}">
                <a16:creationId xmlns:a16="http://schemas.microsoft.com/office/drawing/2014/main" id="{0031B79D-9722-4B22-9726-1B8C94A548E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TraCS Symbol Designer</a:t>
            </a:r>
          </a:p>
        </p:txBody>
      </p:sp>
      <p:pic>
        <p:nvPicPr>
          <p:cNvPr id="4" name="Picture 3" descr="A screenshot of a cell phone&#10;&#10;Description generated with very high confidence">
            <a:extLst>
              <a:ext uri="{FF2B5EF4-FFF2-40B4-BE49-F238E27FC236}">
                <a16:creationId xmlns:a16="http://schemas.microsoft.com/office/drawing/2014/main" id="{E4F73689-0D2A-42CD-998C-87735F584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864" y="1465310"/>
            <a:ext cx="7674271" cy="5216538"/>
          </a:xfrm>
          <a:prstGeom prst="rect">
            <a:avLst/>
          </a:prstGeom>
          <a:ln>
            <a:solidFill>
              <a:schemeClr val="bg1"/>
            </a:solidFill>
          </a:ln>
        </p:spPr>
      </p:pic>
    </p:spTree>
    <p:extLst>
      <p:ext uri="{BB962C8B-B14F-4D97-AF65-F5344CB8AC3E}">
        <p14:creationId xmlns:p14="http://schemas.microsoft.com/office/powerpoint/2010/main" val="102341348"/>
      </p:ext>
    </p:extLst>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10BBF-D302-4225-9D8E-D3866AC05F81}"/>
              </a:ext>
            </a:extLst>
          </p:cNvPr>
          <p:cNvSpPr/>
          <p:nvPr/>
        </p:nvSpPr>
        <p:spPr>
          <a:xfrm>
            <a:off x="-355349"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2E774D7-929F-493D-9367-FF3031788607}"/>
              </a:ext>
            </a:extLst>
          </p:cNvPr>
          <p:cNvSpPr/>
          <p:nvPr/>
        </p:nvSpPr>
        <p:spPr>
          <a:xfrm>
            <a:off x="-319135"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3C2DF69-5C22-4B0B-937E-02677B7DF8AC}"/>
              </a:ext>
            </a:extLst>
          </p:cNvPr>
          <p:cNvSpPr/>
          <p:nvPr/>
        </p:nvSpPr>
        <p:spPr>
          <a:xfrm>
            <a:off x="-273779" y="372899"/>
            <a:ext cx="147030" cy="14703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itle 1">
            <a:extLst>
              <a:ext uri="{FF2B5EF4-FFF2-40B4-BE49-F238E27FC236}">
                <a16:creationId xmlns:a16="http://schemas.microsoft.com/office/drawing/2014/main" id="{46D0A2EB-847A-42CC-8063-DC11ED0C0794}"/>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Symbol Designer</a:t>
            </a:r>
          </a:p>
        </p:txBody>
      </p:sp>
      <p:sp>
        <p:nvSpPr>
          <p:cNvPr id="39" name="Text Placeholder 2">
            <a:extLst>
              <a:ext uri="{FF2B5EF4-FFF2-40B4-BE49-F238E27FC236}">
                <a16:creationId xmlns:a16="http://schemas.microsoft.com/office/drawing/2014/main" id="{0031B79D-9722-4B22-9726-1B8C94A548E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Publish Palettes</a:t>
            </a:r>
          </a:p>
        </p:txBody>
      </p:sp>
      <p:pic>
        <p:nvPicPr>
          <p:cNvPr id="3" name="Picture 2">
            <a:extLst>
              <a:ext uri="{FF2B5EF4-FFF2-40B4-BE49-F238E27FC236}">
                <a16:creationId xmlns:a16="http://schemas.microsoft.com/office/drawing/2014/main" id="{074558FD-C2A2-4C73-B6F8-FCE2ACD87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81" y="1535062"/>
            <a:ext cx="8576143" cy="1544042"/>
          </a:xfrm>
          <a:prstGeom prst="rect">
            <a:avLst/>
          </a:prstGeom>
          <a:ln w="19050" cap="sq">
            <a:solidFill>
              <a:schemeClr val="bg1"/>
            </a:solidFill>
            <a:prstDash val="solid"/>
            <a:miter lim="800000"/>
          </a:ln>
          <a:effectLst>
            <a:outerShdw blurRad="50800" dist="38100" dir="2700000" algn="tl" rotWithShape="0">
              <a:srgbClr val="000000">
                <a:alpha val="43000"/>
              </a:srgbClr>
            </a:outerShdw>
          </a:effectLst>
        </p:spPr>
      </p:pic>
      <p:pic>
        <p:nvPicPr>
          <p:cNvPr id="4" name="Picture 3" descr="A screenshot of a cell phone&#10;&#10;Description generated with very high confidence">
            <a:extLst>
              <a:ext uri="{FF2B5EF4-FFF2-40B4-BE49-F238E27FC236}">
                <a16:creationId xmlns:a16="http://schemas.microsoft.com/office/drawing/2014/main" id="{628716B5-792D-4A6D-8999-761769D424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26" y="2803817"/>
            <a:ext cx="2735046" cy="2519121"/>
          </a:xfrm>
          <a:prstGeom prst="rect">
            <a:avLst/>
          </a:prstGeom>
        </p:spPr>
      </p:pic>
    </p:spTree>
    <p:extLst>
      <p:ext uri="{BB962C8B-B14F-4D97-AF65-F5344CB8AC3E}">
        <p14:creationId xmlns:p14="http://schemas.microsoft.com/office/powerpoint/2010/main" val="4120886359"/>
      </p:ext>
    </p:extLst>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10BBF-D302-4225-9D8E-D3866AC05F81}"/>
              </a:ext>
            </a:extLst>
          </p:cNvPr>
          <p:cNvSpPr/>
          <p:nvPr/>
        </p:nvSpPr>
        <p:spPr>
          <a:xfrm>
            <a:off x="-355349"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2E774D7-929F-493D-9367-FF3031788607}"/>
              </a:ext>
            </a:extLst>
          </p:cNvPr>
          <p:cNvSpPr/>
          <p:nvPr/>
        </p:nvSpPr>
        <p:spPr>
          <a:xfrm>
            <a:off x="-319135"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3C2DF69-5C22-4B0B-937E-02677B7DF8AC}"/>
              </a:ext>
            </a:extLst>
          </p:cNvPr>
          <p:cNvSpPr/>
          <p:nvPr/>
        </p:nvSpPr>
        <p:spPr>
          <a:xfrm>
            <a:off x="-273779" y="372899"/>
            <a:ext cx="147030" cy="14703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A91C05F0-05FC-4FAE-A351-6E18B38C5E78}"/>
              </a:ext>
            </a:extLst>
          </p:cNvPr>
          <p:cNvGrpSpPr/>
          <p:nvPr/>
        </p:nvGrpSpPr>
        <p:grpSpPr>
          <a:xfrm>
            <a:off x="5828865" y="5621254"/>
            <a:ext cx="1231174" cy="1113402"/>
            <a:chOff x="3685444" y="5554854"/>
            <a:chExt cx="1400195" cy="1266255"/>
          </a:xfrm>
          <a:effectLst>
            <a:outerShdw blurRad="50800" dist="38100" dir="2700000" algn="tl" rotWithShape="0">
              <a:prstClr val="black">
                <a:alpha val="40000"/>
              </a:prstClr>
            </a:outerShdw>
          </a:effectLst>
        </p:grpSpPr>
        <p:grpSp>
          <p:nvGrpSpPr>
            <p:cNvPr id="29" name="Group 28">
              <a:extLst>
                <a:ext uri="{FF2B5EF4-FFF2-40B4-BE49-F238E27FC236}">
                  <a16:creationId xmlns:a16="http://schemas.microsoft.com/office/drawing/2014/main" id="{9B4DADFC-1890-4F68-8CE1-F5E96C73C406}"/>
                </a:ext>
              </a:extLst>
            </p:cNvPr>
            <p:cNvGrpSpPr/>
            <p:nvPr/>
          </p:nvGrpSpPr>
          <p:grpSpPr>
            <a:xfrm>
              <a:off x="3685444" y="5554854"/>
              <a:ext cx="1156965" cy="1212459"/>
              <a:chOff x="3685444" y="5554854"/>
              <a:chExt cx="1156965" cy="1212459"/>
            </a:xfrm>
          </p:grpSpPr>
          <p:pic>
            <p:nvPicPr>
              <p:cNvPr id="25" name="Picture 24">
                <a:extLst>
                  <a:ext uri="{FF2B5EF4-FFF2-40B4-BE49-F238E27FC236}">
                    <a16:creationId xmlns:a16="http://schemas.microsoft.com/office/drawing/2014/main" id="{67A6C0DB-6FA2-40D6-8854-E6C0C9CD60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5444" y="5554854"/>
                <a:ext cx="1156965" cy="1212459"/>
              </a:xfrm>
              <a:prstGeom prst="rect">
                <a:avLst/>
              </a:prstGeom>
            </p:spPr>
          </p:pic>
          <p:pic>
            <p:nvPicPr>
              <p:cNvPr id="27" name="Picture 26">
                <a:extLst>
                  <a:ext uri="{FF2B5EF4-FFF2-40B4-BE49-F238E27FC236}">
                    <a16:creationId xmlns:a16="http://schemas.microsoft.com/office/drawing/2014/main" id="{0500FBB9-9DA0-4271-BCF7-E6BAF60658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6127" y="5735663"/>
                <a:ext cx="1055598" cy="306464"/>
              </a:xfrm>
              <a:prstGeom prst="rect">
                <a:avLst/>
              </a:prstGeom>
            </p:spPr>
          </p:pic>
        </p:grpSp>
        <p:pic>
          <p:nvPicPr>
            <p:cNvPr id="20" name="Picture 19">
              <a:extLst>
                <a:ext uri="{FF2B5EF4-FFF2-40B4-BE49-F238E27FC236}">
                  <a16:creationId xmlns:a16="http://schemas.microsoft.com/office/drawing/2014/main" id="{D06CB938-4290-4BA7-9CE4-4A9D103BE4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7810" y="6233280"/>
              <a:ext cx="587829" cy="587829"/>
            </a:xfrm>
            <a:prstGeom prst="ellipse">
              <a:avLst/>
            </a:prstGeom>
            <a:ln w="3175"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34" name="Text Placeholder 2">
            <a:extLst>
              <a:ext uri="{FF2B5EF4-FFF2-40B4-BE49-F238E27FC236}">
                <a16:creationId xmlns:a16="http://schemas.microsoft.com/office/drawing/2014/main" id="{CED26747-CA43-49B3-816E-AFA19808743C}"/>
              </a:ext>
            </a:extLst>
          </p:cNvPr>
          <p:cNvSpPr txBox="1">
            <a:spLocks/>
          </p:cNvSpPr>
          <p:nvPr/>
        </p:nvSpPr>
        <p:spPr>
          <a:xfrm>
            <a:off x="6891554" y="5616454"/>
            <a:ext cx="2213408" cy="42627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F9DC5C"/>
                </a:solidFill>
              </a:rPr>
              <a:t>DNR Crash Form</a:t>
            </a:r>
          </a:p>
          <a:p>
            <a:pPr marL="0" indent="0">
              <a:buNone/>
            </a:pPr>
            <a:endParaRPr lang="en-US" sz="2400" dirty="0">
              <a:solidFill>
                <a:srgbClr val="F9DC5C"/>
              </a:solidFill>
            </a:endParaRPr>
          </a:p>
        </p:txBody>
      </p:sp>
      <p:sp>
        <p:nvSpPr>
          <p:cNvPr id="36" name="Text Placeholder 2">
            <a:extLst>
              <a:ext uri="{FF2B5EF4-FFF2-40B4-BE49-F238E27FC236}">
                <a16:creationId xmlns:a16="http://schemas.microsoft.com/office/drawing/2014/main" id="{0B1C4338-9A69-40FA-A0CD-10395A925879}"/>
              </a:ext>
            </a:extLst>
          </p:cNvPr>
          <p:cNvSpPr txBox="1">
            <a:spLocks/>
          </p:cNvSpPr>
          <p:nvPr/>
        </p:nvSpPr>
        <p:spPr>
          <a:xfrm>
            <a:off x="6891554" y="5929035"/>
            <a:ext cx="2213408" cy="42627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9DC5C"/>
                </a:solidFill>
              </a:rPr>
              <a:t>ATVs, Boats, etc.</a:t>
            </a:r>
          </a:p>
          <a:p>
            <a:pPr marL="0" indent="0">
              <a:buNone/>
            </a:pPr>
            <a:endParaRPr lang="en-US" sz="2400" dirty="0">
              <a:solidFill>
                <a:srgbClr val="F9DC5C"/>
              </a:solidFill>
            </a:endParaRPr>
          </a:p>
        </p:txBody>
      </p:sp>
      <p:sp>
        <p:nvSpPr>
          <p:cNvPr id="38" name="Title 1">
            <a:extLst>
              <a:ext uri="{FF2B5EF4-FFF2-40B4-BE49-F238E27FC236}">
                <a16:creationId xmlns:a16="http://schemas.microsoft.com/office/drawing/2014/main" id="{46D0A2EB-847A-42CC-8063-DC11ED0C0794}"/>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Symbol Designer</a:t>
            </a:r>
          </a:p>
        </p:txBody>
      </p:sp>
      <p:sp>
        <p:nvSpPr>
          <p:cNvPr id="39" name="Text Placeholder 2">
            <a:extLst>
              <a:ext uri="{FF2B5EF4-FFF2-40B4-BE49-F238E27FC236}">
                <a16:creationId xmlns:a16="http://schemas.microsoft.com/office/drawing/2014/main" id="{0031B79D-9722-4B22-9726-1B8C94A548E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t>Add to Default Palette List</a:t>
            </a:r>
          </a:p>
        </p:txBody>
      </p:sp>
      <p:sp>
        <p:nvSpPr>
          <p:cNvPr id="41" name="Rectangle 40">
            <a:extLst>
              <a:ext uri="{FF2B5EF4-FFF2-40B4-BE49-F238E27FC236}">
                <a16:creationId xmlns:a16="http://schemas.microsoft.com/office/drawing/2014/main" id="{DB0C209F-1F6C-4A32-AF5A-12047E31A2F0}"/>
              </a:ext>
            </a:extLst>
          </p:cNvPr>
          <p:cNvSpPr/>
          <p:nvPr/>
        </p:nvSpPr>
        <p:spPr>
          <a:xfrm>
            <a:off x="0" y="1726714"/>
            <a:ext cx="4170505" cy="3816429"/>
          </a:xfrm>
          <a:prstGeom prst="rect">
            <a:avLst/>
          </a:prstGeom>
        </p:spPr>
        <p:txBody>
          <a:bodyPr wrap="square">
            <a:spAutoFit/>
          </a:bodyPr>
          <a:lstStyle/>
          <a:p>
            <a:r>
              <a:rPr lang="en-US" sz="2200" b="1" dirty="0">
                <a:solidFill>
                  <a:schemeClr val="bg1"/>
                </a:solidFill>
                <a:latin typeface="Arial Narrow" panose="020B0606020202030204" pitchFamily="34" charset="0"/>
              </a:rPr>
              <a:t>Add your Custom Palettes to your Distribution to send out to all computers at your agency.</a:t>
            </a:r>
          </a:p>
          <a:p>
            <a:endParaRPr lang="en-US" sz="2200" b="1" dirty="0">
              <a:solidFill>
                <a:schemeClr val="bg1"/>
              </a:solidFill>
              <a:latin typeface="Arial Narrow" panose="020B0606020202030204" pitchFamily="34" charset="0"/>
            </a:endParaRPr>
          </a:p>
          <a:p>
            <a:r>
              <a:rPr lang="en-US" sz="2200" b="1" dirty="0">
                <a:solidFill>
                  <a:schemeClr val="bg1"/>
                </a:solidFill>
                <a:latin typeface="Arial Narrow" panose="020B0606020202030204" pitchFamily="34" charset="0"/>
              </a:rPr>
              <a:t>Settings section of Distribution; Default Palette List for Diagram Tool</a:t>
            </a:r>
          </a:p>
          <a:p>
            <a:endParaRPr lang="en-US" sz="2200" b="1" dirty="0">
              <a:solidFill>
                <a:schemeClr val="bg1"/>
              </a:solidFill>
              <a:latin typeface="Arial Narrow" panose="020B0606020202030204" pitchFamily="34" charset="0"/>
            </a:endParaRPr>
          </a:p>
          <a:p>
            <a:r>
              <a:rPr lang="en-US" sz="2200" b="1" dirty="0">
                <a:solidFill>
                  <a:schemeClr val="bg1"/>
                </a:solidFill>
                <a:latin typeface="Arial Narrow" panose="020B0606020202030204" pitchFamily="34" charset="0"/>
              </a:rPr>
              <a:t>Click </a:t>
            </a:r>
            <a:r>
              <a:rPr lang="en-US" sz="2200" b="1" dirty="0">
                <a:solidFill>
                  <a:srgbClr val="F9DC5C"/>
                </a:solidFill>
                <a:latin typeface="Arial Narrow" panose="020B0606020202030204" pitchFamily="34" charset="0"/>
              </a:rPr>
              <a:t>Import </a:t>
            </a:r>
            <a:r>
              <a:rPr lang="en-US" sz="2200" b="1" dirty="0">
                <a:solidFill>
                  <a:schemeClr val="bg1"/>
                </a:solidFill>
                <a:latin typeface="Arial Narrow" panose="020B0606020202030204" pitchFamily="34" charset="0"/>
              </a:rPr>
              <a:t>button to browse to Palette list add palettes.</a:t>
            </a:r>
          </a:p>
        </p:txBody>
      </p:sp>
      <p:grpSp>
        <p:nvGrpSpPr>
          <p:cNvPr id="4" name="Group 3">
            <a:extLst>
              <a:ext uri="{FF2B5EF4-FFF2-40B4-BE49-F238E27FC236}">
                <a16:creationId xmlns:a16="http://schemas.microsoft.com/office/drawing/2014/main" id="{13922946-ED38-47AE-85C6-53F9B8E2DD21}"/>
              </a:ext>
            </a:extLst>
          </p:cNvPr>
          <p:cNvGrpSpPr/>
          <p:nvPr/>
        </p:nvGrpSpPr>
        <p:grpSpPr>
          <a:xfrm>
            <a:off x="4218915" y="1722047"/>
            <a:ext cx="4846818" cy="5135953"/>
            <a:chOff x="4218915" y="1722047"/>
            <a:chExt cx="4846818" cy="5135953"/>
          </a:xfrm>
        </p:grpSpPr>
        <p:pic>
          <p:nvPicPr>
            <p:cNvPr id="37" name="Picture 36" descr="A screenshot of a social media post&#10;&#10;Description generated with very high confidence">
              <a:extLst>
                <a:ext uri="{FF2B5EF4-FFF2-40B4-BE49-F238E27FC236}">
                  <a16:creationId xmlns:a16="http://schemas.microsoft.com/office/drawing/2014/main" id="{6B9AA187-290B-45F7-8A98-8E1D06D5CF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8915" y="1722047"/>
              <a:ext cx="4846818" cy="5135953"/>
            </a:xfrm>
            <a:prstGeom prst="rect">
              <a:avLst/>
            </a:prstGeom>
          </p:spPr>
        </p:pic>
        <p:pic>
          <p:nvPicPr>
            <p:cNvPr id="3" name="Picture 2">
              <a:extLst>
                <a:ext uri="{FF2B5EF4-FFF2-40B4-BE49-F238E27FC236}">
                  <a16:creationId xmlns:a16="http://schemas.microsoft.com/office/drawing/2014/main" id="{E99C2BEB-B47E-4915-B6F5-DFAE7FD032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0317" y="3796332"/>
              <a:ext cx="4698466" cy="3061668"/>
            </a:xfrm>
            <a:prstGeom prst="rect">
              <a:avLst/>
            </a:prstGeom>
          </p:spPr>
        </p:pic>
      </p:grpSp>
      <p:pic>
        <p:nvPicPr>
          <p:cNvPr id="7" name="Picture 6">
            <a:extLst>
              <a:ext uri="{FF2B5EF4-FFF2-40B4-BE49-F238E27FC236}">
                <a16:creationId xmlns:a16="http://schemas.microsoft.com/office/drawing/2014/main" id="{5A28BBD3-27C3-47B9-B104-C47EB12AE26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267" y="6039668"/>
            <a:ext cx="8796531" cy="495741"/>
          </a:xfrm>
          <a:prstGeom prst="rect">
            <a:avLst/>
          </a:prstGeom>
        </p:spPr>
      </p:pic>
    </p:spTree>
    <p:extLst>
      <p:ext uri="{BB962C8B-B14F-4D97-AF65-F5344CB8AC3E}">
        <p14:creationId xmlns:p14="http://schemas.microsoft.com/office/powerpoint/2010/main" val="3105794655"/>
      </p:ext>
    </p:extLst>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10BBF-D302-4225-9D8E-D3866AC05F81}"/>
              </a:ext>
            </a:extLst>
          </p:cNvPr>
          <p:cNvSpPr/>
          <p:nvPr/>
        </p:nvSpPr>
        <p:spPr>
          <a:xfrm>
            <a:off x="-355349"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2E774D7-929F-493D-9367-FF3031788607}"/>
              </a:ext>
            </a:extLst>
          </p:cNvPr>
          <p:cNvSpPr/>
          <p:nvPr/>
        </p:nvSpPr>
        <p:spPr>
          <a:xfrm>
            <a:off x="-319135" y="0"/>
            <a:ext cx="228600" cy="2286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3C2DF69-5C22-4B0B-937E-02677B7DF8AC}"/>
              </a:ext>
            </a:extLst>
          </p:cNvPr>
          <p:cNvSpPr/>
          <p:nvPr/>
        </p:nvSpPr>
        <p:spPr>
          <a:xfrm>
            <a:off x="-273779" y="372899"/>
            <a:ext cx="147030" cy="14703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44D886-3178-4D48-BCE9-BEDED2C95332}"/>
              </a:ext>
            </a:extLst>
          </p:cNvPr>
          <p:cNvGrpSpPr/>
          <p:nvPr/>
        </p:nvGrpSpPr>
        <p:grpSpPr>
          <a:xfrm>
            <a:off x="5575819" y="3990669"/>
            <a:ext cx="3307745" cy="1116894"/>
            <a:chOff x="2377440" y="5616454"/>
            <a:chExt cx="3307745" cy="1116894"/>
          </a:xfrm>
        </p:grpSpPr>
        <p:grpSp>
          <p:nvGrpSpPr>
            <p:cNvPr id="31" name="Group 30">
              <a:extLst>
                <a:ext uri="{FF2B5EF4-FFF2-40B4-BE49-F238E27FC236}">
                  <a16:creationId xmlns:a16="http://schemas.microsoft.com/office/drawing/2014/main" id="{86604134-9C44-4640-9188-2CCCA4C43716}"/>
                </a:ext>
              </a:extLst>
            </p:cNvPr>
            <p:cNvGrpSpPr/>
            <p:nvPr/>
          </p:nvGrpSpPr>
          <p:grpSpPr>
            <a:xfrm>
              <a:off x="2377440" y="5621095"/>
              <a:ext cx="1185236" cy="1112253"/>
              <a:chOff x="2226758" y="5554854"/>
              <a:chExt cx="1347950" cy="1264948"/>
            </a:xfrm>
            <a:effectLst>
              <a:outerShdw blurRad="50800" dist="38100" dir="2700000" algn="tl" rotWithShape="0">
                <a:prstClr val="black">
                  <a:alpha val="40000"/>
                </a:prstClr>
              </a:outerShdw>
            </a:effectLst>
          </p:grpSpPr>
          <p:grpSp>
            <p:nvGrpSpPr>
              <p:cNvPr id="28" name="Group 27">
                <a:extLst>
                  <a:ext uri="{FF2B5EF4-FFF2-40B4-BE49-F238E27FC236}">
                    <a16:creationId xmlns:a16="http://schemas.microsoft.com/office/drawing/2014/main" id="{6E8B633B-D84C-41B3-A0EC-D3E09C801640}"/>
                  </a:ext>
                </a:extLst>
              </p:cNvPr>
              <p:cNvGrpSpPr/>
              <p:nvPr/>
            </p:nvGrpSpPr>
            <p:grpSpPr>
              <a:xfrm>
                <a:off x="2226758" y="5554854"/>
                <a:ext cx="1156965" cy="1212459"/>
                <a:chOff x="2226758" y="5554855"/>
                <a:chExt cx="1156965" cy="1212459"/>
              </a:xfrm>
            </p:grpSpPr>
            <p:pic>
              <p:nvPicPr>
                <p:cNvPr id="22" name="Picture 21">
                  <a:extLst>
                    <a:ext uri="{FF2B5EF4-FFF2-40B4-BE49-F238E27FC236}">
                      <a16:creationId xmlns:a16="http://schemas.microsoft.com/office/drawing/2014/main" id="{3D8DEC59-4150-4857-BAE0-BE93265A70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6758" y="5554855"/>
                  <a:ext cx="1156965" cy="1212459"/>
                </a:xfrm>
                <a:prstGeom prst="rect">
                  <a:avLst/>
                </a:prstGeom>
              </p:spPr>
            </p:pic>
            <p:pic>
              <p:nvPicPr>
                <p:cNvPr id="24" name="Picture 23">
                  <a:extLst>
                    <a:ext uri="{FF2B5EF4-FFF2-40B4-BE49-F238E27FC236}">
                      <a16:creationId xmlns:a16="http://schemas.microsoft.com/office/drawing/2014/main" id="{4BA53764-938A-4A72-AD5D-ADB35AEB02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6716" y="5718263"/>
                  <a:ext cx="1057049" cy="463835"/>
                </a:xfrm>
                <a:prstGeom prst="rect">
                  <a:avLst/>
                </a:prstGeom>
              </p:spPr>
            </p:pic>
          </p:grpSp>
          <p:pic>
            <p:nvPicPr>
              <p:cNvPr id="18" name="Picture 17">
                <a:extLst>
                  <a:ext uri="{FF2B5EF4-FFF2-40B4-BE49-F238E27FC236}">
                    <a16:creationId xmlns:a16="http://schemas.microsoft.com/office/drawing/2014/main" id="{1A38A41A-FA7D-47D9-9BFF-70EA150BFC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9492" y="6234586"/>
                <a:ext cx="585216" cy="585216"/>
              </a:xfrm>
              <a:prstGeom prst="ellipse">
                <a:avLst/>
              </a:prstGeom>
              <a:ln w="3175"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33" name="Text Placeholder 2">
              <a:extLst>
                <a:ext uri="{FF2B5EF4-FFF2-40B4-BE49-F238E27FC236}">
                  <a16:creationId xmlns:a16="http://schemas.microsoft.com/office/drawing/2014/main" id="{1FB363FC-DC67-43BB-9893-EFEF1A50BF6D}"/>
                </a:ext>
              </a:extLst>
            </p:cNvPr>
            <p:cNvSpPr txBox="1">
              <a:spLocks/>
            </p:cNvSpPr>
            <p:nvPr/>
          </p:nvSpPr>
          <p:spPr>
            <a:xfrm>
              <a:off x="3393454" y="5616454"/>
              <a:ext cx="2291731" cy="379681"/>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F9DC5C"/>
                  </a:solidFill>
                </a:rPr>
                <a:t>DMV Crash Form</a:t>
              </a:r>
            </a:p>
            <a:p>
              <a:pPr marL="0" indent="0">
                <a:buNone/>
              </a:pPr>
              <a:endParaRPr lang="en-US" sz="2400" dirty="0">
                <a:solidFill>
                  <a:srgbClr val="F9DC5C"/>
                </a:solidFill>
              </a:endParaRPr>
            </a:p>
          </p:txBody>
        </p:sp>
        <p:sp>
          <p:nvSpPr>
            <p:cNvPr id="35" name="Text Placeholder 2">
              <a:extLst>
                <a:ext uri="{FF2B5EF4-FFF2-40B4-BE49-F238E27FC236}">
                  <a16:creationId xmlns:a16="http://schemas.microsoft.com/office/drawing/2014/main" id="{E34F3B92-F9D8-4467-AEAF-A3D8F4EEB372}"/>
                </a:ext>
              </a:extLst>
            </p:cNvPr>
            <p:cNvSpPr txBox="1">
              <a:spLocks/>
            </p:cNvSpPr>
            <p:nvPr/>
          </p:nvSpPr>
          <p:spPr>
            <a:xfrm>
              <a:off x="3393454" y="5952330"/>
              <a:ext cx="2291731" cy="379681"/>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9DC5C"/>
                  </a:solidFill>
                </a:rPr>
                <a:t>DT4000</a:t>
              </a:r>
            </a:p>
            <a:p>
              <a:pPr marL="0" indent="0">
                <a:buNone/>
              </a:pPr>
              <a:endParaRPr lang="en-US" sz="2400" dirty="0">
                <a:solidFill>
                  <a:srgbClr val="F9DC5C"/>
                </a:solidFill>
              </a:endParaRPr>
            </a:p>
          </p:txBody>
        </p:sp>
      </p:grpSp>
      <p:grpSp>
        <p:nvGrpSpPr>
          <p:cNvPr id="13" name="Group 12">
            <a:extLst>
              <a:ext uri="{FF2B5EF4-FFF2-40B4-BE49-F238E27FC236}">
                <a16:creationId xmlns:a16="http://schemas.microsoft.com/office/drawing/2014/main" id="{430D8E4A-FADC-4E19-AB24-F73AE6F05819}"/>
              </a:ext>
            </a:extLst>
          </p:cNvPr>
          <p:cNvGrpSpPr/>
          <p:nvPr/>
        </p:nvGrpSpPr>
        <p:grpSpPr>
          <a:xfrm>
            <a:off x="5607467" y="5589757"/>
            <a:ext cx="3276097" cy="1118202"/>
            <a:chOff x="5828865" y="5616454"/>
            <a:chExt cx="3276097" cy="1118202"/>
          </a:xfrm>
        </p:grpSpPr>
        <p:grpSp>
          <p:nvGrpSpPr>
            <p:cNvPr id="30" name="Group 29">
              <a:extLst>
                <a:ext uri="{FF2B5EF4-FFF2-40B4-BE49-F238E27FC236}">
                  <a16:creationId xmlns:a16="http://schemas.microsoft.com/office/drawing/2014/main" id="{A91C05F0-05FC-4FAE-A351-6E18B38C5E78}"/>
                </a:ext>
              </a:extLst>
            </p:cNvPr>
            <p:cNvGrpSpPr/>
            <p:nvPr/>
          </p:nvGrpSpPr>
          <p:grpSpPr>
            <a:xfrm>
              <a:off x="5828865" y="5621254"/>
              <a:ext cx="1231174" cy="1113402"/>
              <a:chOff x="3685444" y="5554854"/>
              <a:chExt cx="1400195" cy="1266255"/>
            </a:xfrm>
            <a:effectLst>
              <a:outerShdw blurRad="50800" dist="38100" dir="2700000" algn="tl" rotWithShape="0">
                <a:prstClr val="black">
                  <a:alpha val="40000"/>
                </a:prstClr>
              </a:outerShdw>
            </a:effectLst>
          </p:grpSpPr>
          <p:grpSp>
            <p:nvGrpSpPr>
              <p:cNvPr id="29" name="Group 28">
                <a:extLst>
                  <a:ext uri="{FF2B5EF4-FFF2-40B4-BE49-F238E27FC236}">
                    <a16:creationId xmlns:a16="http://schemas.microsoft.com/office/drawing/2014/main" id="{9B4DADFC-1890-4F68-8CE1-F5E96C73C406}"/>
                  </a:ext>
                </a:extLst>
              </p:cNvPr>
              <p:cNvGrpSpPr/>
              <p:nvPr/>
            </p:nvGrpSpPr>
            <p:grpSpPr>
              <a:xfrm>
                <a:off x="3685444" y="5554854"/>
                <a:ext cx="1156965" cy="1212459"/>
                <a:chOff x="3685444" y="5554854"/>
                <a:chExt cx="1156965" cy="1212459"/>
              </a:xfrm>
            </p:grpSpPr>
            <p:pic>
              <p:nvPicPr>
                <p:cNvPr id="25" name="Picture 24">
                  <a:extLst>
                    <a:ext uri="{FF2B5EF4-FFF2-40B4-BE49-F238E27FC236}">
                      <a16:creationId xmlns:a16="http://schemas.microsoft.com/office/drawing/2014/main" id="{67A6C0DB-6FA2-40D6-8854-E6C0C9CD60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5444" y="5554854"/>
                  <a:ext cx="1156965" cy="1212459"/>
                </a:xfrm>
                <a:prstGeom prst="rect">
                  <a:avLst/>
                </a:prstGeom>
              </p:spPr>
            </p:pic>
            <p:pic>
              <p:nvPicPr>
                <p:cNvPr id="27" name="Picture 26">
                  <a:extLst>
                    <a:ext uri="{FF2B5EF4-FFF2-40B4-BE49-F238E27FC236}">
                      <a16:creationId xmlns:a16="http://schemas.microsoft.com/office/drawing/2014/main" id="{0500FBB9-9DA0-4271-BCF7-E6BAF60658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6127" y="5735663"/>
                  <a:ext cx="1055598" cy="306464"/>
                </a:xfrm>
                <a:prstGeom prst="rect">
                  <a:avLst/>
                </a:prstGeom>
              </p:spPr>
            </p:pic>
          </p:grpSp>
          <p:pic>
            <p:nvPicPr>
              <p:cNvPr id="20" name="Picture 19">
                <a:extLst>
                  <a:ext uri="{FF2B5EF4-FFF2-40B4-BE49-F238E27FC236}">
                    <a16:creationId xmlns:a16="http://schemas.microsoft.com/office/drawing/2014/main" id="{D06CB938-4290-4BA7-9CE4-4A9D103BE4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97810" y="6233280"/>
                <a:ext cx="587829" cy="587829"/>
              </a:xfrm>
              <a:prstGeom prst="ellipse">
                <a:avLst/>
              </a:prstGeom>
              <a:ln w="3175"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34" name="Text Placeholder 2">
              <a:extLst>
                <a:ext uri="{FF2B5EF4-FFF2-40B4-BE49-F238E27FC236}">
                  <a16:creationId xmlns:a16="http://schemas.microsoft.com/office/drawing/2014/main" id="{CED26747-CA43-49B3-816E-AFA19808743C}"/>
                </a:ext>
              </a:extLst>
            </p:cNvPr>
            <p:cNvSpPr txBox="1">
              <a:spLocks/>
            </p:cNvSpPr>
            <p:nvPr/>
          </p:nvSpPr>
          <p:spPr>
            <a:xfrm>
              <a:off x="6891554" y="5616454"/>
              <a:ext cx="2213408" cy="42627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F9DC5C"/>
                  </a:solidFill>
                </a:rPr>
                <a:t>DNR Crash Form</a:t>
              </a:r>
            </a:p>
            <a:p>
              <a:pPr marL="0" indent="0">
                <a:buNone/>
              </a:pPr>
              <a:endParaRPr lang="en-US" sz="2400" dirty="0">
                <a:solidFill>
                  <a:srgbClr val="F9DC5C"/>
                </a:solidFill>
              </a:endParaRPr>
            </a:p>
          </p:txBody>
        </p:sp>
        <p:sp>
          <p:nvSpPr>
            <p:cNvPr id="36" name="Text Placeholder 2">
              <a:extLst>
                <a:ext uri="{FF2B5EF4-FFF2-40B4-BE49-F238E27FC236}">
                  <a16:creationId xmlns:a16="http://schemas.microsoft.com/office/drawing/2014/main" id="{0B1C4338-9A69-40FA-A0CD-10395A925879}"/>
                </a:ext>
              </a:extLst>
            </p:cNvPr>
            <p:cNvSpPr txBox="1">
              <a:spLocks/>
            </p:cNvSpPr>
            <p:nvPr/>
          </p:nvSpPr>
          <p:spPr>
            <a:xfrm>
              <a:off x="6891554" y="5929035"/>
              <a:ext cx="2213408" cy="42627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9DC5C"/>
                  </a:solidFill>
                </a:rPr>
                <a:t>ATVs, Boats, etc.</a:t>
              </a:r>
            </a:p>
            <a:p>
              <a:pPr marL="0" indent="0">
                <a:buNone/>
              </a:pPr>
              <a:endParaRPr lang="en-US" sz="2400" dirty="0">
                <a:solidFill>
                  <a:srgbClr val="F9DC5C"/>
                </a:solidFill>
              </a:endParaRPr>
            </a:p>
          </p:txBody>
        </p:sp>
      </p:grpSp>
      <p:pic>
        <p:nvPicPr>
          <p:cNvPr id="23" name="Picture 22">
            <a:extLst>
              <a:ext uri="{FF2B5EF4-FFF2-40B4-BE49-F238E27FC236}">
                <a16:creationId xmlns:a16="http://schemas.microsoft.com/office/drawing/2014/main" id="{0D57F577-6E5B-4BF7-B6AF-FEDA085D258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0436" y="1853180"/>
            <a:ext cx="4559321" cy="4061792"/>
          </a:xfrm>
          <a:prstGeom prst="rect">
            <a:avLst/>
          </a:prstGeom>
          <a:ln w="19050" cap="sq">
            <a:solidFill>
              <a:schemeClr val="bg1"/>
            </a:solidFill>
            <a:prstDash val="solid"/>
            <a:miter lim="800000"/>
          </a:ln>
          <a:effectLst/>
        </p:spPr>
      </p:pic>
      <p:pic>
        <p:nvPicPr>
          <p:cNvPr id="26" name="Picture 25">
            <a:extLst>
              <a:ext uri="{FF2B5EF4-FFF2-40B4-BE49-F238E27FC236}">
                <a16:creationId xmlns:a16="http://schemas.microsoft.com/office/drawing/2014/main" id="{C1AA2754-EB5B-4D57-810C-96B74B60606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5131" y="2457513"/>
            <a:ext cx="2828299" cy="1346312"/>
          </a:xfrm>
          <a:prstGeom prst="rect">
            <a:avLst/>
          </a:prstGeom>
          <a:effectLst>
            <a:outerShdw blurRad="50800" dist="38100" dir="2700000" algn="tl" rotWithShape="0">
              <a:prstClr val="black">
                <a:alpha val="40000"/>
              </a:prstClr>
            </a:outerShdw>
          </a:effectLst>
        </p:spPr>
      </p:pic>
      <p:sp>
        <p:nvSpPr>
          <p:cNvPr id="38" name="Title 1">
            <a:extLst>
              <a:ext uri="{FF2B5EF4-FFF2-40B4-BE49-F238E27FC236}">
                <a16:creationId xmlns:a16="http://schemas.microsoft.com/office/drawing/2014/main" id="{46D0A2EB-847A-42CC-8063-DC11ED0C0794}"/>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Symbol Designer</a:t>
            </a:r>
          </a:p>
        </p:txBody>
      </p:sp>
      <p:sp>
        <p:nvSpPr>
          <p:cNvPr id="39" name="Text Placeholder 2">
            <a:extLst>
              <a:ext uri="{FF2B5EF4-FFF2-40B4-BE49-F238E27FC236}">
                <a16:creationId xmlns:a16="http://schemas.microsoft.com/office/drawing/2014/main" id="{0031B79D-9722-4B22-9726-1B8C94A548E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Palette Groups</a:t>
            </a:r>
          </a:p>
        </p:txBody>
      </p:sp>
      <p:grpSp>
        <p:nvGrpSpPr>
          <p:cNvPr id="19" name="Group 18">
            <a:extLst>
              <a:ext uri="{FF2B5EF4-FFF2-40B4-BE49-F238E27FC236}">
                <a16:creationId xmlns:a16="http://schemas.microsoft.com/office/drawing/2014/main" id="{282779FB-6330-40C7-92CB-104FBE764C33}"/>
              </a:ext>
            </a:extLst>
          </p:cNvPr>
          <p:cNvGrpSpPr/>
          <p:nvPr/>
        </p:nvGrpSpPr>
        <p:grpSpPr>
          <a:xfrm>
            <a:off x="3472395" y="1511123"/>
            <a:ext cx="4437672" cy="1097323"/>
            <a:chOff x="3472395" y="1511123"/>
            <a:chExt cx="4437672" cy="1097323"/>
          </a:xfrm>
        </p:grpSpPr>
        <p:cxnSp>
          <p:nvCxnSpPr>
            <p:cNvPr id="40" name="Straight Arrow Connector 39">
              <a:extLst>
                <a:ext uri="{FF2B5EF4-FFF2-40B4-BE49-F238E27FC236}">
                  <a16:creationId xmlns:a16="http://schemas.microsoft.com/office/drawing/2014/main" id="{42A30A05-10BA-486D-B5CE-426CE88A614E}"/>
                </a:ext>
              </a:extLst>
            </p:cNvPr>
            <p:cNvCxnSpPr>
              <a:cxnSpLocks/>
            </p:cNvCxnSpPr>
            <p:nvPr/>
          </p:nvCxnSpPr>
          <p:spPr>
            <a:xfrm flipH="1">
              <a:off x="5794408" y="1511123"/>
              <a:ext cx="2115658" cy="1097323"/>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43" name="Straight Arrow Connector 42">
              <a:extLst>
                <a:ext uri="{FF2B5EF4-FFF2-40B4-BE49-F238E27FC236}">
                  <a16:creationId xmlns:a16="http://schemas.microsoft.com/office/drawing/2014/main" id="{52892CC3-494E-44C1-946F-DAB08DBCD139}"/>
                </a:ext>
              </a:extLst>
            </p:cNvPr>
            <p:cNvCxnSpPr>
              <a:cxnSpLocks/>
            </p:cNvCxnSpPr>
            <p:nvPr/>
          </p:nvCxnSpPr>
          <p:spPr>
            <a:xfrm flipH="1">
              <a:off x="3472395" y="1511123"/>
              <a:ext cx="4437672" cy="723750"/>
            </a:xfrm>
            <a:prstGeom prst="straightConnector1">
              <a:avLst/>
            </a:prstGeom>
            <a:ln w="57150">
              <a:tailEnd type="triangle"/>
            </a:ln>
            <a:effectLst>
              <a:outerShdw blurRad="50800" dist="38100" dir="8100000" algn="tr"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64712214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766FBF4-A56B-4CB2-AE1D-AE896E6C02D0}"/>
              </a:ext>
            </a:extLst>
          </p:cNvPr>
          <p:cNvSpPr/>
          <p:nvPr/>
        </p:nvSpPr>
        <p:spPr>
          <a:xfrm>
            <a:off x="361772" y="2023628"/>
            <a:ext cx="8420455" cy="4339650"/>
          </a:xfrm>
          <a:prstGeom prst="rect">
            <a:avLst/>
          </a:prstGeom>
        </p:spPr>
        <p:txBody>
          <a:bodyPr wrap="square">
            <a:spAutoFit/>
          </a:bodyPr>
          <a:lstStyle/>
          <a:p>
            <a:r>
              <a:rPr lang="en-US" sz="2300" b="1" u="sng" dirty="0">
                <a:solidFill>
                  <a:srgbClr val="F9DC5C"/>
                </a:solidFill>
                <a:latin typeface="Arial Narrow" panose="020B0606020202030204" pitchFamily="34" charset="0"/>
              </a:rPr>
              <a:t>TraCS Web Services</a:t>
            </a:r>
          </a:p>
          <a:p>
            <a:r>
              <a:rPr lang="en-US" sz="2300" b="1" dirty="0">
                <a:solidFill>
                  <a:srgbClr val="F9DC5C"/>
                </a:solidFill>
                <a:latin typeface="Arial Narrow" panose="020B0606020202030204" pitchFamily="34" charset="0"/>
              </a:rPr>
              <a:t>Your agency must be using TraCS Web Services to make use of the File Upload feature.</a:t>
            </a: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Storage Space</a:t>
            </a:r>
          </a:p>
          <a:p>
            <a:r>
              <a:rPr lang="en-US" sz="2300" b="1" dirty="0">
                <a:solidFill>
                  <a:srgbClr val="F9DC5C"/>
                </a:solidFill>
                <a:latin typeface="Arial Narrow" panose="020B0606020202030204" pitchFamily="34" charset="0"/>
              </a:rPr>
              <a:t>A file sever large enough to hold the (culmination) of attachments</a:t>
            </a: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Client Setup</a:t>
            </a:r>
          </a:p>
          <a:p>
            <a:r>
              <a:rPr lang="en-US" sz="2300" b="1" dirty="0">
                <a:solidFill>
                  <a:srgbClr val="F9DC5C"/>
                </a:solidFill>
                <a:latin typeface="Arial Narrow" panose="020B0606020202030204" pitchFamily="34" charset="0"/>
              </a:rPr>
              <a:t>Set up through a distribution – outlined in the Fall 2018 Additional Instructions; contact Badger TraCS Help Desk</a:t>
            </a:r>
          </a:p>
          <a:p>
            <a:endParaRPr lang="en-US" sz="2300" b="1" dirty="0">
              <a:solidFill>
                <a:srgbClr val="F9DC5C"/>
              </a:solidFill>
              <a:latin typeface="Arial Narrow" panose="020B0606020202030204" pitchFamily="34" charset="0"/>
            </a:endParaRPr>
          </a:p>
        </p:txBody>
      </p:sp>
      <p:sp>
        <p:nvSpPr>
          <p:cNvPr id="11" name="Title 1">
            <a:extLst>
              <a:ext uri="{FF2B5EF4-FFF2-40B4-BE49-F238E27FC236}">
                <a16:creationId xmlns:a16="http://schemas.microsoft.com/office/drawing/2014/main" id="{5905C6E1-788D-4707-A0EE-CB4CD653624D}"/>
              </a:ext>
            </a:extLst>
          </p:cNvPr>
          <p:cNvSpPr txBox="1">
            <a:spLocks/>
          </p:cNvSpPr>
          <p:nvPr/>
        </p:nvSpPr>
        <p:spPr>
          <a:xfrm>
            <a:off x="0" y="12532"/>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39B126C7-60B5-4119-92A6-1DC1F3C5D668}"/>
              </a:ext>
            </a:extLst>
          </p:cNvPr>
          <p:cNvSpPr txBox="1">
            <a:spLocks/>
          </p:cNvSpPr>
          <p:nvPr/>
        </p:nvSpPr>
        <p:spPr>
          <a:xfrm>
            <a:off x="1177052" y="862436"/>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what is needed?</a:t>
            </a:r>
          </a:p>
        </p:txBody>
      </p:sp>
    </p:spTree>
    <p:extLst>
      <p:ext uri="{BB962C8B-B14F-4D97-AF65-F5344CB8AC3E}">
        <p14:creationId xmlns:p14="http://schemas.microsoft.com/office/powerpoint/2010/main" val="459991814"/>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2671923-E7CB-4A74-9F67-4C79233DFF61}"/>
              </a:ext>
            </a:extLst>
          </p:cNvPr>
          <p:cNvSpPr txBox="1">
            <a:spLocks/>
          </p:cNvSpPr>
          <p:nvPr/>
        </p:nvSpPr>
        <p:spPr>
          <a:xfrm>
            <a:off x="0" y="12533"/>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1DD5E6E0-6933-44BF-B334-E988CFEA67DE}"/>
              </a:ext>
            </a:extLst>
          </p:cNvPr>
          <p:cNvSpPr txBox="1">
            <a:spLocks/>
          </p:cNvSpPr>
          <p:nvPr/>
        </p:nvSpPr>
        <p:spPr>
          <a:xfrm>
            <a:off x="1177052" y="862437"/>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a:t>
            </a:r>
            <a:r>
              <a:rPr lang="en-US" sz="3200" b="1" u="sng" dirty="0"/>
              <a:t>Server</a:t>
            </a:r>
            <a:r>
              <a:rPr lang="en-US" sz="3200" dirty="0"/>
              <a:t> Setup</a:t>
            </a:r>
          </a:p>
        </p:txBody>
      </p:sp>
      <p:sp>
        <p:nvSpPr>
          <p:cNvPr id="15" name="Rectangle 14">
            <a:extLst>
              <a:ext uri="{FF2B5EF4-FFF2-40B4-BE49-F238E27FC236}">
                <a16:creationId xmlns:a16="http://schemas.microsoft.com/office/drawing/2014/main" id="{62119938-35D1-4905-BCFA-AE5C172A4EF3}"/>
              </a:ext>
            </a:extLst>
          </p:cNvPr>
          <p:cNvSpPr/>
          <p:nvPr/>
        </p:nvSpPr>
        <p:spPr>
          <a:xfrm>
            <a:off x="361772" y="2023628"/>
            <a:ext cx="8420455" cy="1508105"/>
          </a:xfrm>
          <a:prstGeom prst="rect">
            <a:avLst/>
          </a:prstGeom>
        </p:spPr>
        <p:txBody>
          <a:bodyPr wrap="square">
            <a:spAutoFit/>
          </a:bodyPr>
          <a:lstStyle/>
          <a:p>
            <a:r>
              <a:rPr lang="en-US" sz="2300" b="1" u="sng" dirty="0">
                <a:solidFill>
                  <a:srgbClr val="F9DC5C"/>
                </a:solidFill>
                <a:latin typeface="Arial Narrow" panose="020B0606020202030204" pitchFamily="34" charset="0"/>
              </a:rPr>
              <a:t>Baseline 18.01.05 or greater is required</a:t>
            </a:r>
          </a:p>
          <a:p>
            <a:r>
              <a:rPr lang="en-US" sz="2300" b="1" dirty="0">
                <a:solidFill>
                  <a:srgbClr val="F9DC5C"/>
                </a:solidFill>
                <a:latin typeface="Arial Narrow" panose="020B0606020202030204" pitchFamily="34" charset="0"/>
              </a:rPr>
              <a:t>The Fall 2019 Update will release with Baseline 19.01.05 (tentative)</a:t>
            </a:r>
          </a:p>
          <a:p>
            <a:endParaRPr lang="en-US" sz="2300" b="1" dirty="0">
              <a:solidFill>
                <a:srgbClr val="F9DC5C"/>
              </a:solidFill>
              <a:latin typeface="Arial Narrow" panose="020B0606020202030204" pitchFamily="34" charset="0"/>
            </a:endParaRPr>
          </a:p>
          <a:p>
            <a:r>
              <a:rPr lang="en-US" sz="2300" b="1" u="sng" dirty="0">
                <a:solidFill>
                  <a:srgbClr val="F9DC5C"/>
                </a:solidFill>
                <a:latin typeface="Arial Narrow" panose="020B0606020202030204" pitchFamily="34" charset="0"/>
              </a:rPr>
              <a:t>WIPack181116 (Fall 2018) or greater</a:t>
            </a:r>
          </a:p>
        </p:txBody>
      </p:sp>
      <p:pic>
        <p:nvPicPr>
          <p:cNvPr id="8" name="Picture 7">
            <a:extLst>
              <a:ext uri="{FF2B5EF4-FFF2-40B4-BE49-F238E27FC236}">
                <a16:creationId xmlns:a16="http://schemas.microsoft.com/office/drawing/2014/main" id="{53A91C05-CD4A-4B34-8771-D23106F42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6075" y="3658166"/>
            <a:ext cx="4536152" cy="2876014"/>
          </a:xfrm>
          <a:prstGeom prst="rect">
            <a:avLst/>
          </a:prstGeom>
          <a:ln>
            <a:solidFill>
              <a:schemeClr val="bg1"/>
            </a:solidFill>
          </a:ln>
        </p:spPr>
      </p:pic>
      <p:sp>
        <p:nvSpPr>
          <p:cNvPr id="9" name="Arrow: Right 8">
            <a:extLst>
              <a:ext uri="{FF2B5EF4-FFF2-40B4-BE49-F238E27FC236}">
                <a16:creationId xmlns:a16="http://schemas.microsoft.com/office/drawing/2014/main" id="{5470BF15-281D-439F-9EA7-7AAB40315B8A}"/>
              </a:ext>
            </a:extLst>
          </p:cNvPr>
          <p:cNvSpPr/>
          <p:nvPr/>
        </p:nvSpPr>
        <p:spPr>
          <a:xfrm rot="10800000">
            <a:off x="7078681" y="5235975"/>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0B9D15E-0590-4F2E-8786-F85E73C07A52}"/>
              </a:ext>
            </a:extLst>
          </p:cNvPr>
          <p:cNvPicPr>
            <a:picLocks noChangeAspect="1"/>
          </p:cNvPicPr>
          <p:nvPr/>
        </p:nvPicPr>
        <p:blipFill rotWithShape="1">
          <a:blip r:embed="rId3">
            <a:extLst>
              <a:ext uri="{28A0092B-C50C-407E-A947-70E740481C1C}">
                <a14:useLocalDpi xmlns:a14="http://schemas.microsoft.com/office/drawing/2010/main" val="0"/>
              </a:ext>
            </a:extLst>
          </a:blip>
          <a:srcRect l="-8803" t="510" r="-10362" b="-510"/>
          <a:stretch/>
        </p:blipFill>
        <p:spPr>
          <a:xfrm>
            <a:off x="2406106" y="4317205"/>
            <a:ext cx="1051850" cy="14951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14922802"/>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2671923-E7CB-4A74-9F67-4C79233DFF61}"/>
              </a:ext>
            </a:extLst>
          </p:cNvPr>
          <p:cNvSpPr txBox="1">
            <a:spLocks/>
          </p:cNvSpPr>
          <p:nvPr/>
        </p:nvSpPr>
        <p:spPr>
          <a:xfrm>
            <a:off x="0" y="12531"/>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1DD5E6E0-6933-44BF-B334-E988CFEA67DE}"/>
              </a:ext>
            </a:extLst>
          </p:cNvPr>
          <p:cNvSpPr txBox="1">
            <a:spLocks/>
          </p:cNvSpPr>
          <p:nvPr/>
        </p:nvSpPr>
        <p:spPr>
          <a:xfrm>
            <a:off x="1177052" y="862435"/>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Server Setup (</a:t>
            </a:r>
            <a:r>
              <a:rPr lang="en-US" sz="3200" dirty="0" err="1"/>
              <a:t>con’t</a:t>
            </a:r>
            <a:r>
              <a:rPr lang="en-US" sz="3200" dirty="0"/>
              <a:t>.)</a:t>
            </a:r>
          </a:p>
        </p:txBody>
      </p:sp>
      <p:sp>
        <p:nvSpPr>
          <p:cNvPr id="15" name="Rectangle 14">
            <a:extLst>
              <a:ext uri="{FF2B5EF4-FFF2-40B4-BE49-F238E27FC236}">
                <a16:creationId xmlns:a16="http://schemas.microsoft.com/office/drawing/2014/main" id="{62119938-35D1-4905-BCFA-AE5C172A4EF3}"/>
              </a:ext>
            </a:extLst>
          </p:cNvPr>
          <p:cNvSpPr/>
          <p:nvPr/>
        </p:nvSpPr>
        <p:spPr>
          <a:xfrm>
            <a:off x="361772" y="2023628"/>
            <a:ext cx="8420455" cy="1154162"/>
          </a:xfrm>
          <a:prstGeom prst="rect">
            <a:avLst/>
          </a:prstGeom>
        </p:spPr>
        <p:txBody>
          <a:bodyPr wrap="square">
            <a:spAutoFit/>
          </a:bodyPr>
          <a:lstStyle/>
          <a:p>
            <a:r>
              <a:rPr lang="en-US" sz="2300" b="1" u="sng" dirty="0">
                <a:solidFill>
                  <a:srgbClr val="F9DC5C"/>
                </a:solidFill>
                <a:latin typeface="Arial Narrow" panose="020B0606020202030204" pitchFamily="34" charset="0"/>
              </a:rPr>
              <a:t>‘</a:t>
            </a:r>
            <a:r>
              <a:rPr lang="en-US" sz="2300" b="1" u="sng" dirty="0" err="1">
                <a:solidFill>
                  <a:srgbClr val="F9DC5C"/>
                </a:solidFill>
                <a:latin typeface="Arial Narrow" panose="020B0606020202030204" pitchFamily="34" charset="0"/>
              </a:rPr>
              <a:t>LinkedAttachment</a:t>
            </a:r>
            <a:r>
              <a:rPr lang="en-US" sz="2300" b="1" u="sng" dirty="0">
                <a:solidFill>
                  <a:srgbClr val="F9DC5C"/>
                </a:solidFill>
                <a:latin typeface="Arial Narrow" panose="020B0606020202030204" pitchFamily="34" charset="0"/>
              </a:rPr>
              <a:t>’ table in ‘</a:t>
            </a:r>
            <a:r>
              <a:rPr lang="en-US" sz="2300" b="1" u="sng" dirty="0" err="1">
                <a:solidFill>
                  <a:srgbClr val="F9DC5C"/>
                </a:solidFill>
                <a:latin typeface="Arial Narrow" panose="020B0606020202030204" pitchFamily="34" charset="0"/>
              </a:rPr>
              <a:t>TraCS_Data</a:t>
            </a:r>
            <a:r>
              <a:rPr lang="en-US" sz="2300" b="1" u="sng" dirty="0">
                <a:solidFill>
                  <a:srgbClr val="F9DC5C"/>
                </a:solidFill>
                <a:latin typeface="Arial Narrow" panose="020B0606020202030204" pitchFamily="34" charset="0"/>
              </a:rPr>
              <a:t>’ database</a:t>
            </a:r>
          </a:p>
          <a:p>
            <a:r>
              <a:rPr lang="en-US" sz="2300" b="1" dirty="0">
                <a:solidFill>
                  <a:schemeClr val="bg1"/>
                </a:solidFill>
                <a:latin typeface="Arial Narrow" panose="020B0606020202030204" pitchFamily="34" charset="0"/>
              </a:rPr>
              <a:t>The correct </a:t>
            </a:r>
            <a:r>
              <a:rPr lang="en-US" sz="2300" b="1" dirty="0" err="1">
                <a:solidFill>
                  <a:schemeClr val="bg1"/>
                </a:solidFill>
                <a:latin typeface="Arial Narrow" panose="020B0606020202030204" pitchFamily="34" charset="0"/>
              </a:rPr>
              <a:t>WIPack</a:t>
            </a:r>
            <a:r>
              <a:rPr lang="en-US" sz="2300" b="1" dirty="0">
                <a:solidFill>
                  <a:schemeClr val="bg1"/>
                </a:solidFill>
                <a:latin typeface="Arial Narrow" panose="020B0606020202030204" pitchFamily="34" charset="0"/>
              </a:rPr>
              <a:t> (181116 or greater) will automatically add this to the </a:t>
            </a:r>
            <a:r>
              <a:rPr lang="en-US" sz="2300" b="1" dirty="0" err="1">
                <a:solidFill>
                  <a:schemeClr val="bg1"/>
                </a:solidFill>
                <a:latin typeface="Arial Narrow" panose="020B0606020202030204" pitchFamily="34" charset="0"/>
              </a:rPr>
              <a:t>Tracs_Data</a:t>
            </a:r>
            <a:r>
              <a:rPr lang="en-US" sz="2300" b="1" dirty="0">
                <a:solidFill>
                  <a:schemeClr val="bg1"/>
                </a:solidFill>
                <a:latin typeface="Arial Narrow" panose="020B0606020202030204" pitchFamily="34" charset="0"/>
              </a:rPr>
              <a:t> database.</a:t>
            </a:r>
          </a:p>
        </p:txBody>
      </p:sp>
      <p:sp>
        <p:nvSpPr>
          <p:cNvPr id="13" name="Rectangle 12">
            <a:extLst>
              <a:ext uri="{FF2B5EF4-FFF2-40B4-BE49-F238E27FC236}">
                <a16:creationId xmlns:a16="http://schemas.microsoft.com/office/drawing/2014/main" id="{C20AADF5-C63B-4AED-BEC2-F84332594437}"/>
              </a:ext>
            </a:extLst>
          </p:cNvPr>
          <p:cNvSpPr/>
          <p:nvPr/>
        </p:nvSpPr>
        <p:spPr>
          <a:xfrm>
            <a:off x="361772" y="3429795"/>
            <a:ext cx="4798704" cy="2569934"/>
          </a:xfrm>
          <a:prstGeom prst="rect">
            <a:avLst/>
          </a:prstGeom>
        </p:spPr>
        <p:txBody>
          <a:bodyPr wrap="square">
            <a:spAutoFit/>
          </a:bodyPr>
          <a:lstStyle/>
          <a:p>
            <a:r>
              <a:rPr lang="en-US" sz="2300" b="1" u="sng" dirty="0">
                <a:solidFill>
                  <a:srgbClr val="F9DC5C"/>
                </a:solidFill>
                <a:latin typeface="Arial Narrow" panose="020B0606020202030204" pitchFamily="34" charset="0"/>
              </a:rPr>
              <a:t>‘</a:t>
            </a:r>
            <a:r>
              <a:rPr lang="en-US" sz="2300" b="1" u="sng" dirty="0" err="1">
                <a:solidFill>
                  <a:srgbClr val="F9DC5C"/>
                </a:solidFill>
                <a:latin typeface="Arial Narrow" panose="020B0606020202030204" pitchFamily="34" charset="0"/>
              </a:rPr>
              <a:t>ProcessAttachments</a:t>
            </a:r>
            <a:r>
              <a:rPr lang="en-US" sz="2300" b="1" u="sng" dirty="0">
                <a:solidFill>
                  <a:srgbClr val="F9DC5C"/>
                </a:solidFill>
                <a:latin typeface="Arial Narrow" panose="020B0606020202030204" pitchFamily="34" charset="0"/>
              </a:rPr>
              <a:t>’ set ‘True’</a:t>
            </a:r>
          </a:p>
          <a:p>
            <a:r>
              <a:rPr lang="en-US" sz="2300" b="1" dirty="0">
                <a:solidFill>
                  <a:schemeClr val="bg1"/>
                </a:solidFill>
                <a:latin typeface="Arial Narrow" panose="020B0606020202030204" pitchFamily="34" charset="0"/>
              </a:rPr>
              <a:t>Settings.ini: </a:t>
            </a:r>
          </a:p>
          <a:p>
            <a:r>
              <a:rPr lang="en-US" sz="2300" b="1" dirty="0" err="1">
                <a:solidFill>
                  <a:schemeClr val="bg1"/>
                </a:solidFill>
                <a:latin typeface="Arial Narrow" panose="020B0606020202030204" pitchFamily="34" charset="0"/>
              </a:rPr>
              <a:t>ProcessAttachments</a:t>
            </a:r>
            <a:r>
              <a:rPr lang="en-US" sz="2300" b="1" dirty="0">
                <a:solidFill>
                  <a:schemeClr val="bg1"/>
                </a:solidFill>
                <a:latin typeface="Arial Narrow" panose="020B0606020202030204" pitchFamily="34" charset="0"/>
              </a:rPr>
              <a:t> = True</a:t>
            </a:r>
          </a:p>
          <a:p>
            <a:r>
              <a:rPr lang="en-US" sz="2300" b="1" dirty="0">
                <a:solidFill>
                  <a:schemeClr val="bg1"/>
                </a:solidFill>
                <a:latin typeface="Arial Narrow" panose="020B0606020202030204" pitchFamily="34" charset="0"/>
              </a:rPr>
              <a:t>Found in the [Attachments] section of Settings.ini; this is set to ‘True’ by default.</a:t>
            </a:r>
          </a:p>
          <a:p>
            <a:endParaRPr lang="en-US" sz="2300" b="1" dirty="0">
              <a:solidFill>
                <a:srgbClr val="F9DC5C"/>
              </a:solidFill>
              <a:latin typeface="Arial Narrow" panose="020B0606020202030204" pitchFamily="34" charset="0"/>
            </a:endParaRPr>
          </a:p>
        </p:txBody>
      </p:sp>
      <p:pic>
        <p:nvPicPr>
          <p:cNvPr id="7" name="Picture 6" descr="A screenshot of a cell phone&#10;&#10;Description automatically generated">
            <a:extLst>
              <a:ext uri="{FF2B5EF4-FFF2-40B4-BE49-F238E27FC236}">
                <a16:creationId xmlns:a16="http://schemas.microsoft.com/office/drawing/2014/main" id="{624003C9-B6A8-411C-9EC2-30BE6F4CEE1F}"/>
              </a:ext>
            </a:extLst>
          </p:cNvPr>
          <p:cNvPicPr>
            <a:picLocks noChangeAspect="1"/>
          </p:cNvPicPr>
          <p:nvPr/>
        </p:nvPicPr>
        <p:blipFill rotWithShape="1">
          <a:blip r:embed="rId2">
            <a:extLst>
              <a:ext uri="{28A0092B-C50C-407E-A947-70E740481C1C}">
                <a14:useLocalDpi xmlns:a14="http://schemas.microsoft.com/office/drawing/2010/main" val="0"/>
              </a:ext>
            </a:extLst>
          </a:blip>
          <a:srcRect b="25450"/>
          <a:stretch/>
        </p:blipFill>
        <p:spPr>
          <a:xfrm>
            <a:off x="5028401" y="3005750"/>
            <a:ext cx="4052122" cy="3852250"/>
          </a:xfrm>
          <a:prstGeom prst="rect">
            <a:avLst/>
          </a:prstGeom>
        </p:spPr>
      </p:pic>
    </p:spTree>
    <p:extLst>
      <p:ext uri="{BB962C8B-B14F-4D97-AF65-F5344CB8AC3E}">
        <p14:creationId xmlns:p14="http://schemas.microsoft.com/office/powerpoint/2010/main" val="1577063435"/>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95F6FA6-0A01-4035-8DE3-0256D52F6D3A}"/>
              </a:ext>
            </a:extLst>
          </p:cNvPr>
          <p:cNvSpPr txBox="1">
            <a:spLocks/>
          </p:cNvSpPr>
          <p:nvPr/>
        </p:nvSpPr>
        <p:spPr>
          <a:xfrm>
            <a:off x="0" y="12530"/>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77BFF0EE-E7D0-43E5-99EB-768FBAA9672F}"/>
              </a:ext>
            </a:extLst>
          </p:cNvPr>
          <p:cNvSpPr txBox="1">
            <a:spLocks/>
          </p:cNvSpPr>
          <p:nvPr/>
        </p:nvSpPr>
        <p:spPr>
          <a:xfrm>
            <a:off x="1177052" y="862434"/>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Client Setup</a:t>
            </a:r>
          </a:p>
        </p:txBody>
      </p:sp>
      <p:sp>
        <p:nvSpPr>
          <p:cNvPr id="15" name="Rectangle 14">
            <a:extLst>
              <a:ext uri="{FF2B5EF4-FFF2-40B4-BE49-F238E27FC236}">
                <a16:creationId xmlns:a16="http://schemas.microsoft.com/office/drawing/2014/main" id="{3D34B1CB-C911-43E7-B897-17673BAD057D}"/>
              </a:ext>
            </a:extLst>
          </p:cNvPr>
          <p:cNvSpPr/>
          <p:nvPr/>
        </p:nvSpPr>
        <p:spPr>
          <a:xfrm>
            <a:off x="361772" y="2023628"/>
            <a:ext cx="8420455" cy="800219"/>
          </a:xfrm>
          <a:prstGeom prst="rect">
            <a:avLst/>
          </a:prstGeom>
        </p:spPr>
        <p:txBody>
          <a:bodyPr wrap="square">
            <a:spAutoFit/>
          </a:bodyPr>
          <a:lstStyle/>
          <a:p>
            <a:r>
              <a:rPr lang="en-US" sz="2300" b="1" u="sng" dirty="0">
                <a:solidFill>
                  <a:srgbClr val="F9DC5C"/>
                </a:solidFill>
                <a:latin typeface="Arial Narrow" panose="020B0606020202030204" pitchFamily="34" charset="0"/>
              </a:rPr>
              <a:t>Same software needs as Server Setup</a:t>
            </a:r>
          </a:p>
          <a:p>
            <a:r>
              <a:rPr lang="en-US" sz="2300" b="1" dirty="0">
                <a:solidFill>
                  <a:schemeClr val="bg1"/>
                </a:solidFill>
                <a:latin typeface="Arial Narrow" panose="020B0606020202030204" pitchFamily="34" charset="0"/>
              </a:rPr>
              <a:t>Baseline 18.01.05 or greater and WIPack181116 or greater.</a:t>
            </a:r>
          </a:p>
        </p:txBody>
      </p:sp>
      <p:pic>
        <p:nvPicPr>
          <p:cNvPr id="16" name="Picture 15">
            <a:extLst>
              <a:ext uri="{FF2B5EF4-FFF2-40B4-BE49-F238E27FC236}">
                <a16:creationId xmlns:a16="http://schemas.microsoft.com/office/drawing/2014/main" id="{1A68F3CC-F3D0-41AF-A21F-43BEC6E962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1675" y="3078417"/>
            <a:ext cx="5450552" cy="3455763"/>
          </a:xfrm>
          <a:prstGeom prst="rect">
            <a:avLst/>
          </a:prstGeom>
          <a:ln>
            <a:solidFill>
              <a:schemeClr val="bg1"/>
            </a:solidFill>
          </a:ln>
        </p:spPr>
      </p:pic>
      <p:sp>
        <p:nvSpPr>
          <p:cNvPr id="17" name="Arrow: Right 16">
            <a:extLst>
              <a:ext uri="{FF2B5EF4-FFF2-40B4-BE49-F238E27FC236}">
                <a16:creationId xmlns:a16="http://schemas.microsoft.com/office/drawing/2014/main" id="{6EC8ECE7-BC31-46B5-96A2-FBA9C6A690CA}"/>
              </a:ext>
            </a:extLst>
          </p:cNvPr>
          <p:cNvSpPr/>
          <p:nvPr/>
        </p:nvSpPr>
        <p:spPr>
          <a:xfrm rot="10800000">
            <a:off x="6798024" y="5062938"/>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C5F5907D-77A2-4515-9C67-232250FB2D23}"/>
              </a:ext>
            </a:extLst>
          </p:cNvPr>
          <p:cNvPicPr>
            <a:picLocks noChangeAspect="1"/>
          </p:cNvPicPr>
          <p:nvPr/>
        </p:nvPicPr>
        <p:blipFill rotWithShape="1">
          <a:blip r:embed="rId3">
            <a:extLst>
              <a:ext uri="{28A0092B-C50C-407E-A947-70E740481C1C}">
                <a14:useLocalDpi xmlns:a14="http://schemas.microsoft.com/office/drawing/2010/main" val="0"/>
              </a:ext>
            </a:extLst>
          </a:blip>
          <a:srcRect l="-8803" t="510" r="-10362" b="-510"/>
          <a:stretch/>
        </p:blipFill>
        <p:spPr>
          <a:xfrm>
            <a:off x="1215497" y="3881712"/>
            <a:ext cx="1300899" cy="18491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21849510"/>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95F6FA6-0A01-4035-8DE3-0256D52F6D3A}"/>
              </a:ext>
            </a:extLst>
          </p:cNvPr>
          <p:cNvSpPr txBox="1">
            <a:spLocks/>
          </p:cNvSpPr>
          <p:nvPr/>
        </p:nvSpPr>
        <p:spPr>
          <a:xfrm>
            <a:off x="0" y="12534"/>
            <a:ext cx="9144000" cy="849904"/>
          </a:xfrm>
          <a:prstGeom prst="rect">
            <a:avLst/>
          </a:prstGeom>
        </p:spPr>
        <p:txBody>
          <a:bodyPr anchor="ctr" anchorCtr="0"/>
          <a:lstStyle>
            <a:lvl1pPr algn="ctr" defTabSz="914400" rtl="0" eaLnBrk="1" latinLnBrk="0" hangingPunct="1">
              <a:lnSpc>
                <a:spcPts val="4400"/>
              </a:lnSpc>
              <a:spcBef>
                <a:spcPct val="0"/>
              </a:spcBef>
              <a:buNone/>
              <a:defRPr sz="4500" b="1" kern="1200" baseline="0">
                <a:solidFill>
                  <a:schemeClr val="bg1"/>
                </a:solidFill>
                <a:latin typeface="Arial Narrow" panose="020B0606020202030204" pitchFamily="34" charset="0"/>
                <a:ea typeface="+mj-ea"/>
                <a:cs typeface="+mj-cs"/>
              </a:defRPr>
            </a:lvl1pPr>
          </a:lstStyle>
          <a:p>
            <a:r>
              <a:rPr lang="en-US" sz="4000" dirty="0">
                <a:latin typeface="Arial" panose="020B0604020202020204" pitchFamily="34" charset="0"/>
                <a:cs typeface="Arial" panose="020B0604020202020204" pitchFamily="34" charset="0"/>
              </a:rPr>
              <a:t>Attachments</a:t>
            </a:r>
          </a:p>
        </p:txBody>
      </p:sp>
      <p:sp>
        <p:nvSpPr>
          <p:cNvPr id="12" name="Text Placeholder 2">
            <a:extLst>
              <a:ext uri="{FF2B5EF4-FFF2-40B4-BE49-F238E27FC236}">
                <a16:creationId xmlns:a16="http://schemas.microsoft.com/office/drawing/2014/main" id="{77BFF0EE-E7D0-43E5-99EB-768FBAA9672F}"/>
              </a:ext>
            </a:extLst>
          </p:cNvPr>
          <p:cNvSpPr txBox="1">
            <a:spLocks/>
          </p:cNvSpPr>
          <p:nvPr/>
        </p:nvSpPr>
        <p:spPr>
          <a:xfrm>
            <a:off x="1177052" y="862438"/>
            <a:ext cx="6789896"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t>File Upload – Client Setup (</a:t>
            </a:r>
            <a:r>
              <a:rPr lang="en-US" sz="3200" dirty="0" err="1"/>
              <a:t>con’t</a:t>
            </a:r>
            <a:r>
              <a:rPr lang="en-US" sz="3200" dirty="0"/>
              <a:t>.)</a:t>
            </a:r>
          </a:p>
        </p:txBody>
      </p:sp>
      <p:sp>
        <p:nvSpPr>
          <p:cNvPr id="9" name="Rectangle 8">
            <a:extLst>
              <a:ext uri="{FF2B5EF4-FFF2-40B4-BE49-F238E27FC236}">
                <a16:creationId xmlns:a16="http://schemas.microsoft.com/office/drawing/2014/main" id="{9BE17CD7-E286-4888-83B0-A1E1B3B3F99D}"/>
              </a:ext>
            </a:extLst>
          </p:cNvPr>
          <p:cNvSpPr/>
          <p:nvPr/>
        </p:nvSpPr>
        <p:spPr>
          <a:xfrm>
            <a:off x="161699" y="1550026"/>
            <a:ext cx="2406403" cy="4339650"/>
          </a:xfrm>
          <a:prstGeom prst="rect">
            <a:avLst/>
          </a:prstGeom>
        </p:spPr>
        <p:txBody>
          <a:bodyPr wrap="square">
            <a:spAutoFit/>
          </a:bodyPr>
          <a:lstStyle/>
          <a:p>
            <a:r>
              <a:rPr lang="en-US" sz="2300" b="1" u="sng" dirty="0">
                <a:solidFill>
                  <a:srgbClr val="F9DC5C"/>
                </a:solidFill>
                <a:latin typeface="Arial Narrow" panose="020B0606020202030204" pitchFamily="34" charset="0"/>
              </a:rPr>
              <a:t>File Upload DLL</a:t>
            </a:r>
          </a:p>
          <a:p>
            <a:endParaRPr lang="en-US" sz="2300" b="1" u="sng" dirty="0">
              <a:solidFill>
                <a:srgbClr val="F9DC5C"/>
              </a:solidFill>
              <a:latin typeface="Arial Narrow" panose="020B0606020202030204" pitchFamily="34" charset="0"/>
            </a:endParaRPr>
          </a:p>
          <a:p>
            <a:r>
              <a:rPr lang="en-US" sz="2300" b="1" dirty="0">
                <a:solidFill>
                  <a:schemeClr val="bg1"/>
                </a:solidFill>
                <a:latin typeface="Arial Narrow" panose="020B0606020202030204" pitchFamily="34" charset="0"/>
              </a:rPr>
              <a:t>Add the File Upload DLL to the External Information File.</a:t>
            </a:r>
          </a:p>
          <a:p>
            <a:endParaRPr lang="en-US" sz="2300" b="1" dirty="0">
              <a:solidFill>
                <a:schemeClr val="bg1"/>
              </a:solidFill>
              <a:latin typeface="Arial Narrow" panose="020B0606020202030204" pitchFamily="34" charset="0"/>
            </a:endParaRPr>
          </a:p>
          <a:p>
            <a:r>
              <a:rPr lang="en-US" sz="2300" b="1" dirty="0">
                <a:solidFill>
                  <a:schemeClr val="bg1"/>
                </a:solidFill>
                <a:latin typeface="Arial Narrow" panose="020B0606020202030204" pitchFamily="34" charset="0"/>
              </a:rPr>
              <a:t>Ensure the ‘Enabled’ box is checked before clicking ‘Apply’</a:t>
            </a:r>
          </a:p>
        </p:txBody>
      </p:sp>
      <p:pic>
        <p:nvPicPr>
          <p:cNvPr id="4" name="Picture 3" descr="A screenshot of a social media post&#10;&#10;Description automatically generated">
            <a:extLst>
              <a:ext uri="{FF2B5EF4-FFF2-40B4-BE49-F238E27FC236}">
                <a16:creationId xmlns:a16="http://schemas.microsoft.com/office/drawing/2014/main" id="{9A8B7F5C-8BEB-444C-840B-2632C40047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0581" y="1559753"/>
            <a:ext cx="6360658" cy="5307975"/>
          </a:xfrm>
          <a:prstGeom prst="rect">
            <a:avLst/>
          </a:prstGeom>
          <a:ln w="6350" cap="sq">
            <a:solidFill>
              <a:schemeClr val="bg1"/>
            </a:solidFill>
            <a:prstDash val="solid"/>
            <a:miter lim="800000"/>
          </a:ln>
          <a:effectLst>
            <a:outerShdw blurRad="50800" dist="38100" dir="2700000" algn="tl" rotWithShape="0">
              <a:srgbClr val="000000">
                <a:alpha val="43000"/>
              </a:srgbClr>
            </a:outerShdw>
          </a:effectLst>
        </p:spPr>
      </p:pic>
      <p:sp>
        <p:nvSpPr>
          <p:cNvPr id="13" name="Arrow: Right 12">
            <a:extLst>
              <a:ext uri="{FF2B5EF4-FFF2-40B4-BE49-F238E27FC236}">
                <a16:creationId xmlns:a16="http://schemas.microsoft.com/office/drawing/2014/main" id="{4A94C025-204F-4CF2-B083-CB9FDD1442F0}"/>
              </a:ext>
            </a:extLst>
          </p:cNvPr>
          <p:cNvSpPr/>
          <p:nvPr/>
        </p:nvSpPr>
        <p:spPr>
          <a:xfrm rot="10800000">
            <a:off x="4164402" y="1674634"/>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5B3A40CE-743F-489F-809E-132D688AE2AD}"/>
              </a:ext>
            </a:extLst>
          </p:cNvPr>
          <p:cNvSpPr/>
          <p:nvPr/>
        </p:nvSpPr>
        <p:spPr>
          <a:xfrm rot="10800000">
            <a:off x="5925115" y="4861707"/>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6C9EF6A0-E894-4197-8AAE-2C36F234211F}"/>
              </a:ext>
            </a:extLst>
          </p:cNvPr>
          <p:cNvSpPr/>
          <p:nvPr/>
        </p:nvSpPr>
        <p:spPr>
          <a:xfrm rot="10800000">
            <a:off x="4006994" y="2876585"/>
            <a:ext cx="1168924" cy="989815"/>
          </a:xfrm>
          <a:prstGeom prst="rightArrow">
            <a:avLst/>
          </a:prstGeom>
          <a:solidFill>
            <a:srgbClr val="E4CE61"/>
          </a:solidFill>
          <a:ln>
            <a:solidFill>
              <a:schemeClr val="bg1"/>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81029153"/>
      </p:ext>
    </p:extLst>
  </p:cSld>
  <p:clrMapOvr>
    <a:masterClrMapping/>
  </p:clrMapOvr>
  <p:transition spd="slow">
    <p:fade/>
  </p:transition>
</p:sld>
</file>

<file path=ppt/theme/theme1.xml><?xml version="1.0" encoding="utf-8"?>
<a:theme xmlns:a="http://schemas.openxmlformats.org/drawingml/2006/main" name="WisDOT template standard screen gray background">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DOT template standard screen blue background">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7719</TotalTime>
  <Words>3283</Words>
  <Application>Microsoft Office PowerPoint</Application>
  <PresentationFormat>On-screen Show (4:3)</PresentationFormat>
  <Paragraphs>465</Paragraphs>
  <Slides>45</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45</vt:i4>
      </vt:variant>
    </vt:vector>
  </HeadingPairs>
  <TitlesOfParts>
    <vt:vector size="51" baseType="lpstr">
      <vt:lpstr>Arial</vt:lpstr>
      <vt:lpstr>Arial Narrow</vt:lpstr>
      <vt:lpstr>Calibri</vt:lpstr>
      <vt:lpstr>Wingdings</vt:lpstr>
      <vt:lpstr>WisDOT template standard screen gray background</vt:lpstr>
      <vt:lpstr>WisDOT template standard screen blue background</vt:lpstr>
      <vt:lpstr>2019 Badger TraCS User Conference</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KIRKPATRICK, MARY K</dc:creator>
  <cp:lastModifiedBy>HERRERA, ALEJANDRO</cp:lastModifiedBy>
  <cp:revision>295</cp:revision>
  <cp:lastPrinted>2017-04-24T18:31:24Z</cp:lastPrinted>
  <dcterms:created xsi:type="dcterms:W3CDTF">2017-03-13T20:15:47Z</dcterms:created>
  <dcterms:modified xsi:type="dcterms:W3CDTF">2019-10-24T13:15:48Z</dcterms:modified>
</cp:coreProperties>
</file>