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ink/ink1.xml" ContentType="application/inkml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ink/ink2.xml" ContentType="application/inkml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67"/>
  </p:notesMasterIdLst>
  <p:handoutMasterIdLst>
    <p:handoutMasterId r:id="rId68"/>
  </p:handoutMasterIdLst>
  <p:sldIdLst>
    <p:sldId id="271" r:id="rId3"/>
    <p:sldId id="272" r:id="rId4"/>
    <p:sldId id="367" r:id="rId5"/>
    <p:sldId id="384" r:id="rId6"/>
    <p:sldId id="383" r:id="rId7"/>
    <p:sldId id="418" r:id="rId8"/>
    <p:sldId id="415" r:id="rId9"/>
    <p:sldId id="379" r:id="rId10"/>
    <p:sldId id="369" r:id="rId11"/>
    <p:sldId id="368" r:id="rId12"/>
    <p:sldId id="370" r:id="rId13"/>
    <p:sldId id="417" r:id="rId14"/>
    <p:sldId id="382" r:id="rId15"/>
    <p:sldId id="257" r:id="rId16"/>
    <p:sldId id="372" r:id="rId17"/>
    <p:sldId id="420" r:id="rId18"/>
    <p:sldId id="421" r:id="rId19"/>
    <p:sldId id="422" r:id="rId20"/>
    <p:sldId id="423" r:id="rId21"/>
    <p:sldId id="424" r:id="rId22"/>
    <p:sldId id="425" r:id="rId23"/>
    <p:sldId id="429" r:id="rId24"/>
    <p:sldId id="426" r:id="rId25"/>
    <p:sldId id="428" r:id="rId26"/>
    <p:sldId id="427" r:id="rId27"/>
    <p:sldId id="385" r:id="rId28"/>
    <p:sldId id="380" r:id="rId29"/>
    <p:sldId id="381" r:id="rId30"/>
    <p:sldId id="375" r:id="rId31"/>
    <p:sldId id="378" r:id="rId32"/>
    <p:sldId id="386" r:id="rId33"/>
    <p:sldId id="410" r:id="rId34"/>
    <p:sldId id="387" r:id="rId35"/>
    <p:sldId id="373" r:id="rId36"/>
    <p:sldId id="412" r:id="rId37"/>
    <p:sldId id="413" r:id="rId38"/>
    <p:sldId id="388" r:id="rId39"/>
    <p:sldId id="374" r:id="rId40"/>
    <p:sldId id="376" r:id="rId41"/>
    <p:sldId id="390" r:id="rId42"/>
    <p:sldId id="436" r:id="rId43"/>
    <p:sldId id="392" r:id="rId44"/>
    <p:sldId id="393" r:id="rId45"/>
    <p:sldId id="430" r:id="rId46"/>
    <p:sldId id="431" r:id="rId47"/>
    <p:sldId id="434" r:id="rId48"/>
    <p:sldId id="435" r:id="rId49"/>
    <p:sldId id="394" r:id="rId50"/>
    <p:sldId id="437" r:id="rId51"/>
    <p:sldId id="438" r:id="rId52"/>
    <p:sldId id="439" r:id="rId53"/>
    <p:sldId id="399" r:id="rId54"/>
    <p:sldId id="400" r:id="rId55"/>
    <p:sldId id="401" r:id="rId56"/>
    <p:sldId id="402" r:id="rId57"/>
    <p:sldId id="403" r:id="rId58"/>
    <p:sldId id="404" r:id="rId59"/>
    <p:sldId id="405" r:id="rId60"/>
    <p:sldId id="406" r:id="rId61"/>
    <p:sldId id="407" r:id="rId62"/>
    <p:sldId id="408" r:id="rId63"/>
    <p:sldId id="409" r:id="rId64"/>
    <p:sldId id="396" r:id="rId65"/>
    <p:sldId id="414" r:id="rId6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DC5C"/>
    <a:srgbClr val="FF0D0D"/>
    <a:srgbClr val="FF5757"/>
    <a:srgbClr val="E6E6E6"/>
    <a:srgbClr val="FFBE05"/>
    <a:srgbClr val="F0F0F0"/>
    <a:srgbClr val="F2CD00"/>
    <a:srgbClr val="00416A"/>
    <a:srgbClr val="3D6384"/>
    <a:srgbClr val="D8B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68" autoAdjust="0"/>
    <p:restoredTop sz="67956" autoAdjust="0"/>
  </p:normalViewPr>
  <p:slideViewPr>
    <p:cSldViewPr snapToGrid="0">
      <p:cViewPr varScale="1">
        <p:scale>
          <a:sx n="49" d="100"/>
          <a:sy n="49" d="100"/>
        </p:scale>
        <p:origin x="195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5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E387A35C-FE16-4401-8225-4521579CB0E4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230065EF-5B0B-4527-B697-707380E47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16072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18T16:09:57.360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DBFDDA02-9F01-45C1-BF11-C9918CE0F95A}" emma:medium="tactile" emma:mode="ink">
          <msink:context xmlns:msink="http://schemas.microsoft.com/ink/2010/main" type="writingRegion" rotatedBoundingBox="1173,1125 1188,1125 1188,1140 1173,1140"/>
        </emma:interpretation>
      </emma:emma>
    </inkml:annotationXML>
    <inkml:traceGroup>
      <inkml:annotationXML>
        <emma:emma xmlns:emma="http://www.w3.org/2003/04/emma" version="1.0">
          <emma:interpretation id="{2EF3A6D8-2DBA-44EA-BB84-F71448F32D89}" emma:medium="tactile" emma:mode="ink">
            <msink:context xmlns:msink="http://schemas.microsoft.com/ink/2010/main" type="paragraph" rotatedBoundingBox="1173,1125 1188,1125 1188,1140 1173,114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095C8D4-FFF5-4492-B995-6C18F77D0B29}" emma:medium="tactile" emma:mode="ink">
              <msink:context xmlns:msink="http://schemas.microsoft.com/ink/2010/main" type="line" rotatedBoundingBox="1173,1125 1188,1125 1188,1140 1173,1140"/>
            </emma:interpretation>
          </emma:emma>
        </inkml:annotationXML>
        <inkml:traceGroup>
          <inkml:annotationXML>
            <emma:emma xmlns:emma="http://www.w3.org/2003/04/emma" version="1.0">
              <emma:interpretation id="{3D22B72E-8A8E-4226-8662-1F1CB26AC21B}" emma:medium="tactile" emma:mode="ink">
                <msink:context xmlns:msink="http://schemas.microsoft.com/ink/2010/main" type="inkWord" rotatedBoundingBox="1173,1125 1188,1125 1188,1140 1173,1140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1 1 0,'0'0'224,"0"0"-32,0 0-96,0 0 65,0 0-33,0 0 32,0 0 128,0 0 0,0 0-95,0 0-1,0 0-64,0 0-64,0 0-32,0 0 0,0 0 32,0 0-32,0 0-32,0 0 0,0 0 0,0 0 32,0 0-32,0 0 0,0 0 0,0 0 0,0 0-32,0 0-192,0 0-96,0 0-97,0 0-223,0 0-33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25T20:26:41.688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40F59283-50A0-4BF8-90CE-505926B97D5E}" emma:medium="tactile" emma:mode="ink">
          <msink:context xmlns:msink="http://schemas.microsoft.com/ink/2010/main" type="inkDrawing" rotatedBoundingBox="6181,3147 6205,3147 6205,3162 6181,3162" shapeName="Other"/>
        </emma:interpretation>
      </emma:emma>
    </inkml:annotationXML>
    <inkml:trace contextRef="#ctx0" brushRef="#br0">25 1 384,'0'0'417,"0"0"-97,0 0 0,0 0-31,0 0-1,0 0-160,0 0 32,0 0-32,0 0-96,0 0 64,0 0-64,0 0 65,0 0-33,0 0-32,-24 0 0,24 0 0,0 0 0,0 0-32,0 0 0,0 0 0,0 0 0,0 0 0,0 0-32,0 0-96,0 0-129,0 0-95,0 0-128,0 0-353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8B8B34B4-0DAC-4C17-B484-320AB1570CDC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2875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A3688F50-7C5E-4630-BBD8-8950DF35A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1315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5455" y="4462448"/>
            <a:ext cx="5608320" cy="36604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867016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991106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832770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6685131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81507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435912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6421970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1596433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030156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635928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792613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649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8038108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2315251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3962181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5632200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2937511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7750895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2410718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40033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4663953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220312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7236904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5870771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784954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0648197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2930299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5528090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238609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777915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7224283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0541658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65887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0051653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00166868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97964929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14221933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6927422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4132040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68695593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71131524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7031379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3526243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49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739234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80056650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89647949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403510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79497590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3868270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65532788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62898793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6389123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80874231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80503227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59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679112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38552909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60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3478345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61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81526539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62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26436473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63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66710536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04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457075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3892235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714899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A0284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9" y="5299578"/>
            <a:ext cx="1143000" cy="1143000"/>
          </a:xfrm>
          <a:prstGeom prst="rect">
            <a:avLst/>
          </a:prstGeom>
          <a:effectLst>
            <a:outerShdw blurRad="190500" algn="ctr" rotWithShape="0">
              <a:schemeClr val="tx1">
                <a:lumMod val="50000"/>
                <a:lumOff val="50000"/>
                <a:alpha val="7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15844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67643563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80943360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84345239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281876888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209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57350" indent="-28575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8362678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24744545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858309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E384B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15720425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34275115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84864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 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DCC070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or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3" y="5299578"/>
            <a:ext cx="1143000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20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35756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 rIns="91440" bIns="4572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2408670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customXml" Target="../ink/ink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customXml" Target="../ink/ink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/>
              <p14:cNvContentPartPr/>
              <p14:nvPr userDrawn="1"/>
            </p14:nvContentPartPr>
            <p14:xfrm>
              <a:off x="422348" y="405245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9108" y="402005"/>
                <a:ext cx="6840" cy="684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5" r:id="rId3"/>
    <p:sldLayoutId id="2147483679" r:id="rId4"/>
    <p:sldLayoutId id="2147483676" r:id="rId5"/>
    <p:sldLayoutId id="2147483677" r:id="rId6"/>
    <p:sldLayoutId id="2147483681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26" y="45129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k 2"/>
              <p14:cNvContentPartPr/>
              <p14:nvPr userDrawn="1"/>
            </p14:nvContentPartPr>
            <p14:xfrm>
              <a:off x="2225343" y="1138497"/>
              <a:ext cx="9000" cy="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221743" y="1134897"/>
                <a:ext cx="15840" cy="756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72" r:id="rId5"/>
    <p:sldLayoutId id="2147483670" r:id="rId6"/>
    <p:sldLayoutId id="2147483680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.PNG"/><Relationship Id="rId5" Type="http://schemas.openxmlformats.org/officeDocument/2006/relationships/image" Target="../media/image16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3.PNG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88965"/>
            <a:ext cx="9144000" cy="1440394"/>
          </a:xfrm>
        </p:spPr>
        <p:txBody>
          <a:bodyPr/>
          <a:lstStyle/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2019 Badger TraCS</a:t>
            </a:r>
            <a:b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User Conference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9982" y="3073476"/>
            <a:ext cx="2781546" cy="468520"/>
          </a:xfrm>
        </p:spPr>
        <p:txBody>
          <a:bodyPr/>
          <a:lstStyle/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 Herrera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2878" y="3612173"/>
            <a:ext cx="2595755" cy="468520"/>
          </a:xfrm>
        </p:spPr>
        <p:txBody>
          <a:bodyPr/>
          <a:lstStyle/>
          <a:p>
            <a:r>
              <a:rPr lang="en-US" sz="2000" b="1" spc="0" dirty="0">
                <a:solidFill>
                  <a:srgbClr val="F9DC5C"/>
                </a:solidFill>
                <a:cs typeface="Arial" panose="020B0604020202020204" pitchFamily="34" charset="0"/>
              </a:rPr>
              <a:t>Badger TraCS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7200" y="4439546"/>
            <a:ext cx="8229600" cy="623100"/>
          </a:xfrm>
        </p:spPr>
        <p:txBody>
          <a:bodyPr/>
          <a:lstStyle/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Holiday Inn Hotel &amp; Convention Center</a:t>
            </a:r>
          </a:p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1001 Amber Ave., Stevens Point, WI 54482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79098" y="5231093"/>
            <a:ext cx="2585805" cy="316992"/>
          </a:xfrm>
        </p:spPr>
        <p:txBody>
          <a:bodyPr/>
          <a:lstStyle/>
          <a:p>
            <a:r>
              <a:rPr lang="en-US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 16, 2019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1731FA-352E-4153-91FD-938D06C0E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7168" y="5207785"/>
            <a:ext cx="1177229" cy="117722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5400"/>
          </a:effectLst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234CFE-8FF9-410F-AE9B-26A67FBA1CDC}"/>
              </a:ext>
            </a:extLst>
          </p:cNvPr>
          <p:cNvSpPr txBox="1">
            <a:spLocks/>
          </p:cNvSpPr>
          <p:nvPr/>
        </p:nvSpPr>
        <p:spPr>
          <a:xfrm>
            <a:off x="0" y="1743944"/>
            <a:ext cx="91440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 Ad Hoc Reporting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1638A77-7A72-474E-B379-8001EB81CCEE}"/>
              </a:ext>
            </a:extLst>
          </p:cNvPr>
          <p:cNvSpPr txBox="1">
            <a:spLocks/>
          </p:cNvSpPr>
          <p:nvPr/>
        </p:nvSpPr>
        <p:spPr>
          <a:xfrm>
            <a:off x="6063339" y="2472923"/>
            <a:ext cx="2781546" cy="106907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Insp.</a:t>
            </a:r>
          </a:p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Travis Lauer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D96FBE0-EE82-4A8F-AE1C-F267A94FE34C}"/>
              </a:ext>
            </a:extLst>
          </p:cNvPr>
          <p:cNvSpPr txBox="1">
            <a:spLocks/>
          </p:cNvSpPr>
          <p:nvPr/>
        </p:nvSpPr>
        <p:spPr>
          <a:xfrm>
            <a:off x="3036498" y="2495390"/>
            <a:ext cx="2781546" cy="104660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Insp.</a:t>
            </a:r>
          </a:p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 Fetzer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CE4FBDB-0F12-4BCD-AFE2-16DC10F4C153}"/>
              </a:ext>
            </a:extLst>
          </p:cNvPr>
          <p:cNvSpPr txBox="1">
            <a:spLocks/>
          </p:cNvSpPr>
          <p:nvPr/>
        </p:nvSpPr>
        <p:spPr>
          <a:xfrm>
            <a:off x="6093887" y="3612173"/>
            <a:ext cx="2595755" cy="46852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 spc="1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spc="0" dirty="0">
                <a:solidFill>
                  <a:srgbClr val="F9DC5C"/>
                </a:solidFill>
                <a:cs typeface="Arial" panose="020B0604020202020204" pitchFamily="34" charset="0"/>
              </a:rPr>
              <a:t>Wisconsin State Patrol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B358D8D-C4A4-42E5-9FD4-C62F4EB579EE}"/>
              </a:ext>
            </a:extLst>
          </p:cNvPr>
          <p:cNvSpPr txBox="1">
            <a:spLocks/>
          </p:cNvSpPr>
          <p:nvPr/>
        </p:nvSpPr>
        <p:spPr>
          <a:xfrm>
            <a:off x="3067046" y="3612173"/>
            <a:ext cx="2595755" cy="46852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 spc="1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spc="0" dirty="0">
                <a:solidFill>
                  <a:srgbClr val="F9DC5C"/>
                </a:solidFill>
                <a:cs typeface="Arial" panose="020B0604020202020204" pitchFamily="34" charset="0"/>
              </a:rPr>
              <a:t>Wisconsin State Patrol</a:t>
            </a:r>
          </a:p>
        </p:txBody>
      </p:sp>
    </p:spTree>
    <p:extLst>
      <p:ext uri="{BB962C8B-B14F-4D97-AF65-F5344CB8AC3E}">
        <p14:creationId xmlns:p14="http://schemas.microsoft.com/office/powerpoint/2010/main" val="2096451165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Query Builder - Overview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2019 Badger TraCS User Conference Folder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26EF4BA-3297-4130-8097-4FDDF7FDD790}"/>
              </a:ext>
            </a:extLst>
          </p:cNvPr>
          <p:cNvSpPr txBox="1">
            <a:spLocks/>
          </p:cNvSpPr>
          <p:nvPr/>
        </p:nvSpPr>
        <p:spPr>
          <a:xfrm>
            <a:off x="0" y="1819074"/>
            <a:ext cx="9143999" cy="50389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2019 Badger TraCS User Conference: Creating Ad Hoc Reports found in Conference Folder. First section gives an overview of the format of the </a:t>
            </a:r>
            <a:r>
              <a:rPr lang="en-US" sz="2400" b="1" i="1" dirty="0">
                <a:solidFill>
                  <a:srgbClr val="F9DC5C"/>
                </a:solidFill>
              </a:rPr>
              <a:t>Ad Hoc Query Builder</a:t>
            </a:r>
            <a:r>
              <a:rPr lang="en-US" sz="2400" dirty="0">
                <a:solidFill>
                  <a:srgbClr val="F9DC5C"/>
                </a:solidFill>
              </a:rPr>
              <a:t>.</a:t>
            </a:r>
          </a:p>
          <a:p>
            <a:pPr marL="0" indent="0">
              <a:buNone/>
            </a:pPr>
            <a:endParaRPr lang="en-US" sz="2500" dirty="0">
              <a:solidFill>
                <a:srgbClr val="F9DC5C"/>
              </a:solidFill>
            </a:endParaRPr>
          </a:p>
          <a:p>
            <a:r>
              <a:rPr lang="en-US" sz="2500" b="1" dirty="0">
                <a:solidFill>
                  <a:srgbClr val="F9DC5C"/>
                </a:solidFill>
              </a:rPr>
              <a:t>Form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Type of entry form</a:t>
            </a:r>
          </a:p>
          <a:p>
            <a:r>
              <a:rPr lang="en-US" sz="2500" b="1" dirty="0">
                <a:solidFill>
                  <a:srgbClr val="F9DC5C"/>
                </a:solidFill>
              </a:rPr>
              <a:t>Group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Section within entry form</a:t>
            </a:r>
          </a:p>
          <a:p>
            <a:r>
              <a:rPr lang="en-US" sz="2500" b="1" dirty="0">
                <a:solidFill>
                  <a:srgbClr val="F9DC5C"/>
                </a:solidFill>
              </a:rPr>
              <a:t>Field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Field within section</a:t>
            </a:r>
          </a:p>
          <a:p>
            <a:r>
              <a:rPr lang="en-US" sz="2500" b="1" dirty="0">
                <a:solidFill>
                  <a:srgbClr val="F9DC5C"/>
                </a:solidFill>
              </a:rPr>
              <a:t>Action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Desired action with data</a:t>
            </a: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166ECE-11F3-4976-8AC2-47B40FA10D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" t="829" r="864" b="-1"/>
          <a:stretch/>
        </p:blipFill>
        <p:spPr>
          <a:xfrm>
            <a:off x="4561367" y="2753832"/>
            <a:ext cx="4316819" cy="411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71457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Handout p. 2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26EF4BA-3297-4130-8097-4FDDF7FDD790}"/>
              </a:ext>
            </a:extLst>
          </p:cNvPr>
          <p:cNvSpPr txBox="1">
            <a:spLocks/>
          </p:cNvSpPr>
          <p:nvPr/>
        </p:nvSpPr>
        <p:spPr>
          <a:xfrm>
            <a:off x="0" y="1819074"/>
            <a:ext cx="9267824" cy="50389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2019 Badger TraCS User Conference: Creating Ad Hoc Reports found in Conference Folder. First section gives an overview of the format of the </a:t>
            </a:r>
            <a:r>
              <a:rPr lang="en-US" sz="2400" b="1" i="1" dirty="0">
                <a:solidFill>
                  <a:srgbClr val="F9DC5C"/>
                </a:solidFill>
              </a:rPr>
              <a:t>Ad Hoc Query Builder</a:t>
            </a:r>
            <a:r>
              <a:rPr lang="en-US" sz="2400" dirty="0">
                <a:solidFill>
                  <a:srgbClr val="F9DC5C"/>
                </a:solidFill>
              </a:rPr>
              <a:t>.</a:t>
            </a:r>
          </a:p>
          <a:p>
            <a:pPr marL="0" indent="0">
              <a:buNone/>
            </a:pPr>
            <a:endParaRPr lang="en-US" sz="2500" dirty="0">
              <a:solidFill>
                <a:srgbClr val="F9DC5C"/>
              </a:solidFill>
            </a:endParaRPr>
          </a:p>
          <a:p>
            <a:r>
              <a:rPr lang="en-US" sz="2400" b="1" dirty="0">
                <a:solidFill>
                  <a:srgbClr val="F9DC5C"/>
                </a:solidFill>
              </a:rPr>
              <a:t>Form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Type of entry form</a:t>
            </a:r>
          </a:p>
          <a:p>
            <a:r>
              <a:rPr lang="en-US" sz="2400" b="1" dirty="0">
                <a:solidFill>
                  <a:srgbClr val="F9DC5C"/>
                </a:solidFill>
              </a:rPr>
              <a:t>Group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Section within entry form</a:t>
            </a:r>
          </a:p>
          <a:p>
            <a:r>
              <a:rPr lang="en-US" sz="2400" b="1" dirty="0">
                <a:solidFill>
                  <a:srgbClr val="F9DC5C"/>
                </a:solidFill>
              </a:rPr>
              <a:t>Field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Field within section</a:t>
            </a:r>
          </a:p>
          <a:p>
            <a:r>
              <a:rPr lang="en-US" sz="2400" b="1" dirty="0">
                <a:solidFill>
                  <a:srgbClr val="F9DC5C"/>
                </a:solidFill>
              </a:rPr>
              <a:t>Action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Desired action with data</a:t>
            </a: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6FEF67-C75C-49CE-AB86-FFD39A9420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" t="927" r="2181" b="8942"/>
          <a:stretch/>
        </p:blipFill>
        <p:spPr>
          <a:xfrm>
            <a:off x="4161183" y="2668480"/>
            <a:ext cx="4748901" cy="421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5832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Handout p. 3 - 10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26EF4BA-3297-4130-8097-4FDDF7FDD790}"/>
              </a:ext>
            </a:extLst>
          </p:cNvPr>
          <p:cNvSpPr txBox="1">
            <a:spLocks/>
          </p:cNvSpPr>
          <p:nvPr/>
        </p:nvSpPr>
        <p:spPr>
          <a:xfrm>
            <a:off x="0" y="1819074"/>
            <a:ext cx="9267824" cy="50389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The rest of the handout will guide you through the four practice queries that we will go through in this session.</a:t>
            </a:r>
          </a:p>
          <a:p>
            <a:pPr marL="0" indent="0">
              <a:buNone/>
            </a:pPr>
            <a:endParaRPr lang="en-US" sz="2400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Each query is more complex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than the last.</a:t>
            </a:r>
          </a:p>
          <a:p>
            <a:pPr marL="0" indent="0">
              <a:buNone/>
            </a:pPr>
            <a:endParaRPr lang="en-US" sz="2400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Queries represent different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functionalities offered by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TraCS Ad Hoc Queries.</a:t>
            </a:r>
          </a:p>
          <a:p>
            <a:pPr marL="0" indent="0">
              <a:buNone/>
            </a:pPr>
            <a:endParaRPr lang="en-US" sz="2400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We will provide time toward the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End of the training for Q&amp;A and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for creating your own queries.</a:t>
            </a: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41984E-96C9-497A-8488-FF81E2AE5B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" t="1899" r="4357"/>
          <a:stretch/>
        </p:blipFill>
        <p:spPr>
          <a:xfrm>
            <a:off x="4465983" y="2408712"/>
            <a:ext cx="4412203" cy="446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81520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3"/>
            <a:ext cx="9143999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/>
              <a:t>Handout p.3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4FBFFBF-0730-405B-9410-BB50A4EAF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295428"/>
              </p:ext>
            </p:extLst>
          </p:nvPr>
        </p:nvGraphicFramePr>
        <p:xfrm>
          <a:off x="461286" y="3094559"/>
          <a:ext cx="8221428" cy="1995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297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614114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003729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252524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784764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73973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Junction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JunctionJunctionLocation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Intersection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Information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Status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Transmitted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SummaryTotalInjured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Greater Than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0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  <a:tr h="499750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</a:tbl>
          </a:graphicData>
        </a:graphic>
      </p:graphicFrame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D634CBB-19E9-4E82-9BD9-FAD88A61C6F2}"/>
              </a:ext>
            </a:extLst>
          </p:cNvPr>
          <p:cNvSpPr txBox="1">
            <a:spLocks/>
          </p:cNvSpPr>
          <p:nvPr/>
        </p:nvSpPr>
        <p:spPr>
          <a:xfrm>
            <a:off x="209548" y="2267386"/>
            <a:ext cx="8558891" cy="4467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“What data do I need to answer this question?”</a:t>
            </a:r>
            <a:endParaRPr lang="en-US" sz="2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26714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39F13E1-6EF8-41BA-9CB9-940073BFF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481" y="2784365"/>
            <a:ext cx="6956277" cy="1617476"/>
          </a:xfrm>
          <a:prstGeom prst="rect">
            <a:avLst/>
          </a:prstGeom>
        </p:spPr>
      </p:pic>
      <p:pic>
        <p:nvPicPr>
          <p:cNvPr id="18" name="Picture 1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499D5B6-C686-40D5-8D1E-C3AFBA0F0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641" y="5274560"/>
            <a:ext cx="6956277" cy="125962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4" y="1648907"/>
            <a:ext cx="8043839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Summary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Crash Date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must have taken place in 2018.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Total Injured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there must be injured individuals (more than zero).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Where do I find the information on the form?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A11680D-3068-4992-8C2B-3F802A665900}"/>
              </a:ext>
            </a:extLst>
          </p:cNvPr>
          <p:cNvSpPr/>
          <p:nvPr/>
        </p:nvSpPr>
        <p:spPr>
          <a:xfrm>
            <a:off x="244754" y="4448202"/>
            <a:ext cx="793216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Crash Scene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Junction Location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must have occurred within an intersection.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6F05057-5665-499C-84FE-46B13AD39672}"/>
              </a:ext>
            </a:extLst>
          </p:cNvPr>
          <p:cNvSpPr/>
          <p:nvPr/>
        </p:nvSpPr>
        <p:spPr>
          <a:xfrm>
            <a:off x="1220641" y="2987040"/>
            <a:ext cx="1714148" cy="319795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7EAD19B-ED2A-4C14-90BC-0DC72A54BD36}"/>
              </a:ext>
            </a:extLst>
          </p:cNvPr>
          <p:cNvSpPr/>
          <p:nvPr/>
        </p:nvSpPr>
        <p:spPr>
          <a:xfrm>
            <a:off x="343515" y="2748686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50D06A2-59C3-4D50-A2A7-A40971C9F9C4}"/>
              </a:ext>
            </a:extLst>
          </p:cNvPr>
          <p:cNvSpPr/>
          <p:nvPr/>
        </p:nvSpPr>
        <p:spPr>
          <a:xfrm>
            <a:off x="6338122" y="3340322"/>
            <a:ext cx="829032" cy="319795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096A394-DAA5-4346-8AE2-47519761C2AF}"/>
              </a:ext>
            </a:extLst>
          </p:cNvPr>
          <p:cNvSpPr/>
          <p:nvPr/>
        </p:nvSpPr>
        <p:spPr>
          <a:xfrm rot="13500000">
            <a:off x="6897046" y="3504926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89351D9-61E2-44EC-90D5-E3F14673950E}"/>
              </a:ext>
            </a:extLst>
          </p:cNvPr>
          <p:cNvSpPr/>
          <p:nvPr/>
        </p:nvSpPr>
        <p:spPr>
          <a:xfrm>
            <a:off x="2771961" y="6150550"/>
            <a:ext cx="2244175" cy="319795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8C748F9-7E54-4592-A9B3-A620C4C53F94}"/>
              </a:ext>
            </a:extLst>
          </p:cNvPr>
          <p:cNvSpPr/>
          <p:nvPr/>
        </p:nvSpPr>
        <p:spPr>
          <a:xfrm rot="2700000">
            <a:off x="2030973" y="5439915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22145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5" y="1648907"/>
            <a:ext cx="788300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Form Information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Status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the form must have been transmitted.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Where do I find the information on the form?</a:t>
            </a:r>
          </a:p>
        </p:txBody>
      </p:sp>
      <p:pic>
        <p:nvPicPr>
          <p:cNvPr id="3" name="Picture 2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3B56F9BF-53E7-44BC-B949-75E80E7B52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569" y="2532500"/>
            <a:ext cx="5746777" cy="4050270"/>
          </a:xfrm>
          <a:prstGeom prst="rect">
            <a:avLst/>
          </a:prstGeom>
          <a:ln w="317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C53BFD4-3839-4EEE-AB3E-D32DAAB72E29}"/>
              </a:ext>
            </a:extLst>
          </p:cNvPr>
          <p:cNvSpPr/>
          <p:nvPr/>
        </p:nvSpPr>
        <p:spPr>
          <a:xfrm>
            <a:off x="4330740" y="3797891"/>
            <a:ext cx="580383" cy="157560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7EAD19B-ED2A-4C14-90BC-0DC72A54BD36}"/>
              </a:ext>
            </a:extLst>
          </p:cNvPr>
          <p:cNvSpPr/>
          <p:nvPr/>
        </p:nvSpPr>
        <p:spPr>
          <a:xfrm rot="2700000">
            <a:off x="3594320" y="3106418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247959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3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850167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Tips – Consider User Permissions</a:t>
            </a:r>
            <a:endParaRPr lang="en-US" sz="3200" b="1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16502" y="1457839"/>
            <a:ext cx="4375822" cy="51047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Any user with the </a:t>
            </a:r>
            <a:r>
              <a:rPr lang="en-US" sz="2500" b="1" dirty="0"/>
              <a:t>Supervisor </a:t>
            </a:r>
            <a:r>
              <a:rPr lang="en-US" sz="2500" b="1" dirty="0">
                <a:solidFill>
                  <a:srgbClr val="F9DC5C"/>
                </a:solidFill>
              </a:rPr>
              <a:t>Access Right can </a:t>
            </a:r>
            <a:r>
              <a:rPr lang="en-US" sz="2500" b="1" dirty="0"/>
              <a:t>create/run</a:t>
            </a:r>
            <a:r>
              <a:rPr lang="en-US" sz="2500" b="1" dirty="0">
                <a:solidFill>
                  <a:srgbClr val="F9DC5C"/>
                </a:solidFill>
              </a:rPr>
              <a:t> Ad Hoc Queries.</a:t>
            </a:r>
          </a:p>
          <a:p>
            <a:pPr marL="0" indent="0">
              <a:buNone/>
            </a:pPr>
            <a:endParaRPr lang="en-US" sz="2500" b="1" dirty="0">
              <a:solidFill>
                <a:srgbClr val="FFBE05"/>
              </a:solidFill>
            </a:endParaRPr>
          </a:p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However, results of the query may differ between users running the query if the user running the query does not have access to view others’ forms.</a:t>
            </a:r>
          </a:p>
          <a:p>
            <a:pPr marL="0" indent="0">
              <a:buNone/>
            </a:pPr>
            <a:endParaRPr lang="en-US" sz="2500" b="1" dirty="0">
              <a:solidFill>
                <a:srgbClr val="FFBE05"/>
              </a:solidFill>
            </a:endParaRPr>
          </a:p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Give</a:t>
            </a:r>
            <a:r>
              <a:rPr lang="en-US" sz="2500" b="1" dirty="0">
                <a:solidFill>
                  <a:srgbClr val="FFBE05"/>
                </a:solidFill>
              </a:rPr>
              <a:t> </a:t>
            </a:r>
            <a:r>
              <a:rPr lang="en-US" sz="2500" b="1" dirty="0" err="1"/>
              <a:t>ViewOnly</a:t>
            </a:r>
            <a:r>
              <a:rPr lang="en-US" sz="2500" b="1" dirty="0">
                <a:solidFill>
                  <a:srgbClr val="F9DC5C"/>
                </a:solidFill>
              </a:rPr>
              <a:t> permission to the </a:t>
            </a:r>
            <a:r>
              <a:rPr lang="en-US" sz="2500" b="1" dirty="0">
                <a:solidFill>
                  <a:srgbClr val="F0F0F0"/>
                </a:solidFill>
              </a:rPr>
              <a:t>‘All’ </a:t>
            </a:r>
            <a:r>
              <a:rPr lang="en-US" sz="2500" b="1" dirty="0">
                <a:solidFill>
                  <a:srgbClr val="F9DC5C"/>
                </a:solidFill>
              </a:rPr>
              <a:t>associated user to ensure </a:t>
            </a:r>
            <a:r>
              <a:rPr lang="en-US" sz="2500" b="1" u="sng" dirty="0"/>
              <a:t>all users’</a:t>
            </a:r>
            <a:r>
              <a:rPr lang="en-US" sz="2500" b="1" dirty="0">
                <a:solidFill>
                  <a:srgbClr val="F9DC5C"/>
                </a:solidFill>
              </a:rPr>
              <a:t> forms are viewable. Will not be able to edit others’ forms.</a:t>
            </a: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276423-F8E7-43BC-9EA9-86765CAB4A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" r="1724"/>
          <a:stretch/>
        </p:blipFill>
        <p:spPr>
          <a:xfrm>
            <a:off x="4327360" y="1457839"/>
            <a:ext cx="4764042" cy="5400161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969F001-5D85-4369-9B02-C91EF209C332}"/>
              </a:ext>
            </a:extLst>
          </p:cNvPr>
          <p:cNvCxnSpPr/>
          <p:nvPr/>
        </p:nvCxnSpPr>
        <p:spPr>
          <a:xfrm>
            <a:off x="3876172" y="2469815"/>
            <a:ext cx="2712720" cy="1801195"/>
          </a:xfrm>
          <a:prstGeom prst="straightConnector1">
            <a:avLst/>
          </a:prstGeom>
          <a:ln w="57150">
            <a:solidFill>
              <a:srgbClr val="FFBE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1B6539D5-8310-4CD1-AD1E-BA617B56FF9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777801" y="5763242"/>
            <a:ext cx="849660" cy="716280"/>
          </a:xfrm>
          <a:prstGeom prst="bentConnector3">
            <a:avLst>
              <a:gd name="adj1" fmla="val -12306"/>
            </a:avLst>
          </a:prstGeom>
          <a:ln w="57150">
            <a:solidFill>
              <a:srgbClr val="FFBE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256976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0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8689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i="1" dirty="0"/>
              <a:t>Tips – Sharing Ad Hoc Reports: Export/Import </a:t>
            </a:r>
            <a:r>
              <a:rPr lang="en-US" b="1" i="1" dirty="0">
                <a:solidFill>
                  <a:srgbClr val="F2CD00"/>
                </a:solidFill>
              </a:rPr>
              <a:t>QRY.EXML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-1" y="1596908"/>
            <a:ext cx="9144000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Ad Hoc Reports are associated with a User’s Profile – they are treated in much the same way as </a:t>
            </a:r>
            <a:r>
              <a:rPr lang="en-US" sz="2400" b="1" dirty="0"/>
              <a:t>Advanced Searches</a:t>
            </a:r>
            <a:r>
              <a:rPr lang="en-US" sz="2400" b="1" dirty="0">
                <a:solidFill>
                  <a:srgbClr val="F9DC5C"/>
                </a:solidFill>
              </a:rPr>
              <a:t>. The same user can view reports they created on </a:t>
            </a:r>
            <a:r>
              <a:rPr lang="en-US" sz="2400" b="1" dirty="0"/>
              <a:t>ANY</a:t>
            </a:r>
            <a:r>
              <a:rPr lang="en-US" sz="2400" b="1" dirty="0">
                <a:solidFill>
                  <a:srgbClr val="F9DC5C"/>
                </a:solidFill>
              </a:rPr>
              <a:t> Office Machine.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Ad Hoc Reports can be shared between users by exporting the report: Right-click the report and choose </a:t>
            </a:r>
            <a:r>
              <a:rPr lang="en-US" sz="2400" b="1" dirty="0">
                <a:solidFill>
                  <a:srgbClr val="F0F0F0"/>
                </a:solidFill>
              </a:rPr>
              <a:t>Export</a:t>
            </a:r>
            <a:r>
              <a:rPr lang="en-US" sz="2400" b="1" dirty="0">
                <a:solidFill>
                  <a:srgbClr val="F9DC5C"/>
                </a:solidFill>
              </a:rPr>
              <a:t>.</a:t>
            </a: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1A995D-0EB1-49FE-A11C-DD8207A45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80" y="3766913"/>
            <a:ext cx="8658557" cy="309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569323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18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859822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i="1" dirty="0"/>
              <a:t>Tips – Sharing Ad Hoc Reports: Export/Import </a:t>
            </a:r>
            <a:r>
              <a:rPr lang="en-US" b="1" i="1" dirty="0">
                <a:solidFill>
                  <a:srgbClr val="F2CD00"/>
                </a:solidFill>
              </a:rPr>
              <a:t>QRY.EXML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8572502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7AD79C-4633-491A-9101-AD9C9124D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89" y="1519436"/>
            <a:ext cx="8539606" cy="21700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83AD28-4AF9-4255-83F4-87CE4F881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30" y="3875222"/>
            <a:ext cx="8482725" cy="2672973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AF011FFD-D2A1-4A96-A1B2-DA8B4501F506}"/>
              </a:ext>
            </a:extLst>
          </p:cNvPr>
          <p:cNvSpPr/>
          <p:nvPr/>
        </p:nvSpPr>
        <p:spPr>
          <a:xfrm rot="5400000">
            <a:off x="6597012" y="3301702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183263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18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859822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b="1" i="1" dirty="0"/>
              <a:t>Tips – Sharing Ad Hoc Reports – Take Advantage of </a:t>
            </a:r>
            <a:r>
              <a:rPr lang="en-US" sz="2600" b="1" i="1" dirty="0">
                <a:solidFill>
                  <a:srgbClr val="F9DC5C"/>
                </a:solidFill>
              </a:rPr>
              <a:t>Agency Defaults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1634491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EF742D-0B27-4437-BF47-AC58A63E64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" r="5627" b="13091"/>
          <a:stretch/>
        </p:blipFill>
        <p:spPr>
          <a:xfrm>
            <a:off x="2850451" y="3291842"/>
            <a:ext cx="6250697" cy="353099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EE4665-3B6A-4E08-9D63-7FE9FD0EBE20}"/>
              </a:ext>
            </a:extLst>
          </p:cNvPr>
          <p:cNvSpPr txBox="1">
            <a:spLocks/>
          </p:cNvSpPr>
          <p:nvPr/>
        </p:nvSpPr>
        <p:spPr>
          <a:xfrm>
            <a:off x="169463" y="1473958"/>
            <a:ext cx="2546441" cy="52380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Consider using the </a:t>
            </a:r>
            <a:r>
              <a:rPr lang="en-US" sz="2400" b="1" dirty="0"/>
              <a:t>DEFAULTS</a:t>
            </a:r>
            <a:r>
              <a:rPr lang="en-US" sz="2400" b="1" dirty="0">
                <a:solidFill>
                  <a:srgbClr val="F9DC5C"/>
                </a:solidFill>
              </a:rPr>
              <a:t> account (or </a:t>
            </a:r>
            <a:r>
              <a:rPr lang="en-US" sz="2400" b="1" dirty="0"/>
              <a:t>00001</a:t>
            </a:r>
            <a:r>
              <a:rPr lang="en-US" sz="2400" b="1" dirty="0">
                <a:solidFill>
                  <a:srgbClr val="F9DC5C"/>
                </a:solidFill>
              </a:rPr>
              <a:t>, etc.) to create agency-wide Ad Hoc Reports</a:t>
            </a:r>
            <a:endParaRPr lang="en-US" sz="2400" b="1" dirty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DEFAULTS</a:t>
            </a:r>
            <a:r>
              <a:rPr lang="en-US" sz="2400" b="1" dirty="0">
                <a:solidFill>
                  <a:srgbClr val="F9DC5C"/>
                </a:solidFill>
              </a:rPr>
              <a:t> user has </a:t>
            </a:r>
            <a:r>
              <a:rPr lang="en-US" sz="2400" b="1" dirty="0"/>
              <a:t>AGENCY### </a:t>
            </a:r>
            <a:r>
              <a:rPr lang="en-US" sz="2400" b="1" dirty="0">
                <a:solidFill>
                  <a:srgbClr val="F9DC5C"/>
                </a:solidFill>
              </a:rPr>
              <a:t>for their </a:t>
            </a:r>
            <a:r>
              <a:rPr lang="en-US" sz="2400" b="1" dirty="0"/>
              <a:t>User Defaults ID</a:t>
            </a:r>
            <a:r>
              <a:rPr lang="en-US" sz="2400" b="1" dirty="0">
                <a:solidFill>
                  <a:srgbClr val="F9DC5C"/>
                </a:solidFill>
              </a:rPr>
              <a:t>.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See </a:t>
            </a:r>
            <a:r>
              <a:rPr lang="en-US" sz="2400" b="1" dirty="0" err="1"/>
              <a:t>TraCS</a:t>
            </a:r>
            <a:r>
              <a:rPr lang="en-US" sz="2400" b="1" dirty="0"/>
              <a:t> Installation Guide </a:t>
            </a:r>
            <a:r>
              <a:rPr lang="en-US" sz="2400" b="1" dirty="0">
                <a:solidFill>
                  <a:srgbClr val="F9DC5C"/>
                </a:solidFill>
              </a:rPr>
              <a:t>for information on </a:t>
            </a:r>
            <a:r>
              <a:rPr lang="en-US" sz="2400" b="1" dirty="0"/>
              <a:t>DEFAULTS</a:t>
            </a:r>
            <a:r>
              <a:rPr lang="en-US" sz="2400" b="1" dirty="0">
                <a:solidFill>
                  <a:srgbClr val="F9DC5C"/>
                </a:solidFill>
              </a:rPr>
              <a:t> user.</a:t>
            </a: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E9FFA6A-F265-470C-ACB7-7397E0CDB5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76"/>
          <a:stretch/>
        </p:blipFill>
        <p:spPr>
          <a:xfrm>
            <a:off x="2850451" y="1580453"/>
            <a:ext cx="6250697" cy="1546415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A58F6D1F-FA52-4ABD-813F-BC2B6A62324A}"/>
              </a:ext>
            </a:extLst>
          </p:cNvPr>
          <p:cNvSpPr/>
          <p:nvPr/>
        </p:nvSpPr>
        <p:spPr>
          <a:xfrm rot="8100000">
            <a:off x="5825872" y="5816491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569546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83" y="316240"/>
            <a:ext cx="2740780" cy="63490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5000" dirty="0">
                <a:solidFill>
                  <a:srgbClr val="EFF0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67782" y="434461"/>
            <a:ext cx="5016017" cy="457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en-US" sz="3200" dirty="0">
                <a:solidFill>
                  <a:srgbClr val="F9DC5C"/>
                </a:solidFill>
              </a:rPr>
              <a:t>Advanced Ad Hoc Reporting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393138-2846-48F2-A59A-2BF4D1053E98}"/>
              </a:ext>
            </a:extLst>
          </p:cNvPr>
          <p:cNvSpPr/>
          <p:nvPr/>
        </p:nvSpPr>
        <p:spPr>
          <a:xfrm flipH="1">
            <a:off x="3039283" y="424070"/>
            <a:ext cx="45719" cy="6215269"/>
          </a:xfrm>
          <a:prstGeom prst="rect">
            <a:avLst/>
          </a:prstGeom>
          <a:solidFill>
            <a:srgbClr val="EFF0D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B97E5A2-C34A-4EBF-9FC4-E197E96A5F49}"/>
              </a:ext>
            </a:extLst>
          </p:cNvPr>
          <p:cNvGrpSpPr/>
          <p:nvPr/>
        </p:nvGrpSpPr>
        <p:grpSpPr>
          <a:xfrm>
            <a:off x="3174932" y="1213998"/>
            <a:ext cx="3405436" cy="369332"/>
            <a:chOff x="2658099" y="1915867"/>
            <a:chExt cx="3405436" cy="369332"/>
          </a:xfrm>
        </p:grpSpPr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402E133D-066E-45D2-9A6F-B9146A775BDA}"/>
                </a:ext>
              </a:extLst>
            </p:cNvPr>
            <p:cNvSpPr/>
            <p:nvPr/>
          </p:nvSpPr>
          <p:spPr>
            <a:xfrm rot="5400000">
              <a:off x="2649153" y="2009961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E15270E-97D9-4F9B-B8D0-EC2C5F418359}"/>
                </a:ext>
              </a:extLst>
            </p:cNvPr>
            <p:cNvSpPr txBox="1"/>
            <p:nvPr/>
          </p:nvSpPr>
          <p:spPr>
            <a:xfrm>
              <a:off x="2784326" y="1915867"/>
              <a:ext cx="3279209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 Hoc Reports Overview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AD38A67-AC80-476B-AB02-B47C084C7650}"/>
              </a:ext>
            </a:extLst>
          </p:cNvPr>
          <p:cNvGrpSpPr/>
          <p:nvPr/>
        </p:nvGrpSpPr>
        <p:grpSpPr>
          <a:xfrm>
            <a:off x="3174932" y="1817372"/>
            <a:ext cx="2196024" cy="369332"/>
            <a:chOff x="2658099" y="2424740"/>
            <a:chExt cx="2196024" cy="369332"/>
          </a:xfrm>
        </p:grpSpPr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4C8DC07C-1F5D-4BA4-9F86-346A4C87E3EB}"/>
                </a:ext>
              </a:extLst>
            </p:cNvPr>
            <p:cNvSpPr/>
            <p:nvPr/>
          </p:nvSpPr>
          <p:spPr>
            <a:xfrm rot="5400000">
              <a:off x="2649153" y="2520677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61E0A62-6214-44BD-87BA-A973DCFD05C3}"/>
                </a:ext>
              </a:extLst>
            </p:cNvPr>
            <p:cNvSpPr txBox="1"/>
            <p:nvPr/>
          </p:nvSpPr>
          <p:spPr>
            <a:xfrm>
              <a:off x="2784326" y="2424740"/>
              <a:ext cx="2069797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Analysis Reports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E5ECEE-BD55-49CB-BDB5-DFD3791ACFFE}"/>
              </a:ext>
            </a:extLst>
          </p:cNvPr>
          <p:cNvGrpSpPr/>
          <p:nvPr/>
        </p:nvGrpSpPr>
        <p:grpSpPr>
          <a:xfrm>
            <a:off x="3188184" y="2437190"/>
            <a:ext cx="4180025" cy="369332"/>
            <a:chOff x="2658099" y="3056449"/>
            <a:chExt cx="3513495" cy="369332"/>
          </a:xfrm>
        </p:grpSpPr>
        <p:sp>
          <p:nvSpPr>
            <p:cNvPr id="59" name="Isosceles Triangle 58">
              <a:extLst>
                <a:ext uri="{FF2B5EF4-FFF2-40B4-BE49-F238E27FC236}">
                  <a16:creationId xmlns:a16="http://schemas.microsoft.com/office/drawing/2014/main" id="{A9992404-7FA1-4FFF-9B9D-5924DD7456A4}"/>
                </a:ext>
              </a:extLst>
            </p:cNvPr>
            <p:cNvSpPr/>
            <p:nvPr/>
          </p:nvSpPr>
          <p:spPr>
            <a:xfrm rot="5400000">
              <a:off x="2649153" y="3150543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DC0E747-C013-4CA1-A539-029BC3157E94}"/>
                </a:ext>
              </a:extLst>
            </p:cNvPr>
            <p:cNvSpPr txBox="1"/>
            <p:nvPr/>
          </p:nvSpPr>
          <p:spPr>
            <a:xfrm>
              <a:off x="2784326" y="3056449"/>
              <a:ext cx="3387268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 Hoc Query Builder Overview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876061C-73C3-49F1-9D1C-714CF49A6542}"/>
              </a:ext>
            </a:extLst>
          </p:cNvPr>
          <p:cNvGrpSpPr/>
          <p:nvPr/>
        </p:nvGrpSpPr>
        <p:grpSpPr>
          <a:xfrm>
            <a:off x="3201436" y="2980742"/>
            <a:ext cx="4028288" cy="369332"/>
            <a:chOff x="2658099" y="3128622"/>
            <a:chExt cx="2465329" cy="369332"/>
          </a:xfrm>
        </p:grpSpPr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3A28EC28-D430-493C-A544-570853FE09F8}"/>
                </a:ext>
              </a:extLst>
            </p:cNvPr>
            <p:cNvSpPr/>
            <p:nvPr/>
          </p:nvSpPr>
          <p:spPr>
            <a:xfrm rot="5400000">
              <a:off x="2649153" y="3251062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352AA34-DC3B-4F7E-B6D9-12E21B18A1B7}"/>
                </a:ext>
              </a:extLst>
            </p:cNvPr>
            <p:cNvSpPr txBox="1"/>
            <p:nvPr/>
          </p:nvSpPr>
          <p:spPr>
            <a:xfrm>
              <a:off x="2784326" y="3128622"/>
              <a:ext cx="2339102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Handouts Overview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486E674-EDB1-4843-8645-067B559E6236}"/>
              </a:ext>
            </a:extLst>
          </p:cNvPr>
          <p:cNvGrpSpPr/>
          <p:nvPr/>
        </p:nvGrpSpPr>
        <p:grpSpPr>
          <a:xfrm>
            <a:off x="3201436" y="3472039"/>
            <a:ext cx="5814910" cy="369332"/>
            <a:chOff x="2658099" y="4207847"/>
            <a:chExt cx="4417878" cy="369332"/>
          </a:xfrm>
        </p:grpSpPr>
        <p:sp>
          <p:nvSpPr>
            <p:cNvPr id="67" name="Isosceles Triangle 66">
              <a:extLst>
                <a:ext uri="{FF2B5EF4-FFF2-40B4-BE49-F238E27FC236}">
                  <a16:creationId xmlns:a16="http://schemas.microsoft.com/office/drawing/2014/main" id="{500D0132-AE2E-4AAF-B65C-BA5B163860B5}"/>
                </a:ext>
              </a:extLst>
            </p:cNvPr>
            <p:cNvSpPr/>
            <p:nvPr/>
          </p:nvSpPr>
          <p:spPr>
            <a:xfrm rot="5400000">
              <a:off x="2649153" y="4301941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AB03185-E2FD-4A68-8CE1-3526EEFAB0B6}"/>
                </a:ext>
              </a:extLst>
            </p:cNvPr>
            <p:cNvSpPr txBox="1"/>
            <p:nvPr/>
          </p:nvSpPr>
          <p:spPr>
            <a:xfrm>
              <a:off x="2784326" y="4207847"/>
              <a:ext cx="4291651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Creating Ad Hoc Reports/Tips for Ad Hoc Reports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D16377B-E60C-43F1-9949-0E87FE0D3189}"/>
              </a:ext>
            </a:extLst>
          </p:cNvPr>
          <p:cNvGrpSpPr/>
          <p:nvPr/>
        </p:nvGrpSpPr>
        <p:grpSpPr>
          <a:xfrm>
            <a:off x="3214689" y="3939050"/>
            <a:ext cx="4683885" cy="369332"/>
            <a:chOff x="2658099" y="4708172"/>
            <a:chExt cx="4683885" cy="369332"/>
          </a:xfrm>
        </p:grpSpPr>
        <p:sp>
          <p:nvSpPr>
            <p:cNvPr id="70" name="Isosceles Triangle 69">
              <a:extLst>
                <a:ext uri="{FF2B5EF4-FFF2-40B4-BE49-F238E27FC236}">
                  <a16:creationId xmlns:a16="http://schemas.microsoft.com/office/drawing/2014/main" id="{2B18A455-30FF-48BE-B420-9B974B56BD1C}"/>
                </a:ext>
              </a:extLst>
            </p:cNvPr>
            <p:cNvSpPr/>
            <p:nvPr/>
          </p:nvSpPr>
          <p:spPr>
            <a:xfrm rot="5400000">
              <a:off x="2649153" y="4804109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A0CC7F7-1146-49E8-9353-EEC2A4F7F17E}"/>
                </a:ext>
              </a:extLst>
            </p:cNvPr>
            <p:cNvSpPr txBox="1"/>
            <p:nvPr/>
          </p:nvSpPr>
          <p:spPr>
            <a:xfrm>
              <a:off x="2784326" y="4708172"/>
              <a:ext cx="4557658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Query 1: ‘Injury Crashes at Intersection’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E3F389-C9A6-4B4B-802D-A48C3DBCDE67}"/>
              </a:ext>
            </a:extLst>
          </p:cNvPr>
          <p:cNvGrpSpPr/>
          <p:nvPr/>
        </p:nvGrpSpPr>
        <p:grpSpPr>
          <a:xfrm>
            <a:off x="3214691" y="4446229"/>
            <a:ext cx="5929310" cy="369332"/>
            <a:chOff x="2658099" y="5229848"/>
            <a:chExt cx="8328326" cy="369332"/>
          </a:xfrm>
        </p:grpSpPr>
        <p:sp>
          <p:nvSpPr>
            <p:cNvPr id="74" name="Isosceles Triangle 73">
              <a:extLst>
                <a:ext uri="{FF2B5EF4-FFF2-40B4-BE49-F238E27FC236}">
                  <a16:creationId xmlns:a16="http://schemas.microsoft.com/office/drawing/2014/main" id="{9ECE45B1-04A2-48B0-800B-7DBB8821086D}"/>
                </a:ext>
              </a:extLst>
            </p:cNvPr>
            <p:cNvSpPr/>
            <p:nvPr/>
          </p:nvSpPr>
          <p:spPr>
            <a:xfrm rot="5400000">
              <a:off x="2649153" y="5325785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7A5B1FD5-211C-445A-8381-B91ABC6790E8}"/>
                </a:ext>
              </a:extLst>
            </p:cNvPr>
            <p:cNvSpPr txBox="1"/>
            <p:nvPr/>
          </p:nvSpPr>
          <p:spPr>
            <a:xfrm>
              <a:off x="2784326" y="5229848"/>
              <a:ext cx="8202099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Query 2: ‘Criminal Statutes Issued by Officer/Date’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6D1A6CA-F279-4221-824A-E74986F2A868}"/>
              </a:ext>
            </a:extLst>
          </p:cNvPr>
          <p:cNvGrpSpPr/>
          <p:nvPr/>
        </p:nvGrpSpPr>
        <p:grpSpPr>
          <a:xfrm>
            <a:off x="3201436" y="5030432"/>
            <a:ext cx="5504622" cy="369332"/>
            <a:chOff x="2658099" y="5587522"/>
            <a:chExt cx="5504622" cy="369332"/>
          </a:xfrm>
        </p:grpSpPr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AAA9D21E-9706-468B-B4EC-CDB174834925}"/>
                </a:ext>
              </a:extLst>
            </p:cNvPr>
            <p:cNvSpPr/>
            <p:nvPr/>
          </p:nvSpPr>
          <p:spPr>
            <a:xfrm rot="5400000">
              <a:off x="2649153" y="5683459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CAC8056-7748-41C8-A7CB-F09E70FC4D8D}"/>
                </a:ext>
              </a:extLst>
            </p:cNvPr>
            <p:cNvSpPr txBox="1"/>
            <p:nvPr/>
          </p:nvSpPr>
          <p:spPr>
            <a:xfrm>
              <a:off x="2784326" y="5587522"/>
              <a:ext cx="5378395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Query 3: ‘Statute Categories by Roadway Zone’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0DFA325-CAB7-4CF8-AF75-5C92C0DC6EC8}"/>
              </a:ext>
            </a:extLst>
          </p:cNvPr>
          <p:cNvGrpSpPr/>
          <p:nvPr/>
        </p:nvGrpSpPr>
        <p:grpSpPr>
          <a:xfrm>
            <a:off x="3241193" y="5565225"/>
            <a:ext cx="4876374" cy="369332"/>
            <a:chOff x="2658099" y="5911644"/>
            <a:chExt cx="4876374" cy="369332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C1DE8EEF-0166-43BC-9257-ECC6DD79B71D}"/>
                </a:ext>
              </a:extLst>
            </p:cNvPr>
            <p:cNvSpPr/>
            <p:nvPr/>
          </p:nvSpPr>
          <p:spPr>
            <a:xfrm rot="5400000">
              <a:off x="2649153" y="6007581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AE0424B-3678-42B7-A44C-661C2C0B1C7A}"/>
                </a:ext>
              </a:extLst>
            </p:cNvPr>
            <p:cNvSpPr txBox="1"/>
            <p:nvPr/>
          </p:nvSpPr>
          <p:spPr>
            <a:xfrm>
              <a:off x="2784326" y="5911644"/>
              <a:ext cx="4750147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Query 4: ‘Traffic Violations and Warnings’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C920C4-F1A2-4208-96AD-E92D6300EBED}"/>
              </a:ext>
            </a:extLst>
          </p:cNvPr>
          <p:cNvGrpSpPr/>
          <p:nvPr/>
        </p:nvGrpSpPr>
        <p:grpSpPr>
          <a:xfrm>
            <a:off x="3254444" y="6126605"/>
            <a:ext cx="5585798" cy="369332"/>
            <a:chOff x="2658099" y="6155955"/>
            <a:chExt cx="5585798" cy="369332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3195236-28A0-40F5-A107-D18D2C02CB70}"/>
                </a:ext>
              </a:extLst>
            </p:cNvPr>
            <p:cNvSpPr/>
            <p:nvPr/>
          </p:nvSpPr>
          <p:spPr>
            <a:xfrm rot="5400000">
              <a:off x="2649153" y="6251892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4C08EFB-CF68-4513-9340-7F73B4E56FAE}"/>
                </a:ext>
              </a:extLst>
            </p:cNvPr>
            <p:cNvSpPr txBox="1"/>
            <p:nvPr/>
          </p:nvSpPr>
          <p:spPr>
            <a:xfrm>
              <a:off x="2784326" y="6155955"/>
              <a:ext cx="5459571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Building Custom Queries/ Questions &amp; Answers</a:t>
              </a:r>
            </a:p>
          </p:txBody>
        </p:sp>
      </p:grp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793701CF-4680-494D-85E2-BFEE6E0D8A02}"/>
              </a:ext>
            </a:extLst>
          </p:cNvPr>
          <p:cNvSpPr txBox="1">
            <a:spLocks/>
          </p:cNvSpPr>
          <p:nvPr/>
        </p:nvSpPr>
        <p:spPr>
          <a:xfrm>
            <a:off x="81935" y="1592241"/>
            <a:ext cx="2901072" cy="4351338"/>
          </a:xfrm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latinLnBrk="0" hangingPunct="1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1" kern="120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2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 Time:</a:t>
            </a:r>
          </a:p>
          <a:p>
            <a:pPr algn="l"/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8:30 a.m.</a:t>
            </a:r>
          </a:p>
          <a:p>
            <a:pPr algn="l"/>
            <a:endParaRPr lang="en-US" sz="2200" dirty="0">
              <a:solidFill>
                <a:srgbClr val="F9D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2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 Times:  </a:t>
            </a:r>
          </a:p>
          <a:p>
            <a:pPr algn="l"/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10:00 am - 10:15 am  </a:t>
            </a:r>
          </a:p>
          <a:p>
            <a:pPr algn="l"/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11:15 am – 11:30 am</a:t>
            </a:r>
          </a:p>
          <a:p>
            <a:pPr algn="l"/>
            <a:endParaRPr lang="en-US" sz="2200" dirty="0">
              <a:solidFill>
                <a:srgbClr val="F9D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2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Time:</a:t>
            </a:r>
          </a:p>
          <a:p>
            <a:pPr algn="l"/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12:15 pm</a:t>
            </a:r>
          </a:p>
        </p:txBody>
      </p:sp>
    </p:spTree>
    <p:extLst>
      <p:ext uri="{BB962C8B-B14F-4D97-AF65-F5344CB8AC3E}">
        <p14:creationId xmlns:p14="http://schemas.microsoft.com/office/powerpoint/2010/main" val="933708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16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859820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b="1" i="1" dirty="0"/>
              <a:t>Tips – Sharing Ad Hoc Reports – Take Advantage of </a:t>
            </a:r>
            <a:r>
              <a:rPr lang="en-US" sz="2600" b="1" i="1" dirty="0">
                <a:solidFill>
                  <a:srgbClr val="F9DC5C"/>
                </a:solidFill>
              </a:rPr>
              <a:t>Agency Defaults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1634491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EE4665-3B6A-4E08-9D63-7FE9FD0EBE20}"/>
              </a:ext>
            </a:extLst>
          </p:cNvPr>
          <p:cNvSpPr txBox="1">
            <a:spLocks/>
          </p:cNvSpPr>
          <p:nvPr/>
        </p:nvSpPr>
        <p:spPr>
          <a:xfrm>
            <a:off x="125579" y="1709722"/>
            <a:ext cx="2412906" cy="30480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Ad Hoc Reports created under the </a:t>
            </a:r>
            <a:r>
              <a:rPr lang="en-US" sz="2400" b="1" dirty="0"/>
              <a:t>DEFAULTS</a:t>
            </a:r>
            <a:r>
              <a:rPr lang="en-US" sz="2400" b="1" dirty="0">
                <a:solidFill>
                  <a:srgbClr val="F9DC5C"/>
                </a:solidFill>
              </a:rPr>
              <a:t> account will show up in </a:t>
            </a:r>
            <a:r>
              <a:rPr lang="en-US" sz="2400" b="1" u="sng" dirty="0"/>
              <a:t>all</a:t>
            </a:r>
            <a:r>
              <a:rPr lang="en-US" sz="2400" b="1" dirty="0">
                <a:solidFill>
                  <a:srgbClr val="F9DC5C"/>
                </a:solidFill>
              </a:rPr>
              <a:t> users’ </a:t>
            </a:r>
            <a:r>
              <a:rPr lang="en-US" sz="2400" b="1" dirty="0" err="1"/>
              <a:t>AdHoc</a:t>
            </a:r>
            <a:r>
              <a:rPr lang="en-US" sz="2400" b="1" dirty="0"/>
              <a:t> Queries </a:t>
            </a:r>
            <a:r>
              <a:rPr lang="en-US" sz="2400" b="1" dirty="0">
                <a:solidFill>
                  <a:srgbClr val="F9DC5C"/>
                </a:solidFill>
              </a:rPr>
              <a:t>menu with </a:t>
            </a:r>
            <a:r>
              <a:rPr lang="en-US" sz="2400" b="1" dirty="0"/>
              <a:t>Supervisor</a:t>
            </a:r>
            <a:r>
              <a:rPr lang="en-US" sz="2400" b="1" dirty="0">
                <a:solidFill>
                  <a:srgbClr val="F9DC5C"/>
                </a:solidFill>
              </a:rPr>
              <a:t> Access.</a:t>
            </a: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20D17D-4F25-4E2C-B595-010A455D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217" y="1709723"/>
            <a:ext cx="6645080" cy="51600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D96D364-F85B-4F14-91BF-BBC4FC2F01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8" y="4810055"/>
            <a:ext cx="8070951" cy="1966715"/>
          </a:xfrm>
          <a:prstGeom prst="rect">
            <a:avLst/>
          </a:prstGeom>
          <a:ln w="127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914079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b="1" i="1" dirty="0"/>
              <a:t>Tips – Sharing Ad Hoc Reports</a:t>
            </a:r>
            <a:endParaRPr lang="en-US" sz="2600" b="1" i="1" dirty="0">
              <a:solidFill>
                <a:srgbClr val="F9DC5C"/>
              </a:solidFill>
            </a:endParaRP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1634491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EE4665-3B6A-4E08-9D63-7FE9FD0EBE20}"/>
              </a:ext>
            </a:extLst>
          </p:cNvPr>
          <p:cNvSpPr txBox="1">
            <a:spLocks/>
          </p:cNvSpPr>
          <p:nvPr/>
        </p:nvSpPr>
        <p:spPr>
          <a:xfrm>
            <a:off x="169463" y="1820384"/>
            <a:ext cx="3764138" cy="48336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Already have several </a:t>
            </a:r>
            <a:r>
              <a:rPr lang="en-US" sz="2500" b="1" dirty="0"/>
              <a:t>Ad Hoc Reports </a:t>
            </a:r>
            <a:r>
              <a:rPr lang="en-US" sz="2500" b="1" dirty="0">
                <a:solidFill>
                  <a:srgbClr val="F9DC5C"/>
                </a:solidFill>
              </a:rPr>
              <a:t>created?</a:t>
            </a: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Export the </a:t>
            </a:r>
            <a:r>
              <a:rPr lang="en-US" sz="2500" b="1" dirty="0"/>
              <a:t>QRY.EXML</a:t>
            </a:r>
            <a:r>
              <a:rPr lang="en-US" sz="2500" b="1" dirty="0">
                <a:solidFill>
                  <a:srgbClr val="F9DC5C"/>
                </a:solidFill>
              </a:rPr>
              <a:t> file(s) and import them into the </a:t>
            </a:r>
            <a:r>
              <a:rPr lang="en-US" sz="2500" b="1" dirty="0"/>
              <a:t>DEFAULTS</a:t>
            </a:r>
            <a:r>
              <a:rPr lang="en-US" sz="2500" b="1" dirty="0">
                <a:solidFill>
                  <a:srgbClr val="F9DC5C"/>
                </a:solidFill>
              </a:rPr>
              <a:t> account. </a:t>
            </a:r>
            <a:r>
              <a:rPr lang="en-US" sz="2500" b="1" u="sng" dirty="0"/>
              <a:t>These queries will then be shared agency-wide.</a:t>
            </a: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Again, consider Associated User Levels with users running Ad Hoc Reports.</a:t>
            </a: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D6E343-E743-4A49-A25B-5BE48374CE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97" r="61920" b="16478"/>
          <a:stretch/>
        </p:blipFill>
        <p:spPr>
          <a:xfrm>
            <a:off x="5057680" y="1978596"/>
            <a:ext cx="3985097" cy="17983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BD4346-9104-4472-AA3B-3ADDE3E26BD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3003" b="17065"/>
          <a:stretch/>
        </p:blipFill>
        <p:spPr>
          <a:xfrm>
            <a:off x="3993761" y="3890053"/>
            <a:ext cx="5117902" cy="2845853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53F5DD91-1175-4F80-89A0-B09FC303B2EC}"/>
              </a:ext>
            </a:extLst>
          </p:cNvPr>
          <p:cNvSpPr/>
          <p:nvPr/>
        </p:nvSpPr>
        <p:spPr>
          <a:xfrm rot="8100000">
            <a:off x="7332968" y="4900602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251229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16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859820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b="1" i="1" dirty="0"/>
              <a:t>Tips – Sharing Ad Hoc Reports – Take Advantage of </a:t>
            </a:r>
            <a:r>
              <a:rPr lang="en-US" sz="2600" b="1" i="1" dirty="0">
                <a:solidFill>
                  <a:srgbClr val="F9DC5C"/>
                </a:solidFill>
              </a:rPr>
              <a:t>Agency Defaults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1634491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EE4665-3B6A-4E08-9D63-7FE9FD0EBE20}"/>
              </a:ext>
            </a:extLst>
          </p:cNvPr>
          <p:cNvSpPr txBox="1">
            <a:spLocks/>
          </p:cNvSpPr>
          <p:nvPr/>
        </p:nvSpPr>
        <p:spPr>
          <a:xfrm>
            <a:off x="0" y="1709722"/>
            <a:ext cx="9143999" cy="30480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Note: agency-level defaults </a:t>
            </a:r>
            <a:r>
              <a:rPr lang="en-US" sz="2400" b="1" u="sng" dirty="0"/>
              <a:t>will always trump user-defaults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Changes made to an Ad Hoc Report by a user who inherited the report from the agency-level </a:t>
            </a:r>
            <a:r>
              <a:rPr lang="en-US" sz="2400" b="1" u="sng" dirty="0"/>
              <a:t>will not be saved</a:t>
            </a:r>
            <a:r>
              <a:rPr lang="en-US" sz="2400" b="1" dirty="0">
                <a:solidFill>
                  <a:srgbClr val="F9DC5C"/>
                </a:solidFill>
              </a:rPr>
              <a:t>.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For a user to create their own version of an agency-level report, they must </a:t>
            </a:r>
            <a:r>
              <a:rPr lang="en-US" sz="2400" b="1" dirty="0"/>
              <a:t>export the report and re-import it under a different name</a:t>
            </a:r>
            <a:r>
              <a:rPr lang="en-US" sz="2400" b="1" dirty="0">
                <a:solidFill>
                  <a:srgbClr val="F9DC5C"/>
                </a:solidFill>
              </a:rPr>
              <a:t>.</a:t>
            </a: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9CCB77-84FB-4ACC-A38F-66DE497E1C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22" y="4227444"/>
            <a:ext cx="8808556" cy="247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4688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b="1" i="1" dirty="0"/>
              <a:t>Tips – Use </a:t>
            </a:r>
            <a:r>
              <a:rPr lang="en-US" sz="2600" b="1" i="1" dirty="0">
                <a:solidFill>
                  <a:srgbClr val="F9DC5C"/>
                </a:solidFill>
              </a:rPr>
              <a:t>‘Choose Field(s)’ </a:t>
            </a:r>
            <a:r>
              <a:rPr lang="en-US" sz="2600" b="1" i="1" dirty="0"/>
              <a:t>in Ad Hoc Report Editor when applicable</a:t>
            </a:r>
            <a:endParaRPr lang="en-US" sz="2600" b="1" i="1" dirty="0">
              <a:solidFill>
                <a:srgbClr val="F9DC5C"/>
              </a:solidFill>
            </a:endParaRP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1634491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4E5A80-DDED-41C5-B91C-EFAC0B55A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30" y="1630924"/>
            <a:ext cx="5980952" cy="260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B70B24-063A-49B3-B035-4A992B0ED4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167" y="1612801"/>
            <a:ext cx="2647833" cy="5217533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EE503CB-2EBB-4247-B462-7A6BB59A8FB2}"/>
              </a:ext>
            </a:extLst>
          </p:cNvPr>
          <p:cNvSpPr txBox="1">
            <a:spLocks/>
          </p:cNvSpPr>
          <p:nvPr/>
        </p:nvSpPr>
        <p:spPr>
          <a:xfrm>
            <a:off x="169463" y="4421874"/>
            <a:ext cx="6225619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Easier to test </a:t>
            </a:r>
            <a:r>
              <a:rPr lang="en-US" sz="2400" b="1" dirty="0">
                <a:solidFill>
                  <a:srgbClr val="F9DC5C"/>
                </a:solidFill>
              </a:rPr>
              <a:t>– can use the Refresh button in Report Editor to add/remove fields quickly to see if 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Cannot do </a:t>
            </a:r>
            <a:r>
              <a:rPr lang="en-US" sz="2400" b="1" dirty="0">
                <a:solidFill>
                  <a:srgbClr val="FF0D0D"/>
                </a:solidFill>
              </a:rPr>
              <a:t>parameters</a:t>
            </a:r>
            <a:r>
              <a:rPr lang="en-US" sz="2400" b="1" dirty="0">
                <a:solidFill>
                  <a:srgbClr val="F9DC5C"/>
                </a:solidFill>
              </a:rPr>
              <a:t> or operations aside from ‘</a:t>
            </a:r>
            <a:r>
              <a:rPr lang="en-US" sz="2400" b="1" dirty="0"/>
              <a:t>Show in results</a:t>
            </a:r>
            <a:r>
              <a:rPr lang="en-US" sz="2400" b="1" dirty="0">
                <a:solidFill>
                  <a:srgbClr val="F9DC5C"/>
                </a:solidFill>
              </a:rPr>
              <a:t>,’ e.g., ‘</a:t>
            </a:r>
            <a:r>
              <a:rPr lang="en-US" sz="2400" b="1" dirty="0">
                <a:solidFill>
                  <a:srgbClr val="FF0D0D"/>
                </a:solidFill>
              </a:rPr>
              <a:t>Greater than</a:t>
            </a:r>
            <a:r>
              <a:rPr lang="en-US" sz="2400" b="1" dirty="0">
                <a:solidFill>
                  <a:srgbClr val="F9DC5C"/>
                </a:solidFill>
              </a:rPr>
              <a:t>,’ or ‘</a:t>
            </a:r>
            <a:r>
              <a:rPr lang="en-US" sz="2400" b="1" dirty="0">
                <a:solidFill>
                  <a:srgbClr val="FF0D0D"/>
                </a:solidFill>
              </a:rPr>
              <a:t>Excludes</a:t>
            </a:r>
            <a:r>
              <a:rPr lang="en-US" sz="2400" b="1" dirty="0">
                <a:solidFill>
                  <a:srgbClr val="F9DC5C"/>
                </a:solidFill>
              </a:rPr>
              <a:t>’</a:t>
            </a: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009573-F4F3-4116-B407-87442C44D428}"/>
              </a:ext>
            </a:extLst>
          </p:cNvPr>
          <p:cNvSpPr/>
          <p:nvPr/>
        </p:nvSpPr>
        <p:spPr>
          <a:xfrm>
            <a:off x="7334250" y="6437546"/>
            <a:ext cx="1640287" cy="1543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7C1CD56-D262-42B0-A4BE-C6D9AB5B9CD8}"/>
              </a:ext>
            </a:extLst>
          </p:cNvPr>
          <p:cNvSpPr/>
          <p:nvPr/>
        </p:nvSpPr>
        <p:spPr>
          <a:xfrm>
            <a:off x="7334249" y="4144400"/>
            <a:ext cx="1640287" cy="1543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3CF4547-8BC2-4BC3-A66A-517D7747037E}"/>
              </a:ext>
            </a:extLst>
          </p:cNvPr>
          <p:cNvCxnSpPr/>
          <p:nvPr/>
        </p:nvCxnSpPr>
        <p:spPr>
          <a:xfrm>
            <a:off x="6744702" y="3286641"/>
            <a:ext cx="456179" cy="9179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E9FBAC4-2661-4AC9-A6AB-F2B324A94BD6}"/>
              </a:ext>
            </a:extLst>
          </p:cNvPr>
          <p:cNvCxnSpPr/>
          <p:nvPr/>
        </p:nvCxnSpPr>
        <p:spPr>
          <a:xfrm>
            <a:off x="6785132" y="5593788"/>
            <a:ext cx="456179" cy="9179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6588677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b="1" i="1" dirty="0"/>
              <a:t>Tips – Use </a:t>
            </a:r>
            <a:r>
              <a:rPr lang="en-US" sz="2600" b="1" i="1" dirty="0">
                <a:solidFill>
                  <a:srgbClr val="F9DC5C"/>
                </a:solidFill>
              </a:rPr>
              <a:t>‘Choose Field(s)’ </a:t>
            </a:r>
            <a:r>
              <a:rPr lang="en-US" sz="2600" b="1" i="1" dirty="0"/>
              <a:t>in Ad Hoc Report Editor when applicable</a:t>
            </a:r>
            <a:endParaRPr lang="en-US" sz="2600" b="1" i="1" dirty="0">
              <a:solidFill>
                <a:srgbClr val="F9DC5C"/>
              </a:solidFill>
            </a:endParaRP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1634491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6E9FD7-C6A6-4BBC-9783-2C7503E91F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6424"/>
            <a:ext cx="9144000" cy="32512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7F32BEE-7BFB-47A7-BCBB-BC7B63A3DF9A}"/>
              </a:ext>
            </a:extLst>
          </p:cNvPr>
          <p:cNvGrpSpPr/>
          <p:nvPr/>
        </p:nvGrpSpPr>
        <p:grpSpPr>
          <a:xfrm>
            <a:off x="7251196" y="5027951"/>
            <a:ext cx="986118" cy="1648365"/>
            <a:chOff x="7423944" y="3332430"/>
            <a:chExt cx="986118" cy="1648365"/>
          </a:xfrm>
        </p:grpSpPr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5A6E1A26-0831-4DA3-9924-E19C40B10969}"/>
                </a:ext>
              </a:extLst>
            </p:cNvPr>
            <p:cNvSpPr/>
            <p:nvPr/>
          </p:nvSpPr>
          <p:spPr>
            <a:xfrm rot="5400000">
              <a:off x="7374639" y="4106736"/>
              <a:ext cx="923364" cy="824753"/>
            </a:xfrm>
            <a:prstGeom prst="rightArrow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7F5949F-90DC-4599-815D-F5E55E66B9E1}"/>
                </a:ext>
              </a:extLst>
            </p:cNvPr>
            <p:cNvSpPr/>
            <p:nvPr/>
          </p:nvSpPr>
          <p:spPr>
            <a:xfrm>
              <a:off x="7766704" y="3771686"/>
              <a:ext cx="643358" cy="643358"/>
            </a:xfrm>
            <a:prstGeom prst="ellipse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D00BDA1-035A-4C84-A998-4068131331E1}"/>
                </a:ext>
              </a:extLst>
            </p:cNvPr>
            <p:cNvSpPr txBox="1"/>
            <p:nvPr/>
          </p:nvSpPr>
          <p:spPr>
            <a:xfrm>
              <a:off x="7846538" y="3332430"/>
              <a:ext cx="36540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n w="12700">
                    <a:solidFill>
                      <a:srgbClr val="00416A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PhagsPa" panose="020B0502040204020203" pitchFamily="34" charset="0"/>
                  <a:cs typeface="Mongolian Baiti" panose="03000500000000000000" pitchFamily="66" charset="0"/>
                </a:rPr>
                <a:t>!</a:t>
              </a:r>
            </a:p>
          </p:txBody>
        </p:sp>
      </p:grp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5805251-691A-4461-844C-8D7C96BD4435}"/>
              </a:ext>
            </a:extLst>
          </p:cNvPr>
          <p:cNvSpPr txBox="1">
            <a:spLocks/>
          </p:cNvSpPr>
          <p:nvPr/>
        </p:nvSpPr>
        <p:spPr>
          <a:xfrm>
            <a:off x="114872" y="1770846"/>
            <a:ext cx="9029128" cy="17127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Changes made in Ad Hoc Report Editor (added fields, groupings, column name changes) </a:t>
            </a:r>
            <a:r>
              <a:rPr lang="en-US" sz="2400" b="1" u="sng" dirty="0"/>
              <a:t>ONLY</a:t>
            </a:r>
            <a:r>
              <a:rPr lang="en-US" sz="2400" b="1" dirty="0">
                <a:solidFill>
                  <a:srgbClr val="F9DC5C"/>
                </a:solidFill>
              </a:rPr>
              <a:t> if the </a:t>
            </a:r>
            <a:r>
              <a:rPr lang="en-US" sz="2400" b="1" dirty="0"/>
              <a:t>Finish</a:t>
            </a:r>
            <a:r>
              <a:rPr lang="en-US" sz="2400" b="1" dirty="0">
                <a:solidFill>
                  <a:srgbClr val="F9DC5C"/>
                </a:solidFill>
              </a:rPr>
              <a:t> button is clicked.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To create a unique view, click Export or Print without clicking Finish and changes to the report will not be saved.</a:t>
            </a: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266464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8598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i="1" dirty="0"/>
              <a:t>Tips – Group By Fields in Ad Hoc Report Editor</a:t>
            </a:r>
            <a:endParaRPr lang="en-US" b="1" i="1" dirty="0">
              <a:solidFill>
                <a:srgbClr val="F9DC5C"/>
              </a:solidFill>
            </a:endParaRP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1634491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EE503CB-2EBB-4247-B462-7A6BB59A8FB2}"/>
              </a:ext>
            </a:extLst>
          </p:cNvPr>
          <p:cNvSpPr txBox="1">
            <a:spLocks/>
          </p:cNvSpPr>
          <p:nvPr/>
        </p:nvSpPr>
        <p:spPr>
          <a:xfrm>
            <a:off x="95535" y="1400734"/>
            <a:ext cx="2014919" cy="50273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Much like in </a:t>
            </a:r>
            <a:r>
              <a:rPr lang="en-US" sz="2400" b="1" dirty="0" err="1"/>
              <a:t>TraCS</a:t>
            </a:r>
            <a:r>
              <a:rPr lang="en-US" sz="2400" b="1" dirty="0"/>
              <a:t> Forms Manager</a:t>
            </a:r>
            <a:r>
              <a:rPr lang="en-US" sz="2400" b="1" dirty="0">
                <a:solidFill>
                  <a:srgbClr val="F9DC5C"/>
                </a:solidFill>
              </a:rPr>
              <a:t>, you can group by fields in Ad Hoc Report Builder by dragging and dropping.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This allows you to build more complex reports.</a:t>
            </a:r>
            <a:endParaRPr lang="en-US" sz="2200" dirty="0">
              <a:solidFill>
                <a:srgbClr val="F9DC5C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3AFDB2-10FC-4567-B37C-8226B2B47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454" y="1400734"/>
            <a:ext cx="7033547" cy="5414545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D78BC36-DFB4-4DDB-9FCA-C395E00A94BB}"/>
              </a:ext>
            </a:extLst>
          </p:cNvPr>
          <p:cNvGrpSpPr/>
          <p:nvPr/>
        </p:nvGrpSpPr>
        <p:grpSpPr>
          <a:xfrm>
            <a:off x="3821374" y="1295624"/>
            <a:ext cx="4443536" cy="1010847"/>
            <a:chOff x="3780430" y="1309272"/>
            <a:chExt cx="4443536" cy="1010847"/>
          </a:xfrm>
        </p:grpSpPr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618E8D5-F4A8-48B8-A499-E31E6183C0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27227" y="1309272"/>
              <a:ext cx="2596738" cy="1010847"/>
            </a:xfrm>
            <a:prstGeom prst="straightConnector1">
              <a:avLst/>
            </a:prstGeom>
            <a:ln w="57150">
              <a:tailEnd type="triangle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D53E5E7D-BF9E-4DA9-B7DA-1B38D592D8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80430" y="1309272"/>
              <a:ext cx="4443536" cy="857656"/>
            </a:xfrm>
            <a:prstGeom prst="straightConnector1">
              <a:avLst/>
            </a:prstGeom>
            <a:ln w="57150">
              <a:tailEnd type="triangle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5527221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/>
              <a:t>Handout p.3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4FBFFBF-0730-405B-9410-BB50A4EAF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569983"/>
              </p:ext>
            </p:extLst>
          </p:nvPr>
        </p:nvGraphicFramePr>
        <p:xfrm>
          <a:off x="461286" y="1893019"/>
          <a:ext cx="8221428" cy="1995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297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614114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003729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407381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629907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73973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Junction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JunctionJunctionLocation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Intersection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Information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Status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Transmitted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SummaryTotalInjured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Greater Than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0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  <a:tr h="499750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User Entered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E08FCB26-76C1-4EE9-A501-49085F4F1502}"/>
              </a:ext>
            </a:extLst>
          </p:cNvPr>
          <p:cNvGrpSpPr/>
          <p:nvPr/>
        </p:nvGrpSpPr>
        <p:grpSpPr>
          <a:xfrm>
            <a:off x="173415" y="4208016"/>
            <a:ext cx="8797170" cy="2412545"/>
            <a:chOff x="811667" y="2258144"/>
            <a:chExt cx="7520665" cy="206247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A69625F-BD0A-4CB0-B438-2893D663F4F7}"/>
                </a:ext>
              </a:extLst>
            </p:cNvPr>
            <p:cNvGrpSpPr/>
            <p:nvPr/>
          </p:nvGrpSpPr>
          <p:grpSpPr>
            <a:xfrm>
              <a:off x="811667" y="2258144"/>
              <a:ext cx="7520665" cy="2062475"/>
              <a:chOff x="811667" y="2258144"/>
              <a:chExt cx="7520665" cy="2062475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47DD5CA1-3469-4A80-922D-35AB06BCE4CE}"/>
                  </a:ext>
                </a:extLst>
              </p:cNvPr>
              <p:cNvGrpSpPr/>
              <p:nvPr/>
            </p:nvGrpSpPr>
            <p:grpSpPr>
              <a:xfrm>
                <a:off x="811667" y="2258144"/>
                <a:ext cx="7520665" cy="2062475"/>
                <a:chOff x="811667" y="2258144"/>
                <a:chExt cx="7520665" cy="2062475"/>
              </a:xfrm>
            </p:grpSpPr>
            <p:pic>
              <p:nvPicPr>
                <p:cNvPr id="8" name="Picture 7" descr="A screenshot of a social media post&#10;&#10;Description generated with very high confidence">
                  <a:extLst>
                    <a:ext uri="{FF2B5EF4-FFF2-40B4-BE49-F238E27FC236}">
                      <a16:creationId xmlns:a16="http://schemas.microsoft.com/office/drawing/2014/main" id="{EDDDE397-D07D-4005-ADFF-0C73C0870A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1667" y="2258144"/>
                  <a:ext cx="7520665" cy="2062475"/>
                </a:xfrm>
                <a:prstGeom prst="rect">
                  <a:avLst/>
                </a:prstGeom>
                <a:ln w="3175">
                  <a:solidFill>
                    <a:schemeClr val="bg1">
                      <a:lumMod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" name="Picture 3" descr="A screenshot of a social media post&#10;&#10;Description generated with very high confidence">
                  <a:extLst>
                    <a:ext uri="{FF2B5EF4-FFF2-40B4-BE49-F238E27FC236}">
                      <a16:creationId xmlns:a16="http://schemas.microsoft.com/office/drawing/2014/main" id="{B2556B9D-8FEE-4ACE-8FDF-D1630AD4FF4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2725" y="2728939"/>
                  <a:ext cx="6918616" cy="1544055"/>
                </a:xfrm>
                <a:prstGeom prst="rect">
                  <a:avLst/>
                </a:prstGeom>
                <a:ln w="3175" cap="sq">
                  <a:noFill/>
                  <a:miter lim="800000"/>
                </a:ln>
                <a:effectLst/>
              </p:spPr>
            </p:pic>
          </p:grpSp>
          <p:pic>
            <p:nvPicPr>
              <p:cNvPr id="13" name="Picture 12" descr="A screenshot of a social media post&#10;&#10;Description generated with very high confidence">
                <a:extLst>
                  <a:ext uri="{FF2B5EF4-FFF2-40B4-BE49-F238E27FC236}">
                    <a16:creationId xmlns:a16="http://schemas.microsoft.com/office/drawing/2014/main" id="{AFEA5815-5F6D-4394-A6BC-9259438FD8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2670" t="77704" b="13267"/>
              <a:stretch/>
            </p:blipFill>
            <p:spPr>
              <a:xfrm>
                <a:off x="7777081" y="3810663"/>
                <a:ext cx="555251" cy="203653"/>
              </a:xfrm>
              <a:prstGeom prst="rect">
                <a:avLst/>
              </a:prstGeom>
            </p:spPr>
          </p:pic>
        </p:grpSp>
        <p:pic>
          <p:nvPicPr>
            <p:cNvPr id="19" name="Picture 18" descr="A screenshot of a social media post&#10;&#10;Description generated with very high confidence">
              <a:extLst>
                <a:ext uri="{FF2B5EF4-FFF2-40B4-BE49-F238E27FC236}">
                  <a16:creationId xmlns:a16="http://schemas.microsoft.com/office/drawing/2014/main" id="{19215682-8628-4549-9B28-486B25A06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725" y="2755230"/>
              <a:ext cx="7421615" cy="1518225"/>
            </a:xfrm>
            <a:prstGeom prst="rect">
              <a:avLst/>
            </a:prstGeom>
          </p:spPr>
        </p:pic>
      </p:grp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2D8E7D1-9715-4B90-8157-FA0BF7626EF9}"/>
              </a:ext>
            </a:extLst>
          </p:cNvPr>
          <p:cNvSpPr/>
          <p:nvPr/>
        </p:nvSpPr>
        <p:spPr>
          <a:xfrm rot="5400000">
            <a:off x="6645140" y="5463594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0069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2F25C8-3EA9-41A4-B154-0E585BD6C5B9}"/>
              </a:ext>
            </a:extLst>
          </p:cNvPr>
          <p:cNvGrpSpPr/>
          <p:nvPr/>
        </p:nvGrpSpPr>
        <p:grpSpPr>
          <a:xfrm>
            <a:off x="1731276" y="4403741"/>
            <a:ext cx="5259581" cy="2332188"/>
            <a:chOff x="1940208" y="4403741"/>
            <a:chExt cx="5259581" cy="2332188"/>
          </a:xfrm>
        </p:grpSpPr>
        <p:pic>
          <p:nvPicPr>
            <p:cNvPr id="21" name="Picture 20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20CDBD6C-A96D-40FF-8E5C-C499B902D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5414" y="4403741"/>
              <a:ext cx="4664375" cy="2332188"/>
            </a:xfrm>
            <a:prstGeom prst="rect">
              <a:avLst/>
            </a:prstGeom>
            <a:ln>
              <a:solidFill>
                <a:srgbClr val="00416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Arrow: Right 16">
              <a:extLst>
                <a:ext uri="{FF2B5EF4-FFF2-40B4-BE49-F238E27FC236}">
                  <a16:creationId xmlns:a16="http://schemas.microsoft.com/office/drawing/2014/main" id="{C2D8E7D1-9715-4B90-8157-FA0BF7626EF9}"/>
                </a:ext>
              </a:extLst>
            </p:cNvPr>
            <p:cNvSpPr/>
            <p:nvPr/>
          </p:nvSpPr>
          <p:spPr>
            <a:xfrm rot="2700000">
              <a:off x="2029342" y="4636051"/>
              <a:ext cx="923364" cy="824753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Arrow: Right 19">
              <a:extLst>
                <a:ext uri="{FF2B5EF4-FFF2-40B4-BE49-F238E27FC236}">
                  <a16:creationId xmlns:a16="http://schemas.microsoft.com/office/drawing/2014/main" id="{A5EB43C5-84FC-48A4-8884-2DC5E541A1E8}"/>
                </a:ext>
              </a:extLst>
            </p:cNvPr>
            <p:cNvSpPr/>
            <p:nvPr/>
          </p:nvSpPr>
          <p:spPr>
            <a:xfrm rot="2700000">
              <a:off x="1890903" y="5811022"/>
              <a:ext cx="923364" cy="824753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3EB0CE2-C61C-4692-836A-5B1FC305651C}"/>
              </a:ext>
            </a:extLst>
          </p:cNvPr>
          <p:cNvGrpSpPr/>
          <p:nvPr/>
        </p:nvGrpSpPr>
        <p:grpSpPr>
          <a:xfrm>
            <a:off x="35469" y="1873192"/>
            <a:ext cx="9073063" cy="2449822"/>
            <a:chOff x="200712" y="4318532"/>
            <a:chExt cx="8824773" cy="2382781"/>
          </a:xfrm>
        </p:grpSpPr>
        <p:pic>
          <p:nvPicPr>
            <p:cNvPr id="12" name="Picture 11" descr="A screenshot of a social media post&#10;&#10;Description generated with very high confidence">
              <a:extLst>
                <a:ext uri="{FF2B5EF4-FFF2-40B4-BE49-F238E27FC236}">
                  <a16:creationId xmlns:a16="http://schemas.microsoft.com/office/drawing/2014/main" id="{D5C9BCB6-63E3-4C46-B4DB-700B0B1ED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712" y="4318532"/>
              <a:ext cx="8742577" cy="2382781"/>
            </a:xfrm>
            <a:prstGeom prst="rect">
              <a:avLst/>
            </a:prstGeom>
          </p:spPr>
        </p:pic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22A1FD12-3D56-4F41-AEC2-2EDBF2CDF0D1}"/>
                </a:ext>
              </a:extLst>
            </p:cNvPr>
            <p:cNvSpPr/>
            <p:nvPr/>
          </p:nvSpPr>
          <p:spPr>
            <a:xfrm rot="5400000">
              <a:off x="8151427" y="5314605"/>
              <a:ext cx="923364" cy="824753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CEFA152-5768-4C20-BFB5-49C9F0A9A767}"/>
                </a:ext>
              </a:extLst>
            </p:cNvPr>
            <p:cNvSpPr/>
            <p:nvPr/>
          </p:nvSpPr>
          <p:spPr>
            <a:xfrm>
              <a:off x="6761535" y="6342085"/>
              <a:ext cx="720105" cy="245146"/>
            </a:xfrm>
            <a:prstGeom prst="rect">
              <a:avLst/>
            </a:prstGeom>
            <a:noFill/>
            <a:ln w="38100">
              <a:solidFill>
                <a:srgbClr val="FFBE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1277A575-88C6-4A99-848E-55E810E8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409A783-5AA1-4039-BDF0-2313AC80D2EA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rgbClr val="F9DC5C"/>
                </a:solidFill>
              </a:rPr>
              <a:t>Choosing the ‘Exact Match’ Action </a:t>
            </a:r>
          </a:p>
        </p:txBody>
      </p:sp>
    </p:spTree>
    <p:extLst>
      <p:ext uri="{BB962C8B-B14F-4D97-AF65-F5344CB8AC3E}">
        <p14:creationId xmlns:p14="http://schemas.microsoft.com/office/powerpoint/2010/main" val="2933124157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7376524-2504-4F44-8125-5F1298280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418670"/>
              </p:ext>
            </p:extLst>
          </p:nvPr>
        </p:nvGraphicFramePr>
        <p:xfrm>
          <a:off x="258595" y="2041864"/>
          <a:ext cx="8654938" cy="210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8887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599198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209411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481591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715851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93692">
                <a:tc>
                  <a:txBody>
                    <a:bodyPr/>
                    <a:lstStyle/>
                    <a:p>
                      <a:r>
                        <a:rPr lang="en-US" sz="1400" dirty="0"/>
                        <a:t>FORM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GROUP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FIELD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ACTION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VALUE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93692">
                <a:tc>
                  <a:txBody>
                    <a:bodyPr/>
                    <a:lstStyle/>
                    <a:p>
                      <a:r>
                        <a:rPr lang="en-US" sz="1500" b="1" dirty="0"/>
                        <a:t>Crash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Junction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 err="1"/>
                        <a:t>JunctionJunctionLocation</a:t>
                      </a:r>
                      <a:endParaRPr lang="en-US" sz="1500" b="1" dirty="0"/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Exact Match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Intersection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93692">
                <a:tc>
                  <a:txBody>
                    <a:bodyPr/>
                    <a:lstStyle/>
                    <a:p>
                      <a:r>
                        <a:rPr lang="en-US" sz="1500" b="1" spc="0" dirty="0"/>
                        <a:t>Crash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Form Information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Status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Exact Match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Transmitted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93692">
                <a:tc>
                  <a:txBody>
                    <a:bodyPr/>
                    <a:lstStyle/>
                    <a:p>
                      <a:r>
                        <a:rPr lang="en-US" sz="1500" b="1" dirty="0"/>
                        <a:t>Crash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Summary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 err="1"/>
                        <a:t>SummaryTotalInjured</a:t>
                      </a:r>
                      <a:endParaRPr lang="en-US" sz="1500" b="1" dirty="0"/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Greater Than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0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  <a:tr h="526102">
                <a:tc>
                  <a:txBody>
                    <a:bodyPr/>
                    <a:lstStyle/>
                    <a:p>
                      <a:r>
                        <a:rPr lang="en-US" sz="1500" b="1" spc="0" dirty="0"/>
                        <a:t>Crash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Summary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 err="1"/>
                        <a:t>SummaryDateOccurred</a:t>
                      </a:r>
                      <a:endParaRPr lang="en-US" sz="1500" b="1" dirty="0"/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Range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User Entered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8545EACA-D691-436B-ABEE-D0F306C10965}"/>
              </a:ext>
            </a:extLst>
          </p:cNvPr>
          <p:cNvSpPr/>
          <p:nvPr/>
        </p:nvSpPr>
        <p:spPr>
          <a:xfrm>
            <a:off x="295205" y="2841361"/>
            <a:ext cx="8589163" cy="345667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‘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D07FBA-7DC4-48E3-B43B-CDED7E887972}"/>
              </a:ext>
            </a:extLst>
          </p:cNvPr>
          <p:cNvSpPr/>
          <p:nvPr/>
        </p:nvSpPr>
        <p:spPr>
          <a:xfrm>
            <a:off x="293128" y="3244491"/>
            <a:ext cx="8589163" cy="345667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25D0C9-BC32-4561-A696-CB9E15FE401C}"/>
              </a:ext>
            </a:extLst>
          </p:cNvPr>
          <p:cNvSpPr txBox="1"/>
          <p:nvPr/>
        </p:nvSpPr>
        <p:spPr>
          <a:xfrm>
            <a:off x="258595" y="4595188"/>
            <a:ext cx="6876094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Follow the same process for next two criteria.</a:t>
            </a:r>
          </a:p>
          <a:p>
            <a:endParaRPr lang="en-US" sz="24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Questions?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Raise your hand 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and someone will come to assist you.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DD9B91-3C16-4AA8-8BBC-C2BA89D8E75E}"/>
              </a:ext>
            </a:extLst>
          </p:cNvPr>
          <p:cNvSpPr txBox="1"/>
          <p:nvPr/>
        </p:nvSpPr>
        <p:spPr>
          <a:xfrm>
            <a:off x="7521192" y="4595188"/>
            <a:ext cx="962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golian Baiti" panose="03000500000000000000" pitchFamily="66" charset="0"/>
                <a:cs typeface="Mongolian Baiti" panose="03000500000000000000" pitchFamily="66" charset="0"/>
              </a:rPr>
              <a:t>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4D630ED-694A-4E38-BD67-D4B904A72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E6AD554-2B00-4981-A07E-D25E53E0C0DB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</p:spTree>
    <p:extLst>
      <p:ext uri="{BB962C8B-B14F-4D97-AF65-F5344CB8AC3E}">
        <p14:creationId xmlns:p14="http://schemas.microsoft.com/office/powerpoint/2010/main" val="1540469652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F629DF0-33E8-45D5-A673-94FF965C8C93}"/>
              </a:ext>
            </a:extLst>
          </p:cNvPr>
          <p:cNvGrpSpPr/>
          <p:nvPr/>
        </p:nvGrpSpPr>
        <p:grpSpPr>
          <a:xfrm>
            <a:off x="307317" y="1787608"/>
            <a:ext cx="8529366" cy="2339102"/>
            <a:chOff x="811667" y="1828854"/>
            <a:chExt cx="7520665" cy="2062475"/>
          </a:xfrm>
        </p:grpSpPr>
        <p:pic>
          <p:nvPicPr>
            <p:cNvPr id="9" name="Picture 8" descr="A screenshot of a social media post&#10;&#10;Description generated with very high confidence">
              <a:extLst>
                <a:ext uri="{FF2B5EF4-FFF2-40B4-BE49-F238E27FC236}">
                  <a16:creationId xmlns:a16="http://schemas.microsoft.com/office/drawing/2014/main" id="{72D5E58F-5452-4E45-8780-20BDFAC53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667" y="1828854"/>
              <a:ext cx="7520665" cy="2062475"/>
            </a:xfrm>
            <a:prstGeom prst="rect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23C00F02-5EFA-4A17-B8FA-574AAA4F3595}"/>
                </a:ext>
              </a:extLst>
            </p:cNvPr>
            <p:cNvSpPr/>
            <p:nvPr/>
          </p:nvSpPr>
          <p:spPr>
            <a:xfrm rot="8100000">
              <a:off x="6839567" y="2902322"/>
              <a:ext cx="923364" cy="824753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79E69D3-1FEF-462E-8FC5-844520030C2C}"/>
              </a:ext>
            </a:extLst>
          </p:cNvPr>
          <p:cNvGrpSpPr/>
          <p:nvPr/>
        </p:nvGrpSpPr>
        <p:grpSpPr>
          <a:xfrm>
            <a:off x="3377097" y="4206462"/>
            <a:ext cx="5674429" cy="2570972"/>
            <a:chOff x="3377097" y="4206462"/>
            <a:chExt cx="5674429" cy="2570972"/>
          </a:xfrm>
        </p:grpSpPr>
        <p:pic>
          <p:nvPicPr>
            <p:cNvPr id="13" name="Picture 12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AE4B04C1-9167-4120-9239-D05154329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1553" y="4206462"/>
              <a:ext cx="5126024" cy="2570972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E642BEDA-160F-4235-9E92-9B8C307B2FDF}"/>
                </a:ext>
              </a:extLst>
            </p:cNvPr>
            <p:cNvSpPr/>
            <p:nvPr/>
          </p:nvSpPr>
          <p:spPr>
            <a:xfrm rot="5400000">
              <a:off x="3322770" y="4932667"/>
              <a:ext cx="1017404" cy="908750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A0459149-1E2D-4204-B692-4ACA2DF0C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9581" y="4367815"/>
              <a:ext cx="2151945" cy="2272527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9FA7A8D5-612B-4B40-B370-27EE0008D4D4}"/>
              </a:ext>
            </a:extLst>
          </p:cNvPr>
          <p:cNvSpPr/>
          <p:nvPr/>
        </p:nvSpPr>
        <p:spPr>
          <a:xfrm>
            <a:off x="6494" y="4147062"/>
            <a:ext cx="346505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</a:rPr>
              <a:t>User Entered Value</a:t>
            </a:r>
          </a:p>
          <a:p>
            <a:endParaRPr lang="en-US" sz="2500" b="1" dirty="0">
              <a:solidFill>
                <a:srgbClr val="F9DC5C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F9DC5C"/>
                </a:solidFill>
              </a:rPr>
              <a:t>Prompt User for value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Prompt Text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Default Value</a:t>
            </a:r>
          </a:p>
          <a:p>
            <a:endParaRPr lang="en-US" sz="2100" b="1" dirty="0">
              <a:solidFill>
                <a:srgbClr val="F9DC5C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1E2503F-6BA0-408F-BE42-A52529838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9495B027-A0CC-4A11-B43C-2465D1AEC34D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rgbClr val="F9DC5C"/>
                </a:solidFill>
              </a:rPr>
              <a:t>Using a User Entered Value</a:t>
            </a:r>
          </a:p>
        </p:txBody>
      </p:sp>
    </p:spTree>
    <p:extLst>
      <p:ext uri="{BB962C8B-B14F-4D97-AF65-F5344CB8AC3E}">
        <p14:creationId xmlns:p14="http://schemas.microsoft.com/office/powerpoint/2010/main" val="2810976026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8598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What are TraCS Ad Hoc Reports?</a:t>
            </a:r>
            <a:endParaRPr lang="en-US" sz="3200" b="1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67980" y="1519979"/>
            <a:ext cx="3933825" cy="47787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What is an Ad Hoc Report?</a:t>
            </a:r>
          </a:p>
          <a:p>
            <a:pPr marL="0" indent="0">
              <a:buNone/>
            </a:pPr>
            <a:endParaRPr lang="en-US" sz="2400" dirty="0">
              <a:solidFill>
                <a:srgbClr val="F9DC5C"/>
              </a:solidFill>
            </a:endParaRPr>
          </a:p>
          <a:p>
            <a:r>
              <a:rPr lang="en-US" sz="2400" b="1" dirty="0">
                <a:solidFill>
                  <a:srgbClr val="F9DC5C"/>
                </a:solidFill>
              </a:rPr>
              <a:t>Any field can be searched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r>
              <a:rPr lang="en-US" sz="2400" b="1" dirty="0">
                <a:solidFill>
                  <a:srgbClr val="F9DC5C"/>
                </a:solidFill>
              </a:rPr>
              <a:t>Different criteria can be asked for at time of running report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r>
              <a:rPr lang="en-US" sz="2400" b="1" dirty="0">
                <a:solidFill>
                  <a:srgbClr val="F9DC5C"/>
                </a:solidFill>
              </a:rPr>
              <a:t>Reports can be viewed on a Pin Map, exported as a PDF, exported into Excel, etc.</a:t>
            </a:r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9" name="Picture 8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D2AEF12-B956-4C56-B14A-989053266F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636" y="1494409"/>
            <a:ext cx="4688555" cy="540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3896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EDB5095-8909-4578-8276-B9C4E34A3409}"/>
              </a:ext>
            </a:extLst>
          </p:cNvPr>
          <p:cNvGrpSpPr/>
          <p:nvPr/>
        </p:nvGrpSpPr>
        <p:grpSpPr>
          <a:xfrm>
            <a:off x="286305" y="1934485"/>
            <a:ext cx="8571390" cy="4738674"/>
            <a:chOff x="784412" y="2392863"/>
            <a:chExt cx="7575176" cy="418791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FE04B7-B9C9-4A01-809E-1150BE3803AD}"/>
                </a:ext>
              </a:extLst>
            </p:cNvPr>
            <p:cNvGrpSpPr/>
            <p:nvPr/>
          </p:nvGrpSpPr>
          <p:grpSpPr>
            <a:xfrm>
              <a:off x="784412" y="2392863"/>
              <a:ext cx="7575176" cy="4187919"/>
              <a:chOff x="784412" y="2392863"/>
              <a:chExt cx="7575176" cy="4187919"/>
            </a:xfrm>
          </p:grpSpPr>
          <p:pic>
            <p:nvPicPr>
              <p:cNvPr id="16" name="Picture 15" descr="A screenshot of a social media post&#10;&#10;Description generated with very high confidence">
                <a:extLst>
                  <a:ext uri="{FF2B5EF4-FFF2-40B4-BE49-F238E27FC236}">
                    <a16:creationId xmlns:a16="http://schemas.microsoft.com/office/drawing/2014/main" id="{EC1EB86A-9050-4D6C-851C-171DD239A5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412" y="2392863"/>
                <a:ext cx="7575176" cy="2255488"/>
              </a:xfrm>
              <a:prstGeom prst="rect">
                <a:avLst/>
              </a:prstGeom>
            </p:spPr>
          </p:pic>
          <p:pic>
            <p:nvPicPr>
              <p:cNvPr id="18" name="Picture 17" descr="A screenshot of a cell phone&#10;&#10;Description generated with high confidence">
                <a:extLst>
                  <a:ext uri="{FF2B5EF4-FFF2-40B4-BE49-F238E27FC236}">
                    <a16:creationId xmlns:a16="http://schemas.microsoft.com/office/drawing/2014/main" id="{7C5696F1-8186-42DA-92A9-E4FDDB042D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412" y="4648351"/>
                <a:ext cx="7575176" cy="1932431"/>
              </a:xfrm>
              <a:prstGeom prst="rect">
                <a:avLst/>
              </a:prstGeom>
            </p:spPr>
          </p:pic>
        </p:grpSp>
        <p:pic>
          <p:nvPicPr>
            <p:cNvPr id="3" name="Picture 2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10985905-B8E4-4DD6-8FF7-05DF855C4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100" y="4923385"/>
              <a:ext cx="4866667" cy="885714"/>
            </a:xfrm>
            <a:prstGeom prst="rect">
              <a:avLst/>
            </a:prstGeom>
          </p:spPr>
        </p:pic>
      </p:grp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F7C069A-6D29-418B-8F52-18A22F99915B}"/>
              </a:ext>
            </a:extLst>
          </p:cNvPr>
          <p:cNvSpPr/>
          <p:nvPr/>
        </p:nvSpPr>
        <p:spPr>
          <a:xfrm rot="5400000">
            <a:off x="5784961" y="5564866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03D104A-4BCF-4D7B-AA11-92D487D25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59AFAC2-B4E3-4F92-B85F-C7727A8A64D0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8499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rgbClr val="F9DC5C"/>
                </a:solidFill>
              </a:rPr>
              <a:t>Creating the Report</a:t>
            </a:r>
          </a:p>
        </p:txBody>
      </p:sp>
    </p:spTree>
    <p:extLst>
      <p:ext uri="{BB962C8B-B14F-4D97-AF65-F5344CB8AC3E}">
        <p14:creationId xmlns:p14="http://schemas.microsoft.com/office/powerpoint/2010/main" val="4186682938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F7CA2662-E577-4431-A6F3-6F2361729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138" y="1482541"/>
            <a:ext cx="6509424" cy="3860332"/>
          </a:xfrm>
          <a:prstGeom prst="rect">
            <a:avLst/>
          </a:prstGeom>
          <a:ln w="1270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1F7C069A-6D29-418B-8F52-18A22F99915B}"/>
              </a:ext>
            </a:extLst>
          </p:cNvPr>
          <p:cNvSpPr/>
          <p:nvPr/>
        </p:nvSpPr>
        <p:spPr>
          <a:xfrm rot="8100000">
            <a:off x="6441612" y="4140349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580CD20-9006-498A-8BC6-1B310E19ED49}"/>
              </a:ext>
            </a:extLst>
          </p:cNvPr>
          <p:cNvGrpSpPr/>
          <p:nvPr/>
        </p:nvGrpSpPr>
        <p:grpSpPr>
          <a:xfrm>
            <a:off x="131072" y="4252338"/>
            <a:ext cx="6772222" cy="2431822"/>
            <a:chOff x="131072" y="4065902"/>
            <a:chExt cx="6772222" cy="2431822"/>
          </a:xfrm>
        </p:grpSpPr>
        <p:pic>
          <p:nvPicPr>
            <p:cNvPr id="20" name="Picture 19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0AA495CD-3568-40D5-9072-56AB112C86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072" y="4065902"/>
              <a:ext cx="5201758" cy="2431822"/>
            </a:xfrm>
            <a:prstGeom prst="rect">
              <a:avLst/>
            </a:prstGeom>
            <a:ln w="12700" cap="sq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Picture 20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5EDA94FC-8542-4C89-AA60-E4FF97B2B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4422" y="5106041"/>
              <a:ext cx="5138872" cy="834057"/>
            </a:xfrm>
            <a:prstGeom prst="rect">
              <a:avLst/>
            </a:prstGeom>
            <a:ln w="12700" cap="sq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B6EDFBCE-FCE5-4420-AB3C-3D0B9F561175}"/>
              </a:ext>
            </a:extLst>
          </p:cNvPr>
          <p:cNvSpPr/>
          <p:nvPr/>
        </p:nvSpPr>
        <p:spPr>
          <a:xfrm>
            <a:off x="0" y="1535721"/>
            <a:ext cx="25035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4020202020204" pitchFamily="34" charset="0"/>
              </a:rPr>
              <a:t>Results displayed</a:t>
            </a:r>
          </a:p>
          <a:p>
            <a:endParaRPr lang="en-US" sz="2400" b="1" dirty="0">
              <a:solidFill>
                <a:srgbClr val="F9DC5C"/>
              </a:solidFill>
              <a:latin typeface="Arial Narrow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9DC5C"/>
                </a:solidFill>
                <a:latin typeface="Arial Narrow" panose="020B0604020202020204" pitchFamily="34" charset="0"/>
              </a:rPr>
              <a:t>Edit Captions</a:t>
            </a:r>
          </a:p>
          <a:p>
            <a:pPr lvl="1"/>
            <a:endParaRPr lang="en-US" sz="2400" b="1" dirty="0">
              <a:solidFill>
                <a:srgbClr val="F9DC5C"/>
              </a:solidFill>
              <a:latin typeface="Arial Narrow" panose="020B0604020202020204" pitchFamily="34" charset="0"/>
            </a:endParaRPr>
          </a:p>
          <a:p>
            <a:endParaRPr lang="en-US" sz="2400" b="1" dirty="0">
              <a:solidFill>
                <a:srgbClr val="F9DC5C"/>
              </a:solidFill>
              <a:latin typeface="Arial Narrow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5BF0AD5-E46B-4036-A650-4048BA548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9E62678-01A1-4DE5-A7B8-C34899AA7C06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</p:spTree>
    <p:extLst>
      <p:ext uri="{BB962C8B-B14F-4D97-AF65-F5344CB8AC3E}">
        <p14:creationId xmlns:p14="http://schemas.microsoft.com/office/powerpoint/2010/main" val="1779861410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F7CA2662-E577-4431-A6F3-6F2361729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75" y="2130434"/>
            <a:ext cx="7574745" cy="4492107"/>
          </a:xfrm>
          <a:prstGeom prst="rect">
            <a:avLst/>
          </a:prstGeom>
          <a:ln w="1270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6EDFBCE-FCE5-4420-AB3C-3D0B9F561175}"/>
              </a:ext>
            </a:extLst>
          </p:cNvPr>
          <p:cNvSpPr/>
          <p:nvPr/>
        </p:nvSpPr>
        <p:spPr>
          <a:xfrm>
            <a:off x="572610" y="1535721"/>
            <a:ext cx="79987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4020202020204" pitchFamily="34" charset="0"/>
              </a:rPr>
              <a:t>Add optional Header and Footer texts to your Report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5BF0AD5-E46B-4036-A650-4048BA548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9E62678-01A1-4DE5-A7B8-C34899AA7C06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6F08B64-C199-4619-B030-ECD4FC2139BF}"/>
              </a:ext>
            </a:extLst>
          </p:cNvPr>
          <p:cNvCxnSpPr/>
          <p:nvPr/>
        </p:nvCxnSpPr>
        <p:spPr>
          <a:xfrm>
            <a:off x="723534" y="2885243"/>
            <a:ext cx="3200400" cy="0"/>
          </a:xfrm>
          <a:prstGeom prst="straightConnector1">
            <a:avLst/>
          </a:prstGeom>
          <a:ln w="57150">
            <a:solidFill>
              <a:srgbClr val="FFBE05"/>
            </a:solidFill>
            <a:tailEnd type="triangl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5E7467-DD7F-4424-9646-A6A9EED56D5B}"/>
              </a:ext>
            </a:extLst>
          </p:cNvPr>
          <p:cNvCxnSpPr/>
          <p:nvPr/>
        </p:nvCxnSpPr>
        <p:spPr>
          <a:xfrm>
            <a:off x="723534" y="5825232"/>
            <a:ext cx="3200400" cy="0"/>
          </a:xfrm>
          <a:prstGeom prst="straightConnector1">
            <a:avLst/>
          </a:prstGeom>
          <a:ln w="57150">
            <a:solidFill>
              <a:srgbClr val="FFBE05"/>
            </a:solidFill>
            <a:tailEnd type="triangl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144386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88E0D24D-7A65-4570-8DD9-07174A529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93" y="1485129"/>
            <a:ext cx="8006425" cy="4492114"/>
          </a:xfrm>
          <a:prstGeom prst="rect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D7FFF259-85A0-401D-9B67-EFD8F26BDD22}"/>
              </a:ext>
            </a:extLst>
          </p:cNvPr>
          <p:cNvGrpSpPr/>
          <p:nvPr/>
        </p:nvGrpSpPr>
        <p:grpSpPr>
          <a:xfrm>
            <a:off x="6705287" y="4081895"/>
            <a:ext cx="986118" cy="1648365"/>
            <a:chOff x="7423944" y="3332430"/>
            <a:chExt cx="986118" cy="1648365"/>
          </a:xfrm>
        </p:grpSpPr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2F52F754-0DE9-4492-9064-93192696B80C}"/>
                </a:ext>
              </a:extLst>
            </p:cNvPr>
            <p:cNvSpPr/>
            <p:nvPr/>
          </p:nvSpPr>
          <p:spPr>
            <a:xfrm rot="5400000">
              <a:off x="7374639" y="4106736"/>
              <a:ext cx="923364" cy="824753"/>
            </a:xfrm>
            <a:prstGeom prst="rightArrow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0B899B4-6778-479C-BB39-B271A02CB2EC}"/>
                </a:ext>
              </a:extLst>
            </p:cNvPr>
            <p:cNvSpPr/>
            <p:nvPr/>
          </p:nvSpPr>
          <p:spPr>
            <a:xfrm>
              <a:off x="7766704" y="3771686"/>
              <a:ext cx="643358" cy="643358"/>
            </a:xfrm>
            <a:prstGeom prst="ellipse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6382A26-3F98-4D7E-8154-CB87D6F48466}"/>
                </a:ext>
              </a:extLst>
            </p:cNvPr>
            <p:cNvSpPr txBox="1"/>
            <p:nvPr/>
          </p:nvSpPr>
          <p:spPr>
            <a:xfrm>
              <a:off x="7846538" y="3332430"/>
              <a:ext cx="36540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n w="12700">
                    <a:solidFill>
                      <a:srgbClr val="00416A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PhagsPa" panose="020B0502040204020203" pitchFamily="34" charset="0"/>
                  <a:cs typeface="Mongolian Baiti" panose="03000500000000000000" pitchFamily="66" charset="0"/>
                </a:rPr>
                <a:t>!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82A99E72-8C32-4461-9AAA-6414253A401E}"/>
              </a:ext>
            </a:extLst>
          </p:cNvPr>
          <p:cNvSpPr/>
          <p:nvPr/>
        </p:nvSpPr>
        <p:spPr>
          <a:xfrm>
            <a:off x="120559" y="5987535"/>
            <a:ext cx="898368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It is important to </a:t>
            </a:r>
            <a:r>
              <a:rPr lang="en-US" sz="2500" b="1" u="sng" dirty="0">
                <a:solidFill>
                  <a:srgbClr val="F9DC5C"/>
                </a:solidFill>
                <a:latin typeface="Arial Narrow" panose="020B0606020202030204" pitchFamily="34" charset="0"/>
              </a:rPr>
              <a:t>click ‘Finish’ or your report will not be saved. </a:t>
            </a:r>
            <a:r>
              <a:rPr lang="en-US" sz="25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Clicking Cancel will remove your query entirely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7694135-B8D8-4683-8E4C-6EF114660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E6E6305-4AC8-4E3A-9035-613CF30FA617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</p:spTree>
    <p:extLst>
      <p:ext uri="{BB962C8B-B14F-4D97-AF65-F5344CB8AC3E}">
        <p14:creationId xmlns:p14="http://schemas.microsoft.com/office/powerpoint/2010/main" val="1086389682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0" y="1515741"/>
            <a:ext cx="91440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  <a:latin typeface="Arial Narrow" panose="020B0604020202020204" pitchFamily="34" charset="0"/>
              </a:rPr>
              <a:t>Clicking View Results will take you back to the Report Editor. Clicking View Results will also allow you to enter new parameters.</a:t>
            </a:r>
            <a:endParaRPr lang="en-US" sz="2100" dirty="0">
              <a:solidFill>
                <a:srgbClr val="F9DC5C"/>
              </a:solidFill>
              <a:latin typeface="Arial Narrow" panose="020B0604020202020204" pitchFamily="34" charset="0"/>
            </a:endParaRPr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4C0FDBD-B7E8-473F-AB27-E62EAF019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759" y="5464579"/>
            <a:ext cx="3349207" cy="1237750"/>
          </a:xfrm>
          <a:prstGeom prst="rect">
            <a:avLst/>
          </a:prstGeom>
          <a:ln w="317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C:\Users\DOTA6H\AppData\Local\Microsoft\Windows\INetCache\Content.Word\Pointer.png">
            <a:extLst>
              <a:ext uri="{FF2B5EF4-FFF2-40B4-BE49-F238E27FC236}">
                <a16:creationId xmlns:a16="http://schemas.microsoft.com/office/drawing/2014/main" id="{83D877D5-6D66-4C85-A61B-D3608850CDE8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7" b="26369"/>
          <a:stretch/>
        </p:blipFill>
        <p:spPr bwMode="auto">
          <a:xfrm>
            <a:off x="3364834" y="5164778"/>
            <a:ext cx="2779317" cy="168624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B0866BC9-0038-4BAF-AC42-0F94A2666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CDE134-A2E6-4846-A604-5B60DDDFC662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  <p:pic>
        <p:nvPicPr>
          <p:cNvPr id="16" name="Picture 1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8D55640-7C37-463B-B6EF-0ADC62B757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51" y="2762236"/>
            <a:ext cx="7160097" cy="2476502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9986C86E-60DE-4878-B484-7C8AC5B7D4B9}"/>
              </a:ext>
            </a:extLst>
          </p:cNvPr>
          <p:cNvSpPr/>
          <p:nvPr/>
        </p:nvSpPr>
        <p:spPr>
          <a:xfrm rot="5400000">
            <a:off x="6754681" y="4085305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D6AE8A7-E4EF-49AB-B3B4-C678CED7E282}"/>
              </a:ext>
            </a:extLst>
          </p:cNvPr>
          <p:cNvSpPr/>
          <p:nvPr/>
        </p:nvSpPr>
        <p:spPr>
          <a:xfrm rot="2700000">
            <a:off x="309296" y="2932400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6474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0.06128 -2.59259E-6 C 0.08871 -2.59259E-6 0.12257 0.11736 0.12257 0.21297 L 0.12257 0.42616 " pathEditMode="relative" rAng="0" ptsTypes="AAAA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8" y="2129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88E0D24D-7A65-4570-8DD9-07174A529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98" y="2244878"/>
            <a:ext cx="7385604" cy="4143794"/>
          </a:xfrm>
          <a:prstGeom prst="rect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7694135-B8D8-4683-8E4C-6EF114660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E6E6305-4AC8-4E3A-9035-613CF30FA617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1DE50A-B6DF-4992-8ACD-0AF762E2CF78}"/>
              </a:ext>
            </a:extLst>
          </p:cNvPr>
          <p:cNvSpPr/>
          <p:nvPr/>
        </p:nvSpPr>
        <p:spPr>
          <a:xfrm>
            <a:off x="1722268" y="1515741"/>
            <a:ext cx="569946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  <a:latin typeface="Arial Narrow" panose="020B0604020202020204" pitchFamily="34" charset="0"/>
              </a:rPr>
              <a:t>Click Export to export your report</a:t>
            </a:r>
            <a:endParaRPr lang="en-US" sz="2100" dirty="0">
              <a:solidFill>
                <a:srgbClr val="F9DC5C"/>
              </a:solidFill>
              <a:latin typeface="Arial Narrow" panose="020B0604020202020204" pitchFamily="34" charset="0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03902C4-534B-4602-ACFB-88F2C96DBCCC}"/>
              </a:ext>
            </a:extLst>
          </p:cNvPr>
          <p:cNvSpPr/>
          <p:nvPr/>
        </p:nvSpPr>
        <p:spPr>
          <a:xfrm rot="5400000">
            <a:off x="2751163" y="5283794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097942"/>
      </p:ext>
    </p:extLst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7694135-B8D8-4683-8E4C-6EF114660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E6E6305-4AC8-4E3A-9035-613CF30FA617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1DE50A-B6DF-4992-8ACD-0AF762E2CF78}"/>
              </a:ext>
            </a:extLst>
          </p:cNvPr>
          <p:cNvSpPr/>
          <p:nvPr/>
        </p:nvSpPr>
        <p:spPr>
          <a:xfrm>
            <a:off x="0" y="1515741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500" b="1" dirty="0">
                <a:solidFill>
                  <a:srgbClr val="F9DC5C"/>
                </a:solidFill>
                <a:latin typeface="Arial Narrow" panose="020B0604020202020204" pitchFamily="34" charset="0"/>
              </a:rPr>
              <a:t>File types available include .PDF, .XSLT, or .CSV file. </a:t>
            </a:r>
            <a:endParaRPr lang="en-US" sz="2100" dirty="0">
              <a:solidFill>
                <a:srgbClr val="F9DC5C"/>
              </a:solidFill>
              <a:latin typeface="Arial Narrow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B9BA45-D33D-40BD-80EB-80AA00E01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43" y="2027652"/>
            <a:ext cx="7572515" cy="470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13600"/>
      </p:ext>
    </p:extLst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FBCDD8F-A957-4D10-93D0-554E1EC43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766" y="5295901"/>
            <a:ext cx="3349207" cy="1237750"/>
          </a:xfrm>
          <a:prstGeom prst="rect">
            <a:avLst/>
          </a:prstGeom>
          <a:ln w="317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C:\Users\DOTA6H\AppData\Local\Microsoft\Windows\INetCache\Content.Word\Pointer.png">
            <a:extLst>
              <a:ext uri="{FF2B5EF4-FFF2-40B4-BE49-F238E27FC236}">
                <a16:creationId xmlns:a16="http://schemas.microsoft.com/office/drawing/2014/main" id="{732D3D40-6926-402D-BDC7-FC8B6C2E5BC7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7" b="26369"/>
          <a:stretch/>
        </p:blipFill>
        <p:spPr bwMode="auto">
          <a:xfrm>
            <a:off x="2477065" y="5004979"/>
            <a:ext cx="2779317" cy="168624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D262DCC-87A8-4E41-9FF0-CC161EED22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76" y="2571748"/>
            <a:ext cx="7160097" cy="2476502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9986C86E-60DE-4878-B484-7C8AC5B7D4B9}"/>
              </a:ext>
            </a:extLst>
          </p:cNvPr>
          <p:cNvSpPr/>
          <p:nvPr/>
        </p:nvSpPr>
        <p:spPr>
          <a:xfrm rot="5400000">
            <a:off x="4813749" y="3893591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5" y="1648907"/>
            <a:ext cx="788300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Case &amp; Form Information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Status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the form must have been transmitted.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Pin Map</a:t>
            </a:r>
          </a:p>
        </p:txBody>
      </p:sp>
    </p:spTree>
    <p:extLst>
      <p:ext uri="{BB962C8B-B14F-4D97-AF65-F5344CB8AC3E}">
        <p14:creationId xmlns:p14="http://schemas.microsoft.com/office/powerpoint/2010/main" val="16526126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0.06128 -2.59259E-6 C 0.08871 -2.59259E-6 0.12257 0.11736 0.12257 0.21297 L 0.12257 0.42616 " pathEditMode="relative" rAng="0" ptsTypes="AAAA">
                                      <p:cBhvr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8" y="2129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5" y="1753682"/>
            <a:ext cx="746097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</a:rPr>
              <a:t>The Pin Map</a:t>
            </a:r>
            <a:r>
              <a:rPr lang="en-US" sz="2100" b="1" dirty="0">
                <a:solidFill>
                  <a:srgbClr val="F9DC5C"/>
                </a:solidFill>
              </a:rPr>
              <a:t> will display locations for the results of your query.</a:t>
            </a:r>
            <a:endParaRPr lang="en-US" sz="2100" dirty="0">
              <a:solidFill>
                <a:srgbClr val="F9DC5C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Pin Map</a:t>
            </a:r>
          </a:p>
        </p:txBody>
      </p:sp>
      <p:pic>
        <p:nvPicPr>
          <p:cNvPr id="3" name="Picture 2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9C2E58A3-DA24-4C13-93A3-FD379EE29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454" y="2359817"/>
            <a:ext cx="6499835" cy="4214888"/>
          </a:xfrm>
          <a:prstGeom prst="rect">
            <a:avLst/>
          </a:prstGeom>
          <a:ln w="952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005545980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map&#10;&#10;Description generated with high confidence">
            <a:extLst>
              <a:ext uri="{FF2B5EF4-FFF2-40B4-BE49-F238E27FC236}">
                <a16:creationId xmlns:a16="http://schemas.microsoft.com/office/drawing/2014/main" id="{4714662D-3C5C-47AF-9B10-C75135288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50" y="2358712"/>
            <a:ext cx="6178348" cy="4207282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5" y="1763207"/>
            <a:ext cx="499399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</a:rPr>
              <a:t>Right-Click a pin to view information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Pin Map</a:t>
            </a:r>
          </a:p>
        </p:txBody>
      </p:sp>
      <p:pic>
        <p:nvPicPr>
          <p:cNvPr id="10" name="Picture 9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9C7A2CF-C1E1-407F-9BF9-4E72D3B65A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8" y="4424723"/>
            <a:ext cx="1502081" cy="2239084"/>
          </a:xfrm>
          <a:prstGeom prst="rect">
            <a:avLst/>
          </a:prstGeom>
          <a:ln w="3175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A02309B0-6CA0-45E9-8661-BC787CE03B93}"/>
              </a:ext>
            </a:extLst>
          </p:cNvPr>
          <p:cNvSpPr/>
          <p:nvPr/>
        </p:nvSpPr>
        <p:spPr>
          <a:xfrm rot="5400000">
            <a:off x="6873875" y="3621499"/>
            <a:ext cx="923364" cy="824753"/>
          </a:xfrm>
          <a:prstGeom prst="rightArrow">
            <a:avLst/>
          </a:prstGeom>
          <a:solidFill>
            <a:srgbClr val="FFBE05"/>
          </a:solidFill>
          <a:ln>
            <a:solidFill>
              <a:srgbClr val="004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4460239-563C-424D-9E24-4D43E64D3B03}"/>
              </a:ext>
            </a:extLst>
          </p:cNvPr>
          <p:cNvSpPr/>
          <p:nvPr/>
        </p:nvSpPr>
        <p:spPr>
          <a:xfrm>
            <a:off x="7265940" y="3286449"/>
            <a:ext cx="643358" cy="643358"/>
          </a:xfrm>
          <a:prstGeom prst="ellipse">
            <a:avLst/>
          </a:prstGeom>
          <a:solidFill>
            <a:srgbClr val="FFBE05"/>
          </a:solidFill>
          <a:ln>
            <a:solidFill>
              <a:srgbClr val="004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DE2630-3EE2-46F6-B008-9D33ABCEE536}"/>
              </a:ext>
            </a:extLst>
          </p:cNvPr>
          <p:cNvSpPr/>
          <p:nvPr/>
        </p:nvSpPr>
        <p:spPr>
          <a:xfrm>
            <a:off x="7757459" y="6360486"/>
            <a:ext cx="700741" cy="277505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24673C3-C7DD-4FD6-9DEA-DEE4BA4797E8}"/>
              </a:ext>
            </a:extLst>
          </p:cNvPr>
          <p:cNvSpPr/>
          <p:nvPr/>
        </p:nvSpPr>
        <p:spPr>
          <a:xfrm rot="2700000">
            <a:off x="6995375" y="5658182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AC0247-5CDD-463C-A79A-A23FFB56BBF0}"/>
              </a:ext>
            </a:extLst>
          </p:cNvPr>
          <p:cNvSpPr txBox="1"/>
          <p:nvPr/>
        </p:nvSpPr>
        <p:spPr>
          <a:xfrm>
            <a:off x="244755" y="2372882"/>
            <a:ext cx="2196898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Click on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‘Open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Form’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 to access the form the pin is referencing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7A7C53A-1B31-409B-8DE9-CBEF952A5C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759" y="3269687"/>
            <a:ext cx="684831" cy="64335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37987265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8598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What are TraCS Ad Hoc Reports?</a:t>
            </a:r>
            <a:endParaRPr lang="en-US" sz="3200" b="1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312422" y="1758105"/>
            <a:ext cx="5553076" cy="290512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Ad Hoc Report documentation and step-by-step instructions can be found in the </a:t>
            </a:r>
            <a:r>
              <a:rPr lang="en-US" sz="2500" b="1" dirty="0"/>
              <a:t>TraCS Administrator Guide.</a:t>
            </a: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You will need </a:t>
            </a:r>
            <a:r>
              <a:rPr lang="en-US" sz="2500" b="1" dirty="0"/>
              <a:t>Supervisor</a:t>
            </a:r>
            <a:r>
              <a:rPr lang="en-US" sz="2500" b="1" dirty="0">
                <a:solidFill>
                  <a:srgbClr val="F9DC5C"/>
                </a:solidFill>
              </a:rPr>
              <a:t> access rights within TraCS to create and run Ad Hoc Reports.</a:t>
            </a: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E75931D-4FA7-45A8-99E7-1623C06463BC}"/>
              </a:ext>
            </a:extLst>
          </p:cNvPr>
          <p:cNvGrpSpPr/>
          <p:nvPr/>
        </p:nvGrpSpPr>
        <p:grpSpPr>
          <a:xfrm>
            <a:off x="6326503" y="1615230"/>
            <a:ext cx="2234806" cy="3128221"/>
            <a:chOff x="6126478" y="1567605"/>
            <a:chExt cx="2234806" cy="3128221"/>
          </a:xfrm>
        </p:grpSpPr>
        <p:pic>
          <p:nvPicPr>
            <p:cNvPr id="14" name="Picture 13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id="{AE7E1BB3-C999-410C-A819-4124294753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7" t="1893" r="5890" b="16536"/>
            <a:stretch/>
          </p:blipFill>
          <p:spPr>
            <a:xfrm>
              <a:off x="6353412" y="1862880"/>
              <a:ext cx="2007872" cy="28329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pic>
          <p:nvPicPr>
            <p:cNvPr id="13" name="Picture 12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id="{4B6556FB-E663-4EB6-90FD-7FD6E1CA69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7" t="1893" r="5890" b="16536"/>
            <a:stretch/>
          </p:blipFill>
          <p:spPr>
            <a:xfrm>
              <a:off x="6248637" y="1710480"/>
              <a:ext cx="2007872" cy="28329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pic>
          <p:nvPicPr>
            <p:cNvPr id="5" name="Picture 4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id="{2DDE5EC9-1ED8-459D-830E-4D36067290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7" t="1893" r="5890" b="16536"/>
            <a:stretch/>
          </p:blipFill>
          <p:spPr>
            <a:xfrm>
              <a:off x="6126478" y="1567605"/>
              <a:ext cx="2007872" cy="28329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BAE81A2-A6ED-42B2-8727-4D4C14536EC9}"/>
              </a:ext>
            </a:extLst>
          </p:cNvPr>
          <p:cNvSpPr txBox="1"/>
          <p:nvPr/>
        </p:nvSpPr>
        <p:spPr>
          <a:xfrm>
            <a:off x="312422" y="4910876"/>
            <a:ext cx="841247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  <a:latin typeface="Arial Narrow" panose="020B0606020202030204" pitchFamily="34" charset="0"/>
              </a:rPr>
              <a:t>Ad Hoc Reports vs. Analysis Reports</a:t>
            </a:r>
          </a:p>
          <a:p>
            <a:pPr algn="just"/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Analysis Reports are created by Badger TraCS Staff and are canned reports released state-wide. Ad Hoc Reports are created at the agency level.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168456"/>
      </p:ext>
    </p:extLst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461287" y="1173723"/>
            <a:ext cx="8221428" cy="14586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2: ‘Criminal Statutes Issued by Officer and Date’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Handout p.8 (step 32)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7376524-2504-4F44-8125-5F1298280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017608"/>
              </p:ext>
            </p:extLst>
          </p:nvPr>
        </p:nvGraphicFramePr>
        <p:xfrm>
          <a:off x="461286" y="2846812"/>
          <a:ext cx="8221428" cy="149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7296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547573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593075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241946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831538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73973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Plaintiff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PlaintiffDistrictAttorneyRouting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Yes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Information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Status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Transmitted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9025D0C9-BC32-4561-A696-CB9E15FE401C}"/>
              </a:ext>
            </a:extLst>
          </p:cNvPr>
          <p:cNvSpPr txBox="1"/>
          <p:nvPr/>
        </p:nvSpPr>
        <p:spPr>
          <a:xfrm>
            <a:off x="368443" y="4978472"/>
            <a:ext cx="831427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9DC5C"/>
                </a:solidFill>
                <a:latin typeface="Arial Narrow" panose="020B0606020202030204" pitchFamily="34" charset="0"/>
              </a:rPr>
              <a:t>Hands-on Presentation: </a:t>
            </a:r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Try Query 2 on your own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Raise</a:t>
            </a:r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 y</a:t>
            </a: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our hand for assistance</a:t>
            </a:r>
          </a:p>
        </p:txBody>
      </p:sp>
    </p:spTree>
    <p:extLst>
      <p:ext uri="{BB962C8B-B14F-4D97-AF65-F5344CB8AC3E}">
        <p14:creationId xmlns:p14="http://schemas.microsoft.com/office/powerpoint/2010/main" val="3334871780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18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3999" cy="4640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2: ‘Criminal Statutes Issued by Officer and Date’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FBA6BA-6500-44EC-8651-F35FF3355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6" y="1789855"/>
            <a:ext cx="8673151" cy="49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695894"/>
      </p:ext>
    </p:extLst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11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467598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3: ‘Statute Categories by Roadway Zone’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0F4A51-F192-487D-913C-5087C6883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155507"/>
              </p:ext>
            </p:extLst>
          </p:nvPr>
        </p:nvGraphicFramePr>
        <p:xfrm>
          <a:off x="461286" y="2494713"/>
          <a:ext cx="8221428" cy="2121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7199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349406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867488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464815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802520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29766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r>
                        <a:rPr lang="en-US" sz="1400" b="1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Document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DocumentDocumentNumber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Show in results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ViolationStatuteNumber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Show in results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84500">
                <a:tc>
                  <a:txBody>
                    <a:bodyPr/>
                    <a:lstStyle/>
                    <a:p>
                      <a:r>
                        <a:rPr lang="en-US" sz="1400" b="1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ViolationStatuteCategory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  <a:tr h="30720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LocationRoadwayZones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  <a:tr h="440675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11776423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51B4FE8-B261-4904-A526-47A8DDD52251}"/>
              </a:ext>
            </a:extLst>
          </p:cNvPr>
          <p:cNvSpPr txBox="1"/>
          <p:nvPr/>
        </p:nvSpPr>
        <p:spPr>
          <a:xfrm>
            <a:off x="461287" y="4978472"/>
            <a:ext cx="788527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Uncheck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‘Required’ 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for </a:t>
            </a:r>
            <a:r>
              <a:rPr lang="en-US" sz="2400" b="1" dirty="0" err="1">
                <a:solidFill>
                  <a:srgbClr val="F9DC5C"/>
                </a:solidFill>
                <a:latin typeface="Arial Narrow" panose="020B0606020202030204" pitchFamily="34" charset="0"/>
              </a:rPr>
              <a:t>violationStatuteCategory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(no default)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Uncheck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‘Required’ 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for </a:t>
            </a:r>
            <a:r>
              <a:rPr lang="en-US" sz="2400" b="1" dirty="0" err="1">
                <a:solidFill>
                  <a:srgbClr val="F9DC5C"/>
                </a:solidFill>
                <a:latin typeface="Arial Narrow" panose="020B0606020202030204" pitchFamily="34" charset="0"/>
              </a:rPr>
              <a:t>LocatonRoadwayZones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(no default)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Use a default date range of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01/01/2019 – 12/31/2019</a:t>
            </a:r>
          </a:p>
        </p:txBody>
      </p:sp>
    </p:spTree>
    <p:extLst>
      <p:ext uri="{BB962C8B-B14F-4D97-AF65-F5344CB8AC3E}">
        <p14:creationId xmlns:p14="http://schemas.microsoft.com/office/powerpoint/2010/main" val="94813769"/>
      </p:ext>
    </p:extLst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535838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3: ‘Statute Categories by Roadway Zone’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4608BBBB-EB36-4DC0-A4AB-5541D4BF9B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637" y="2222473"/>
            <a:ext cx="4488460" cy="22187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B010A18-E98D-4728-B9CB-ED3DA4982104}"/>
              </a:ext>
            </a:extLst>
          </p:cNvPr>
          <p:cNvSpPr/>
          <p:nvPr/>
        </p:nvSpPr>
        <p:spPr>
          <a:xfrm>
            <a:off x="418745" y="2249769"/>
            <a:ext cx="335238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Allows you to build </a:t>
            </a:r>
            <a:r>
              <a:rPr lang="en-US" sz="25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one</a:t>
            </a:r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 report to answer several different, but similar questions.</a:t>
            </a:r>
          </a:p>
          <a:p>
            <a:endParaRPr lang="en-US" sz="25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endParaRPr lang="en-US" sz="25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Incorporating several criteria allow you to reuse one Ad Hoc Report for a variety of situations.</a:t>
            </a:r>
          </a:p>
          <a:p>
            <a:endParaRPr lang="en-US" sz="25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DE9D60-ADF9-418F-9F53-54A4946A91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638" y="4522371"/>
            <a:ext cx="4488460" cy="2199217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9752365"/>
      </p:ext>
    </p:extLst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0264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48751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3: ‘Statute Categories by Roadway Zone’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0DB838-73AF-4E00-A946-7050D54D91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"/>
          <a:stretch/>
        </p:blipFill>
        <p:spPr>
          <a:xfrm>
            <a:off x="491203" y="1967024"/>
            <a:ext cx="8161594" cy="464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82882"/>
      </p:ext>
    </p:extLst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5800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FFCA00-12D6-405F-89F3-A8F75A727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85" y="1983792"/>
            <a:ext cx="8594030" cy="4887856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87D52245-8ECD-4CC7-9EE9-CCE20B3A1E31}"/>
              </a:ext>
            </a:extLst>
          </p:cNvPr>
          <p:cNvSpPr/>
          <p:nvPr/>
        </p:nvSpPr>
        <p:spPr>
          <a:xfrm rot="8100000">
            <a:off x="803655" y="6008998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96209C-F983-4F96-8CEB-8F5CDD568DE3}"/>
              </a:ext>
            </a:extLst>
          </p:cNvPr>
          <p:cNvSpPr/>
          <p:nvPr/>
        </p:nvSpPr>
        <p:spPr>
          <a:xfrm>
            <a:off x="225188" y="1395162"/>
            <a:ext cx="837958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F9DC5C"/>
                </a:solidFill>
                <a:latin typeface="Arial Narrow" panose="020B0606020202030204" pitchFamily="34" charset="0"/>
              </a:rPr>
              <a:t>Search for Roadway Zone = </a:t>
            </a:r>
            <a:r>
              <a:rPr lang="en-US" sz="2600" b="1" dirty="0">
                <a:solidFill>
                  <a:schemeClr val="bg1"/>
                </a:solidFill>
                <a:latin typeface="Arial Narrow" panose="020B0606020202030204" pitchFamily="34" charset="0"/>
              </a:rPr>
              <a:t>C – Construction Zone </a:t>
            </a:r>
            <a:r>
              <a:rPr lang="en-US" sz="2600" b="1" dirty="0">
                <a:solidFill>
                  <a:srgbClr val="F9DC5C"/>
                </a:solidFill>
                <a:latin typeface="Arial Narrow" panose="020B0606020202030204" pitchFamily="34" charset="0"/>
              </a:rPr>
              <a:t>ONLY.</a:t>
            </a:r>
          </a:p>
        </p:txBody>
      </p:sp>
    </p:spTree>
    <p:extLst>
      <p:ext uri="{BB962C8B-B14F-4D97-AF65-F5344CB8AC3E}">
        <p14:creationId xmlns:p14="http://schemas.microsoft.com/office/powerpoint/2010/main" val="2761650367"/>
      </p:ext>
    </p:extLst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35B9B6F-2233-4D61-9FEC-AB99A7B359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82" y="2131925"/>
            <a:ext cx="8120418" cy="461214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5800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7D52245-8ECD-4CC7-9EE9-CCE20B3A1E31}"/>
              </a:ext>
            </a:extLst>
          </p:cNvPr>
          <p:cNvSpPr/>
          <p:nvPr/>
        </p:nvSpPr>
        <p:spPr>
          <a:xfrm rot="8100000">
            <a:off x="1540634" y="5902703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96209C-F983-4F96-8CEB-8F5CDD568DE3}"/>
              </a:ext>
            </a:extLst>
          </p:cNvPr>
          <p:cNvSpPr/>
          <p:nvPr/>
        </p:nvSpPr>
        <p:spPr>
          <a:xfrm>
            <a:off x="136478" y="1395162"/>
            <a:ext cx="9007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F9DC5C"/>
                </a:solidFill>
                <a:latin typeface="Arial Narrow" panose="020B0606020202030204" pitchFamily="34" charset="0"/>
              </a:rPr>
              <a:t>Staute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 Category =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Moving Traffic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; Roadway Zone =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C – Construction Zone</a:t>
            </a:r>
            <a:endParaRPr lang="en-US" sz="24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894992"/>
      </p:ext>
    </p:extLst>
  </p:cSld>
  <p:clrMapOvr>
    <a:masterClrMapping/>
  </p:clrMapOvr>
  <p:transition spd="slow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F49DB2-0E0D-4AE5-A609-B6244D2BC5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88" y="1984935"/>
            <a:ext cx="8455773" cy="480261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5800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7D52245-8ECD-4CC7-9EE9-CCE20B3A1E31}"/>
              </a:ext>
            </a:extLst>
          </p:cNvPr>
          <p:cNvSpPr/>
          <p:nvPr/>
        </p:nvSpPr>
        <p:spPr>
          <a:xfrm rot="8100000">
            <a:off x="1185793" y="5948395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96209C-F983-4F96-8CEB-8F5CDD568DE3}"/>
              </a:ext>
            </a:extLst>
          </p:cNvPr>
          <p:cNvSpPr/>
          <p:nvPr/>
        </p:nvSpPr>
        <p:spPr>
          <a:xfrm>
            <a:off x="136478" y="1395162"/>
            <a:ext cx="900752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err="1">
                <a:solidFill>
                  <a:srgbClr val="F9DC5C"/>
                </a:solidFill>
                <a:latin typeface="Arial Narrow" panose="020B0606020202030204" pitchFamily="34" charset="0"/>
              </a:rPr>
              <a:t>Staute</a:t>
            </a:r>
            <a:r>
              <a:rPr lang="en-US" sz="2600" b="1" dirty="0">
                <a:solidFill>
                  <a:srgbClr val="F9DC5C"/>
                </a:solidFill>
                <a:latin typeface="Arial Narrow" panose="020B0606020202030204" pitchFamily="34" charset="0"/>
              </a:rPr>
              <a:t> Category = </a:t>
            </a:r>
            <a:r>
              <a:rPr lang="en-US" sz="2600" b="1" dirty="0">
                <a:solidFill>
                  <a:schemeClr val="bg1"/>
                </a:solidFill>
                <a:latin typeface="Arial Narrow" panose="020B0606020202030204" pitchFamily="34" charset="0"/>
              </a:rPr>
              <a:t>Driver License </a:t>
            </a:r>
            <a:r>
              <a:rPr lang="en-US" sz="2600" b="1" dirty="0">
                <a:solidFill>
                  <a:srgbClr val="F9DC5C"/>
                </a:solidFill>
                <a:latin typeface="Arial Narrow" panose="020B0606020202030204" pitchFamily="34" charset="0"/>
              </a:rPr>
              <a:t>ONLY</a:t>
            </a:r>
          </a:p>
        </p:txBody>
      </p:sp>
    </p:spTree>
    <p:extLst>
      <p:ext uri="{BB962C8B-B14F-4D97-AF65-F5344CB8AC3E}">
        <p14:creationId xmlns:p14="http://schemas.microsoft.com/office/powerpoint/2010/main" val="2361510991"/>
      </p:ext>
    </p:extLst>
  </p:cSld>
  <p:clrMapOvr>
    <a:masterClrMapping/>
  </p:clrMapOvr>
  <p:transition spd="slow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535838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</a:t>
            </a:r>
            <a:r>
              <a:rPr lang="en-US" sz="3200" dirty="0">
                <a:solidFill>
                  <a:prstClr val="white"/>
                </a:solidFill>
              </a:rPr>
              <a:t>3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: ‘Statute Categories by Roadway Zone’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25D0C9-BC32-4561-A696-CB9E15FE401C}"/>
              </a:ext>
            </a:extLst>
          </p:cNvPr>
          <p:cNvSpPr txBox="1"/>
          <p:nvPr/>
        </p:nvSpPr>
        <p:spPr>
          <a:xfrm>
            <a:off x="368443" y="4978472"/>
            <a:ext cx="831427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9DC5C"/>
                </a:solidFill>
                <a:latin typeface="Arial Narrow" panose="020B0606020202030204" pitchFamily="34" charset="0"/>
              </a:rPr>
              <a:t>Hands-on Presentation: </a:t>
            </a:r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Try Query 3 on your own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Raise</a:t>
            </a:r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 y</a:t>
            </a: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our hand for assistance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0F4A51-F192-487D-913C-5087C68830E5}"/>
              </a:ext>
            </a:extLst>
          </p:cNvPr>
          <p:cNvGraphicFramePr>
            <a:graphicFrameLocks noGrp="1"/>
          </p:cNvGraphicFramePr>
          <p:nvPr/>
        </p:nvGraphicFramePr>
        <p:xfrm>
          <a:off x="461286" y="2494713"/>
          <a:ext cx="8221428" cy="2121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7199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349406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867488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464815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802520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29766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r>
                        <a:rPr lang="en-US" sz="1400" b="1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Document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DocumentDocumentNumber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Show in results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ViolationStatuteNumber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Show in results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84500">
                <a:tc>
                  <a:txBody>
                    <a:bodyPr/>
                    <a:lstStyle/>
                    <a:p>
                      <a:r>
                        <a:rPr lang="en-US" sz="1400" b="1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ViolationStatuteCategory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  <a:tr h="30720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LocationRoadwayZones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  <a:tr h="440675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117764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1498413"/>
      </p:ext>
    </p:extLst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19"/>
            <a:ext cx="9144000" cy="717282"/>
          </a:xfrm>
        </p:spPr>
        <p:txBody>
          <a:bodyPr/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583075"/>
            <a:ext cx="9144000" cy="4659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Comparing results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25A011-5063-407B-A690-4CE4AFA3D2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"/>
          <a:stretch/>
        </p:blipFill>
        <p:spPr>
          <a:xfrm>
            <a:off x="741222" y="1891351"/>
            <a:ext cx="7661557" cy="497171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FEC03EC-B6D2-4711-871A-16E7C9CAC97F}"/>
              </a:ext>
            </a:extLst>
          </p:cNvPr>
          <p:cNvSpPr/>
          <p:nvPr/>
        </p:nvSpPr>
        <p:spPr>
          <a:xfrm>
            <a:off x="136478" y="1395162"/>
            <a:ext cx="90075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F9DC5C"/>
                </a:solidFill>
                <a:latin typeface="Arial Narrow" panose="020B0606020202030204" pitchFamily="34" charset="0"/>
              </a:rPr>
              <a:t>Roadway Zone = </a:t>
            </a:r>
            <a:r>
              <a:rPr lang="en-US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Construction Zone</a:t>
            </a:r>
            <a:r>
              <a:rPr lang="en-US" sz="2200" b="1" dirty="0">
                <a:solidFill>
                  <a:srgbClr val="F9DC5C"/>
                </a:solidFill>
                <a:latin typeface="Arial Narrow" panose="020B0606020202030204" pitchFamily="34" charset="0"/>
              </a:rPr>
              <a:t>; Date Range = </a:t>
            </a:r>
            <a:r>
              <a:rPr lang="en-US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01/01/2019 – 12/31/2019</a:t>
            </a:r>
          </a:p>
        </p:txBody>
      </p:sp>
    </p:spTree>
    <p:extLst>
      <p:ext uri="{BB962C8B-B14F-4D97-AF65-F5344CB8AC3E}">
        <p14:creationId xmlns:p14="http://schemas.microsoft.com/office/powerpoint/2010/main" val="730503087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Analysis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Accessing </a:t>
            </a:r>
            <a:r>
              <a:rPr lang="en-US" sz="3200" b="1" i="1" dirty="0"/>
              <a:t>Analysis Reports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AAFC63-7995-4530-AC0F-AFAA8652CDBA}"/>
              </a:ext>
            </a:extLst>
          </p:cNvPr>
          <p:cNvSpPr txBox="1"/>
          <p:nvPr/>
        </p:nvSpPr>
        <p:spPr>
          <a:xfrm>
            <a:off x="134050" y="1926581"/>
            <a:ext cx="878773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Badger TraCS Provides several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Analysis Reports 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that can be run from any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supervisor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 account.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4C974B4-FA83-4A81-95AB-56912DCB3BAC}"/>
              </a:ext>
            </a:extLst>
          </p:cNvPr>
          <p:cNvGrpSpPr/>
          <p:nvPr/>
        </p:nvGrpSpPr>
        <p:grpSpPr>
          <a:xfrm>
            <a:off x="212690" y="2819401"/>
            <a:ext cx="8483635" cy="1784914"/>
            <a:chOff x="222215" y="3496241"/>
            <a:chExt cx="8483635" cy="1784914"/>
          </a:xfrm>
        </p:grpSpPr>
        <p:pic>
          <p:nvPicPr>
            <p:cNvPr id="5" name="Picture 4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EBBE2611-B7BE-4BE7-9B55-729900E0A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215" y="3496241"/>
              <a:ext cx="6911340" cy="1127760"/>
            </a:xfrm>
            <a:prstGeom prst="rect">
              <a:avLst/>
            </a:prstGeom>
            <a:ln w="127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5" name="Picture 14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B5999CD3-FB7B-4F90-9DB2-FF0EF799A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7085" y="4438365"/>
              <a:ext cx="3808765" cy="842790"/>
            </a:xfrm>
            <a:prstGeom prst="rect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7A4F974-8A22-439C-AD6F-B459720B70CA}"/>
              </a:ext>
            </a:extLst>
          </p:cNvPr>
          <p:cNvSpPr txBox="1"/>
          <p:nvPr/>
        </p:nvSpPr>
        <p:spPr>
          <a:xfrm>
            <a:off x="212690" y="4990506"/>
            <a:ext cx="878773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Analysis Reports can be accessed in the 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TraCS Software 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from several areas – depending on the content of the report.</a:t>
            </a:r>
          </a:p>
        </p:txBody>
      </p:sp>
    </p:spTree>
    <p:extLst>
      <p:ext uri="{BB962C8B-B14F-4D97-AF65-F5344CB8AC3E}">
        <p14:creationId xmlns:p14="http://schemas.microsoft.com/office/powerpoint/2010/main" val="4025338553"/>
      </p:ext>
    </p:extLst>
  </p:cSld>
  <p:clrMapOvr>
    <a:masterClrMapping/>
  </p:clrMapOvr>
  <p:transition spd="slow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546C25-4047-401F-AA0A-9EE31B2F50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32" y="2016663"/>
            <a:ext cx="7439736" cy="484430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FCC05B01-2AA8-4C4B-8A22-BDCFAE360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19"/>
            <a:ext cx="9144000" cy="717282"/>
          </a:xfrm>
        </p:spPr>
        <p:txBody>
          <a:bodyPr/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03CEEC1-4A59-4191-9B75-2A42E15E59F6}"/>
              </a:ext>
            </a:extLst>
          </p:cNvPr>
          <p:cNvSpPr txBox="1">
            <a:spLocks/>
          </p:cNvSpPr>
          <p:nvPr/>
        </p:nvSpPr>
        <p:spPr>
          <a:xfrm>
            <a:off x="0" y="583075"/>
            <a:ext cx="9144000" cy="4659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Comparing results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B899E15-863F-4918-9324-2723F4B6D4AB}"/>
              </a:ext>
            </a:extLst>
          </p:cNvPr>
          <p:cNvSpPr/>
          <p:nvPr/>
        </p:nvSpPr>
        <p:spPr>
          <a:xfrm>
            <a:off x="136478" y="1395162"/>
            <a:ext cx="90075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F9DC5C"/>
                </a:solidFill>
                <a:latin typeface="Arial Narrow" panose="020B0606020202030204" pitchFamily="34" charset="0"/>
              </a:rPr>
              <a:t>Roadway Zone = </a:t>
            </a:r>
            <a:r>
              <a:rPr lang="en-US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School Zone</a:t>
            </a:r>
            <a:r>
              <a:rPr lang="en-US" sz="2200" b="1" dirty="0">
                <a:solidFill>
                  <a:srgbClr val="F9DC5C"/>
                </a:solidFill>
                <a:latin typeface="Arial Narrow" panose="020B0606020202030204" pitchFamily="34" charset="0"/>
              </a:rPr>
              <a:t>; Date Range = </a:t>
            </a:r>
            <a:r>
              <a:rPr lang="en-US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01/01/2019 – 12/31/2019</a:t>
            </a:r>
          </a:p>
        </p:txBody>
      </p:sp>
    </p:spTree>
    <p:extLst>
      <p:ext uri="{BB962C8B-B14F-4D97-AF65-F5344CB8AC3E}">
        <p14:creationId xmlns:p14="http://schemas.microsoft.com/office/powerpoint/2010/main" val="3130587675"/>
      </p:ext>
    </p:extLst>
  </p:cSld>
  <p:clrMapOvr>
    <a:masterClrMapping/>
  </p:clrMapOvr>
  <p:transition spd="slow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2C8EF2-AFCF-46B8-9E8D-2A5A102990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32" y="2267936"/>
            <a:ext cx="8083336" cy="460371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20B28B1-EDA2-4DAE-9C2C-26F037721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19"/>
            <a:ext cx="9144000" cy="717282"/>
          </a:xfrm>
        </p:spPr>
        <p:txBody>
          <a:bodyPr/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Queries with Multiple Search Parameters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BCC40A3-6DCB-40B4-A55F-D961F53D59EE}"/>
              </a:ext>
            </a:extLst>
          </p:cNvPr>
          <p:cNvSpPr txBox="1">
            <a:spLocks/>
          </p:cNvSpPr>
          <p:nvPr/>
        </p:nvSpPr>
        <p:spPr>
          <a:xfrm>
            <a:off x="0" y="583075"/>
            <a:ext cx="9144000" cy="4659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Comparing results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7E3223D-D44C-456A-A1CA-0F57EA080DC6}"/>
              </a:ext>
            </a:extLst>
          </p:cNvPr>
          <p:cNvSpPr/>
          <p:nvPr/>
        </p:nvSpPr>
        <p:spPr>
          <a:xfrm>
            <a:off x="136478" y="1395162"/>
            <a:ext cx="90075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F9DC5C"/>
                </a:solidFill>
                <a:latin typeface="Arial Narrow" panose="020B0606020202030204" pitchFamily="34" charset="0"/>
              </a:rPr>
              <a:t>ELCI Violations; Construction Zones (blue) v. School Zones (red);</a:t>
            </a:r>
          </a:p>
          <a:p>
            <a:pPr algn="ctr"/>
            <a:r>
              <a:rPr lang="en-US" sz="2200" b="1" dirty="0">
                <a:solidFill>
                  <a:srgbClr val="F9DC5C"/>
                </a:solidFill>
                <a:latin typeface="Arial Narrow" panose="020B0606020202030204" pitchFamily="34" charset="0"/>
              </a:rPr>
              <a:t>01/01/2019 – 12/31/2019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429392"/>
      </p:ext>
    </p:extLst>
  </p:cSld>
  <p:clrMapOvr>
    <a:masterClrMapping/>
  </p:clrMapOvr>
  <p:transition spd="slow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535838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0F4A51-F192-487D-913C-5087C68830E5}"/>
              </a:ext>
            </a:extLst>
          </p:cNvPr>
          <p:cNvGraphicFramePr>
            <a:graphicFrameLocks noGrp="1"/>
          </p:cNvGraphicFramePr>
          <p:nvPr/>
        </p:nvGraphicFramePr>
        <p:xfrm>
          <a:off x="914212" y="2246884"/>
          <a:ext cx="7751223" cy="1737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855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478423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367185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264777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862983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29766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r>
                        <a:rPr lang="en-US" sz="1400" b="1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Information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Name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Show in results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Document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DocumentDocumentNumber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Show in results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0720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ViolationStatuteNumber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Contains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  <a:tr h="440675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117764236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3881771-E093-4F27-B635-70AEB46A4A1B}"/>
              </a:ext>
            </a:extLst>
          </p:cNvPr>
          <p:cNvGraphicFramePr>
            <a:graphicFrameLocks noGrp="1"/>
          </p:cNvGraphicFramePr>
          <p:nvPr/>
        </p:nvGraphicFramePr>
        <p:xfrm>
          <a:off x="914211" y="4678881"/>
          <a:ext cx="7759769" cy="1737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856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486969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375730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264778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854436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29766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r>
                        <a:rPr lang="en-US" sz="1400" b="1" dirty="0"/>
                        <a:t>Warning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Information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Name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Show in results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Warning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Document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DocumentDocumentNumber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Show in results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0720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Warning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ViolationStatuteNumber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Contains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  <a:tr h="440675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Warning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117764236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BEC1DD9E-D55D-43CC-AE56-4C60C213E328}"/>
              </a:ext>
            </a:extLst>
          </p:cNvPr>
          <p:cNvSpPr/>
          <p:nvPr/>
        </p:nvSpPr>
        <p:spPr>
          <a:xfrm rot="16200000">
            <a:off x="80600" y="2792306"/>
            <a:ext cx="1003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spc="-150" dirty="0">
                <a:solidFill>
                  <a:srgbClr val="F9DC5C"/>
                </a:solidFill>
              </a:rPr>
              <a:t>AND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44402D-69C8-431F-A867-8E3215195037}"/>
              </a:ext>
            </a:extLst>
          </p:cNvPr>
          <p:cNvSpPr/>
          <p:nvPr/>
        </p:nvSpPr>
        <p:spPr>
          <a:xfrm rot="16200000">
            <a:off x="80599" y="5272794"/>
            <a:ext cx="1003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spc="-150" dirty="0">
                <a:solidFill>
                  <a:srgbClr val="F9DC5C"/>
                </a:solidFill>
              </a:rPr>
              <a:t>AND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41E1DE-0C34-4FE8-B153-F40D5B8D7A40}"/>
              </a:ext>
            </a:extLst>
          </p:cNvPr>
          <p:cNvSpPr/>
          <p:nvPr/>
        </p:nvSpPr>
        <p:spPr>
          <a:xfrm>
            <a:off x="4179130" y="4006912"/>
            <a:ext cx="718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spc="-150" dirty="0">
                <a:solidFill>
                  <a:srgbClr val="F9DC5C"/>
                </a:solidFill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544669675"/>
      </p:ext>
    </p:extLst>
  </p:cSld>
  <p:clrMapOvr>
    <a:masterClrMapping/>
  </p:clrMapOvr>
  <p:transition spd="slow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670B70F7-1D90-42E4-B791-2A073655EA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75" y="1974079"/>
            <a:ext cx="8141851" cy="440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727270"/>
      </p:ext>
    </p:extLst>
  </p:cSld>
  <p:clrMapOvr>
    <a:masterClrMapping/>
  </p:clrMapOvr>
  <p:transition spd="slow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DD7060A1-01F2-4E2A-BE6D-B7095A8B9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28" y="2419002"/>
            <a:ext cx="4888188" cy="2511055"/>
          </a:xfrm>
          <a:prstGeom prst="rect">
            <a:avLst/>
          </a:prstGeom>
          <a:ln w="3175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E30B38D-3616-4353-A87E-F89A5CD383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997" y="1910851"/>
            <a:ext cx="5273875" cy="2632849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E0E0CB5-376D-4FEF-8D8A-EE906F933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384256"/>
              </p:ext>
            </p:extLst>
          </p:nvPr>
        </p:nvGraphicFramePr>
        <p:xfrm>
          <a:off x="872129" y="5085464"/>
          <a:ext cx="7399743" cy="735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583">
                  <a:extLst>
                    <a:ext uri="{9D8B030D-6E8A-4147-A177-3AD203B41FA5}">
                      <a16:colId xmlns:a16="http://schemas.microsoft.com/office/drawing/2014/main" val="145738630"/>
                    </a:ext>
                  </a:extLst>
                </a:gridCol>
                <a:gridCol w="1411383">
                  <a:extLst>
                    <a:ext uri="{9D8B030D-6E8A-4147-A177-3AD203B41FA5}">
                      <a16:colId xmlns:a16="http://schemas.microsoft.com/office/drawing/2014/main" val="2931913741"/>
                    </a:ext>
                  </a:extLst>
                </a:gridCol>
                <a:gridCol w="2259845">
                  <a:extLst>
                    <a:ext uri="{9D8B030D-6E8A-4147-A177-3AD203B41FA5}">
                      <a16:colId xmlns:a16="http://schemas.microsoft.com/office/drawing/2014/main" val="2099589368"/>
                    </a:ext>
                  </a:extLst>
                </a:gridCol>
                <a:gridCol w="1207426">
                  <a:extLst>
                    <a:ext uri="{9D8B030D-6E8A-4147-A177-3AD203B41FA5}">
                      <a16:colId xmlns:a16="http://schemas.microsoft.com/office/drawing/2014/main" val="1094572429"/>
                    </a:ext>
                  </a:extLst>
                </a:gridCol>
                <a:gridCol w="1778506">
                  <a:extLst>
                    <a:ext uri="{9D8B030D-6E8A-4147-A177-3AD203B41FA5}">
                      <a16:colId xmlns:a16="http://schemas.microsoft.com/office/drawing/2014/main" val="2911197662"/>
                    </a:ext>
                  </a:extLst>
                </a:gridCol>
              </a:tblGrid>
              <a:tr h="314813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2165" marR="62165" marT="31082" marB="31082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2165" marR="62165" marT="31082" marB="31082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2165" marR="62165" marT="31082" marB="31082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2165" marR="62165" marT="31082" marB="31082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2165" marR="62165" marT="31082" marB="31082"/>
                </a:tc>
                <a:extLst>
                  <a:ext uri="{0D108BD9-81ED-4DB2-BD59-A6C34878D82A}">
                    <a16:rowId xmlns:a16="http://schemas.microsoft.com/office/drawing/2014/main" val="1278299520"/>
                  </a:ext>
                </a:extLst>
              </a:tr>
              <a:tr h="42069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2165" marR="62165" marT="31082" marB="31082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2165" marR="62165" marT="31082" marB="31082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ViolationDateOccurred</a:t>
                      </a:r>
                      <a:endParaRPr lang="en-US" sz="1400" b="1" dirty="0"/>
                    </a:p>
                  </a:txBody>
                  <a:tcPr marL="62165" marR="62165" marT="31082" marB="31082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2165" marR="62165" marT="31082" marB="31082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2165" marR="62165" marT="31082" marB="31082"/>
                </a:tc>
                <a:extLst>
                  <a:ext uri="{0D108BD9-81ED-4DB2-BD59-A6C34878D82A}">
                    <a16:rowId xmlns:a16="http://schemas.microsoft.com/office/drawing/2014/main" val="180088045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3902AD9-D0B2-4A5F-9D8E-14EC4C49EB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233022"/>
              </p:ext>
            </p:extLst>
          </p:nvPr>
        </p:nvGraphicFramePr>
        <p:xfrm>
          <a:off x="872128" y="5085464"/>
          <a:ext cx="7399743" cy="735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393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348352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265504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206097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768397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80780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54726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Warning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ViolationStatuteNumber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Contains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3630340"/>
      </p:ext>
    </p:extLst>
  </p:cSld>
  <p:clrMapOvr>
    <a:masterClrMapping/>
  </p:clrMapOvr>
  <p:transition spd="slow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6E15F7F1-1A28-4D23-A1CA-6271BC985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28" y="2417398"/>
            <a:ext cx="4869057" cy="2511056"/>
          </a:xfrm>
          <a:prstGeom prst="rect">
            <a:avLst/>
          </a:prstGeom>
          <a:ln w="3175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3568975-DB09-4158-B292-876D7641C0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996" y="1923201"/>
            <a:ext cx="5273875" cy="2632850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00B7B859-B8A5-432E-A279-10E1B78A7A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166090"/>
              </p:ext>
            </p:extLst>
          </p:nvPr>
        </p:nvGraphicFramePr>
        <p:xfrm>
          <a:off x="880674" y="5194394"/>
          <a:ext cx="7399744" cy="770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583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411384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259845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207426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778506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29766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440675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117764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4745618"/>
      </p:ext>
    </p:extLst>
  </p:cSld>
  <p:clrMapOvr>
    <a:masterClrMapping/>
  </p:clrMapOvr>
  <p:transition spd="slow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EBA1412B-481E-4D30-883D-CF23A9C89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4" y="1972197"/>
            <a:ext cx="7272471" cy="367901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6F4B63-61B0-42D1-A572-E86E18CCA447}"/>
              </a:ext>
            </a:extLst>
          </p:cNvPr>
          <p:cNvSpPr/>
          <p:nvPr/>
        </p:nvSpPr>
        <p:spPr>
          <a:xfrm>
            <a:off x="935764" y="5658176"/>
            <a:ext cx="72724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</a:rPr>
              <a:t>Using the </a:t>
            </a:r>
            <a:r>
              <a:rPr lang="en-US" sz="2500" b="1" dirty="0">
                <a:solidFill>
                  <a:srgbClr val="F9DC5C"/>
                </a:solidFill>
              </a:rPr>
              <a:t>OR</a:t>
            </a:r>
            <a:r>
              <a:rPr lang="en-US" sz="2500" b="1" dirty="0">
                <a:solidFill>
                  <a:schemeClr val="bg1"/>
                </a:solidFill>
              </a:rPr>
              <a:t> function creates a new group in the Query Criteria section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87C2F5BA-C05F-4A12-9422-6762E0BCB8B9}"/>
              </a:ext>
            </a:extLst>
          </p:cNvPr>
          <p:cNvSpPr/>
          <p:nvPr/>
        </p:nvSpPr>
        <p:spPr>
          <a:xfrm>
            <a:off x="6809198" y="2307248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695AF7B-33DC-4AED-BE47-0D1B273A1EE1}"/>
              </a:ext>
            </a:extLst>
          </p:cNvPr>
          <p:cNvGrpSpPr/>
          <p:nvPr/>
        </p:nvGrpSpPr>
        <p:grpSpPr>
          <a:xfrm>
            <a:off x="246741" y="3840447"/>
            <a:ext cx="872321" cy="1210959"/>
            <a:chOff x="254115" y="3840447"/>
            <a:chExt cx="872321" cy="1210959"/>
          </a:xfrm>
        </p:grpSpPr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2DA49A3F-8927-4ECC-97D1-D61F053A6894}"/>
                </a:ext>
              </a:extLst>
            </p:cNvPr>
            <p:cNvSpPr/>
            <p:nvPr/>
          </p:nvSpPr>
          <p:spPr>
            <a:xfrm rot="2700000">
              <a:off x="252378" y="4177347"/>
              <a:ext cx="923364" cy="824753"/>
            </a:xfrm>
            <a:prstGeom prst="rightArrow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D3B42AC-8C42-49E9-B68C-A5F2B51714B4}"/>
                </a:ext>
              </a:extLst>
            </p:cNvPr>
            <p:cNvSpPr/>
            <p:nvPr/>
          </p:nvSpPr>
          <p:spPr>
            <a:xfrm>
              <a:off x="321902" y="3840447"/>
              <a:ext cx="643358" cy="643358"/>
            </a:xfrm>
            <a:prstGeom prst="ellipse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A433B9A-62C6-4689-9EA9-8F3F8E4DF2B8}"/>
                </a:ext>
              </a:extLst>
            </p:cNvPr>
            <p:cNvSpPr txBox="1"/>
            <p:nvPr/>
          </p:nvSpPr>
          <p:spPr>
            <a:xfrm>
              <a:off x="254115" y="3854031"/>
              <a:ext cx="7595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n w="12700">
                    <a:solidFill>
                      <a:srgbClr val="00416A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PhagsPa" panose="020B0502040204020203" pitchFamily="34" charset="0"/>
                  <a:cs typeface="Mongolian Baiti" panose="03000500000000000000" pitchFamily="66" charset="0"/>
                </a:rPr>
                <a:t>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6160291"/>
      </p:ext>
    </p:extLst>
  </p:cSld>
  <p:clrMapOvr>
    <a:masterClrMapping/>
  </p:clrMapOvr>
  <p:transition spd="slow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37FB6094-8BE6-44DC-BC5D-8CDE2A0E6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4" y="1956336"/>
            <a:ext cx="7272470" cy="36647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6F4B63-61B0-42D1-A572-E86E18CCA447}"/>
              </a:ext>
            </a:extLst>
          </p:cNvPr>
          <p:cNvSpPr/>
          <p:nvPr/>
        </p:nvSpPr>
        <p:spPr>
          <a:xfrm>
            <a:off x="384560" y="5716649"/>
            <a:ext cx="837487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500" b="1" dirty="0">
                <a:solidFill>
                  <a:srgbClr val="F9DC5C"/>
                </a:solidFill>
              </a:rPr>
              <a:t>[!] </a:t>
            </a:r>
            <a:r>
              <a:rPr lang="en-US" sz="2500" b="1" dirty="0">
                <a:solidFill>
                  <a:schemeClr val="bg1"/>
                </a:solidFill>
              </a:rPr>
              <a:t>Make sure to change the logic function from </a:t>
            </a:r>
            <a:r>
              <a:rPr lang="en-US" sz="2500" b="1" u="sng" dirty="0">
                <a:solidFill>
                  <a:srgbClr val="F9DC5C"/>
                </a:solidFill>
              </a:rPr>
              <a:t>OR</a:t>
            </a:r>
            <a:r>
              <a:rPr lang="en-US" sz="2500" b="1" dirty="0">
                <a:solidFill>
                  <a:srgbClr val="F9DC5C"/>
                </a:solidFill>
              </a:rPr>
              <a:t> </a:t>
            </a:r>
            <a:r>
              <a:rPr lang="en-US" sz="2500" b="1" dirty="0">
                <a:solidFill>
                  <a:schemeClr val="bg1"/>
                </a:solidFill>
              </a:rPr>
              <a:t>to</a:t>
            </a:r>
            <a:r>
              <a:rPr lang="en-US" sz="2500" b="1" dirty="0">
                <a:solidFill>
                  <a:srgbClr val="F9DC5C"/>
                </a:solidFill>
              </a:rPr>
              <a:t> </a:t>
            </a:r>
            <a:r>
              <a:rPr lang="en-US" sz="2500" b="1" u="sng" dirty="0">
                <a:solidFill>
                  <a:srgbClr val="F9DC5C"/>
                </a:solidFill>
              </a:rPr>
              <a:t>AND</a:t>
            </a:r>
            <a:r>
              <a:rPr lang="en-US" sz="2500" b="1" dirty="0">
                <a:solidFill>
                  <a:srgbClr val="F9DC5C"/>
                </a:solidFill>
              </a:rPr>
              <a:t> </a:t>
            </a:r>
            <a:r>
              <a:rPr lang="en-US" sz="2500" b="1" dirty="0">
                <a:solidFill>
                  <a:schemeClr val="bg1"/>
                </a:solidFill>
              </a:rPr>
              <a:t>to group criteria together and not create a separate group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A6AD0D1-652E-49E9-81EA-124883EB5E38}"/>
              </a:ext>
            </a:extLst>
          </p:cNvPr>
          <p:cNvGrpSpPr/>
          <p:nvPr/>
        </p:nvGrpSpPr>
        <p:grpSpPr>
          <a:xfrm>
            <a:off x="4327867" y="4608514"/>
            <a:ext cx="1368028" cy="963048"/>
            <a:chOff x="4787837" y="4761086"/>
            <a:chExt cx="1368028" cy="963048"/>
          </a:xfrm>
        </p:grpSpPr>
        <p:sp>
          <p:nvSpPr>
            <p:cNvPr id="20" name="Arrow: Right 19">
              <a:extLst>
                <a:ext uri="{FF2B5EF4-FFF2-40B4-BE49-F238E27FC236}">
                  <a16:creationId xmlns:a16="http://schemas.microsoft.com/office/drawing/2014/main" id="{288C1306-43F5-4E69-8022-F22FDBD3C288}"/>
                </a:ext>
              </a:extLst>
            </p:cNvPr>
            <p:cNvSpPr/>
            <p:nvPr/>
          </p:nvSpPr>
          <p:spPr>
            <a:xfrm rot="10800000">
              <a:off x="4787837" y="4899381"/>
              <a:ext cx="923364" cy="824753"/>
            </a:xfrm>
            <a:prstGeom prst="rightArrow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C9D9AB3-52D4-452A-BF5C-4E2A891FAA0A}"/>
                </a:ext>
              </a:extLst>
            </p:cNvPr>
            <p:cNvSpPr/>
            <p:nvPr/>
          </p:nvSpPr>
          <p:spPr>
            <a:xfrm>
              <a:off x="5282286" y="4761086"/>
              <a:ext cx="643358" cy="643358"/>
            </a:xfrm>
            <a:prstGeom prst="ellipse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8A1CEB1-3DD3-4E7D-84EC-F1104124BA72}"/>
                </a:ext>
              </a:extLst>
            </p:cNvPr>
            <p:cNvSpPr txBox="1"/>
            <p:nvPr/>
          </p:nvSpPr>
          <p:spPr>
            <a:xfrm>
              <a:off x="5064967" y="4779933"/>
              <a:ext cx="10908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n w="12700">
                    <a:solidFill>
                      <a:srgbClr val="00416A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PhagsPa" panose="020B0502040204020203" pitchFamily="34" charset="0"/>
                  <a:cs typeface="Mongolian Baiti" panose="03000500000000000000" pitchFamily="66" charset="0"/>
                </a:rPr>
                <a:t>AND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EE2799AB-2AE1-44D9-AB5A-5896E36CE21B}"/>
              </a:ext>
            </a:extLst>
          </p:cNvPr>
          <p:cNvSpPr/>
          <p:nvPr/>
        </p:nvSpPr>
        <p:spPr>
          <a:xfrm>
            <a:off x="950517" y="4736640"/>
            <a:ext cx="5133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b="1" dirty="0">
                <a:ln w="12700">
                  <a:solidFill>
                    <a:srgbClr val="00416A"/>
                  </a:solidFill>
                </a:ln>
                <a:solidFill>
                  <a:srgbClr val="FFBE0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crosoft PhagsPa" panose="020B0502040204020203" pitchFamily="34" charset="0"/>
                <a:cs typeface="Mongolian Baiti" panose="03000500000000000000" pitchFamily="66" charset="0"/>
              </a:rPr>
              <a:t>{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E569316-7B4A-4A33-BFD5-F337E6F86C46}"/>
              </a:ext>
            </a:extLst>
          </p:cNvPr>
          <p:cNvSpPr/>
          <p:nvPr/>
        </p:nvSpPr>
        <p:spPr>
          <a:xfrm>
            <a:off x="4008971" y="4736640"/>
            <a:ext cx="5133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b="1" dirty="0">
                <a:ln w="12700">
                  <a:solidFill>
                    <a:srgbClr val="00416A"/>
                  </a:solidFill>
                </a:ln>
                <a:solidFill>
                  <a:srgbClr val="FFBE0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crosoft PhagsPa" panose="020B0502040204020203" pitchFamily="34" charset="0"/>
                <a:cs typeface="Mongolian Baiti" panose="03000500000000000000" pitchFamily="66" charset="0"/>
              </a:rPr>
              <a:t>}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A97C25F-D448-4213-9D60-923F0ADB4EF8}"/>
              </a:ext>
            </a:extLst>
          </p:cNvPr>
          <p:cNvGrpSpPr/>
          <p:nvPr/>
        </p:nvGrpSpPr>
        <p:grpSpPr>
          <a:xfrm>
            <a:off x="6547973" y="1556633"/>
            <a:ext cx="1185722" cy="1395369"/>
            <a:chOff x="6573611" y="1565179"/>
            <a:chExt cx="1185722" cy="1395369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87C2F5BA-C05F-4A12-9422-6762E0BCB8B9}"/>
                </a:ext>
              </a:extLst>
            </p:cNvPr>
            <p:cNvSpPr/>
            <p:nvPr/>
          </p:nvSpPr>
          <p:spPr>
            <a:xfrm>
              <a:off x="6835969" y="2135795"/>
              <a:ext cx="923364" cy="824753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89FC7706-49F6-4FC7-B4A2-0E8CED6F31D4}"/>
                </a:ext>
              </a:extLst>
            </p:cNvPr>
            <p:cNvGrpSpPr/>
            <p:nvPr/>
          </p:nvGrpSpPr>
          <p:grpSpPr>
            <a:xfrm>
              <a:off x="6573611" y="1565179"/>
              <a:ext cx="643358" cy="1200329"/>
              <a:chOff x="5743710" y="1968658"/>
              <a:chExt cx="643358" cy="1200329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EC3968E-04DD-4F37-8CCF-AEAD5619D5CD}"/>
                  </a:ext>
                </a:extLst>
              </p:cNvPr>
              <p:cNvSpPr/>
              <p:nvPr/>
            </p:nvSpPr>
            <p:spPr>
              <a:xfrm>
                <a:off x="5743710" y="2407914"/>
                <a:ext cx="643358" cy="643358"/>
              </a:xfrm>
              <a:prstGeom prst="ellipse">
                <a:avLst/>
              </a:prstGeom>
              <a:solidFill>
                <a:srgbClr val="FFBE05"/>
              </a:solidFill>
              <a:ln>
                <a:solidFill>
                  <a:srgbClr val="0041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0EDDCD32-843C-4DEB-92D0-EE4D85A928B5}"/>
                  </a:ext>
                </a:extLst>
              </p:cNvPr>
              <p:cNvSpPr txBox="1"/>
              <p:nvPr/>
            </p:nvSpPr>
            <p:spPr>
              <a:xfrm>
                <a:off x="5823544" y="1968658"/>
                <a:ext cx="36540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200" b="1" dirty="0">
                    <a:ln w="12700">
                      <a:solidFill>
                        <a:srgbClr val="00416A"/>
                      </a:solidFill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Microsoft PhagsPa" panose="020B0502040204020203" pitchFamily="34" charset="0"/>
                    <a:cs typeface="Mongolian Baiti" panose="03000500000000000000" pitchFamily="66" charset="0"/>
                  </a:rPr>
                  <a:t>!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2560142"/>
      </p:ext>
    </p:extLst>
  </p:cSld>
  <p:clrMapOvr>
    <a:masterClrMapping/>
  </p:clrMapOvr>
  <p:transition spd="slow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F4073FE1-140D-4E1C-AAC5-CB1B0A4751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28" y="2451582"/>
            <a:ext cx="4973363" cy="2513525"/>
          </a:xfrm>
          <a:prstGeom prst="rect">
            <a:avLst/>
          </a:prstGeom>
        </p:spPr>
      </p:pic>
      <p:pic>
        <p:nvPicPr>
          <p:cNvPr id="37" name="Picture 3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2E169994-DC72-4D5C-A081-519E557F5A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359" y="1956336"/>
            <a:ext cx="5273875" cy="2636937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9122A8E0-8F91-4584-8053-A1BD13A892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705041"/>
              </p:ext>
            </p:extLst>
          </p:nvPr>
        </p:nvGraphicFramePr>
        <p:xfrm>
          <a:off x="872129" y="5217381"/>
          <a:ext cx="7336105" cy="636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9938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179320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247544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336114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753189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29766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0720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Warning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ViolationStatuteNumber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Contains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</a:tbl>
          </a:graphicData>
        </a:graphic>
      </p:graphicFrame>
      <p:sp>
        <p:nvSpPr>
          <p:cNvPr id="41" name="Rectangle 40">
            <a:extLst>
              <a:ext uri="{FF2B5EF4-FFF2-40B4-BE49-F238E27FC236}">
                <a16:creationId xmlns:a16="http://schemas.microsoft.com/office/drawing/2014/main" id="{606BB7EF-0AF4-44D8-9F9E-46064CDF7AEE}"/>
              </a:ext>
            </a:extLst>
          </p:cNvPr>
          <p:cNvSpPr/>
          <p:nvPr/>
        </p:nvSpPr>
        <p:spPr>
          <a:xfrm>
            <a:off x="872128" y="5993402"/>
            <a:ext cx="739974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</a:rPr>
              <a:t>Use </a:t>
            </a:r>
            <a:r>
              <a:rPr lang="en-US" sz="2500" b="1" dirty="0">
                <a:solidFill>
                  <a:schemeClr val="bg1"/>
                </a:solidFill>
              </a:rPr>
              <a:t>‘x’ </a:t>
            </a:r>
            <a:r>
              <a:rPr lang="en-US" sz="2500" b="1" dirty="0">
                <a:solidFill>
                  <a:srgbClr val="F9DC5C"/>
                </a:solidFill>
              </a:rPr>
              <a:t>to omit Warning forms from results.</a:t>
            </a:r>
          </a:p>
        </p:txBody>
      </p:sp>
    </p:spTree>
    <p:extLst>
      <p:ext uri="{BB962C8B-B14F-4D97-AF65-F5344CB8AC3E}">
        <p14:creationId xmlns:p14="http://schemas.microsoft.com/office/powerpoint/2010/main" val="965349040"/>
      </p:ext>
    </p:extLst>
  </p:cSld>
  <p:clrMapOvr>
    <a:masterClrMapping/>
  </p:clrMapOvr>
  <p:transition spd="slow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528EE18E-A299-49C0-BF8F-97D121EB40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72823"/>
              </p:ext>
            </p:extLst>
          </p:nvPr>
        </p:nvGraphicFramePr>
        <p:xfrm>
          <a:off x="872128" y="5204863"/>
          <a:ext cx="7336104" cy="662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9939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170774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396479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195724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753188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238203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98767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Warning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117764236"/>
                  </a:ext>
                </a:extLst>
              </a:tr>
            </a:tbl>
          </a:graphicData>
        </a:graphic>
      </p:graphicFrame>
      <p:pic>
        <p:nvPicPr>
          <p:cNvPr id="3" name="Picture 2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E455019E-C87C-4C22-A7B8-2931233046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28" y="2451582"/>
            <a:ext cx="4973363" cy="2571925"/>
          </a:xfrm>
          <a:prstGeom prst="rect">
            <a:avLst/>
          </a:prstGeom>
          <a:ln w="3175" cap="sq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2B9D339-49A5-46BF-9395-78D1FB6AF4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359" y="1956337"/>
            <a:ext cx="5273875" cy="2632850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095038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Analysis Reports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2036E0E1-955A-401C-BF3E-51FE4D5D1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825" y="1194310"/>
            <a:ext cx="5895974" cy="5663689"/>
          </a:xfrm>
          <a:prstGeom prst="rect">
            <a:avLst/>
          </a:prstGeom>
          <a:ln w="9525" cap="sq">
            <a:solidFill>
              <a:schemeClr val="bg1">
                <a:lumMod val="9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627C5C-2EA1-41EE-9D87-16FABF9C0BBE}"/>
              </a:ext>
            </a:extLst>
          </p:cNvPr>
          <p:cNvSpPr txBox="1"/>
          <p:nvPr/>
        </p:nvSpPr>
        <p:spPr>
          <a:xfrm>
            <a:off x="143575" y="1316981"/>
            <a:ext cx="2561525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Fall 2019 Preview:</a:t>
            </a:r>
          </a:p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Unpaid Parking Citations</a:t>
            </a:r>
          </a:p>
        </p:txBody>
      </p:sp>
    </p:spTree>
    <p:extLst>
      <p:ext uri="{BB962C8B-B14F-4D97-AF65-F5344CB8AC3E}">
        <p14:creationId xmlns:p14="http://schemas.microsoft.com/office/powerpoint/2010/main" val="2563732981"/>
      </p:ext>
    </p:extLst>
  </p:cSld>
  <p:clrMapOvr>
    <a:masterClrMapping/>
  </p:clrMapOvr>
  <p:transition spd="slow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FD444692-0543-4A5B-9B90-D3775767D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88" y="2126597"/>
            <a:ext cx="6865857" cy="371872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06BB7EF-0AF4-44D8-9F9E-46064CDF7AEE}"/>
              </a:ext>
            </a:extLst>
          </p:cNvPr>
          <p:cNvSpPr/>
          <p:nvPr/>
        </p:nvSpPr>
        <p:spPr>
          <a:xfrm>
            <a:off x="583288" y="5993402"/>
            <a:ext cx="768858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</a:rPr>
              <a:t>Use </a:t>
            </a:r>
            <a:r>
              <a:rPr lang="en-US" sz="2500" b="1" dirty="0">
                <a:solidFill>
                  <a:schemeClr val="bg1"/>
                </a:solidFill>
              </a:rPr>
              <a:t>‘x’ </a:t>
            </a:r>
            <a:r>
              <a:rPr lang="en-US" sz="2500" b="1" dirty="0">
                <a:solidFill>
                  <a:srgbClr val="F9DC5C"/>
                </a:solidFill>
              </a:rPr>
              <a:t>to omit ELCI forms from results.</a:t>
            </a:r>
          </a:p>
        </p:txBody>
      </p:sp>
      <p:pic>
        <p:nvPicPr>
          <p:cNvPr id="9" name="Picture 8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4B2ABA1-9DFD-409C-BACD-B45E66483C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171" y="1910437"/>
            <a:ext cx="6712718" cy="2185537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0823006"/>
      </p:ext>
    </p:extLst>
  </p:cSld>
  <p:clrMapOvr>
    <a:masterClrMapping/>
  </p:clrMapOvr>
  <p:transition spd="slow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FD444692-0543-4A5B-9B90-D3775767D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88" y="2126597"/>
            <a:ext cx="6865857" cy="371872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4B2ABA1-9DFD-409C-BACD-B45E66483C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171" y="1910437"/>
            <a:ext cx="6712718" cy="2185537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193FC87-6DBD-4697-9617-EED49890B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171" y="1910437"/>
            <a:ext cx="6712719" cy="220367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6173324"/>
      </p:ext>
    </p:extLst>
  </p:cSld>
  <p:clrMapOvr>
    <a:masterClrMapping/>
  </p:clrMapOvr>
  <p:transition spd="slow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FD444692-0543-4A5B-9B90-D3775767D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88" y="2126597"/>
            <a:ext cx="6865857" cy="371872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Queries with </a:t>
            </a:r>
            <a:r>
              <a:rPr lang="en-US" sz="400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Logic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278385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4: ‘Traffic Violations and Warnings’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4B2ABA1-9DFD-409C-BACD-B45E66483C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171" y="1910437"/>
            <a:ext cx="6712718" cy="2185537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193FC87-6DBD-4697-9617-EED49890B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171" y="1910437"/>
            <a:ext cx="6712719" cy="220367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8973299"/>
      </p:ext>
    </p:extLst>
  </p:cSld>
  <p:clrMapOvr>
    <a:masterClrMapping/>
  </p:clrMapOvr>
  <p:transition spd="slow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Building Custom Queries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535838"/>
            <a:ext cx="9144000" cy="51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Use this time to build your own Ad Hoc Reports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32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dirty="0">
                <a:solidFill>
                  <a:prstClr val="white"/>
                </a:solidFill>
              </a:rPr>
              <a:t>Questions &amp; Answers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0E1759-08B3-46D1-9CAF-87774C95E2F3}"/>
              </a:ext>
            </a:extLst>
          </p:cNvPr>
          <p:cNvSpPr txBox="1"/>
          <p:nvPr/>
        </p:nvSpPr>
        <p:spPr>
          <a:xfrm>
            <a:off x="196993" y="5935874"/>
            <a:ext cx="831427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Raise</a:t>
            </a:r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 y</a:t>
            </a: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our hand for assistance</a:t>
            </a:r>
          </a:p>
        </p:txBody>
      </p:sp>
    </p:spTree>
    <p:extLst>
      <p:ext uri="{BB962C8B-B14F-4D97-AF65-F5344CB8AC3E}">
        <p14:creationId xmlns:p14="http://schemas.microsoft.com/office/powerpoint/2010/main" val="4098638603"/>
      </p:ext>
    </p:extLst>
  </p:cSld>
  <p:clrMapOvr>
    <a:masterClrMapping/>
  </p:clrMapOvr>
  <p:transition spd="slow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DD8ABA8-D1EF-4BA1-9A67-0A2FB959E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689"/>
            <a:ext cx="9144000" cy="6096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4040" y="1137689"/>
            <a:ext cx="6439960" cy="457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en-US" sz="3200" dirty="0">
                <a:solidFill>
                  <a:srgbClr val="F9DC5C"/>
                </a:solidFill>
              </a:rPr>
              <a:t>Advanced Ad Hoc Reporting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393138-2846-48F2-A59A-2BF4D1053E98}"/>
              </a:ext>
            </a:extLst>
          </p:cNvPr>
          <p:cNvSpPr/>
          <p:nvPr/>
        </p:nvSpPr>
        <p:spPr>
          <a:xfrm flipH="1">
            <a:off x="2522447" y="766815"/>
            <a:ext cx="45719" cy="5321808"/>
          </a:xfrm>
          <a:prstGeom prst="rect">
            <a:avLst/>
          </a:prstGeom>
          <a:solidFill>
            <a:srgbClr val="EFF0D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14191FF-037F-4EFC-BB95-7CB87A5BAB4C}"/>
              </a:ext>
            </a:extLst>
          </p:cNvPr>
          <p:cNvSpPr/>
          <p:nvPr/>
        </p:nvSpPr>
        <p:spPr>
          <a:xfrm rot="5400000" flipH="1">
            <a:off x="4558283" y="-4208336"/>
            <a:ext cx="27432" cy="9144000"/>
          </a:xfrm>
          <a:prstGeom prst="rect">
            <a:avLst/>
          </a:prstGeom>
          <a:solidFill>
            <a:srgbClr val="E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0AE0B1C-6449-4837-A369-FC58E44F5389}"/>
              </a:ext>
            </a:extLst>
          </p:cNvPr>
          <p:cNvSpPr/>
          <p:nvPr/>
        </p:nvSpPr>
        <p:spPr>
          <a:xfrm rot="5400000" flipH="1">
            <a:off x="4556779" y="1919405"/>
            <a:ext cx="27432" cy="9144000"/>
          </a:xfrm>
          <a:prstGeom prst="rect">
            <a:avLst/>
          </a:prstGeom>
          <a:solidFill>
            <a:srgbClr val="E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93206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Query Builder - Overview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8598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Accessing the </a:t>
            </a:r>
            <a:r>
              <a:rPr lang="en-US" sz="3200" b="1" i="1" dirty="0"/>
              <a:t>Ad Hoc Query Builder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76766CC5-5467-4065-8EE1-C212F4A1D3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07"/>
          <a:stretch/>
        </p:blipFill>
        <p:spPr>
          <a:xfrm>
            <a:off x="2950113" y="1464068"/>
            <a:ext cx="6012378" cy="5405777"/>
          </a:xfrm>
          <a:prstGeom prst="rect">
            <a:avLst/>
          </a:prstGeom>
          <a:ln w="317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7D2652E1-4C9F-48AC-9166-0AAF7A59C6ED}"/>
              </a:ext>
            </a:extLst>
          </p:cNvPr>
          <p:cNvSpPr/>
          <p:nvPr/>
        </p:nvSpPr>
        <p:spPr>
          <a:xfrm rot="8100000">
            <a:off x="5485095" y="5065299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B432736-04F8-4B55-ABD5-0548AF5202D9}"/>
              </a:ext>
            </a:extLst>
          </p:cNvPr>
          <p:cNvSpPr/>
          <p:nvPr/>
        </p:nvSpPr>
        <p:spPr>
          <a:xfrm>
            <a:off x="4129053" y="6568053"/>
            <a:ext cx="458526" cy="123578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26D2F6D-0F79-4E88-AEC6-E507FF2D0F42}"/>
              </a:ext>
            </a:extLst>
          </p:cNvPr>
          <p:cNvSpPr txBox="1"/>
          <p:nvPr/>
        </p:nvSpPr>
        <p:spPr>
          <a:xfrm>
            <a:off x="1244241" y="6220441"/>
            <a:ext cx="87392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New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DDEBAA2-6FAD-45A7-A910-6F91F89B60EB}"/>
              </a:ext>
            </a:extLst>
          </p:cNvPr>
          <p:cNvCxnSpPr>
            <a:cxnSpLocks/>
          </p:cNvCxnSpPr>
          <p:nvPr/>
        </p:nvCxnSpPr>
        <p:spPr>
          <a:xfrm>
            <a:off x="1678722" y="5477675"/>
            <a:ext cx="0" cy="742766"/>
          </a:xfrm>
          <a:prstGeom prst="straightConnector1">
            <a:avLst/>
          </a:prstGeom>
          <a:ln w="38100" cap="flat" cmpd="sng" algn="ctr">
            <a:solidFill>
              <a:srgbClr val="F9DC5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FC68A6A-53DE-4662-9F1F-0FB233AC459B}"/>
              </a:ext>
            </a:extLst>
          </p:cNvPr>
          <p:cNvSpPr txBox="1">
            <a:spLocks/>
          </p:cNvSpPr>
          <p:nvPr/>
        </p:nvSpPr>
        <p:spPr>
          <a:xfrm>
            <a:off x="479379" y="2034123"/>
            <a:ext cx="2400946" cy="4467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b="1" u="sng" dirty="0">
                <a:solidFill>
                  <a:srgbClr val="F9DC5C"/>
                </a:solidFill>
              </a:rPr>
              <a:t>TraCS Office</a:t>
            </a:r>
            <a:endParaRPr lang="en-US" sz="2200" u="sng" dirty="0">
              <a:solidFill>
                <a:srgbClr val="FFC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F2A3D7-49DE-4D80-B759-325FAB2285DB}"/>
              </a:ext>
            </a:extLst>
          </p:cNvPr>
          <p:cNvSpPr txBox="1"/>
          <p:nvPr/>
        </p:nvSpPr>
        <p:spPr>
          <a:xfrm>
            <a:off x="1048965" y="2608594"/>
            <a:ext cx="126177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Search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6681E4C-6EB6-4216-9570-68EF0D891629}"/>
              </a:ext>
            </a:extLst>
          </p:cNvPr>
          <p:cNvCxnSpPr>
            <a:cxnSpLocks/>
          </p:cNvCxnSpPr>
          <p:nvPr/>
        </p:nvCxnSpPr>
        <p:spPr>
          <a:xfrm>
            <a:off x="1679852" y="3061379"/>
            <a:ext cx="0" cy="742766"/>
          </a:xfrm>
          <a:prstGeom prst="straightConnector1">
            <a:avLst/>
          </a:prstGeom>
          <a:ln w="38100" cap="flat" cmpd="sng" algn="ctr">
            <a:solidFill>
              <a:srgbClr val="F9DC5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210CB2B-CA6F-4562-A63A-7FD0B0C73F81}"/>
              </a:ext>
            </a:extLst>
          </p:cNvPr>
          <p:cNvSpPr txBox="1"/>
          <p:nvPr/>
        </p:nvSpPr>
        <p:spPr>
          <a:xfrm>
            <a:off x="844072" y="3827314"/>
            <a:ext cx="16715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Advanced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6CA731-5BF3-4A1D-A510-ED759C01D1E5}"/>
              </a:ext>
            </a:extLst>
          </p:cNvPr>
          <p:cNvSpPr txBox="1"/>
          <p:nvPr/>
        </p:nvSpPr>
        <p:spPr>
          <a:xfrm>
            <a:off x="592134" y="5046034"/>
            <a:ext cx="217317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Ad Hoc Queries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E1BED60-D8AA-47CD-8950-3067C44E2F88}"/>
              </a:ext>
            </a:extLst>
          </p:cNvPr>
          <p:cNvCxnSpPr>
            <a:cxnSpLocks/>
          </p:cNvCxnSpPr>
          <p:nvPr/>
        </p:nvCxnSpPr>
        <p:spPr>
          <a:xfrm>
            <a:off x="1681203" y="4321024"/>
            <a:ext cx="0" cy="742766"/>
          </a:xfrm>
          <a:prstGeom prst="straightConnector1">
            <a:avLst/>
          </a:prstGeom>
          <a:ln w="38100" cap="flat" cmpd="sng" algn="ctr">
            <a:solidFill>
              <a:srgbClr val="F9DC5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625564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882725" y="1173723"/>
            <a:ext cx="7378551" cy="6202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2019 Fall TraCS Training Version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10F4438-F6F6-41FD-BF4E-B1EA95CF39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" r="248" b="4688"/>
          <a:stretch/>
        </p:blipFill>
        <p:spPr>
          <a:xfrm>
            <a:off x="3646535" y="1834370"/>
            <a:ext cx="5000809" cy="3524969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7C71C05-171A-4A8D-93F5-186C48F252DF}"/>
              </a:ext>
            </a:extLst>
          </p:cNvPr>
          <p:cNvSpPr/>
          <p:nvPr/>
        </p:nvSpPr>
        <p:spPr>
          <a:xfrm>
            <a:off x="449981" y="2058206"/>
            <a:ext cx="334966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2019 TraCS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5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Log-in Credentials:</a:t>
            </a:r>
          </a:p>
          <a:p>
            <a:endParaRPr lang="en-US" sz="25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Username: </a:t>
            </a:r>
            <a:r>
              <a:rPr lang="en-US" sz="2500" b="1" dirty="0">
                <a:solidFill>
                  <a:schemeClr val="bg1"/>
                </a:solidFill>
                <a:latin typeface="Arial Narrow" panose="020B0606020202030204" pitchFamily="34" charset="0"/>
              </a:rPr>
              <a:t>222</a:t>
            </a:r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 </a:t>
            </a:r>
          </a:p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Password: </a:t>
            </a:r>
            <a:r>
              <a:rPr lang="en-US" sz="25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tracs</a:t>
            </a:r>
            <a:endParaRPr lang="en-US" sz="2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FB485D-F18A-4EFD-96C5-E99FB4C0F65E}"/>
              </a:ext>
            </a:extLst>
          </p:cNvPr>
          <p:cNvSpPr/>
          <p:nvPr/>
        </p:nvSpPr>
        <p:spPr>
          <a:xfrm>
            <a:off x="133165" y="5582220"/>
            <a:ext cx="88454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Questions? </a:t>
            </a:r>
            <a:r>
              <a:rPr lang="en-US" sz="2500" b="1" dirty="0">
                <a:solidFill>
                  <a:schemeClr val="bg1"/>
                </a:solidFill>
                <a:latin typeface="Arial Narrow" panose="020B0606020202030204" pitchFamily="34" charset="0"/>
              </a:rPr>
              <a:t>Raise your hand at any time </a:t>
            </a:r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and someone will come to assist you.</a:t>
            </a:r>
          </a:p>
        </p:txBody>
      </p:sp>
    </p:spTree>
    <p:extLst>
      <p:ext uri="{BB962C8B-B14F-4D97-AF65-F5344CB8AC3E}">
        <p14:creationId xmlns:p14="http://schemas.microsoft.com/office/powerpoint/2010/main" val="2361380103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F7624EE-E577-41FC-AF6B-42371D0B9416}"/>
              </a:ext>
            </a:extLst>
          </p:cNvPr>
          <p:cNvGrpSpPr/>
          <p:nvPr/>
        </p:nvGrpSpPr>
        <p:grpSpPr>
          <a:xfrm>
            <a:off x="784412" y="2392863"/>
            <a:ext cx="7575176" cy="4187919"/>
            <a:chOff x="784412" y="2392863"/>
            <a:chExt cx="7575176" cy="4187919"/>
          </a:xfrm>
        </p:grpSpPr>
        <p:pic>
          <p:nvPicPr>
            <p:cNvPr id="13" name="Picture 12" descr="A screenshot of a social media post&#10;&#10;Description generated with very high confidence">
              <a:extLst>
                <a:ext uri="{FF2B5EF4-FFF2-40B4-BE49-F238E27FC236}">
                  <a16:creationId xmlns:a16="http://schemas.microsoft.com/office/drawing/2014/main" id="{19DF27F8-B46A-466C-BE4E-47F0360FB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412" y="2392863"/>
              <a:ext cx="7575176" cy="2255488"/>
            </a:xfrm>
            <a:prstGeom prst="rect">
              <a:avLst/>
            </a:prstGeom>
          </p:spPr>
        </p:pic>
        <p:pic>
          <p:nvPicPr>
            <p:cNvPr id="3" name="Picture 2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DAA7AAF2-0C7D-42E8-89E1-45A88EA04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412" y="4648351"/>
              <a:ext cx="7575176" cy="1932431"/>
            </a:xfrm>
            <a:prstGeom prst="rect">
              <a:avLst/>
            </a:prstGeom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Query Builder - Overview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The different parts of Query Builder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C880CABB-762B-4655-A8B2-78419F7FFEBE}"/>
              </a:ext>
            </a:extLst>
          </p:cNvPr>
          <p:cNvSpPr/>
          <p:nvPr/>
        </p:nvSpPr>
        <p:spPr>
          <a:xfrm rot="2700000">
            <a:off x="41036" y="1916706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8F029271-8B90-4562-A403-01CF93987876}"/>
              </a:ext>
            </a:extLst>
          </p:cNvPr>
          <p:cNvSpPr/>
          <p:nvPr/>
        </p:nvSpPr>
        <p:spPr>
          <a:xfrm rot="2700000">
            <a:off x="3093992" y="1916707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167882F-3B85-4500-B800-127F73ED957D}"/>
              </a:ext>
            </a:extLst>
          </p:cNvPr>
          <p:cNvSpPr/>
          <p:nvPr/>
        </p:nvSpPr>
        <p:spPr>
          <a:xfrm rot="2700000">
            <a:off x="5521311" y="1916705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CD31D7F-E0BD-462D-BFDC-475EBD3A4108}"/>
              </a:ext>
            </a:extLst>
          </p:cNvPr>
          <p:cNvSpPr/>
          <p:nvPr/>
        </p:nvSpPr>
        <p:spPr>
          <a:xfrm>
            <a:off x="105771" y="4997913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75B358-0878-4BCF-BDCE-62E89BA5289B}"/>
              </a:ext>
            </a:extLst>
          </p:cNvPr>
          <p:cNvSpPr txBox="1"/>
          <p:nvPr/>
        </p:nvSpPr>
        <p:spPr>
          <a:xfrm>
            <a:off x="857248" y="1958618"/>
            <a:ext cx="204463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Query Name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53EB4D-43DF-4552-9032-41F19E965721}"/>
              </a:ext>
            </a:extLst>
          </p:cNvPr>
          <p:cNvSpPr txBox="1"/>
          <p:nvPr/>
        </p:nvSpPr>
        <p:spPr>
          <a:xfrm>
            <a:off x="3885396" y="1974136"/>
            <a:ext cx="135317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Database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613D04-5D44-497E-A748-A818042F453B}"/>
              </a:ext>
            </a:extLst>
          </p:cNvPr>
          <p:cNvSpPr txBox="1"/>
          <p:nvPr/>
        </p:nvSpPr>
        <p:spPr>
          <a:xfrm>
            <a:off x="6304747" y="1957234"/>
            <a:ext cx="23265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Include Archive?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7ECFA5-4BA2-4D27-8EF1-C3CA25081A76}"/>
              </a:ext>
            </a:extLst>
          </p:cNvPr>
          <p:cNvSpPr txBox="1"/>
          <p:nvPr/>
        </p:nvSpPr>
        <p:spPr>
          <a:xfrm>
            <a:off x="1029135" y="5146970"/>
            <a:ext cx="611461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n>
                  <a:solidFill>
                    <a:srgbClr val="D8B846"/>
                  </a:solidFill>
                </a:ln>
                <a:solidFill>
                  <a:srgbClr val="FFBE05"/>
                </a:solidFill>
                <a:latin typeface="Arial Narrow" panose="020B0606020202030204" pitchFamily="34" charset="0"/>
              </a:rPr>
              <a:t>Query Criteria – query workspace</a:t>
            </a:r>
            <a:endParaRPr lang="en-US" sz="2400" dirty="0">
              <a:ln>
                <a:solidFill>
                  <a:srgbClr val="D8B846"/>
                </a:solidFill>
              </a:ln>
              <a:solidFill>
                <a:srgbClr val="FFBE0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31194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WisDOT template standard screen gray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DOT template standard screen blue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43185</TotalTime>
  <Words>2929</Words>
  <Application>Microsoft Office PowerPoint</Application>
  <PresentationFormat>On-screen Show (4:3)</PresentationFormat>
  <Paragraphs>868</Paragraphs>
  <Slides>64</Slides>
  <Notes>64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72" baseType="lpstr">
      <vt:lpstr>Arial</vt:lpstr>
      <vt:lpstr>Arial Narrow</vt:lpstr>
      <vt:lpstr>Calibri</vt:lpstr>
      <vt:lpstr>Microsoft PhagsPa</vt:lpstr>
      <vt:lpstr>Mongolian Baiti</vt:lpstr>
      <vt:lpstr>Wingdings</vt:lpstr>
      <vt:lpstr>WisDOT template standard screen gray background</vt:lpstr>
      <vt:lpstr>WisDOT template standard screen blue background</vt:lpstr>
      <vt:lpstr>2019 Badger TraCS User Conference</vt:lpstr>
      <vt:lpstr>Outline</vt:lpstr>
      <vt:lpstr>Ad Hoc Reports</vt:lpstr>
      <vt:lpstr>Ad Hoc Reports</vt:lpstr>
      <vt:lpstr>Analysis Reports</vt:lpstr>
      <vt:lpstr>Analysis Reports</vt:lpstr>
      <vt:lpstr>Ad Hoc Query Builder - Overview</vt:lpstr>
      <vt:lpstr>Ad Hoc Report</vt:lpstr>
      <vt:lpstr>Ad Hoc Query Builder - Overview</vt:lpstr>
      <vt:lpstr>Ad Hoc Query Builder - Overview</vt:lpstr>
      <vt:lpstr>Ad Hoc Report</vt:lpstr>
      <vt:lpstr>Ad Hoc Report</vt:lpstr>
      <vt:lpstr>Ad Hoc Report</vt:lpstr>
      <vt:lpstr>Ad Hoc Reports</vt:lpstr>
      <vt:lpstr>Ad Hoc Reports</vt:lpstr>
      <vt:lpstr>Ad Hoc Reports</vt:lpstr>
      <vt:lpstr>Ad Hoc Reports</vt:lpstr>
      <vt:lpstr>Ad Hoc Reports</vt:lpstr>
      <vt:lpstr>Ad Hoc Reports</vt:lpstr>
      <vt:lpstr>Ad Hoc Reports</vt:lpstr>
      <vt:lpstr>Ad Hoc Reports</vt:lpstr>
      <vt:lpstr>Ad Hoc Reports</vt:lpstr>
      <vt:lpstr>Ad Hoc Reports</vt:lpstr>
      <vt:lpstr>Ad Hoc Reports</vt:lpstr>
      <vt:lpstr>Ad Hoc Reports</vt:lpstr>
      <vt:lpstr>Query 1</vt:lpstr>
      <vt:lpstr>Query 1</vt:lpstr>
      <vt:lpstr>Query 1</vt:lpstr>
      <vt:lpstr>Query 1</vt:lpstr>
      <vt:lpstr>Query 1</vt:lpstr>
      <vt:lpstr>Query 1</vt:lpstr>
      <vt:lpstr>Query 1</vt:lpstr>
      <vt:lpstr>Query 1</vt:lpstr>
      <vt:lpstr>Query 1</vt:lpstr>
      <vt:lpstr>Query 1</vt:lpstr>
      <vt:lpstr>Query 1</vt:lpstr>
      <vt:lpstr>Ad Hoc Reports</vt:lpstr>
      <vt:lpstr>Ad Hoc Reports</vt:lpstr>
      <vt:lpstr>Ad Hoc Reports</vt:lpstr>
      <vt:lpstr>Ad Hoc Report</vt:lpstr>
      <vt:lpstr>Ad Hoc Report</vt:lpstr>
      <vt:lpstr>Queries with Multiple Search Parameters</vt:lpstr>
      <vt:lpstr>Queries with Multiple Search Parameters</vt:lpstr>
      <vt:lpstr>Queries with Multiple Search Parameters</vt:lpstr>
      <vt:lpstr>Queries with Multiple Search Parameters</vt:lpstr>
      <vt:lpstr>Queries with Multiple Search Parameters</vt:lpstr>
      <vt:lpstr>Queries with Multiple Search Parameters</vt:lpstr>
      <vt:lpstr>Queries with Multiple Search Parameters</vt:lpstr>
      <vt:lpstr>Queries with Multiple Search Parameters</vt:lpstr>
      <vt:lpstr>Queries with Multiple Search Parameters</vt:lpstr>
      <vt:lpstr>Queries with Multiple Search Parameters</vt:lpstr>
      <vt:lpstr>Queries with OR Logic</vt:lpstr>
      <vt:lpstr>Queries with OR Logic</vt:lpstr>
      <vt:lpstr>Queries with OR Logic</vt:lpstr>
      <vt:lpstr>Queries with OR Logic</vt:lpstr>
      <vt:lpstr>Queries with OR Logic</vt:lpstr>
      <vt:lpstr>Queries with OR Logic</vt:lpstr>
      <vt:lpstr>Queries with OR Logic</vt:lpstr>
      <vt:lpstr>Queries with OR Logic</vt:lpstr>
      <vt:lpstr>Queries with OR Logic</vt:lpstr>
      <vt:lpstr>Queries with OR Logic</vt:lpstr>
      <vt:lpstr>Queries with OR Logic</vt:lpstr>
      <vt:lpstr>Building Custom Queries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KIRKPATRICK, MARY K</dc:creator>
  <cp:lastModifiedBy>HERRERA, ALEJANDRO</cp:lastModifiedBy>
  <cp:revision>325</cp:revision>
  <cp:lastPrinted>2019-08-28T13:25:01Z</cp:lastPrinted>
  <dcterms:created xsi:type="dcterms:W3CDTF">2017-03-13T20:15:47Z</dcterms:created>
  <dcterms:modified xsi:type="dcterms:W3CDTF">2019-10-24T13:18:16Z</dcterms:modified>
</cp:coreProperties>
</file>