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notesMasterIdLst>
    <p:notesMasterId r:id="rId153"/>
  </p:notesMasterIdLst>
  <p:sldIdLst>
    <p:sldId id="256" r:id="rId2"/>
    <p:sldId id="266" r:id="rId3"/>
    <p:sldId id="265" r:id="rId4"/>
    <p:sldId id="259" r:id="rId5"/>
    <p:sldId id="276" r:id="rId6"/>
    <p:sldId id="277" r:id="rId7"/>
    <p:sldId id="279" r:id="rId8"/>
    <p:sldId id="280" r:id="rId9"/>
    <p:sldId id="438" r:id="rId10"/>
    <p:sldId id="281" r:id="rId11"/>
    <p:sldId id="282" r:id="rId12"/>
    <p:sldId id="267" r:id="rId13"/>
    <p:sldId id="270" r:id="rId14"/>
    <p:sldId id="268" r:id="rId15"/>
    <p:sldId id="272" r:id="rId16"/>
    <p:sldId id="273" r:id="rId17"/>
    <p:sldId id="275" r:id="rId18"/>
    <p:sldId id="283" r:id="rId19"/>
    <p:sldId id="289" r:id="rId20"/>
    <p:sldId id="292" r:id="rId21"/>
    <p:sldId id="293" r:id="rId22"/>
    <p:sldId id="290" r:id="rId23"/>
    <p:sldId id="291" r:id="rId24"/>
    <p:sldId id="288" r:id="rId25"/>
    <p:sldId id="294" r:id="rId26"/>
    <p:sldId id="302" r:id="rId27"/>
    <p:sldId id="295" r:id="rId28"/>
    <p:sldId id="296" r:id="rId29"/>
    <p:sldId id="300" r:id="rId30"/>
    <p:sldId id="301" r:id="rId31"/>
    <p:sldId id="307" r:id="rId32"/>
    <p:sldId id="303" r:id="rId33"/>
    <p:sldId id="304" r:id="rId34"/>
    <p:sldId id="305" r:id="rId35"/>
    <p:sldId id="306" r:id="rId36"/>
    <p:sldId id="308" r:id="rId37"/>
    <p:sldId id="309" r:id="rId38"/>
    <p:sldId id="310" r:id="rId39"/>
    <p:sldId id="311" r:id="rId40"/>
    <p:sldId id="318" r:id="rId41"/>
    <p:sldId id="317" r:id="rId42"/>
    <p:sldId id="319" r:id="rId43"/>
    <p:sldId id="320" r:id="rId44"/>
    <p:sldId id="321" r:id="rId45"/>
    <p:sldId id="322" r:id="rId46"/>
    <p:sldId id="363" r:id="rId47"/>
    <p:sldId id="364" r:id="rId48"/>
    <p:sldId id="365" r:id="rId49"/>
    <p:sldId id="324" r:id="rId50"/>
    <p:sldId id="325" r:id="rId51"/>
    <p:sldId id="326" r:id="rId52"/>
    <p:sldId id="327" r:id="rId53"/>
    <p:sldId id="328" r:id="rId54"/>
    <p:sldId id="329" r:id="rId55"/>
    <p:sldId id="330" r:id="rId56"/>
    <p:sldId id="331" r:id="rId57"/>
    <p:sldId id="332" r:id="rId58"/>
    <p:sldId id="333" r:id="rId59"/>
    <p:sldId id="334" r:id="rId60"/>
    <p:sldId id="335" r:id="rId61"/>
    <p:sldId id="336" r:id="rId62"/>
    <p:sldId id="337" r:id="rId63"/>
    <p:sldId id="338" r:id="rId64"/>
    <p:sldId id="339" r:id="rId65"/>
    <p:sldId id="340" r:id="rId66"/>
    <p:sldId id="341" r:id="rId67"/>
    <p:sldId id="342" r:id="rId68"/>
    <p:sldId id="343" r:id="rId69"/>
    <p:sldId id="344" r:id="rId70"/>
    <p:sldId id="345" r:id="rId71"/>
    <p:sldId id="346" r:id="rId72"/>
    <p:sldId id="347" r:id="rId73"/>
    <p:sldId id="353" r:id="rId74"/>
    <p:sldId id="354" r:id="rId75"/>
    <p:sldId id="355" r:id="rId76"/>
    <p:sldId id="357" r:id="rId77"/>
    <p:sldId id="356" r:id="rId78"/>
    <p:sldId id="348" r:id="rId79"/>
    <p:sldId id="350" r:id="rId80"/>
    <p:sldId id="351" r:id="rId81"/>
    <p:sldId id="352" r:id="rId82"/>
    <p:sldId id="453" r:id="rId83"/>
    <p:sldId id="452" r:id="rId84"/>
    <p:sldId id="443" r:id="rId85"/>
    <p:sldId id="444" r:id="rId86"/>
    <p:sldId id="445" r:id="rId87"/>
    <p:sldId id="446" r:id="rId88"/>
    <p:sldId id="447" r:id="rId89"/>
    <p:sldId id="448" r:id="rId90"/>
    <p:sldId id="449" r:id="rId91"/>
    <p:sldId id="382" r:id="rId92"/>
    <p:sldId id="384" r:id="rId93"/>
    <p:sldId id="385" r:id="rId94"/>
    <p:sldId id="386" r:id="rId95"/>
    <p:sldId id="387" r:id="rId96"/>
    <p:sldId id="388" r:id="rId97"/>
    <p:sldId id="358" r:id="rId98"/>
    <p:sldId id="359" r:id="rId99"/>
    <p:sldId id="360" r:id="rId100"/>
    <p:sldId id="361" r:id="rId101"/>
    <p:sldId id="362" r:id="rId102"/>
    <p:sldId id="402" r:id="rId103"/>
    <p:sldId id="403" r:id="rId104"/>
    <p:sldId id="404" r:id="rId105"/>
    <p:sldId id="405" r:id="rId106"/>
    <p:sldId id="433" r:id="rId107"/>
    <p:sldId id="434" r:id="rId108"/>
    <p:sldId id="435" r:id="rId109"/>
    <p:sldId id="436" r:id="rId110"/>
    <p:sldId id="366" r:id="rId111"/>
    <p:sldId id="406" r:id="rId112"/>
    <p:sldId id="376" r:id="rId113"/>
    <p:sldId id="375" r:id="rId114"/>
    <p:sldId id="377" r:id="rId115"/>
    <p:sldId id="374" r:id="rId116"/>
    <p:sldId id="378" r:id="rId117"/>
    <p:sldId id="379" r:id="rId118"/>
    <p:sldId id="380" r:id="rId119"/>
    <p:sldId id="381" r:id="rId120"/>
    <p:sldId id="368" r:id="rId121"/>
    <p:sldId id="370" r:id="rId122"/>
    <p:sldId id="371" r:id="rId123"/>
    <p:sldId id="372" r:id="rId124"/>
    <p:sldId id="373" r:id="rId125"/>
    <p:sldId id="323" r:id="rId126"/>
    <p:sldId id="299" r:id="rId127"/>
    <p:sldId id="391" r:id="rId128"/>
    <p:sldId id="367" r:id="rId129"/>
    <p:sldId id="297" r:id="rId130"/>
    <p:sldId id="298" r:id="rId131"/>
    <p:sldId id="430" r:id="rId132"/>
    <p:sldId id="431" r:id="rId133"/>
    <p:sldId id="389" r:id="rId134"/>
    <p:sldId id="428" r:id="rId135"/>
    <p:sldId id="390" r:id="rId136"/>
    <p:sldId id="432" r:id="rId137"/>
    <p:sldId id="401" r:id="rId138"/>
    <p:sldId id="392" r:id="rId139"/>
    <p:sldId id="393" r:id="rId140"/>
    <p:sldId id="429" r:id="rId141"/>
    <p:sldId id="395" r:id="rId142"/>
    <p:sldId id="316" r:id="rId143"/>
    <p:sldId id="440" r:id="rId144"/>
    <p:sldId id="437" r:id="rId145"/>
    <p:sldId id="314" r:id="rId146"/>
    <p:sldId id="439" r:id="rId147"/>
    <p:sldId id="271" r:id="rId148"/>
    <p:sldId id="441" r:id="rId149"/>
    <p:sldId id="442" r:id="rId150"/>
    <p:sldId id="450" r:id="rId151"/>
    <p:sldId id="451" r:id="rId152"/>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39C90109-215B-4644-972E-66919DEA6E1A}">
          <p14:sldIdLst>
            <p14:sldId id="256"/>
            <p14:sldId id="266"/>
            <p14:sldId id="265"/>
          </p14:sldIdLst>
        </p14:section>
        <p14:section name="Resources" id="{895BC889-1DA1-41D0-85CE-5A0B0ECF1D9A}">
          <p14:sldIdLst>
            <p14:sldId id="259"/>
            <p14:sldId id="276"/>
            <p14:sldId id="277"/>
            <p14:sldId id="279"/>
            <p14:sldId id="280"/>
            <p14:sldId id="438"/>
            <p14:sldId id="281"/>
            <p14:sldId id="282"/>
          </p14:sldIdLst>
        </p14:section>
        <p14:section name="What Is TraCS" id="{EE470B56-F8C8-49DE-86F9-FD745C0F0CF0}">
          <p14:sldIdLst>
            <p14:sldId id="267"/>
            <p14:sldId id="270"/>
            <p14:sldId id="268"/>
            <p14:sldId id="272"/>
            <p14:sldId id="273"/>
            <p14:sldId id="275"/>
            <p14:sldId id="283"/>
          </p14:sldIdLst>
        </p14:section>
        <p14:section name="Disaster Recovery" id="{238412F7-2898-4B46-8186-81CAA785C6B8}">
          <p14:sldIdLst>
            <p14:sldId id="289"/>
            <p14:sldId id="292"/>
            <p14:sldId id="293"/>
            <p14:sldId id="290"/>
            <p14:sldId id="291"/>
            <p14:sldId id="288"/>
          </p14:sldIdLst>
        </p14:section>
        <p14:section name="As-Built Documentation" id="{BB132694-9040-4C84-ADFC-F589B05529C1}">
          <p14:sldIdLst>
            <p14:sldId id="294"/>
            <p14:sldId id="302"/>
            <p14:sldId id="295"/>
          </p14:sldIdLst>
        </p14:section>
        <p14:section name="DB Connections Editor" id="{0022C425-0A09-4B9B-A67A-E24BDD4872F4}">
          <p14:sldIdLst>
            <p14:sldId id="296"/>
            <p14:sldId id="300"/>
            <p14:sldId id="301"/>
            <p14:sldId id="307"/>
            <p14:sldId id="303"/>
            <p14:sldId id="304"/>
            <p14:sldId id="305"/>
            <p14:sldId id="306"/>
            <p14:sldId id="308"/>
            <p14:sldId id="309"/>
            <p14:sldId id="310"/>
            <p14:sldId id="311"/>
            <p14:sldId id="318"/>
          </p14:sldIdLst>
        </p14:section>
        <p14:section name="RMS Transmission" id="{03D24E44-E3C9-4D80-AFCC-09CABD4AD196}">
          <p14:sldIdLst>
            <p14:sldId id="317"/>
            <p14:sldId id="319"/>
            <p14:sldId id="320"/>
            <p14:sldId id="321"/>
            <p14:sldId id="322"/>
          </p14:sldIdLst>
        </p14:section>
        <p14:section name="Configuration Wizard" id="{BE89ECBC-8A76-430B-9C1B-CD0165CD92CC}">
          <p14:sldIdLst>
            <p14:sldId id="363"/>
            <p14:sldId id="364"/>
            <p14:sldId id="365"/>
          </p14:sldIdLst>
        </p14:section>
        <p14:section name="User Management" id="{00DF0AF1-41FB-404F-829D-3DFE2F7952CA}">
          <p14:sldIdLst>
            <p14:sldId id="324"/>
            <p14:sldId id="325"/>
            <p14:sldId id="326"/>
            <p14:sldId id="327"/>
          </p14:sldIdLst>
        </p14:section>
        <p14:section name="User Entry" id="{D59E8ACA-5582-42FF-9F61-25E1465B3A5A}">
          <p14:sldIdLst>
            <p14:sldId id="328"/>
            <p14:sldId id="329"/>
            <p14:sldId id="330"/>
            <p14:sldId id="331"/>
            <p14:sldId id="332"/>
            <p14:sldId id="333"/>
          </p14:sldIdLst>
        </p14:section>
        <p14:section name="User Group Entry" id="{873BF8B2-293E-4058-BD3D-5E0C67FEEB53}">
          <p14:sldIdLst>
            <p14:sldId id="334"/>
            <p14:sldId id="335"/>
            <p14:sldId id="336"/>
            <p14:sldId id="337"/>
            <p14:sldId id="338"/>
          </p14:sldIdLst>
        </p14:section>
        <p14:section name="User Tips/Conclusion" id="{BF02C894-58A3-4BCD-8A83-0FB8EADD4F4C}">
          <p14:sldIdLst>
            <p14:sldId id="339"/>
            <p14:sldId id="340"/>
            <p14:sldId id="341"/>
            <p14:sldId id="342"/>
            <p14:sldId id="343"/>
            <p14:sldId id="344"/>
            <p14:sldId id="345"/>
            <p14:sldId id="346"/>
            <p14:sldId id="347"/>
          </p14:sldIdLst>
        </p14:section>
        <p14:section name="Active Directory" id="{AA83F64B-9C97-45E8-8217-FCD914A0FC79}">
          <p14:sldIdLst>
            <p14:sldId id="353"/>
            <p14:sldId id="354"/>
            <p14:sldId id="355"/>
            <p14:sldId id="357"/>
            <p14:sldId id="356"/>
            <p14:sldId id="348"/>
            <p14:sldId id="350"/>
            <p14:sldId id="351"/>
            <p14:sldId id="352"/>
            <p14:sldId id="453"/>
            <p14:sldId id="452"/>
            <p14:sldId id="443"/>
          </p14:sldIdLst>
        </p14:section>
        <p14:section name="FormDefaults" id="{1E2D3ECB-232E-4A26-9015-42149E48BFB2}">
          <p14:sldIdLst>
            <p14:sldId id="444"/>
            <p14:sldId id="445"/>
            <p14:sldId id="446"/>
            <p14:sldId id="447"/>
            <p14:sldId id="448"/>
            <p14:sldId id="449"/>
          </p14:sldIdLst>
        </p14:section>
        <p14:section name="Document Numbering" id="{C5EFBB7F-B10B-4972-9BCC-E8ECE34BF66E}">
          <p14:sldIdLst>
            <p14:sldId id="382"/>
            <p14:sldId id="384"/>
            <p14:sldId id="385"/>
            <p14:sldId id="386"/>
            <p14:sldId id="387"/>
            <p14:sldId id="388"/>
          </p14:sldIdLst>
        </p14:section>
        <p14:section name="CodeTables" id="{12EE0842-8635-45BE-8A9D-9B6BBD57EDD3}">
          <p14:sldIdLst>
            <p14:sldId id="358"/>
            <p14:sldId id="359"/>
            <p14:sldId id="360"/>
            <p14:sldId id="361"/>
            <p14:sldId id="362"/>
          </p14:sldIdLst>
        </p14:section>
        <p14:section name="Diagram Tools" id="{19614339-C32E-45AA-841F-DCA5CBDFCE88}">
          <p14:sldIdLst>
            <p14:sldId id="402"/>
            <p14:sldId id="403"/>
            <p14:sldId id="404"/>
            <p14:sldId id="405"/>
          </p14:sldIdLst>
        </p14:section>
        <p14:section name="Perpheral Devices" id="{03F8121E-5BED-4569-849D-46F546DED08D}">
          <p14:sldIdLst>
            <p14:sldId id="433"/>
            <p14:sldId id="434"/>
            <p14:sldId id="435"/>
            <p14:sldId id="436"/>
          </p14:sldIdLst>
        </p14:section>
        <p14:section name="Disribution" id="{BE635E1E-B1A3-4F3B-9BB9-AFD1E447EC6D}">
          <p14:sldIdLst>
            <p14:sldId id="366"/>
            <p14:sldId id="406"/>
            <p14:sldId id="376"/>
            <p14:sldId id="375"/>
            <p14:sldId id="377"/>
            <p14:sldId id="374"/>
            <p14:sldId id="378"/>
            <p14:sldId id="379"/>
            <p14:sldId id="380"/>
            <p14:sldId id="381"/>
            <p14:sldId id="368"/>
            <p14:sldId id="370"/>
            <p14:sldId id="371"/>
            <p14:sldId id="372"/>
            <p14:sldId id="373"/>
            <p14:sldId id="323"/>
            <p14:sldId id="299"/>
          </p14:sldIdLst>
        </p14:section>
        <p14:section name="WI Pack" id="{6BF5CD3E-FF40-48DA-9D94-BDC72C039818}">
          <p14:sldIdLst>
            <p14:sldId id="391"/>
            <p14:sldId id="367"/>
            <p14:sldId id="297"/>
            <p14:sldId id="298"/>
            <p14:sldId id="430"/>
            <p14:sldId id="431"/>
            <p14:sldId id="389"/>
            <p14:sldId id="428"/>
            <p14:sldId id="390"/>
            <p14:sldId id="432"/>
            <p14:sldId id="401"/>
            <p14:sldId id="392"/>
            <p14:sldId id="393"/>
            <p14:sldId id="429"/>
            <p14:sldId id="395"/>
          </p14:sldIdLst>
        </p14:section>
        <p14:section name="Advanced Features" id="{7A1653BF-4222-4A3D-BC3E-7EFBDC9A0B4A}">
          <p14:sldIdLst>
            <p14:sldId id="316"/>
            <p14:sldId id="440"/>
            <p14:sldId id="437"/>
            <p14:sldId id="314"/>
            <p14:sldId id="439"/>
            <p14:sldId id="271"/>
            <p14:sldId id="441"/>
            <p14:sldId id="442"/>
          </p14:sldIdLst>
        </p14:section>
        <p14:section name="Installing TraCS" id="{EB2E91C5-490F-4A1B-B45B-5AA8DF16FE54}">
          <p14:sldIdLst>
            <p14:sldId id="450"/>
            <p14:sldId id="45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PTA, ANMOL" initials="GA" lastIdx="5" clrIdx="0">
    <p:extLst>
      <p:ext uri="{19B8F6BF-5375-455C-9EA6-DF929625EA0E}">
        <p15:presenceInfo xmlns:p15="http://schemas.microsoft.com/office/powerpoint/2012/main" userId="S-1-5-21-2014430026-1432593244-2068819953-5927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FF00"/>
    <a:srgbClr val="E8D0D0"/>
    <a:srgbClr val="C0504D"/>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783" autoAdjust="0"/>
    <p:restoredTop sz="70679" autoAdjust="0"/>
  </p:normalViewPr>
  <p:slideViewPr>
    <p:cSldViewPr snapToGrid="0">
      <p:cViewPr varScale="1">
        <p:scale>
          <a:sx n="78" d="100"/>
          <a:sy n="78" d="100"/>
        </p:scale>
        <p:origin x="666" y="84"/>
      </p:cViewPr>
      <p:guideLst/>
    </p:cSldViewPr>
  </p:slideViewPr>
  <p:notesTextViewPr>
    <p:cViewPr>
      <p:scale>
        <a:sx n="3" d="2"/>
        <a:sy n="3" d="2"/>
      </p:scale>
      <p:origin x="0" y="0"/>
    </p:cViewPr>
  </p:notesTextViewPr>
  <p:sorterViewPr>
    <p:cViewPr varScale="1">
      <p:scale>
        <a:sx n="100" d="100"/>
        <a:sy n="100" d="100"/>
      </p:scale>
      <p:origin x="0" y="-7765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commentAuthors" Target="commentAuthor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E70E72-3EAC-49E6-BCD1-B6DDCAF6E494}"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n-US"/>
        </a:p>
      </dgm:t>
    </dgm:pt>
    <dgm:pt modelId="{E4E06A9D-C9D8-4256-944C-51BA5738E49D}">
      <dgm:prSet custT="1"/>
      <dgm:spPr>
        <a:ln w="57150">
          <a:solidFill>
            <a:schemeClr val="tx1"/>
          </a:solidFill>
        </a:ln>
      </dgm:spPr>
      <dgm:t>
        <a:bodyPr/>
        <a:lstStyle/>
        <a:p>
          <a:pPr rtl="0"/>
          <a:r>
            <a:rPr lang="en-US" sz="2800" dirty="0">
              <a:latin typeface="Segoe UI" panose="020B0502040204020203" pitchFamily="34" charset="0"/>
              <a:cs typeface="Segoe UI" panose="020B0502040204020203" pitchFamily="34" charset="0"/>
            </a:rPr>
            <a:t>Standard Mobile Clients</a:t>
          </a:r>
        </a:p>
      </dgm:t>
    </dgm:pt>
    <dgm:pt modelId="{5B1B3324-50B3-4763-89E0-CFD7E2048F61}" type="parTrans" cxnId="{E9C04BB8-8CC2-4EFB-B3E5-490A0D3B093E}">
      <dgm:prSet/>
      <dgm:spPr/>
      <dgm:t>
        <a:bodyPr/>
        <a:lstStyle/>
        <a:p>
          <a:endParaRPr lang="en-US" sz="2800"/>
        </a:p>
      </dgm:t>
    </dgm:pt>
    <dgm:pt modelId="{7D183091-9EF7-4918-AEAA-2527387C48B0}" type="sibTrans" cxnId="{E9C04BB8-8CC2-4EFB-B3E5-490A0D3B093E}">
      <dgm:prSet/>
      <dgm:spPr/>
      <dgm:t>
        <a:bodyPr/>
        <a:lstStyle/>
        <a:p>
          <a:endParaRPr lang="en-US" sz="2800"/>
        </a:p>
      </dgm:t>
    </dgm:pt>
    <dgm:pt modelId="{6F4AEAB3-BE52-44E9-9D37-CF62CCF0573B}">
      <dgm:prSet custT="1"/>
      <dgm:spPr>
        <a:ln w="57150">
          <a:solidFill>
            <a:schemeClr val="tx1">
              <a:alpha val="90000"/>
            </a:schemeClr>
          </a:solidFill>
        </a:ln>
      </dgm:spPr>
      <dgm:t>
        <a:bodyPr/>
        <a:lstStyle/>
        <a:p>
          <a:pPr rtl="0"/>
          <a:r>
            <a:rPr lang="en-US" sz="2400" dirty="0">
              <a:latin typeface="Segoe UI" panose="020B0502040204020203" pitchFamily="34" charset="0"/>
              <a:cs typeface="Segoe UI" panose="020B0502040204020203" pitchFamily="34" charset="0"/>
            </a:rPr>
            <a:t>TraCS User Management</a:t>
          </a:r>
        </a:p>
      </dgm:t>
    </dgm:pt>
    <dgm:pt modelId="{39D930DC-0648-406F-828D-257E088707C6}" type="parTrans" cxnId="{8FCD71BA-3C87-4EDD-8DFB-E42B269904D9}">
      <dgm:prSet/>
      <dgm:spPr/>
      <dgm:t>
        <a:bodyPr/>
        <a:lstStyle/>
        <a:p>
          <a:endParaRPr lang="en-US" sz="2800"/>
        </a:p>
      </dgm:t>
    </dgm:pt>
    <dgm:pt modelId="{E35D11D9-F4A6-4EC6-B77D-B1B8EE270741}" type="sibTrans" cxnId="{8FCD71BA-3C87-4EDD-8DFB-E42B269904D9}">
      <dgm:prSet/>
      <dgm:spPr/>
      <dgm:t>
        <a:bodyPr/>
        <a:lstStyle/>
        <a:p>
          <a:endParaRPr lang="en-US" sz="2800"/>
        </a:p>
      </dgm:t>
    </dgm:pt>
    <dgm:pt modelId="{FC78FC60-8DD5-47CE-9795-03E7E9B9FD0D}">
      <dgm:prSet custT="1"/>
      <dgm:spPr>
        <a:ln w="57150">
          <a:solidFill>
            <a:schemeClr val="tx1">
              <a:alpha val="90000"/>
            </a:schemeClr>
          </a:solidFill>
        </a:ln>
      </dgm:spPr>
      <dgm:t>
        <a:bodyPr/>
        <a:lstStyle/>
        <a:p>
          <a:pPr rtl="0"/>
          <a:r>
            <a:rPr lang="en-US" sz="2400" dirty="0">
              <a:latin typeface="Segoe UI" panose="020B0502040204020203" pitchFamily="34" charset="0"/>
              <a:cs typeface="Segoe UI" panose="020B0502040204020203" pitchFamily="34" charset="0"/>
            </a:rPr>
            <a:t>All Users</a:t>
          </a:r>
        </a:p>
      </dgm:t>
    </dgm:pt>
    <dgm:pt modelId="{DBE75E72-8F0C-473E-83F0-2F518879EAC4}" type="parTrans" cxnId="{99C29811-F4E3-4285-B092-18ED6F8A8AE3}">
      <dgm:prSet/>
      <dgm:spPr/>
      <dgm:t>
        <a:bodyPr/>
        <a:lstStyle/>
        <a:p>
          <a:endParaRPr lang="en-US" sz="2800"/>
        </a:p>
      </dgm:t>
    </dgm:pt>
    <dgm:pt modelId="{8C0AB5C7-465D-4D2E-86D7-2BC936016914}" type="sibTrans" cxnId="{99C29811-F4E3-4285-B092-18ED6F8A8AE3}">
      <dgm:prSet/>
      <dgm:spPr/>
      <dgm:t>
        <a:bodyPr/>
        <a:lstStyle/>
        <a:p>
          <a:endParaRPr lang="en-US" sz="2800"/>
        </a:p>
      </dgm:t>
    </dgm:pt>
    <dgm:pt modelId="{10F54761-17E1-489B-95AF-6EAE0D699079}">
      <dgm:prSet custT="1"/>
      <dgm:spPr>
        <a:ln w="57150">
          <a:solidFill>
            <a:schemeClr val="tx1">
              <a:alpha val="90000"/>
            </a:schemeClr>
          </a:solidFill>
        </a:ln>
      </dgm:spPr>
      <dgm:t>
        <a:bodyPr/>
        <a:lstStyle/>
        <a:p>
          <a:pPr rtl="0"/>
          <a:r>
            <a:rPr lang="en-US" sz="2400" dirty="0">
              <a:latin typeface="Segoe UI" panose="020B0502040204020203" pitchFamily="34" charset="0"/>
              <a:cs typeface="Segoe UI" panose="020B0502040204020203" pitchFamily="34" charset="0"/>
            </a:rPr>
            <a:t>Active Directory</a:t>
          </a:r>
        </a:p>
      </dgm:t>
    </dgm:pt>
    <dgm:pt modelId="{16216C8C-1222-4A55-9A11-FADE50252491}" type="parTrans" cxnId="{899BAE99-4689-4429-B8B9-D17FF4F28C4C}">
      <dgm:prSet/>
      <dgm:spPr/>
      <dgm:t>
        <a:bodyPr/>
        <a:lstStyle/>
        <a:p>
          <a:endParaRPr lang="en-US" sz="2800"/>
        </a:p>
      </dgm:t>
    </dgm:pt>
    <dgm:pt modelId="{481DA996-DA23-4220-8F65-8476872D3B3F}" type="sibTrans" cxnId="{899BAE99-4689-4429-B8B9-D17FF4F28C4C}">
      <dgm:prSet/>
      <dgm:spPr/>
      <dgm:t>
        <a:bodyPr/>
        <a:lstStyle/>
        <a:p>
          <a:endParaRPr lang="en-US" sz="2800"/>
        </a:p>
      </dgm:t>
    </dgm:pt>
    <dgm:pt modelId="{DA304347-6ED5-4F9B-B4C3-0095A8DAEF5F}">
      <dgm:prSet custT="1"/>
      <dgm:spPr>
        <a:ln w="57150">
          <a:solidFill>
            <a:schemeClr val="tx1">
              <a:alpha val="90000"/>
            </a:schemeClr>
          </a:solidFill>
        </a:ln>
      </dgm:spPr>
      <dgm:t>
        <a:bodyPr/>
        <a:lstStyle/>
        <a:p>
          <a:pPr rtl="0"/>
          <a:r>
            <a:rPr lang="en-US" sz="2400" dirty="0">
              <a:latin typeface="Segoe UI" panose="020B0502040204020203" pitchFamily="34" charset="0"/>
              <a:cs typeface="Segoe UI" panose="020B0502040204020203" pitchFamily="34" charset="0"/>
            </a:rPr>
            <a:t>AD Template Users (2)</a:t>
          </a:r>
        </a:p>
      </dgm:t>
    </dgm:pt>
    <dgm:pt modelId="{06FB1E14-5C95-4D5E-8796-5C545D76A4B5}" type="parTrans" cxnId="{0C3A2769-BF59-4FD1-BD5B-884DE035FEE3}">
      <dgm:prSet/>
      <dgm:spPr/>
      <dgm:t>
        <a:bodyPr/>
        <a:lstStyle/>
        <a:p>
          <a:endParaRPr lang="en-US" sz="2800"/>
        </a:p>
      </dgm:t>
    </dgm:pt>
    <dgm:pt modelId="{FC61823B-EDD6-4E46-8F88-B2A34F593816}" type="sibTrans" cxnId="{0C3A2769-BF59-4FD1-BD5B-884DE035FEE3}">
      <dgm:prSet/>
      <dgm:spPr/>
      <dgm:t>
        <a:bodyPr/>
        <a:lstStyle/>
        <a:p>
          <a:endParaRPr lang="en-US" sz="2800"/>
        </a:p>
      </dgm:t>
    </dgm:pt>
    <dgm:pt modelId="{9DE5AD17-5857-4DF8-8F52-BEF7F808E5F1}">
      <dgm:prSet custT="1"/>
      <dgm:spPr>
        <a:ln w="57150">
          <a:solidFill>
            <a:schemeClr val="tx1"/>
          </a:solidFill>
        </a:ln>
      </dgm:spPr>
      <dgm:t>
        <a:bodyPr/>
        <a:lstStyle/>
        <a:p>
          <a:pPr rtl="0"/>
          <a:r>
            <a:rPr lang="en-US" sz="2800" dirty="0">
              <a:latin typeface="Segoe UI" panose="020B0502040204020203" pitchFamily="34" charset="0"/>
              <a:cs typeface="Segoe UI" panose="020B0502040204020203" pitchFamily="34" charset="0"/>
            </a:rPr>
            <a:t>Office Client</a:t>
          </a:r>
        </a:p>
      </dgm:t>
    </dgm:pt>
    <dgm:pt modelId="{D1452016-482E-4FFD-BD21-B495A1AB862E}" type="parTrans" cxnId="{CAB2092A-76B7-43DA-BCD7-5C6D5720AF4F}">
      <dgm:prSet/>
      <dgm:spPr/>
      <dgm:t>
        <a:bodyPr/>
        <a:lstStyle/>
        <a:p>
          <a:endParaRPr lang="en-US" sz="2800"/>
        </a:p>
      </dgm:t>
    </dgm:pt>
    <dgm:pt modelId="{D54CD2C9-BB2B-4583-8972-08A1136265CF}" type="sibTrans" cxnId="{CAB2092A-76B7-43DA-BCD7-5C6D5720AF4F}">
      <dgm:prSet/>
      <dgm:spPr/>
      <dgm:t>
        <a:bodyPr/>
        <a:lstStyle/>
        <a:p>
          <a:endParaRPr lang="en-US" sz="2800"/>
        </a:p>
      </dgm:t>
    </dgm:pt>
    <dgm:pt modelId="{8256DDD0-24F6-4649-879E-E582025567FD}">
      <dgm:prSet custT="1"/>
      <dgm:spPr>
        <a:ln w="57150">
          <a:solidFill>
            <a:schemeClr val="tx1">
              <a:alpha val="90000"/>
            </a:schemeClr>
          </a:solidFill>
        </a:ln>
      </dgm:spPr>
      <dgm:t>
        <a:bodyPr/>
        <a:lstStyle/>
        <a:p>
          <a:pPr rtl="0"/>
          <a:r>
            <a:rPr lang="en-US" sz="2400" dirty="0">
              <a:latin typeface="Segoe UI" panose="020B0502040204020203" pitchFamily="34" charset="0"/>
              <a:cs typeface="Segoe UI" panose="020B0502040204020203" pitchFamily="34" charset="0"/>
            </a:rPr>
            <a:t>Not Required.</a:t>
          </a:r>
        </a:p>
      </dgm:t>
    </dgm:pt>
    <dgm:pt modelId="{311BA806-0A9D-431D-A389-48B4C952D46F}" type="parTrans" cxnId="{9D48A140-B1CD-4F6B-9F7A-AF53DD5A35A5}">
      <dgm:prSet/>
      <dgm:spPr/>
      <dgm:t>
        <a:bodyPr/>
        <a:lstStyle/>
        <a:p>
          <a:endParaRPr lang="en-US" sz="2800"/>
        </a:p>
      </dgm:t>
    </dgm:pt>
    <dgm:pt modelId="{711E4426-9FE7-4165-940C-50341608F66D}" type="sibTrans" cxnId="{9D48A140-B1CD-4F6B-9F7A-AF53DD5A35A5}">
      <dgm:prSet/>
      <dgm:spPr/>
      <dgm:t>
        <a:bodyPr/>
        <a:lstStyle/>
        <a:p>
          <a:endParaRPr lang="en-US" sz="2800"/>
        </a:p>
      </dgm:t>
    </dgm:pt>
    <dgm:pt modelId="{1515EFB2-2F20-4518-A66A-243AD194FCEB}">
      <dgm:prSet custT="1"/>
      <dgm:spPr>
        <a:ln w="57150">
          <a:solidFill>
            <a:schemeClr val="tx1"/>
          </a:solidFill>
        </a:ln>
      </dgm:spPr>
      <dgm:t>
        <a:bodyPr/>
        <a:lstStyle/>
        <a:p>
          <a:pPr rtl="0"/>
          <a:r>
            <a:rPr lang="en-US" sz="2800" dirty="0"/>
            <a:t>Web Services Clients</a:t>
          </a:r>
        </a:p>
      </dgm:t>
    </dgm:pt>
    <dgm:pt modelId="{026AE10E-D140-446E-B591-23AE75AAB438}" type="parTrans" cxnId="{5AE965CB-0A30-4D2F-B6FD-7C6C3D362B21}">
      <dgm:prSet/>
      <dgm:spPr/>
      <dgm:t>
        <a:bodyPr/>
        <a:lstStyle/>
        <a:p>
          <a:endParaRPr lang="en-US" sz="2800"/>
        </a:p>
      </dgm:t>
    </dgm:pt>
    <dgm:pt modelId="{C184ECDD-FA2C-4E8A-A7E5-22F44BA07FDD}" type="sibTrans" cxnId="{5AE965CB-0A30-4D2F-B6FD-7C6C3D362B21}">
      <dgm:prSet/>
      <dgm:spPr/>
      <dgm:t>
        <a:bodyPr/>
        <a:lstStyle/>
        <a:p>
          <a:endParaRPr lang="en-US" sz="2800"/>
        </a:p>
      </dgm:t>
    </dgm:pt>
    <dgm:pt modelId="{925FA424-5505-4825-A987-22B68F780A82}">
      <dgm:prSet custT="1"/>
      <dgm:spPr>
        <a:ln w="57150">
          <a:solidFill>
            <a:schemeClr val="tx1">
              <a:alpha val="90000"/>
            </a:schemeClr>
          </a:solidFill>
        </a:ln>
      </dgm:spPr>
      <dgm:t>
        <a:bodyPr/>
        <a:lstStyle/>
        <a:p>
          <a:pPr rtl="0"/>
          <a:r>
            <a:rPr lang="en-US" sz="2400" dirty="0">
              <a:latin typeface="Segoe UI" panose="020B0502040204020203" pitchFamily="34" charset="0"/>
              <a:cs typeface="Segoe UI" panose="020B0502040204020203" pitchFamily="34" charset="0"/>
            </a:rPr>
            <a:t>Not Required. </a:t>
          </a:r>
        </a:p>
      </dgm:t>
    </dgm:pt>
    <dgm:pt modelId="{C781B25B-3D3F-476C-B6EF-31716EB77B11}" type="parTrans" cxnId="{6287642E-B560-4621-87A4-5E90A8112A8C}">
      <dgm:prSet/>
      <dgm:spPr/>
      <dgm:t>
        <a:bodyPr/>
        <a:lstStyle/>
        <a:p>
          <a:endParaRPr lang="en-US" sz="2800"/>
        </a:p>
      </dgm:t>
    </dgm:pt>
    <dgm:pt modelId="{6AB91ECF-356F-425C-A49A-090624309D2A}" type="sibTrans" cxnId="{6287642E-B560-4621-87A4-5E90A8112A8C}">
      <dgm:prSet/>
      <dgm:spPr/>
      <dgm:t>
        <a:bodyPr/>
        <a:lstStyle/>
        <a:p>
          <a:endParaRPr lang="en-US" sz="2800"/>
        </a:p>
      </dgm:t>
    </dgm:pt>
    <dgm:pt modelId="{91D6A2EF-5CD1-4407-BCA9-D0B015F5FE3E}">
      <dgm:prSet custT="1"/>
      <dgm:spPr>
        <a:ln w="57150">
          <a:solidFill>
            <a:schemeClr val="tx1">
              <a:alpha val="90000"/>
            </a:schemeClr>
          </a:solidFill>
        </a:ln>
      </dgm:spPr>
      <dgm:t>
        <a:bodyPr/>
        <a:lstStyle/>
        <a:p>
          <a:pPr rtl="0"/>
          <a:r>
            <a:rPr lang="en-US" sz="2400" dirty="0">
              <a:latin typeface="Segoe UI" panose="020B0502040204020203" pitchFamily="34" charset="0"/>
              <a:cs typeface="Segoe UI" panose="020B0502040204020203" pitchFamily="34" charset="0"/>
            </a:rPr>
            <a:t>USER file updated at login.</a:t>
          </a:r>
        </a:p>
      </dgm:t>
    </dgm:pt>
    <dgm:pt modelId="{7B8F992B-D33B-4BA1-AB9D-6F3317B87F6D}" type="parTrans" cxnId="{D5718290-846A-4354-9903-965FB34FF07B}">
      <dgm:prSet/>
      <dgm:spPr/>
      <dgm:t>
        <a:bodyPr/>
        <a:lstStyle/>
        <a:p>
          <a:endParaRPr lang="en-US" sz="2800"/>
        </a:p>
      </dgm:t>
    </dgm:pt>
    <dgm:pt modelId="{FF5392A5-5D2C-48D5-BD02-ECF7AB96D1F2}" type="sibTrans" cxnId="{D5718290-846A-4354-9903-965FB34FF07B}">
      <dgm:prSet/>
      <dgm:spPr/>
      <dgm:t>
        <a:bodyPr/>
        <a:lstStyle/>
        <a:p>
          <a:endParaRPr lang="en-US" sz="2800"/>
        </a:p>
      </dgm:t>
    </dgm:pt>
    <dgm:pt modelId="{7F9BFA51-C484-4B61-9D7A-6527ADE597F7}">
      <dgm:prSet custT="1"/>
      <dgm:spPr>
        <a:ln w="57150">
          <a:solidFill>
            <a:schemeClr val="tx1">
              <a:alpha val="90000"/>
            </a:schemeClr>
          </a:solidFill>
        </a:ln>
      </dgm:spPr>
      <dgm:t>
        <a:bodyPr/>
        <a:lstStyle/>
        <a:p>
          <a:pPr rtl="0"/>
          <a:r>
            <a:rPr lang="en-US" sz="2400" dirty="0">
              <a:latin typeface="Segoe UI" panose="020B0502040204020203" pitchFamily="34" charset="0"/>
              <a:cs typeface="Segoe UI" panose="020B0502040204020203" pitchFamily="34" charset="0"/>
            </a:rPr>
            <a:t>USER files not used.</a:t>
          </a:r>
        </a:p>
      </dgm:t>
    </dgm:pt>
    <dgm:pt modelId="{401FECC7-4F19-4AA4-ADEF-D69A068B218A}" type="parTrans" cxnId="{8DE1A96A-EBE1-4B3A-9EF3-3E11DF484B8E}">
      <dgm:prSet/>
      <dgm:spPr/>
      <dgm:t>
        <a:bodyPr/>
        <a:lstStyle/>
        <a:p>
          <a:endParaRPr lang="en-US" sz="2800"/>
        </a:p>
      </dgm:t>
    </dgm:pt>
    <dgm:pt modelId="{5A9F9C30-4121-44FA-9271-01C93916137F}" type="sibTrans" cxnId="{8DE1A96A-EBE1-4B3A-9EF3-3E11DF484B8E}">
      <dgm:prSet/>
      <dgm:spPr/>
      <dgm:t>
        <a:bodyPr/>
        <a:lstStyle/>
        <a:p>
          <a:endParaRPr lang="en-US" sz="2800"/>
        </a:p>
      </dgm:t>
    </dgm:pt>
    <dgm:pt modelId="{73B55907-DF66-4CAC-9FC7-642597227E49}">
      <dgm:prSet custT="1"/>
      <dgm:spPr>
        <a:ln w="57150">
          <a:solidFill>
            <a:schemeClr val="tx1">
              <a:alpha val="90000"/>
            </a:schemeClr>
          </a:solidFill>
        </a:ln>
      </dgm:spPr>
      <dgm:t>
        <a:bodyPr/>
        <a:lstStyle/>
        <a:p>
          <a:pPr rtl="0"/>
          <a:r>
            <a:rPr lang="en-US" sz="2400" dirty="0">
              <a:latin typeface="Segoe UI" panose="020B0502040204020203" pitchFamily="34" charset="0"/>
              <a:cs typeface="Segoe UI" panose="020B0502040204020203" pitchFamily="34" charset="0"/>
            </a:rPr>
            <a:t>USER files only used when in Offline Mode</a:t>
          </a:r>
        </a:p>
      </dgm:t>
    </dgm:pt>
    <dgm:pt modelId="{154F2703-3726-4240-86CF-CB7E60F84AD1}" type="parTrans" cxnId="{0A76346E-0B7D-455C-B9BE-C68CA401EED7}">
      <dgm:prSet/>
      <dgm:spPr/>
      <dgm:t>
        <a:bodyPr/>
        <a:lstStyle/>
        <a:p>
          <a:endParaRPr lang="en-US"/>
        </a:p>
      </dgm:t>
    </dgm:pt>
    <dgm:pt modelId="{F3423A1C-2A55-4B43-A2BB-4F0670E8888C}" type="sibTrans" cxnId="{0A76346E-0B7D-455C-B9BE-C68CA401EED7}">
      <dgm:prSet/>
      <dgm:spPr/>
      <dgm:t>
        <a:bodyPr/>
        <a:lstStyle/>
        <a:p>
          <a:endParaRPr lang="en-US"/>
        </a:p>
      </dgm:t>
    </dgm:pt>
    <dgm:pt modelId="{2CB05CE8-D6EF-4038-8B0D-503042F4642D}" type="pres">
      <dgm:prSet presAssocID="{ADE70E72-3EAC-49E6-BCD1-B6DDCAF6E494}" presName="Name0" presStyleCnt="0">
        <dgm:presLayoutVars>
          <dgm:dir/>
          <dgm:animLvl val="lvl"/>
          <dgm:resizeHandles val="exact"/>
        </dgm:presLayoutVars>
      </dgm:prSet>
      <dgm:spPr/>
    </dgm:pt>
    <dgm:pt modelId="{7F010633-C0CD-4E2C-85AA-CACA7D784A06}" type="pres">
      <dgm:prSet presAssocID="{E4E06A9D-C9D8-4256-944C-51BA5738E49D}" presName="composite" presStyleCnt="0"/>
      <dgm:spPr/>
    </dgm:pt>
    <dgm:pt modelId="{614458FD-AE51-4910-BCDC-8909CA8D1686}" type="pres">
      <dgm:prSet presAssocID="{E4E06A9D-C9D8-4256-944C-51BA5738E49D}" presName="parTx" presStyleLbl="alignNode1" presStyleIdx="0" presStyleCnt="3">
        <dgm:presLayoutVars>
          <dgm:chMax val="0"/>
          <dgm:chPref val="0"/>
          <dgm:bulletEnabled val="1"/>
        </dgm:presLayoutVars>
      </dgm:prSet>
      <dgm:spPr/>
    </dgm:pt>
    <dgm:pt modelId="{47EA80E1-C7B9-4278-AA02-AD1400D100D1}" type="pres">
      <dgm:prSet presAssocID="{E4E06A9D-C9D8-4256-944C-51BA5738E49D}" presName="desTx" presStyleLbl="alignAccFollowNode1" presStyleIdx="0" presStyleCnt="3">
        <dgm:presLayoutVars>
          <dgm:bulletEnabled val="1"/>
        </dgm:presLayoutVars>
      </dgm:prSet>
      <dgm:spPr/>
    </dgm:pt>
    <dgm:pt modelId="{03398798-DF13-4BB3-9B0C-0DAEBB4F6AEB}" type="pres">
      <dgm:prSet presAssocID="{7D183091-9EF7-4918-AEAA-2527387C48B0}" presName="space" presStyleCnt="0"/>
      <dgm:spPr/>
    </dgm:pt>
    <dgm:pt modelId="{489763CC-BBCA-44D9-A70D-006709CD9600}" type="pres">
      <dgm:prSet presAssocID="{9DE5AD17-5857-4DF8-8F52-BEF7F808E5F1}" presName="composite" presStyleCnt="0"/>
      <dgm:spPr/>
    </dgm:pt>
    <dgm:pt modelId="{EF80DF86-1D35-44CF-A2B0-DB1F446EF35A}" type="pres">
      <dgm:prSet presAssocID="{9DE5AD17-5857-4DF8-8F52-BEF7F808E5F1}" presName="parTx" presStyleLbl="alignNode1" presStyleIdx="1" presStyleCnt="3">
        <dgm:presLayoutVars>
          <dgm:chMax val="0"/>
          <dgm:chPref val="0"/>
          <dgm:bulletEnabled val="1"/>
        </dgm:presLayoutVars>
      </dgm:prSet>
      <dgm:spPr/>
    </dgm:pt>
    <dgm:pt modelId="{3B83930E-716B-407D-869B-C5437BF27BD2}" type="pres">
      <dgm:prSet presAssocID="{9DE5AD17-5857-4DF8-8F52-BEF7F808E5F1}" presName="desTx" presStyleLbl="alignAccFollowNode1" presStyleIdx="1" presStyleCnt="3">
        <dgm:presLayoutVars>
          <dgm:bulletEnabled val="1"/>
        </dgm:presLayoutVars>
      </dgm:prSet>
      <dgm:spPr/>
    </dgm:pt>
    <dgm:pt modelId="{1DCFFC76-AC91-4080-8709-DAD6599D5D71}" type="pres">
      <dgm:prSet presAssocID="{D54CD2C9-BB2B-4583-8972-08A1136265CF}" presName="space" presStyleCnt="0"/>
      <dgm:spPr/>
    </dgm:pt>
    <dgm:pt modelId="{A9B8AD11-A842-4CA8-A663-B0C44270F6F1}" type="pres">
      <dgm:prSet presAssocID="{1515EFB2-2F20-4518-A66A-243AD194FCEB}" presName="composite" presStyleCnt="0"/>
      <dgm:spPr/>
    </dgm:pt>
    <dgm:pt modelId="{73B2CA60-71F8-434E-BF76-AE3BB572E9D1}" type="pres">
      <dgm:prSet presAssocID="{1515EFB2-2F20-4518-A66A-243AD194FCEB}" presName="parTx" presStyleLbl="alignNode1" presStyleIdx="2" presStyleCnt="3">
        <dgm:presLayoutVars>
          <dgm:chMax val="0"/>
          <dgm:chPref val="0"/>
          <dgm:bulletEnabled val="1"/>
        </dgm:presLayoutVars>
      </dgm:prSet>
      <dgm:spPr/>
    </dgm:pt>
    <dgm:pt modelId="{79031E6B-2897-4E14-9611-72A4619DFE69}" type="pres">
      <dgm:prSet presAssocID="{1515EFB2-2F20-4518-A66A-243AD194FCEB}" presName="desTx" presStyleLbl="alignAccFollowNode1" presStyleIdx="2" presStyleCnt="3">
        <dgm:presLayoutVars>
          <dgm:bulletEnabled val="1"/>
        </dgm:presLayoutVars>
      </dgm:prSet>
      <dgm:spPr/>
    </dgm:pt>
  </dgm:ptLst>
  <dgm:cxnLst>
    <dgm:cxn modelId="{99C29811-F4E3-4285-B092-18ED6F8A8AE3}" srcId="{6F4AEAB3-BE52-44E9-9D37-CF62CCF0573B}" destId="{FC78FC60-8DD5-47CE-9795-03E7E9B9FD0D}" srcOrd="0" destOrd="0" parTransId="{DBE75E72-8F0C-473E-83F0-2F518879EAC4}" sibTransId="{8C0AB5C7-465D-4D2E-86D7-2BC936016914}"/>
    <dgm:cxn modelId="{29266716-B8FD-4A28-84EA-B9024B5EC00B}" type="presOf" srcId="{9DE5AD17-5857-4DF8-8F52-BEF7F808E5F1}" destId="{EF80DF86-1D35-44CF-A2B0-DB1F446EF35A}" srcOrd="0" destOrd="0" presId="urn:microsoft.com/office/officeart/2005/8/layout/hList1"/>
    <dgm:cxn modelId="{B6629628-689D-4F53-9D0E-C757B07A0D99}" type="presOf" srcId="{925FA424-5505-4825-A987-22B68F780A82}" destId="{79031E6B-2897-4E14-9611-72A4619DFE69}" srcOrd="0" destOrd="0" presId="urn:microsoft.com/office/officeart/2005/8/layout/hList1"/>
    <dgm:cxn modelId="{CAB2092A-76B7-43DA-BCD7-5C6D5720AF4F}" srcId="{ADE70E72-3EAC-49E6-BCD1-B6DDCAF6E494}" destId="{9DE5AD17-5857-4DF8-8F52-BEF7F808E5F1}" srcOrd="1" destOrd="0" parTransId="{D1452016-482E-4FFD-BD21-B495A1AB862E}" sibTransId="{D54CD2C9-BB2B-4583-8972-08A1136265CF}"/>
    <dgm:cxn modelId="{6287642E-B560-4621-87A4-5E90A8112A8C}" srcId="{1515EFB2-2F20-4518-A66A-243AD194FCEB}" destId="{925FA424-5505-4825-A987-22B68F780A82}" srcOrd="0" destOrd="0" parTransId="{C781B25B-3D3F-476C-B6EF-31716EB77B11}" sibTransId="{6AB91ECF-356F-425C-A49A-090624309D2A}"/>
    <dgm:cxn modelId="{A8C8E037-7F05-44FC-BD4F-F0B91E6A5419}" type="presOf" srcId="{6F4AEAB3-BE52-44E9-9D37-CF62CCF0573B}" destId="{47EA80E1-C7B9-4278-AA02-AD1400D100D1}" srcOrd="0" destOrd="0" presId="urn:microsoft.com/office/officeart/2005/8/layout/hList1"/>
    <dgm:cxn modelId="{7F493238-DD6E-44A3-A803-77F77D8C3745}" type="presOf" srcId="{1515EFB2-2F20-4518-A66A-243AD194FCEB}" destId="{73B2CA60-71F8-434E-BF76-AE3BB572E9D1}" srcOrd="0" destOrd="0" presId="urn:microsoft.com/office/officeart/2005/8/layout/hList1"/>
    <dgm:cxn modelId="{E661C438-BF07-44B0-BF48-E6D41A423BBD}" type="presOf" srcId="{ADE70E72-3EAC-49E6-BCD1-B6DDCAF6E494}" destId="{2CB05CE8-D6EF-4038-8B0D-503042F4642D}" srcOrd="0" destOrd="0" presId="urn:microsoft.com/office/officeart/2005/8/layout/hList1"/>
    <dgm:cxn modelId="{9D48A140-B1CD-4F6B-9F7A-AF53DD5A35A5}" srcId="{9DE5AD17-5857-4DF8-8F52-BEF7F808E5F1}" destId="{8256DDD0-24F6-4649-879E-E582025567FD}" srcOrd="0" destOrd="0" parTransId="{311BA806-0A9D-431D-A389-48B4C952D46F}" sibTransId="{711E4426-9FE7-4165-940C-50341608F66D}"/>
    <dgm:cxn modelId="{0C3A2769-BF59-4FD1-BD5B-884DE035FEE3}" srcId="{10F54761-17E1-489B-95AF-6EAE0D699079}" destId="{DA304347-6ED5-4F9B-B4C3-0095A8DAEF5F}" srcOrd="0" destOrd="0" parTransId="{06FB1E14-5C95-4D5E-8796-5C545D76A4B5}" sibTransId="{FC61823B-EDD6-4E46-8F88-B2A34F593816}"/>
    <dgm:cxn modelId="{8DE1A96A-EBE1-4B3A-9EF3-3E11DF484B8E}" srcId="{9DE5AD17-5857-4DF8-8F52-BEF7F808E5F1}" destId="{7F9BFA51-C484-4B61-9D7A-6527ADE597F7}" srcOrd="1" destOrd="0" parTransId="{401FECC7-4F19-4AA4-ADEF-D69A068B218A}" sibTransId="{5A9F9C30-4121-44FA-9271-01C93916137F}"/>
    <dgm:cxn modelId="{0A76346E-0B7D-455C-B9BE-C68CA401EED7}" srcId="{1515EFB2-2F20-4518-A66A-243AD194FCEB}" destId="{73B55907-DF66-4CAC-9FC7-642597227E49}" srcOrd="2" destOrd="0" parTransId="{154F2703-3726-4240-86CF-CB7E60F84AD1}" sibTransId="{F3423A1C-2A55-4B43-A2BB-4F0670E8888C}"/>
    <dgm:cxn modelId="{8480D86F-3112-40EA-A964-02B3E802737E}" type="presOf" srcId="{FC78FC60-8DD5-47CE-9795-03E7E9B9FD0D}" destId="{47EA80E1-C7B9-4278-AA02-AD1400D100D1}" srcOrd="0" destOrd="1" presId="urn:microsoft.com/office/officeart/2005/8/layout/hList1"/>
    <dgm:cxn modelId="{CB13E556-AA5A-4548-BEBA-E885086ECCB4}" type="presOf" srcId="{7F9BFA51-C484-4B61-9D7A-6527ADE597F7}" destId="{3B83930E-716B-407D-869B-C5437BF27BD2}" srcOrd="0" destOrd="1" presId="urn:microsoft.com/office/officeart/2005/8/layout/hList1"/>
    <dgm:cxn modelId="{8916EF58-E2DD-4EB2-BAEA-2A65DD55751B}" type="presOf" srcId="{91D6A2EF-5CD1-4407-BCA9-D0B015F5FE3E}" destId="{79031E6B-2897-4E14-9611-72A4619DFE69}" srcOrd="0" destOrd="1" presId="urn:microsoft.com/office/officeart/2005/8/layout/hList1"/>
    <dgm:cxn modelId="{D5718290-846A-4354-9903-965FB34FF07B}" srcId="{1515EFB2-2F20-4518-A66A-243AD194FCEB}" destId="{91D6A2EF-5CD1-4407-BCA9-D0B015F5FE3E}" srcOrd="1" destOrd="0" parTransId="{7B8F992B-D33B-4BA1-AB9D-6F3317B87F6D}" sibTransId="{FF5392A5-5D2C-48D5-BD02-ECF7AB96D1F2}"/>
    <dgm:cxn modelId="{899BAE99-4689-4429-B8B9-D17FF4F28C4C}" srcId="{E4E06A9D-C9D8-4256-944C-51BA5738E49D}" destId="{10F54761-17E1-489B-95AF-6EAE0D699079}" srcOrd="1" destOrd="0" parTransId="{16216C8C-1222-4A55-9A11-FADE50252491}" sibTransId="{481DA996-DA23-4220-8F65-8476872D3B3F}"/>
    <dgm:cxn modelId="{ED2E3CA2-DD52-4D0B-9FD7-27AE697ECD15}" type="presOf" srcId="{8256DDD0-24F6-4649-879E-E582025567FD}" destId="{3B83930E-716B-407D-869B-C5437BF27BD2}" srcOrd="0" destOrd="0" presId="urn:microsoft.com/office/officeart/2005/8/layout/hList1"/>
    <dgm:cxn modelId="{4D9385B7-23FD-4A57-ADF7-C3D9AF8B8106}" type="presOf" srcId="{DA304347-6ED5-4F9B-B4C3-0095A8DAEF5F}" destId="{47EA80E1-C7B9-4278-AA02-AD1400D100D1}" srcOrd="0" destOrd="3" presId="urn:microsoft.com/office/officeart/2005/8/layout/hList1"/>
    <dgm:cxn modelId="{E9C04BB8-8CC2-4EFB-B3E5-490A0D3B093E}" srcId="{ADE70E72-3EAC-49E6-BCD1-B6DDCAF6E494}" destId="{E4E06A9D-C9D8-4256-944C-51BA5738E49D}" srcOrd="0" destOrd="0" parTransId="{5B1B3324-50B3-4763-89E0-CFD7E2048F61}" sibTransId="{7D183091-9EF7-4918-AEAA-2527387C48B0}"/>
    <dgm:cxn modelId="{8FCD71BA-3C87-4EDD-8DFB-E42B269904D9}" srcId="{E4E06A9D-C9D8-4256-944C-51BA5738E49D}" destId="{6F4AEAB3-BE52-44E9-9D37-CF62CCF0573B}" srcOrd="0" destOrd="0" parTransId="{39D930DC-0648-406F-828D-257E088707C6}" sibTransId="{E35D11D9-F4A6-4EC6-B77D-B1B8EE270741}"/>
    <dgm:cxn modelId="{196D61BB-9E0C-4E64-8612-FF4E0AA6FDDE}" type="presOf" srcId="{E4E06A9D-C9D8-4256-944C-51BA5738E49D}" destId="{614458FD-AE51-4910-BCDC-8909CA8D1686}" srcOrd="0" destOrd="0" presId="urn:microsoft.com/office/officeart/2005/8/layout/hList1"/>
    <dgm:cxn modelId="{5AE965CB-0A30-4D2F-B6FD-7C6C3D362B21}" srcId="{ADE70E72-3EAC-49E6-BCD1-B6DDCAF6E494}" destId="{1515EFB2-2F20-4518-A66A-243AD194FCEB}" srcOrd="2" destOrd="0" parTransId="{026AE10E-D140-446E-B591-23AE75AAB438}" sibTransId="{C184ECDD-FA2C-4E8A-A7E5-22F44BA07FDD}"/>
    <dgm:cxn modelId="{07ABE0E6-19AF-4056-8BF1-1772B2BB1CC9}" type="presOf" srcId="{10F54761-17E1-489B-95AF-6EAE0D699079}" destId="{47EA80E1-C7B9-4278-AA02-AD1400D100D1}" srcOrd="0" destOrd="2" presId="urn:microsoft.com/office/officeart/2005/8/layout/hList1"/>
    <dgm:cxn modelId="{84115BF8-5B1F-40BF-988E-78454E059010}" type="presOf" srcId="{73B55907-DF66-4CAC-9FC7-642597227E49}" destId="{79031E6B-2897-4E14-9611-72A4619DFE69}" srcOrd="0" destOrd="2" presId="urn:microsoft.com/office/officeart/2005/8/layout/hList1"/>
    <dgm:cxn modelId="{E00E3B10-290A-4E99-BDAB-42F9E2AC4940}" type="presParOf" srcId="{2CB05CE8-D6EF-4038-8B0D-503042F4642D}" destId="{7F010633-C0CD-4E2C-85AA-CACA7D784A06}" srcOrd="0" destOrd="0" presId="urn:microsoft.com/office/officeart/2005/8/layout/hList1"/>
    <dgm:cxn modelId="{F1970D22-C8B6-49D0-A8DE-17865C825ED3}" type="presParOf" srcId="{7F010633-C0CD-4E2C-85AA-CACA7D784A06}" destId="{614458FD-AE51-4910-BCDC-8909CA8D1686}" srcOrd="0" destOrd="0" presId="urn:microsoft.com/office/officeart/2005/8/layout/hList1"/>
    <dgm:cxn modelId="{72E6AE0F-CFD8-46F2-82E3-A5D8A5AB635E}" type="presParOf" srcId="{7F010633-C0CD-4E2C-85AA-CACA7D784A06}" destId="{47EA80E1-C7B9-4278-AA02-AD1400D100D1}" srcOrd="1" destOrd="0" presId="urn:microsoft.com/office/officeart/2005/8/layout/hList1"/>
    <dgm:cxn modelId="{9992D687-4C11-49A8-AA47-0736CC225F77}" type="presParOf" srcId="{2CB05CE8-D6EF-4038-8B0D-503042F4642D}" destId="{03398798-DF13-4BB3-9B0C-0DAEBB4F6AEB}" srcOrd="1" destOrd="0" presId="urn:microsoft.com/office/officeart/2005/8/layout/hList1"/>
    <dgm:cxn modelId="{912082F6-FFE1-428A-AAFF-7498DA1060D5}" type="presParOf" srcId="{2CB05CE8-D6EF-4038-8B0D-503042F4642D}" destId="{489763CC-BBCA-44D9-A70D-006709CD9600}" srcOrd="2" destOrd="0" presId="urn:microsoft.com/office/officeart/2005/8/layout/hList1"/>
    <dgm:cxn modelId="{6DBFF1D0-4CF4-44B3-8A01-E11178D6184D}" type="presParOf" srcId="{489763CC-BBCA-44D9-A70D-006709CD9600}" destId="{EF80DF86-1D35-44CF-A2B0-DB1F446EF35A}" srcOrd="0" destOrd="0" presId="urn:microsoft.com/office/officeart/2005/8/layout/hList1"/>
    <dgm:cxn modelId="{45EEB2A7-8AFB-4772-8E3B-1C6396FDEED0}" type="presParOf" srcId="{489763CC-BBCA-44D9-A70D-006709CD9600}" destId="{3B83930E-716B-407D-869B-C5437BF27BD2}" srcOrd="1" destOrd="0" presId="urn:microsoft.com/office/officeart/2005/8/layout/hList1"/>
    <dgm:cxn modelId="{473D5DA8-D4A4-43A9-87B6-B17D5274DDA0}" type="presParOf" srcId="{2CB05CE8-D6EF-4038-8B0D-503042F4642D}" destId="{1DCFFC76-AC91-4080-8709-DAD6599D5D71}" srcOrd="3" destOrd="0" presId="urn:microsoft.com/office/officeart/2005/8/layout/hList1"/>
    <dgm:cxn modelId="{292370CC-A02E-4188-A8AF-6CC0C3F3FD6F}" type="presParOf" srcId="{2CB05CE8-D6EF-4038-8B0D-503042F4642D}" destId="{A9B8AD11-A842-4CA8-A663-B0C44270F6F1}" srcOrd="4" destOrd="0" presId="urn:microsoft.com/office/officeart/2005/8/layout/hList1"/>
    <dgm:cxn modelId="{5A77E106-E0E7-4C52-BB4F-7F336CEEAB51}" type="presParOf" srcId="{A9B8AD11-A842-4CA8-A663-B0C44270F6F1}" destId="{73B2CA60-71F8-434E-BF76-AE3BB572E9D1}" srcOrd="0" destOrd="0" presId="urn:microsoft.com/office/officeart/2005/8/layout/hList1"/>
    <dgm:cxn modelId="{6AA092E2-444A-4180-A7A7-792361E30C84}" type="presParOf" srcId="{A9B8AD11-A842-4CA8-A663-B0C44270F6F1}" destId="{79031E6B-2897-4E14-9611-72A4619DFE6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B5E52A-4531-47D5-BAF9-1AAA79A36032}" type="doc">
      <dgm:prSet loTypeId="urn:microsoft.com/office/officeart/2005/8/layout/lProcess2" loCatId="relationship" qsTypeId="urn:microsoft.com/office/officeart/2005/8/quickstyle/simple1" qsCatId="simple" csTypeId="urn:microsoft.com/office/officeart/2005/8/colors/colorful2" csCatId="colorful" phldr="1"/>
      <dgm:spPr/>
      <dgm:t>
        <a:bodyPr/>
        <a:lstStyle/>
        <a:p>
          <a:endParaRPr lang="en-US"/>
        </a:p>
      </dgm:t>
    </dgm:pt>
    <dgm:pt modelId="{35775A0B-5BF9-4620-B8A2-E768E68A905E}">
      <dgm:prSet phldrT="[Text]" custT="1"/>
      <dgm:spPr/>
      <dgm:t>
        <a:bodyPr/>
        <a:lstStyle/>
        <a:p>
          <a:r>
            <a:rPr lang="en-US" sz="2400" b="1" dirty="0">
              <a:latin typeface="Segoe UI" panose="020B0502040204020203" pitchFamily="34" charset="0"/>
              <a:cs typeface="Segoe UI" panose="020B0502040204020203" pitchFamily="34" charset="0"/>
            </a:rPr>
            <a:t>Distribution/</a:t>
          </a:r>
        </a:p>
        <a:p>
          <a:r>
            <a:rPr lang="en-US" sz="2400" b="1" dirty="0">
              <a:latin typeface="Segoe UI" panose="020B0502040204020203" pitchFamily="34" charset="0"/>
              <a:cs typeface="Segoe UI" panose="020B0502040204020203" pitchFamily="34" charset="0"/>
            </a:rPr>
            <a:t>Configuration</a:t>
          </a:r>
        </a:p>
        <a:p>
          <a:r>
            <a:rPr lang="en-US" sz="2400" b="1" dirty="0">
              <a:latin typeface="Segoe UI" panose="020B0502040204020203" pitchFamily="34" charset="0"/>
              <a:cs typeface="Segoe UI" panose="020B0502040204020203" pitchFamily="34" charset="0"/>
            </a:rPr>
            <a:t>(Local)</a:t>
          </a:r>
        </a:p>
      </dgm:t>
    </dgm:pt>
    <dgm:pt modelId="{ED94B03C-0E3F-49AA-A305-8C84819365B9}" type="parTrans" cxnId="{677D81E2-D9C8-4487-915B-7E0901F1F695}">
      <dgm:prSet/>
      <dgm:spPr/>
      <dgm:t>
        <a:bodyPr/>
        <a:lstStyle/>
        <a:p>
          <a:endParaRPr lang="en-US"/>
        </a:p>
      </dgm:t>
    </dgm:pt>
    <dgm:pt modelId="{D581B9DC-6FAA-46FA-BCC5-B7B87FD7E886}" type="sibTrans" cxnId="{677D81E2-D9C8-4487-915B-7E0901F1F695}">
      <dgm:prSet/>
      <dgm:spPr/>
      <dgm:t>
        <a:bodyPr/>
        <a:lstStyle/>
        <a:p>
          <a:endParaRPr lang="en-US"/>
        </a:p>
      </dgm:t>
    </dgm:pt>
    <dgm:pt modelId="{342A8385-AC61-4FE5-BD3C-7408471D9D4C}">
      <dgm:prSet phldrT="[Text]" custT="1"/>
      <dgm:spPr/>
      <dgm:t>
        <a:bodyPr/>
        <a:lstStyle/>
        <a:p>
          <a:r>
            <a:rPr lang="en-US" sz="1400" b="1" dirty="0">
              <a:latin typeface="Segoe UI" panose="020B0502040204020203" pitchFamily="34" charset="0"/>
              <a:cs typeface="Segoe UI" panose="020B0502040204020203" pitchFamily="34" charset="0"/>
            </a:rPr>
            <a:t>Settings/Config. Files</a:t>
          </a:r>
        </a:p>
      </dgm:t>
    </dgm:pt>
    <dgm:pt modelId="{17B5F3CD-F077-4DB5-A29F-F3AF811C7521}" type="parTrans" cxnId="{0562E70A-B7F7-4BC8-B4EB-42680A1F0F7A}">
      <dgm:prSet/>
      <dgm:spPr/>
      <dgm:t>
        <a:bodyPr/>
        <a:lstStyle/>
        <a:p>
          <a:endParaRPr lang="en-US"/>
        </a:p>
      </dgm:t>
    </dgm:pt>
    <dgm:pt modelId="{82E29EE1-B976-4AD0-83F7-2DEE70055DB8}" type="sibTrans" cxnId="{0562E70A-B7F7-4BC8-B4EB-42680A1F0F7A}">
      <dgm:prSet/>
      <dgm:spPr/>
      <dgm:t>
        <a:bodyPr/>
        <a:lstStyle/>
        <a:p>
          <a:endParaRPr lang="en-US"/>
        </a:p>
      </dgm:t>
    </dgm:pt>
    <dgm:pt modelId="{7D5F63C0-5A3E-48AD-949E-C1EACF7AC50B}">
      <dgm:prSet phldrT="[Text]" custT="1"/>
      <dgm:spPr/>
      <dgm:t>
        <a:bodyPr/>
        <a:lstStyle/>
        <a:p>
          <a:r>
            <a:rPr lang="en-US" sz="1600" b="1" dirty="0">
              <a:latin typeface="Segoe UI" panose="020B0502040204020203" pitchFamily="34" charset="0"/>
              <a:cs typeface="Segoe UI" panose="020B0502040204020203" pitchFamily="34" charset="0"/>
            </a:rPr>
            <a:t>Code Tables</a:t>
          </a:r>
        </a:p>
      </dgm:t>
    </dgm:pt>
    <dgm:pt modelId="{2E66E8FD-4227-4812-AD66-AB129755FC4C}" type="parTrans" cxnId="{91F368A6-4F7C-4577-A292-635A000B3713}">
      <dgm:prSet/>
      <dgm:spPr/>
      <dgm:t>
        <a:bodyPr/>
        <a:lstStyle/>
        <a:p>
          <a:endParaRPr lang="en-US"/>
        </a:p>
      </dgm:t>
    </dgm:pt>
    <dgm:pt modelId="{20820C9D-A860-46A0-9202-5ED6E420F9AE}" type="sibTrans" cxnId="{91F368A6-4F7C-4577-A292-635A000B3713}">
      <dgm:prSet/>
      <dgm:spPr/>
      <dgm:t>
        <a:bodyPr/>
        <a:lstStyle/>
        <a:p>
          <a:endParaRPr lang="en-US"/>
        </a:p>
      </dgm:t>
    </dgm:pt>
    <dgm:pt modelId="{34165287-8CB8-4AE8-B8F1-81881FDBDA62}">
      <dgm:prSet phldrT="[Text]" custT="1"/>
      <dgm:spPr/>
      <dgm:t>
        <a:bodyPr/>
        <a:lstStyle/>
        <a:p>
          <a:r>
            <a:rPr lang="en-US" sz="1600" b="1" dirty="0">
              <a:latin typeface="Segoe UI" panose="020B0502040204020203" pitchFamily="34" charset="0"/>
              <a:cs typeface="Segoe UI" panose="020B0502040204020203" pitchFamily="34" charset="0"/>
            </a:rPr>
            <a:t>Communications</a:t>
          </a:r>
        </a:p>
      </dgm:t>
    </dgm:pt>
    <dgm:pt modelId="{B7480ADE-BCB3-4200-838A-B0589BC43E55}" type="parTrans" cxnId="{6939CEBE-7689-494E-879E-61BD79EDBC55}">
      <dgm:prSet/>
      <dgm:spPr/>
      <dgm:t>
        <a:bodyPr/>
        <a:lstStyle/>
        <a:p>
          <a:endParaRPr lang="en-US"/>
        </a:p>
      </dgm:t>
    </dgm:pt>
    <dgm:pt modelId="{CD13C2EE-9FF0-4706-A4FB-5BDE6C00DEF1}" type="sibTrans" cxnId="{6939CEBE-7689-494E-879E-61BD79EDBC55}">
      <dgm:prSet/>
      <dgm:spPr/>
      <dgm:t>
        <a:bodyPr/>
        <a:lstStyle/>
        <a:p>
          <a:endParaRPr lang="en-US"/>
        </a:p>
      </dgm:t>
    </dgm:pt>
    <dgm:pt modelId="{5F4F7EAE-015A-4769-8701-D38A7DB31CAF}">
      <dgm:prSet phldrT="[Text]" custT="1"/>
      <dgm:spPr/>
      <dgm:t>
        <a:bodyPr/>
        <a:lstStyle/>
        <a:p>
          <a:r>
            <a:rPr lang="en-US" sz="1600" b="1" dirty="0">
              <a:latin typeface="Segoe UI" panose="020B0502040204020203" pitchFamily="34" charset="0"/>
              <a:cs typeface="Segoe UI" panose="020B0502040204020203" pitchFamily="34" charset="0"/>
            </a:rPr>
            <a:t>User Accounts</a:t>
          </a:r>
        </a:p>
      </dgm:t>
    </dgm:pt>
    <dgm:pt modelId="{B8387081-2A61-4033-9C07-7D8627745D9D}" type="parTrans" cxnId="{A9421AD7-C67E-4613-9DCB-397323BE3B5E}">
      <dgm:prSet/>
      <dgm:spPr/>
      <dgm:t>
        <a:bodyPr/>
        <a:lstStyle/>
        <a:p>
          <a:endParaRPr lang="en-US"/>
        </a:p>
      </dgm:t>
    </dgm:pt>
    <dgm:pt modelId="{008279A4-8D17-482D-B554-A48673DE2446}" type="sibTrans" cxnId="{A9421AD7-C67E-4613-9DCB-397323BE3B5E}">
      <dgm:prSet/>
      <dgm:spPr/>
      <dgm:t>
        <a:bodyPr/>
        <a:lstStyle/>
        <a:p>
          <a:endParaRPr lang="en-US"/>
        </a:p>
      </dgm:t>
    </dgm:pt>
    <dgm:pt modelId="{DB6E83B3-DF30-498D-83BF-D178D4B3A239}">
      <dgm:prSet phldrT="[Text]" custT="1"/>
      <dgm:spPr/>
      <dgm:t>
        <a:bodyPr/>
        <a:lstStyle/>
        <a:p>
          <a:r>
            <a:rPr lang="en-US" sz="2400" b="1" dirty="0">
              <a:latin typeface="Segoe UI" panose="020B0502040204020203" pitchFamily="34" charset="0"/>
              <a:cs typeface="Segoe UI" panose="020B0502040204020203" pitchFamily="34" charset="0"/>
            </a:rPr>
            <a:t>Baseline</a:t>
          </a:r>
        </a:p>
        <a:p>
          <a:r>
            <a:rPr lang="en-US" sz="2400" b="1" dirty="0">
              <a:latin typeface="Segoe UI" panose="020B0502040204020203" pitchFamily="34" charset="0"/>
              <a:cs typeface="Segoe UI" panose="020B0502040204020203" pitchFamily="34" charset="0"/>
            </a:rPr>
            <a:t>(State)</a:t>
          </a:r>
        </a:p>
      </dgm:t>
    </dgm:pt>
    <dgm:pt modelId="{73D9AF21-2EA5-44F3-A2D9-A97E087ADC1C}" type="parTrans" cxnId="{DDFFD29D-C296-4046-BD96-609712FFC62D}">
      <dgm:prSet/>
      <dgm:spPr/>
      <dgm:t>
        <a:bodyPr/>
        <a:lstStyle/>
        <a:p>
          <a:endParaRPr lang="en-US"/>
        </a:p>
      </dgm:t>
    </dgm:pt>
    <dgm:pt modelId="{10FD441A-A80D-455E-8A87-A6084F0F2CB9}" type="sibTrans" cxnId="{DDFFD29D-C296-4046-BD96-609712FFC62D}">
      <dgm:prSet/>
      <dgm:spPr/>
      <dgm:t>
        <a:bodyPr/>
        <a:lstStyle/>
        <a:p>
          <a:endParaRPr lang="en-US"/>
        </a:p>
      </dgm:t>
    </dgm:pt>
    <dgm:pt modelId="{5A28EC0B-95CF-4F82-B35F-9B7B5E8A6EDD}">
      <dgm:prSet phldrT="[Text]" custT="1"/>
      <dgm:spPr/>
      <dgm:t>
        <a:bodyPr/>
        <a:lstStyle/>
        <a:p>
          <a:r>
            <a:rPr lang="en-US" sz="1600" b="1" dirty="0">
              <a:latin typeface="Segoe UI" panose="020B0502040204020203" pitchFamily="34" charset="0"/>
              <a:cs typeface="Segoe UI" panose="020B0502040204020203" pitchFamily="34" charset="0"/>
            </a:rPr>
            <a:t>Settings</a:t>
          </a:r>
        </a:p>
      </dgm:t>
    </dgm:pt>
    <dgm:pt modelId="{F78C2970-675D-48D0-A8F2-85A34EADCFB6}" type="parTrans" cxnId="{AE8F28B5-C770-47D6-A2BF-EF415208672B}">
      <dgm:prSet/>
      <dgm:spPr/>
      <dgm:t>
        <a:bodyPr/>
        <a:lstStyle/>
        <a:p>
          <a:endParaRPr lang="en-US"/>
        </a:p>
      </dgm:t>
    </dgm:pt>
    <dgm:pt modelId="{902B392B-1D48-48B0-9E9D-C911DD0FB517}" type="sibTrans" cxnId="{AE8F28B5-C770-47D6-A2BF-EF415208672B}">
      <dgm:prSet/>
      <dgm:spPr/>
      <dgm:t>
        <a:bodyPr/>
        <a:lstStyle/>
        <a:p>
          <a:endParaRPr lang="en-US"/>
        </a:p>
      </dgm:t>
    </dgm:pt>
    <dgm:pt modelId="{14043885-A0DA-4E2B-BC31-9EB44A6E8B85}">
      <dgm:prSet phldrT="[Text]" custT="1"/>
      <dgm:spPr/>
      <dgm:t>
        <a:bodyPr/>
        <a:lstStyle/>
        <a:p>
          <a:r>
            <a:rPr lang="en-US" sz="1600" b="1" dirty="0">
              <a:latin typeface="Segoe UI" panose="020B0502040204020203" pitchFamily="34" charset="0"/>
              <a:cs typeface="Segoe UI" panose="020B0502040204020203" pitchFamily="34" charset="0"/>
            </a:rPr>
            <a:t>TraCS Engine</a:t>
          </a:r>
        </a:p>
      </dgm:t>
    </dgm:pt>
    <dgm:pt modelId="{3993A509-4994-4CC0-BF6C-5975169AA589}" type="parTrans" cxnId="{3956A766-7558-4130-978F-E91E6A32F6A5}">
      <dgm:prSet/>
      <dgm:spPr/>
      <dgm:t>
        <a:bodyPr/>
        <a:lstStyle/>
        <a:p>
          <a:endParaRPr lang="en-US"/>
        </a:p>
      </dgm:t>
    </dgm:pt>
    <dgm:pt modelId="{E28E3B27-7430-4573-83D8-0FF5717E6E2F}" type="sibTrans" cxnId="{3956A766-7558-4130-978F-E91E6A32F6A5}">
      <dgm:prSet/>
      <dgm:spPr/>
      <dgm:t>
        <a:bodyPr/>
        <a:lstStyle/>
        <a:p>
          <a:endParaRPr lang="en-US"/>
        </a:p>
      </dgm:t>
    </dgm:pt>
    <dgm:pt modelId="{5229BC0D-CFC3-478B-A985-5C2F160D344A}">
      <dgm:prSet phldrT="[Text]" custT="1"/>
      <dgm:spPr/>
      <dgm:t>
        <a:bodyPr/>
        <a:lstStyle/>
        <a:p>
          <a:r>
            <a:rPr lang="en-US" sz="2400" b="1" dirty="0">
              <a:latin typeface="Segoe UI" panose="020B0502040204020203" pitchFamily="34" charset="0"/>
              <a:cs typeface="Segoe UI" panose="020B0502040204020203" pitchFamily="34" charset="0"/>
            </a:rPr>
            <a:t>WI Pack</a:t>
          </a:r>
        </a:p>
        <a:p>
          <a:r>
            <a:rPr lang="en-US" sz="2400" b="1" dirty="0">
              <a:latin typeface="Segoe UI" panose="020B0502040204020203" pitchFamily="34" charset="0"/>
              <a:cs typeface="Segoe UI" panose="020B0502040204020203" pitchFamily="34" charset="0"/>
            </a:rPr>
            <a:t>(State)</a:t>
          </a:r>
        </a:p>
      </dgm:t>
    </dgm:pt>
    <dgm:pt modelId="{41CF5F5E-CD7C-48DB-AE6C-2B749D50A547}" type="parTrans" cxnId="{45497E12-1026-4BF9-9E77-652636226410}">
      <dgm:prSet/>
      <dgm:spPr/>
      <dgm:t>
        <a:bodyPr/>
        <a:lstStyle/>
        <a:p>
          <a:endParaRPr lang="en-US"/>
        </a:p>
      </dgm:t>
    </dgm:pt>
    <dgm:pt modelId="{CE828562-E56A-4907-9674-F5CB5DEDD641}" type="sibTrans" cxnId="{45497E12-1026-4BF9-9E77-652636226410}">
      <dgm:prSet/>
      <dgm:spPr/>
      <dgm:t>
        <a:bodyPr/>
        <a:lstStyle/>
        <a:p>
          <a:endParaRPr lang="en-US"/>
        </a:p>
      </dgm:t>
    </dgm:pt>
    <dgm:pt modelId="{8E9D8C8C-671E-4A87-8C47-339E3A468745}">
      <dgm:prSet phldrT="[Text]" custT="1"/>
      <dgm:spPr/>
      <dgm:t>
        <a:bodyPr/>
        <a:lstStyle/>
        <a:p>
          <a:r>
            <a:rPr lang="en-US" sz="1600" b="1" dirty="0">
              <a:latin typeface="Segoe UI" panose="020B0502040204020203" pitchFamily="34" charset="0"/>
              <a:cs typeface="Segoe UI" panose="020B0502040204020203" pitchFamily="34" charset="0"/>
            </a:rPr>
            <a:t>Settings</a:t>
          </a:r>
        </a:p>
      </dgm:t>
    </dgm:pt>
    <dgm:pt modelId="{1FF778FB-9C62-4E2B-A91C-D2484D58661F}" type="parTrans" cxnId="{345657B6-9A9F-4463-8476-2D811F216F44}">
      <dgm:prSet/>
      <dgm:spPr/>
      <dgm:t>
        <a:bodyPr/>
        <a:lstStyle/>
        <a:p>
          <a:endParaRPr lang="en-US"/>
        </a:p>
      </dgm:t>
    </dgm:pt>
    <dgm:pt modelId="{8C3E2F86-1F51-4610-B0DF-64242F763D8A}" type="sibTrans" cxnId="{345657B6-9A9F-4463-8476-2D811F216F44}">
      <dgm:prSet/>
      <dgm:spPr/>
      <dgm:t>
        <a:bodyPr/>
        <a:lstStyle/>
        <a:p>
          <a:endParaRPr lang="en-US"/>
        </a:p>
      </dgm:t>
    </dgm:pt>
    <dgm:pt modelId="{D724E3BF-9080-43C2-BD63-50798900EEF8}">
      <dgm:prSet phldrT="[Text]" custT="1"/>
      <dgm:spPr/>
      <dgm:t>
        <a:bodyPr/>
        <a:lstStyle/>
        <a:p>
          <a:r>
            <a:rPr lang="en-US" sz="1600" b="1" dirty="0">
              <a:latin typeface="Segoe UI" panose="020B0502040204020203" pitchFamily="34" charset="0"/>
              <a:cs typeface="Segoe UI" panose="020B0502040204020203" pitchFamily="34" charset="0"/>
            </a:rPr>
            <a:t>Form Related Files</a:t>
          </a:r>
        </a:p>
      </dgm:t>
    </dgm:pt>
    <dgm:pt modelId="{8A471815-2CE3-46C1-9564-02A603DE2C92}" type="parTrans" cxnId="{A1B9884A-C915-474D-B67E-D3CA451875A5}">
      <dgm:prSet/>
      <dgm:spPr/>
      <dgm:t>
        <a:bodyPr/>
        <a:lstStyle/>
        <a:p>
          <a:endParaRPr lang="en-US"/>
        </a:p>
      </dgm:t>
    </dgm:pt>
    <dgm:pt modelId="{4BF11AAE-3A63-4EA2-9C4F-9834151D4D09}" type="sibTrans" cxnId="{A1B9884A-C915-474D-B67E-D3CA451875A5}">
      <dgm:prSet/>
      <dgm:spPr/>
      <dgm:t>
        <a:bodyPr/>
        <a:lstStyle/>
        <a:p>
          <a:endParaRPr lang="en-US"/>
        </a:p>
      </dgm:t>
    </dgm:pt>
    <dgm:pt modelId="{216E25F5-E91B-4224-B2A1-7ECD84DDD329}">
      <dgm:prSet phldrT="[Text]" custT="1"/>
      <dgm:spPr/>
      <dgm:t>
        <a:bodyPr/>
        <a:lstStyle/>
        <a:p>
          <a:r>
            <a:rPr lang="en-US" sz="1600" b="1" dirty="0">
              <a:latin typeface="Segoe UI" panose="020B0502040204020203" pitchFamily="34" charset="0"/>
              <a:cs typeface="Segoe UI" panose="020B0502040204020203" pitchFamily="34" charset="0"/>
            </a:rPr>
            <a:t>Analysis</a:t>
          </a:r>
          <a:r>
            <a:rPr lang="en-US" sz="1600" dirty="0">
              <a:latin typeface="Segoe UI" panose="020B0502040204020203" pitchFamily="34" charset="0"/>
              <a:cs typeface="Segoe UI" panose="020B0502040204020203" pitchFamily="34" charset="0"/>
            </a:rPr>
            <a:t> </a:t>
          </a:r>
          <a:r>
            <a:rPr lang="en-US" sz="1600" b="1" dirty="0">
              <a:latin typeface="Segoe UI" panose="020B0502040204020203" pitchFamily="34" charset="0"/>
              <a:cs typeface="Segoe UI" panose="020B0502040204020203" pitchFamily="34" charset="0"/>
            </a:rPr>
            <a:t>Reports</a:t>
          </a:r>
        </a:p>
      </dgm:t>
    </dgm:pt>
    <dgm:pt modelId="{269128C4-844D-4F58-A13A-470A3D42C88C}" type="parTrans" cxnId="{8CCC29FE-BDE3-4D80-8A38-21CBC58778FD}">
      <dgm:prSet/>
      <dgm:spPr/>
      <dgm:t>
        <a:bodyPr/>
        <a:lstStyle/>
        <a:p>
          <a:endParaRPr lang="en-US"/>
        </a:p>
      </dgm:t>
    </dgm:pt>
    <dgm:pt modelId="{70B9BE86-02B3-450F-8FDB-47A98EF62CB4}" type="sibTrans" cxnId="{8CCC29FE-BDE3-4D80-8A38-21CBC58778FD}">
      <dgm:prSet/>
      <dgm:spPr/>
      <dgm:t>
        <a:bodyPr/>
        <a:lstStyle/>
        <a:p>
          <a:endParaRPr lang="en-US"/>
        </a:p>
      </dgm:t>
    </dgm:pt>
    <dgm:pt modelId="{BF696F84-9C89-42CF-8F40-CC659A0FECA2}">
      <dgm:prSet phldrT="[Text]" custT="1"/>
      <dgm:spPr/>
      <dgm:t>
        <a:bodyPr/>
        <a:lstStyle/>
        <a:p>
          <a:r>
            <a:rPr lang="en-US" sz="1600" b="1" dirty="0">
              <a:latin typeface="Segoe UI" panose="020B0502040204020203" pitchFamily="34" charset="0"/>
              <a:cs typeface="Segoe UI" panose="020B0502040204020203" pitchFamily="34" charset="0"/>
            </a:rPr>
            <a:t>Buttons</a:t>
          </a:r>
        </a:p>
      </dgm:t>
    </dgm:pt>
    <dgm:pt modelId="{58A29D1D-B9DA-449D-8A7D-1B1BC1884F09}" type="parTrans" cxnId="{CC9998B8-5B86-467F-BEEC-751C79DCFC88}">
      <dgm:prSet/>
      <dgm:spPr/>
      <dgm:t>
        <a:bodyPr/>
        <a:lstStyle/>
        <a:p>
          <a:endParaRPr lang="en-US"/>
        </a:p>
      </dgm:t>
    </dgm:pt>
    <dgm:pt modelId="{1E874F71-36D8-44F8-A1B1-F18191287EE2}" type="sibTrans" cxnId="{CC9998B8-5B86-467F-BEEC-751C79DCFC88}">
      <dgm:prSet/>
      <dgm:spPr/>
      <dgm:t>
        <a:bodyPr/>
        <a:lstStyle/>
        <a:p>
          <a:endParaRPr lang="en-US"/>
        </a:p>
      </dgm:t>
    </dgm:pt>
    <dgm:pt modelId="{7D014A50-5964-4A2D-A136-379F9276C520}">
      <dgm:prSet phldrT="[Text]" custT="1"/>
      <dgm:spPr/>
      <dgm:t>
        <a:bodyPr/>
        <a:lstStyle/>
        <a:p>
          <a:r>
            <a:rPr lang="en-US" sz="1600" b="1" dirty="0">
              <a:latin typeface="Segoe UI" panose="020B0502040204020203" pitchFamily="34" charset="0"/>
              <a:cs typeface="Segoe UI" panose="020B0502040204020203" pitchFamily="34" charset="0"/>
            </a:rPr>
            <a:t>Templates</a:t>
          </a:r>
        </a:p>
      </dgm:t>
    </dgm:pt>
    <dgm:pt modelId="{E8382043-42C5-45C1-BE91-094899F60215}" type="parTrans" cxnId="{89709B2D-ADE2-49E3-BBF2-545D4B54CBE5}">
      <dgm:prSet/>
      <dgm:spPr/>
      <dgm:t>
        <a:bodyPr/>
        <a:lstStyle/>
        <a:p>
          <a:endParaRPr lang="en-US"/>
        </a:p>
      </dgm:t>
    </dgm:pt>
    <dgm:pt modelId="{2FE36096-2661-4ED6-B779-4E7D600EEE17}" type="sibTrans" cxnId="{89709B2D-ADE2-49E3-BBF2-545D4B54CBE5}">
      <dgm:prSet/>
      <dgm:spPr/>
      <dgm:t>
        <a:bodyPr/>
        <a:lstStyle/>
        <a:p>
          <a:endParaRPr lang="en-US"/>
        </a:p>
      </dgm:t>
    </dgm:pt>
    <dgm:pt modelId="{527F59EF-4EBA-4872-AFB2-3A7842D71E05}">
      <dgm:prSet phldrT="[Text]" custT="1"/>
      <dgm:spPr/>
      <dgm:t>
        <a:bodyPr/>
        <a:lstStyle/>
        <a:p>
          <a:r>
            <a:rPr lang="en-US" sz="1600" b="1" dirty="0">
              <a:latin typeface="Segoe UI" panose="020B0502040204020203" pitchFamily="34" charset="0"/>
              <a:cs typeface="Segoe UI" panose="020B0502040204020203" pitchFamily="34" charset="0"/>
            </a:rPr>
            <a:t>Access Levels</a:t>
          </a:r>
        </a:p>
      </dgm:t>
    </dgm:pt>
    <dgm:pt modelId="{BAE26E49-F76C-4FD3-84B2-327FE08D6011}" type="parTrans" cxnId="{B5EC98C5-3F62-43DB-9E63-B82A55885854}">
      <dgm:prSet/>
      <dgm:spPr/>
      <dgm:t>
        <a:bodyPr/>
        <a:lstStyle/>
        <a:p>
          <a:endParaRPr lang="en-US"/>
        </a:p>
      </dgm:t>
    </dgm:pt>
    <dgm:pt modelId="{D001EA3E-594E-4F48-8DCC-B456D35E383E}" type="sibTrans" cxnId="{B5EC98C5-3F62-43DB-9E63-B82A55885854}">
      <dgm:prSet/>
      <dgm:spPr/>
      <dgm:t>
        <a:bodyPr/>
        <a:lstStyle/>
        <a:p>
          <a:endParaRPr lang="en-US"/>
        </a:p>
      </dgm:t>
    </dgm:pt>
    <dgm:pt modelId="{45A8514F-60A6-426D-BEA7-BDB24DFE56EB}">
      <dgm:prSet phldrT="[Text]" custT="1"/>
      <dgm:spPr/>
      <dgm:t>
        <a:bodyPr/>
        <a:lstStyle/>
        <a:p>
          <a:r>
            <a:rPr lang="en-US" sz="1600" b="1" dirty="0">
              <a:latin typeface="Segoe UI" panose="020B0502040204020203" pitchFamily="34" charset="0"/>
              <a:cs typeface="Segoe UI" panose="020B0502040204020203" pitchFamily="34" charset="0"/>
            </a:rPr>
            <a:t>Code Tables</a:t>
          </a:r>
        </a:p>
      </dgm:t>
    </dgm:pt>
    <dgm:pt modelId="{55C84112-49D1-442F-86FC-27442FBDDE33}" type="parTrans" cxnId="{E5C72E0D-66F5-4CB0-8722-9DBD1265DA83}">
      <dgm:prSet/>
      <dgm:spPr/>
      <dgm:t>
        <a:bodyPr/>
        <a:lstStyle/>
        <a:p>
          <a:endParaRPr lang="en-US"/>
        </a:p>
      </dgm:t>
    </dgm:pt>
    <dgm:pt modelId="{024DF8E9-E0D3-4ABE-8878-4446A921442B}" type="sibTrans" cxnId="{E5C72E0D-66F5-4CB0-8722-9DBD1265DA83}">
      <dgm:prSet/>
      <dgm:spPr/>
      <dgm:t>
        <a:bodyPr/>
        <a:lstStyle/>
        <a:p>
          <a:endParaRPr lang="en-US"/>
        </a:p>
      </dgm:t>
    </dgm:pt>
    <dgm:pt modelId="{87551F44-FA83-4A57-B76C-F71D752EA082}">
      <dgm:prSet phldrT="[Text]" custT="1"/>
      <dgm:spPr/>
      <dgm:t>
        <a:bodyPr/>
        <a:lstStyle/>
        <a:p>
          <a:r>
            <a:rPr lang="en-US" sz="1600" b="1" dirty="0">
              <a:latin typeface="Segoe UI" panose="020B0502040204020203" pitchFamily="34" charset="0"/>
              <a:cs typeface="Segoe UI" panose="020B0502040204020203" pitchFamily="34" charset="0"/>
            </a:rPr>
            <a:t>Map Files</a:t>
          </a:r>
        </a:p>
      </dgm:t>
    </dgm:pt>
    <dgm:pt modelId="{B6379116-85FD-4A99-94D6-646AA00E79F2}" type="parTrans" cxnId="{E4801438-78F5-4CD1-B7AC-242ABFA912FD}">
      <dgm:prSet/>
      <dgm:spPr/>
      <dgm:t>
        <a:bodyPr/>
        <a:lstStyle/>
        <a:p>
          <a:endParaRPr lang="en-US"/>
        </a:p>
      </dgm:t>
    </dgm:pt>
    <dgm:pt modelId="{33829CEC-B1E6-407E-84AC-28530D40E96A}" type="sibTrans" cxnId="{E4801438-78F5-4CD1-B7AC-242ABFA912FD}">
      <dgm:prSet/>
      <dgm:spPr/>
      <dgm:t>
        <a:bodyPr/>
        <a:lstStyle/>
        <a:p>
          <a:endParaRPr lang="en-US"/>
        </a:p>
      </dgm:t>
    </dgm:pt>
    <dgm:pt modelId="{36C4DDA2-7262-4CCF-8F94-10002EA08A65}">
      <dgm:prSet phldrT="[Text]" custT="1"/>
      <dgm:spPr/>
      <dgm:t>
        <a:bodyPr/>
        <a:lstStyle/>
        <a:p>
          <a:r>
            <a:rPr lang="en-US" sz="1400" b="1" dirty="0">
              <a:latin typeface="Segoe UI" panose="020B0502040204020203" pitchFamily="34" charset="0"/>
              <a:cs typeface="Segoe UI" panose="020B0502040204020203" pitchFamily="34" charset="0"/>
            </a:rPr>
            <a:t>Distribution</a:t>
          </a:r>
        </a:p>
      </dgm:t>
    </dgm:pt>
    <dgm:pt modelId="{629E8D48-A2B4-4F99-A241-543CE8E418E9}" type="sibTrans" cxnId="{36E92141-C60F-4AA8-A36E-5D256E28839F}">
      <dgm:prSet/>
      <dgm:spPr/>
      <dgm:t>
        <a:bodyPr/>
        <a:lstStyle/>
        <a:p>
          <a:endParaRPr lang="en-US"/>
        </a:p>
      </dgm:t>
    </dgm:pt>
    <dgm:pt modelId="{D746813E-07FD-4871-B25C-9C312881A245}" type="parTrans" cxnId="{36E92141-C60F-4AA8-A36E-5D256E28839F}">
      <dgm:prSet/>
      <dgm:spPr/>
      <dgm:t>
        <a:bodyPr/>
        <a:lstStyle/>
        <a:p>
          <a:endParaRPr lang="en-US"/>
        </a:p>
      </dgm:t>
    </dgm:pt>
    <dgm:pt modelId="{A2BA34A6-6D8C-407B-99CB-D648E2FF3A0B}">
      <dgm:prSet phldrT="[Text]" custT="1"/>
      <dgm:spPr/>
      <dgm:t>
        <a:bodyPr/>
        <a:lstStyle/>
        <a:p>
          <a:r>
            <a:rPr lang="en-US" sz="1400" b="1" dirty="0">
              <a:latin typeface="Segoe UI" panose="020B0502040204020203" pitchFamily="34" charset="0"/>
              <a:cs typeface="Segoe UI" panose="020B0502040204020203" pitchFamily="34" charset="0"/>
            </a:rPr>
            <a:t>Configuration Wizard</a:t>
          </a:r>
        </a:p>
      </dgm:t>
    </dgm:pt>
    <dgm:pt modelId="{6A8F3D9F-2529-4C05-AF60-70150698D87D}" type="sibTrans" cxnId="{DE2DECDF-919B-4709-B30C-6014ECBE0BD1}">
      <dgm:prSet/>
      <dgm:spPr/>
      <dgm:t>
        <a:bodyPr/>
        <a:lstStyle/>
        <a:p>
          <a:endParaRPr lang="en-US"/>
        </a:p>
      </dgm:t>
    </dgm:pt>
    <dgm:pt modelId="{47A4EECA-3A9F-4920-A6F9-30A519BB849E}" type="parTrans" cxnId="{DE2DECDF-919B-4709-B30C-6014ECBE0BD1}">
      <dgm:prSet/>
      <dgm:spPr/>
      <dgm:t>
        <a:bodyPr/>
        <a:lstStyle/>
        <a:p>
          <a:endParaRPr lang="en-US"/>
        </a:p>
      </dgm:t>
    </dgm:pt>
    <dgm:pt modelId="{3CE7DE77-626E-4056-BF6B-AD61F11E0EA6}">
      <dgm:prSet phldrT="[Text]" custT="1"/>
      <dgm:spPr/>
      <dgm:t>
        <a:bodyPr/>
        <a:lstStyle/>
        <a:p>
          <a:r>
            <a:rPr lang="en-US" sz="1600" b="1" dirty="0">
              <a:latin typeface="Segoe UI" panose="020B0502040204020203" pitchFamily="34" charset="0"/>
              <a:cs typeface="Segoe UI" panose="020B0502040204020203" pitchFamily="34" charset="0"/>
            </a:rPr>
            <a:t>Connections</a:t>
          </a:r>
        </a:p>
      </dgm:t>
    </dgm:pt>
    <dgm:pt modelId="{9B6BA26C-950C-4EF7-957C-FC477B61B4E9}" type="parTrans" cxnId="{46E983FE-2795-4CED-94E0-7B85E0FF002E}">
      <dgm:prSet/>
      <dgm:spPr/>
      <dgm:t>
        <a:bodyPr/>
        <a:lstStyle/>
        <a:p>
          <a:endParaRPr lang="en-US"/>
        </a:p>
      </dgm:t>
    </dgm:pt>
    <dgm:pt modelId="{6C9D6683-737F-4745-89B9-4FB7EBE9640C}" type="sibTrans" cxnId="{46E983FE-2795-4CED-94E0-7B85E0FF002E}">
      <dgm:prSet/>
      <dgm:spPr/>
      <dgm:t>
        <a:bodyPr/>
        <a:lstStyle/>
        <a:p>
          <a:endParaRPr lang="en-US"/>
        </a:p>
      </dgm:t>
    </dgm:pt>
    <dgm:pt modelId="{CBEF7C5D-4E1C-429B-BA76-55EBAE87A346}">
      <dgm:prSet phldrT="[Text]" custT="1"/>
      <dgm:spPr/>
      <dgm:t>
        <a:bodyPr/>
        <a:lstStyle/>
        <a:p>
          <a:r>
            <a:rPr lang="en-US" sz="1600" b="1" dirty="0">
              <a:latin typeface="Segoe UI" panose="020B0502040204020203" pitchFamily="34" charset="0"/>
              <a:cs typeface="Segoe UI" panose="020B0502040204020203" pitchFamily="34" charset="0"/>
            </a:rPr>
            <a:t>Statutes</a:t>
          </a:r>
        </a:p>
      </dgm:t>
    </dgm:pt>
    <dgm:pt modelId="{426AB780-1B65-4F1E-B2C6-53A82E40F300}" type="parTrans" cxnId="{BBD65701-B50C-4160-AB14-95D9E5188BC5}">
      <dgm:prSet/>
      <dgm:spPr/>
      <dgm:t>
        <a:bodyPr/>
        <a:lstStyle/>
        <a:p>
          <a:endParaRPr lang="en-US"/>
        </a:p>
      </dgm:t>
    </dgm:pt>
    <dgm:pt modelId="{F65860A2-1025-49BB-BFB5-BA630C57D1D3}" type="sibTrans" cxnId="{BBD65701-B50C-4160-AB14-95D9E5188BC5}">
      <dgm:prSet/>
      <dgm:spPr/>
      <dgm:t>
        <a:bodyPr/>
        <a:lstStyle/>
        <a:p>
          <a:endParaRPr lang="en-US"/>
        </a:p>
      </dgm:t>
    </dgm:pt>
    <dgm:pt modelId="{612A556C-D2BA-45B2-8ABF-83F6B11CDA3C}" type="pres">
      <dgm:prSet presAssocID="{CEB5E52A-4531-47D5-BAF9-1AAA79A36032}" presName="theList" presStyleCnt="0">
        <dgm:presLayoutVars>
          <dgm:dir/>
          <dgm:animLvl val="lvl"/>
          <dgm:resizeHandles val="exact"/>
        </dgm:presLayoutVars>
      </dgm:prSet>
      <dgm:spPr/>
    </dgm:pt>
    <dgm:pt modelId="{D1B7FC74-4567-458E-AEAE-774FAD3575BF}" type="pres">
      <dgm:prSet presAssocID="{DB6E83B3-DF30-498D-83BF-D178D4B3A239}" presName="compNode" presStyleCnt="0"/>
      <dgm:spPr/>
    </dgm:pt>
    <dgm:pt modelId="{E41C6FDF-FBB6-489B-82D4-473D5F64246F}" type="pres">
      <dgm:prSet presAssocID="{DB6E83B3-DF30-498D-83BF-D178D4B3A239}" presName="aNode" presStyleLbl="bgShp" presStyleIdx="0" presStyleCnt="3" custLinFactNeighborX="3210"/>
      <dgm:spPr/>
    </dgm:pt>
    <dgm:pt modelId="{2ECBF1BE-C9F5-4042-AC84-F456FA55D64A}" type="pres">
      <dgm:prSet presAssocID="{DB6E83B3-DF30-498D-83BF-D178D4B3A239}" presName="textNode" presStyleLbl="bgShp" presStyleIdx="0" presStyleCnt="3"/>
      <dgm:spPr/>
    </dgm:pt>
    <dgm:pt modelId="{156626E9-3036-4DAF-8637-5A674790C775}" type="pres">
      <dgm:prSet presAssocID="{DB6E83B3-DF30-498D-83BF-D178D4B3A239}" presName="compChildNode" presStyleCnt="0"/>
      <dgm:spPr/>
    </dgm:pt>
    <dgm:pt modelId="{3D936CBF-F5EE-44DA-BCBE-4671E710ED90}" type="pres">
      <dgm:prSet presAssocID="{DB6E83B3-DF30-498D-83BF-D178D4B3A239}" presName="theInnerList" presStyleCnt="0"/>
      <dgm:spPr/>
    </dgm:pt>
    <dgm:pt modelId="{A4765AC4-33B5-4F2F-AEC3-301D2774D849}" type="pres">
      <dgm:prSet presAssocID="{5A28EC0B-95CF-4F82-B35F-9B7B5E8A6EDD}" presName="childNode" presStyleLbl="node1" presStyleIdx="0" presStyleCnt="16">
        <dgm:presLayoutVars>
          <dgm:bulletEnabled val="1"/>
        </dgm:presLayoutVars>
      </dgm:prSet>
      <dgm:spPr/>
    </dgm:pt>
    <dgm:pt modelId="{55BE09D6-6DA0-4655-8E00-0E0396E09451}" type="pres">
      <dgm:prSet presAssocID="{5A28EC0B-95CF-4F82-B35F-9B7B5E8A6EDD}" presName="aSpace2" presStyleCnt="0"/>
      <dgm:spPr/>
    </dgm:pt>
    <dgm:pt modelId="{A96CE818-2263-4950-B4FE-9A93F40B4CEE}" type="pres">
      <dgm:prSet presAssocID="{14043885-A0DA-4E2B-BC31-9EB44A6E8B85}" presName="childNode" presStyleLbl="node1" presStyleIdx="1" presStyleCnt="16">
        <dgm:presLayoutVars>
          <dgm:bulletEnabled val="1"/>
        </dgm:presLayoutVars>
      </dgm:prSet>
      <dgm:spPr/>
    </dgm:pt>
    <dgm:pt modelId="{B5821CD7-9AF8-440E-967B-B9648BD2D8BC}" type="pres">
      <dgm:prSet presAssocID="{DB6E83B3-DF30-498D-83BF-D178D4B3A239}" presName="aSpace" presStyleCnt="0"/>
      <dgm:spPr/>
    </dgm:pt>
    <dgm:pt modelId="{B02A84E1-3920-4E9E-857D-6D77E67019A4}" type="pres">
      <dgm:prSet presAssocID="{5229BC0D-CFC3-478B-A985-5C2F160D344A}" presName="compNode" presStyleCnt="0"/>
      <dgm:spPr/>
    </dgm:pt>
    <dgm:pt modelId="{719C306F-660D-4F47-B4D8-E70C4FD23085}" type="pres">
      <dgm:prSet presAssocID="{5229BC0D-CFC3-478B-A985-5C2F160D344A}" presName="aNode" presStyleLbl="bgShp" presStyleIdx="1" presStyleCnt="3" custLinFactNeighborX="1288"/>
      <dgm:spPr/>
    </dgm:pt>
    <dgm:pt modelId="{BF2E7C2C-D58C-4EF5-B043-DB207BA4DA98}" type="pres">
      <dgm:prSet presAssocID="{5229BC0D-CFC3-478B-A985-5C2F160D344A}" presName="textNode" presStyleLbl="bgShp" presStyleIdx="1" presStyleCnt="3"/>
      <dgm:spPr/>
    </dgm:pt>
    <dgm:pt modelId="{3599A456-931F-4067-BFAB-F4DBB16FA46D}" type="pres">
      <dgm:prSet presAssocID="{5229BC0D-CFC3-478B-A985-5C2F160D344A}" presName="compChildNode" presStyleCnt="0"/>
      <dgm:spPr/>
    </dgm:pt>
    <dgm:pt modelId="{1651ED9A-CE5E-450D-BCE0-3F35B008B994}" type="pres">
      <dgm:prSet presAssocID="{5229BC0D-CFC3-478B-A985-5C2F160D344A}" presName="theInnerList" presStyleCnt="0"/>
      <dgm:spPr/>
    </dgm:pt>
    <dgm:pt modelId="{F6225AF9-FCF5-44E9-A62C-50EF5163277A}" type="pres">
      <dgm:prSet presAssocID="{8E9D8C8C-671E-4A87-8C47-339E3A468745}" presName="childNode" presStyleLbl="node1" presStyleIdx="2" presStyleCnt="16">
        <dgm:presLayoutVars>
          <dgm:bulletEnabled val="1"/>
        </dgm:presLayoutVars>
      </dgm:prSet>
      <dgm:spPr/>
    </dgm:pt>
    <dgm:pt modelId="{2E1882F9-DB7E-44CB-8AFE-C24412FF5787}" type="pres">
      <dgm:prSet presAssocID="{8E9D8C8C-671E-4A87-8C47-339E3A468745}" presName="aSpace2" presStyleCnt="0"/>
      <dgm:spPr/>
    </dgm:pt>
    <dgm:pt modelId="{C4FDB19B-5470-4480-B4A8-E795661EC9B4}" type="pres">
      <dgm:prSet presAssocID="{CBEF7C5D-4E1C-429B-BA76-55EBAE87A346}" presName="childNode" presStyleLbl="node1" presStyleIdx="3" presStyleCnt="16">
        <dgm:presLayoutVars>
          <dgm:bulletEnabled val="1"/>
        </dgm:presLayoutVars>
      </dgm:prSet>
      <dgm:spPr/>
    </dgm:pt>
    <dgm:pt modelId="{F8B53100-805C-45EE-A843-EA508BC213DF}" type="pres">
      <dgm:prSet presAssocID="{CBEF7C5D-4E1C-429B-BA76-55EBAE87A346}" presName="aSpace2" presStyleCnt="0"/>
      <dgm:spPr/>
    </dgm:pt>
    <dgm:pt modelId="{5B8303DC-B710-49F3-A846-20C722EC8212}" type="pres">
      <dgm:prSet presAssocID="{D724E3BF-9080-43C2-BD63-50798900EEF8}" presName="childNode" presStyleLbl="node1" presStyleIdx="4" presStyleCnt="16">
        <dgm:presLayoutVars>
          <dgm:bulletEnabled val="1"/>
        </dgm:presLayoutVars>
      </dgm:prSet>
      <dgm:spPr/>
    </dgm:pt>
    <dgm:pt modelId="{F832CD73-C864-4F89-969B-E1CD648F209B}" type="pres">
      <dgm:prSet presAssocID="{D724E3BF-9080-43C2-BD63-50798900EEF8}" presName="aSpace2" presStyleCnt="0"/>
      <dgm:spPr/>
    </dgm:pt>
    <dgm:pt modelId="{C344D0C3-3FBF-473D-B237-9B5136C6190B}" type="pres">
      <dgm:prSet presAssocID="{216E25F5-E91B-4224-B2A1-7ECD84DDD329}" presName="childNode" presStyleLbl="node1" presStyleIdx="5" presStyleCnt="16">
        <dgm:presLayoutVars>
          <dgm:bulletEnabled val="1"/>
        </dgm:presLayoutVars>
      </dgm:prSet>
      <dgm:spPr/>
    </dgm:pt>
    <dgm:pt modelId="{726AD0E5-FCE5-4C91-8545-64DFBD7310F0}" type="pres">
      <dgm:prSet presAssocID="{216E25F5-E91B-4224-B2A1-7ECD84DDD329}" presName="aSpace2" presStyleCnt="0"/>
      <dgm:spPr/>
    </dgm:pt>
    <dgm:pt modelId="{6E2E54B9-1170-47CD-8BD1-7B821CE16119}" type="pres">
      <dgm:prSet presAssocID="{BF696F84-9C89-42CF-8F40-CC659A0FECA2}" presName="childNode" presStyleLbl="node1" presStyleIdx="6" presStyleCnt="16">
        <dgm:presLayoutVars>
          <dgm:bulletEnabled val="1"/>
        </dgm:presLayoutVars>
      </dgm:prSet>
      <dgm:spPr/>
    </dgm:pt>
    <dgm:pt modelId="{468A5AE1-6331-4DA3-96C8-2BCCC2884DBA}" type="pres">
      <dgm:prSet presAssocID="{BF696F84-9C89-42CF-8F40-CC659A0FECA2}" presName="aSpace2" presStyleCnt="0"/>
      <dgm:spPr/>
    </dgm:pt>
    <dgm:pt modelId="{6AE4758F-25C8-4FCB-8AFE-D1795D643521}" type="pres">
      <dgm:prSet presAssocID="{7D014A50-5964-4A2D-A136-379F9276C520}" presName="childNode" presStyleLbl="node1" presStyleIdx="7" presStyleCnt="16">
        <dgm:presLayoutVars>
          <dgm:bulletEnabled val="1"/>
        </dgm:presLayoutVars>
      </dgm:prSet>
      <dgm:spPr/>
    </dgm:pt>
    <dgm:pt modelId="{0DC37DC5-9220-4801-BC2F-C82CD74B9680}" type="pres">
      <dgm:prSet presAssocID="{7D014A50-5964-4A2D-A136-379F9276C520}" presName="aSpace2" presStyleCnt="0"/>
      <dgm:spPr/>
    </dgm:pt>
    <dgm:pt modelId="{7C055A3A-B528-47D0-9D20-1D99802A71E6}" type="pres">
      <dgm:prSet presAssocID="{527F59EF-4EBA-4872-AFB2-3A7842D71E05}" presName="childNode" presStyleLbl="node1" presStyleIdx="8" presStyleCnt="16">
        <dgm:presLayoutVars>
          <dgm:bulletEnabled val="1"/>
        </dgm:presLayoutVars>
      </dgm:prSet>
      <dgm:spPr/>
    </dgm:pt>
    <dgm:pt modelId="{E36D0A43-78D2-4EE4-A90A-1F80F1EEF99F}" type="pres">
      <dgm:prSet presAssocID="{527F59EF-4EBA-4872-AFB2-3A7842D71E05}" presName="aSpace2" presStyleCnt="0"/>
      <dgm:spPr/>
    </dgm:pt>
    <dgm:pt modelId="{CBA9CD3C-B185-4614-AD91-1F824CEEE48A}" type="pres">
      <dgm:prSet presAssocID="{45A8514F-60A6-426D-BEA7-BDB24DFE56EB}" presName="childNode" presStyleLbl="node1" presStyleIdx="9" presStyleCnt="16">
        <dgm:presLayoutVars>
          <dgm:bulletEnabled val="1"/>
        </dgm:presLayoutVars>
      </dgm:prSet>
      <dgm:spPr/>
    </dgm:pt>
    <dgm:pt modelId="{94FFB92B-0F45-4AF7-B8FC-9A0F11A7274F}" type="pres">
      <dgm:prSet presAssocID="{45A8514F-60A6-426D-BEA7-BDB24DFE56EB}" presName="aSpace2" presStyleCnt="0"/>
      <dgm:spPr/>
    </dgm:pt>
    <dgm:pt modelId="{670DE7C2-BB05-4200-825B-05A192AFEE58}" type="pres">
      <dgm:prSet presAssocID="{87551F44-FA83-4A57-B76C-F71D752EA082}" presName="childNode" presStyleLbl="node1" presStyleIdx="10" presStyleCnt="16">
        <dgm:presLayoutVars>
          <dgm:bulletEnabled val="1"/>
        </dgm:presLayoutVars>
      </dgm:prSet>
      <dgm:spPr/>
    </dgm:pt>
    <dgm:pt modelId="{DF99961B-0D0E-4827-A5FC-1AF76B661CD1}" type="pres">
      <dgm:prSet presAssocID="{5229BC0D-CFC3-478B-A985-5C2F160D344A}" presName="aSpace" presStyleCnt="0"/>
      <dgm:spPr/>
    </dgm:pt>
    <dgm:pt modelId="{7B0122E8-92EB-48C2-8B3E-5E5D7F5D14D2}" type="pres">
      <dgm:prSet presAssocID="{35775A0B-5BF9-4620-B8A2-E768E68A905E}" presName="compNode" presStyleCnt="0"/>
      <dgm:spPr/>
    </dgm:pt>
    <dgm:pt modelId="{F8E6AC6B-2BAF-401A-9CDC-6F19BE1F1941}" type="pres">
      <dgm:prSet presAssocID="{35775A0B-5BF9-4620-B8A2-E768E68A905E}" presName="aNode" presStyleLbl="bgShp" presStyleIdx="2" presStyleCnt="3"/>
      <dgm:spPr/>
    </dgm:pt>
    <dgm:pt modelId="{82CE3F86-D908-4F77-918B-67A2FAFAE884}" type="pres">
      <dgm:prSet presAssocID="{35775A0B-5BF9-4620-B8A2-E768E68A905E}" presName="textNode" presStyleLbl="bgShp" presStyleIdx="2" presStyleCnt="3"/>
      <dgm:spPr/>
    </dgm:pt>
    <dgm:pt modelId="{8C83E895-65E6-45A3-B6C5-F46BE5FADDC8}" type="pres">
      <dgm:prSet presAssocID="{35775A0B-5BF9-4620-B8A2-E768E68A905E}" presName="compChildNode" presStyleCnt="0"/>
      <dgm:spPr/>
    </dgm:pt>
    <dgm:pt modelId="{00D6F1A7-56D8-483E-9BCD-DE98FE81091F}" type="pres">
      <dgm:prSet presAssocID="{35775A0B-5BF9-4620-B8A2-E768E68A905E}" presName="theInnerList" presStyleCnt="0"/>
      <dgm:spPr/>
    </dgm:pt>
    <dgm:pt modelId="{7F88CEFF-C379-440A-97C2-AFF0D7187E74}" type="pres">
      <dgm:prSet presAssocID="{342A8385-AC61-4FE5-BD3C-7408471D9D4C}" presName="childNode" presStyleLbl="node1" presStyleIdx="11" presStyleCnt="16" custLinFactNeighborY="34851">
        <dgm:presLayoutVars>
          <dgm:bulletEnabled val="1"/>
        </dgm:presLayoutVars>
      </dgm:prSet>
      <dgm:spPr/>
    </dgm:pt>
    <dgm:pt modelId="{14A1C3FF-FDFF-4D12-92B2-3C6650E01F4D}" type="pres">
      <dgm:prSet presAssocID="{342A8385-AC61-4FE5-BD3C-7408471D9D4C}" presName="aSpace2" presStyleCnt="0"/>
      <dgm:spPr/>
    </dgm:pt>
    <dgm:pt modelId="{90BE55D9-A048-42C5-AE19-55DB6B1A2BB8}" type="pres">
      <dgm:prSet presAssocID="{5F4F7EAE-015A-4769-8701-D38A7DB31CAF}" presName="childNode" presStyleLbl="node1" presStyleIdx="12" presStyleCnt="16" custScaleY="53338">
        <dgm:presLayoutVars>
          <dgm:bulletEnabled val="1"/>
        </dgm:presLayoutVars>
      </dgm:prSet>
      <dgm:spPr/>
    </dgm:pt>
    <dgm:pt modelId="{D8DF33BB-8142-4FA0-A638-568E268F6EAA}" type="pres">
      <dgm:prSet presAssocID="{5F4F7EAE-015A-4769-8701-D38A7DB31CAF}" presName="aSpace2" presStyleCnt="0"/>
      <dgm:spPr/>
    </dgm:pt>
    <dgm:pt modelId="{FA3A496B-87E2-4A75-BCB1-A5553E4538AD}" type="pres">
      <dgm:prSet presAssocID="{3CE7DE77-626E-4056-BF6B-AD61F11E0EA6}" presName="childNode" presStyleLbl="node1" presStyleIdx="13" presStyleCnt="16" custScaleY="53338">
        <dgm:presLayoutVars>
          <dgm:bulletEnabled val="1"/>
        </dgm:presLayoutVars>
      </dgm:prSet>
      <dgm:spPr/>
    </dgm:pt>
    <dgm:pt modelId="{2C788F0B-002B-4B28-A198-64DF9D875503}" type="pres">
      <dgm:prSet presAssocID="{3CE7DE77-626E-4056-BF6B-AD61F11E0EA6}" presName="aSpace2" presStyleCnt="0"/>
      <dgm:spPr/>
    </dgm:pt>
    <dgm:pt modelId="{A6CF6B18-8683-4238-BE03-317B4D84E29B}" type="pres">
      <dgm:prSet presAssocID="{34165287-8CB8-4AE8-B8F1-81881FDBDA62}" presName="childNode" presStyleLbl="node1" presStyleIdx="14" presStyleCnt="16" custScaleY="53338">
        <dgm:presLayoutVars>
          <dgm:bulletEnabled val="1"/>
        </dgm:presLayoutVars>
      </dgm:prSet>
      <dgm:spPr/>
    </dgm:pt>
    <dgm:pt modelId="{A1C26AB1-1EF0-4EDC-BE11-8C1762168061}" type="pres">
      <dgm:prSet presAssocID="{34165287-8CB8-4AE8-B8F1-81881FDBDA62}" presName="aSpace2" presStyleCnt="0"/>
      <dgm:spPr/>
    </dgm:pt>
    <dgm:pt modelId="{46F6CA82-7046-4C71-940B-58FADE4DD02F}" type="pres">
      <dgm:prSet presAssocID="{7D5F63C0-5A3E-48AD-949E-C1EACF7AC50B}" presName="childNode" presStyleLbl="node1" presStyleIdx="15" presStyleCnt="16" custScaleY="53338">
        <dgm:presLayoutVars>
          <dgm:bulletEnabled val="1"/>
        </dgm:presLayoutVars>
      </dgm:prSet>
      <dgm:spPr/>
    </dgm:pt>
  </dgm:ptLst>
  <dgm:cxnLst>
    <dgm:cxn modelId="{BBD65701-B50C-4160-AB14-95D9E5188BC5}" srcId="{5229BC0D-CFC3-478B-A985-5C2F160D344A}" destId="{CBEF7C5D-4E1C-429B-BA76-55EBAE87A346}" srcOrd="1" destOrd="0" parTransId="{426AB780-1B65-4F1E-B2C6-53A82E40F300}" sibTransId="{F65860A2-1025-49BB-BFB5-BA630C57D1D3}"/>
    <dgm:cxn modelId="{0562E70A-B7F7-4BC8-B4EB-42680A1F0F7A}" srcId="{35775A0B-5BF9-4620-B8A2-E768E68A905E}" destId="{342A8385-AC61-4FE5-BD3C-7408471D9D4C}" srcOrd="0" destOrd="0" parTransId="{17B5F3CD-F077-4DB5-A29F-F3AF811C7521}" sibTransId="{82E29EE1-B976-4AD0-83F7-2DEE70055DB8}"/>
    <dgm:cxn modelId="{E5C72E0D-66F5-4CB0-8722-9DBD1265DA83}" srcId="{5229BC0D-CFC3-478B-A985-5C2F160D344A}" destId="{45A8514F-60A6-426D-BEA7-BDB24DFE56EB}" srcOrd="7" destOrd="0" parTransId="{55C84112-49D1-442F-86FC-27442FBDDE33}" sibTransId="{024DF8E9-E0D3-4ABE-8878-4446A921442B}"/>
    <dgm:cxn modelId="{45497E12-1026-4BF9-9E77-652636226410}" srcId="{CEB5E52A-4531-47D5-BAF9-1AAA79A36032}" destId="{5229BC0D-CFC3-478B-A985-5C2F160D344A}" srcOrd="1" destOrd="0" parTransId="{41CF5F5E-CD7C-48DB-AE6C-2B749D50A547}" sibTransId="{CE828562-E56A-4907-9674-F5CB5DEDD641}"/>
    <dgm:cxn modelId="{44588413-95B9-40BD-A59F-AA43117401FC}" type="presOf" srcId="{5F4F7EAE-015A-4769-8701-D38A7DB31CAF}" destId="{90BE55D9-A048-42C5-AE19-55DB6B1A2BB8}" srcOrd="0" destOrd="0" presId="urn:microsoft.com/office/officeart/2005/8/layout/lProcess2"/>
    <dgm:cxn modelId="{DA48341A-6922-457D-86C5-D1837AC2006A}" type="presOf" srcId="{216E25F5-E91B-4224-B2A1-7ECD84DDD329}" destId="{C344D0C3-3FBF-473D-B237-9B5136C6190B}" srcOrd="0" destOrd="0" presId="urn:microsoft.com/office/officeart/2005/8/layout/lProcess2"/>
    <dgm:cxn modelId="{7FC0E11E-C68E-49F4-BE9E-72CD16009BC6}" type="presOf" srcId="{7D5F63C0-5A3E-48AD-949E-C1EACF7AC50B}" destId="{46F6CA82-7046-4C71-940B-58FADE4DD02F}" srcOrd="0" destOrd="0" presId="urn:microsoft.com/office/officeart/2005/8/layout/lProcess2"/>
    <dgm:cxn modelId="{5E9D6228-433B-490C-BC41-6530C0B88F96}" type="presOf" srcId="{36C4DDA2-7262-4CCF-8F94-10002EA08A65}" destId="{7F88CEFF-C379-440A-97C2-AFF0D7187E74}" srcOrd="0" destOrd="2" presId="urn:microsoft.com/office/officeart/2005/8/layout/lProcess2"/>
    <dgm:cxn modelId="{89709B2D-ADE2-49E3-BBF2-545D4B54CBE5}" srcId="{5229BC0D-CFC3-478B-A985-5C2F160D344A}" destId="{7D014A50-5964-4A2D-A136-379F9276C520}" srcOrd="5" destOrd="0" parTransId="{E8382043-42C5-45C1-BE91-094899F60215}" sibTransId="{2FE36096-2661-4ED6-B779-4E7D600EEE17}"/>
    <dgm:cxn modelId="{E822352F-7983-4F5B-881D-C63EC40D1C2A}" type="presOf" srcId="{CBEF7C5D-4E1C-429B-BA76-55EBAE87A346}" destId="{C4FDB19B-5470-4480-B4A8-E795661EC9B4}" srcOrd="0" destOrd="0" presId="urn:microsoft.com/office/officeart/2005/8/layout/lProcess2"/>
    <dgm:cxn modelId="{B213B236-4872-4BAB-9802-9115888DEA33}" type="presOf" srcId="{35775A0B-5BF9-4620-B8A2-E768E68A905E}" destId="{82CE3F86-D908-4F77-918B-67A2FAFAE884}" srcOrd="1" destOrd="0" presId="urn:microsoft.com/office/officeart/2005/8/layout/lProcess2"/>
    <dgm:cxn modelId="{E4801438-78F5-4CD1-B7AC-242ABFA912FD}" srcId="{5229BC0D-CFC3-478B-A985-5C2F160D344A}" destId="{87551F44-FA83-4A57-B76C-F71D752EA082}" srcOrd="8" destOrd="0" parTransId="{B6379116-85FD-4A99-94D6-646AA00E79F2}" sibTransId="{33829CEC-B1E6-407E-84AC-28530D40E96A}"/>
    <dgm:cxn modelId="{93C42E3A-06BC-4885-94A7-2460F76D33E7}" type="presOf" srcId="{3CE7DE77-626E-4056-BF6B-AD61F11E0EA6}" destId="{FA3A496B-87E2-4A75-BCB1-A5553E4538AD}" srcOrd="0" destOrd="0" presId="urn:microsoft.com/office/officeart/2005/8/layout/lProcess2"/>
    <dgm:cxn modelId="{F8937F5B-8393-4A9C-B92C-26F5621F6F29}" type="presOf" srcId="{BF696F84-9C89-42CF-8F40-CC659A0FECA2}" destId="{6E2E54B9-1170-47CD-8BD1-7B821CE16119}" srcOrd="0" destOrd="0" presId="urn:microsoft.com/office/officeart/2005/8/layout/lProcess2"/>
    <dgm:cxn modelId="{36E92141-C60F-4AA8-A36E-5D256E28839F}" srcId="{342A8385-AC61-4FE5-BD3C-7408471D9D4C}" destId="{36C4DDA2-7262-4CCF-8F94-10002EA08A65}" srcOrd="1" destOrd="0" parTransId="{D746813E-07FD-4871-B25C-9C312881A245}" sibTransId="{629E8D48-A2B4-4F99-A241-543CE8E418E9}"/>
    <dgm:cxn modelId="{C57E6A41-11DB-4B1B-8847-BE9A4D579218}" type="presOf" srcId="{35775A0B-5BF9-4620-B8A2-E768E68A905E}" destId="{F8E6AC6B-2BAF-401A-9CDC-6F19BE1F1941}" srcOrd="0" destOrd="0" presId="urn:microsoft.com/office/officeart/2005/8/layout/lProcess2"/>
    <dgm:cxn modelId="{3956A766-7558-4130-978F-E91E6A32F6A5}" srcId="{DB6E83B3-DF30-498D-83BF-D178D4B3A239}" destId="{14043885-A0DA-4E2B-BC31-9EB44A6E8B85}" srcOrd="1" destOrd="0" parTransId="{3993A509-4994-4CC0-BF6C-5975169AA589}" sibTransId="{E28E3B27-7430-4573-83D8-0FF5717E6E2F}"/>
    <dgm:cxn modelId="{2FDE0D49-6546-4A5C-8E7B-F40CE8625F7F}" type="presOf" srcId="{5229BC0D-CFC3-478B-A985-5C2F160D344A}" destId="{BF2E7C2C-D58C-4EF5-B043-DB207BA4DA98}" srcOrd="1" destOrd="0" presId="urn:microsoft.com/office/officeart/2005/8/layout/lProcess2"/>
    <dgm:cxn modelId="{E850224A-5449-4246-8695-46D092DB3BDB}" type="presOf" srcId="{D724E3BF-9080-43C2-BD63-50798900EEF8}" destId="{5B8303DC-B710-49F3-A846-20C722EC8212}" srcOrd="0" destOrd="0" presId="urn:microsoft.com/office/officeart/2005/8/layout/lProcess2"/>
    <dgm:cxn modelId="{A1B9884A-C915-474D-B67E-D3CA451875A5}" srcId="{5229BC0D-CFC3-478B-A985-5C2F160D344A}" destId="{D724E3BF-9080-43C2-BD63-50798900EEF8}" srcOrd="2" destOrd="0" parTransId="{8A471815-2CE3-46C1-9564-02A603DE2C92}" sibTransId="{4BF11AAE-3A63-4EA2-9C4F-9834151D4D09}"/>
    <dgm:cxn modelId="{7EB51B4D-84FD-4F7C-9C2B-004E02554F8F}" type="presOf" srcId="{A2BA34A6-6D8C-407B-99CB-D648E2FF3A0B}" destId="{7F88CEFF-C379-440A-97C2-AFF0D7187E74}" srcOrd="0" destOrd="1" presId="urn:microsoft.com/office/officeart/2005/8/layout/lProcess2"/>
    <dgm:cxn modelId="{482D5B80-AF5F-492E-A79D-509D2838966A}" type="presOf" srcId="{5229BC0D-CFC3-478B-A985-5C2F160D344A}" destId="{719C306F-660D-4F47-B4D8-E70C4FD23085}" srcOrd="0" destOrd="0" presId="urn:microsoft.com/office/officeart/2005/8/layout/lProcess2"/>
    <dgm:cxn modelId="{38672282-9B5E-4A0B-9CCE-21D25114EE3A}" type="presOf" srcId="{5A28EC0B-95CF-4F82-B35F-9B7B5E8A6EDD}" destId="{A4765AC4-33B5-4F2F-AEC3-301D2774D849}" srcOrd="0" destOrd="0" presId="urn:microsoft.com/office/officeart/2005/8/layout/lProcess2"/>
    <dgm:cxn modelId="{8879B898-0383-40A8-8A79-0EEA7B565B0D}" type="presOf" srcId="{527F59EF-4EBA-4872-AFB2-3A7842D71E05}" destId="{7C055A3A-B528-47D0-9D20-1D99802A71E6}" srcOrd="0" destOrd="0" presId="urn:microsoft.com/office/officeart/2005/8/layout/lProcess2"/>
    <dgm:cxn modelId="{DDFFD29D-C296-4046-BD96-609712FFC62D}" srcId="{CEB5E52A-4531-47D5-BAF9-1AAA79A36032}" destId="{DB6E83B3-DF30-498D-83BF-D178D4B3A239}" srcOrd="0" destOrd="0" parTransId="{73D9AF21-2EA5-44F3-A2D9-A97E087ADC1C}" sibTransId="{10FD441A-A80D-455E-8A87-A6084F0F2CB9}"/>
    <dgm:cxn modelId="{51FF84A5-04C0-49DD-A2D4-1CA84CEDDBCB}" type="presOf" srcId="{DB6E83B3-DF30-498D-83BF-D178D4B3A239}" destId="{2ECBF1BE-C9F5-4042-AC84-F456FA55D64A}" srcOrd="1" destOrd="0" presId="urn:microsoft.com/office/officeart/2005/8/layout/lProcess2"/>
    <dgm:cxn modelId="{91F368A6-4F7C-4577-A292-635A000B3713}" srcId="{35775A0B-5BF9-4620-B8A2-E768E68A905E}" destId="{7D5F63C0-5A3E-48AD-949E-C1EACF7AC50B}" srcOrd="4" destOrd="0" parTransId="{2E66E8FD-4227-4812-AD66-AB129755FC4C}" sibTransId="{20820C9D-A860-46A0-9202-5ED6E420F9AE}"/>
    <dgm:cxn modelId="{45536AA9-0231-48D0-8180-4010FB8B78C2}" type="presOf" srcId="{7D014A50-5964-4A2D-A136-379F9276C520}" destId="{6AE4758F-25C8-4FCB-8AFE-D1795D643521}" srcOrd="0" destOrd="0" presId="urn:microsoft.com/office/officeart/2005/8/layout/lProcess2"/>
    <dgm:cxn modelId="{AE8F28B5-C770-47D6-A2BF-EF415208672B}" srcId="{DB6E83B3-DF30-498D-83BF-D178D4B3A239}" destId="{5A28EC0B-95CF-4F82-B35F-9B7B5E8A6EDD}" srcOrd="0" destOrd="0" parTransId="{F78C2970-675D-48D0-A8F2-85A34EADCFB6}" sibTransId="{902B392B-1D48-48B0-9E9D-C911DD0FB517}"/>
    <dgm:cxn modelId="{345657B6-9A9F-4463-8476-2D811F216F44}" srcId="{5229BC0D-CFC3-478B-A985-5C2F160D344A}" destId="{8E9D8C8C-671E-4A87-8C47-339E3A468745}" srcOrd="0" destOrd="0" parTransId="{1FF778FB-9C62-4E2B-A91C-D2484D58661F}" sibTransId="{8C3E2F86-1F51-4610-B0DF-64242F763D8A}"/>
    <dgm:cxn modelId="{CC9998B8-5B86-467F-BEEC-751C79DCFC88}" srcId="{5229BC0D-CFC3-478B-A985-5C2F160D344A}" destId="{BF696F84-9C89-42CF-8F40-CC659A0FECA2}" srcOrd="4" destOrd="0" parTransId="{58A29D1D-B9DA-449D-8A7D-1B1BC1884F09}" sibTransId="{1E874F71-36D8-44F8-A1B1-F18191287EE2}"/>
    <dgm:cxn modelId="{194917BA-ED3A-4991-83A4-DC530AD8B0C7}" type="presOf" srcId="{342A8385-AC61-4FE5-BD3C-7408471D9D4C}" destId="{7F88CEFF-C379-440A-97C2-AFF0D7187E74}" srcOrd="0" destOrd="0" presId="urn:microsoft.com/office/officeart/2005/8/layout/lProcess2"/>
    <dgm:cxn modelId="{6939CEBE-7689-494E-879E-61BD79EDBC55}" srcId="{35775A0B-5BF9-4620-B8A2-E768E68A905E}" destId="{34165287-8CB8-4AE8-B8F1-81881FDBDA62}" srcOrd="3" destOrd="0" parTransId="{B7480ADE-BCB3-4200-838A-B0589BC43E55}" sibTransId="{CD13C2EE-9FF0-4706-A4FB-5BDE6C00DEF1}"/>
    <dgm:cxn modelId="{B5EC98C5-3F62-43DB-9E63-B82A55885854}" srcId="{5229BC0D-CFC3-478B-A985-5C2F160D344A}" destId="{527F59EF-4EBA-4872-AFB2-3A7842D71E05}" srcOrd="6" destOrd="0" parTransId="{BAE26E49-F76C-4FD3-84B2-327FE08D6011}" sibTransId="{D001EA3E-594E-4F48-8DCC-B456D35E383E}"/>
    <dgm:cxn modelId="{BDCF58C6-3312-44C0-BBC5-60369C72781B}" type="presOf" srcId="{87551F44-FA83-4A57-B76C-F71D752EA082}" destId="{670DE7C2-BB05-4200-825B-05A192AFEE58}" srcOrd="0" destOrd="0" presId="urn:microsoft.com/office/officeart/2005/8/layout/lProcess2"/>
    <dgm:cxn modelId="{554DF9CA-A7C2-4F3D-9EA3-923C42D3BFD9}" type="presOf" srcId="{DB6E83B3-DF30-498D-83BF-D178D4B3A239}" destId="{E41C6FDF-FBB6-489B-82D4-473D5F64246F}" srcOrd="0" destOrd="0" presId="urn:microsoft.com/office/officeart/2005/8/layout/lProcess2"/>
    <dgm:cxn modelId="{A9421AD7-C67E-4613-9DCB-397323BE3B5E}" srcId="{35775A0B-5BF9-4620-B8A2-E768E68A905E}" destId="{5F4F7EAE-015A-4769-8701-D38A7DB31CAF}" srcOrd="1" destOrd="0" parTransId="{B8387081-2A61-4033-9C07-7D8627745D9D}" sibTransId="{008279A4-8D17-482D-B554-A48673DE2446}"/>
    <dgm:cxn modelId="{95722DD9-4BBD-408B-83AC-C9E0FF7DB4AC}" type="presOf" srcId="{45A8514F-60A6-426D-BEA7-BDB24DFE56EB}" destId="{CBA9CD3C-B185-4614-AD91-1F824CEEE48A}" srcOrd="0" destOrd="0" presId="urn:microsoft.com/office/officeart/2005/8/layout/lProcess2"/>
    <dgm:cxn modelId="{14DF13DA-311B-49E8-B5FD-63DF2662A9FD}" type="presOf" srcId="{14043885-A0DA-4E2B-BC31-9EB44A6E8B85}" destId="{A96CE818-2263-4950-B4FE-9A93F40B4CEE}" srcOrd="0" destOrd="0" presId="urn:microsoft.com/office/officeart/2005/8/layout/lProcess2"/>
    <dgm:cxn modelId="{DE2DECDF-919B-4709-B30C-6014ECBE0BD1}" srcId="{342A8385-AC61-4FE5-BD3C-7408471D9D4C}" destId="{A2BA34A6-6D8C-407B-99CB-D648E2FF3A0B}" srcOrd="0" destOrd="0" parTransId="{47A4EECA-3A9F-4920-A6F9-30A519BB849E}" sibTransId="{6A8F3D9F-2529-4C05-AF60-70150698D87D}"/>
    <dgm:cxn modelId="{677D81E2-D9C8-4487-915B-7E0901F1F695}" srcId="{CEB5E52A-4531-47D5-BAF9-1AAA79A36032}" destId="{35775A0B-5BF9-4620-B8A2-E768E68A905E}" srcOrd="2" destOrd="0" parTransId="{ED94B03C-0E3F-49AA-A305-8C84819365B9}" sibTransId="{D581B9DC-6FAA-46FA-BCC5-B7B87FD7E886}"/>
    <dgm:cxn modelId="{4FB29AE5-B944-4A1B-B7AC-81033B5A9EEE}" type="presOf" srcId="{CEB5E52A-4531-47D5-BAF9-1AAA79A36032}" destId="{612A556C-D2BA-45B2-8ABF-83F6B11CDA3C}" srcOrd="0" destOrd="0" presId="urn:microsoft.com/office/officeart/2005/8/layout/lProcess2"/>
    <dgm:cxn modelId="{435012E6-F678-4233-850F-6D2BC3788279}" type="presOf" srcId="{8E9D8C8C-671E-4A87-8C47-339E3A468745}" destId="{F6225AF9-FCF5-44E9-A62C-50EF5163277A}" srcOrd="0" destOrd="0" presId="urn:microsoft.com/office/officeart/2005/8/layout/lProcess2"/>
    <dgm:cxn modelId="{EB34F5F6-1403-4F4D-88EF-93E5A6AEE4CD}" type="presOf" srcId="{34165287-8CB8-4AE8-B8F1-81881FDBDA62}" destId="{A6CF6B18-8683-4238-BE03-317B4D84E29B}" srcOrd="0" destOrd="0" presId="urn:microsoft.com/office/officeart/2005/8/layout/lProcess2"/>
    <dgm:cxn modelId="{8CCC29FE-BDE3-4D80-8A38-21CBC58778FD}" srcId="{5229BC0D-CFC3-478B-A985-5C2F160D344A}" destId="{216E25F5-E91B-4224-B2A1-7ECD84DDD329}" srcOrd="3" destOrd="0" parTransId="{269128C4-844D-4F58-A13A-470A3D42C88C}" sibTransId="{70B9BE86-02B3-450F-8FDB-47A98EF62CB4}"/>
    <dgm:cxn modelId="{46E983FE-2795-4CED-94E0-7B85E0FF002E}" srcId="{35775A0B-5BF9-4620-B8A2-E768E68A905E}" destId="{3CE7DE77-626E-4056-BF6B-AD61F11E0EA6}" srcOrd="2" destOrd="0" parTransId="{9B6BA26C-950C-4EF7-957C-FC477B61B4E9}" sibTransId="{6C9D6683-737F-4745-89B9-4FB7EBE9640C}"/>
    <dgm:cxn modelId="{0603C7F8-FDB7-44D4-8781-C8C1A0755BA9}" type="presParOf" srcId="{612A556C-D2BA-45B2-8ABF-83F6B11CDA3C}" destId="{D1B7FC74-4567-458E-AEAE-774FAD3575BF}" srcOrd="0" destOrd="0" presId="urn:microsoft.com/office/officeart/2005/8/layout/lProcess2"/>
    <dgm:cxn modelId="{300060D7-A9CA-43A9-B4CD-F48FE138E408}" type="presParOf" srcId="{D1B7FC74-4567-458E-AEAE-774FAD3575BF}" destId="{E41C6FDF-FBB6-489B-82D4-473D5F64246F}" srcOrd="0" destOrd="0" presId="urn:microsoft.com/office/officeart/2005/8/layout/lProcess2"/>
    <dgm:cxn modelId="{863D3DFA-3F6B-4D94-A69E-F714C2A1836F}" type="presParOf" srcId="{D1B7FC74-4567-458E-AEAE-774FAD3575BF}" destId="{2ECBF1BE-C9F5-4042-AC84-F456FA55D64A}" srcOrd="1" destOrd="0" presId="urn:microsoft.com/office/officeart/2005/8/layout/lProcess2"/>
    <dgm:cxn modelId="{31978999-0CB7-44D0-A83D-8BF0973F51EB}" type="presParOf" srcId="{D1B7FC74-4567-458E-AEAE-774FAD3575BF}" destId="{156626E9-3036-4DAF-8637-5A674790C775}" srcOrd="2" destOrd="0" presId="urn:microsoft.com/office/officeart/2005/8/layout/lProcess2"/>
    <dgm:cxn modelId="{1AFFBA1F-489C-454D-8EE6-210117442BE4}" type="presParOf" srcId="{156626E9-3036-4DAF-8637-5A674790C775}" destId="{3D936CBF-F5EE-44DA-BCBE-4671E710ED90}" srcOrd="0" destOrd="0" presId="urn:microsoft.com/office/officeart/2005/8/layout/lProcess2"/>
    <dgm:cxn modelId="{EFC51509-C5FF-447D-B860-FC9E5456E998}" type="presParOf" srcId="{3D936CBF-F5EE-44DA-BCBE-4671E710ED90}" destId="{A4765AC4-33B5-4F2F-AEC3-301D2774D849}" srcOrd="0" destOrd="0" presId="urn:microsoft.com/office/officeart/2005/8/layout/lProcess2"/>
    <dgm:cxn modelId="{DEA60173-1889-4E48-87AC-707B20354566}" type="presParOf" srcId="{3D936CBF-F5EE-44DA-BCBE-4671E710ED90}" destId="{55BE09D6-6DA0-4655-8E00-0E0396E09451}" srcOrd="1" destOrd="0" presId="urn:microsoft.com/office/officeart/2005/8/layout/lProcess2"/>
    <dgm:cxn modelId="{69724D54-A5E1-4045-BF4E-1C600F93B3D1}" type="presParOf" srcId="{3D936CBF-F5EE-44DA-BCBE-4671E710ED90}" destId="{A96CE818-2263-4950-B4FE-9A93F40B4CEE}" srcOrd="2" destOrd="0" presId="urn:microsoft.com/office/officeart/2005/8/layout/lProcess2"/>
    <dgm:cxn modelId="{6D78389B-BD54-43A1-87F7-A2E45ABD4124}" type="presParOf" srcId="{612A556C-D2BA-45B2-8ABF-83F6B11CDA3C}" destId="{B5821CD7-9AF8-440E-967B-B9648BD2D8BC}" srcOrd="1" destOrd="0" presId="urn:microsoft.com/office/officeart/2005/8/layout/lProcess2"/>
    <dgm:cxn modelId="{0E52449C-8DA9-408F-B3C4-18C412190EBD}" type="presParOf" srcId="{612A556C-D2BA-45B2-8ABF-83F6B11CDA3C}" destId="{B02A84E1-3920-4E9E-857D-6D77E67019A4}" srcOrd="2" destOrd="0" presId="urn:microsoft.com/office/officeart/2005/8/layout/lProcess2"/>
    <dgm:cxn modelId="{0E2A3E9D-EAEE-4778-B805-3B509469C39B}" type="presParOf" srcId="{B02A84E1-3920-4E9E-857D-6D77E67019A4}" destId="{719C306F-660D-4F47-B4D8-E70C4FD23085}" srcOrd="0" destOrd="0" presId="urn:microsoft.com/office/officeart/2005/8/layout/lProcess2"/>
    <dgm:cxn modelId="{36747A77-CC8B-42A5-97F6-6C094487CDF9}" type="presParOf" srcId="{B02A84E1-3920-4E9E-857D-6D77E67019A4}" destId="{BF2E7C2C-D58C-4EF5-B043-DB207BA4DA98}" srcOrd="1" destOrd="0" presId="urn:microsoft.com/office/officeart/2005/8/layout/lProcess2"/>
    <dgm:cxn modelId="{DB34C3F7-81CD-47EF-8479-76340D1533BC}" type="presParOf" srcId="{B02A84E1-3920-4E9E-857D-6D77E67019A4}" destId="{3599A456-931F-4067-BFAB-F4DBB16FA46D}" srcOrd="2" destOrd="0" presId="urn:microsoft.com/office/officeart/2005/8/layout/lProcess2"/>
    <dgm:cxn modelId="{0E577BC2-D782-4621-8F89-92EC5E7B338F}" type="presParOf" srcId="{3599A456-931F-4067-BFAB-F4DBB16FA46D}" destId="{1651ED9A-CE5E-450D-BCE0-3F35B008B994}" srcOrd="0" destOrd="0" presId="urn:microsoft.com/office/officeart/2005/8/layout/lProcess2"/>
    <dgm:cxn modelId="{39BA4963-89BB-4D82-9A8F-4F45CA6E663B}" type="presParOf" srcId="{1651ED9A-CE5E-450D-BCE0-3F35B008B994}" destId="{F6225AF9-FCF5-44E9-A62C-50EF5163277A}" srcOrd="0" destOrd="0" presId="urn:microsoft.com/office/officeart/2005/8/layout/lProcess2"/>
    <dgm:cxn modelId="{7CECE7C1-878B-4485-B3C4-6099D54776E9}" type="presParOf" srcId="{1651ED9A-CE5E-450D-BCE0-3F35B008B994}" destId="{2E1882F9-DB7E-44CB-8AFE-C24412FF5787}" srcOrd="1" destOrd="0" presId="urn:microsoft.com/office/officeart/2005/8/layout/lProcess2"/>
    <dgm:cxn modelId="{F0C1DA44-3DF9-469B-A8D5-A47F994C4D6E}" type="presParOf" srcId="{1651ED9A-CE5E-450D-BCE0-3F35B008B994}" destId="{C4FDB19B-5470-4480-B4A8-E795661EC9B4}" srcOrd="2" destOrd="0" presId="urn:microsoft.com/office/officeart/2005/8/layout/lProcess2"/>
    <dgm:cxn modelId="{A3F07C22-9150-480B-9002-32BA563CEDF5}" type="presParOf" srcId="{1651ED9A-CE5E-450D-BCE0-3F35B008B994}" destId="{F8B53100-805C-45EE-A843-EA508BC213DF}" srcOrd="3" destOrd="0" presId="urn:microsoft.com/office/officeart/2005/8/layout/lProcess2"/>
    <dgm:cxn modelId="{EBAB24A1-5DB4-49A9-B141-4EFDD801049D}" type="presParOf" srcId="{1651ED9A-CE5E-450D-BCE0-3F35B008B994}" destId="{5B8303DC-B710-49F3-A846-20C722EC8212}" srcOrd="4" destOrd="0" presId="urn:microsoft.com/office/officeart/2005/8/layout/lProcess2"/>
    <dgm:cxn modelId="{F65C1E72-FAFA-4434-BDD4-A1A5C69D2C88}" type="presParOf" srcId="{1651ED9A-CE5E-450D-BCE0-3F35B008B994}" destId="{F832CD73-C864-4F89-969B-E1CD648F209B}" srcOrd="5" destOrd="0" presId="urn:microsoft.com/office/officeart/2005/8/layout/lProcess2"/>
    <dgm:cxn modelId="{0B89CD65-973C-4A4F-8D68-AA69B459F97D}" type="presParOf" srcId="{1651ED9A-CE5E-450D-BCE0-3F35B008B994}" destId="{C344D0C3-3FBF-473D-B237-9B5136C6190B}" srcOrd="6" destOrd="0" presId="urn:microsoft.com/office/officeart/2005/8/layout/lProcess2"/>
    <dgm:cxn modelId="{9A906FDA-961E-421C-AB29-CC0C43814F09}" type="presParOf" srcId="{1651ED9A-CE5E-450D-BCE0-3F35B008B994}" destId="{726AD0E5-FCE5-4C91-8545-64DFBD7310F0}" srcOrd="7" destOrd="0" presId="urn:microsoft.com/office/officeart/2005/8/layout/lProcess2"/>
    <dgm:cxn modelId="{EF3689FC-8864-4E55-A099-8C04F98AC20A}" type="presParOf" srcId="{1651ED9A-CE5E-450D-BCE0-3F35B008B994}" destId="{6E2E54B9-1170-47CD-8BD1-7B821CE16119}" srcOrd="8" destOrd="0" presId="urn:microsoft.com/office/officeart/2005/8/layout/lProcess2"/>
    <dgm:cxn modelId="{7DB6B9EC-DE82-4637-AA54-064E817CA19F}" type="presParOf" srcId="{1651ED9A-CE5E-450D-BCE0-3F35B008B994}" destId="{468A5AE1-6331-4DA3-96C8-2BCCC2884DBA}" srcOrd="9" destOrd="0" presId="urn:microsoft.com/office/officeart/2005/8/layout/lProcess2"/>
    <dgm:cxn modelId="{82FEC969-85DF-4124-9316-FC2CE2233C6E}" type="presParOf" srcId="{1651ED9A-CE5E-450D-BCE0-3F35B008B994}" destId="{6AE4758F-25C8-4FCB-8AFE-D1795D643521}" srcOrd="10" destOrd="0" presId="urn:microsoft.com/office/officeart/2005/8/layout/lProcess2"/>
    <dgm:cxn modelId="{52DD6E3E-5C3C-4BDC-A29B-591F999665EC}" type="presParOf" srcId="{1651ED9A-CE5E-450D-BCE0-3F35B008B994}" destId="{0DC37DC5-9220-4801-BC2F-C82CD74B9680}" srcOrd="11" destOrd="0" presId="urn:microsoft.com/office/officeart/2005/8/layout/lProcess2"/>
    <dgm:cxn modelId="{8B976476-2945-44C7-86A6-69DE689CA45C}" type="presParOf" srcId="{1651ED9A-CE5E-450D-BCE0-3F35B008B994}" destId="{7C055A3A-B528-47D0-9D20-1D99802A71E6}" srcOrd="12" destOrd="0" presId="urn:microsoft.com/office/officeart/2005/8/layout/lProcess2"/>
    <dgm:cxn modelId="{5DEF62F7-CD51-4F98-9926-FEF10283F733}" type="presParOf" srcId="{1651ED9A-CE5E-450D-BCE0-3F35B008B994}" destId="{E36D0A43-78D2-4EE4-A90A-1F80F1EEF99F}" srcOrd="13" destOrd="0" presId="urn:microsoft.com/office/officeart/2005/8/layout/lProcess2"/>
    <dgm:cxn modelId="{A42EAF4C-7E22-4287-93EC-A32951E91D25}" type="presParOf" srcId="{1651ED9A-CE5E-450D-BCE0-3F35B008B994}" destId="{CBA9CD3C-B185-4614-AD91-1F824CEEE48A}" srcOrd="14" destOrd="0" presId="urn:microsoft.com/office/officeart/2005/8/layout/lProcess2"/>
    <dgm:cxn modelId="{724C16B3-0938-4E69-8DA4-8CCE42802EDE}" type="presParOf" srcId="{1651ED9A-CE5E-450D-BCE0-3F35B008B994}" destId="{94FFB92B-0F45-4AF7-B8FC-9A0F11A7274F}" srcOrd="15" destOrd="0" presId="urn:microsoft.com/office/officeart/2005/8/layout/lProcess2"/>
    <dgm:cxn modelId="{1D919D5D-F9A1-415B-942A-7FCE68AFF5AF}" type="presParOf" srcId="{1651ED9A-CE5E-450D-BCE0-3F35B008B994}" destId="{670DE7C2-BB05-4200-825B-05A192AFEE58}" srcOrd="16" destOrd="0" presId="urn:microsoft.com/office/officeart/2005/8/layout/lProcess2"/>
    <dgm:cxn modelId="{33B1C5AE-B182-4002-8AE1-F5636605C69C}" type="presParOf" srcId="{612A556C-D2BA-45B2-8ABF-83F6B11CDA3C}" destId="{DF99961B-0D0E-4827-A5FC-1AF76B661CD1}" srcOrd="3" destOrd="0" presId="urn:microsoft.com/office/officeart/2005/8/layout/lProcess2"/>
    <dgm:cxn modelId="{3B62176B-ECCD-42E3-8011-D9DFD8586936}" type="presParOf" srcId="{612A556C-D2BA-45B2-8ABF-83F6B11CDA3C}" destId="{7B0122E8-92EB-48C2-8B3E-5E5D7F5D14D2}" srcOrd="4" destOrd="0" presId="urn:microsoft.com/office/officeart/2005/8/layout/lProcess2"/>
    <dgm:cxn modelId="{A15D90F4-E9AC-4F8D-9253-A3CD429F8EB6}" type="presParOf" srcId="{7B0122E8-92EB-48C2-8B3E-5E5D7F5D14D2}" destId="{F8E6AC6B-2BAF-401A-9CDC-6F19BE1F1941}" srcOrd="0" destOrd="0" presId="urn:microsoft.com/office/officeart/2005/8/layout/lProcess2"/>
    <dgm:cxn modelId="{D1BAD029-BAC4-4D86-834E-3A81AA67211C}" type="presParOf" srcId="{7B0122E8-92EB-48C2-8B3E-5E5D7F5D14D2}" destId="{82CE3F86-D908-4F77-918B-67A2FAFAE884}" srcOrd="1" destOrd="0" presId="urn:microsoft.com/office/officeart/2005/8/layout/lProcess2"/>
    <dgm:cxn modelId="{DF4F2E88-B276-4D50-A15B-10A116EA4FC0}" type="presParOf" srcId="{7B0122E8-92EB-48C2-8B3E-5E5D7F5D14D2}" destId="{8C83E895-65E6-45A3-B6C5-F46BE5FADDC8}" srcOrd="2" destOrd="0" presId="urn:microsoft.com/office/officeart/2005/8/layout/lProcess2"/>
    <dgm:cxn modelId="{83BFB60A-29AF-4510-9C01-CCC78BE7ADFA}" type="presParOf" srcId="{8C83E895-65E6-45A3-B6C5-F46BE5FADDC8}" destId="{00D6F1A7-56D8-483E-9BCD-DE98FE81091F}" srcOrd="0" destOrd="0" presId="urn:microsoft.com/office/officeart/2005/8/layout/lProcess2"/>
    <dgm:cxn modelId="{99EB6A0E-6F72-499B-8451-8A5816EC071A}" type="presParOf" srcId="{00D6F1A7-56D8-483E-9BCD-DE98FE81091F}" destId="{7F88CEFF-C379-440A-97C2-AFF0D7187E74}" srcOrd="0" destOrd="0" presId="urn:microsoft.com/office/officeart/2005/8/layout/lProcess2"/>
    <dgm:cxn modelId="{2BD9D0E0-C62A-427E-AFB4-66000C9BFB48}" type="presParOf" srcId="{00D6F1A7-56D8-483E-9BCD-DE98FE81091F}" destId="{14A1C3FF-FDFF-4D12-92B2-3C6650E01F4D}" srcOrd="1" destOrd="0" presId="urn:microsoft.com/office/officeart/2005/8/layout/lProcess2"/>
    <dgm:cxn modelId="{790D8011-7E43-4F76-86B2-A22B3CAD521D}" type="presParOf" srcId="{00D6F1A7-56D8-483E-9BCD-DE98FE81091F}" destId="{90BE55D9-A048-42C5-AE19-55DB6B1A2BB8}" srcOrd="2" destOrd="0" presId="urn:microsoft.com/office/officeart/2005/8/layout/lProcess2"/>
    <dgm:cxn modelId="{B6968B46-BC9D-4A86-AA32-58AA2F69F197}" type="presParOf" srcId="{00D6F1A7-56D8-483E-9BCD-DE98FE81091F}" destId="{D8DF33BB-8142-4FA0-A638-568E268F6EAA}" srcOrd="3" destOrd="0" presId="urn:microsoft.com/office/officeart/2005/8/layout/lProcess2"/>
    <dgm:cxn modelId="{5E00015B-206F-4E42-B94A-CE72912F0287}" type="presParOf" srcId="{00D6F1A7-56D8-483E-9BCD-DE98FE81091F}" destId="{FA3A496B-87E2-4A75-BCB1-A5553E4538AD}" srcOrd="4" destOrd="0" presId="urn:microsoft.com/office/officeart/2005/8/layout/lProcess2"/>
    <dgm:cxn modelId="{79673868-A8C0-4CF7-B838-19EF741EB500}" type="presParOf" srcId="{00D6F1A7-56D8-483E-9BCD-DE98FE81091F}" destId="{2C788F0B-002B-4B28-A198-64DF9D875503}" srcOrd="5" destOrd="0" presId="urn:microsoft.com/office/officeart/2005/8/layout/lProcess2"/>
    <dgm:cxn modelId="{DEAB203A-AE9D-4C5D-99F5-B0BD1BB251B6}" type="presParOf" srcId="{00D6F1A7-56D8-483E-9BCD-DE98FE81091F}" destId="{A6CF6B18-8683-4238-BE03-317B4D84E29B}" srcOrd="6" destOrd="0" presId="urn:microsoft.com/office/officeart/2005/8/layout/lProcess2"/>
    <dgm:cxn modelId="{200C109A-BE44-4892-B182-CA7BC31902D9}" type="presParOf" srcId="{00D6F1A7-56D8-483E-9BCD-DE98FE81091F}" destId="{A1C26AB1-1EF0-4EDC-BE11-8C1762168061}" srcOrd="7" destOrd="0" presId="urn:microsoft.com/office/officeart/2005/8/layout/lProcess2"/>
    <dgm:cxn modelId="{5075C3EE-0387-450B-B4B8-D8A7878185C1}" type="presParOf" srcId="{00D6F1A7-56D8-483E-9BCD-DE98FE81091F}" destId="{46F6CA82-7046-4C71-940B-58FADE4DD02F}" srcOrd="8"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4458FD-AE51-4910-BCDC-8909CA8D1686}">
      <dsp:nvSpPr>
        <dsp:cNvPr id="0" name=""/>
        <dsp:cNvSpPr/>
      </dsp:nvSpPr>
      <dsp:spPr>
        <a:xfrm>
          <a:off x="2955" y="262521"/>
          <a:ext cx="2881549" cy="1152619"/>
        </a:xfrm>
        <a:prstGeom prst="rect">
          <a:avLst/>
        </a:prstGeom>
        <a:solidFill>
          <a:schemeClr val="accent2">
            <a:hueOff val="0"/>
            <a:satOff val="0"/>
            <a:lumOff val="0"/>
            <a:alphaOff val="0"/>
          </a:schemeClr>
        </a:solidFill>
        <a:ln w="5715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rtl="0">
            <a:lnSpc>
              <a:spcPct val="90000"/>
            </a:lnSpc>
            <a:spcBef>
              <a:spcPct val="0"/>
            </a:spcBef>
            <a:spcAft>
              <a:spcPct val="35000"/>
            </a:spcAft>
            <a:buNone/>
          </a:pPr>
          <a:r>
            <a:rPr lang="en-US" sz="2800" kern="1200" dirty="0">
              <a:latin typeface="Segoe UI" panose="020B0502040204020203" pitchFamily="34" charset="0"/>
              <a:cs typeface="Segoe UI" panose="020B0502040204020203" pitchFamily="34" charset="0"/>
            </a:rPr>
            <a:t>Standard Mobile Clients</a:t>
          </a:r>
        </a:p>
      </dsp:txBody>
      <dsp:txXfrm>
        <a:off x="2955" y="262521"/>
        <a:ext cx="2881549" cy="1152619"/>
      </dsp:txXfrm>
    </dsp:sp>
    <dsp:sp modelId="{47EA80E1-C7B9-4278-AA02-AD1400D100D1}">
      <dsp:nvSpPr>
        <dsp:cNvPr id="0" name=""/>
        <dsp:cNvSpPr/>
      </dsp:nvSpPr>
      <dsp:spPr>
        <a:xfrm>
          <a:off x="2955" y="1415140"/>
          <a:ext cx="2881549" cy="2854800"/>
        </a:xfrm>
        <a:prstGeom prst="rect">
          <a:avLst/>
        </a:prstGeom>
        <a:solidFill>
          <a:schemeClr val="accent2">
            <a:tint val="40000"/>
            <a:alpha val="90000"/>
            <a:hueOff val="0"/>
            <a:satOff val="0"/>
            <a:lumOff val="0"/>
            <a:alphaOff val="0"/>
          </a:schemeClr>
        </a:solidFill>
        <a:ln w="57150" cap="flat" cmpd="sng" algn="ctr">
          <a:solidFill>
            <a:schemeClr val="tx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ct val="15000"/>
            </a:spcAft>
            <a:buChar char="•"/>
          </a:pPr>
          <a:r>
            <a:rPr lang="en-US" sz="2400" kern="1200" dirty="0">
              <a:latin typeface="Segoe UI" panose="020B0502040204020203" pitchFamily="34" charset="0"/>
              <a:cs typeface="Segoe UI" panose="020B0502040204020203" pitchFamily="34" charset="0"/>
            </a:rPr>
            <a:t>TraCS User Management</a:t>
          </a:r>
        </a:p>
        <a:p>
          <a:pPr marL="457200" lvl="2" indent="-228600" algn="l" defTabSz="1066800" rtl="0">
            <a:lnSpc>
              <a:spcPct val="90000"/>
            </a:lnSpc>
            <a:spcBef>
              <a:spcPct val="0"/>
            </a:spcBef>
            <a:spcAft>
              <a:spcPct val="15000"/>
            </a:spcAft>
            <a:buChar char="•"/>
          </a:pPr>
          <a:r>
            <a:rPr lang="en-US" sz="2400" kern="1200" dirty="0">
              <a:latin typeface="Segoe UI" panose="020B0502040204020203" pitchFamily="34" charset="0"/>
              <a:cs typeface="Segoe UI" panose="020B0502040204020203" pitchFamily="34" charset="0"/>
            </a:rPr>
            <a:t>All Users</a:t>
          </a:r>
        </a:p>
        <a:p>
          <a:pPr marL="228600" lvl="1" indent="-228600" algn="l" defTabSz="1066800" rtl="0">
            <a:lnSpc>
              <a:spcPct val="90000"/>
            </a:lnSpc>
            <a:spcBef>
              <a:spcPct val="0"/>
            </a:spcBef>
            <a:spcAft>
              <a:spcPct val="15000"/>
            </a:spcAft>
            <a:buChar char="•"/>
          </a:pPr>
          <a:r>
            <a:rPr lang="en-US" sz="2400" kern="1200" dirty="0">
              <a:latin typeface="Segoe UI" panose="020B0502040204020203" pitchFamily="34" charset="0"/>
              <a:cs typeface="Segoe UI" panose="020B0502040204020203" pitchFamily="34" charset="0"/>
            </a:rPr>
            <a:t>Active Directory</a:t>
          </a:r>
        </a:p>
        <a:p>
          <a:pPr marL="457200" lvl="2" indent="-228600" algn="l" defTabSz="1066800" rtl="0">
            <a:lnSpc>
              <a:spcPct val="90000"/>
            </a:lnSpc>
            <a:spcBef>
              <a:spcPct val="0"/>
            </a:spcBef>
            <a:spcAft>
              <a:spcPct val="15000"/>
            </a:spcAft>
            <a:buChar char="•"/>
          </a:pPr>
          <a:r>
            <a:rPr lang="en-US" sz="2400" kern="1200" dirty="0">
              <a:latin typeface="Segoe UI" panose="020B0502040204020203" pitchFamily="34" charset="0"/>
              <a:cs typeface="Segoe UI" panose="020B0502040204020203" pitchFamily="34" charset="0"/>
            </a:rPr>
            <a:t>AD Template Users (2)</a:t>
          </a:r>
        </a:p>
      </dsp:txBody>
      <dsp:txXfrm>
        <a:off x="2955" y="1415140"/>
        <a:ext cx="2881549" cy="2854800"/>
      </dsp:txXfrm>
    </dsp:sp>
    <dsp:sp modelId="{EF80DF86-1D35-44CF-A2B0-DB1F446EF35A}">
      <dsp:nvSpPr>
        <dsp:cNvPr id="0" name=""/>
        <dsp:cNvSpPr/>
      </dsp:nvSpPr>
      <dsp:spPr>
        <a:xfrm>
          <a:off x="3287922" y="262521"/>
          <a:ext cx="2881549" cy="1152619"/>
        </a:xfrm>
        <a:prstGeom prst="rect">
          <a:avLst/>
        </a:prstGeom>
        <a:solidFill>
          <a:schemeClr val="accent2">
            <a:hueOff val="-5175944"/>
            <a:satOff val="22930"/>
            <a:lumOff val="-8432"/>
            <a:alphaOff val="0"/>
          </a:schemeClr>
        </a:solidFill>
        <a:ln w="5715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rtl="0">
            <a:lnSpc>
              <a:spcPct val="90000"/>
            </a:lnSpc>
            <a:spcBef>
              <a:spcPct val="0"/>
            </a:spcBef>
            <a:spcAft>
              <a:spcPct val="35000"/>
            </a:spcAft>
            <a:buNone/>
          </a:pPr>
          <a:r>
            <a:rPr lang="en-US" sz="2800" kern="1200" dirty="0">
              <a:latin typeface="Segoe UI" panose="020B0502040204020203" pitchFamily="34" charset="0"/>
              <a:cs typeface="Segoe UI" panose="020B0502040204020203" pitchFamily="34" charset="0"/>
            </a:rPr>
            <a:t>Office Client</a:t>
          </a:r>
        </a:p>
      </dsp:txBody>
      <dsp:txXfrm>
        <a:off x="3287922" y="262521"/>
        <a:ext cx="2881549" cy="1152619"/>
      </dsp:txXfrm>
    </dsp:sp>
    <dsp:sp modelId="{3B83930E-716B-407D-869B-C5437BF27BD2}">
      <dsp:nvSpPr>
        <dsp:cNvPr id="0" name=""/>
        <dsp:cNvSpPr/>
      </dsp:nvSpPr>
      <dsp:spPr>
        <a:xfrm>
          <a:off x="3287922" y="1415140"/>
          <a:ext cx="2881549" cy="2854800"/>
        </a:xfrm>
        <a:prstGeom prst="rect">
          <a:avLst/>
        </a:prstGeom>
        <a:solidFill>
          <a:schemeClr val="accent2">
            <a:tint val="40000"/>
            <a:alpha val="90000"/>
            <a:hueOff val="-5472993"/>
            <a:satOff val="15661"/>
            <a:lumOff val="-1042"/>
            <a:alphaOff val="0"/>
          </a:schemeClr>
        </a:solidFill>
        <a:ln w="57150" cap="flat" cmpd="sng" algn="ctr">
          <a:solidFill>
            <a:schemeClr val="tx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ct val="15000"/>
            </a:spcAft>
            <a:buChar char="•"/>
          </a:pPr>
          <a:r>
            <a:rPr lang="en-US" sz="2400" kern="1200" dirty="0">
              <a:latin typeface="Segoe UI" panose="020B0502040204020203" pitchFamily="34" charset="0"/>
              <a:cs typeface="Segoe UI" panose="020B0502040204020203" pitchFamily="34" charset="0"/>
            </a:rPr>
            <a:t>Not Required.</a:t>
          </a:r>
        </a:p>
        <a:p>
          <a:pPr marL="228600" lvl="1" indent="-228600" algn="l" defTabSz="1066800" rtl="0">
            <a:lnSpc>
              <a:spcPct val="90000"/>
            </a:lnSpc>
            <a:spcBef>
              <a:spcPct val="0"/>
            </a:spcBef>
            <a:spcAft>
              <a:spcPct val="15000"/>
            </a:spcAft>
            <a:buChar char="•"/>
          </a:pPr>
          <a:r>
            <a:rPr lang="en-US" sz="2400" kern="1200" dirty="0">
              <a:latin typeface="Segoe UI" panose="020B0502040204020203" pitchFamily="34" charset="0"/>
              <a:cs typeface="Segoe UI" panose="020B0502040204020203" pitchFamily="34" charset="0"/>
            </a:rPr>
            <a:t>USER files not used.</a:t>
          </a:r>
        </a:p>
      </dsp:txBody>
      <dsp:txXfrm>
        <a:off x="3287922" y="1415140"/>
        <a:ext cx="2881549" cy="2854800"/>
      </dsp:txXfrm>
    </dsp:sp>
    <dsp:sp modelId="{73B2CA60-71F8-434E-BF76-AE3BB572E9D1}">
      <dsp:nvSpPr>
        <dsp:cNvPr id="0" name=""/>
        <dsp:cNvSpPr/>
      </dsp:nvSpPr>
      <dsp:spPr>
        <a:xfrm>
          <a:off x="6572888" y="262521"/>
          <a:ext cx="2881549" cy="1152619"/>
        </a:xfrm>
        <a:prstGeom prst="rect">
          <a:avLst/>
        </a:prstGeom>
        <a:solidFill>
          <a:schemeClr val="accent2">
            <a:hueOff val="-10351888"/>
            <a:satOff val="45859"/>
            <a:lumOff val="-16864"/>
            <a:alphaOff val="0"/>
          </a:schemeClr>
        </a:solidFill>
        <a:ln w="5715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rtl="0">
            <a:lnSpc>
              <a:spcPct val="90000"/>
            </a:lnSpc>
            <a:spcBef>
              <a:spcPct val="0"/>
            </a:spcBef>
            <a:spcAft>
              <a:spcPct val="35000"/>
            </a:spcAft>
            <a:buNone/>
          </a:pPr>
          <a:r>
            <a:rPr lang="en-US" sz="2800" kern="1200" dirty="0"/>
            <a:t>Web Services Clients</a:t>
          </a:r>
        </a:p>
      </dsp:txBody>
      <dsp:txXfrm>
        <a:off x="6572888" y="262521"/>
        <a:ext cx="2881549" cy="1152619"/>
      </dsp:txXfrm>
    </dsp:sp>
    <dsp:sp modelId="{79031E6B-2897-4E14-9611-72A4619DFE69}">
      <dsp:nvSpPr>
        <dsp:cNvPr id="0" name=""/>
        <dsp:cNvSpPr/>
      </dsp:nvSpPr>
      <dsp:spPr>
        <a:xfrm>
          <a:off x="6572888" y="1415140"/>
          <a:ext cx="2881549" cy="2854800"/>
        </a:xfrm>
        <a:prstGeom prst="rect">
          <a:avLst/>
        </a:prstGeom>
        <a:solidFill>
          <a:schemeClr val="accent2">
            <a:tint val="40000"/>
            <a:alpha val="90000"/>
            <a:hueOff val="-10945986"/>
            <a:satOff val="31321"/>
            <a:lumOff val="-2084"/>
            <a:alphaOff val="0"/>
          </a:schemeClr>
        </a:solidFill>
        <a:ln w="57150" cap="flat" cmpd="sng" algn="ctr">
          <a:solidFill>
            <a:schemeClr val="tx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ct val="15000"/>
            </a:spcAft>
            <a:buChar char="•"/>
          </a:pPr>
          <a:r>
            <a:rPr lang="en-US" sz="2400" kern="1200" dirty="0">
              <a:latin typeface="Segoe UI" panose="020B0502040204020203" pitchFamily="34" charset="0"/>
              <a:cs typeface="Segoe UI" panose="020B0502040204020203" pitchFamily="34" charset="0"/>
            </a:rPr>
            <a:t>Not Required. </a:t>
          </a:r>
        </a:p>
        <a:p>
          <a:pPr marL="228600" lvl="1" indent="-228600" algn="l" defTabSz="1066800" rtl="0">
            <a:lnSpc>
              <a:spcPct val="90000"/>
            </a:lnSpc>
            <a:spcBef>
              <a:spcPct val="0"/>
            </a:spcBef>
            <a:spcAft>
              <a:spcPct val="15000"/>
            </a:spcAft>
            <a:buChar char="•"/>
          </a:pPr>
          <a:r>
            <a:rPr lang="en-US" sz="2400" kern="1200" dirty="0">
              <a:latin typeface="Segoe UI" panose="020B0502040204020203" pitchFamily="34" charset="0"/>
              <a:cs typeface="Segoe UI" panose="020B0502040204020203" pitchFamily="34" charset="0"/>
            </a:rPr>
            <a:t>USER file updated at login.</a:t>
          </a:r>
        </a:p>
        <a:p>
          <a:pPr marL="228600" lvl="1" indent="-228600" algn="l" defTabSz="1066800" rtl="0">
            <a:lnSpc>
              <a:spcPct val="90000"/>
            </a:lnSpc>
            <a:spcBef>
              <a:spcPct val="0"/>
            </a:spcBef>
            <a:spcAft>
              <a:spcPct val="15000"/>
            </a:spcAft>
            <a:buChar char="•"/>
          </a:pPr>
          <a:r>
            <a:rPr lang="en-US" sz="2400" kern="1200" dirty="0">
              <a:latin typeface="Segoe UI" panose="020B0502040204020203" pitchFamily="34" charset="0"/>
              <a:cs typeface="Segoe UI" panose="020B0502040204020203" pitchFamily="34" charset="0"/>
            </a:rPr>
            <a:t>USER files only used when in Offline Mode</a:t>
          </a:r>
        </a:p>
      </dsp:txBody>
      <dsp:txXfrm>
        <a:off x="6572888" y="1415140"/>
        <a:ext cx="2881549" cy="2854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1C6FDF-FBB6-489B-82D4-473D5F64246F}">
      <dsp:nvSpPr>
        <dsp:cNvPr id="0" name=""/>
        <dsp:cNvSpPr/>
      </dsp:nvSpPr>
      <dsp:spPr>
        <a:xfrm>
          <a:off x="87833" y="0"/>
          <a:ext cx="2703834" cy="494646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Segoe UI" panose="020B0502040204020203" pitchFamily="34" charset="0"/>
              <a:cs typeface="Segoe UI" panose="020B0502040204020203" pitchFamily="34" charset="0"/>
            </a:rPr>
            <a:t>Baseline</a:t>
          </a:r>
        </a:p>
        <a:p>
          <a:pPr marL="0" lvl="0" indent="0" algn="ctr" defTabSz="1066800">
            <a:lnSpc>
              <a:spcPct val="90000"/>
            </a:lnSpc>
            <a:spcBef>
              <a:spcPct val="0"/>
            </a:spcBef>
            <a:spcAft>
              <a:spcPct val="35000"/>
            </a:spcAft>
            <a:buNone/>
          </a:pPr>
          <a:r>
            <a:rPr lang="en-US" sz="2400" b="1" kern="1200" dirty="0">
              <a:latin typeface="Segoe UI" panose="020B0502040204020203" pitchFamily="34" charset="0"/>
              <a:cs typeface="Segoe UI" panose="020B0502040204020203" pitchFamily="34" charset="0"/>
            </a:rPr>
            <a:t>(State)</a:t>
          </a:r>
        </a:p>
      </dsp:txBody>
      <dsp:txXfrm>
        <a:off x="87833" y="0"/>
        <a:ext cx="2703834" cy="1483940"/>
      </dsp:txXfrm>
    </dsp:sp>
    <dsp:sp modelId="{A4765AC4-33B5-4F2F-AEC3-301D2774D849}">
      <dsp:nvSpPr>
        <dsp:cNvPr id="0" name=""/>
        <dsp:cNvSpPr/>
      </dsp:nvSpPr>
      <dsp:spPr>
        <a:xfrm>
          <a:off x="271423" y="1485389"/>
          <a:ext cx="2163067" cy="149142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Settings</a:t>
          </a:r>
        </a:p>
      </dsp:txBody>
      <dsp:txXfrm>
        <a:off x="315105" y="1529071"/>
        <a:ext cx="2075703" cy="1404063"/>
      </dsp:txXfrm>
    </dsp:sp>
    <dsp:sp modelId="{A96CE818-2263-4950-B4FE-9A93F40B4CEE}">
      <dsp:nvSpPr>
        <dsp:cNvPr id="0" name=""/>
        <dsp:cNvSpPr/>
      </dsp:nvSpPr>
      <dsp:spPr>
        <a:xfrm>
          <a:off x="271423" y="3206267"/>
          <a:ext cx="2163067" cy="1491427"/>
        </a:xfrm>
        <a:prstGeom prst="roundRect">
          <a:avLst>
            <a:gd name="adj" fmla="val 10000"/>
          </a:avLst>
        </a:prstGeom>
        <a:solidFill>
          <a:schemeClr val="accent2">
            <a:hueOff val="-690126"/>
            <a:satOff val="3057"/>
            <a:lumOff val="-112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TraCS Engine</a:t>
          </a:r>
        </a:p>
      </dsp:txBody>
      <dsp:txXfrm>
        <a:off x="315105" y="3249949"/>
        <a:ext cx="2075703" cy="1404063"/>
      </dsp:txXfrm>
    </dsp:sp>
    <dsp:sp modelId="{719C306F-660D-4F47-B4D8-E70C4FD23085}">
      <dsp:nvSpPr>
        <dsp:cNvPr id="0" name=""/>
        <dsp:cNvSpPr/>
      </dsp:nvSpPr>
      <dsp:spPr>
        <a:xfrm>
          <a:off x="2942487" y="0"/>
          <a:ext cx="2703834" cy="494646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Segoe UI" panose="020B0502040204020203" pitchFamily="34" charset="0"/>
              <a:cs typeface="Segoe UI" panose="020B0502040204020203" pitchFamily="34" charset="0"/>
            </a:rPr>
            <a:t>WI Pack</a:t>
          </a:r>
        </a:p>
        <a:p>
          <a:pPr marL="0" lvl="0" indent="0" algn="ctr" defTabSz="1066800">
            <a:lnSpc>
              <a:spcPct val="90000"/>
            </a:lnSpc>
            <a:spcBef>
              <a:spcPct val="0"/>
            </a:spcBef>
            <a:spcAft>
              <a:spcPct val="35000"/>
            </a:spcAft>
            <a:buNone/>
          </a:pPr>
          <a:r>
            <a:rPr lang="en-US" sz="2400" b="1" kern="1200" dirty="0">
              <a:latin typeface="Segoe UI" panose="020B0502040204020203" pitchFamily="34" charset="0"/>
              <a:cs typeface="Segoe UI" panose="020B0502040204020203" pitchFamily="34" charset="0"/>
            </a:rPr>
            <a:t>(State)</a:t>
          </a:r>
        </a:p>
      </dsp:txBody>
      <dsp:txXfrm>
        <a:off x="2942487" y="0"/>
        <a:ext cx="2703834" cy="1483940"/>
      </dsp:txXfrm>
    </dsp:sp>
    <dsp:sp modelId="{F6225AF9-FCF5-44E9-A62C-50EF5163277A}">
      <dsp:nvSpPr>
        <dsp:cNvPr id="0" name=""/>
        <dsp:cNvSpPr/>
      </dsp:nvSpPr>
      <dsp:spPr>
        <a:xfrm>
          <a:off x="3178046" y="1485389"/>
          <a:ext cx="2163067" cy="313984"/>
        </a:xfrm>
        <a:prstGeom prst="roundRect">
          <a:avLst>
            <a:gd name="adj" fmla="val 10000"/>
          </a:avLst>
        </a:prstGeom>
        <a:solidFill>
          <a:schemeClr val="accent2">
            <a:hueOff val="-1380252"/>
            <a:satOff val="6115"/>
            <a:lumOff val="-224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Settings</a:t>
          </a:r>
        </a:p>
      </dsp:txBody>
      <dsp:txXfrm>
        <a:off x="3187242" y="1494585"/>
        <a:ext cx="2144675" cy="295592"/>
      </dsp:txXfrm>
    </dsp:sp>
    <dsp:sp modelId="{C4FDB19B-5470-4480-B4A8-E795661EC9B4}">
      <dsp:nvSpPr>
        <dsp:cNvPr id="0" name=""/>
        <dsp:cNvSpPr/>
      </dsp:nvSpPr>
      <dsp:spPr>
        <a:xfrm>
          <a:off x="3178046" y="1847679"/>
          <a:ext cx="2163067" cy="313984"/>
        </a:xfrm>
        <a:prstGeom prst="roundRect">
          <a:avLst>
            <a:gd name="adj" fmla="val 10000"/>
          </a:avLst>
        </a:prstGeom>
        <a:solidFill>
          <a:schemeClr val="accent2">
            <a:hueOff val="-2070378"/>
            <a:satOff val="9172"/>
            <a:lumOff val="-3373"/>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Statutes</a:t>
          </a:r>
        </a:p>
      </dsp:txBody>
      <dsp:txXfrm>
        <a:off x="3187242" y="1856875"/>
        <a:ext cx="2144675" cy="295592"/>
      </dsp:txXfrm>
    </dsp:sp>
    <dsp:sp modelId="{5B8303DC-B710-49F3-A846-20C722EC8212}">
      <dsp:nvSpPr>
        <dsp:cNvPr id="0" name=""/>
        <dsp:cNvSpPr/>
      </dsp:nvSpPr>
      <dsp:spPr>
        <a:xfrm>
          <a:off x="3178046" y="2209969"/>
          <a:ext cx="2163067" cy="313984"/>
        </a:xfrm>
        <a:prstGeom prst="roundRect">
          <a:avLst>
            <a:gd name="adj" fmla="val 10000"/>
          </a:avLst>
        </a:prstGeom>
        <a:solidFill>
          <a:schemeClr val="accent2">
            <a:hueOff val="-2760504"/>
            <a:satOff val="12229"/>
            <a:lumOff val="-449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Form Related Files</a:t>
          </a:r>
        </a:p>
      </dsp:txBody>
      <dsp:txXfrm>
        <a:off x="3187242" y="2219165"/>
        <a:ext cx="2144675" cy="295592"/>
      </dsp:txXfrm>
    </dsp:sp>
    <dsp:sp modelId="{C344D0C3-3FBF-473D-B237-9B5136C6190B}">
      <dsp:nvSpPr>
        <dsp:cNvPr id="0" name=""/>
        <dsp:cNvSpPr/>
      </dsp:nvSpPr>
      <dsp:spPr>
        <a:xfrm>
          <a:off x="3178046" y="2572259"/>
          <a:ext cx="2163067" cy="313984"/>
        </a:xfrm>
        <a:prstGeom prst="roundRect">
          <a:avLst>
            <a:gd name="adj" fmla="val 10000"/>
          </a:avLst>
        </a:prstGeom>
        <a:solidFill>
          <a:schemeClr val="accent2">
            <a:hueOff val="-3450629"/>
            <a:satOff val="15286"/>
            <a:lumOff val="-5621"/>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Analysis</a:t>
          </a:r>
          <a:r>
            <a:rPr lang="en-US" sz="1600" kern="1200" dirty="0">
              <a:latin typeface="Segoe UI" panose="020B0502040204020203" pitchFamily="34" charset="0"/>
              <a:cs typeface="Segoe UI" panose="020B0502040204020203" pitchFamily="34" charset="0"/>
            </a:rPr>
            <a:t> </a:t>
          </a:r>
          <a:r>
            <a:rPr lang="en-US" sz="1600" b="1" kern="1200" dirty="0">
              <a:latin typeface="Segoe UI" panose="020B0502040204020203" pitchFamily="34" charset="0"/>
              <a:cs typeface="Segoe UI" panose="020B0502040204020203" pitchFamily="34" charset="0"/>
            </a:rPr>
            <a:t>Reports</a:t>
          </a:r>
        </a:p>
      </dsp:txBody>
      <dsp:txXfrm>
        <a:off x="3187242" y="2581455"/>
        <a:ext cx="2144675" cy="295592"/>
      </dsp:txXfrm>
    </dsp:sp>
    <dsp:sp modelId="{6E2E54B9-1170-47CD-8BD1-7B821CE16119}">
      <dsp:nvSpPr>
        <dsp:cNvPr id="0" name=""/>
        <dsp:cNvSpPr/>
      </dsp:nvSpPr>
      <dsp:spPr>
        <a:xfrm>
          <a:off x="3178046" y="2934550"/>
          <a:ext cx="2163067" cy="313984"/>
        </a:xfrm>
        <a:prstGeom prst="roundRect">
          <a:avLst>
            <a:gd name="adj" fmla="val 10000"/>
          </a:avLst>
        </a:prstGeom>
        <a:solidFill>
          <a:schemeClr val="accent2">
            <a:hueOff val="-4140755"/>
            <a:satOff val="18344"/>
            <a:lumOff val="-6746"/>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Buttons</a:t>
          </a:r>
        </a:p>
      </dsp:txBody>
      <dsp:txXfrm>
        <a:off x="3187242" y="2943746"/>
        <a:ext cx="2144675" cy="295592"/>
      </dsp:txXfrm>
    </dsp:sp>
    <dsp:sp modelId="{6AE4758F-25C8-4FCB-8AFE-D1795D643521}">
      <dsp:nvSpPr>
        <dsp:cNvPr id="0" name=""/>
        <dsp:cNvSpPr/>
      </dsp:nvSpPr>
      <dsp:spPr>
        <a:xfrm>
          <a:off x="3178046" y="3296840"/>
          <a:ext cx="2163067" cy="313984"/>
        </a:xfrm>
        <a:prstGeom prst="roundRect">
          <a:avLst>
            <a:gd name="adj" fmla="val 10000"/>
          </a:avLst>
        </a:prstGeom>
        <a:solidFill>
          <a:schemeClr val="accent2">
            <a:hueOff val="-4830881"/>
            <a:satOff val="21401"/>
            <a:lumOff val="-787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Templates</a:t>
          </a:r>
        </a:p>
      </dsp:txBody>
      <dsp:txXfrm>
        <a:off x="3187242" y="3306036"/>
        <a:ext cx="2144675" cy="295592"/>
      </dsp:txXfrm>
    </dsp:sp>
    <dsp:sp modelId="{7C055A3A-B528-47D0-9D20-1D99802A71E6}">
      <dsp:nvSpPr>
        <dsp:cNvPr id="0" name=""/>
        <dsp:cNvSpPr/>
      </dsp:nvSpPr>
      <dsp:spPr>
        <a:xfrm>
          <a:off x="3178046" y="3659130"/>
          <a:ext cx="2163067" cy="313984"/>
        </a:xfrm>
        <a:prstGeom prst="roundRect">
          <a:avLst>
            <a:gd name="adj" fmla="val 10000"/>
          </a:avLst>
        </a:prstGeom>
        <a:solidFill>
          <a:schemeClr val="accent2">
            <a:hueOff val="-5521007"/>
            <a:satOff val="24458"/>
            <a:lumOff val="-899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Access Levels</a:t>
          </a:r>
        </a:p>
      </dsp:txBody>
      <dsp:txXfrm>
        <a:off x="3187242" y="3668326"/>
        <a:ext cx="2144675" cy="295592"/>
      </dsp:txXfrm>
    </dsp:sp>
    <dsp:sp modelId="{CBA9CD3C-B185-4614-AD91-1F824CEEE48A}">
      <dsp:nvSpPr>
        <dsp:cNvPr id="0" name=""/>
        <dsp:cNvSpPr/>
      </dsp:nvSpPr>
      <dsp:spPr>
        <a:xfrm>
          <a:off x="3178046" y="4021420"/>
          <a:ext cx="2163067" cy="313984"/>
        </a:xfrm>
        <a:prstGeom prst="roundRect">
          <a:avLst>
            <a:gd name="adj" fmla="val 10000"/>
          </a:avLst>
        </a:prstGeom>
        <a:solidFill>
          <a:schemeClr val="accent2">
            <a:hueOff val="-6211133"/>
            <a:satOff val="27515"/>
            <a:lumOff val="-1011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Code Tables</a:t>
          </a:r>
        </a:p>
      </dsp:txBody>
      <dsp:txXfrm>
        <a:off x="3187242" y="4030616"/>
        <a:ext cx="2144675" cy="295592"/>
      </dsp:txXfrm>
    </dsp:sp>
    <dsp:sp modelId="{670DE7C2-BB05-4200-825B-05A192AFEE58}">
      <dsp:nvSpPr>
        <dsp:cNvPr id="0" name=""/>
        <dsp:cNvSpPr/>
      </dsp:nvSpPr>
      <dsp:spPr>
        <a:xfrm>
          <a:off x="3178046" y="4383710"/>
          <a:ext cx="2163067" cy="313984"/>
        </a:xfrm>
        <a:prstGeom prst="roundRect">
          <a:avLst>
            <a:gd name="adj" fmla="val 10000"/>
          </a:avLst>
        </a:prstGeom>
        <a:solidFill>
          <a:schemeClr val="accent2">
            <a:hueOff val="-6901259"/>
            <a:satOff val="30573"/>
            <a:lumOff val="-11243"/>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Map Files</a:t>
          </a:r>
        </a:p>
      </dsp:txBody>
      <dsp:txXfrm>
        <a:off x="3187242" y="4392906"/>
        <a:ext cx="2144675" cy="295592"/>
      </dsp:txXfrm>
    </dsp:sp>
    <dsp:sp modelId="{F8E6AC6B-2BAF-401A-9CDC-6F19BE1F1941}">
      <dsp:nvSpPr>
        <dsp:cNvPr id="0" name=""/>
        <dsp:cNvSpPr/>
      </dsp:nvSpPr>
      <dsp:spPr>
        <a:xfrm>
          <a:off x="5814285" y="0"/>
          <a:ext cx="2703834" cy="494646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Segoe UI" panose="020B0502040204020203" pitchFamily="34" charset="0"/>
              <a:cs typeface="Segoe UI" panose="020B0502040204020203" pitchFamily="34" charset="0"/>
            </a:rPr>
            <a:t>Distribution/</a:t>
          </a:r>
        </a:p>
        <a:p>
          <a:pPr marL="0" lvl="0" indent="0" algn="ctr" defTabSz="1066800">
            <a:lnSpc>
              <a:spcPct val="90000"/>
            </a:lnSpc>
            <a:spcBef>
              <a:spcPct val="0"/>
            </a:spcBef>
            <a:spcAft>
              <a:spcPct val="35000"/>
            </a:spcAft>
            <a:buNone/>
          </a:pPr>
          <a:r>
            <a:rPr lang="en-US" sz="2400" b="1" kern="1200" dirty="0">
              <a:latin typeface="Segoe UI" panose="020B0502040204020203" pitchFamily="34" charset="0"/>
              <a:cs typeface="Segoe UI" panose="020B0502040204020203" pitchFamily="34" charset="0"/>
            </a:rPr>
            <a:t>Configuration</a:t>
          </a:r>
        </a:p>
        <a:p>
          <a:pPr marL="0" lvl="0" indent="0" algn="ctr" defTabSz="1066800">
            <a:lnSpc>
              <a:spcPct val="90000"/>
            </a:lnSpc>
            <a:spcBef>
              <a:spcPct val="0"/>
            </a:spcBef>
            <a:spcAft>
              <a:spcPct val="35000"/>
            </a:spcAft>
            <a:buNone/>
          </a:pPr>
          <a:r>
            <a:rPr lang="en-US" sz="2400" b="1" kern="1200" dirty="0">
              <a:latin typeface="Segoe UI" panose="020B0502040204020203" pitchFamily="34" charset="0"/>
              <a:cs typeface="Segoe UI" panose="020B0502040204020203" pitchFamily="34" charset="0"/>
            </a:rPr>
            <a:t>(Local)</a:t>
          </a:r>
        </a:p>
      </dsp:txBody>
      <dsp:txXfrm>
        <a:off x="5814285" y="0"/>
        <a:ext cx="2703834" cy="1483940"/>
      </dsp:txXfrm>
    </dsp:sp>
    <dsp:sp modelId="{7F88CEFF-C379-440A-97C2-AFF0D7187E74}">
      <dsp:nvSpPr>
        <dsp:cNvPr id="0" name=""/>
        <dsp:cNvSpPr/>
      </dsp:nvSpPr>
      <dsp:spPr>
        <a:xfrm>
          <a:off x="6084668" y="1530761"/>
          <a:ext cx="2163067" cy="857178"/>
        </a:xfrm>
        <a:prstGeom prst="roundRect">
          <a:avLst>
            <a:gd name="adj" fmla="val 10000"/>
          </a:avLst>
        </a:prstGeom>
        <a:solidFill>
          <a:schemeClr val="accent2">
            <a:hueOff val="-7591385"/>
            <a:satOff val="33630"/>
            <a:lumOff val="-1236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t" anchorCtr="0">
          <a:noAutofit/>
        </a:bodyPr>
        <a:lstStyle/>
        <a:p>
          <a:pPr marL="0" lvl="0" indent="0" algn="l" defTabSz="622300">
            <a:lnSpc>
              <a:spcPct val="90000"/>
            </a:lnSpc>
            <a:spcBef>
              <a:spcPct val="0"/>
            </a:spcBef>
            <a:spcAft>
              <a:spcPct val="35000"/>
            </a:spcAft>
            <a:buNone/>
          </a:pPr>
          <a:r>
            <a:rPr lang="en-US" sz="1400" b="1" kern="1200" dirty="0">
              <a:latin typeface="Segoe UI" panose="020B0502040204020203" pitchFamily="34" charset="0"/>
              <a:cs typeface="Segoe UI" panose="020B0502040204020203" pitchFamily="34" charset="0"/>
            </a:rPr>
            <a:t>Settings/Config. Files</a:t>
          </a:r>
        </a:p>
        <a:p>
          <a:pPr marL="114300" lvl="1" indent="-114300" algn="l" defTabSz="622300">
            <a:lnSpc>
              <a:spcPct val="90000"/>
            </a:lnSpc>
            <a:spcBef>
              <a:spcPct val="0"/>
            </a:spcBef>
            <a:spcAft>
              <a:spcPct val="15000"/>
            </a:spcAft>
            <a:buChar char="•"/>
          </a:pPr>
          <a:r>
            <a:rPr lang="en-US" sz="1400" b="1" kern="1200" dirty="0">
              <a:latin typeface="Segoe UI" panose="020B0502040204020203" pitchFamily="34" charset="0"/>
              <a:cs typeface="Segoe UI" panose="020B0502040204020203" pitchFamily="34" charset="0"/>
            </a:rPr>
            <a:t>Configuration Wizard</a:t>
          </a:r>
        </a:p>
        <a:p>
          <a:pPr marL="114300" lvl="1" indent="-114300" algn="l" defTabSz="622300">
            <a:lnSpc>
              <a:spcPct val="90000"/>
            </a:lnSpc>
            <a:spcBef>
              <a:spcPct val="0"/>
            </a:spcBef>
            <a:spcAft>
              <a:spcPct val="15000"/>
            </a:spcAft>
            <a:buChar char="•"/>
          </a:pPr>
          <a:r>
            <a:rPr lang="en-US" sz="1400" b="1" kern="1200" dirty="0">
              <a:latin typeface="Segoe UI" panose="020B0502040204020203" pitchFamily="34" charset="0"/>
              <a:cs typeface="Segoe UI" panose="020B0502040204020203" pitchFamily="34" charset="0"/>
            </a:rPr>
            <a:t>Distribution</a:t>
          </a:r>
        </a:p>
      </dsp:txBody>
      <dsp:txXfrm>
        <a:off x="6109774" y="1555867"/>
        <a:ext cx="2112855" cy="806966"/>
      </dsp:txXfrm>
    </dsp:sp>
    <dsp:sp modelId="{90BE55D9-A048-42C5-AE19-55DB6B1A2BB8}">
      <dsp:nvSpPr>
        <dsp:cNvPr id="0" name=""/>
        <dsp:cNvSpPr/>
      </dsp:nvSpPr>
      <dsp:spPr>
        <a:xfrm>
          <a:off x="6084668" y="2473854"/>
          <a:ext cx="2163067" cy="457201"/>
        </a:xfrm>
        <a:prstGeom prst="roundRect">
          <a:avLst>
            <a:gd name="adj" fmla="val 10000"/>
          </a:avLst>
        </a:prstGeom>
        <a:solidFill>
          <a:schemeClr val="accent2">
            <a:hueOff val="-8281511"/>
            <a:satOff val="36687"/>
            <a:lumOff val="-13491"/>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User Accounts</a:t>
          </a:r>
        </a:p>
      </dsp:txBody>
      <dsp:txXfrm>
        <a:off x="6098059" y="2487245"/>
        <a:ext cx="2136285" cy="430419"/>
      </dsp:txXfrm>
    </dsp:sp>
    <dsp:sp modelId="{FA3A496B-87E2-4A75-BCB1-A5553E4538AD}">
      <dsp:nvSpPr>
        <dsp:cNvPr id="0" name=""/>
        <dsp:cNvSpPr/>
      </dsp:nvSpPr>
      <dsp:spPr>
        <a:xfrm>
          <a:off x="6084668" y="3062929"/>
          <a:ext cx="2163067" cy="457201"/>
        </a:xfrm>
        <a:prstGeom prst="roundRect">
          <a:avLst>
            <a:gd name="adj" fmla="val 10000"/>
          </a:avLst>
        </a:prstGeom>
        <a:solidFill>
          <a:schemeClr val="accent2">
            <a:hueOff val="-8971636"/>
            <a:satOff val="39744"/>
            <a:lumOff val="-1461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Connections</a:t>
          </a:r>
        </a:p>
      </dsp:txBody>
      <dsp:txXfrm>
        <a:off x="6098059" y="3076320"/>
        <a:ext cx="2136285" cy="430419"/>
      </dsp:txXfrm>
    </dsp:sp>
    <dsp:sp modelId="{A6CF6B18-8683-4238-BE03-317B4D84E29B}">
      <dsp:nvSpPr>
        <dsp:cNvPr id="0" name=""/>
        <dsp:cNvSpPr/>
      </dsp:nvSpPr>
      <dsp:spPr>
        <a:xfrm>
          <a:off x="6084668" y="3652005"/>
          <a:ext cx="2163067" cy="457201"/>
        </a:xfrm>
        <a:prstGeom prst="roundRect">
          <a:avLst>
            <a:gd name="adj" fmla="val 10000"/>
          </a:avLst>
        </a:prstGeom>
        <a:solidFill>
          <a:schemeClr val="accent2">
            <a:hueOff val="-9661762"/>
            <a:satOff val="42802"/>
            <a:lumOff val="-1574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Communications</a:t>
          </a:r>
        </a:p>
      </dsp:txBody>
      <dsp:txXfrm>
        <a:off x="6098059" y="3665396"/>
        <a:ext cx="2136285" cy="430419"/>
      </dsp:txXfrm>
    </dsp:sp>
    <dsp:sp modelId="{46F6CA82-7046-4C71-940B-58FADE4DD02F}">
      <dsp:nvSpPr>
        <dsp:cNvPr id="0" name=""/>
        <dsp:cNvSpPr/>
      </dsp:nvSpPr>
      <dsp:spPr>
        <a:xfrm>
          <a:off x="6084668" y="4241080"/>
          <a:ext cx="2163067" cy="457201"/>
        </a:xfrm>
        <a:prstGeom prst="roundRect">
          <a:avLst>
            <a:gd name="adj" fmla="val 10000"/>
          </a:avLst>
        </a:prstGeom>
        <a:solidFill>
          <a:schemeClr val="accent2">
            <a:hueOff val="-10351888"/>
            <a:satOff val="45859"/>
            <a:lumOff val="-1686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egoe UI" panose="020B0502040204020203" pitchFamily="34" charset="0"/>
              <a:cs typeface="Segoe UI" panose="020B0502040204020203" pitchFamily="34" charset="0"/>
            </a:rPr>
            <a:t>Code Tables</a:t>
          </a:r>
        </a:p>
      </dsp:txBody>
      <dsp:txXfrm>
        <a:off x="6098059" y="4254471"/>
        <a:ext cx="2136285" cy="43041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0D2A2CD-6D22-4EC8-899E-0D0032380D33}" type="datetimeFigureOut">
              <a:rPr lang="en-US"/>
              <a:t>10/11/2019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1BE95814-7AB4-4349-89CF-A538C13A2406}" type="slidenum">
              <a:rPr lang="en-US"/>
              <a:t>‹#›</a:t>
            </a:fld>
            <a:endParaRPr lang="en-US"/>
          </a:p>
        </p:txBody>
      </p:sp>
    </p:spTree>
    <p:extLst>
      <p:ext uri="{BB962C8B-B14F-4D97-AF65-F5344CB8AC3E}">
        <p14:creationId xmlns:p14="http://schemas.microsoft.com/office/powerpoint/2010/main" val="2201836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a:t>
            </a:fld>
            <a:endParaRPr lang="en-US"/>
          </a:p>
        </p:txBody>
      </p:sp>
    </p:spTree>
    <p:extLst>
      <p:ext uri="{BB962C8B-B14F-4D97-AF65-F5344CB8AC3E}">
        <p14:creationId xmlns:p14="http://schemas.microsoft.com/office/powerpoint/2010/main" val="305892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focus here is the TraCS10.zip.</a:t>
            </a:r>
          </a:p>
          <a:p>
            <a:endParaRPr lang="en-US" dirty="0"/>
          </a:p>
          <a:p>
            <a:r>
              <a:rPr lang="en-US" dirty="0"/>
              <a:t>Full baseline installer for TraCS.  Useful for installing TraCS on a new computer instead of installing an older version of the baseline and then having the update server do the upgrade..  Make downloads faster if the baseline is current.</a:t>
            </a:r>
          </a:p>
          <a:p>
            <a:endParaRPr lang="en-US" dirty="0"/>
          </a:p>
          <a:p>
            <a:r>
              <a:rPr lang="en-US" dirty="0"/>
              <a:t>Also has </a:t>
            </a:r>
            <a:r>
              <a:rPr lang="en-US" dirty="0" err="1"/>
              <a:t>WIPack</a:t>
            </a:r>
            <a:r>
              <a:rPr lang="en-US" dirty="0"/>
              <a:t> information on the page.  Used when internet connectivity is poor or non existent.</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11</a:t>
            </a:fld>
            <a:endParaRPr lang="en-US"/>
          </a:p>
        </p:txBody>
      </p:sp>
    </p:spTree>
    <p:extLst>
      <p:ext uri="{BB962C8B-B14F-4D97-AF65-F5344CB8AC3E}">
        <p14:creationId xmlns:p14="http://schemas.microsoft.com/office/powerpoint/2010/main" val="3481077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TraCS – Traffic and Criminal Software.  Collects, reports and manages incident Data.</a:t>
            </a:r>
          </a:p>
          <a:p>
            <a:r>
              <a:rPr lang="en-US" dirty="0"/>
              <a:t>New this Fall will be the Use of Force and Arrest Related Death form (UFAD).  It will become available November 1, 2019 and is to be used after January 1, 2020 for reporting purposes.  Agencies can continue to use their own form as well.</a:t>
            </a:r>
          </a:p>
          <a:p>
            <a:r>
              <a:rPr lang="en-US" dirty="0"/>
              <a:t>List of forms with very brief overview of each.</a:t>
            </a:r>
          </a:p>
          <a:p>
            <a:r>
              <a:rPr lang="en-US" dirty="0"/>
              <a:t>Equipment Form – now gives agencies control of the equipment type tables.  Customize to each agencies needs.</a:t>
            </a:r>
          </a:p>
          <a:p>
            <a:r>
              <a:rPr lang="en-US" dirty="0"/>
              <a:t>Vehicle Killed Wild Animal Permit – no longer used for Deer, just turkey and bear.</a:t>
            </a:r>
          </a:p>
          <a:p>
            <a:r>
              <a:rPr lang="en-US" dirty="0"/>
              <a:t>Alcohol suite includes:</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12</a:t>
            </a:fld>
            <a:endParaRPr lang="en-US"/>
          </a:p>
        </p:txBody>
      </p:sp>
    </p:spTree>
    <p:extLst>
      <p:ext uri="{BB962C8B-B14F-4D97-AF65-F5344CB8AC3E}">
        <p14:creationId xmlns:p14="http://schemas.microsoft.com/office/powerpoint/2010/main" val="2369044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overview of TraCS setup.</a:t>
            </a:r>
          </a:p>
          <a:p>
            <a:endParaRPr lang="en-US" dirty="0"/>
          </a:p>
          <a:p>
            <a:r>
              <a:rPr lang="en-US" dirty="0"/>
              <a:t>Review how this works.</a:t>
            </a:r>
          </a:p>
          <a:p>
            <a:r>
              <a:rPr lang="en-US" dirty="0"/>
              <a:t>Installed on the laptop (squad) for data collection.</a:t>
            </a:r>
          </a:p>
          <a:p>
            <a:r>
              <a:rPr lang="en-US" dirty="0"/>
              <a:t>Could be set up to </a:t>
            </a:r>
            <a:r>
              <a:rPr lang="en-US" dirty="0" err="1"/>
              <a:t>endshift</a:t>
            </a:r>
            <a:r>
              <a:rPr lang="en-US" dirty="0"/>
              <a:t>:  thumb drive, ftp, webservices to the office setup.</a:t>
            </a:r>
          </a:p>
          <a:p>
            <a:endParaRPr lang="en-US" dirty="0"/>
          </a:p>
          <a:p>
            <a:r>
              <a:rPr lang="en-US" dirty="0"/>
              <a:t>Include DNR for crashes on the transmission </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13</a:t>
            </a:fld>
            <a:endParaRPr lang="en-US"/>
          </a:p>
        </p:txBody>
      </p:sp>
    </p:spTree>
    <p:extLst>
      <p:ext uri="{BB962C8B-B14F-4D97-AF65-F5344CB8AC3E}">
        <p14:creationId xmlns:p14="http://schemas.microsoft.com/office/powerpoint/2010/main" val="1401427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to be able to explain the differences between these installation types.</a:t>
            </a:r>
          </a:p>
          <a:p>
            <a:r>
              <a:rPr lang="en-US" dirty="0"/>
              <a:t>Web service is fairly new.  Set up on IIS server as web application.  Office clients connect directly to database.  Field units sends data to IIS server through web requests.</a:t>
            </a:r>
          </a:p>
          <a:p>
            <a:endParaRPr lang="en-US" dirty="0"/>
          </a:p>
          <a:p>
            <a:r>
              <a:rPr lang="en-US" dirty="0"/>
              <a:t>Network: Office client and mobile client.  </a:t>
            </a:r>
            <a:r>
              <a:rPr lang="en-US" dirty="0" err="1"/>
              <a:t>Endshift</a:t>
            </a:r>
            <a:r>
              <a:rPr lang="en-US" dirty="0"/>
              <a:t> method</a:t>
            </a:r>
          </a:p>
          <a:p>
            <a:endParaRPr lang="en-US" dirty="0"/>
          </a:p>
          <a:p>
            <a:r>
              <a:rPr lang="en-US" dirty="0"/>
              <a:t>Standalone:  Small agencies with no network with one office and a few number of field units.  End shifting.</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14</a:t>
            </a:fld>
            <a:endParaRPr lang="en-US"/>
          </a:p>
        </p:txBody>
      </p:sp>
    </p:spTree>
    <p:extLst>
      <p:ext uri="{BB962C8B-B14F-4D97-AF65-F5344CB8AC3E}">
        <p14:creationId xmlns:p14="http://schemas.microsoft.com/office/powerpoint/2010/main" val="20564304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through the terminology.  </a:t>
            </a:r>
          </a:p>
          <a:p>
            <a:r>
              <a:rPr lang="en-US" dirty="0"/>
              <a:t>Good to know when talking to the help desk.</a:t>
            </a:r>
          </a:p>
          <a:p>
            <a:r>
              <a:rPr lang="en-US" dirty="0"/>
              <a:t>Master computer may be any workstation.  We designate with a check mark on our update server.  Let us know if you need to switch master computer to another one.  Used to approve patches from the state to update client computers.</a:t>
            </a:r>
          </a:p>
          <a:p>
            <a:r>
              <a:rPr lang="en-US" dirty="0"/>
              <a:t>TraCS Server:  Runs the Server edition of TraCS as a web application on a IIS server.  Required if you are going to use web services. Not really recommend to have the server and master be the same machine.</a:t>
            </a:r>
          </a:p>
          <a:p>
            <a:r>
              <a:rPr lang="en-US" dirty="0"/>
              <a:t>Office Workstation:  Used for administrative TraCS tasks in the office.  Editing forms, transmitting forms etc.</a:t>
            </a:r>
          </a:p>
          <a:p>
            <a:r>
              <a:rPr lang="en-US" dirty="0"/>
              <a:t>Field Unit:  Typically where data collection occurs.</a:t>
            </a:r>
          </a:p>
        </p:txBody>
      </p:sp>
      <p:sp>
        <p:nvSpPr>
          <p:cNvPr id="4" name="Slide Number Placeholder 3"/>
          <p:cNvSpPr>
            <a:spLocks noGrp="1"/>
          </p:cNvSpPr>
          <p:nvPr>
            <p:ph type="sldNum" sz="quarter" idx="10"/>
          </p:nvPr>
        </p:nvSpPr>
        <p:spPr/>
        <p:txBody>
          <a:bodyPr/>
          <a:lstStyle/>
          <a:p>
            <a:fld id="{1BE95814-7AB4-4349-89CF-A538C13A2406}" type="slidenum">
              <a:rPr lang="en-US" smtClean="0"/>
              <a:t>15</a:t>
            </a:fld>
            <a:endParaRPr lang="en-US"/>
          </a:p>
        </p:txBody>
      </p:sp>
    </p:spTree>
    <p:extLst>
      <p:ext uri="{BB962C8B-B14F-4D97-AF65-F5344CB8AC3E}">
        <p14:creationId xmlns:p14="http://schemas.microsoft.com/office/powerpoint/2010/main" val="1739535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External Search:  Brings 3</a:t>
            </a:r>
            <a:r>
              <a:rPr lang="en-US" baseline="30000" dirty="0"/>
              <a:t>rd</a:t>
            </a:r>
            <a:r>
              <a:rPr lang="en-US" dirty="0"/>
              <a:t> party data into TraCS.</a:t>
            </a:r>
          </a:p>
          <a:p>
            <a:r>
              <a:rPr lang="en-US" dirty="0"/>
              <a:t>End-shift: transfers data from field unit to folder on network.  Workstation then end-shift to bring the data into the database.</a:t>
            </a:r>
          </a:p>
          <a:p>
            <a:endParaRPr lang="en-US" dirty="0"/>
          </a:p>
          <a:p>
            <a:r>
              <a:rPr lang="en-US" dirty="0"/>
              <a:t>If you don’t like the end-shift start-shift process, then an alternative would be to go to web services.</a:t>
            </a:r>
          </a:p>
          <a:p>
            <a:r>
              <a:rPr lang="en-US" dirty="0"/>
              <a:t>Web service agencies need to have their own in-house IIS experts.</a:t>
            </a:r>
          </a:p>
          <a:p>
            <a:endParaRPr lang="en-US" dirty="0"/>
          </a:p>
          <a:p>
            <a:r>
              <a:rPr lang="en-US" dirty="0"/>
              <a:t>Transmission:  Move data from office to State and possibly RMS.</a:t>
            </a:r>
          </a:p>
        </p:txBody>
      </p:sp>
      <p:sp>
        <p:nvSpPr>
          <p:cNvPr id="4" name="Slide Number Placeholder 3"/>
          <p:cNvSpPr>
            <a:spLocks noGrp="1"/>
          </p:cNvSpPr>
          <p:nvPr>
            <p:ph type="sldNum" sz="quarter" idx="10"/>
          </p:nvPr>
        </p:nvSpPr>
        <p:spPr/>
        <p:txBody>
          <a:bodyPr/>
          <a:lstStyle/>
          <a:p>
            <a:fld id="{1BE95814-7AB4-4349-89CF-A538C13A2406}" type="slidenum">
              <a:rPr lang="en-US" smtClean="0"/>
              <a:t>16</a:t>
            </a:fld>
            <a:endParaRPr lang="en-US"/>
          </a:p>
        </p:txBody>
      </p:sp>
    </p:spTree>
    <p:extLst>
      <p:ext uri="{BB962C8B-B14F-4D97-AF65-F5344CB8AC3E}">
        <p14:creationId xmlns:p14="http://schemas.microsoft.com/office/powerpoint/2010/main" val="3598430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Distribution:  gets your configuration files from your office to all field units.  Also table and user updates.</a:t>
            </a:r>
          </a:p>
          <a:p>
            <a:endParaRPr lang="en-US" dirty="0"/>
          </a:p>
          <a:p>
            <a:r>
              <a:rPr lang="en-US" dirty="0" err="1"/>
              <a:t>WIPack</a:t>
            </a:r>
            <a:r>
              <a:rPr lang="en-US" dirty="0"/>
              <a:t>:  read statement.  Goes to master computer, then approved and released to field units.</a:t>
            </a:r>
          </a:p>
          <a:p>
            <a:endParaRPr lang="en-US" dirty="0"/>
          </a:p>
          <a:p>
            <a:r>
              <a:rPr lang="en-US" dirty="0"/>
              <a:t>Baseline:  The TraCS exe file.  Developed at national level and states customizes forms.  We will be updating to a new baseline with the fall pack. 19.01.06</a:t>
            </a:r>
          </a:p>
          <a:p>
            <a:endParaRPr lang="en-US" dirty="0"/>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17</a:t>
            </a:fld>
            <a:endParaRPr lang="en-US"/>
          </a:p>
        </p:txBody>
      </p:sp>
    </p:spTree>
    <p:extLst>
      <p:ext uri="{BB962C8B-B14F-4D97-AF65-F5344CB8AC3E}">
        <p14:creationId xmlns:p14="http://schemas.microsoft.com/office/powerpoint/2010/main" val="3730207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a:p>
            <a:r>
              <a:rPr lang="en-US" dirty="0"/>
              <a:t>Document numbers: ELCI in particular</a:t>
            </a:r>
          </a:p>
          <a:p>
            <a:endParaRPr lang="en-US" dirty="0"/>
          </a:p>
          <a:p>
            <a:r>
              <a:rPr lang="en-US" dirty="0"/>
              <a:t>Be sure you have good backup of system, especially your data.</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18</a:t>
            </a:fld>
            <a:endParaRPr lang="en-US"/>
          </a:p>
        </p:txBody>
      </p:sp>
    </p:spTree>
    <p:extLst>
      <p:ext uri="{BB962C8B-B14F-4D97-AF65-F5344CB8AC3E}">
        <p14:creationId xmlns:p14="http://schemas.microsoft.com/office/powerpoint/2010/main" val="3278722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had agencies call us for help on recovering from catastrophic events.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sorry for the delay in reply.  We have been up to our ears in issues.  Hurricane Michael swept thru our TraCS server site in Panama City and tore the roof off of the </a:t>
            </a:r>
            <a:r>
              <a:rPr lang="en-US" sz="1200" kern="1200" dirty="0" err="1">
                <a:solidFill>
                  <a:schemeClr val="tx1"/>
                </a:solidFill>
                <a:effectLst/>
                <a:latin typeface="+mn-lt"/>
                <a:ea typeface="+mn-ea"/>
                <a:cs typeface="+mn-cs"/>
              </a:rPr>
              <a:t>bldg</a:t>
            </a:r>
            <a:r>
              <a:rPr lang="en-US" sz="1200" kern="1200" dirty="0">
                <a:solidFill>
                  <a:schemeClr val="tx1"/>
                </a:solidFill>
                <a:effectLst/>
                <a:latin typeface="+mn-lt"/>
                <a:ea typeface="+mn-ea"/>
                <a:cs typeface="+mn-cs"/>
              </a:rPr>
              <a:t> along with water damage.   Thankfully we were able to get our servers and data all secure in a waterproof bunker and I am happy to say that it all survived the hurricane.  The city is out of power and they just began opening the roads to allow folks to come back into the city. The </a:t>
            </a:r>
            <a:r>
              <a:rPr lang="en-US" sz="1200" kern="1200" dirty="0" err="1">
                <a:solidFill>
                  <a:schemeClr val="tx1"/>
                </a:solidFill>
                <a:effectLst/>
                <a:latin typeface="+mn-lt"/>
                <a:ea typeface="+mn-ea"/>
                <a:cs typeface="+mn-cs"/>
              </a:rPr>
              <a:t>bldg</a:t>
            </a:r>
            <a:r>
              <a:rPr lang="en-US" sz="1200" kern="1200" dirty="0">
                <a:solidFill>
                  <a:schemeClr val="tx1"/>
                </a:solidFill>
                <a:effectLst/>
                <a:latin typeface="+mn-lt"/>
                <a:ea typeface="+mn-ea"/>
                <a:cs typeface="+mn-cs"/>
              </a:rPr>
              <a:t> we were in has been condemned so we had to get our equipment out of there, which we did Monday, and we have begun setting it back up in a new location.   As you can imagine this has been a nightmare, but we are thankful that our stuff is ok.  We have been busy ever since doing damage control.  (Wednesday 10-17-2018)</a:t>
            </a:r>
          </a:p>
          <a:p>
            <a:endParaRPr lang="en-US" dirty="0"/>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19</a:t>
            </a:fld>
            <a:endParaRPr lang="en-US"/>
          </a:p>
        </p:txBody>
      </p:sp>
    </p:spTree>
    <p:extLst>
      <p:ext uri="{BB962C8B-B14F-4D97-AF65-F5344CB8AC3E}">
        <p14:creationId xmlns:p14="http://schemas.microsoft.com/office/powerpoint/2010/main" val="1988490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key is Prevention.</a:t>
            </a:r>
          </a:p>
          <a:p>
            <a:r>
              <a:rPr lang="en-US" dirty="0"/>
              <a:t>Get servers into a locked room.  Be sure there is good airflow around each server.</a:t>
            </a:r>
          </a:p>
          <a:p>
            <a:r>
              <a:rPr lang="en-US" dirty="0"/>
              <a:t>Keep servers off of the floor.  This is the best prevention of flood and water damage.</a:t>
            </a:r>
          </a:p>
          <a:p>
            <a:r>
              <a:rPr lang="en-US" dirty="0"/>
              <a:t>Limit physical access to server room to only those who need to be there.  This may be by Key cards or keys for locked doors.</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20</a:t>
            </a:fld>
            <a:endParaRPr lang="en-US"/>
          </a:p>
        </p:txBody>
      </p:sp>
    </p:spTree>
    <p:extLst>
      <p:ext uri="{BB962C8B-B14F-4D97-AF65-F5344CB8AC3E}">
        <p14:creationId xmlns:p14="http://schemas.microsoft.com/office/powerpoint/2010/main" val="3837974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a:t>
            </a:r>
            <a:r>
              <a:rPr lang="en-US" baseline="0" dirty="0"/>
              <a:t> we’ll be covering the above topics.</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a:t>
            </a:fld>
            <a:endParaRPr lang="en-US"/>
          </a:p>
        </p:txBody>
      </p:sp>
    </p:spTree>
    <p:extLst>
      <p:ext uri="{BB962C8B-B14F-4D97-AF65-F5344CB8AC3E}">
        <p14:creationId xmlns:p14="http://schemas.microsoft.com/office/powerpoint/2010/main" val="10096093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Over the past few years we’ve </a:t>
            </a:r>
            <a:r>
              <a:rPr lang="en-US" baseline="0"/>
              <a:t>had  reports </a:t>
            </a:r>
            <a:r>
              <a:rPr lang="en-US" baseline="0" dirty="0"/>
              <a:t>of agencies being attacked by ransomware and these agencies losing their TraCS data. </a:t>
            </a:r>
          </a:p>
          <a:p>
            <a:endParaRPr lang="en-US" baseline="0" dirty="0"/>
          </a:p>
          <a:p>
            <a:r>
              <a:rPr lang="en-US" baseline="0" dirty="0"/>
              <a:t>Ransomware is a form of computer virus or malware that encrypts all the data on the hard drive.  Once it’s it encrypted there is no way to decrypt the data without paying money to criminals.  There are some things you can do to help prevent a ransomware incident in your agency.  I believe many of you are already doing these things, but it doesn’t hurt to review.  I’m not a cyber security expert.  The following is just basic common sense advice to get you started thinking about this issue</a:t>
            </a:r>
          </a:p>
          <a:p>
            <a:endParaRPr lang="en-US" dirty="0"/>
          </a:p>
          <a:p>
            <a:r>
              <a:rPr lang="en-US" baseline="0" dirty="0"/>
              <a:t>Apply p</a:t>
            </a:r>
            <a:r>
              <a:rPr lang="en-US" dirty="0"/>
              <a:t>atches to operating systems, software, and firmware on a regular basis.</a:t>
            </a:r>
          </a:p>
          <a:p>
            <a:endParaRPr lang="en-US" dirty="0"/>
          </a:p>
          <a:p>
            <a:r>
              <a:rPr lang="en-US" dirty="0"/>
              <a:t>Ensure antivirus and anti-malware solutions are set to automatically update and conduct regular scans.</a:t>
            </a:r>
          </a:p>
          <a:p>
            <a:endParaRPr lang="en-US" dirty="0"/>
          </a:p>
          <a:p>
            <a:r>
              <a:rPr lang="en-US" dirty="0"/>
              <a:t>Manage the use of privileged accounts—no users should be assigned administrative access unless absolutely needed, and only use administrator accounts when necessary.</a:t>
            </a:r>
          </a:p>
          <a:p>
            <a:endParaRPr lang="en-US" dirty="0"/>
          </a:p>
          <a:p>
            <a:r>
              <a:rPr lang="en-US" dirty="0"/>
              <a:t>Configure access controls, including file, directory, and network share permissions appropriately. If users only need read specific information, they don’t need write-access to those files or directories.</a:t>
            </a:r>
          </a:p>
          <a:p>
            <a:endParaRPr lang="en-US" dirty="0"/>
          </a:p>
          <a:p>
            <a:r>
              <a:rPr lang="en-US" dirty="0"/>
              <a:t>Disable macro scripts from office files transmitted over e-mail.</a:t>
            </a:r>
          </a:p>
          <a:p>
            <a:endParaRPr lang="en-US" dirty="0"/>
          </a:p>
          <a:p>
            <a:r>
              <a:rPr lang="en-US" dirty="0"/>
              <a:t>Implement software restriction policies or other controls to prevent programs from executing from common ransomware locations (for example, temporary folders supporting Internet browsers).</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21</a:t>
            </a:fld>
            <a:endParaRPr lang="en-US"/>
          </a:p>
        </p:txBody>
      </p:sp>
    </p:spTree>
    <p:extLst>
      <p:ext uri="{BB962C8B-B14F-4D97-AF65-F5344CB8AC3E}">
        <p14:creationId xmlns:p14="http://schemas.microsoft.com/office/powerpoint/2010/main" val="3880841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a:t>
            </a:r>
            <a:r>
              <a:rPr lang="en-US" baseline="0" dirty="0"/>
              <a:t> your business continuity plan covers what happens if you were to suddenly lose all of TraCS data, whether that’s due to a hard drive failure or mal-ware.  How soon could you be back in business?</a:t>
            </a:r>
          </a:p>
          <a:p>
            <a:endParaRPr lang="en-US" baseline="0" dirty="0"/>
          </a:p>
          <a:p>
            <a:r>
              <a:rPr lang="en-US" dirty="0"/>
              <a:t>Back up data regularly and verify the integrity of those backups regularly.  Secure your backups. Make sure they aren’t connected to the computers and networks they are backing up.</a:t>
            </a:r>
          </a:p>
          <a:p>
            <a:endParaRPr lang="en-US" baseline="0" dirty="0"/>
          </a:p>
          <a:p>
            <a:r>
              <a:rPr lang="en-US" baseline="0" dirty="0"/>
              <a:t>It’s a good idea to keep a printed copy of some of your TraCS configuration information in a safe place.  This can be as simple as taking a screenshot of your Configuration Wizard Settings, printing out the settings.ini file the TraCS\Settings folder of your master computer and taking screenshots of database connections editor for each connection.</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22</a:t>
            </a:fld>
            <a:endParaRPr lang="en-US"/>
          </a:p>
        </p:txBody>
      </p:sp>
    </p:spTree>
    <p:extLst>
      <p:ext uri="{BB962C8B-B14F-4D97-AF65-F5344CB8AC3E}">
        <p14:creationId xmlns:p14="http://schemas.microsoft.com/office/powerpoint/2010/main" val="4068556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a:t>
            </a:r>
            <a:r>
              <a:rPr lang="en-US" baseline="0" dirty="0"/>
              <a:t> your business continuity plan covers what happens if you were to suddenly loose all of TraCS data whether that’s due to a hard drive failure or mal-ware.  How soon could you be back up an operational.</a:t>
            </a:r>
            <a:endParaRPr lang="en-US" dirty="0"/>
          </a:p>
          <a:p>
            <a:endParaRPr lang="en-US" dirty="0"/>
          </a:p>
          <a:p>
            <a:r>
              <a:rPr lang="en-US" dirty="0"/>
              <a:t>If a cyber-attack occurs</a:t>
            </a:r>
            <a:r>
              <a:rPr lang="en-US" baseline="0" dirty="0"/>
              <a:t> you need to:</a:t>
            </a:r>
          </a:p>
          <a:p>
            <a:endParaRPr lang="en-US" baseline="0" dirty="0"/>
          </a:p>
          <a:p>
            <a:r>
              <a:rPr lang="en-US" baseline="0" dirty="0"/>
              <a:t>I</a:t>
            </a:r>
            <a:r>
              <a:rPr lang="en-US" dirty="0"/>
              <a:t>dentify and isolate infected and potentially infected systems</a:t>
            </a:r>
          </a:p>
          <a:p>
            <a:r>
              <a:rPr lang="en-US" dirty="0"/>
              <a:t>Disable shared network drives connected to the infected systems.</a:t>
            </a:r>
          </a:p>
          <a:p>
            <a:r>
              <a:rPr lang="en-US" dirty="0"/>
              <a:t>Consider suspending ordinary-course backups of those systems to prevent further propagation of the virus.</a:t>
            </a:r>
          </a:p>
          <a:p>
            <a:r>
              <a:rPr lang="en-US" dirty="0"/>
              <a:t>Let</a:t>
            </a:r>
            <a:r>
              <a:rPr lang="en-US" baseline="0" dirty="0"/>
              <a:t> everyone in your agency know </a:t>
            </a:r>
            <a:r>
              <a:rPr lang="en-US" dirty="0"/>
              <a:t>about the attack and warn them not open email and attachments from suspicious sources.</a:t>
            </a:r>
          </a:p>
        </p:txBody>
      </p:sp>
      <p:sp>
        <p:nvSpPr>
          <p:cNvPr id="4" name="Slide Number Placeholder 3"/>
          <p:cNvSpPr>
            <a:spLocks noGrp="1"/>
          </p:cNvSpPr>
          <p:nvPr>
            <p:ph type="sldNum" sz="quarter" idx="10"/>
          </p:nvPr>
        </p:nvSpPr>
        <p:spPr/>
        <p:txBody>
          <a:bodyPr/>
          <a:lstStyle/>
          <a:p>
            <a:fld id="{1BE95814-7AB4-4349-89CF-A538C13A2406}" type="slidenum">
              <a:rPr lang="en-US" smtClean="0"/>
              <a:t>23</a:t>
            </a:fld>
            <a:endParaRPr lang="en-US"/>
          </a:p>
        </p:txBody>
      </p:sp>
    </p:spTree>
    <p:extLst>
      <p:ext uri="{BB962C8B-B14F-4D97-AF65-F5344CB8AC3E}">
        <p14:creationId xmlns:p14="http://schemas.microsoft.com/office/powerpoint/2010/main" val="17369537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worst</a:t>
            </a:r>
            <a:r>
              <a:rPr lang="en-US" baseline="0" dirty="0"/>
              <a:t> does happen, you may need to recreate your TraCS installation including your TraCS databases.  Ideally, you have good backups and it’s just a a matter of restoring from the backup.</a:t>
            </a:r>
          </a:p>
          <a:p>
            <a:endParaRPr lang="en-US" baseline="0" dirty="0"/>
          </a:p>
          <a:p>
            <a:r>
              <a:rPr lang="en-US" baseline="0" dirty="0"/>
              <a:t>If you don’t have  a good back up, you will be reinstalling TraCS essentially from scratch using your installation guide.  However, you should be able to restore up to the last 90 days of data using the resend option on the field unit to re-end-shift data in, assuming the field units haven’t been compromised.</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24</a:t>
            </a:fld>
            <a:endParaRPr lang="en-US"/>
          </a:p>
        </p:txBody>
      </p:sp>
    </p:spTree>
    <p:extLst>
      <p:ext uri="{BB962C8B-B14F-4D97-AF65-F5344CB8AC3E}">
        <p14:creationId xmlns:p14="http://schemas.microsoft.com/office/powerpoint/2010/main" val="35788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Designed to document your agency setup as you have it built.</a:t>
            </a:r>
          </a:p>
          <a:p>
            <a:r>
              <a:rPr lang="en-US" dirty="0"/>
              <a:t>Do you have and can you find your documentation.</a:t>
            </a:r>
          </a:p>
          <a:p>
            <a:r>
              <a:rPr lang="en-US" dirty="0"/>
              <a:t>Keep this updated as you make changes.  </a:t>
            </a:r>
          </a:p>
          <a:p>
            <a:r>
              <a:rPr lang="en-US" dirty="0"/>
              <a:t>Store this where it is easily accessible.</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25</a:t>
            </a:fld>
            <a:endParaRPr lang="en-US"/>
          </a:p>
        </p:txBody>
      </p:sp>
    </p:spTree>
    <p:extLst>
      <p:ext uri="{BB962C8B-B14F-4D97-AF65-F5344CB8AC3E}">
        <p14:creationId xmlns:p14="http://schemas.microsoft.com/office/powerpoint/2010/main" val="15631785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if</a:t>
            </a:r>
            <a:r>
              <a:rPr lang="en-US" baseline="0" dirty="0"/>
              <a:t> you already have great documentation about your agency’s TraCS configuration, you may benefit from completing the worksheet.  It is a great introduction to your TraCS environment.</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26</a:t>
            </a:fld>
            <a:endParaRPr lang="en-US"/>
          </a:p>
        </p:txBody>
      </p:sp>
    </p:spTree>
    <p:extLst>
      <p:ext uri="{BB962C8B-B14F-4D97-AF65-F5344CB8AC3E}">
        <p14:creationId xmlns:p14="http://schemas.microsoft.com/office/powerpoint/2010/main" val="28742485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Multi item page.  Click for items to appear.</a:t>
            </a:r>
          </a:p>
          <a:p>
            <a:r>
              <a:rPr lang="en-US" dirty="0"/>
              <a:t>Get information for your setup.</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27</a:t>
            </a:fld>
            <a:endParaRPr lang="en-US"/>
          </a:p>
        </p:txBody>
      </p:sp>
    </p:spTree>
    <p:extLst>
      <p:ext uri="{BB962C8B-B14F-4D97-AF65-F5344CB8AC3E}">
        <p14:creationId xmlns:p14="http://schemas.microsoft.com/office/powerpoint/2010/main" val="38051855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database connection tells TraCS how to connect to a database.  For example, TraCS knows where the Users database is stored and how to connect to it because of connection information about the User database, which is entered in the Database Connection Editor.   The Database Connections Editor takes the settings entered in the panel and generates a connection string to be used by TraCS to access your data. A database cannot be accessed by TraCS unless the correct connection information is specified in the Database Connections Editor.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Config </a:t>
            </a:r>
            <a:r>
              <a:rPr lang="en-US" sz="1200" kern="1200" dirty="0" err="1">
                <a:solidFill>
                  <a:schemeClr val="tx1"/>
                </a:solidFill>
                <a:effectLst/>
                <a:latin typeface="+mn-lt"/>
                <a:ea typeface="+mn-ea"/>
                <a:cs typeface="+mn-cs"/>
              </a:rPr>
              <a:t>Manager|Setup|Database</a:t>
            </a:r>
            <a:r>
              <a:rPr lang="en-US" sz="1200" kern="1200" dirty="0">
                <a:solidFill>
                  <a:schemeClr val="tx1"/>
                </a:solidFill>
                <a:effectLst/>
                <a:latin typeface="+mn-lt"/>
                <a:ea typeface="+mn-ea"/>
                <a:cs typeface="+mn-cs"/>
              </a:rPr>
              <a:t> Connection Strings.  Expand to each Database and copy the Connection String information and paste in document for each database.</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28</a:t>
            </a:fld>
            <a:endParaRPr lang="en-US"/>
          </a:p>
        </p:txBody>
      </p:sp>
    </p:spTree>
    <p:extLst>
      <p:ext uri="{BB962C8B-B14F-4D97-AF65-F5344CB8AC3E}">
        <p14:creationId xmlns:p14="http://schemas.microsoft.com/office/powerpoint/2010/main" val="30390486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4 TraCS databases.  Paraphrase the wording above.</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29</a:t>
            </a:fld>
            <a:endParaRPr lang="en-US"/>
          </a:p>
        </p:txBody>
      </p:sp>
    </p:spTree>
    <p:extLst>
      <p:ext uri="{BB962C8B-B14F-4D97-AF65-F5344CB8AC3E}">
        <p14:creationId xmlns:p14="http://schemas.microsoft.com/office/powerpoint/2010/main" val="42455820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SQL server the databases are named somewhat differently.</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30</a:t>
            </a:fld>
            <a:endParaRPr lang="en-US"/>
          </a:p>
        </p:txBody>
      </p:sp>
    </p:spTree>
    <p:extLst>
      <p:ext uri="{BB962C8B-B14F-4D97-AF65-F5344CB8AC3E}">
        <p14:creationId xmlns:p14="http://schemas.microsoft.com/office/powerpoint/2010/main" val="1093909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class</a:t>
            </a:r>
            <a:r>
              <a:rPr lang="en-US" baseline="0" dirty="0"/>
              <a:t> is intended for those who are new to the role of TraCS administrator.  We’re assuming that although you have a good set of IT skills, you are completely new to TraCS and as you look around you are asking now what? </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a:t>
            </a:fld>
            <a:endParaRPr lang="en-US"/>
          </a:p>
        </p:txBody>
      </p:sp>
    </p:spTree>
    <p:extLst>
      <p:ext uri="{BB962C8B-B14F-4D97-AF65-F5344CB8AC3E}">
        <p14:creationId xmlns:p14="http://schemas.microsoft.com/office/powerpoint/2010/main" val="18782074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information about your system can also be found in the Connection Editor.</a:t>
            </a:r>
          </a:p>
          <a:p>
            <a:r>
              <a:rPr lang="en-US" dirty="0"/>
              <a:t>LDAP – server info for Active Directory</a:t>
            </a:r>
          </a:p>
          <a:p>
            <a:r>
              <a:rPr lang="en-US" dirty="0"/>
              <a:t>SMTP – </a:t>
            </a:r>
            <a:r>
              <a:rPr lang="en-US" dirty="0" err="1"/>
              <a:t>eMail</a:t>
            </a:r>
            <a:r>
              <a:rPr lang="en-US" dirty="0"/>
              <a:t> server</a:t>
            </a:r>
          </a:p>
          <a:p>
            <a:r>
              <a:rPr lang="en-US" dirty="0"/>
              <a:t>Proxy – if you have to use an intermediary between office computers and the internet</a:t>
            </a:r>
          </a:p>
          <a:p>
            <a:r>
              <a:rPr lang="en-US" dirty="0"/>
              <a:t>Distribution Run As – Different credentials used to run distributions if the current user does not have high enough credentials.  Not used often.</a:t>
            </a:r>
          </a:p>
          <a:p>
            <a:r>
              <a:rPr lang="en-US" dirty="0"/>
              <a:t>Check the BadgerTraCS Maintenance Guide for more information.</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31</a:t>
            </a:fld>
            <a:endParaRPr lang="en-US"/>
          </a:p>
        </p:txBody>
      </p:sp>
    </p:spTree>
    <p:extLst>
      <p:ext uri="{BB962C8B-B14F-4D97-AF65-F5344CB8AC3E}">
        <p14:creationId xmlns:p14="http://schemas.microsoft.com/office/powerpoint/2010/main" val="26942272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what the Active Directory connection string page looks like.  We will get into this deeper later in the presentation.</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32</a:t>
            </a:fld>
            <a:endParaRPr lang="en-US"/>
          </a:p>
        </p:txBody>
      </p:sp>
    </p:spTree>
    <p:extLst>
      <p:ext uri="{BB962C8B-B14F-4D97-AF65-F5344CB8AC3E}">
        <p14:creationId xmlns:p14="http://schemas.microsoft.com/office/powerpoint/2010/main" val="24231467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Just read.</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33</a:t>
            </a:fld>
            <a:endParaRPr lang="en-US"/>
          </a:p>
        </p:txBody>
      </p:sp>
    </p:spTree>
    <p:extLst>
      <p:ext uri="{BB962C8B-B14F-4D97-AF65-F5344CB8AC3E}">
        <p14:creationId xmlns:p14="http://schemas.microsoft.com/office/powerpoint/2010/main" val="1857299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SMTP setup page.</a:t>
            </a:r>
          </a:p>
          <a:p>
            <a:endParaRPr lang="en-US" dirty="0"/>
          </a:p>
          <a:p>
            <a:r>
              <a:rPr lang="en-US" dirty="0"/>
              <a:t>Used when you have email notifications set up at your agency.</a:t>
            </a:r>
          </a:p>
        </p:txBody>
      </p:sp>
      <p:sp>
        <p:nvSpPr>
          <p:cNvPr id="4" name="Slide Number Placeholder 3"/>
          <p:cNvSpPr>
            <a:spLocks noGrp="1"/>
          </p:cNvSpPr>
          <p:nvPr>
            <p:ph type="sldNum" sz="quarter" idx="10"/>
          </p:nvPr>
        </p:nvSpPr>
        <p:spPr/>
        <p:txBody>
          <a:bodyPr/>
          <a:lstStyle/>
          <a:p>
            <a:fld id="{1BE95814-7AB4-4349-89CF-A538C13A2406}" type="slidenum">
              <a:rPr lang="en-US" smtClean="0"/>
              <a:t>34</a:t>
            </a:fld>
            <a:endParaRPr lang="en-US"/>
          </a:p>
        </p:txBody>
      </p:sp>
    </p:spTree>
    <p:extLst>
      <p:ext uri="{BB962C8B-B14F-4D97-AF65-F5344CB8AC3E}">
        <p14:creationId xmlns:p14="http://schemas.microsoft.com/office/powerpoint/2010/main" val="27148072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Just read.</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37</a:t>
            </a:fld>
            <a:endParaRPr lang="en-US"/>
          </a:p>
        </p:txBody>
      </p:sp>
    </p:spTree>
    <p:extLst>
      <p:ext uri="{BB962C8B-B14F-4D97-AF65-F5344CB8AC3E}">
        <p14:creationId xmlns:p14="http://schemas.microsoft.com/office/powerpoint/2010/main" val="32170426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where you would add the higher level User ID and password.</a:t>
            </a:r>
          </a:p>
          <a:p>
            <a:r>
              <a:rPr lang="en-US" dirty="0"/>
              <a:t>Rarely used feature.</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38</a:t>
            </a:fld>
            <a:endParaRPr lang="en-US"/>
          </a:p>
        </p:txBody>
      </p:sp>
    </p:spTree>
    <p:extLst>
      <p:ext uri="{BB962C8B-B14F-4D97-AF65-F5344CB8AC3E}">
        <p14:creationId xmlns:p14="http://schemas.microsoft.com/office/powerpoint/2010/main" val="14538683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read.</a:t>
            </a:r>
          </a:p>
          <a:p>
            <a:r>
              <a:rPr lang="en-US" dirty="0"/>
              <a:t>We do not write to any other location for distributions.  This is why the access rights user have is good enough to install distribution.</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39</a:t>
            </a:fld>
            <a:endParaRPr lang="en-US"/>
          </a:p>
        </p:txBody>
      </p:sp>
    </p:spTree>
    <p:extLst>
      <p:ext uri="{BB962C8B-B14F-4D97-AF65-F5344CB8AC3E}">
        <p14:creationId xmlns:p14="http://schemas.microsoft.com/office/powerpoint/2010/main" val="8540350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to document, not only for you, but for anyone that follows.</a:t>
            </a:r>
          </a:p>
          <a:p>
            <a:r>
              <a:rPr lang="en-US" dirty="0"/>
              <a:t>Export – pulling data out of your database and formatting it to how you want it.</a:t>
            </a:r>
          </a:p>
          <a:p>
            <a:r>
              <a:rPr lang="en-US" dirty="0"/>
              <a:t>Transmit – Moving the formatted data to your storage.</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40</a:t>
            </a:fld>
            <a:endParaRPr lang="en-US"/>
          </a:p>
        </p:txBody>
      </p:sp>
    </p:spTree>
    <p:extLst>
      <p:ext uri="{BB962C8B-B14F-4D97-AF65-F5344CB8AC3E}">
        <p14:creationId xmlns:p14="http://schemas.microsoft.com/office/powerpoint/2010/main" val="5363265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All local agency data exports located under the </a:t>
            </a:r>
            <a:r>
              <a:rPr lang="en-US" sz="1200" b="1" dirty="0" err="1"/>
              <a:t>ExportRMS</a:t>
            </a:r>
            <a:r>
              <a:rPr lang="en-US" sz="1200" dirty="0"/>
              <a:t> action.</a:t>
            </a:r>
          </a:p>
          <a:p>
            <a:r>
              <a:rPr lang="en-US" sz="1200" dirty="0"/>
              <a:t>Activate either </a:t>
            </a:r>
            <a:r>
              <a:rPr lang="en-US" sz="1200" b="1" dirty="0" err="1"/>
              <a:t>xmlToRMS</a:t>
            </a:r>
            <a:r>
              <a:rPr lang="en-US" sz="1200" dirty="0"/>
              <a:t> for the standard format or </a:t>
            </a:r>
            <a:r>
              <a:rPr lang="en-US" sz="1200" b="1" dirty="0"/>
              <a:t>73xmlToRMS</a:t>
            </a:r>
            <a:r>
              <a:rPr lang="en-US" sz="1200" dirty="0"/>
              <a:t> for the TraCS 7.3 backward compatibility  format.</a:t>
            </a:r>
          </a:p>
          <a:p>
            <a:r>
              <a:rPr lang="en-US" sz="1200" dirty="0"/>
              <a:t>Activate </a:t>
            </a:r>
            <a:r>
              <a:rPr lang="en-US" sz="1200" b="1" dirty="0" err="1"/>
              <a:t>imageToRMS</a:t>
            </a:r>
            <a:r>
              <a:rPr lang="en-US" sz="1200" dirty="0"/>
              <a:t> if you want a PDF or TIFF of the report.  (useful for image systems)</a:t>
            </a:r>
          </a:p>
          <a:p>
            <a:r>
              <a:rPr lang="en-US" sz="1200" dirty="0"/>
              <a:t>It is also possible to export data in any format if you configure a custom XSLT stylesheet.</a:t>
            </a:r>
          </a:p>
          <a:p>
            <a:r>
              <a:rPr lang="en-US" sz="1200" dirty="0"/>
              <a:t>See </a:t>
            </a:r>
            <a:r>
              <a:rPr lang="en-US" sz="1200" b="1" dirty="0"/>
              <a:t>Exporting Data out of TraCS</a:t>
            </a:r>
            <a:r>
              <a:rPr lang="en-US" sz="1200" dirty="0"/>
              <a:t> in the </a:t>
            </a:r>
            <a:r>
              <a:rPr lang="en-US" sz="1200" i="1" dirty="0"/>
              <a:t>Badger TraCS Maintenance Guide</a:t>
            </a:r>
            <a:r>
              <a:rPr lang="en-US" sz="1200" dirty="0"/>
              <a:t> for more information.</a:t>
            </a:r>
            <a:endParaRPr lang="en-US" sz="1200" b="1" dirty="0"/>
          </a:p>
          <a:p>
            <a:r>
              <a:rPr lang="en-US" dirty="0"/>
              <a:t>NOTE:  We do not update the 73xmlToRMS when new forms are added to the suite.  </a:t>
            </a:r>
          </a:p>
          <a:p>
            <a:r>
              <a:rPr lang="en-US" dirty="0"/>
              <a:t>This is now an Agency level operation.</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41</a:t>
            </a:fld>
            <a:endParaRPr lang="en-US"/>
          </a:p>
        </p:txBody>
      </p:sp>
    </p:spTree>
    <p:extLst>
      <p:ext uri="{BB962C8B-B14F-4D97-AF65-F5344CB8AC3E}">
        <p14:creationId xmlns:p14="http://schemas.microsoft.com/office/powerpoint/2010/main" val="20257321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200" dirty="0"/>
              <a:t>All local agency data communications instructions located under the </a:t>
            </a:r>
            <a:r>
              <a:rPr lang="en-US" sz="3200" b="1" dirty="0"/>
              <a:t>TransComm</a:t>
            </a:r>
            <a:r>
              <a:rPr lang="en-US" sz="3200" dirty="0"/>
              <a:t> action and end in “RMS”.</a:t>
            </a:r>
          </a:p>
          <a:p>
            <a:r>
              <a:rPr lang="en-US" sz="3200" dirty="0"/>
              <a:t>Communications instructions move the data that has been exported out of TraCS.</a:t>
            </a:r>
          </a:p>
          <a:p>
            <a:r>
              <a:rPr lang="en-US" sz="3200" dirty="0"/>
              <a:t>Common Communication Types</a:t>
            </a:r>
          </a:p>
          <a:p>
            <a:pPr lvl="1"/>
            <a:r>
              <a:rPr lang="en-US" sz="3000" dirty="0"/>
              <a:t>File Copy</a:t>
            </a:r>
          </a:p>
          <a:p>
            <a:pPr lvl="1"/>
            <a:r>
              <a:rPr lang="en-US" sz="3000" dirty="0"/>
              <a:t>FTP (Insecure unless you choose FTPS protocol)</a:t>
            </a:r>
          </a:p>
          <a:p>
            <a:pPr lvl="1"/>
            <a:r>
              <a:rPr lang="en-US" sz="3000" dirty="0"/>
              <a:t>HTTP Post</a:t>
            </a:r>
          </a:p>
          <a:p>
            <a:r>
              <a:rPr lang="en-US" sz="3200" dirty="0"/>
              <a:t>File Options: which files to process and where to find them on the transmitting computer</a:t>
            </a:r>
          </a:p>
          <a:p>
            <a:r>
              <a:rPr lang="en-US" sz="3200" dirty="0"/>
              <a:t>Combine Options: how individual files are to be combined: zipped together or one large XML document or files sent individually</a:t>
            </a:r>
          </a:p>
          <a:p>
            <a:pPr lvl="1"/>
            <a:r>
              <a:rPr lang="en-US" sz="3000" dirty="0"/>
              <a:t>File encryption options also here.</a:t>
            </a:r>
          </a:p>
          <a:p>
            <a:r>
              <a:rPr lang="en-US" sz="3200" dirty="0"/>
              <a:t>Communication Options: where to send the data. </a:t>
            </a:r>
          </a:p>
          <a:p>
            <a:pPr lvl="1"/>
            <a:endParaRPr lang="en-US" sz="3000" dirty="0"/>
          </a:p>
          <a:p>
            <a:pPr lvl="1"/>
            <a:endParaRPr lang="en-US" sz="3000" dirty="0"/>
          </a:p>
        </p:txBody>
      </p:sp>
      <p:sp>
        <p:nvSpPr>
          <p:cNvPr id="4" name="Slide Number Placeholder 3"/>
          <p:cNvSpPr>
            <a:spLocks noGrp="1"/>
          </p:cNvSpPr>
          <p:nvPr>
            <p:ph type="sldNum" sz="quarter" idx="10"/>
          </p:nvPr>
        </p:nvSpPr>
        <p:spPr/>
        <p:txBody>
          <a:bodyPr/>
          <a:lstStyle/>
          <a:p>
            <a:fld id="{1BE95814-7AB4-4349-89CF-A538C13A2406}" type="slidenum">
              <a:rPr lang="en-US" smtClean="0"/>
              <a:t>43</a:t>
            </a:fld>
            <a:endParaRPr lang="en-US"/>
          </a:p>
        </p:txBody>
      </p:sp>
    </p:spTree>
    <p:extLst>
      <p:ext uri="{BB962C8B-B14F-4D97-AF65-F5344CB8AC3E}">
        <p14:creationId xmlns:p14="http://schemas.microsoft.com/office/powerpoint/2010/main" val="156207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Wisconsin User ID (WUID) is better known as a WAMS id.  The terms are interchangeable.</a:t>
            </a:r>
          </a:p>
        </p:txBody>
      </p:sp>
      <p:sp>
        <p:nvSpPr>
          <p:cNvPr id="4" name="Slide Number Placeholder 3"/>
          <p:cNvSpPr>
            <a:spLocks noGrp="1"/>
          </p:cNvSpPr>
          <p:nvPr>
            <p:ph type="sldNum" sz="quarter" idx="10"/>
          </p:nvPr>
        </p:nvSpPr>
        <p:spPr/>
        <p:txBody>
          <a:bodyPr/>
          <a:lstStyle/>
          <a:p>
            <a:fld id="{1BE95814-7AB4-4349-89CF-A538C13A2406}" type="slidenum">
              <a:rPr lang="en-US" smtClean="0"/>
              <a:t>4</a:t>
            </a:fld>
            <a:endParaRPr lang="en-US"/>
          </a:p>
        </p:txBody>
      </p:sp>
    </p:spTree>
    <p:extLst>
      <p:ext uri="{BB962C8B-B14F-4D97-AF65-F5344CB8AC3E}">
        <p14:creationId xmlns:p14="http://schemas.microsoft.com/office/powerpoint/2010/main" val="36631378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All local agency data communications instructions located under the </a:t>
            </a:r>
            <a:r>
              <a:rPr lang="en-US" sz="1200" b="1" dirty="0" err="1"/>
              <a:t>TransComm</a:t>
            </a:r>
            <a:r>
              <a:rPr lang="en-US" sz="1200" dirty="0"/>
              <a:t> action and end in “RMS”.</a:t>
            </a:r>
          </a:p>
          <a:p>
            <a:r>
              <a:rPr lang="en-US" sz="1200" dirty="0"/>
              <a:t>Communications instructions move the data that has been exported out of TraCS.</a:t>
            </a:r>
          </a:p>
          <a:p>
            <a:r>
              <a:rPr lang="en-US" sz="1200" dirty="0"/>
              <a:t>Common Communication Types</a:t>
            </a:r>
          </a:p>
          <a:p>
            <a:pPr lvl="1"/>
            <a:r>
              <a:rPr lang="en-US" sz="1200" dirty="0"/>
              <a:t>File Copy</a:t>
            </a:r>
          </a:p>
          <a:p>
            <a:pPr lvl="1"/>
            <a:r>
              <a:rPr lang="en-US" sz="1200" dirty="0"/>
              <a:t>FTP (Insecure unless you choose FTPS protocol)</a:t>
            </a:r>
          </a:p>
          <a:p>
            <a:pPr lvl="1"/>
            <a:r>
              <a:rPr lang="en-US" sz="1200" dirty="0"/>
              <a:t>HTTP Post</a:t>
            </a:r>
          </a:p>
          <a:p>
            <a:r>
              <a:rPr lang="en-US" sz="1200" dirty="0"/>
              <a:t>File Options: which files to process and where to find them on the transmitting computer</a:t>
            </a:r>
          </a:p>
          <a:p>
            <a:r>
              <a:rPr lang="en-US" sz="1200" dirty="0"/>
              <a:t>Combine Options: how individual files are to be combined: zipped together or one large XML document or files sent individually</a:t>
            </a:r>
          </a:p>
          <a:p>
            <a:pPr lvl="1"/>
            <a:r>
              <a:rPr lang="en-US" sz="1200" dirty="0"/>
              <a:t>File encryption options also here.</a:t>
            </a:r>
          </a:p>
          <a:p>
            <a:r>
              <a:rPr lang="en-US" sz="1200" dirty="0"/>
              <a:t>Communication Options: where to send the data. </a:t>
            </a:r>
          </a:p>
          <a:p>
            <a:pPr lvl="1"/>
            <a:endParaRPr lang="en-US" sz="1200" dirty="0"/>
          </a:p>
          <a:p>
            <a:pPr lvl="1"/>
            <a:endParaRPr lang="en-US" sz="3000" dirty="0"/>
          </a:p>
          <a:p>
            <a:endParaRPr lang="en-US" dirty="0"/>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44</a:t>
            </a:fld>
            <a:endParaRPr lang="en-US"/>
          </a:p>
        </p:txBody>
      </p:sp>
    </p:spTree>
    <p:extLst>
      <p:ext uri="{BB962C8B-B14F-4D97-AF65-F5344CB8AC3E}">
        <p14:creationId xmlns:p14="http://schemas.microsoft.com/office/powerpoint/2010/main" val="32119144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46</a:t>
            </a:fld>
            <a:endParaRPr lang="en-US"/>
          </a:p>
        </p:txBody>
      </p:sp>
    </p:spTree>
    <p:extLst>
      <p:ext uri="{BB962C8B-B14F-4D97-AF65-F5344CB8AC3E}">
        <p14:creationId xmlns:p14="http://schemas.microsoft.com/office/powerpoint/2010/main" val="35719814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sure to leave the Machine ID blank unless you are trying to update a specific machine only.</a:t>
            </a:r>
          </a:p>
          <a:p>
            <a:r>
              <a:rPr lang="en-US" dirty="0"/>
              <a:t>Multi pane slide. Click on fields for information:</a:t>
            </a:r>
          </a:p>
          <a:p>
            <a:r>
              <a:rPr lang="en-US" dirty="0"/>
              <a:t>Auto-Update</a:t>
            </a:r>
          </a:p>
          <a:p>
            <a:r>
              <a:rPr lang="en-US" dirty="0"/>
              <a:t>TraCS Machine #</a:t>
            </a:r>
          </a:p>
          <a:p>
            <a:r>
              <a:rPr lang="en-US" dirty="0"/>
              <a:t>Prompt For new Folder</a:t>
            </a:r>
          </a:p>
          <a:p>
            <a:r>
              <a:rPr lang="en-US" dirty="0"/>
              <a:t>WIBRS property</a:t>
            </a:r>
          </a:p>
          <a:p>
            <a:r>
              <a:rPr lang="en-US" dirty="0"/>
              <a:t>Citation Number auto-install</a:t>
            </a:r>
          </a:p>
          <a:p>
            <a:r>
              <a:rPr lang="en-US" dirty="0"/>
              <a:t>Import TraCS agency</a:t>
            </a:r>
          </a:p>
          <a:p>
            <a:r>
              <a:rPr lang="en-US" dirty="0"/>
              <a:t>External search</a:t>
            </a:r>
          </a:p>
          <a:p>
            <a:r>
              <a:rPr lang="en-US" dirty="0"/>
              <a:t>GPS</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47</a:t>
            </a:fld>
            <a:endParaRPr lang="en-US"/>
          </a:p>
        </p:txBody>
      </p:sp>
    </p:spTree>
    <p:extLst>
      <p:ext uri="{BB962C8B-B14F-4D97-AF65-F5344CB8AC3E}">
        <p14:creationId xmlns:p14="http://schemas.microsoft.com/office/powerpoint/2010/main" val="34615492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r>
              <a:rPr lang="en-US" baseline="0" dirty="0"/>
              <a:t> on fields to display info.  Click on background to advance slide.  Form will shake if no additional info available for the field.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(PowerPoint editing note.  Open the selection pane. The items ending in info must be at the top of the list.   The items that don’t end in info are transparent rectangles.  They must appear </a:t>
            </a:r>
            <a:r>
              <a:rPr lang="en-US" baseline="0" dirty="0" err="1"/>
              <a:t>appear</a:t>
            </a:r>
            <a:r>
              <a:rPr lang="en-US" baseline="0" dirty="0"/>
              <a:t> ahead of </a:t>
            </a:r>
            <a:r>
              <a:rPr lang="en-US" baseline="0" dirty="0" err="1"/>
              <a:t>ConfigWizard</a:t>
            </a:r>
            <a:r>
              <a:rPr lang="en-US" baseline="0" dirty="0"/>
              <a:t> in the list. </a:t>
            </a:r>
            <a:r>
              <a:rPr lang="en-US" baseline="0" dirty="0" err="1"/>
              <a:t>AutoUpdate</a:t>
            </a:r>
            <a:r>
              <a:rPr lang="en-US" baseline="0" dirty="0"/>
              <a:t> must appear ahead of computer. Otherwise, the interactivity will be broken.)</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48</a:t>
            </a:fld>
            <a:endParaRPr lang="en-US"/>
          </a:p>
        </p:txBody>
      </p:sp>
    </p:spTree>
    <p:extLst>
      <p:ext uri="{BB962C8B-B14F-4D97-AF65-F5344CB8AC3E}">
        <p14:creationId xmlns:p14="http://schemas.microsoft.com/office/powerpoint/2010/main" val="18324365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Personal Access Level Assignments</a:t>
            </a:r>
          </a:p>
          <a:p>
            <a:r>
              <a:rPr lang="en-US" sz="1200" kern="1200" dirty="0">
                <a:solidFill>
                  <a:schemeClr val="tx1"/>
                </a:solidFill>
                <a:effectLst/>
                <a:latin typeface="+mn-lt"/>
                <a:ea typeface="+mn-ea"/>
                <a:cs typeface="+mn-cs"/>
              </a:rPr>
              <a:t>Access levels are assigned to users to control what they can do in TraCS as it relates to forms they have personally created.  For example, a user with only </a:t>
            </a:r>
            <a:r>
              <a:rPr lang="en-US" sz="1200" b="1" kern="1200" dirty="0">
                <a:solidFill>
                  <a:schemeClr val="tx1"/>
                </a:solidFill>
                <a:effectLst/>
                <a:latin typeface="+mn-lt"/>
                <a:ea typeface="+mn-ea"/>
                <a:cs typeface="+mn-cs"/>
              </a:rPr>
              <a:t>All Form, </a:t>
            </a:r>
            <a:r>
              <a:rPr lang="en-US" sz="1200" b="1" kern="1200" dirty="0" err="1">
                <a:solidFill>
                  <a:schemeClr val="tx1"/>
                </a:solidFill>
                <a:effectLst/>
                <a:latin typeface="+mn-lt"/>
                <a:ea typeface="+mn-ea"/>
                <a:cs typeface="+mn-cs"/>
              </a:rPr>
              <a:t>BasicUser</a:t>
            </a:r>
            <a:r>
              <a:rPr lang="en-US" sz="1200" b="1" kern="1200" dirty="0">
                <a:solidFill>
                  <a:schemeClr val="tx1"/>
                </a:solidFill>
                <a:effectLst/>
                <a:latin typeface="+mn-lt"/>
                <a:ea typeface="+mn-ea"/>
                <a:cs typeface="+mn-cs"/>
              </a:rPr>
              <a:t>, Reporter </a:t>
            </a:r>
            <a:r>
              <a:rPr lang="en-US" sz="1200" kern="1200" dirty="0">
                <a:solidFill>
                  <a:schemeClr val="tx1"/>
                </a:solidFill>
                <a:effectLst/>
                <a:latin typeface="+mn-lt"/>
                <a:ea typeface="+mn-ea"/>
                <a:cs typeface="+mn-cs"/>
              </a:rPr>
              <a:t>and</a:t>
            </a:r>
            <a:r>
              <a:rPr lang="en-US" sz="1200" b="1" kern="1200" dirty="0">
                <a:solidFill>
                  <a:schemeClr val="tx1"/>
                </a:solidFill>
                <a:effectLst/>
                <a:latin typeface="+mn-lt"/>
                <a:ea typeface="+mn-ea"/>
                <a:cs typeface="+mn-cs"/>
              </a:rPr>
              <a:t> Statuses</a:t>
            </a:r>
            <a:r>
              <a:rPr lang="en-US" sz="1200" kern="1200" dirty="0">
                <a:solidFill>
                  <a:schemeClr val="tx1"/>
                </a:solidFill>
                <a:effectLst/>
                <a:latin typeface="+mn-lt"/>
                <a:ea typeface="+mn-ea"/>
                <a:cs typeface="+mn-cs"/>
              </a:rPr>
              <a:t> access levels can do anything that a regular officer or deputy needs to do to perform their duties.   If a user needs to approve and reject forms, they would additionally need the </a:t>
            </a:r>
            <a:r>
              <a:rPr lang="en-US" sz="1200" b="1" kern="1200" dirty="0">
                <a:solidFill>
                  <a:schemeClr val="tx1"/>
                </a:solidFill>
                <a:effectLst/>
                <a:latin typeface="+mn-lt"/>
                <a:ea typeface="+mn-ea"/>
                <a:cs typeface="+mn-cs"/>
              </a:rPr>
              <a:t>Supervisor</a:t>
            </a:r>
            <a:r>
              <a:rPr lang="en-US" sz="1200" kern="1200" dirty="0">
                <a:solidFill>
                  <a:schemeClr val="tx1"/>
                </a:solidFill>
                <a:effectLst/>
                <a:latin typeface="+mn-lt"/>
                <a:ea typeface="+mn-ea"/>
                <a:cs typeface="+mn-cs"/>
              </a:rPr>
              <a:t> access level would also be assigned.  If the user is going to maintain and support TraCS the </a:t>
            </a:r>
            <a:r>
              <a:rPr lang="en-US" sz="1200" b="1" kern="1200" dirty="0" err="1">
                <a:solidFill>
                  <a:schemeClr val="tx1"/>
                </a:solidFill>
                <a:effectLst/>
                <a:latin typeface="+mn-lt"/>
                <a:ea typeface="+mn-ea"/>
                <a:cs typeface="+mn-cs"/>
              </a:rPr>
              <a:t>SystemAdmin</a:t>
            </a:r>
            <a:r>
              <a:rPr lang="en-US" sz="1200" kern="1200" dirty="0">
                <a:solidFill>
                  <a:schemeClr val="tx1"/>
                </a:solidFill>
                <a:effectLst/>
                <a:latin typeface="+mn-lt"/>
                <a:ea typeface="+mn-ea"/>
                <a:cs typeface="+mn-cs"/>
              </a:rPr>
              <a:t> access levels would be assigned.  </a:t>
            </a:r>
          </a:p>
          <a:p>
            <a:r>
              <a:rPr lang="en-US" sz="1200" kern="1200" dirty="0">
                <a:solidFill>
                  <a:schemeClr val="tx1"/>
                </a:solidFill>
                <a:effectLst/>
                <a:latin typeface="+mn-lt"/>
                <a:ea typeface="+mn-ea"/>
                <a:cs typeface="+mn-cs"/>
              </a:rPr>
              <a:t>Associated Users Access Level Assignment</a:t>
            </a:r>
          </a:p>
          <a:p>
            <a:r>
              <a:rPr lang="en-US" sz="1200" kern="1200" dirty="0">
                <a:solidFill>
                  <a:schemeClr val="tx1"/>
                </a:solidFill>
                <a:effectLst/>
                <a:latin typeface="+mn-lt"/>
                <a:ea typeface="+mn-ea"/>
                <a:cs typeface="+mn-cs"/>
              </a:rPr>
              <a:t>If they also need to perform actions on other users associated with them, then access levels also need to be assigned in the associated users section of the user’s profile.  Anytime a user is performing an action on a form they did not personally create, it is because they have been given and </a:t>
            </a:r>
            <a:r>
              <a:rPr lang="en-US" sz="1200" b="1" kern="1200" dirty="0">
                <a:solidFill>
                  <a:schemeClr val="tx1"/>
                </a:solidFill>
                <a:effectLst/>
                <a:latin typeface="+mn-lt"/>
                <a:ea typeface="+mn-ea"/>
                <a:cs typeface="+mn-cs"/>
              </a:rPr>
              <a:t>associated users access level</a:t>
            </a:r>
            <a:r>
              <a:rPr lang="en-US" sz="1200" kern="1200" dirty="0">
                <a:solidFill>
                  <a:schemeClr val="tx1"/>
                </a:solidFill>
                <a:effectLst/>
                <a:latin typeface="+mn-lt"/>
                <a:ea typeface="+mn-ea"/>
                <a:cs typeface="+mn-cs"/>
              </a:rPr>
              <a:t>.  For example, a supervisor might be given the ability to edit forms for the officers in the Troop1 user group.  Or an office administrator responsible for transmitting forms for all officers in the might have access levels assigned on the </a:t>
            </a:r>
            <a:r>
              <a:rPr lang="en-US" sz="1200" b="1" kern="1200" dirty="0">
                <a:solidFill>
                  <a:schemeClr val="tx1"/>
                </a:solidFill>
                <a:effectLst/>
                <a:latin typeface="+mn-lt"/>
                <a:ea typeface="+mn-ea"/>
                <a:cs typeface="+mn-cs"/>
              </a:rPr>
              <a:t>All </a:t>
            </a:r>
            <a:r>
              <a:rPr lang="en-US" sz="1200" kern="1200" dirty="0">
                <a:solidFill>
                  <a:schemeClr val="tx1"/>
                </a:solidFill>
                <a:effectLst/>
                <a:latin typeface="+mn-lt"/>
                <a:ea typeface="+mn-ea"/>
                <a:cs typeface="+mn-cs"/>
              </a:rPr>
              <a:t>group. </a:t>
            </a:r>
          </a:p>
          <a:p>
            <a:r>
              <a:rPr lang="en-US" sz="1200" kern="1200" dirty="0">
                <a:solidFill>
                  <a:schemeClr val="tx1"/>
                </a:solidFill>
                <a:effectLst/>
                <a:latin typeface="+mn-lt"/>
                <a:ea typeface="+mn-ea"/>
                <a:cs typeface="+mn-cs"/>
              </a:rPr>
              <a:t>Although TraCS allows associated users to be individually named, TraCS performs much better and users are easier to manage if the users are assigned to a group first and then the associated users are referred to by the group name.  By convention, it is typical to call the group that contains all the users in the agency the </a:t>
            </a:r>
            <a:r>
              <a:rPr lang="en-US" sz="1200" b="1" kern="1200" dirty="0">
                <a:solidFill>
                  <a:schemeClr val="tx1"/>
                </a:solidFill>
                <a:effectLst/>
                <a:latin typeface="+mn-lt"/>
                <a:ea typeface="+mn-ea"/>
                <a:cs typeface="+mn-cs"/>
              </a:rPr>
              <a:t>All</a:t>
            </a:r>
            <a:r>
              <a:rPr lang="en-US" sz="1200" kern="1200" dirty="0">
                <a:solidFill>
                  <a:schemeClr val="tx1"/>
                </a:solidFill>
                <a:effectLst/>
                <a:latin typeface="+mn-lt"/>
                <a:ea typeface="+mn-ea"/>
                <a:cs typeface="+mn-cs"/>
              </a:rPr>
              <a:t> group.</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50</a:t>
            </a:fld>
            <a:endParaRPr lang="en-US"/>
          </a:p>
        </p:txBody>
      </p:sp>
    </p:spTree>
    <p:extLst>
      <p:ext uri="{BB962C8B-B14F-4D97-AF65-F5344CB8AC3E}">
        <p14:creationId xmlns:p14="http://schemas.microsoft.com/office/powerpoint/2010/main" val="8836427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Personal Access Level Assignments</a:t>
            </a:r>
          </a:p>
          <a:p>
            <a:r>
              <a:rPr lang="en-US" sz="1200" kern="1200" dirty="0">
                <a:solidFill>
                  <a:schemeClr val="tx1"/>
                </a:solidFill>
                <a:effectLst/>
                <a:latin typeface="+mn-lt"/>
                <a:ea typeface="+mn-ea"/>
                <a:cs typeface="+mn-cs"/>
              </a:rPr>
              <a:t>Access levels are assigned to users to control what they can do in TraCS as it relates to forms they have personally created.  For example, a user with only </a:t>
            </a:r>
            <a:r>
              <a:rPr lang="en-US" sz="1200" b="1" kern="1200" dirty="0">
                <a:solidFill>
                  <a:schemeClr val="tx1"/>
                </a:solidFill>
                <a:effectLst/>
                <a:latin typeface="+mn-lt"/>
                <a:ea typeface="+mn-ea"/>
                <a:cs typeface="+mn-cs"/>
              </a:rPr>
              <a:t>All Form, </a:t>
            </a:r>
            <a:r>
              <a:rPr lang="en-US" sz="1200" b="1" kern="1200" dirty="0" err="1">
                <a:solidFill>
                  <a:schemeClr val="tx1"/>
                </a:solidFill>
                <a:effectLst/>
                <a:latin typeface="+mn-lt"/>
                <a:ea typeface="+mn-ea"/>
                <a:cs typeface="+mn-cs"/>
              </a:rPr>
              <a:t>BasicUser</a:t>
            </a:r>
            <a:r>
              <a:rPr lang="en-US" sz="1200" b="1" kern="1200" dirty="0">
                <a:solidFill>
                  <a:schemeClr val="tx1"/>
                </a:solidFill>
                <a:effectLst/>
                <a:latin typeface="+mn-lt"/>
                <a:ea typeface="+mn-ea"/>
                <a:cs typeface="+mn-cs"/>
              </a:rPr>
              <a:t>, Reporter </a:t>
            </a:r>
            <a:r>
              <a:rPr lang="en-US" sz="1200" kern="1200" dirty="0">
                <a:solidFill>
                  <a:schemeClr val="tx1"/>
                </a:solidFill>
                <a:effectLst/>
                <a:latin typeface="+mn-lt"/>
                <a:ea typeface="+mn-ea"/>
                <a:cs typeface="+mn-cs"/>
              </a:rPr>
              <a:t>and</a:t>
            </a:r>
            <a:r>
              <a:rPr lang="en-US" sz="1200" b="1" kern="1200" dirty="0">
                <a:solidFill>
                  <a:schemeClr val="tx1"/>
                </a:solidFill>
                <a:effectLst/>
                <a:latin typeface="+mn-lt"/>
                <a:ea typeface="+mn-ea"/>
                <a:cs typeface="+mn-cs"/>
              </a:rPr>
              <a:t> Statuses</a:t>
            </a:r>
            <a:r>
              <a:rPr lang="en-US" sz="1200" kern="1200" dirty="0">
                <a:solidFill>
                  <a:schemeClr val="tx1"/>
                </a:solidFill>
                <a:effectLst/>
                <a:latin typeface="+mn-lt"/>
                <a:ea typeface="+mn-ea"/>
                <a:cs typeface="+mn-cs"/>
              </a:rPr>
              <a:t> access levels can do anything that a regular officer or deputy needs to do to perform their duties.   If a user needs to approve and reject forms, they would additionally need the </a:t>
            </a:r>
            <a:r>
              <a:rPr lang="en-US" sz="1200" b="1" kern="1200" dirty="0">
                <a:solidFill>
                  <a:schemeClr val="tx1"/>
                </a:solidFill>
                <a:effectLst/>
                <a:latin typeface="+mn-lt"/>
                <a:ea typeface="+mn-ea"/>
                <a:cs typeface="+mn-cs"/>
              </a:rPr>
              <a:t>Supervisor</a:t>
            </a:r>
            <a:r>
              <a:rPr lang="en-US" sz="1200" kern="1200" dirty="0">
                <a:solidFill>
                  <a:schemeClr val="tx1"/>
                </a:solidFill>
                <a:effectLst/>
                <a:latin typeface="+mn-lt"/>
                <a:ea typeface="+mn-ea"/>
                <a:cs typeface="+mn-cs"/>
              </a:rPr>
              <a:t> access level would also be assigned.  If the user is going to maintain and support TraCS the </a:t>
            </a:r>
            <a:r>
              <a:rPr lang="en-US" sz="1200" b="1" kern="1200" dirty="0" err="1">
                <a:solidFill>
                  <a:schemeClr val="tx1"/>
                </a:solidFill>
                <a:effectLst/>
                <a:latin typeface="+mn-lt"/>
                <a:ea typeface="+mn-ea"/>
                <a:cs typeface="+mn-cs"/>
              </a:rPr>
              <a:t>SystemAdmin</a:t>
            </a:r>
            <a:r>
              <a:rPr lang="en-US" sz="1200" kern="1200" dirty="0">
                <a:solidFill>
                  <a:schemeClr val="tx1"/>
                </a:solidFill>
                <a:effectLst/>
                <a:latin typeface="+mn-lt"/>
                <a:ea typeface="+mn-ea"/>
                <a:cs typeface="+mn-cs"/>
              </a:rPr>
              <a:t> access levels would be assigned.  </a:t>
            </a:r>
          </a:p>
          <a:p>
            <a:r>
              <a:rPr lang="en-US" sz="1200" kern="1200" dirty="0">
                <a:solidFill>
                  <a:schemeClr val="tx1"/>
                </a:solidFill>
                <a:effectLst/>
                <a:latin typeface="+mn-lt"/>
                <a:ea typeface="+mn-ea"/>
                <a:cs typeface="+mn-cs"/>
              </a:rPr>
              <a:t>Associated Users Access Level Assignment</a:t>
            </a:r>
          </a:p>
          <a:p>
            <a:r>
              <a:rPr lang="en-US" sz="1200" kern="1200" dirty="0">
                <a:solidFill>
                  <a:schemeClr val="tx1"/>
                </a:solidFill>
                <a:effectLst/>
                <a:latin typeface="+mn-lt"/>
                <a:ea typeface="+mn-ea"/>
                <a:cs typeface="+mn-cs"/>
              </a:rPr>
              <a:t>If they also need to perform actions on other users associated with them, then access levels also need to be assigned in the associated users section of the user’s profile.  Anytime a user is performing an action on a form they did not personally create, it is because they have been given and </a:t>
            </a:r>
            <a:r>
              <a:rPr lang="en-US" sz="1200" b="1" kern="1200" dirty="0">
                <a:solidFill>
                  <a:schemeClr val="tx1"/>
                </a:solidFill>
                <a:effectLst/>
                <a:latin typeface="+mn-lt"/>
                <a:ea typeface="+mn-ea"/>
                <a:cs typeface="+mn-cs"/>
              </a:rPr>
              <a:t>associated users access level</a:t>
            </a:r>
            <a:r>
              <a:rPr lang="en-US" sz="1200" kern="1200" dirty="0">
                <a:solidFill>
                  <a:schemeClr val="tx1"/>
                </a:solidFill>
                <a:effectLst/>
                <a:latin typeface="+mn-lt"/>
                <a:ea typeface="+mn-ea"/>
                <a:cs typeface="+mn-cs"/>
              </a:rPr>
              <a:t>.  For example, a supervisor might be given the ability to edit forms for the officers in the Troop1 user group.  Or an office administrator responsible for transmitting forms for all officers in the might have access levels assigned on the </a:t>
            </a:r>
            <a:r>
              <a:rPr lang="en-US" sz="1200" b="1" kern="1200" dirty="0">
                <a:solidFill>
                  <a:schemeClr val="tx1"/>
                </a:solidFill>
                <a:effectLst/>
                <a:latin typeface="+mn-lt"/>
                <a:ea typeface="+mn-ea"/>
                <a:cs typeface="+mn-cs"/>
              </a:rPr>
              <a:t>All </a:t>
            </a:r>
            <a:r>
              <a:rPr lang="en-US" sz="1200" kern="1200" dirty="0">
                <a:solidFill>
                  <a:schemeClr val="tx1"/>
                </a:solidFill>
                <a:effectLst/>
                <a:latin typeface="+mn-lt"/>
                <a:ea typeface="+mn-ea"/>
                <a:cs typeface="+mn-cs"/>
              </a:rPr>
              <a:t>group. </a:t>
            </a:r>
          </a:p>
          <a:p>
            <a:r>
              <a:rPr lang="en-US" sz="1200" kern="1200" dirty="0">
                <a:solidFill>
                  <a:schemeClr val="tx1"/>
                </a:solidFill>
                <a:effectLst/>
                <a:latin typeface="+mn-lt"/>
                <a:ea typeface="+mn-ea"/>
                <a:cs typeface="+mn-cs"/>
              </a:rPr>
              <a:t>Although TraCS allows associated users to be individually named, TraCS performs much better and users are easier to manage if the users are assigned to a group first and then the associated users are referred to by the group name.  By convention, it is typical to call the group that contains all the users in the agency the </a:t>
            </a:r>
            <a:r>
              <a:rPr lang="en-US" sz="1200" b="1" kern="1200" dirty="0">
                <a:solidFill>
                  <a:schemeClr val="tx1"/>
                </a:solidFill>
                <a:effectLst/>
                <a:latin typeface="+mn-lt"/>
                <a:ea typeface="+mn-ea"/>
                <a:cs typeface="+mn-cs"/>
              </a:rPr>
              <a:t>All</a:t>
            </a:r>
            <a:r>
              <a:rPr lang="en-US" sz="1200" kern="1200" dirty="0">
                <a:solidFill>
                  <a:schemeClr val="tx1"/>
                </a:solidFill>
                <a:effectLst/>
                <a:latin typeface="+mn-lt"/>
                <a:ea typeface="+mn-ea"/>
                <a:cs typeface="+mn-cs"/>
              </a:rPr>
              <a:t> group.</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51</a:t>
            </a:fld>
            <a:endParaRPr lang="en-US"/>
          </a:p>
        </p:txBody>
      </p:sp>
    </p:spTree>
    <p:extLst>
      <p:ext uri="{BB962C8B-B14F-4D97-AF65-F5344CB8AC3E}">
        <p14:creationId xmlns:p14="http://schemas.microsoft.com/office/powerpoint/2010/main" val="3677465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Personal Access Level Assignments</a:t>
            </a:r>
          </a:p>
          <a:p>
            <a:r>
              <a:rPr lang="en-US" sz="1200" kern="1200" dirty="0">
                <a:solidFill>
                  <a:schemeClr val="tx1"/>
                </a:solidFill>
                <a:effectLst/>
                <a:latin typeface="+mn-lt"/>
                <a:ea typeface="+mn-ea"/>
                <a:cs typeface="+mn-cs"/>
              </a:rPr>
              <a:t>Access levels are assigned to users to control what they can do in TraCS as it relates to forms they have personally created.  For example, a user with only </a:t>
            </a:r>
            <a:r>
              <a:rPr lang="en-US" sz="1200" b="1" kern="1200" dirty="0">
                <a:solidFill>
                  <a:schemeClr val="tx1"/>
                </a:solidFill>
                <a:effectLst/>
                <a:latin typeface="+mn-lt"/>
                <a:ea typeface="+mn-ea"/>
                <a:cs typeface="+mn-cs"/>
              </a:rPr>
              <a:t>All Form, </a:t>
            </a:r>
            <a:r>
              <a:rPr lang="en-US" sz="1200" b="1" kern="1200" dirty="0" err="1">
                <a:solidFill>
                  <a:schemeClr val="tx1"/>
                </a:solidFill>
                <a:effectLst/>
                <a:latin typeface="+mn-lt"/>
                <a:ea typeface="+mn-ea"/>
                <a:cs typeface="+mn-cs"/>
              </a:rPr>
              <a:t>BasicUser</a:t>
            </a:r>
            <a:r>
              <a:rPr lang="en-US" sz="1200" b="1" kern="1200" dirty="0">
                <a:solidFill>
                  <a:schemeClr val="tx1"/>
                </a:solidFill>
                <a:effectLst/>
                <a:latin typeface="+mn-lt"/>
                <a:ea typeface="+mn-ea"/>
                <a:cs typeface="+mn-cs"/>
              </a:rPr>
              <a:t>, Reporter </a:t>
            </a:r>
            <a:r>
              <a:rPr lang="en-US" sz="1200" kern="1200" dirty="0">
                <a:solidFill>
                  <a:schemeClr val="tx1"/>
                </a:solidFill>
                <a:effectLst/>
                <a:latin typeface="+mn-lt"/>
                <a:ea typeface="+mn-ea"/>
                <a:cs typeface="+mn-cs"/>
              </a:rPr>
              <a:t>and</a:t>
            </a:r>
            <a:r>
              <a:rPr lang="en-US" sz="1200" b="1" kern="1200" dirty="0">
                <a:solidFill>
                  <a:schemeClr val="tx1"/>
                </a:solidFill>
                <a:effectLst/>
                <a:latin typeface="+mn-lt"/>
                <a:ea typeface="+mn-ea"/>
                <a:cs typeface="+mn-cs"/>
              </a:rPr>
              <a:t> Statuses</a:t>
            </a:r>
            <a:r>
              <a:rPr lang="en-US" sz="1200" kern="1200" dirty="0">
                <a:solidFill>
                  <a:schemeClr val="tx1"/>
                </a:solidFill>
                <a:effectLst/>
                <a:latin typeface="+mn-lt"/>
                <a:ea typeface="+mn-ea"/>
                <a:cs typeface="+mn-cs"/>
              </a:rPr>
              <a:t> access levels can do anything that a regular officer or deputy needs to do to perform their duties.   If a user needs to approve and reject forms, they would additionally need the </a:t>
            </a:r>
            <a:r>
              <a:rPr lang="en-US" sz="1200" b="1" kern="1200" dirty="0">
                <a:solidFill>
                  <a:schemeClr val="tx1"/>
                </a:solidFill>
                <a:effectLst/>
                <a:latin typeface="+mn-lt"/>
                <a:ea typeface="+mn-ea"/>
                <a:cs typeface="+mn-cs"/>
              </a:rPr>
              <a:t>Supervisor</a:t>
            </a:r>
            <a:r>
              <a:rPr lang="en-US" sz="1200" kern="1200" dirty="0">
                <a:solidFill>
                  <a:schemeClr val="tx1"/>
                </a:solidFill>
                <a:effectLst/>
                <a:latin typeface="+mn-lt"/>
                <a:ea typeface="+mn-ea"/>
                <a:cs typeface="+mn-cs"/>
              </a:rPr>
              <a:t> access level would also be assigned.  If the user is going to maintain and support TraCS the </a:t>
            </a:r>
            <a:r>
              <a:rPr lang="en-US" sz="1200" b="1" kern="1200" dirty="0" err="1">
                <a:solidFill>
                  <a:schemeClr val="tx1"/>
                </a:solidFill>
                <a:effectLst/>
                <a:latin typeface="+mn-lt"/>
                <a:ea typeface="+mn-ea"/>
                <a:cs typeface="+mn-cs"/>
              </a:rPr>
              <a:t>SystemAdmin</a:t>
            </a:r>
            <a:r>
              <a:rPr lang="en-US" sz="1200" kern="1200" dirty="0">
                <a:solidFill>
                  <a:schemeClr val="tx1"/>
                </a:solidFill>
                <a:effectLst/>
                <a:latin typeface="+mn-lt"/>
                <a:ea typeface="+mn-ea"/>
                <a:cs typeface="+mn-cs"/>
              </a:rPr>
              <a:t> access levels would be assigned.  </a:t>
            </a:r>
          </a:p>
          <a:p>
            <a:r>
              <a:rPr lang="en-US" sz="1200" kern="1200" dirty="0">
                <a:solidFill>
                  <a:schemeClr val="tx1"/>
                </a:solidFill>
                <a:effectLst/>
                <a:latin typeface="+mn-lt"/>
                <a:ea typeface="+mn-ea"/>
                <a:cs typeface="+mn-cs"/>
              </a:rPr>
              <a:t>Associated Users Access Level Assignment</a:t>
            </a:r>
          </a:p>
          <a:p>
            <a:r>
              <a:rPr lang="en-US" sz="1200" kern="1200" dirty="0">
                <a:solidFill>
                  <a:schemeClr val="tx1"/>
                </a:solidFill>
                <a:effectLst/>
                <a:latin typeface="+mn-lt"/>
                <a:ea typeface="+mn-ea"/>
                <a:cs typeface="+mn-cs"/>
              </a:rPr>
              <a:t>If they also need to perform actions on other users associated with them, then access levels also need to be assigned in the associated users section of the user’s profile.  Anytime a user is performing an action on a form they did not personally create, it is because they have been given and </a:t>
            </a:r>
            <a:r>
              <a:rPr lang="en-US" sz="1200" b="1" kern="1200" dirty="0">
                <a:solidFill>
                  <a:schemeClr val="tx1"/>
                </a:solidFill>
                <a:effectLst/>
                <a:latin typeface="+mn-lt"/>
                <a:ea typeface="+mn-ea"/>
                <a:cs typeface="+mn-cs"/>
              </a:rPr>
              <a:t>associated users access level</a:t>
            </a:r>
            <a:r>
              <a:rPr lang="en-US" sz="1200" kern="1200" dirty="0">
                <a:solidFill>
                  <a:schemeClr val="tx1"/>
                </a:solidFill>
                <a:effectLst/>
                <a:latin typeface="+mn-lt"/>
                <a:ea typeface="+mn-ea"/>
                <a:cs typeface="+mn-cs"/>
              </a:rPr>
              <a:t>.  For example, a supervisor might be given the ability to edit forms for the officers in the Troop1 user group.  Or an office administrator responsible for transmitting forms for all officers in the might have access levels assigned on the </a:t>
            </a:r>
            <a:r>
              <a:rPr lang="en-US" sz="1200" b="1" kern="1200" dirty="0">
                <a:solidFill>
                  <a:schemeClr val="tx1"/>
                </a:solidFill>
                <a:effectLst/>
                <a:latin typeface="+mn-lt"/>
                <a:ea typeface="+mn-ea"/>
                <a:cs typeface="+mn-cs"/>
              </a:rPr>
              <a:t>All </a:t>
            </a:r>
            <a:r>
              <a:rPr lang="en-US" sz="1200" kern="1200" dirty="0">
                <a:solidFill>
                  <a:schemeClr val="tx1"/>
                </a:solidFill>
                <a:effectLst/>
                <a:latin typeface="+mn-lt"/>
                <a:ea typeface="+mn-ea"/>
                <a:cs typeface="+mn-cs"/>
              </a:rPr>
              <a:t>group. </a:t>
            </a:r>
          </a:p>
          <a:p>
            <a:r>
              <a:rPr lang="en-US" sz="1200" kern="1200" dirty="0">
                <a:solidFill>
                  <a:schemeClr val="tx1"/>
                </a:solidFill>
                <a:effectLst/>
                <a:latin typeface="+mn-lt"/>
                <a:ea typeface="+mn-ea"/>
                <a:cs typeface="+mn-cs"/>
              </a:rPr>
              <a:t>Although TraCS allows associated users to be individually named, TraCS performs much better and users are easier to manage if the users are assigned to a group first and then the associated users are referred to by the group name.  By convention, it is typical to call the group that contains all the users in the agency the </a:t>
            </a:r>
            <a:r>
              <a:rPr lang="en-US" sz="1200" b="1" kern="1200" dirty="0">
                <a:solidFill>
                  <a:schemeClr val="tx1"/>
                </a:solidFill>
                <a:effectLst/>
                <a:latin typeface="+mn-lt"/>
                <a:ea typeface="+mn-ea"/>
                <a:cs typeface="+mn-cs"/>
              </a:rPr>
              <a:t>All</a:t>
            </a:r>
            <a:r>
              <a:rPr lang="en-US" sz="1200" kern="1200" dirty="0">
                <a:solidFill>
                  <a:schemeClr val="tx1"/>
                </a:solidFill>
                <a:effectLst/>
                <a:latin typeface="+mn-lt"/>
                <a:ea typeface="+mn-ea"/>
                <a:cs typeface="+mn-cs"/>
              </a:rPr>
              <a:t> group.</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52</a:t>
            </a:fld>
            <a:endParaRPr lang="en-US"/>
          </a:p>
        </p:txBody>
      </p:sp>
    </p:spTree>
    <p:extLst>
      <p:ext uri="{BB962C8B-B14F-4D97-AF65-F5344CB8AC3E}">
        <p14:creationId xmlns:p14="http://schemas.microsoft.com/office/powerpoint/2010/main" val="30766764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53</a:t>
            </a:fld>
            <a:endParaRPr lang="en-US"/>
          </a:p>
        </p:txBody>
      </p:sp>
    </p:spTree>
    <p:extLst>
      <p:ext uri="{BB962C8B-B14F-4D97-AF65-F5344CB8AC3E}">
        <p14:creationId xmlns:p14="http://schemas.microsoft.com/office/powerpoint/2010/main" val="12104976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55</a:t>
            </a:fld>
            <a:endParaRPr lang="en-US"/>
          </a:p>
        </p:txBody>
      </p:sp>
    </p:spTree>
    <p:extLst>
      <p:ext uri="{BB962C8B-B14F-4D97-AF65-F5344CB8AC3E}">
        <p14:creationId xmlns:p14="http://schemas.microsoft.com/office/powerpoint/2010/main" val="26213147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57</a:t>
            </a:fld>
            <a:endParaRPr lang="en-US"/>
          </a:p>
        </p:txBody>
      </p:sp>
    </p:spTree>
    <p:extLst>
      <p:ext uri="{BB962C8B-B14F-4D97-AF65-F5344CB8AC3E}">
        <p14:creationId xmlns:p14="http://schemas.microsoft.com/office/powerpoint/2010/main" val="3178783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Webpage – www.wibadgertracs.gov</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a:t>
            </a:fld>
            <a:endParaRPr lang="en-US"/>
          </a:p>
        </p:txBody>
      </p:sp>
    </p:spTree>
    <p:extLst>
      <p:ext uri="{BB962C8B-B14F-4D97-AF65-F5344CB8AC3E}">
        <p14:creationId xmlns:p14="http://schemas.microsoft.com/office/powerpoint/2010/main" val="42388018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60</a:t>
            </a:fld>
            <a:endParaRPr lang="en-US"/>
          </a:p>
        </p:txBody>
      </p:sp>
    </p:spTree>
    <p:extLst>
      <p:ext uri="{BB962C8B-B14F-4D97-AF65-F5344CB8AC3E}">
        <p14:creationId xmlns:p14="http://schemas.microsoft.com/office/powerpoint/2010/main" val="19988468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62</a:t>
            </a:fld>
            <a:endParaRPr lang="en-US"/>
          </a:p>
        </p:txBody>
      </p:sp>
    </p:spTree>
    <p:extLst>
      <p:ext uri="{BB962C8B-B14F-4D97-AF65-F5344CB8AC3E}">
        <p14:creationId xmlns:p14="http://schemas.microsoft.com/office/powerpoint/2010/main" val="20009416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You can also use the User grid on the top two rows.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Top row can used to sort specific user attributes, add columns, or filter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Second row can be sued to type the users name to quickly locate by user attribute using Wild Card Characters.  For more information on using search grids use the Office guide.</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72</a:t>
            </a:fld>
            <a:endParaRPr lang="en-US"/>
          </a:p>
        </p:txBody>
      </p:sp>
    </p:spTree>
    <p:extLst>
      <p:ext uri="{BB962C8B-B14F-4D97-AF65-F5344CB8AC3E}">
        <p14:creationId xmlns:p14="http://schemas.microsoft.com/office/powerpoint/2010/main" val="21846379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TraCSLogin group gives the permission</a:t>
            </a:r>
            <a:r>
              <a:rPr lang="en-US" baseline="0" dirty="0"/>
              <a:t> to log into TraCS.</a:t>
            </a:r>
          </a:p>
          <a:p>
            <a:r>
              <a:rPr lang="en-US" baseline="0" dirty="0"/>
              <a:t>The Groups that start with </a:t>
            </a:r>
            <a:r>
              <a:rPr lang="en-US" baseline="0" dirty="0" err="1"/>
              <a:t>TraCSAccessLevel</a:t>
            </a:r>
            <a:r>
              <a:rPr lang="en-US" baseline="0" dirty="0"/>
              <a:t>  grant access levels to the user such </a:t>
            </a:r>
            <a:r>
              <a:rPr lang="en-US" baseline="0"/>
              <a:t>as Report, </a:t>
            </a:r>
            <a:r>
              <a:rPr lang="en-US" baseline="0" dirty="0"/>
              <a:t>All Forms, etc.</a:t>
            </a:r>
          </a:p>
          <a:p>
            <a:r>
              <a:rPr lang="en-US" baseline="0" dirty="0"/>
              <a:t>The Groups that start with </a:t>
            </a:r>
            <a:r>
              <a:rPr lang="en-US" baseline="0" dirty="0" err="1"/>
              <a:t>TraCSGroup</a:t>
            </a:r>
            <a:r>
              <a:rPr lang="en-US" baseline="0" dirty="0"/>
              <a:t> are the equivalent of the TraCS User Groups which are used to group associated users.</a:t>
            </a:r>
          </a:p>
          <a:p>
            <a:r>
              <a:rPr lang="en-US" baseline="0" dirty="0"/>
              <a:t>The Groups that start with </a:t>
            </a:r>
            <a:r>
              <a:rPr lang="en-US" baseline="0" dirty="0" err="1"/>
              <a:t>TraCSAU</a:t>
            </a:r>
            <a:r>
              <a:rPr lang="en-US" baseline="0" dirty="0"/>
              <a:t> Are the access levels granted to the user to apply to the forms of their associated users.</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74</a:t>
            </a:fld>
            <a:endParaRPr lang="en-US"/>
          </a:p>
        </p:txBody>
      </p:sp>
    </p:spTree>
    <p:extLst>
      <p:ext uri="{BB962C8B-B14F-4D97-AF65-F5344CB8AC3E}">
        <p14:creationId xmlns:p14="http://schemas.microsoft.com/office/powerpoint/2010/main" val="31194588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81</a:t>
            </a:fld>
            <a:endParaRPr lang="en-US"/>
          </a:p>
        </p:txBody>
      </p:sp>
    </p:spTree>
    <p:extLst>
      <p:ext uri="{BB962C8B-B14F-4D97-AF65-F5344CB8AC3E}">
        <p14:creationId xmlns:p14="http://schemas.microsoft.com/office/powerpoint/2010/main" val="22493308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Break at 2:30</a:t>
            </a:r>
          </a:p>
        </p:txBody>
      </p:sp>
      <p:sp>
        <p:nvSpPr>
          <p:cNvPr id="4" name="Slide Number Placeholder 3"/>
          <p:cNvSpPr>
            <a:spLocks noGrp="1"/>
          </p:cNvSpPr>
          <p:nvPr>
            <p:ph type="sldNum" sz="quarter" idx="10"/>
          </p:nvPr>
        </p:nvSpPr>
        <p:spPr/>
        <p:txBody>
          <a:bodyPr/>
          <a:lstStyle/>
          <a:p>
            <a:fld id="{1BE95814-7AB4-4349-89CF-A538C13A2406}" type="slidenum">
              <a:rPr lang="en-US" smtClean="0"/>
              <a:t>83</a:t>
            </a:fld>
            <a:endParaRPr lang="en-US"/>
          </a:p>
        </p:txBody>
      </p:sp>
    </p:spTree>
    <p:extLst>
      <p:ext uri="{BB962C8B-B14F-4D97-AF65-F5344CB8AC3E}">
        <p14:creationId xmlns:p14="http://schemas.microsoft.com/office/powerpoint/2010/main" val="10042573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93</a:t>
            </a:fld>
            <a:endParaRPr lang="en-US"/>
          </a:p>
        </p:txBody>
      </p:sp>
    </p:spTree>
    <p:extLst>
      <p:ext uri="{BB962C8B-B14F-4D97-AF65-F5344CB8AC3E}">
        <p14:creationId xmlns:p14="http://schemas.microsoft.com/office/powerpoint/2010/main" val="18257193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97</a:t>
            </a:fld>
            <a:endParaRPr lang="en-US"/>
          </a:p>
        </p:txBody>
      </p:sp>
    </p:spTree>
    <p:extLst>
      <p:ext uri="{BB962C8B-B14F-4D97-AF65-F5344CB8AC3E}">
        <p14:creationId xmlns:p14="http://schemas.microsoft.com/office/powerpoint/2010/main" val="10346849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98</a:t>
            </a:fld>
            <a:endParaRPr lang="en-US"/>
          </a:p>
        </p:txBody>
      </p:sp>
    </p:spTree>
    <p:extLst>
      <p:ext uri="{BB962C8B-B14F-4D97-AF65-F5344CB8AC3E}">
        <p14:creationId xmlns:p14="http://schemas.microsoft.com/office/powerpoint/2010/main" val="28470262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100</a:t>
            </a:fld>
            <a:endParaRPr lang="en-US"/>
          </a:p>
        </p:txBody>
      </p:sp>
    </p:spTree>
    <p:extLst>
      <p:ext uri="{BB962C8B-B14F-4D97-AF65-F5344CB8AC3E}">
        <p14:creationId xmlns:p14="http://schemas.microsoft.com/office/powerpoint/2010/main" val="3688610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7</a:t>
            </a:fld>
            <a:endParaRPr lang="en-US"/>
          </a:p>
        </p:txBody>
      </p:sp>
    </p:spTree>
    <p:extLst>
      <p:ext uri="{BB962C8B-B14F-4D97-AF65-F5344CB8AC3E}">
        <p14:creationId xmlns:p14="http://schemas.microsoft.com/office/powerpoint/2010/main" val="29822419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101</a:t>
            </a:fld>
            <a:endParaRPr lang="en-US"/>
          </a:p>
        </p:txBody>
      </p:sp>
    </p:spTree>
    <p:extLst>
      <p:ext uri="{BB962C8B-B14F-4D97-AF65-F5344CB8AC3E}">
        <p14:creationId xmlns:p14="http://schemas.microsoft.com/office/powerpoint/2010/main" val="32800753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102</a:t>
            </a:fld>
            <a:endParaRPr lang="en-US"/>
          </a:p>
        </p:txBody>
      </p:sp>
    </p:spTree>
    <p:extLst>
      <p:ext uri="{BB962C8B-B14F-4D97-AF65-F5344CB8AC3E}">
        <p14:creationId xmlns:p14="http://schemas.microsoft.com/office/powerpoint/2010/main" val="40097516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104</a:t>
            </a:fld>
            <a:endParaRPr lang="en-US"/>
          </a:p>
        </p:txBody>
      </p:sp>
    </p:spTree>
    <p:extLst>
      <p:ext uri="{BB962C8B-B14F-4D97-AF65-F5344CB8AC3E}">
        <p14:creationId xmlns:p14="http://schemas.microsoft.com/office/powerpoint/2010/main" val="42506815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105</a:t>
            </a:fld>
            <a:endParaRPr lang="en-US"/>
          </a:p>
        </p:txBody>
      </p:sp>
    </p:spTree>
    <p:extLst>
      <p:ext uri="{BB962C8B-B14F-4D97-AF65-F5344CB8AC3E}">
        <p14:creationId xmlns:p14="http://schemas.microsoft.com/office/powerpoint/2010/main" val="30987316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106</a:t>
            </a:fld>
            <a:endParaRPr lang="en-US"/>
          </a:p>
        </p:txBody>
      </p:sp>
    </p:spTree>
    <p:extLst>
      <p:ext uri="{BB962C8B-B14F-4D97-AF65-F5344CB8AC3E}">
        <p14:creationId xmlns:p14="http://schemas.microsoft.com/office/powerpoint/2010/main" val="425020305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make changes using any</a:t>
            </a:r>
            <a:r>
              <a:rPr lang="en-US" baseline="0" dirty="0"/>
              <a:t> of the above </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113</a:t>
            </a:fld>
            <a:endParaRPr lang="en-US"/>
          </a:p>
        </p:txBody>
      </p:sp>
    </p:spTree>
    <p:extLst>
      <p:ext uri="{BB962C8B-B14F-4D97-AF65-F5344CB8AC3E}">
        <p14:creationId xmlns:p14="http://schemas.microsoft.com/office/powerpoint/2010/main" val="32318805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114</a:t>
            </a:fld>
            <a:endParaRPr lang="en-US"/>
          </a:p>
        </p:txBody>
      </p:sp>
    </p:spTree>
    <p:extLst>
      <p:ext uri="{BB962C8B-B14F-4D97-AF65-F5344CB8AC3E}">
        <p14:creationId xmlns:p14="http://schemas.microsoft.com/office/powerpoint/2010/main" val="23559468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first step to making a distribution is to Export the users from the office database to </a:t>
            </a:r>
            <a:r>
              <a:rPr lang="en-US" baseline="0" dirty="0" err="1"/>
              <a:t>usr</a:t>
            </a:r>
            <a:r>
              <a:rPr lang="en-US" baseline="0" dirty="0"/>
              <a:t> files that will install on mobile clients.</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115</a:t>
            </a:fld>
            <a:endParaRPr lang="en-US"/>
          </a:p>
        </p:txBody>
      </p:sp>
    </p:spTree>
    <p:extLst>
      <p:ext uri="{BB962C8B-B14F-4D97-AF65-F5344CB8AC3E}">
        <p14:creationId xmlns:p14="http://schemas.microsoft.com/office/powerpoint/2010/main" val="305301905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Validate the Configuration Wizard to generate</a:t>
            </a:r>
            <a:r>
              <a:rPr lang="en-US" baseline="0" dirty="0"/>
              <a:t> your distribution files.</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119</a:t>
            </a:fld>
            <a:endParaRPr lang="en-US"/>
          </a:p>
        </p:txBody>
      </p:sp>
    </p:spTree>
    <p:extLst>
      <p:ext uri="{BB962C8B-B14F-4D97-AF65-F5344CB8AC3E}">
        <p14:creationId xmlns:p14="http://schemas.microsoft.com/office/powerpoint/2010/main" val="300364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 are the files f</a:t>
            </a:r>
            <a:r>
              <a:rPr lang="en-US" baseline="0" dirty="0"/>
              <a:t>or the mobile distribution.  There’s a files.zip, </a:t>
            </a:r>
            <a:r>
              <a:rPr lang="en-US" baseline="0" dirty="0" err="1"/>
              <a:t>mobile.dist.exml</a:t>
            </a:r>
            <a:r>
              <a:rPr lang="en-US" baseline="0" dirty="0"/>
              <a:t> as well as a bat file.</a:t>
            </a:r>
            <a:endParaRPr lang="en-US" dirty="0"/>
          </a:p>
        </p:txBody>
      </p:sp>
      <p:sp>
        <p:nvSpPr>
          <p:cNvPr id="4" name="Slide Number Placeholder 3"/>
          <p:cNvSpPr>
            <a:spLocks noGrp="1"/>
          </p:cNvSpPr>
          <p:nvPr>
            <p:ph type="sldNum" sz="quarter" idx="10"/>
          </p:nvPr>
        </p:nvSpPr>
        <p:spPr/>
        <p:txBody>
          <a:bodyPr/>
          <a:lstStyle/>
          <a:p>
            <a:fld id="{4CC48B55-81F7-445B-BEF3-0B4A8DAA8D8B}" type="slidenum">
              <a:rPr lang="en-US" smtClean="0"/>
              <a:pPr/>
              <a:t>121</a:t>
            </a:fld>
            <a:endParaRPr lang="en-US"/>
          </a:p>
        </p:txBody>
      </p:sp>
    </p:spTree>
    <p:extLst>
      <p:ext uri="{BB962C8B-B14F-4D97-AF65-F5344CB8AC3E}">
        <p14:creationId xmlns:p14="http://schemas.microsoft.com/office/powerpoint/2010/main" val="3058820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current documentation is Fall 2018 revision.  </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8</a:t>
            </a:fld>
            <a:endParaRPr lang="en-US"/>
          </a:p>
        </p:txBody>
      </p:sp>
    </p:spTree>
    <p:extLst>
      <p:ext uri="{BB962C8B-B14F-4D97-AF65-F5344CB8AC3E}">
        <p14:creationId xmlns:p14="http://schemas.microsoft.com/office/powerpoint/2010/main" val="12865960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CC48B55-81F7-445B-BEF3-0B4A8DAA8D8B}" type="slidenum">
              <a:rPr lang="en-US" smtClean="0"/>
              <a:pPr/>
              <a:t>122</a:t>
            </a:fld>
            <a:endParaRPr lang="en-US"/>
          </a:p>
        </p:txBody>
      </p:sp>
    </p:spTree>
    <p:extLst>
      <p:ext uri="{BB962C8B-B14F-4D97-AF65-F5344CB8AC3E}">
        <p14:creationId xmlns:p14="http://schemas.microsoft.com/office/powerpoint/2010/main" val="22380247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And here we see the office distribution</a:t>
            </a:r>
            <a:r>
              <a:rPr lang="en-US" baseline="0" dirty="0"/>
              <a:t> files.  </a:t>
            </a:r>
            <a:endParaRPr lang="en-US" dirty="0"/>
          </a:p>
        </p:txBody>
      </p:sp>
      <p:sp>
        <p:nvSpPr>
          <p:cNvPr id="4" name="Slide Number Placeholder 3"/>
          <p:cNvSpPr>
            <a:spLocks noGrp="1"/>
          </p:cNvSpPr>
          <p:nvPr>
            <p:ph type="sldNum" sz="quarter" idx="10"/>
          </p:nvPr>
        </p:nvSpPr>
        <p:spPr/>
        <p:txBody>
          <a:bodyPr/>
          <a:lstStyle/>
          <a:p>
            <a:fld id="{4CC48B55-81F7-445B-BEF3-0B4A8DAA8D8B}" type="slidenum">
              <a:rPr lang="en-US" smtClean="0"/>
              <a:pPr/>
              <a:t>123</a:t>
            </a:fld>
            <a:endParaRPr lang="en-US"/>
          </a:p>
        </p:txBody>
      </p:sp>
    </p:spTree>
    <p:extLst>
      <p:ext uri="{BB962C8B-B14F-4D97-AF65-F5344CB8AC3E}">
        <p14:creationId xmlns:p14="http://schemas.microsoft.com/office/powerpoint/2010/main" val="90592235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quick tip here is that if you need</a:t>
            </a:r>
            <a:r>
              <a:rPr lang="en-US" baseline="0" dirty="0"/>
              <a:t> to quickly disable distributions, you can just change enabled to False.</a:t>
            </a:r>
          </a:p>
          <a:p>
            <a:endParaRPr lang="en-US" baseline="0" dirty="0"/>
          </a:p>
          <a:p>
            <a:r>
              <a:rPr lang="en-US" baseline="0" dirty="0"/>
              <a:t>Now I want to show you another way to use the configuration wizard to make a distribution.  </a:t>
            </a:r>
          </a:p>
          <a:p>
            <a:endParaRPr lang="en-US" baseline="0" dirty="0"/>
          </a:p>
          <a:p>
            <a:r>
              <a:rPr lang="en-US" baseline="0" dirty="0"/>
              <a:t>You saw that we made the distribution, we based it off of the settings of of the workstation that I happened to be sitting at.  If I was at another workstation, there is a possibility that the setting might have been a bit different. Does that sound a little bit sloppy to anyone?</a:t>
            </a:r>
          </a:p>
          <a:p>
            <a:endParaRPr lang="en-US" baseline="0" dirty="0"/>
          </a:p>
          <a:p>
            <a:r>
              <a:rPr lang="en-US" baseline="0" dirty="0"/>
              <a:t>Let’s start another distribution, but when the prompt comes up for the unique machine id, let’s enter the TAS agency code.  Now we have a configuration wizard form that’s just dedicated to distributions for my agency.  </a:t>
            </a:r>
          </a:p>
          <a:p>
            <a:endParaRPr lang="en-US" baseline="0" dirty="0"/>
          </a:p>
          <a:p>
            <a:r>
              <a:rPr lang="en-US" baseline="0" dirty="0"/>
              <a:t>If we wanted to get fancy we can even make separate configuration wizards for mobile and office distributions.</a:t>
            </a:r>
          </a:p>
          <a:p>
            <a:endParaRPr lang="en-US" dirty="0"/>
          </a:p>
        </p:txBody>
      </p:sp>
      <p:sp>
        <p:nvSpPr>
          <p:cNvPr id="4" name="Slide Number Placeholder 3"/>
          <p:cNvSpPr>
            <a:spLocks noGrp="1"/>
          </p:cNvSpPr>
          <p:nvPr>
            <p:ph type="sldNum" sz="quarter" idx="10"/>
          </p:nvPr>
        </p:nvSpPr>
        <p:spPr/>
        <p:txBody>
          <a:bodyPr/>
          <a:lstStyle/>
          <a:p>
            <a:fld id="{4CC48B55-81F7-445B-BEF3-0B4A8DAA8D8B}" type="slidenum">
              <a:rPr lang="en-US" smtClean="0"/>
              <a:pPr/>
              <a:t>124</a:t>
            </a:fld>
            <a:endParaRPr lang="en-US"/>
          </a:p>
        </p:txBody>
      </p:sp>
    </p:spTree>
    <p:extLst>
      <p:ext uri="{BB962C8B-B14F-4D97-AF65-F5344CB8AC3E}">
        <p14:creationId xmlns:p14="http://schemas.microsoft.com/office/powerpoint/2010/main" val="15125826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are looking at our As-Built documentation.</a:t>
            </a:r>
          </a:p>
        </p:txBody>
      </p:sp>
      <p:sp>
        <p:nvSpPr>
          <p:cNvPr id="4" name="Slide Number Placeholder 3"/>
          <p:cNvSpPr>
            <a:spLocks noGrp="1"/>
          </p:cNvSpPr>
          <p:nvPr>
            <p:ph type="sldNum" sz="quarter" idx="10"/>
          </p:nvPr>
        </p:nvSpPr>
        <p:spPr/>
        <p:txBody>
          <a:bodyPr/>
          <a:lstStyle/>
          <a:p>
            <a:fld id="{1BE95814-7AB4-4349-89CF-A538C13A2406}" type="slidenum">
              <a:rPr lang="en-US" smtClean="0"/>
              <a:t>125</a:t>
            </a:fld>
            <a:endParaRPr lang="en-US"/>
          </a:p>
        </p:txBody>
      </p:sp>
    </p:spTree>
    <p:extLst>
      <p:ext uri="{BB962C8B-B14F-4D97-AF65-F5344CB8AC3E}">
        <p14:creationId xmlns:p14="http://schemas.microsoft.com/office/powerpoint/2010/main" val="40463180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126</a:t>
            </a:fld>
            <a:endParaRPr lang="en-US"/>
          </a:p>
        </p:txBody>
      </p:sp>
    </p:spTree>
    <p:extLst>
      <p:ext uri="{BB962C8B-B14F-4D97-AF65-F5344CB8AC3E}">
        <p14:creationId xmlns:p14="http://schemas.microsoft.com/office/powerpoint/2010/main" val="31882097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127</a:t>
            </a:fld>
            <a:endParaRPr lang="en-US"/>
          </a:p>
        </p:txBody>
      </p:sp>
    </p:spTree>
    <p:extLst>
      <p:ext uri="{BB962C8B-B14F-4D97-AF65-F5344CB8AC3E}">
        <p14:creationId xmlns:p14="http://schemas.microsoft.com/office/powerpoint/2010/main" val="385951929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128</a:t>
            </a:fld>
            <a:endParaRPr lang="en-US"/>
          </a:p>
        </p:txBody>
      </p:sp>
    </p:spTree>
    <p:extLst>
      <p:ext uri="{BB962C8B-B14F-4D97-AF65-F5344CB8AC3E}">
        <p14:creationId xmlns:p14="http://schemas.microsoft.com/office/powerpoint/2010/main" val="188874022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When you run the baseline install, you get the baseline files which includes the TraCS engine that runs our forms.  The baseline install also includes some universal settings.  We typically release new baselines once or twice a year.  The fall release included an update to the baseline.</a:t>
            </a:r>
          </a:p>
          <a:p>
            <a:endParaRPr lang="en-US" baseline="0" dirty="0"/>
          </a:p>
          <a:p>
            <a:r>
              <a:rPr lang="en-US" baseline="0" dirty="0"/>
              <a:t>At the same time that you download the new baseline from the update server,  you will also get the WI pack.  This includes all the state wide settings, all the files that define the layout of your forms; reports and make them work the way you expect; analysis reports, the various buttons, templates for transmitting data, access levels and code tables.</a:t>
            </a:r>
          </a:p>
          <a:p>
            <a:endParaRPr lang="en-US" baseline="0" dirty="0"/>
          </a:p>
          <a:p>
            <a:r>
              <a:rPr lang="en-US" baseline="0" dirty="0"/>
              <a:t>The current baseline is not capable of downloading the new map files.  However, once you have the new baseline and WI pack installed, you will go through one more download to get the map files.  </a:t>
            </a:r>
          </a:p>
          <a:p>
            <a:endParaRPr lang="en-US" baseline="0" dirty="0"/>
          </a:p>
          <a:p>
            <a:r>
              <a:rPr lang="en-US" baseline="0" dirty="0"/>
              <a:t>After the updated is installed, you’ll do so minimal configuration to import communications instructions, and implement a few settings.  This time around there are no code tables for you to set up or update.  You will need to do a new distribution and it’s important to export your user files so that the field units have the new access levels for the new crash form.</a:t>
            </a:r>
          </a:p>
        </p:txBody>
      </p:sp>
      <p:sp>
        <p:nvSpPr>
          <p:cNvPr id="4" name="Slide Number Placeholder 3"/>
          <p:cNvSpPr>
            <a:spLocks noGrp="1"/>
          </p:cNvSpPr>
          <p:nvPr>
            <p:ph type="sldNum" sz="quarter" idx="10"/>
          </p:nvPr>
        </p:nvSpPr>
        <p:spPr/>
        <p:txBody>
          <a:bodyPr/>
          <a:lstStyle/>
          <a:p>
            <a:fld id="{1BE95814-7AB4-4349-89CF-A538C13A2406}" type="slidenum">
              <a:rPr lang="en-US" smtClean="0"/>
              <a:t>129</a:t>
            </a:fld>
            <a:endParaRPr lang="en-US"/>
          </a:p>
        </p:txBody>
      </p:sp>
    </p:spTree>
    <p:extLst>
      <p:ext uri="{BB962C8B-B14F-4D97-AF65-F5344CB8AC3E}">
        <p14:creationId xmlns:p14="http://schemas.microsoft.com/office/powerpoint/2010/main" val="307785863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questions we get</a:t>
            </a:r>
            <a:r>
              <a:rPr lang="en-US" baseline="0" dirty="0"/>
              <a:t> on the help desk is will the state update overwrite any of our local configuration?  The answer to that is no.  The states settings and code tables do not in any way overlap the local settings and code tables.  We used have some problems with this under TraCS 7.3 but these were eliminated when we moved up to TraCS 10.</a:t>
            </a:r>
          </a:p>
        </p:txBody>
      </p:sp>
      <p:sp>
        <p:nvSpPr>
          <p:cNvPr id="4" name="Slide Number Placeholder 3"/>
          <p:cNvSpPr>
            <a:spLocks noGrp="1"/>
          </p:cNvSpPr>
          <p:nvPr>
            <p:ph type="sldNum" sz="quarter" idx="10"/>
          </p:nvPr>
        </p:nvSpPr>
        <p:spPr/>
        <p:txBody>
          <a:bodyPr/>
          <a:lstStyle/>
          <a:p>
            <a:fld id="{1BE95814-7AB4-4349-89CF-A538C13A2406}" type="slidenum">
              <a:rPr lang="en-US" smtClean="0"/>
              <a:t>130</a:t>
            </a:fld>
            <a:endParaRPr lang="en-US"/>
          </a:p>
        </p:txBody>
      </p:sp>
    </p:spTree>
    <p:extLst>
      <p:ext uri="{BB962C8B-B14F-4D97-AF65-F5344CB8AC3E}">
        <p14:creationId xmlns:p14="http://schemas.microsoft.com/office/powerpoint/2010/main" val="128532882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131</a:t>
            </a:fld>
            <a:endParaRPr lang="en-US"/>
          </a:p>
        </p:txBody>
      </p:sp>
    </p:spTree>
    <p:extLst>
      <p:ext uri="{BB962C8B-B14F-4D97-AF65-F5344CB8AC3E}">
        <p14:creationId xmlns:p14="http://schemas.microsoft.com/office/powerpoint/2010/main" val="732806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Integration CD is used for your vendors.</a:t>
            </a:r>
          </a:p>
          <a:p>
            <a:r>
              <a:rPr lang="en-US" dirty="0"/>
              <a:t>   What is in the CD?</a:t>
            </a:r>
          </a:p>
          <a:p>
            <a:r>
              <a:rPr lang="en-US" dirty="0"/>
              <a:t>      File layouts and how to export the data to RMS and other locations.</a:t>
            </a:r>
          </a:p>
          <a:p>
            <a:endParaRPr lang="en-US" dirty="0"/>
          </a:p>
          <a:p>
            <a:r>
              <a:rPr lang="en-US" dirty="0"/>
              <a:t>These documents will be out after the conference and by the end of the year.</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9</a:t>
            </a:fld>
            <a:endParaRPr lang="en-US"/>
          </a:p>
        </p:txBody>
      </p:sp>
    </p:spTree>
    <p:extLst>
      <p:ext uri="{BB962C8B-B14F-4D97-AF65-F5344CB8AC3E}">
        <p14:creationId xmlns:p14="http://schemas.microsoft.com/office/powerpoint/2010/main" val="215631299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132</a:t>
            </a:fld>
            <a:endParaRPr lang="en-US"/>
          </a:p>
        </p:txBody>
      </p:sp>
    </p:spTree>
    <p:extLst>
      <p:ext uri="{BB962C8B-B14F-4D97-AF65-F5344CB8AC3E}">
        <p14:creationId xmlns:p14="http://schemas.microsoft.com/office/powerpoint/2010/main" val="23313088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133</a:t>
            </a:fld>
            <a:endParaRPr lang="en-US"/>
          </a:p>
        </p:txBody>
      </p:sp>
    </p:spTree>
    <p:extLst>
      <p:ext uri="{BB962C8B-B14F-4D97-AF65-F5344CB8AC3E}">
        <p14:creationId xmlns:p14="http://schemas.microsoft.com/office/powerpoint/2010/main" val="51979199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134</a:t>
            </a:fld>
            <a:endParaRPr lang="en-US"/>
          </a:p>
        </p:txBody>
      </p:sp>
    </p:spTree>
    <p:extLst>
      <p:ext uri="{BB962C8B-B14F-4D97-AF65-F5344CB8AC3E}">
        <p14:creationId xmlns:p14="http://schemas.microsoft.com/office/powerpoint/2010/main" val="267171667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1BE95814-7AB4-4349-89CF-A538C13A2406}" type="slidenum">
              <a:rPr lang="en-US" smtClean="0"/>
              <a:t>135</a:t>
            </a:fld>
            <a:endParaRPr lang="en-US"/>
          </a:p>
        </p:txBody>
      </p:sp>
    </p:spTree>
    <p:extLst>
      <p:ext uri="{BB962C8B-B14F-4D97-AF65-F5344CB8AC3E}">
        <p14:creationId xmlns:p14="http://schemas.microsoft.com/office/powerpoint/2010/main" val="41865724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your agency uses SQL</a:t>
            </a:r>
            <a:r>
              <a:rPr lang="en-US" baseline="0" dirty="0"/>
              <a:t> Server for your TraCS data you will have to run the “delta” scripts to build the new table to accommodate the new crash form.  </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136</a:t>
            </a:fld>
            <a:endParaRPr lang="en-US"/>
          </a:p>
        </p:txBody>
      </p:sp>
    </p:spTree>
    <p:extLst>
      <p:ext uri="{BB962C8B-B14F-4D97-AF65-F5344CB8AC3E}">
        <p14:creationId xmlns:p14="http://schemas.microsoft.com/office/powerpoint/2010/main" val="93785389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your agency uses SQL</a:t>
            </a:r>
            <a:r>
              <a:rPr lang="en-US" baseline="0" dirty="0"/>
              <a:t> Server for your TraCS data you will have to run the “delta” scripts to build the new table to accommodate the new crash form.  We also recommend adding some additional indexes to your TraCS Log table  by running the </a:t>
            </a:r>
            <a:r>
              <a:rPr lang="en-US" baseline="0" dirty="0" err="1"/>
              <a:t>AddLogIndexes</a:t>
            </a:r>
            <a:r>
              <a:rPr lang="en-US" baseline="0" dirty="0"/>
              <a:t> script.</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137</a:t>
            </a:fld>
            <a:endParaRPr lang="en-US"/>
          </a:p>
        </p:txBody>
      </p:sp>
    </p:spTree>
    <p:extLst>
      <p:ext uri="{BB962C8B-B14F-4D97-AF65-F5344CB8AC3E}">
        <p14:creationId xmlns:p14="http://schemas.microsoft.com/office/powerpoint/2010/main" val="380961347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138</a:t>
            </a:fld>
            <a:endParaRPr lang="en-US"/>
          </a:p>
        </p:txBody>
      </p:sp>
    </p:spTree>
    <p:extLst>
      <p:ext uri="{BB962C8B-B14F-4D97-AF65-F5344CB8AC3E}">
        <p14:creationId xmlns:p14="http://schemas.microsoft.com/office/powerpoint/2010/main" val="207564104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139</a:t>
            </a:fld>
            <a:endParaRPr lang="en-US"/>
          </a:p>
        </p:txBody>
      </p:sp>
    </p:spTree>
    <p:extLst>
      <p:ext uri="{BB962C8B-B14F-4D97-AF65-F5344CB8AC3E}">
        <p14:creationId xmlns:p14="http://schemas.microsoft.com/office/powerpoint/2010/main" val="33740469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140</a:t>
            </a:fld>
            <a:endParaRPr lang="en-US"/>
          </a:p>
        </p:txBody>
      </p:sp>
    </p:spTree>
    <p:extLst>
      <p:ext uri="{BB962C8B-B14F-4D97-AF65-F5344CB8AC3E}">
        <p14:creationId xmlns:p14="http://schemas.microsoft.com/office/powerpoint/2010/main" val="213978305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step is to make a distribution.  A distribution is required to get the new access levels associated with</a:t>
            </a:r>
            <a:r>
              <a:rPr lang="en-US" baseline="0" dirty="0"/>
              <a:t> the new form out to your fields units.  It is very import to remember to export the user accounts.  Often when folks make distribution files, they skip over this step.  If you skip this step, the field units will display a warning that the access levels for the new crash forms is missing.  The only way to get rid of that warning is to run a distribution that contains the updated user files.</a:t>
            </a:r>
          </a:p>
          <a:p>
            <a:endParaRPr lang="en-US" baseline="0" dirty="0"/>
          </a:p>
          <a:p>
            <a:r>
              <a:rPr lang="en-US" baseline="0" dirty="0"/>
              <a:t>If you use GPS devices, you should also configure TraCS to look at the correct com port for the GPS signal because the location tool is now part of TraCS and not a separate program.</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141</a:t>
            </a:fld>
            <a:endParaRPr lang="en-US"/>
          </a:p>
        </p:txBody>
      </p:sp>
    </p:spTree>
    <p:extLst>
      <p:ext uri="{BB962C8B-B14F-4D97-AF65-F5344CB8AC3E}">
        <p14:creationId xmlns:p14="http://schemas.microsoft.com/office/powerpoint/2010/main" val="184381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Great page to go to.  Always available on the Extranet.  Same FAQs that the help desk would send to you.</a:t>
            </a:r>
          </a:p>
          <a:p>
            <a:r>
              <a:rPr lang="en-US" dirty="0"/>
              <a:t>New and updated topics as needed.  </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10</a:t>
            </a:fld>
            <a:endParaRPr lang="en-US"/>
          </a:p>
        </p:txBody>
      </p:sp>
    </p:spTree>
    <p:extLst>
      <p:ext uri="{BB962C8B-B14F-4D97-AF65-F5344CB8AC3E}">
        <p14:creationId xmlns:p14="http://schemas.microsoft.com/office/powerpoint/2010/main" val="27752448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145</a:t>
            </a:fld>
            <a:endParaRPr lang="en-US"/>
          </a:p>
        </p:txBody>
      </p:sp>
    </p:spTree>
    <p:extLst>
      <p:ext uri="{BB962C8B-B14F-4D97-AF65-F5344CB8AC3E}">
        <p14:creationId xmlns:p14="http://schemas.microsoft.com/office/powerpoint/2010/main" val="117332373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a:t>
            </a:r>
            <a:r>
              <a:rPr lang="en-US" baseline="0" dirty="0"/>
              <a:t> talk a bit more about web services a little later in </a:t>
            </a:r>
            <a:r>
              <a:rPr lang="en-US" baseline="0"/>
              <a:t>the class.</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148</a:t>
            </a:fld>
            <a:endParaRPr lang="en-US"/>
          </a:p>
        </p:txBody>
      </p:sp>
    </p:spTree>
    <p:extLst>
      <p:ext uri="{BB962C8B-B14F-4D97-AF65-F5344CB8AC3E}">
        <p14:creationId xmlns:p14="http://schemas.microsoft.com/office/powerpoint/2010/main" val="284607388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149</a:t>
            </a:fld>
            <a:endParaRPr lang="en-US"/>
          </a:p>
        </p:txBody>
      </p:sp>
    </p:spTree>
    <p:extLst>
      <p:ext uri="{BB962C8B-B14F-4D97-AF65-F5344CB8AC3E}">
        <p14:creationId xmlns:p14="http://schemas.microsoft.com/office/powerpoint/2010/main" val="414852579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150</a:t>
            </a:fld>
            <a:endParaRPr lang="en-US"/>
          </a:p>
        </p:txBody>
      </p:sp>
    </p:spTree>
    <p:extLst>
      <p:ext uri="{BB962C8B-B14F-4D97-AF65-F5344CB8AC3E}">
        <p14:creationId xmlns:p14="http://schemas.microsoft.com/office/powerpoint/2010/main" val="9508190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151</a:t>
            </a:fld>
            <a:endParaRPr lang="en-US"/>
          </a:p>
        </p:txBody>
      </p:sp>
    </p:spTree>
    <p:extLst>
      <p:ext uri="{BB962C8B-B14F-4D97-AF65-F5344CB8AC3E}">
        <p14:creationId xmlns:p14="http://schemas.microsoft.com/office/powerpoint/2010/main" val="27698366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ved=0ahUKEwiD2cnUheTNAhUESyYKHe9jAkAQjRwIBw&amp;url=https://en.wikipedia.org/wiki/Wisconsin_Legislature&amp;psig=AFQjCNE714Fg2dskzEmXak1-zEvwwY1c3g&amp;ust=1468073380431696" TargetMode="Externa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gif"/><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443396" y="3501142"/>
            <a:ext cx="8835172" cy="451982"/>
          </a:xfrm>
          <a:noFill/>
        </p:spPr>
        <p:txBody>
          <a:bodyPr>
            <a:normAutofit/>
          </a:bodyPr>
          <a:lstStyle>
            <a:lvl1pPr marL="0" indent="0" algn="ctr">
              <a:buNone/>
              <a:defRPr sz="2000">
                <a:solidFill>
                  <a:schemeClr val="tx1">
                    <a:lumMod val="75000"/>
                    <a:lumOff val="25000"/>
                  </a:schemeClr>
                </a:solidFill>
                <a:latin typeface="Segoe UI" panose="020B0502040204020203" pitchFamily="34" charset="0"/>
                <a:cs typeface="Segoe UI"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Presenter(s) Name Here</a:t>
            </a:r>
          </a:p>
        </p:txBody>
      </p:sp>
      <p:sp>
        <p:nvSpPr>
          <p:cNvPr id="7" name="Date Placeholder 6"/>
          <p:cNvSpPr>
            <a:spLocks noGrp="1"/>
          </p:cNvSpPr>
          <p:nvPr>
            <p:ph type="dt" sz="half" idx="10"/>
          </p:nvPr>
        </p:nvSpPr>
        <p:spPr>
          <a:xfrm>
            <a:off x="7708361" y="6232280"/>
            <a:ext cx="2753746" cy="323968"/>
          </a:xfrm>
        </p:spPr>
        <p:txBody>
          <a:bodyPr/>
          <a:lstStyle>
            <a:lvl1pPr>
              <a:defRPr/>
            </a:lvl1pPr>
          </a:lstStyle>
          <a:p>
            <a:r>
              <a:rPr lang="en-US" dirty="0"/>
              <a:t>10/4/2017</a:t>
            </a:r>
          </a:p>
        </p:txBody>
      </p:sp>
      <p:sp>
        <p:nvSpPr>
          <p:cNvPr id="8" name="Footer Placeholder 7"/>
          <p:cNvSpPr>
            <a:spLocks noGrp="1"/>
          </p:cNvSpPr>
          <p:nvPr>
            <p:ph type="ftr" sz="quarter" idx="11"/>
          </p:nvPr>
        </p:nvSpPr>
        <p:spPr>
          <a:xfrm>
            <a:off x="1735207" y="6236208"/>
            <a:ext cx="5901189" cy="320040"/>
          </a:xfrm>
        </p:spPr>
        <p:txBody>
          <a:bodyPr/>
          <a:lstStyle>
            <a:lvl1pPr>
              <a:defRPr>
                <a:latin typeface="Segoe UI" panose="020B0502040204020203" pitchFamily="34" charset="0"/>
                <a:cs typeface="Segoe UI" panose="020B0502040204020203" pitchFamily="34" charset="0"/>
              </a:defRPr>
            </a:lvl1pPr>
          </a:lstStyle>
          <a:p>
            <a:endParaRPr lang="en-US" dirty="0"/>
          </a:p>
        </p:txBody>
      </p:sp>
      <p:pic>
        <p:nvPicPr>
          <p:cNvPr id="10" name="Picture 9"/>
          <p:cNvPicPr>
            <a:picLocks noChangeAspect="1"/>
          </p:cNvPicPr>
          <p:nvPr userDrawn="1"/>
        </p:nvPicPr>
        <p:blipFill>
          <a:blip r:embed="rId2"/>
          <a:stretch>
            <a:fillRect/>
          </a:stretch>
        </p:blipFill>
        <p:spPr>
          <a:xfrm>
            <a:off x="452149" y="258176"/>
            <a:ext cx="1991247" cy="1991247"/>
          </a:xfrm>
          <a:prstGeom prst="rect">
            <a:avLst/>
          </a:prstGeom>
        </p:spPr>
      </p:pic>
      <p:pic>
        <p:nvPicPr>
          <p:cNvPr id="1028" name="Picture 4" descr="https://upload.wikimedia.org/wikipedia/commons/thumb/3/31/Seal_of_Wisconsin.svg/2000px-Seal_of_Wisconsin.svg.png">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798243" y="5480311"/>
            <a:ext cx="1145177" cy="114517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153" y="5556068"/>
            <a:ext cx="1136365" cy="1136365"/>
          </a:xfrm>
          <a:prstGeom prst="rect">
            <a:avLst/>
          </a:prstGeom>
        </p:spPr>
      </p:pic>
      <p:sp>
        <p:nvSpPr>
          <p:cNvPr id="6" name="TextBox 5"/>
          <p:cNvSpPr txBox="1"/>
          <p:nvPr userDrawn="1"/>
        </p:nvSpPr>
        <p:spPr>
          <a:xfrm>
            <a:off x="3191606" y="191970"/>
            <a:ext cx="7103193" cy="2123658"/>
          </a:xfrm>
          <a:prstGeom prst="rect">
            <a:avLst/>
          </a:prstGeom>
          <a:noFill/>
          <a:ln>
            <a:noFill/>
          </a:ln>
        </p:spPr>
        <p:txBody>
          <a:bodyPr wrap="square" rtlCol="0">
            <a:spAutoFit/>
          </a:bodyPr>
          <a:lstStyle/>
          <a:p>
            <a:pPr algn="l"/>
            <a:r>
              <a:rPr lang="en-US" sz="2400" dirty="0">
                <a:solidFill>
                  <a:schemeClr val="tx1"/>
                </a:solidFill>
                <a:latin typeface="Segoe UI" panose="020B0502040204020203" pitchFamily="34" charset="0"/>
                <a:cs typeface="Segoe UI" panose="020B0502040204020203" pitchFamily="34" charset="0"/>
              </a:rPr>
              <a:t>The 14</a:t>
            </a:r>
            <a:r>
              <a:rPr lang="en-US" sz="2400" baseline="30000" dirty="0">
                <a:solidFill>
                  <a:schemeClr val="tx1"/>
                </a:solidFill>
                <a:latin typeface="Segoe UI" panose="020B0502040204020203" pitchFamily="34" charset="0"/>
                <a:cs typeface="Segoe UI" panose="020B0502040204020203" pitchFamily="34" charset="0"/>
              </a:rPr>
              <a:t>th</a:t>
            </a:r>
            <a:r>
              <a:rPr lang="en-US" sz="2400" dirty="0">
                <a:solidFill>
                  <a:schemeClr val="tx1"/>
                </a:solidFill>
                <a:latin typeface="Segoe UI" panose="020B0502040204020203" pitchFamily="34" charset="0"/>
                <a:cs typeface="Segoe UI" panose="020B0502040204020203" pitchFamily="34" charset="0"/>
              </a:rPr>
              <a:t> Annual… </a:t>
            </a:r>
          </a:p>
          <a:p>
            <a:pPr algn="ctr"/>
            <a:r>
              <a:rPr lang="en-US" sz="5400" b="0" i="0" u="none" baseline="0" dirty="0">
                <a:solidFill>
                  <a:schemeClr val="tx1"/>
                </a:solidFill>
                <a:latin typeface="Segoe UI" panose="020B0502040204020203" pitchFamily="34" charset="0"/>
                <a:cs typeface="Segoe UI" panose="020B0502040204020203" pitchFamily="34" charset="0"/>
              </a:rPr>
              <a:t>Badger </a:t>
            </a:r>
            <a:r>
              <a:rPr lang="en-US" sz="5400" b="0" i="0" u="none" baseline="0" dirty="0" err="1">
                <a:solidFill>
                  <a:schemeClr val="tx1"/>
                </a:solidFill>
                <a:latin typeface="Segoe UI" panose="020B0502040204020203" pitchFamily="34" charset="0"/>
                <a:cs typeface="Segoe UI" panose="020B0502040204020203" pitchFamily="34" charset="0"/>
              </a:rPr>
              <a:t>TraCS</a:t>
            </a:r>
            <a:endParaRPr lang="en-US" sz="5400" b="0" i="0" u="none" baseline="0" dirty="0">
              <a:solidFill>
                <a:schemeClr val="tx1"/>
              </a:solidFill>
              <a:latin typeface="Segoe UI" panose="020B0502040204020203" pitchFamily="34" charset="0"/>
              <a:cs typeface="Segoe UI" panose="020B0502040204020203" pitchFamily="34" charset="0"/>
            </a:endParaRPr>
          </a:p>
          <a:p>
            <a:pPr algn="ctr"/>
            <a:r>
              <a:rPr lang="en-US" sz="5400" b="0" i="0" u="none" baseline="0" dirty="0">
                <a:solidFill>
                  <a:schemeClr val="tx1"/>
                </a:solidFill>
                <a:latin typeface="Segoe UI" panose="020B0502040204020203" pitchFamily="34" charset="0"/>
                <a:cs typeface="Segoe UI" panose="020B0502040204020203" pitchFamily="34" charset="0"/>
              </a:rPr>
              <a:t> User Conference</a:t>
            </a:r>
            <a:endParaRPr lang="en-US" sz="5400" b="0" i="0" u="none" dirty="0">
              <a:solidFill>
                <a:schemeClr val="tx1"/>
              </a:solidFill>
              <a:latin typeface="Segoe UI" panose="020B0502040204020203" pitchFamily="34" charset="0"/>
              <a:cs typeface="Segoe UI" panose="020B0502040204020203" pitchFamily="34" charset="0"/>
            </a:endParaRPr>
          </a:p>
        </p:txBody>
      </p:sp>
      <p:sp>
        <p:nvSpPr>
          <p:cNvPr id="13" name="Text Placeholder 12"/>
          <p:cNvSpPr>
            <a:spLocks noGrp="1"/>
          </p:cNvSpPr>
          <p:nvPr>
            <p:ph type="body" sz="quarter" idx="12" hasCustomPrompt="1"/>
          </p:nvPr>
        </p:nvSpPr>
        <p:spPr>
          <a:xfrm>
            <a:off x="2443396" y="2671218"/>
            <a:ext cx="8834438" cy="829924"/>
          </a:xfrm>
        </p:spPr>
        <p:txBody>
          <a:bodyPr>
            <a:normAutofit/>
          </a:bodyPr>
          <a:lstStyle>
            <a:lvl1pPr marL="0" indent="0" algn="ctr">
              <a:buNone/>
              <a:defRPr sz="4800" baseline="0">
                <a:latin typeface="Segoe UI" panose="020B0502040204020203" pitchFamily="34" charset="0"/>
                <a:cs typeface="Segoe UI" panose="020B0502040204020203" pitchFamily="34" charset="0"/>
              </a:defRPr>
            </a:lvl1pPr>
          </a:lstStyle>
          <a:p>
            <a:pPr lvl="0"/>
            <a:r>
              <a:rPr lang="en-US" dirty="0"/>
              <a:t>Session Name Here</a:t>
            </a:r>
          </a:p>
        </p:txBody>
      </p:sp>
      <p:sp>
        <p:nvSpPr>
          <p:cNvPr id="16" name="TextBox 15"/>
          <p:cNvSpPr txBox="1"/>
          <p:nvPr userDrawn="1"/>
        </p:nvSpPr>
        <p:spPr>
          <a:xfrm>
            <a:off x="4685801" y="5129570"/>
            <a:ext cx="4213649" cy="923330"/>
          </a:xfrm>
          <a:prstGeom prst="rect">
            <a:avLst/>
          </a:prstGeom>
          <a:noFill/>
        </p:spPr>
        <p:txBody>
          <a:bodyPr wrap="square" rtlCol="0">
            <a:spAutoFit/>
          </a:bodyPr>
          <a:lstStyle/>
          <a:p>
            <a:pPr algn="ctr"/>
            <a:r>
              <a:rPr lang="en-US" dirty="0">
                <a:latin typeface="Segoe UI" panose="020B0502040204020203" pitchFamily="34" charset="0"/>
                <a:cs typeface="Segoe UI" panose="020B0502040204020203" pitchFamily="34" charset="0"/>
              </a:rPr>
              <a:t>Holiday Inn Hotel &amp; Convention Center</a:t>
            </a:r>
          </a:p>
          <a:p>
            <a:pPr algn="ctr"/>
            <a:r>
              <a:rPr lang="en-US" dirty="0">
                <a:latin typeface="Segoe UI" panose="020B0502040204020203" pitchFamily="34" charset="0"/>
                <a:cs typeface="Segoe UI" panose="020B0502040204020203" pitchFamily="34" charset="0"/>
              </a:rPr>
              <a:t>1001 Amber Avenue</a:t>
            </a:r>
          </a:p>
          <a:p>
            <a:pPr algn="ctr"/>
            <a:r>
              <a:rPr lang="en-US" dirty="0">
                <a:latin typeface="Segoe UI" panose="020B0502040204020203" pitchFamily="34" charset="0"/>
                <a:cs typeface="Segoe UI" panose="020B0502040204020203" pitchFamily="34" charset="0"/>
              </a:rPr>
              <a:t>Stevens Point, WI 54482</a:t>
            </a: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prstGeom prst="rect">
            <a:avLst/>
          </a:prstGeo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10/11/2019</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10/11/2019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
        <p:nvSpPr>
          <p:cNvPr id="8" name="Title 1"/>
          <p:cNvSpPr txBox="1">
            <a:spLocks/>
          </p:cNvSpPr>
          <p:nvPr userDrawn="1"/>
        </p:nvSpPr>
        <p:spPr bwMode="black">
          <a:xfrm>
            <a:off x="1342919" y="1095650"/>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Insert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10/11/2019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
        <p:nvSpPr>
          <p:cNvPr id="8" name="Title 1"/>
          <p:cNvSpPr txBox="1">
            <a:spLocks/>
          </p:cNvSpPr>
          <p:nvPr userDrawn="1"/>
        </p:nvSpPr>
        <p:spPr bwMode="black">
          <a:xfrm rot="5400000">
            <a:off x="7243893" y="3085188"/>
            <a:ext cx="4983480"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Insert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932949" y="1502578"/>
            <a:ext cx="9506162" cy="4601053"/>
          </a:xfrm>
        </p:spPr>
        <p:txBody>
          <a:bodyPr/>
          <a:lstStyle>
            <a:lvl1pPr marL="228600" marR="0" indent="-22860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sz="2400" baseline="0"/>
            </a:lvl1pPr>
            <a:lvl2pPr>
              <a:defRPr sz="2400" baseline="0"/>
            </a:lvl2pPr>
          </a:lstStyle>
          <a:p>
            <a:pPr lvl="0"/>
            <a:r>
              <a:rPr lang="en-US" dirty="0"/>
              <a:t>Must install: New Crash Form Effective 1/1/2017</a:t>
            </a:r>
          </a:p>
          <a:p>
            <a:pPr marL="228600" marR="0" lvl="0" indent="-22860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n-US" dirty="0"/>
              <a:t>Requires Windows 7 with  .NET Framework 4.6.1 (Or Better)</a:t>
            </a:r>
          </a:p>
          <a:p>
            <a:pPr lvl="0"/>
            <a:r>
              <a:rPr lang="en-US" dirty="0"/>
              <a:t>Update Files Are Large</a:t>
            </a:r>
          </a:p>
          <a:p>
            <a:pPr lvl="1"/>
            <a:r>
              <a:rPr lang="en-US" dirty="0"/>
              <a:t>New Baseline</a:t>
            </a:r>
          </a:p>
          <a:p>
            <a:pPr lvl="1"/>
            <a:r>
              <a:rPr lang="en-US" dirty="0"/>
              <a:t>Map Files</a:t>
            </a:r>
          </a:p>
          <a:p>
            <a:pPr lvl="0"/>
            <a:r>
              <a:rPr lang="en-US" dirty="0"/>
              <a:t>SQL Server Agencies Must Run “Delta” Scripts</a:t>
            </a:r>
          </a:p>
          <a:p>
            <a:pPr lvl="0"/>
            <a:r>
              <a:rPr lang="en-US" dirty="0"/>
              <a:t>New Import/Export Instructions</a:t>
            </a:r>
          </a:p>
          <a:p>
            <a:pPr lvl="0"/>
            <a:r>
              <a:rPr lang="en-US" dirty="0"/>
              <a:t>New Communications Instructions</a:t>
            </a:r>
          </a:p>
          <a:p>
            <a:pPr lvl="0"/>
            <a:endParaRPr lang="en-US" dirty="0"/>
          </a:p>
          <a:p>
            <a:pPr lvl="0"/>
            <a:endParaRPr lang="en-US" dirty="0"/>
          </a:p>
          <a:p>
            <a:pPr lvl="0"/>
            <a:endParaRPr lang="en-US" dirty="0"/>
          </a:p>
          <a:p>
            <a:pPr lvl="0"/>
            <a:endParaRPr lang="en-US" dirty="0"/>
          </a:p>
          <a:p>
            <a:pPr lvl="0"/>
            <a:endParaRPr lang="en-US" dirty="0"/>
          </a:p>
        </p:txBody>
      </p:sp>
      <p:sp>
        <p:nvSpPr>
          <p:cNvPr id="7" name="Date Placeholder 6"/>
          <p:cNvSpPr>
            <a:spLocks noGrp="1"/>
          </p:cNvSpPr>
          <p:nvPr>
            <p:ph type="dt" sz="half" idx="10"/>
          </p:nvPr>
        </p:nvSpPr>
        <p:spPr>
          <a:xfrm>
            <a:off x="8684455" y="6218612"/>
            <a:ext cx="2753874" cy="298212"/>
          </a:xfrm>
        </p:spPr>
        <p:txBody>
          <a:bodyPr/>
          <a:lstStyle>
            <a:lvl1pPr>
              <a:defRPr/>
            </a:lvl1pPr>
          </a:lstStyle>
          <a:p>
            <a:r>
              <a:rPr lang="en-US" dirty="0"/>
              <a:t>11/3/2016</a:t>
            </a:r>
          </a:p>
        </p:txBody>
      </p:sp>
      <p:sp>
        <p:nvSpPr>
          <p:cNvPr id="8" name="Footer Placeholder 7"/>
          <p:cNvSpPr>
            <a:spLocks noGrp="1"/>
          </p:cNvSpPr>
          <p:nvPr>
            <p:ph type="ftr" sz="quarter" idx="11"/>
          </p:nvPr>
        </p:nvSpPr>
        <p:spPr>
          <a:xfrm>
            <a:off x="1932167" y="6209167"/>
            <a:ext cx="6087571" cy="322647"/>
          </a:xfrm>
        </p:spPr>
        <p:txBody>
          <a:bodyPr/>
          <a:lstStyle/>
          <a:p>
            <a:endParaRPr lang="en-US" dirty="0"/>
          </a:p>
        </p:txBody>
      </p:sp>
      <p:pic>
        <p:nvPicPr>
          <p:cNvPr id="10" name="Picture 9"/>
          <p:cNvPicPr>
            <a:picLocks noChangeAspect="1"/>
          </p:cNvPicPr>
          <p:nvPr userDrawn="1"/>
        </p:nvPicPr>
        <p:blipFill>
          <a:blip r:embed="rId2"/>
          <a:stretch>
            <a:fillRect/>
          </a:stretch>
        </p:blipFill>
        <p:spPr>
          <a:xfrm>
            <a:off x="411480" y="313859"/>
            <a:ext cx="1188720" cy="1188720"/>
          </a:xfrm>
          <a:prstGeom prst="rect">
            <a:avLst/>
          </a:prstGeom>
        </p:spPr>
      </p:pic>
      <p:sp>
        <p:nvSpPr>
          <p:cNvPr id="5" name="TextBox 4"/>
          <p:cNvSpPr txBox="1"/>
          <p:nvPr userDrawn="1"/>
        </p:nvSpPr>
        <p:spPr>
          <a:xfrm rot="16200000">
            <a:off x="-1520995" y="3767803"/>
            <a:ext cx="5053670" cy="523220"/>
          </a:xfrm>
          <a:prstGeom prst="rect">
            <a:avLst/>
          </a:prstGeom>
          <a:noFill/>
          <a:ln>
            <a:noFill/>
          </a:ln>
        </p:spPr>
        <p:txBody>
          <a:bodyPr wrap="square" rtlCol="0">
            <a:spAutoFit/>
          </a:bodyPr>
          <a:lstStyle/>
          <a:p>
            <a:pPr algn="ctr"/>
            <a:r>
              <a:rPr lang="en-US" sz="2800" b="1" dirty="0"/>
              <a:t>2019</a:t>
            </a:r>
            <a:r>
              <a:rPr lang="en-US" sz="2800" b="1" baseline="0" dirty="0"/>
              <a:t> TraCS User Conference</a:t>
            </a:r>
            <a:endParaRPr lang="en-US" sz="2800" b="1" dirty="0"/>
          </a:p>
        </p:txBody>
      </p:sp>
      <p:sp>
        <p:nvSpPr>
          <p:cNvPr id="11" name="Title 1"/>
          <p:cNvSpPr txBox="1">
            <a:spLocks/>
          </p:cNvSpPr>
          <p:nvPr userDrawn="1"/>
        </p:nvSpPr>
        <p:spPr bwMode="black">
          <a:xfrm>
            <a:off x="1932167" y="564405"/>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Fall 2017 Release</a:t>
            </a:r>
          </a:p>
        </p:txBody>
      </p:sp>
    </p:spTree>
    <p:extLst>
      <p:ext uri="{BB962C8B-B14F-4D97-AF65-F5344CB8AC3E}">
        <p14:creationId xmlns:p14="http://schemas.microsoft.com/office/powerpoint/2010/main" val="37842686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C0004E-49EC-42A8-8C24-B5A17B41FB5D}" type="datetimeFigureOut">
              <a:rPr lang="en-US" smtClean="0"/>
              <a:pPr/>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F26738-1701-40CD-8F26-55DAE96D8EE4}" type="slidenum">
              <a:rPr lang="en-US" smtClean="0"/>
              <a:pPr/>
              <a:t>‹#›</a:t>
            </a:fld>
            <a:endParaRPr lang="en-US"/>
          </a:p>
        </p:txBody>
      </p:sp>
    </p:spTree>
    <p:extLst>
      <p:ext uri="{BB962C8B-B14F-4D97-AF65-F5344CB8AC3E}">
        <p14:creationId xmlns:p14="http://schemas.microsoft.com/office/powerpoint/2010/main" val="20815480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932949" y="1502578"/>
            <a:ext cx="9506162" cy="4601053"/>
          </a:xfrm>
        </p:spPr>
        <p:txBody>
          <a:bodyPr/>
          <a:lstStyle>
            <a:lvl1pPr marL="228600" marR="0" indent="-22860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sz="2400" baseline="0"/>
            </a:lvl1pPr>
            <a:lvl2pPr>
              <a:defRPr sz="2400" baseline="0"/>
            </a:lvl2pPr>
          </a:lstStyle>
          <a:p>
            <a:pPr lvl="0"/>
            <a:r>
              <a:rPr lang="en-US" dirty="0"/>
              <a:t>Must install: New Crash Form Effective 1/1/2017</a:t>
            </a:r>
          </a:p>
          <a:p>
            <a:pPr marL="228600" marR="0" lvl="0" indent="-22860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n-US" dirty="0"/>
              <a:t>Requires Windows 7 with  .NET Framework 4.6.1 (Or Better)</a:t>
            </a:r>
          </a:p>
          <a:p>
            <a:pPr lvl="0"/>
            <a:r>
              <a:rPr lang="en-US" dirty="0"/>
              <a:t>Update Files Are Large</a:t>
            </a:r>
          </a:p>
          <a:p>
            <a:pPr lvl="1"/>
            <a:r>
              <a:rPr lang="en-US" dirty="0"/>
              <a:t>New Baseline</a:t>
            </a:r>
          </a:p>
          <a:p>
            <a:pPr lvl="1"/>
            <a:r>
              <a:rPr lang="en-US" dirty="0"/>
              <a:t>Map Files</a:t>
            </a:r>
          </a:p>
          <a:p>
            <a:pPr lvl="0"/>
            <a:r>
              <a:rPr lang="en-US" dirty="0"/>
              <a:t>SQL Server Agencies Must Run “Delta” Scripts</a:t>
            </a:r>
          </a:p>
          <a:p>
            <a:pPr lvl="0"/>
            <a:r>
              <a:rPr lang="en-US" dirty="0"/>
              <a:t>New Import/Export Instructions</a:t>
            </a:r>
          </a:p>
          <a:p>
            <a:pPr lvl="0"/>
            <a:r>
              <a:rPr lang="en-US" dirty="0"/>
              <a:t>New Communications Instructions</a:t>
            </a:r>
          </a:p>
          <a:p>
            <a:pPr lvl="0"/>
            <a:endParaRPr lang="en-US" dirty="0"/>
          </a:p>
          <a:p>
            <a:pPr lvl="0"/>
            <a:endParaRPr lang="en-US" dirty="0"/>
          </a:p>
          <a:p>
            <a:pPr lvl="0"/>
            <a:endParaRPr lang="en-US" dirty="0"/>
          </a:p>
          <a:p>
            <a:pPr lvl="0"/>
            <a:endParaRPr lang="en-US" dirty="0"/>
          </a:p>
          <a:p>
            <a:pPr lvl="0"/>
            <a:endParaRPr lang="en-US" dirty="0"/>
          </a:p>
        </p:txBody>
      </p:sp>
      <p:sp>
        <p:nvSpPr>
          <p:cNvPr id="7" name="Date Placeholder 6"/>
          <p:cNvSpPr>
            <a:spLocks noGrp="1"/>
          </p:cNvSpPr>
          <p:nvPr>
            <p:ph type="dt" sz="half" idx="10"/>
          </p:nvPr>
        </p:nvSpPr>
        <p:spPr>
          <a:xfrm>
            <a:off x="8684455" y="6218612"/>
            <a:ext cx="2753874" cy="298212"/>
          </a:xfrm>
        </p:spPr>
        <p:txBody>
          <a:bodyPr/>
          <a:lstStyle>
            <a:lvl1pPr>
              <a:defRPr/>
            </a:lvl1pPr>
          </a:lstStyle>
          <a:p>
            <a:r>
              <a:rPr lang="en-US" dirty="0"/>
              <a:t>11/3/2016</a:t>
            </a:r>
          </a:p>
        </p:txBody>
      </p:sp>
      <p:sp>
        <p:nvSpPr>
          <p:cNvPr id="8" name="Footer Placeholder 7"/>
          <p:cNvSpPr>
            <a:spLocks noGrp="1"/>
          </p:cNvSpPr>
          <p:nvPr>
            <p:ph type="ftr" sz="quarter" idx="11"/>
          </p:nvPr>
        </p:nvSpPr>
        <p:spPr>
          <a:xfrm>
            <a:off x="1932167" y="6209167"/>
            <a:ext cx="6087571" cy="322647"/>
          </a:xfrm>
        </p:spPr>
        <p:txBody>
          <a:bodyPr/>
          <a:lstStyle/>
          <a:p>
            <a:endParaRPr lang="en-US" dirty="0"/>
          </a:p>
        </p:txBody>
      </p:sp>
      <p:pic>
        <p:nvPicPr>
          <p:cNvPr id="10" name="Picture 9"/>
          <p:cNvPicPr>
            <a:picLocks noChangeAspect="1"/>
          </p:cNvPicPr>
          <p:nvPr userDrawn="1"/>
        </p:nvPicPr>
        <p:blipFill>
          <a:blip r:embed="rId2"/>
          <a:stretch>
            <a:fillRect/>
          </a:stretch>
        </p:blipFill>
        <p:spPr>
          <a:xfrm>
            <a:off x="411480" y="313859"/>
            <a:ext cx="1188720" cy="1188720"/>
          </a:xfrm>
          <a:prstGeom prst="rect">
            <a:avLst/>
          </a:prstGeom>
        </p:spPr>
      </p:pic>
      <p:sp>
        <p:nvSpPr>
          <p:cNvPr id="5" name="TextBox 4"/>
          <p:cNvSpPr txBox="1"/>
          <p:nvPr userDrawn="1"/>
        </p:nvSpPr>
        <p:spPr>
          <a:xfrm rot="16200000">
            <a:off x="-1520995" y="3767803"/>
            <a:ext cx="5053670" cy="523220"/>
          </a:xfrm>
          <a:prstGeom prst="rect">
            <a:avLst/>
          </a:prstGeom>
          <a:noFill/>
          <a:ln>
            <a:noFill/>
          </a:ln>
        </p:spPr>
        <p:txBody>
          <a:bodyPr wrap="square" rtlCol="0">
            <a:spAutoFit/>
          </a:bodyPr>
          <a:lstStyle/>
          <a:p>
            <a:pPr algn="ctr"/>
            <a:r>
              <a:rPr lang="en-US" sz="2800" b="1" dirty="0"/>
              <a:t>2019</a:t>
            </a:r>
            <a:r>
              <a:rPr lang="en-US" sz="2800" b="1" baseline="0" dirty="0"/>
              <a:t> TraCS User Conference</a:t>
            </a:r>
            <a:endParaRPr lang="en-US" sz="2800" b="1" dirty="0"/>
          </a:p>
        </p:txBody>
      </p:sp>
      <p:sp>
        <p:nvSpPr>
          <p:cNvPr id="11" name="Title 1"/>
          <p:cNvSpPr txBox="1">
            <a:spLocks/>
          </p:cNvSpPr>
          <p:nvPr userDrawn="1"/>
        </p:nvSpPr>
        <p:spPr bwMode="black">
          <a:xfrm>
            <a:off x="1932167" y="564405"/>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Fall 2016 Release</a:t>
            </a:r>
          </a:p>
        </p:txBody>
      </p:sp>
    </p:spTree>
    <p:extLst>
      <p:ext uri="{BB962C8B-B14F-4D97-AF65-F5344CB8AC3E}">
        <p14:creationId xmlns:p14="http://schemas.microsoft.com/office/powerpoint/2010/main" val="2693315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932949" y="1502578"/>
            <a:ext cx="9506162" cy="4601053"/>
          </a:xfrm>
        </p:spPr>
        <p:txBody>
          <a:bodyPr/>
          <a:lstStyle>
            <a:lvl1pPr marL="228600" marR="0" indent="-22860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sz="2400" baseline="0"/>
            </a:lvl1pPr>
            <a:lvl2pPr>
              <a:defRPr sz="2400" baseline="0"/>
            </a:lvl2pPr>
          </a:lstStyle>
          <a:p>
            <a:pPr lvl="0"/>
            <a:r>
              <a:rPr lang="en-US" dirty="0"/>
              <a:t>Must install: New Crash Form Effective 1/1/2017</a:t>
            </a:r>
          </a:p>
          <a:p>
            <a:pPr marL="228600" marR="0" lvl="0" indent="-22860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n-US" dirty="0"/>
              <a:t>Requires Windows 7 with  .NET Framework 4.6.1 (Or Better)</a:t>
            </a:r>
          </a:p>
          <a:p>
            <a:pPr lvl="0"/>
            <a:r>
              <a:rPr lang="en-US" dirty="0"/>
              <a:t>Update Files Are Large</a:t>
            </a:r>
          </a:p>
          <a:p>
            <a:pPr lvl="1"/>
            <a:r>
              <a:rPr lang="en-US" dirty="0"/>
              <a:t>New Baseline</a:t>
            </a:r>
          </a:p>
          <a:p>
            <a:pPr lvl="1"/>
            <a:r>
              <a:rPr lang="en-US" dirty="0"/>
              <a:t>Map Files</a:t>
            </a:r>
          </a:p>
          <a:p>
            <a:pPr lvl="0"/>
            <a:r>
              <a:rPr lang="en-US" dirty="0"/>
              <a:t>SQL Server Agencies Must Run “Delta” Scripts</a:t>
            </a:r>
          </a:p>
          <a:p>
            <a:pPr lvl="0"/>
            <a:r>
              <a:rPr lang="en-US" dirty="0"/>
              <a:t>New Import/Export Instructions</a:t>
            </a:r>
          </a:p>
          <a:p>
            <a:pPr lvl="0"/>
            <a:r>
              <a:rPr lang="en-US" dirty="0"/>
              <a:t>New Communications Instructions</a:t>
            </a:r>
          </a:p>
          <a:p>
            <a:pPr lvl="0"/>
            <a:endParaRPr lang="en-US" dirty="0"/>
          </a:p>
          <a:p>
            <a:pPr lvl="0"/>
            <a:endParaRPr lang="en-US" dirty="0"/>
          </a:p>
          <a:p>
            <a:pPr lvl="0"/>
            <a:endParaRPr lang="en-US" dirty="0"/>
          </a:p>
          <a:p>
            <a:pPr lvl="0"/>
            <a:endParaRPr lang="en-US" dirty="0"/>
          </a:p>
          <a:p>
            <a:pPr lvl="0"/>
            <a:endParaRPr lang="en-US" dirty="0"/>
          </a:p>
        </p:txBody>
      </p:sp>
      <p:sp>
        <p:nvSpPr>
          <p:cNvPr id="7" name="Date Placeholder 6"/>
          <p:cNvSpPr>
            <a:spLocks noGrp="1"/>
          </p:cNvSpPr>
          <p:nvPr>
            <p:ph type="dt" sz="half" idx="10"/>
          </p:nvPr>
        </p:nvSpPr>
        <p:spPr>
          <a:xfrm>
            <a:off x="8684455" y="6218612"/>
            <a:ext cx="2753874" cy="298212"/>
          </a:xfrm>
        </p:spPr>
        <p:txBody>
          <a:bodyPr/>
          <a:lstStyle>
            <a:lvl1pPr>
              <a:defRPr/>
            </a:lvl1pPr>
          </a:lstStyle>
          <a:p>
            <a:r>
              <a:rPr lang="en-US" dirty="0"/>
              <a:t>11/3/2016</a:t>
            </a:r>
          </a:p>
        </p:txBody>
      </p:sp>
      <p:sp>
        <p:nvSpPr>
          <p:cNvPr id="8" name="Footer Placeholder 7"/>
          <p:cNvSpPr>
            <a:spLocks noGrp="1"/>
          </p:cNvSpPr>
          <p:nvPr>
            <p:ph type="ftr" sz="quarter" idx="11"/>
          </p:nvPr>
        </p:nvSpPr>
        <p:spPr>
          <a:xfrm>
            <a:off x="1932167" y="6209167"/>
            <a:ext cx="6087571" cy="322647"/>
          </a:xfrm>
        </p:spPr>
        <p:txBody>
          <a:bodyPr/>
          <a:lstStyle/>
          <a:p>
            <a:endParaRPr lang="en-US" dirty="0"/>
          </a:p>
        </p:txBody>
      </p:sp>
      <p:pic>
        <p:nvPicPr>
          <p:cNvPr id="10" name="Picture 9"/>
          <p:cNvPicPr>
            <a:picLocks noChangeAspect="1"/>
          </p:cNvPicPr>
          <p:nvPr userDrawn="1"/>
        </p:nvPicPr>
        <p:blipFill>
          <a:blip r:embed="rId2"/>
          <a:stretch>
            <a:fillRect/>
          </a:stretch>
        </p:blipFill>
        <p:spPr>
          <a:xfrm>
            <a:off x="411480" y="313859"/>
            <a:ext cx="1188720" cy="1188720"/>
          </a:xfrm>
          <a:prstGeom prst="rect">
            <a:avLst/>
          </a:prstGeom>
        </p:spPr>
      </p:pic>
      <p:sp>
        <p:nvSpPr>
          <p:cNvPr id="5" name="TextBox 4"/>
          <p:cNvSpPr txBox="1"/>
          <p:nvPr userDrawn="1"/>
        </p:nvSpPr>
        <p:spPr>
          <a:xfrm rot="16200000">
            <a:off x="-1520995" y="3767803"/>
            <a:ext cx="5053670" cy="523220"/>
          </a:xfrm>
          <a:prstGeom prst="rect">
            <a:avLst/>
          </a:prstGeom>
          <a:noFill/>
          <a:ln>
            <a:noFill/>
          </a:ln>
        </p:spPr>
        <p:txBody>
          <a:bodyPr wrap="square" rtlCol="0">
            <a:spAutoFit/>
          </a:bodyPr>
          <a:lstStyle/>
          <a:p>
            <a:pPr algn="ctr"/>
            <a:r>
              <a:rPr lang="en-US" sz="2800" b="1" dirty="0"/>
              <a:t>2019</a:t>
            </a:r>
            <a:r>
              <a:rPr lang="en-US" sz="2800" b="1" baseline="0" dirty="0"/>
              <a:t> TraCS User Conference</a:t>
            </a:r>
            <a:endParaRPr lang="en-US" sz="2800" b="1" dirty="0"/>
          </a:p>
        </p:txBody>
      </p:sp>
      <p:sp>
        <p:nvSpPr>
          <p:cNvPr id="11" name="Title 1"/>
          <p:cNvSpPr txBox="1">
            <a:spLocks/>
          </p:cNvSpPr>
          <p:nvPr userDrawn="1"/>
        </p:nvSpPr>
        <p:spPr bwMode="black">
          <a:xfrm>
            <a:off x="1932167" y="564405"/>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Fall 2016 Release</a:t>
            </a:r>
          </a:p>
        </p:txBody>
      </p:sp>
    </p:spTree>
    <p:extLst>
      <p:ext uri="{BB962C8B-B14F-4D97-AF65-F5344CB8AC3E}">
        <p14:creationId xmlns:p14="http://schemas.microsoft.com/office/powerpoint/2010/main" val="36547711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932949" y="1502578"/>
            <a:ext cx="9506162" cy="4601053"/>
          </a:xfrm>
        </p:spPr>
        <p:txBody>
          <a:bodyPr/>
          <a:lstStyle>
            <a:lvl1pPr marL="228600" marR="0" indent="-22860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sz="2400" baseline="0"/>
            </a:lvl1pPr>
            <a:lvl2pPr>
              <a:defRPr sz="2400" baseline="0"/>
            </a:lvl2pPr>
          </a:lstStyle>
          <a:p>
            <a:pPr lvl="0"/>
            <a:r>
              <a:rPr lang="en-US" dirty="0"/>
              <a:t>Must install: New Crash Form Effective 1/1/2017</a:t>
            </a:r>
          </a:p>
          <a:p>
            <a:pPr marL="228600" marR="0" lvl="0" indent="-22860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n-US" dirty="0"/>
              <a:t>Requires Windows 7 with  .NET Framework 4.6.1 (Or Better)</a:t>
            </a:r>
          </a:p>
          <a:p>
            <a:pPr lvl="0"/>
            <a:r>
              <a:rPr lang="en-US" dirty="0"/>
              <a:t>Update Files Are Large</a:t>
            </a:r>
          </a:p>
          <a:p>
            <a:pPr lvl="1"/>
            <a:r>
              <a:rPr lang="en-US" dirty="0"/>
              <a:t>New Baseline</a:t>
            </a:r>
          </a:p>
          <a:p>
            <a:pPr lvl="1"/>
            <a:r>
              <a:rPr lang="en-US" dirty="0"/>
              <a:t>Map Files</a:t>
            </a:r>
          </a:p>
          <a:p>
            <a:pPr lvl="0"/>
            <a:r>
              <a:rPr lang="en-US" dirty="0"/>
              <a:t>SQL Server Agencies Must Run “Delta” Scripts</a:t>
            </a:r>
          </a:p>
          <a:p>
            <a:pPr lvl="0"/>
            <a:r>
              <a:rPr lang="en-US" dirty="0"/>
              <a:t>New Import/Export Instructions</a:t>
            </a:r>
          </a:p>
          <a:p>
            <a:pPr lvl="0"/>
            <a:r>
              <a:rPr lang="en-US" dirty="0"/>
              <a:t>New Communications Instructions</a:t>
            </a:r>
          </a:p>
          <a:p>
            <a:pPr lvl="0"/>
            <a:endParaRPr lang="en-US" dirty="0"/>
          </a:p>
          <a:p>
            <a:pPr lvl="0"/>
            <a:endParaRPr lang="en-US" dirty="0"/>
          </a:p>
          <a:p>
            <a:pPr lvl="0"/>
            <a:endParaRPr lang="en-US" dirty="0"/>
          </a:p>
          <a:p>
            <a:pPr lvl="0"/>
            <a:endParaRPr lang="en-US" dirty="0"/>
          </a:p>
          <a:p>
            <a:pPr lvl="0"/>
            <a:endParaRPr lang="en-US" dirty="0"/>
          </a:p>
        </p:txBody>
      </p:sp>
      <p:sp>
        <p:nvSpPr>
          <p:cNvPr id="7" name="Date Placeholder 6"/>
          <p:cNvSpPr>
            <a:spLocks noGrp="1"/>
          </p:cNvSpPr>
          <p:nvPr>
            <p:ph type="dt" sz="half" idx="10"/>
          </p:nvPr>
        </p:nvSpPr>
        <p:spPr>
          <a:xfrm>
            <a:off x="8684455" y="6218612"/>
            <a:ext cx="2753874" cy="298212"/>
          </a:xfrm>
        </p:spPr>
        <p:txBody>
          <a:bodyPr/>
          <a:lstStyle>
            <a:lvl1pPr>
              <a:defRPr/>
            </a:lvl1pPr>
          </a:lstStyle>
          <a:p>
            <a:r>
              <a:rPr lang="en-US" dirty="0"/>
              <a:t>11/3/2016</a:t>
            </a:r>
          </a:p>
        </p:txBody>
      </p:sp>
      <p:sp>
        <p:nvSpPr>
          <p:cNvPr id="8" name="Footer Placeholder 7"/>
          <p:cNvSpPr>
            <a:spLocks noGrp="1"/>
          </p:cNvSpPr>
          <p:nvPr>
            <p:ph type="ftr" sz="quarter" idx="11"/>
          </p:nvPr>
        </p:nvSpPr>
        <p:spPr>
          <a:xfrm>
            <a:off x="1932167" y="6209167"/>
            <a:ext cx="6087571" cy="322647"/>
          </a:xfrm>
        </p:spPr>
        <p:txBody>
          <a:bodyPr/>
          <a:lstStyle/>
          <a:p>
            <a:endParaRPr lang="en-US" dirty="0"/>
          </a:p>
        </p:txBody>
      </p:sp>
      <p:pic>
        <p:nvPicPr>
          <p:cNvPr id="10" name="Picture 9"/>
          <p:cNvPicPr>
            <a:picLocks noChangeAspect="1"/>
          </p:cNvPicPr>
          <p:nvPr userDrawn="1"/>
        </p:nvPicPr>
        <p:blipFill>
          <a:blip r:embed="rId2"/>
          <a:stretch>
            <a:fillRect/>
          </a:stretch>
        </p:blipFill>
        <p:spPr>
          <a:xfrm>
            <a:off x="411480" y="313859"/>
            <a:ext cx="1188720" cy="1188720"/>
          </a:xfrm>
          <a:prstGeom prst="rect">
            <a:avLst/>
          </a:prstGeom>
        </p:spPr>
      </p:pic>
      <p:sp>
        <p:nvSpPr>
          <p:cNvPr id="5" name="TextBox 4"/>
          <p:cNvSpPr txBox="1"/>
          <p:nvPr userDrawn="1"/>
        </p:nvSpPr>
        <p:spPr>
          <a:xfrm rot="16200000">
            <a:off x="-1520995" y="3767803"/>
            <a:ext cx="5053670" cy="523220"/>
          </a:xfrm>
          <a:prstGeom prst="rect">
            <a:avLst/>
          </a:prstGeom>
          <a:noFill/>
          <a:ln>
            <a:noFill/>
          </a:ln>
        </p:spPr>
        <p:txBody>
          <a:bodyPr wrap="square" rtlCol="0">
            <a:spAutoFit/>
          </a:bodyPr>
          <a:lstStyle/>
          <a:p>
            <a:pPr algn="ctr"/>
            <a:r>
              <a:rPr lang="en-US" sz="2800" b="1" dirty="0"/>
              <a:t>2019</a:t>
            </a:r>
            <a:r>
              <a:rPr lang="en-US" sz="2800" b="1" baseline="0" dirty="0"/>
              <a:t> TraCS User Conference</a:t>
            </a:r>
            <a:endParaRPr lang="en-US" sz="2800" b="1" dirty="0"/>
          </a:p>
        </p:txBody>
      </p:sp>
      <p:sp>
        <p:nvSpPr>
          <p:cNvPr id="11" name="Title 1"/>
          <p:cNvSpPr txBox="1">
            <a:spLocks/>
          </p:cNvSpPr>
          <p:nvPr userDrawn="1"/>
        </p:nvSpPr>
        <p:spPr bwMode="black">
          <a:xfrm>
            <a:off x="1932167" y="564405"/>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Fall 2016 Release</a:t>
            </a:r>
          </a:p>
        </p:txBody>
      </p:sp>
    </p:spTree>
    <p:extLst>
      <p:ext uri="{BB962C8B-B14F-4D97-AF65-F5344CB8AC3E}">
        <p14:creationId xmlns:p14="http://schemas.microsoft.com/office/powerpoint/2010/main" val="32835777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1"/>
          <p:cNvSpPr txBox="1">
            <a:spLocks/>
          </p:cNvSpPr>
          <p:nvPr userDrawn="1"/>
        </p:nvSpPr>
        <p:spPr bwMode="black">
          <a:xfrm>
            <a:off x="1726096" y="684092"/>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endParaRPr>
          </a:p>
        </p:txBody>
      </p:sp>
      <p:sp>
        <p:nvSpPr>
          <p:cNvPr id="2" name="Title 1"/>
          <p:cNvSpPr>
            <a:spLocks noGrp="1"/>
          </p:cNvSpPr>
          <p:nvPr>
            <p:ph type="title" hasCustomPrompt="1"/>
          </p:nvPr>
        </p:nvSpPr>
        <p:spPr>
          <a:xfrm>
            <a:off x="1726096" y="801189"/>
            <a:ext cx="9506162" cy="570530"/>
          </a:xfrm>
          <a:prstGeom prst="rect">
            <a:avLst/>
          </a:prstGeom>
        </p:spPr>
        <p:txBody>
          <a:bodyPr/>
          <a:lstStyle>
            <a:lvl1pPr>
              <a:defRPr b="1" baseline="0">
                <a:latin typeface="Segoe UI" panose="020B0502040204020203" pitchFamily="34" charset="0"/>
                <a:cs typeface="Segoe UI" panose="020B0502040204020203" pitchFamily="34" charset="0"/>
              </a:defRPr>
            </a:lvl1pPr>
          </a:lstStyle>
          <a:p>
            <a:r>
              <a:rPr lang="en-US" dirty="0"/>
              <a:t>Click to add title</a:t>
            </a:r>
          </a:p>
        </p:txBody>
      </p:sp>
      <p:pic>
        <p:nvPicPr>
          <p:cNvPr id="7" name="Picture 6"/>
          <p:cNvPicPr>
            <a:picLocks noChangeAspect="1"/>
          </p:cNvPicPr>
          <p:nvPr userDrawn="1"/>
        </p:nvPicPr>
        <p:blipFill>
          <a:blip r:embed="rId2"/>
          <a:stretch>
            <a:fillRect/>
          </a:stretch>
        </p:blipFill>
        <p:spPr>
          <a:xfrm>
            <a:off x="411480" y="313859"/>
            <a:ext cx="1188720" cy="1188720"/>
          </a:xfrm>
          <a:prstGeom prst="rect">
            <a:avLst/>
          </a:prstGeom>
        </p:spPr>
      </p:pic>
      <p:sp>
        <p:nvSpPr>
          <p:cNvPr id="8" name="TextBox 7"/>
          <p:cNvSpPr txBox="1"/>
          <p:nvPr userDrawn="1"/>
        </p:nvSpPr>
        <p:spPr>
          <a:xfrm rot="16200000">
            <a:off x="-1520995" y="3795235"/>
            <a:ext cx="5053670" cy="523220"/>
          </a:xfrm>
          <a:prstGeom prst="rect">
            <a:avLst/>
          </a:prstGeom>
          <a:noFill/>
          <a:ln>
            <a:noFill/>
          </a:ln>
        </p:spPr>
        <p:txBody>
          <a:bodyPr wrap="square" rtlCol="0">
            <a:spAutoFit/>
          </a:bodyPr>
          <a:lstStyle/>
          <a:p>
            <a:pPr algn="ctr"/>
            <a:r>
              <a:rPr lang="en-US" sz="2800" b="1" dirty="0">
                <a:solidFill>
                  <a:schemeClr val="tx1"/>
                </a:solidFill>
                <a:latin typeface="Segoe UI" panose="020B0502040204020203" pitchFamily="34" charset="0"/>
                <a:cs typeface="Segoe UI" panose="020B0502040204020203" pitchFamily="34" charset="0"/>
              </a:rPr>
              <a:t>2019</a:t>
            </a:r>
            <a:r>
              <a:rPr lang="en-US" sz="2800" b="1" baseline="0" dirty="0">
                <a:solidFill>
                  <a:schemeClr val="tx1"/>
                </a:solidFill>
                <a:latin typeface="Segoe UI" panose="020B0502040204020203" pitchFamily="34" charset="0"/>
                <a:cs typeface="Segoe UI" panose="020B0502040204020203" pitchFamily="34" charset="0"/>
              </a:rPr>
              <a:t> TraCS User Conference</a:t>
            </a:r>
            <a:endParaRPr lang="en-US" sz="2800" b="1" dirty="0">
              <a:solidFill>
                <a:schemeClr val="tx1"/>
              </a:solidFill>
              <a:latin typeface="Segoe UI" panose="020B0502040204020203" pitchFamily="34" charset="0"/>
              <a:cs typeface="Segoe UI" panose="020B0502040204020203" pitchFamily="34" charset="0"/>
            </a:endParaRPr>
          </a:p>
        </p:txBody>
      </p:sp>
      <p:sp>
        <p:nvSpPr>
          <p:cNvPr id="10" name="Text Placeholder 9"/>
          <p:cNvSpPr>
            <a:spLocks noGrp="1"/>
          </p:cNvSpPr>
          <p:nvPr>
            <p:ph type="body" sz="quarter" idx="10"/>
          </p:nvPr>
        </p:nvSpPr>
        <p:spPr>
          <a:xfrm>
            <a:off x="1725613" y="1681163"/>
            <a:ext cx="9505950" cy="4424185"/>
          </a:xfrm>
        </p:spPr>
        <p:txBody>
          <a:bodyPr/>
          <a:lstStyle>
            <a:lvl1pPr>
              <a:defRPr>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10"/>
          <p:cNvSpPr>
            <a:spLocks noGrp="1"/>
          </p:cNvSpPr>
          <p:nvPr>
            <p:ph type="dt" sz="half" idx="11"/>
          </p:nvPr>
        </p:nvSpPr>
        <p:spPr/>
        <p:txBody>
          <a:bodyPr/>
          <a:lstStyle/>
          <a:p>
            <a:fld id="{1160EA64-D806-43AC-9DF2-F8C432F32B4C}" type="datetimeFigureOut">
              <a:rPr lang="en-US" smtClean="0"/>
              <a:t>10/11/2019</a:t>
            </a:fld>
            <a:endParaRPr lang="en-US" dirty="0"/>
          </a:p>
        </p:txBody>
      </p:sp>
      <p:sp>
        <p:nvSpPr>
          <p:cNvPr id="12" name="Footer Placeholder 11"/>
          <p:cNvSpPr>
            <a:spLocks noGrp="1"/>
          </p:cNvSpPr>
          <p:nvPr>
            <p:ph type="ftr" sz="quarter" idx="12"/>
          </p:nvPr>
        </p:nvSpPr>
        <p:spPr/>
        <p:txBody>
          <a:bodyPr/>
          <a:lstStyle/>
          <a:p>
            <a:endParaRPr lang="en-US" dirty="0"/>
          </a:p>
        </p:txBody>
      </p:sp>
      <p:sp>
        <p:nvSpPr>
          <p:cNvPr id="13" name="Slide Number Placeholder 12"/>
          <p:cNvSpPr>
            <a:spLocks noGrp="1"/>
          </p:cNvSpPr>
          <p:nvPr>
            <p:ph type="sldNum" sz="quarter" idx="13"/>
          </p:nvPr>
        </p:nvSpPr>
        <p:spPr/>
        <p:txBody>
          <a:body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1529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2949" y="1502578"/>
            <a:ext cx="9506162" cy="46010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a:xfrm>
            <a:off x="8684455" y="6218612"/>
            <a:ext cx="2753874" cy="298212"/>
          </a:xfrm>
        </p:spPr>
        <p:txBody>
          <a:bodyPr/>
          <a:lstStyle>
            <a:lvl1pPr>
              <a:defRPr/>
            </a:lvl1pPr>
          </a:lstStyle>
          <a:p>
            <a:r>
              <a:rPr lang="en-US" dirty="0"/>
              <a:t>11/3/2016</a:t>
            </a:r>
          </a:p>
        </p:txBody>
      </p:sp>
      <p:sp>
        <p:nvSpPr>
          <p:cNvPr id="8" name="Footer Placeholder 7"/>
          <p:cNvSpPr>
            <a:spLocks noGrp="1"/>
          </p:cNvSpPr>
          <p:nvPr>
            <p:ph type="ftr" sz="quarter" idx="11"/>
          </p:nvPr>
        </p:nvSpPr>
        <p:spPr>
          <a:xfrm>
            <a:off x="1932167" y="6209167"/>
            <a:ext cx="6087571" cy="322647"/>
          </a:xfrm>
        </p:spPr>
        <p:txBody>
          <a:bodyPr/>
          <a:lstStyle/>
          <a:p>
            <a:endParaRPr lang="en-US" dirty="0"/>
          </a:p>
        </p:txBody>
      </p:sp>
      <p:pic>
        <p:nvPicPr>
          <p:cNvPr id="10" name="Picture 9"/>
          <p:cNvPicPr>
            <a:picLocks noChangeAspect="1"/>
          </p:cNvPicPr>
          <p:nvPr userDrawn="1"/>
        </p:nvPicPr>
        <p:blipFill>
          <a:blip r:embed="rId2"/>
          <a:stretch>
            <a:fillRect/>
          </a:stretch>
        </p:blipFill>
        <p:spPr>
          <a:xfrm>
            <a:off x="411480" y="313859"/>
            <a:ext cx="1188720" cy="1188720"/>
          </a:xfrm>
          <a:prstGeom prst="rect">
            <a:avLst/>
          </a:prstGeom>
        </p:spPr>
      </p:pic>
      <p:sp>
        <p:nvSpPr>
          <p:cNvPr id="5" name="TextBox 4"/>
          <p:cNvSpPr txBox="1"/>
          <p:nvPr userDrawn="1"/>
        </p:nvSpPr>
        <p:spPr>
          <a:xfrm rot="16200000">
            <a:off x="-1520995" y="3767803"/>
            <a:ext cx="5053670" cy="523220"/>
          </a:xfrm>
          <a:prstGeom prst="rect">
            <a:avLst/>
          </a:prstGeom>
          <a:noFill/>
          <a:ln>
            <a:noFill/>
          </a:ln>
        </p:spPr>
        <p:txBody>
          <a:bodyPr wrap="square" rtlCol="0">
            <a:spAutoFit/>
          </a:bodyPr>
          <a:lstStyle/>
          <a:p>
            <a:pPr algn="ctr"/>
            <a:r>
              <a:rPr lang="en-US" sz="2800" b="1" dirty="0"/>
              <a:t>2019</a:t>
            </a:r>
            <a:r>
              <a:rPr lang="en-US" sz="2800" b="1" baseline="0" dirty="0"/>
              <a:t> TraCS User Conference</a:t>
            </a:r>
            <a:endParaRPr lang="en-US" sz="2800" b="1" dirty="0"/>
          </a:p>
        </p:txBody>
      </p:sp>
      <p:sp>
        <p:nvSpPr>
          <p:cNvPr id="11" name="Title 1"/>
          <p:cNvSpPr txBox="1">
            <a:spLocks/>
          </p:cNvSpPr>
          <p:nvPr userDrawn="1"/>
        </p:nvSpPr>
        <p:spPr bwMode="black">
          <a:xfrm>
            <a:off x="1932167" y="564405"/>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endParaRPr>
          </a:p>
        </p:txBody>
      </p:sp>
      <p:sp>
        <p:nvSpPr>
          <p:cNvPr id="4" name="Content Placeholder 3"/>
          <p:cNvSpPr>
            <a:spLocks noGrp="1"/>
          </p:cNvSpPr>
          <p:nvPr>
            <p:ph sz="quarter" idx="12"/>
          </p:nvPr>
        </p:nvSpPr>
        <p:spPr>
          <a:xfrm>
            <a:off x="1932167" y="664378"/>
            <a:ext cx="9506162" cy="616306"/>
          </a:xfrm>
        </p:spPr>
        <p:txBody>
          <a:bodyPr>
            <a:normAutofit/>
          </a:bodyPr>
          <a:lstStyle>
            <a:lvl1pPr marL="0" marR="0" indent="0" algn="ctr" defTabSz="914400" rtl="0" eaLnBrk="1" fontAlgn="auto" latinLnBrk="0" hangingPunct="1">
              <a:lnSpc>
                <a:spcPct val="90000"/>
              </a:lnSpc>
              <a:spcBef>
                <a:spcPct val="0"/>
              </a:spcBef>
              <a:spcAft>
                <a:spcPts val="0"/>
              </a:spcAft>
              <a:buClrTx/>
              <a:buSzTx/>
              <a:buFontTx/>
              <a:buNone/>
              <a:tabLst/>
              <a:defRPr kumimoji="0" lang="en-US" sz="2800" b="0" i="0" u="none" strike="noStrike" kern="1200" cap="none" spc="200" normalizeH="0" baseline="0" noProof="0"/>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10/11/2019</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
        <p:nvSpPr>
          <p:cNvPr id="12" name="Title 1"/>
          <p:cNvSpPr txBox="1">
            <a:spLocks/>
          </p:cNvSpPr>
          <p:nvPr userDrawn="1"/>
        </p:nvSpPr>
        <p:spPr bwMode="black">
          <a:xfrm>
            <a:off x="1581912" y="929113"/>
            <a:ext cx="9026650"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Insert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4F7D4976-E339-4826-83B7-FBD03F55ECF8}" type="datetimeFigureOut">
              <a:rPr lang="en-US" dirty="0"/>
              <a:t>10/11/2019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1"/>
          <p:cNvSpPr txBox="1">
            <a:spLocks/>
          </p:cNvSpPr>
          <p:nvPr userDrawn="1"/>
        </p:nvSpPr>
        <p:spPr bwMode="black">
          <a:xfrm>
            <a:off x="1600200" y="1032598"/>
            <a:ext cx="9008364"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Insert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1037C31-9E7A-4F99-8774-A0E530DE1A42}" type="datetimeFigureOut">
              <a:rPr lang="en-US" dirty="0"/>
              <a:t>10/11/2019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1037C31-9E7A-4F99-8774-A0E530DE1A42}" type="datetimeFigureOut">
              <a:rPr lang="en-US" dirty="0"/>
              <a:t>10/11/2019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
        <p:nvSpPr>
          <p:cNvPr id="7" name="Title 1"/>
          <p:cNvSpPr txBox="1">
            <a:spLocks/>
          </p:cNvSpPr>
          <p:nvPr userDrawn="1"/>
        </p:nvSpPr>
        <p:spPr bwMode="black">
          <a:xfrm>
            <a:off x="1600200" y="689251"/>
            <a:ext cx="8974975"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Insert Title</a:t>
            </a:r>
          </a:p>
        </p:txBody>
      </p:sp>
    </p:spTree>
    <p:extLst>
      <p:ext uri="{BB962C8B-B14F-4D97-AF65-F5344CB8AC3E}">
        <p14:creationId xmlns:p14="http://schemas.microsoft.com/office/powerpoint/2010/main" val="2055950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10/11/2019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
        <p:nvSpPr>
          <p:cNvPr id="5" name="Title 1"/>
          <p:cNvSpPr txBox="1">
            <a:spLocks/>
          </p:cNvSpPr>
          <p:nvPr userDrawn="1"/>
        </p:nvSpPr>
        <p:spPr bwMode="black">
          <a:xfrm>
            <a:off x="1600200" y="616679"/>
            <a:ext cx="8974975"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Insert Title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prstGeom prst="rect">
            <a:avLst/>
          </a:prstGeo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D1BE4249-C0D0-4B06-8692-E8BB871AF643}" type="datetimeFigureOut">
              <a:rPr lang="en-US" dirty="0"/>
              <a:t>10/11/2019</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10/11/2019</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708" r:id="rId2"/>
    <p:sldLayoutId id="2147483698" r:id="rId3"/>
    <p:sldLayoutId id="2147483700" r:id="rId4"/>
    <p:sldLayoutId id="2147483701" r:id="rId5"/>
    <p:sldLayoutId id="2147483702" r:id="rId6"/>
    <p:sldLayoutId id="2147483709" r:id="rId7"/>
    <p:sldLayoutId id="2147483703" r:id="rId8"/>
    <p:sldLayoutId id="2147483704" r:id="rId9"/>
    <p:sldLayoutId id="2147483705" r:id="rId10"/>
    <p:sldLayoutId id="2147483706" r:id="rId11"/>
    <p:sldLayoutId id="2147483707" r:id="rId12"/>
    <p:sldLayoutId id="2147483712" r:id="rId13"/>
    <p:sldLayoutId id="2147483713" r:id="rId14"/>
    <p:sldLayoutId id="2147483714" r:id="rId15"/>
    <p:sldLayoutId id="2147483715" r:id="rId16"/>
    <p:sldLayoutId id="2147483716" r:id="rId17"/>
  </p:sldLayoutIdLst>
  <p:hf sldNum="0" hdr="0" ftr="0" dt="0"/>
  <p:txStyles>
    <p:title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101.xml.rels><?xml version="1.0" encoding="UTF-8" standalone="yes"?>
<Relationships xmlns="http://schemas.openxmlformats.org/package/2006/relationships"><Relationship Id="rId8" Type="http://schemas.openxmlformats.org/officeDocument/2006/relationships/image" Target="../media/image148.png"/><Relationship Id="rId13" Type="http://schemas.openxmlformats.org/officeDocument/2006/relationships/image" Target="../media/image153.png"/><Relationship Id="rId3" Type="http://schemas.openxmlformats.org/officeDocument/2006/relationships/image" Target="../media/image143.JPG"/><Relationship Id="rId7" Type="http://schemas.openxmlformats.org/officeDocument/2006/relationships/image" Target="../media/image147.JPG"/><Relationship Id="rId12" Type="http://schemas.openxmlformats.org/officeDocument/2006/relationships/image" Target="../media/image152.png"/><Relationship Id="rId2" Type="http://schemas.openxmlformats.org/officeDocument/2006/relationships/notesSlide" Target="../notesSlides/notesSlide60.xml"/><Relationship Id="rId16" Type="http://schemas.openxmlformats.org/officeDocument/2006/relationships/image" Target="../media/image156.JPG"/><Relationship Id="rId1" Type="http://schemas.openxmlformats.org/officeDocument/2006/relationships/slideLayout" Target="../slideLayouts/slideLayout2.xml"/><Relationship Id="rId6" Type="http://schemas.openxmlformats.org/officeDocument/2006/relationships/image" Target="../media/image146.png"/><Relationship Id="rId11" Type="http://schemas.openxmlformats.org/officeDocument/2006/relationships/image" Target="../media/image151.png"/><Relationship Id="rId5" Type="http://schemas.openxmlformats.org/officeDocument/2006/relationships/image" Target="../media/image145.png"/><Relationship Id="rId15" Type="http://schemas.openxmlformats.org/officeDocument/2006/relationships/image" Target="../media/image155.JPG"/><Relationship Id="rId10" Type="http://schemas.openxmlformats.org/officeDocument/2006/relationships/image" Target="../media/image150.png"/><Relationship Id="rId4" Type="http://schemas.openxmlformats.org/officeDocument/2006/relationships/image" Target="../media/image144.JPG"/><Relationship Id="rId9" Type="http://schemas.openxmlformats.org/officeDocument/2006/relationships/image" Target="../media/image149.png"/><Relationship Id="rId14" Type="http://schemas.openxmlformats.org/officeDocument/2006/relationships/image" Target="../media/image154.JP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57.JP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95.png"/><Relationship Id="rId7" Type="http://schemas.openxmlformats.org/officeDocument/2006/relationships/image" Target="../media/image161.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58.png"/><Relationship Id="rId9" Type="http://schemas.openxmlformats.org/officeDocument/2006/relationships/image" Target="../media/image163.png"/></Relationships>
</file>

<file path=ppt/slides/_rels/slide105.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58.png"/><Relationship Id="rId7" Type="http://schemas.openxmlformats.org/officeDocument/2006/relationships/image" Target="../media/image167.png"/><Relationship Id="rId2" Type="http://schemas.openxmlformats.org/officeDocument/2006/relationships/image" Target="../media/image95.png"/><Relationship Id="rId1" Type="http://schemas.openxmlformats.org/officeDocument/2006/relationships/slideLayout" Target="../slideLayouts/slideLayout2.xml"/><Relationship Id="rId6" Type="http://schemas.openxmlformats.org/officeDocument/2006/relationships/image" Target="../media/image161.png"/><Relationship Id="rId5" Type="http://schemas.openxmlformats.org/officeDocument/2006/relationships/image" Target="../media/image166.png"/><Relationship Id="rId4" Type="http://schemas.openxmlformats.org/officeDocument/2006/relationships/image" Target="../media/image159.png"/></Relationships>
</file>

<file path=ppt/slides/_rels/slide109.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hyperlink" Target="https://youtu.be/rDCU_SXod6s" TargetMode="Externa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69.png"/><Relationship Id="rId7" Type="http://schemas.openxmlformats.org/officeDocument/2006/relationships/image" Target="../media/image34.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171.png"/><Relationship Id="rId4" Type="http://schemas.openxmlformats.org/officeDocument/2006/relationships/image" Target="../media/image170.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7.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3.xml"/><Relationship Id="rId6" Type="http://schemas.openxmlformats.org/officeDocument/2006/relationships/image" Target="../media/image179.png"/><Relationship Id="rId5" Type="http://schemas.openxmlformats.org/officeDocument/2006/relationships/image" Target="../media/image178.png"/><Relationship Id="rId4" Type="http://schemas.openxmlformats.org/officeDocument/2006/relationships/image" Target="../media/image177.png"/></Relationships>
</file>

<file path=ppt/slides/_rels/slide119.xml.rels><?xml version="1.0" encoding="UTF-8" standalone="yes"?>
<Relationships xmlns="http://schemas.openxmlformats.org/package/2006/relationships"><Relationship Id="rId3" Type="http://schemas.openxmlformats.org/officeDocument/2006/relationships/image" Target="../media/image180.JP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181.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79.xml"/><Relationship Id="rId1" Type="http://schemas.openxmlformats.org/officeDocument/2006/relationships/slideLayout" Target="../slideLayouts/slideLayout3.xml"/><Relationship Id="rId4" Type="http://schemas.openxmlformats.org/officeDocument/2006/relationships/image" Target="../media/image189.PNG"/></Relationships>
</file>

<file path=ppt/slides/_rels/slide132.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192.png"/><Relationship Id="rId7" Type="http://schemas.openxmlformats.org/officeDocument/2006/relationships/image" Target="../media/image196.png"/><Relationship Id="rId2" Type="http://schemas.openxmlformats.org/officeDocument/2006/relationships/notesSlide" Target="../notesSlides/notesSlide83.xml"/><Relationship Id="rId1" Type="http://schemas.openxmlformats.org/officeDocument/2006/relationships/slideLayout" Target="../slideLayouts/slideLayout3.x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93.png"/></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86.xml"/><Relationship Id="rId1" Type="http://schemas.openxmlformats.org/officeDocument/2006/relationships/slideLayout" Target="../slideLayouts/slideLayout3.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199.png"/></Relationships>
</file>

<file path=ppt/slides/_rels/slide139.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87.xml"/><Relationship Id="rId1" Type="http://schemas.openxmlformats.org/officeDocument/2006/relationships/slideLayout" Target="../slideLayouts/slideLayout3.xml"/><Relationship Id="rId5" Type="http://schemas.openxmlformats.org/officeDocument/2006/relationships/image" Target="../media/image203.png"/><Relationship Id="rId4" Type="http://schemas.openxmlformats.org/officeDocument/2006/relationships/image" Target="../media/image20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71.png"/><Relationship Id="rId4" Type="http://schemas.openxmlformats.org/officeDocument/2006/relationships/image" Target="../media/image170.pn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hyperlink" Target="mailto:badgertracs@dot.wi.gov" TargetMode="Externa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trust.dot.state.wi.us/tracs/documentation/tracsdocumentationtemplates.zip"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mailto:badgertracs@dot.wi.gov"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on.wisconsin.gov/WAMS/SelfRegController" TargetMode="External"/><Relationship Id="rId4" Type="http://schemas.openxmlformats.org/officeDocument/2006/relationships/hyperlink" Target="http://wibadgertracs.gov/"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9.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47.xml"/><Relationship Id="rId16" Type="http://schemas.openxmlformats.org/officeDocument/2006/relationships/image" Target="../media/image51.png"/><Relationship Id="rId1" Type="http://schemas.openxmlformats.org/officeDocument/2006/relationships/slideLayout" Target="../slideLayouts/slideLayout3.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16.png"/><Relationship Id="rId9" Type="http://schemas.openxmlformats.org/officeDocument/2006/relationships/image" Target="../media/image44.png"/><Relationship Id="rId14" Type="http://schemas.openxmlformats.org/officeDocument/2006/relationships/image" Target="../media/image4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39.png"/><Relationship Id="rId7"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54.png"/><Relationship Id="rId4" Type="http://schemas.openxmlformats.org/officeDocument/2006/relationships/image" Target="../media/image16.png"/><Relationship Id="rId9" Type="http://schemas.openxmlformats.org/officeDocument/2006/relationships/image" Target="../media/image5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39.png"/><Relationship Id="rId7"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56.png"/><Relationship Id="rId4" Type="http://schemas.openxmlformats.org/officeDocument/2006/relationships/image" Target="../media/image16.png"/><Relationship Id="rId9" Type="http://schemas.openxmlformats.org/officeDocument/2006/relationships/image" Target="../media/image5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39.png"/><Relationship Id="rId7" Type="http://schemas.openxmlformats.org/officeDocument/2006/relationships/image" Target="../media/image58.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40.png"/><Relationship Id="rId10" Type="http://schemas.openxmlformats.org/officeDocument/2006/relationships/image" Target="../media/image61.png"/><Relationship Id="rId4" Type="http://schemas.openxmlformats.org/officeDocument/2006/relationships/image" Target="../media/image16.png"/><Relationship Id="rId9" Type="http://schemas.openxmlformats.org/officeDocument/2006/relationships/image" Target="../media/image6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39.png"/><Relationship Id="rId7"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image" Target="../media/image41.png"/><Relationship Id="rId11" Type="http://schemas.openxmlformats.org/officeDocument/2006/relationships/image" Target="../media/image65.png"/><Relationship Id="rId5" Type="http://schemas.openxmlformats.org/officeDocument/2006/relationships/image" Target="../media/image40.png"/><Relationship Id="rId10" Type="http://schemas.openxmlformats.org/officeDocument/2006/relationships/image" Target="../media/image64.png"/><Relationship Id="rId4" Type="http://schemas.openxmlformats.org/officeDocument/2006/relationships/image" Target="../media/image16.png"/><Relationship Id="rId9" Type="http://schemas.openxmlformats.org/officeDocument/2006/relationships/image" Target="../media/image6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72.png"/><Relationship Id="rId4" Type="http://schemas.openxmlformats.org/officeDocument/2006/relationships/image" Target="../media/image7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86.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8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image" Target="../media/image95.png"/><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93.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0.png"/><Relationship Id="rId18" Type="http://schemas.openxmlformats.org/officeDocument/2006/relationships/image" Target="../media/image115.png"/><Relationship Id="rId26" Type="http://schemas.openxmlformats.org/officeDocument/2006/relationships/image" Target="../media/image123.png"/><Relationship Id="rId3" Type="http://schemas.openxmlformats.org/officeDocument/2006/relationships/image" Target="../media/image95.png"/><Relationship Id="rId21" Type="http://schemas.openxmlformats.org/officeDocument/2006/relationships/image" Target="../media/image118.png"/><Relationship Id="rId34" Type="http://schemas.openxmlformats.org/officeDocument/2006/relationships/image" Target="../media/image131.png"/><Relationship Id="rId7" Type="http://schemas.openxmlformats.org/officeDocument/2006/relationships/image" Target="../media/image104.png"/><Relationship Id="rId12" Type="http://schemas.openxmlformats.org/officeDocument/2006/relationships/image" Target="../media/image109.png"/><Relationship Id="rId17" Type="http://schemas.openxmlformats.org/officeDocument/2006/relationships/image" Target="../media/image114.png"/><Relationship Id="rId25" Type="http://schemas.openxmlformats.org/officeDocument/2006/relationships/image" Target="../media/image122.png"/><Relationship Id="rId33" Type="http://schemas.openxmlformats.org/officeDocument/2006/relationships/image" Target="../media/image130.png"/><Relationship Id="rId2" Type="http://schemas.openxmlformats.org/officeDocument/2006/relationships/notesSlide" Target="../notesSlides/notesSlide56.xml"/><Relationship Id="rId16" Type="http://schemas.openxmlformats.org/officeDocument/2006/relationships/image" Target="../media/image113.png"/><Relationship Id="rId20" Type="http://schemas.openxmlformats.org/officeDocument/2006/relationships/image" Target="../media/image117.png"/><Relationship Id="rId29" Type="http://schemas.openxmlformats.org/officeDocument/2006/relationships/image" Target="../media/image126.png"/><Relationship Id="rId1" Type="http://schemas.openxmlformats.org/officeDocument/2006/relationships/slideLayout" Target="../slideLayouts/slideLayout2.xml"/><Relationship Id="rId6" Type="http://schemas.openxmlformats.org/officeDocument/2006/relationships/image" Target="../media/image103.png"/><Relationship Id="rId11" Type="http://schemas.openxmlformats.org/officeDocument/2006/relationships/image" Target="../media/image108.png"/><Relationship Id="rId24" Type="http://schemas.openxmlformats.org/officeDocument/2006/relationships/image" Target="../media/image121.png"/><Relationship Id="rId32" Type="http://schemas.openxmlformats.org/officeDocument/2006/relationships/image" Target="../media/image129.png"/><Relationship Id="rId5" Type="http://schemas.openxmlformats.org/officeDocument/2006/relationships/image" Target="../media/image102.png"/><Relationship Id="rId15" Type="http://schemas.openxmlformats.org/officeDocument/2006/relationships/image" Target="../media/image112.png"/><Relationship Id="rId23" Type="http://schemas.openxmlformats.org/officeDocument/2006/relationships/image" Target="../media/image120.png"/><Relationship Id="rId28" Type="http://schemas.openxmlformats.org/officeDocument/2006/relationships/image" Target="../media/image125.png"/><Relationship Id="rId10" Type="http://schemas.openxmlformats.org/officeDocument/2006/relationships/image" Target="../media/image107.png"/><Relationship Id="rId19" Type="http://schemas.openxmlformats.org/officeDocument/2006/relationships/image" Target="../media/image116.png"/><Relationship Id="rId31" Type="http://schemas.openxmlformats.org/officeDocument/2006/relationships/image" Target="../media/image128.png"/><Relationship Id="rId4" Type="http://schemas.openxmlformats.org/officeDocument/2006/relationships/image" Target="../media/image101.png"/><Relationship Id="rId9" Type="http://schemas.openxmlformats.org/officeDocument/2006/relationships/image" Target="../media/image106.png"/><Relationship Id="rId14" Type="http://schemas.openxmlformats.org/officeDocument/2006/relationships/image" Target="../media/image111.png"/><Relationship Id="rId22" Type="http://schemas.openxmlformats.org/officeDocument/2006/relationships/image" Target="../media/image119.png"/><Relationship Id="rId27" Type="http://schemas.openxmlformats.org/officeDocument/2006/relationships/image" Target="../media/image124.png"/><Relationship Id="rId30" Type="http://schemas.openxmlformats.org/officeDocument/2006/relationships/image" Target="../media/image127.png"/><Relationship Id="rId35" Type="http://schemas.openxmlformats.org/officeDocument/2006/relationships/image" Target="../media/image132.png"/></Relationships>
</file>

<file path=ppt/slides/_rels/slide9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95.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139.png"/><Relationship Id="rId4" Type="http://schemas.openxmlformats.org/officeDocument/2006/relationships/image" Target="../media/image138.png"/></Relationships>
</file>

<file path=ppt/slides/_rels/slide9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40.png"/></Relationships>
</file>

<file path=ppt/slides/_rels/slide99.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71003" y="3417666"/>
            <a:ext cx="8835172" cy="451982"/>
          </a:xfrm>
        </p:spPr>
        <p:txBody>
          <a:bodyPr>
            <a:noAutofit/>
          </a:bodyPr>
          <a:lstStyle/>
          <a:p>
            <a:r>
              <a:rPr lang="en-US" sz="2400" dirty="0"/>
              <a:t>Presenters: Brian Neil, Geri Polster and Dave Malisch</a:t>
            </a:r>
          </a:p>
          <a:p>
            <a:endParaRPr lang="en-US" sz="2400" dirty="0"/>
          </a:p>
        </p:txBody>
      </p:sp>
      <p:sp>
        <p:nvSpPr>
          <p:cNvPr id="3" name="Text Placeholder 2"/>
          <p:cNvSpPr>
            <a:spLocks noGrp="1"/>
          </p:cNvSpPr>
          <p:nvPr>
            <p:ph type="body" sz="quarter" idx="12"/>
          </p:nvPr>
        </p:nvSpPr>
        <p:spPr>
          <a:xfrm>
            <a:off x="2271003" y="2587742"/>
            <a:ext cx="8835172" cy="829924"/>
          </a:xfrm>
        </p:spPr>
        <p:txBody>
          <a:bodyPr>
            <a:noAutofit/>
          </a:bodyPr>
          <a:lstStyle/>
          <a:p>
            <a:r>
              <a:rPr lang="en-US" sz="3000" dirty="0">
                <a:solidFill>
                  <a:schemeClr val="tx1"/>
                </a:solidFill>
              </a:rPr>
              <a:t>TraCS Administrator Training</a:t>
            </a:r>
          </a:p>
        </p:txBody>
      </p:sp>
    </p:spTree>
    <p:extLst>
      <p:ext uri="{BB962C8B-B14F-4D97-AF65-F5344CB8AC3E}">
        <p14:creationId xmlns:p14="http://schemas.microsoft.com/office/powerpoint/2010/main" val="1530346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A075658-7741-422B-8E09-C923668AF9FB}"/>
              </a:ext>
            </a:extLst>
          </p:cNvPr>
          <p:cNvPicPr>
            <a:picLocks noChangeAspect="1"/>
          </p:cNvPicPr>
          <p:nvPr/>
        </p:nvPicPr>
        <p:blipFill>
          <a:blip r:embed="rId3"/>
          <a:stretch>
            <a:fillRect/>
          </a:stretch>
        </p:blipFill>
        <p:spPr>
          <a:xfrm>
            <a:off x="323850" y="223245"/>
            <a:ext cx="11544299" cy="6411509"/>
          </a:xfrm>
          <a:prstGeom prst="rect">
            <a:avLst/>
          </a:prstGeom>
        </p:spPr>
      </p:pic>
    </p:spTree>
    <p:extLst>
      <p:ext uri="{BB962C8B-B14F-4D97-AF65-F5344CB8AC3E}">
        <p14:creationId xmlns:p14="http://schemas.microsoft.com/office/powerpoint/2010/main" val="298621950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6096" y="801189"/>
            <a:ext cx="9483186" cy="570530"/>
          </a:xfrm>
        </p:spPr>
        <p:txBody>
          <a:bodyPr/>
          <a:lstStyle/>
          <a:p>
            <a:r>
              <a:rPr lang="en-US" dirty="0"/>
              <a:t>Viewing - Code Tables</a:t>
            </a:r>
          </a:p>
        </p:txBody>
      </p:sp>
      <p:sp>
        <p:nvSpPr>
          <p:cNvPr id="3" name="Text Placeholder 2"/>
          <p:cNvSpPr>
            <a:spLocks noGrp="1"/>
          </p:cNvSpPr>
          <p:nvPr>
            <p:ph type="body" sz="quarter" idx="10"/>
          </p:nvPr>
        </p:nvSpPr>
        <p:spPr>
          <a:xfrm>
            <a:off x="1725614" y="1681163"/>
            <a:ext cx="3886910" cy="4424185"/>
          </a:xfrm>
        </p:spPr>
        <p:txBody>
          <a:bodyPr>
            <a:normAutofit/>
          </a:bodyPr>
          <a:lstStyle/>
          <a:p>
            <a:pPr>
              <a:buClr>
                <a:srgbClr val="FFFF00"/>
              </a:buClr>
              <a:buFont typeface="Wingdings" panose="05000000000000000000" pitchFamily="2" charset="2"/>
              <a:buChar char="Ø"/>
            </a:pPr>
            <a:r>
              <a:rPr lang="en-US" sz="2400" dirty="0"/>
              <a:t> How do I View These?</a:t>
            </a:r>
          </a:p>
          <a:p>
            <a:pPr lvl="1">
              <a:buClr>
                <a:srgbClr val="FFFF00"/>
              </a:buClr>
              <a:buFont typeface="Courier New" panose="02070309020205020404" pitchFamily="49" charset="0"/>
              <a:buChar char="o"/>
            </a:pPr>
            <a:r>
              <a:rPr lang="en-US" sz="2000" dirty="0"/>
              <a:t>Table Listings</a:t>
            </a:r>
          </a:p>
          <a:p>
            <a:pPr lvl="1">
              <a:buClr>
                <a:srgbClr val="FFFF00"/>
              </a:buClr>
              <a:buFont typeface="Courier New" panose="02070309020205020404" pitchFamily="49" charset="0"/>
              <a:buChar char="o"/>
            </a:pPr>
            <a:r>
              <a:rPr lang="en-US" sz="2000" dirty="0"/>
              <a:t>Local Ordinance Table</a:t>
            </a:r>
          </a:p>
        </p:txBody>
      </p:sp>
      <p:pic>
        <p:nvPicPr>
          <p:cNvPr id="10" name="Picture 9"/>
          <p:cNvPicPr>
            <a:picLocks noChangeAspect="1"/>
          </p:cNvPicPr>
          <p:nvPr/>
        </p:nvPicPr>
        <p:blipFill>
          <a:blip r:embed="rId3"/>
          <a:stretch>
            <a:fillRect/>
          </a:stretch>
        </p:blipFill>
        <p:spPr>
          <a:xfrm>
            <a:off x="5759669" y="1678426"/>
            <a:ext cx="5113283" cy="4786032"/>
          </a:xfrm>
          <a:prstGeom prst="rect">
            <a:avLst/>
          </a:prstGeom>
        </p:spPr>
      </p:pic>
      <p:pic>
        <p:nvPicPr>
          <p:cNvPr id="11" name="Picture 10"/>
          <p:cNvPicPr>
            <a:picLocks noChangeAspect="1"/>
          </p:cNvPicPr>
          <p:nvPr/>
        </p:nvPicPr>
        <p:blipFill>
          <a:blip r:embed="rId4"/>
          <a:stretch>
            <a:fillRect/>
          </a:stretch>
        </p:blipFill>
        <p:spPr>
          <a:xfrm>
            <a:off x="1319048" y="2015588"/>
            <a:ext cx="10399386" cy="3755334"/>
          </a:xfrm>
          <a:prstGeom prst="rect">
            <a:avLst/>
          </a:prstGeom>
        </p:spPr>
      </p:pic>
      <p:sp>
        <p:nvSpPr>
          <p:cNvPr id="4" name="Rectangle: Rounded Corners 3">
            <a:extLst>
              <a:ext uri="{FF2B5EF4-FFF2-40B4-BE49-F238E27FC236}">
                <a16:creationId xmlns:a16="http://schemas.microsoft.com/office/drawing/2014/main" id="{455A96E8-428B-4726-8409-BF611B8D5556}"/>
              </a:ext>
            </a:extLst>
          </p:cNvPr>
          <p:cNvSpPr/>
          <p:nvPr/>
        </p:nvSpPr>
        <p:spPr>
          <a:xfrm>
            <a:off x="5938338" y="5211106"/>
            <a:ext cx="4656089" cy="63790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noFill/>
            </a:endParaRPr>
          </a:p>
        </p:txBody>
      </p:sp>
      <p:sp>
        <p:nvSpPr>
          <p:cNvPr id="5" name="Rectangle: Rounded Corners 4">
            <a:extLst>
              <a:ext uri="{FF2B5EF4-FFF2-40B4-BE49-F238E27FC236}">
                <a16:creationId xmlns:a16="http://schemas.microsoft.com/office/drawing/2014/main" id="{6ED32BD8-A3DE-4C12-BF1A-874182F9D1ED}"/>
              </a:ext>
            </a:extLst>
          </p:cNvPr>
          <p:cNvSpPr/>
          <p:nvPr/>
        </p:nvSpPr>
        <p:spPr>
          <a:xfrm>
            <a:off x="5969871" y="1844684"/>
            <a:ext cx="1361095" cy="1434544"/>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0722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3">
                                            <p:txEl>
                                              <p:pRg st="0" end="0"/>
                                            </p:txEl>
                                          </p:spTgt>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4"/>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3">
                                            <p:txEl>
                                              <p:pRg st="1" end="1"/>
                                            </p:txEl>
                                          </p:spTgt>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3">
                                            <p:txEl>
                                              <p:pRg st="2" end="2"/>
                                            </p:txEl>
                                          </p:spTgt>
                                        </p:tgtEl>
                                        <p:attrNameLst>
                                          <p:attrName>style.visibility</p:attrName>
                                        </p:attrNameLst>
                                      </p:cBhvr>
                                      <p:to>
                                        <p:strVal val="hidden"/>
                                      </p:to>
                                    </p:set>
                                  </p:childTnLst>
                                </p:cTn>
                              </p:par>
                              <p:par>
                                <p:cTn id="36" presetID="1"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2E23B315-BDF4-49CF-BE7E-C228693AC09C}"/>
              </a:ext>
            </a:extLst>
          </p:cNvPr>
          <p:cNvPicPr>
            <a:picLocks noChangeAspect="1"/>
          </p:cNvPicPr>
          <p:nvPr/>
        </p:nvPicPr>
        <p:blipFill>
          <a:blip r:embed="rId3"/>
          <a:stretch>
            <a:fillRect/>
          </a:stretch>
        </p:blipFill>
        <p:spPr>
          <a:xfrm>
            <a:off x="1375770" y="3334340"/>
            <a:ext cx="10418606" cy="1520769"/>
          </a:xfrm>
          <a:prstGeom prst="rect">
            <a:avLst/>
          </a:prstGeom>
        </p:spPr>
      </p:pic>
      <p:sp>
        <p:nvSpPr>
          <p:cNvPr id="30" name="Rectangle: Rounded Corners 29">
            <a:extLst>
              <a:ext uri="{FF2B5EF4-FFF2-40B4-BE49-F238E27FC236}">
                <a16:creationId xmlns:a16="http://schemas.microsoft.com/office/drawing/2014/main" id="{DDD7D86D-136D-4E40-9768-9D543050ED0D}"/>
              </a:ext>
            </a:extLst>
          </p:cNvPr>
          <p:cNvSpPr/>
          <p:nvPr/>
        </p:nvSpPr>
        <p:spPr>
          <a:xfrm>
            <a:off x="3862553" y="4251564"/>
            <a:ext cx="3673365" cy="593469"/>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EBC571B2-CF6B-42F1-9DF6-07328F5CD0BD}"/>
              </a:ext>
            </a:extLst>
          </p:cNvPr>
          <p:cNvPicPr>
            <a:picLocks noChangeAspect="1"/>
          </p:cNvPicPr>
          <p:nvPr/>
        </p:nvPicPr>
        <p:blipFill>
          <a:blip r:embed="rId4"/>
          <a:stretch>
            <a:fillRect/>
          </a:stretch>
        </p:blipFill>
        <p:spPr>
          <a:xfrm>
            <a:off x="1500291" y="3334421"/>
            <a:ext cx="10327217" cy="1507430"/>
          </a:xfrm>
          <a:prstGeom prst="rect">
            <a:avLst/>
          </a:prstGeom>
        </p:spPr>
      </p:pic>
      <p:sp>
        <p:nvSpPr>
          <p:cNvPr id="2" name="Title 1"/>
          <p:cNvSpPr>
            <a:spLocks noGrp="1"/>
          </p:cNvSpPr>
          <p:nvPr>
            <p:ph type="title"/>
          </p:nvPr>
        </p:nvSpPr>
        <p:spPr/>
        <p:txBody>
          <a:bodyPr/>
          <a:lstStyle/>
          <a:p>
            <a:r>
              <a:rPr lang="en-US" dirty="0"/>
              <a:t>Code Table Spotlight</a:t>
            </a:r>
            <a:r>
              <a:rPr lang="en-US" dirty="0">
                <a:sym typeface="Wingdings" panose="05000000000000000000" pitchFamily="2" charset="2"/>
              </a:rPr>
              <a:t> Edit Table (Shortcuts)</a:t>
            </a:r>
            <a:endParaRPr lang="en-US" dirty="0"/>
          </a:p>
        </p:txBody>
      </p:sp>
      <p:pic>
        <p:nvPicPr>
          <p:cNvPr id="11" name="Picture 10"/>
          <p:cNvPicPr>
            <a:picLocks noChangeAspect="1"/>
          </p:cNvPicPr>
          <p:nvPr/>
        </p:nvPicPr>
        <p:blipFill>
          <a:blip r:embed="rId5"/>
          <a:stretch>
            <a:fillRect/>
          </a:stretch>
        </p:blipFill>
        <p:spPr>
          <a:xfrm>
            <a:off x="3147184" y="1414359"/>
            <a:ext cx="6579912" cy="5432955"/>
          </a:xfrm>
          <a:prstGeom prst="rect">
            <a:avLst/>
          </a:prstGeom>
        </p:spPr>
      </p:pic>
      <p:pic>
        <p:nvPicPr>
          <p:cNvPr id="12" name="Picture 11"/>
          <p:cNvPicPr>
            <a:picLocks noChangeAspect="1"/>
          </p:cNvPicPr>
          <p:nvPr/>
        </p:nvPicPr>
        <p:blipFill>
          <a:blip r:embed="rId6"/>
          <a:stretch>
            <a:fillRect/>
          </a:stretch>
        </p:blipFill>
        <p:spPr>
          <a:xfrm>
            <a:off x="1581564" y="2198617"/>
            <a:ext cx="10571786" cy="2439643"/>
          </a:xfrm>
          <a:prstGeom prst="rect">
            <a:avLst/>
          </a:prstGeom>
        </p:spPr>
      </p:pic>
      <p:sp>
        <p:nvSpPr>
          <p:cNvPr id="5" name="Rectangle 4"/>
          <p:cNvSpPr/>
          <p:nvPr/>
        </p:nvSpPr>
        <p:spPr>
          <a:xfrm>
            <a:off x="2583037" y="2822090"/>
            <a:ext cx="8787328" cy="411440"/>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E3B775E2-F81E-451C-A695-69696BD14AEF}"/>
              </a:ext>
            </a:extLst>
          </p:cNvPr>
          <p:cNvPicPr>
            <a:picLocks noChangeAspect="1"/>
          </p:cNvPicPr>
          <p:nvPr/>
        </p:nvPicPr>
        <p:blipFill>
          <a:blip r:embed="rId7"/>
          <a:stretch>
            <a:fillRect/>
          </a:stretch>
        </p:blipFill>
        <p:spPr>
          <a:xfrm>
            <a:off x="1375770" y="3345733"/>
            <a:ext cx="10418606" cy="1509362"/>
          </a:xfrm>
          <a:prstGeom prst="rect">
            <a:avLst/>
          </a:prstGeom>
        </p:spPr>
      </p:pic>
      <p:pic>
        <p:nvPicPr>
          <p:cNvPr id="16" name="Picture 15"/>
          <p:cNvPicPr>
            <a:picLocks noChangeAspect="1"/>
          </p:cNvPicPr>
          <p:nvPr/>
        </p:nvPicPr>
        <p:blipFill>
          <a:blip r:embed="rId8"/>
          <a:stretch>
            <a:fillRect/>
          </a:stretch>
        </p:blipFill>
        <p:spPr>
          <a:xfrm>
            <a:off x="5392081" y="2495777"/>
            <a:ext cx="2090118" cy="2185123"/>
          </a:xfrm>
          <a:prstGeom prst="rect">
            <a:avLst/>
          </a:prstGeom>
          <a:ln w="76200">
            <a:solidFill>
              <a:srgbClr val="FF0000"/>
            </a:solidFill>
          </a:ln>
        </p:spPr>
      </p:pic>
      <p:pic>
        <p:nvPicPr>
          <p:cNvPr id="17" name="Picture 16"/>
          <p:cNvPicPr>
            <a:picLocks noChangeAspect="1"/>
          </p:cNvPicPr>
          <p:nvPr/>
        </p:nvPicPr>
        <p:blipFill>
          <a:blip r:embed="rId9"/>
          <a:stretch>
            <a:fillRect/>
          </a:stretch>
        </p:blipFill>
        <p:spPr>
          <a:xfrm>
            <a:off x="4515471" y="2495777"/>
            <a:ext cx="3640667" cy="2438400"/>
          </a:xfrm>
          <a:prstGeom prst="rect">
            <a:avLst/>
          </a:prstGeom>
        </p:spPr>
      </p:pic>
      <p:sp>
        <p:nvSpPr>
          <p:cNvPr id="18" name="Rectangle 17"/>
          <p:cNvSpPr/>
          <p:nvPr/>
        </p:nvSpPr>
        <p:spPr>
          <a:xfrm>
            <a:off x="4739965" y="4465982"/>
            <a:ext cx="1462052" cy="344556"/>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10"/>
          <a:stretch>
            <a:fillRect/>
          </a:stretch>
        </p:blipFill>
        <p:spPr>
          <a:xfrm>
            <a:off x="4523030" y="2487784"/>
            <a:ext cx="3633107" cy="2664279"/>
          </a:xfrm>
          <a:prstGeom prst="rect">
            <a:avLst/>
          </a:prstGeom>
        </p:spPr>
      </p:pic>
      <p:sp>
        <p:nvSpPr>
          <p:cNvPr id="19" name="Rectangle 18"/>
          <p:cNvSpPr/>
          <p:nvPr/>
        </p:nvSpPr>
        <p:spPr>
          <a:xfrm>
            <a:off x="6292625" y="4646253"/>
            <a:ext cx="1579166" cy="344556"/>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11"/>
          <a:stretch>
            <a:fillRect/>
          </a:stretch>
        </p:blipFill>
        <p:spPr>
          <a:xfrm>
            <a:off x="1503914" y="1598564"/>
            <a:ext cx="10533307" cy="1005607"/>
          </a:xfrm>
          <a:prstGeom prst="rect">
            <a:avLst/>
          </a:prstGeom>
        </p:spPr>
      </p:pic>
      <p:pic>
        <p:nvPicPr>
          <p:cNvPr id="22" name="Picture 21"/>
          <p:cNvPicPr>
            <a:picLocks noChangeAspect="1"/>
          </p:cNvPicPr>
          <p:nvPr/>
        </p:nvPicPr>
        <p:blipFill>
          <a:blip r:embed="rId12"/>
          <a:stretch>
            <a:fillRect/>
          </a:stretch>
        </p:blipFill>
        <p:spPr>
          <a:xfrm>
            <a:off x="1461661" y="2784720"/>
            <a:ext cx="10600156" cy="2423391"/>
          </a:xfrm>
          <a:prstGeom prst="rect">
            <a:avLst/>
          </a:prstGeom>
        </p:spPr>
      </p:pic>
      <p:pic>
        <p:nvPicPr>
          <p:cNvPr id="23" name="Picture 22"/>
          <p:cNvPicPr>
            <a:picLocks noChangeAspect="1"/>
          </p:cNvPicPr>
          <p:nvPr/>
        </p:nvPicPr>
        <p:blipFill>
          <a:blip r:embed="rId13"/>
          <a:stretch>
            <a:fillRect/>
          </a:stretch>
        </p:blipFill>
        <p:spPr>
          <a:xfrm>
            <a:off x="1461660" y="5188976"/>
            <a:ext cx="10608279" cy="1622648"/>
          </a:xfrm>
          <a:prstGeom prst="rect">
            <a:avLst/>
          </a:prstGeom>
        </p:spPr>
      </p:pic>
      <p:sp>
        <p:nvSpPr>
          <p:cNvPr id="3" name="Rectangle: Rounded Corners 2">
            <a:extLst>
              <a:ext uri="{FF2B5EF4-FFF2-40B4-BE49-F238E27FC236}">
                <a16:creationId xmlns:a16="http://schemas.microsoft.com/office/drawing/2014/main" id="{A3BD5BF2-0E6A-4463-AF13-345394ACA3EA}"/>
              </a:ext>
            </a:extLst>
          </p:cNvPr>
          <p:cNvSpPr/>
          <p:nvPr/>
        </p:nvSpPr>
        <p:spPr>
          <a:xfrm>
            <a:off x="6792686" y="5323114"/>
            <a:ext cx="2041071" cy="473529"/>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7D8D83F2-4063-40D4-B0B7-59FEE960EF57}"/>
              </a:ext>
            </a:extLst>
          </p:cNvPr>
          <p:cNvSpPr/>
          <p:nvPr/>
        </p:nvSpPr>
        <p:spPr>
          <a:xfrm>
            <a:off x="4865914" y="3886200"/>
            <a:ext cx="3380015" cy="59303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CD7BA0E9-389D-4EC5-9628-B458D249F801}"/>
              </a:ext>
            </a:extLst>
          </p:cNvPr>
          <p:cNvSpPr/>
          <p:nvPr/>
        </p:nvSpPr>
        <p:spPr>
          <a:xfrm>
            <a:off x="1454597" y="4258527"/>
            <a:ext cx="2565610" cy="58515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8D894A56-1F99-446A-959F-B92997D5DF95}"/>
              </a:ext>
            </a:extLst>
          </p:cNvPr>
          <p:cNvSpPr/>
          <p:nvPr/>
        </p:nvSpPr>
        <p:spPr>
          <a:xfrm>
            <a:off x="1503914" y="1860331"/>
            <a:ext cx="3099617" cy="583324"/>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0B07C886-4883-417A-8E85-DECD43D1F248}"/>
              </a:ext>
            </a:extLst>
          </p:cNvPr>
          <p:cNvSpPr/>
          <p:nvPr/>
        </p:nvSpPr>
        <p:spPr>
          <a:xfrm>
            <a:off x="8387255" y="4619297"/>
            <a:ext cx="3649966" cy="569679"/>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365D6438-3B69-407F-8E2F-B769E3392D09}"/>
              </a:ext>
            </a:extLst>
          </p:cNvPr>
          <p:cNvSpPr/>
          <p:nvPr/>
        </p:nvSpPr>
        <p:spPr>
          <a:xfrm>
            <a:off x="3846786" y="3332146"/>
            <a:ext cx="3689132" cy="57053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95C5501E-6998-4355-A849-919F5E932FE0}"/>
              </a:ext>
            </a:extLst>
          </p:cNvPr>
          <p:cNvSpPr/>
          <p:nvPr/>
        </p:nvSpPr>
        <p:spPr>
          <a:xfrm>
            <a:off x="8087710" y="5188976"/>
            <a:ext cx="1718442" cy="588814"/>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A screenshot of a cell phone&#10;&#10;Description generated with high confidence">
            <a:extLst>
              <a:ext uri="{FF2B5EF4-FFF2-40B4-BE49-F238E27FC236}">
                <a16:creationId xmlns:a16="http://schemas.microsoft.com/office/drawing/2014/main" id="{7F63B167-244B-45E8-9ABE-2C9E5B442573}"/>
              </a:ext>
            </a:extLst>
          </p:cNvPr>
          <p:cNvPicPr>
            <a:picLocks noChangeAspect="1"/>
          </p:cNvPicPr>
          <p:nvPr/>
        </p:nvPicPr>
        <p:blipFill>
          <a:blip r:embed="rId14"/>
          <a:stretch>
            <a:fillRect/>
          </a:stretch>
        </p:blipFill>
        <p:spPr>
          <a:xfrm>
            <a:off x="1500291" y="3334421"/>
            <a:ext cx="10263981" cy="1509409"/>
          </a:xfrm>
          <a:prstGeom prst="rect">
            <a:avLst/>
          </a:prstGeom>
        </p:spPr>
      </p:pic>
      <p:pic>
        <p:nvPicPr>
          <p:cNvPr id="34" name="Picture 33" descr="A screenshot of a cell phone&#10;&#10;Description generated with very high confidence">
            <a:extLst>
              <a:ext uri="{FF2B5EF4-FFF2-40B4-BE49-F238E27FC236}">
                <a16:creationId xmlns:a16="http://schemas.microsoft.com/office/drawing/2014/main" id="{7E1CD8CC-AA18-4F31-8725-27CBC09E564F}"/>
              </a:ext>
            </a:extLst>
          </p:cNvPr>
          <p:cNvPicPr>
            <a:picLocks noChangeAspect="1"/>
          </p:cNvPicPr>
          <p:nvPr/>
        </p:nvPicPr>
        <p:blipFill>
          <a:blip r:embed="rId15"/>
          <a:stretch>
            <a:fillRect/>
          </a:stretch>
        </p:blipFill>
        <p:spPr>
          <a:xfrm>
            <a:off x="1500291" y="3345567"/>
            <a:ext cx="10237733" cy="1496284"/>
          </a:xfrm>
          <a:prstGeom prst="rect">
            <a:avLst/>
          </a:prstGeom>
        </p:spPr>
      </p:pic>
      <p:pic>
        <p:nvPicPr>
          <p:cNvPr id="36" name="Picture 35" descr="A screenshot of a cell phone&#10;&#10;Description generated with high confidence">
            <a:extLst>
              <a:ext uri="{FF2B5EF4-FFF2-40B4-BE49-F238E27FC236}">
                <a16:creationId xmlns:a16="http://schemas.microsoft.com/office/drawing/2014/main" id="{04EAED0C-2854-485A-9146-F63F92224203}"/>
              </a:ext>
            </a:extLst>
          </p:cNvPr>
          <p:cNvPicPr>
            <a:picLocks noChangeAspect="1"/>
          </p:cNvPicPr>
          <p:nvPr/>
        </p:nvPicPr>
        <p:blipFill>
          <a:blip r:embed="rId16"/>
          <a:stretch>
            <a:fillRect/>
          </a:stretch>
        </p:blipFill>
        <p:spPr>
          <a:xfrm>
            <a:off x="1500291" y="3334421"/>
            <a:ext cx="10250858" cy="1496284"/>
          </a:xfrm>
          <a:prstGeom prst="rect">
            <a:avLst/>
          </a:prstGeom>
        </p:spPr>
      </p:pic>
      <p:sp>
        <p:nvSpPr>
          <p:cNvPr id="37" name="Oval 36">
            <a:extLst>
              <a:ext uri="{FF2B5EF4-FFF2-40B4-BE49-F238E27FC236}">
                <a16:creationId xmlns:a16="http://schemas.microsoft.com/office/drawing/2014/main" id="{65F194FA-CA31-42A2-8462-9A72C2D1AD6C}"/>
              </a:ext>
            </a:extLst>
          </p:cNvPr>
          <p:cNvSpPr/>
          <p:nvPr/>
        </p:nvSpPr>
        <p:spPr>
          <a:xfrm>
            <a:off x="9640830" y="2034978"/>
            <a:ext cx="640080" cy="36576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4616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5"/>
                                        </p:tgtEl>
                                        <p:attrNameLst>
                                          <p:attrName>style.visibility</p:attrName>
                                        </p:attrNameLst>
                                      </p:cBhvr>
                                      <p:to>
                                        <p:strVal val="hidden"/>
                                      </p:to>
                                    </p:set>
                                  </p:childTnLst>
                                </p:cTn>
                              </p:par>
                              <p:par>
                                <p:cTn id="28" presetID="1" presetClass="entr" presetSubtype="0"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25"/>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nodeType="clickEffect">
                                  <p:stCondLst>
                                    <p:cond delay="0"/>
                                  </p:stCondLst>
                                  <p:childTnLst>
                                    <p:set>
                                      <p:cBhvr>
                                        <p:cTn id="43" dur="1" fill="hold">
                                          <p:stCondLst>
                                            <p:cond delay="0"/>
                                          </p:stCondLst>
                                        </p:cTn>
                                        <p:tgtEl>
                                          <p:spTgt spid="32"/>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3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nodeType="clickEffect">
                                  <p:stCondLst>
                                    <p:cond delay="0"/>
                                  </p:stCondLst>
                                  <p:childTnLst>
                                    <p:set>
                                      <p:cBhvr>
                                        <p:cTn id="49" dur="1" fill="hold">
                                          <p:stCondLst>
                                            <p:cond delay="0"/>
                                          </p:stCondLst>
                                        </p:cTn>
                                        <p:tgtEl>
                                          <p:spTgt spid="34"/>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0"/>
                                          </p:stCondLst>
                                        </p:cTn>
                                        <p:tgtEl>
                                          <p:spTgt spid="36"/>
                                        </p:tgtEl>
                                        <p:attrNameLst>
                                          <p:attrName>style.visibility</p:attrName>
                                        </p:attrNameLst>
                                      </p:cBhvr>
                                      <p:to>
                                        <p:strVal val="hidden"/>
                                      </p:to>
                                    </p:set>
                                  </p:childTnLst>
                                </p:cTn>
                              </p:par>
                              <p:par>
                                <p:cTn id="56" presetID="1" presetClass="entr" presetSubtype="0"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nodeType="clickEffect">
                                  <p:stCondLst>
                                    <p:cond delay="0"/>
                                  </p:stCondLst>
                                  <p:childTnLst>
                                    <p:set>
                                      <p:cBhvr>
                                        <p:cTn id="63" dur="1" fill="hold">
                                          <p:stCondLst>
                                            <p:cond delay="0"/>
                                          </p:stCondLst>
                                        </p:cTn>
                                        <p:tgtEl>
                                          <p:spTgt spid="27"/>
                                        </p:tgtEl>
                                        <p:attrNameLst>
                                          <p:attrName>style.visibility</p:attrName>
                                        </p:attrNameLst>
                                      </p:cBhvr>
                                      <p:to>
                                        <p:strVal val="hidden"/>
                                      </p:to>
                                    </p:set>
                                  </p:childTnLst>
                                </p:cTn>
                              </p:par>
                              <p:par>
                                <p:cTn id="64" presetID="1" presetClass="exit" presetSubtype="0" fill="hold" grpId="1" nodeType="withEffect">
                                  <p:stCondLst>
                                    <p:cond delay="0"/>
                                  </p:stCondLst>
                                  <p:childTnLst>
                                    <p:set>
                                      <p:cBhvr>
                                        <p:cTn id="65" dur="1" fill="hold">
                                          <p:stCondLst>
                                            <p:cond delay="0"/>
                                          </p:stCondLst>
                                        </p:cTn>
                                        <p:tgtEl>
                                          <p:spTgt spid="7"/>
                                        </p:tgtEl>
                                        <p:attrNameLst>
                                          <p:attrName>style.visibility</p:attrName>
                                        </p:attrNameLst>
                                      </p:cBhvr>
                                      <p:to>
                                        <p:strVal val="hidden"/>
                                      </p:to>
                                    </p:set>
                                  </p:childTnLst>
                                </p:cTn>
                              </p:par>
                              <p:par>
                                <p:cTn id="66" presetID="1" presetClass="entr" presetSubtype="0" fill="hold" nodeType="withEffect">
                                  <p:stCondLst>
                                    <p:cond delay="0"/>
                                  </p:stCondLst>
                                  <p:childTnLst>
                                    <p:set>
                                      <p:cBhvr>
                                        <p:cTn id="67" dur="1" fill="hold">
                                          <p:stCondLst>
                                            <p:cond delay="0"/>
                                          </p:stCondLst>
                                        </p:cTn>
                                        <p:tgtEl>
                                          <p:spTgt spid="29"/>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29"/>
                                        </p:tgtEl>
                                        <p:attrNameLst>
                                          <p:attrName>style.visibility</p:attrName>
                                        </p:attrNameLst>
                                      </p:cBhvr>
                                      <p:to>
                                        <p:strVal val="hidden"/>
                                      </p:to>
                                    </p:set>
                                  </p:childTnLst>
                                </p:cTn>
                              </p:par>
                              <p:par>
                                <p:cTn id="74" presetID="1" presetClass="exit" presetSubtype="0" fill="hold" grpId="1" nodeType="withEffect">
                                  <p:stCondLst>
                                    <p:cond delay="0"/>
                                  </p:stCondLst>
                                  <p:childTnLst>
                                    <p:set>
                                      <p:cBhvr>
                                        <p:cTn id="75" dur="1" fill="hold">
                                          <p:stCondLst>
                                            <p:cond delay="0"/>
                                          </p:stCondLst>
                                        </p:cTn>
                                        <p:tgtEl>
                                          <p:spTgt spid="30"/>
                                        </p:tgtEl>
                                        <p:attrNameLst>
                                          <p:attrName>style.visibility</p:attrName>
                                        </p:attrNameLst>
                                      </p:cBhvr>
                                      <p:to>
                                        <p:strVal val="hidden"/>
                                      </p:to>
                                    </p:set>
                                  </p:childTnLst>
                                </p:cTn>
                              </p:par>
                              <p:par>
                                <p:cTn id="76" presetID="1" presetClass="entr" presetSubtype="0" fill="hold" grpId="0" nodeType="withEffect">
                                  <p:stCondLst>
                                    <p:cond delay="0"/>
                                  </p:stCondLst>
                                  <p:childTnLst>
                                    <p:set>
                                      <p:cBhvr>
                                        <p:cTn id="77" dur="1" fill="hold">
                                          <p:stCondLst>
                                            <p:cond delay="0"/>
                                          </p:stCondLst>
                                        </p:cTn>
                                        <p:tgtEl>
                                          <p:spTgt spid="6"/>
                                        </p:tgtEl>
                                        <p:attrNameLst>
                                          <p:attrName>style.visibility</p:attrName>
                                        </p:attrNameLst>
                                      </p:cBhvr>
                                      <p:to>
                                        <p:strVal val="visible"/>
                                      </p:to>
                                    </p:set>
                                  </p:childTnLst>
                                </p:cTn>
                              </p:par>
                              <p:par>
                                <p:cTn id="78" presetID="1" presetClass="exit" presetSubtype="0" fill="hold" grpId="1" nodeType="withEffect">
                                  <p:stCondLst>
                                    <p:cond delay="0"/>
                                  </p:stCondLst>
                                  <p:childTnLst>
                                    <p:set>
                                      <p:cBhvr>
                                        <p:cTn id="79" dur="1" fill="hold">
                                          <p:stCondLst>
                                            <p:cond delay="0"/>
                                          </p:stCondLst>
                                        </p:cTn>
                                        <p:tgtEl>
                                          <p:spTgt spid="6"/>
                                        </p:tgtEl>
                                        <p:attrNameLst>
                                          <p:attrName>style.visibility</p:attrName>
                                        </p:attrNameLst>
                                      </p:cBhvr>
                                      <p:to>
                                        <p:strVal val="hidden"/>
                                      </p:to>
                                    </p:set>
                                  </p:childTnLst>
                                </p:cTn>
                              </p:par>
                              <p:par>
                                <p:cTn id="80" presetID="10" presetClass="entr" presetSubtype="0" fill="hold" nodeType="with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nodeType="clickEffect">
                                  <p:stCondLst>
                                    <p:cond delay="0"/>
                                  </p:stCondLst>
                                  <p:childTnLst>
                                    <p:animEffect transition="out" filter="fade">
                                      <p:cBhvr>
                                        <p:cTn id="86" dur="500"/>
                                        <p:tgtEl>
                                          <p:spTgt spid="16"/>
                                        </p:tgtEl>
                                      </p:cBhvr>
                                    </p:animEffect>
                                    <p:set>
                                      <p:cBhvr>
                                        <p:cTn id="87" dur="1" fill="hold">
                                          <p:stCondLst>
                                            <p:cond delay="499"/>
                                          </p:stCondLst>
                                        </p:cTn>
                                        <p:tgtEl>
                                          <p:spTgt spid="16"/>
                                        </p:tgtEl>
                                        <p:attrNameLst>
                                          <p:attrName>style.visibility</p:attrName>
                                        </p:attrNameLst>
                                      </p:cBhvr>
                                      <p:to>
                                        <p:strVal val="hidden"/>
                                      </p:to>
                                    </p:set>
                                  </p:childTnLst>
                                </p:cTn>
                              </p:par>
                              <p:par>
                                <p:cTn id="88" presetID="10" presetClass="entr" presetSubtype="0" fill="hold"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500"/>
                                        <p:tgtEl>
                                          <p:spTgt spid="17"/>
                                        </p:tgtEl>
                                      </p:cBhvr>
                                    </p:animEffect>
                                  </p:childTnLst>
                                </p:cTn>
                              </p:par>
                              <p:par>
                                <p:cTn id="91" presetID="1" presetClass="entr" presetSubtype="0"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nodeType="click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 presetClass="exit" presetSubtype="0" fill="hold" grpId="1" nodeType="withEffect">
                                  <p:stCondLst>
                                    <p:cond delay="0"/>
                                  </p:stCondLst>
                                  <p:childTnLst>
                                    <p:set>
                                      <p:cBhvr>
                                        <p:cTn id="99" dur="1" fill="hold">
                                          <p:stCondLst>
                                            <p:cond delay="0"/>
                                          </p:stCondLst>
                                        </p:cTn>
                                        <p:tgtEl>
                                          <p:spTgt spid="18"/>
                                        </p:tgtEl>
                                        <p:attrNameLst>
                                          <p:attrName>style.visibility</p:attrName>
                                        </p:attrNameLst>
                                      </p:cBhvr>
                                      <p:to>
                                        <p:strVal val="hidden"/>
                                      </p:to>
                                    </p:set>
                                  </p:childTnLst>
                                </p:cTn>
                              </p:par>
                              <p:par>
                                <p:cTn id="100" presetID="10" presetClass="entr" presetSubtype="0" fill="hold"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500"/>
                                        <p:tgtEl>
                                          <p:spTgt spid="20"/>
                                        </p:tgtEl>
                                      </p:cBhvr>
                                    </p:animEffect>
                                  </p:childTnLst>
                                </p:cTn>
                              </p:par>
                              <p:par>
                                <p:cTn id="103" presetID="1" presetClass="entr" presetSubtype="0"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nodeType="clickEffect">
                                  <p:stCondLst>
                                    <p:cond delay="0"/>
                                  </p:stCondLst>
                                  <p:childTnLst>
                                    <p:animEffect transition="out" filter="fade">
                                      <p:cBhvr>
                                        <p:cTn id="108" dur="500"/>
                                        <p:tgtEl>
                                          <p:spTgt spid="20"/>
                                        </p:tgtEl>
                                      </p:cBhvr>
                                    </p:animEffect>
                                    <p:set>
                                      <p:cBhvr>
                                        <p:cTn id="109" dur="1" fill="hold">
                                          <p:stCondLst>
                                            <p:cond delay="499"/>
                                          </p:stCondLst>
                                        </p:cTn>
                                        <p:tgtEl>
                                          <p:spTgt spid="20"/>
                                        </p:tgtEl>
                                        <p:attrNameLst>
                                          <p:attrName>style.visibility</p:attrName>
                                        </p:attrNameLst>
                                      </p:cBhvr>
                                      <p:to>
                                        <p:strVal val="hidden"/>
                                      </p:to>
                                    </p:set>
                                  </p:childTnLst>
                                </p:cTn>
                              </p:par>
                              <p:par>
                                <p:cTn id="110" presetID="1" presetClass="exit" presetSubtype="0" fill="hold" grpId="1" nodeType="withEffect">
                                  <p:stCondLst>
                                    <p:cond delay="0"/>
                                  </p:stCondLst>
                                  <p:childTnLst>
                                    <p:set>
                                      <p:cBhvr>
                                        <p:cTn id="111" dur="1" fill="hold">
                                          <p:stCondLst>
                                            <p:cond delay="0"/>
                                          </p:stCondLst>
                                        </p:cTn>
                                        <p:tgtEl>
                                          <p:spTgt spid="19"/>
                                        </p:tgtEl>
                                        <p:attrNameLst>
                                          <p:attrName>style.visibility</p:attrName>
                                        </p:attrNameLst>
                                      </p:cBhvr>
                                      <p:to>
                                        <p:strVal val="hidden"/>
                                      </p:to>
                                    </p:set>
                                  </p:childTnLst>
                                </p:cTn>
                              </p:par>
                              <p:par>
                                <p:cTn id="112" presetID="10" presetClass="entr" presetSubtype="0" fill="hold" nodeType="with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fade">
                                      <p:cBhvr>
                                        <p:cTn id="114" dur="500"/>
                                        <p:tgtEl>
                                          <p:spTgt spid="21"/>
                                        </p:tgtEl>
                                      </p:cBhvr>
                                    </p:animEffect>
                                  </p:childTnLst>
                                </p:cTn>
                              </p:par>
                              <p:par>
                                <p:cTn id="115" presetID="1" presetClass="entr" presetSubtype="0" fill="hold" grpId="0" nodeType="withEffect">
                                  <p:stCondLst>
                                    <p:cond delay="0"/>
                                  </p:stCondLst>
                                  <p:childTnLst>
                                    <p:set>
                                      <p:cBhvr>
                                        <p:cTn id="116" dur="1" fill="hold">
                                          <p:stCondLst>
                                            <p:cond delay="0"/>
                                          </p:stCondLst>
                                        </p:cTn>
                                        <p:tgtEl>
                                          <p:spTgt spid="37"/>
                                        </p:tgtEl>
                                        <p:attrNameLst>
                                          <p:attrName>style.visibility</p:attrName>
                                        </p:attrNameLst>
                                      </p:cBhvr>
                                      <p:to>
                                        <p:strVal val="visible"/>
                                      </p:to>
                                    </p:set>
                                  </p:childTnLst>
                                </p:cTn>
                              </p:par>
                              <p:par>
                                <p:cTn id="117" presetID="10" presetClass="entr" presetSubtype="0" fill="hold" nodeType="with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fade">
                                      <p:cBhvr>
                                        <p:cTn id="119" dur="500"/>
                                        <p:tgtEl>
                                          <p:spTgt spid="22"/>
                                        </p:tgtEl>
                                      </p:cBhvr>
                                    </p:animEffect>
                                  </p:childTnLst>
                                </p:cTn>
                              </p:par>
                              <p:par>
                                <p:cTn id="120" presetID="10" presetClass="entr" presetSubtype="0" fill="hold" nodeType="with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fade">
                                      <p:cBhvr>
                                        <p:cTn id="122" dur="500"/>
                                        <p:tgtEl>
                                          <p:spTgt spid="23"/>
                                        </p:tgtEl>
                                      </p:cBhvr>
                                    </p:animEffect>
                                  </p:childTnLst>
                                </p:cTn>
                              </p:par>
                              <p:par>
                                <p:cTn id="123" presetID="1" presetClass="entr" presetSubtype="0" fill="hold" grpId="0" nodeType="withEffect">
                                  <p:stCondLst>
                                    <p:cond delay="0"/>
                                  </p:stCondLst>
                                  <p:childTnLst>
                                    <p:set>
                                      <p:cBhvr>
                                        <p:cTn id="124" dur="1" fill="hold">
                                          <p:stCondLst>
                                            <p:cond delay="0"/>
                                          </p:stCondLst>
                                        </p:cTn>
                                        <p:tgtEl>
                                          <p:spTgt spid="8"/>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9"/>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5" grpId="0" animBg="1"/>
      <p:bldP spid="5" grpId="1" animBg="1"/>
      <p:bldP spid="18" grpId="0" animBg="1"/>
      <p:bldP spid="18" grpId="1" animBg="1"/>
      <p:bldP spid="19" grpId="0" animBg="1"/>
      <p:bldP spid="19" grpId="1" animBg="1"/>
      <p:bldP spid="3" grpId="0" animBg="1"/>
      <p:bldP spid="3" grpId="1" animBg="1"/>
      <p:bldP spid="6" grpId="0" animBg="1"/>
      <p:bldP spid="6" grpId="1" animBg="1"/>
      <p:bldP spid="7" grpId="0" animBg="1"/>
      <p:bldP spid="7" grpId="1" animBg="1"/>
      <p:bldP spid="8" grpId="0" animBg="1"/>
      <p:bldP spid="9" grpId="0" animBg="1"/>
      <p:bldP spid="4" grpId="0" animBg="1"/>
      <p:bldP spid="4" grpId="1" animBg="1"/>
      <p:bldP spid="10" grpId="0" animBg="1"/>
      <p:bldP spid="37"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Diagram Tools</a:t>
            </a:r>
          </a:p>
        </p:txBody>
      </p:sp>
      <p:sp>
        <p:nvSpPr>
          <p:cNvPr id="3" name="Text Placeholder 2"/>
          <p:cNvSpPr>
            <a:spLocks noGrp="1"/>
          </p:cNvSpPr>
          <p:nvPr>
            <p:ph type="body" sz="quarter" idx="10"/>
          </p:nvPr>
        </p:nvSpPr>
        <p:spPr>
          <a:xfrm>
            <a:off x="1725613" y="1681163"/>
            <a:ext cx="9604996" cy="4424185"/>
          </a:xfrm>
        </p:spPr>
        <p:txBody>
          <a:bodyPr>
            <a:normAutofit/>
          </a:bodyPr>
          <a:lstStyle/>
          <a:p>
            <a:pPr>
              <a:buClr>
                <a:srgbClr val="FFFF00"/>
              </a:buClr>
              <a:buFont typeface="Wingdings" panose="05000000000000000000" pitchFamily="2" charset="2"/>
              <a:buChar char="Ø"/>
            </a:pPr>
            <a:r>
              <a:rPr lang="en-US" sz="2400" dirty="0"/>
              <a:t> Third Party</a:t>
            </a:r>
          </a:p>
          <a:p>
            <a:pPr>
              <a:buClr>
                <a:srgbClr val="FFFF00"/>
              </a:buClr>
              <a:buFont typeface="Wingdings" panose="05000000000000000000" pitchFamily="2" charset="2"/>
              <a:buChar char="Ø"/>
            </a:pPr>
            <a:r>
              <a:rPr lang="en-US" sz="2400" dirty="0"/>
              <a:t> Custom Palettes</a:t>
            </a:r>
          </a:p>
          <a:p>
            <a:pPr>
              <a:buClr>
                <a:srgbClr val="FFFF00"/>
              </a:buClr>
              <a:buFont typeface="Wingdings" panose="05000000000000000000" pitchFamily="2" charset="2"/>
              <a:buChar char="Ø"/>
            </a:pPr>
            <a:r>
              <a:rPr lang="en-US" sz="2400" dirty="0"/>
              <a:t> Custom Symbols</a:t>
            </a:r>
          </a:p>
          <a:p>
            <a:endParaRPr lang="en-US" sz="2000" dirty="0"/>
          </a:p>
        </p:txBody>
      </p:sp>
    </p:spTree>
    <p:extLst>
      <p:ext uri="{BB962C8B-B14F-4D97-AF65-F5344CB8AC3E}">
        <p14:creationId xmlns:p14="http://schemas.microsoft.com/office/powerpoint/2010/main" val="1537403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grpId="0" nodeType="clickEffect">
                                  <p:stCondLst>
                                    <p:cond delay="0"/>
                                  </p:stCondLst>
                                  <p:childTnLst>
                                    <p:animClr clrSpc="hsl" dir="cw">
                                      <p:cBhvr override="childStyle">
                                        <p:cTn id="10" dur="500" fill="hold"/>
                                        <p:tgtEl>
                                          <p:spTgt spid="3">
                                            <p:txEl>
                                              <p:pRg st="0" end="0"/>
                                            </p:txEl>
                                          </p:spTgt>
                                        </p:tgtEl>
                                        <p:attrNameLst>
                                          <p:attrName>style.color</p:attrName>
                                        </p:attrNameLst>
                                      </p:cBhvr>
                                      <p:by>
                                        <p:hsl h="0" s="-12549" l="-25098"/>
                                      </p:by>
                                    </p:animClr>
                                    <p:animClr clrSpc="hsl" dir="cw">
                                      <p:cBhvr>
                                        <p:cTn id="11" dur="500" fill="hold"/>
                                        <p:tgtEl>
                                          <p:spTgt spid="3">
                                            <p:txEl>
                                              <p:pRg st="0" end="0"/>
                                            </p:txEl>
                                          </p:spTgt>
                                        </p:tgtEl>
                                        <p:attrNameLst>
                                          <p:attrName>fillcolor</p:attrName>
                                        </p:attrNameLst>
                                      </p:cBhvr>
                                      <p:by>
                                        <p:hsl h="0" s="-12549" l="-25098"/>
                                      </p:by>
                                    </p:animClr>
                                    <p:animClr clrSpc="hsl" dir="cw">
                                      <p:cBhvr>
                                        <p:cTn id="12" dur="500" fill="hold"/>
                                        <p:tgtEl>
                                          <p:spTgt spid="3">
                                            <p:txEl>
                                              <p:pRg st="0" end="0"/>
                                            </p:txEl>
                                          </p:spTgt>
                                        </p:tgtEl>
                                        <p:attrNameLst>
                                          <p:attrName>stroke.color</p:attrName>
                                        </p:attrNameLst>
                                      </p:cBhvr>
                                      <p:by>
                                        <p:hsl h="0" s="-12549" l="-25098"/>
                                      </p:by>
                                    </p:animClr>
                                    <p:set>
                                      <p:cBhvr>
                                        <p:cTn id="13" dur="500" fill="hold"/>
                                        <p:tgtEl>
                                          <p:spTgt spid="3">
                                            <p:txEl>
                                              <p:pRg st="0" end="0"/>
                                            </p:txEl>
                                          </p:spTgt>
                                        </p:tgtEl>
                                        <p:attrNameLst>
                                          <p:attrName>fill.type</p:attrName>
                                        </p:attrNameLst>
                                      </p:cBhvr>
                                      <p:to>
                                        <p:strVal val="solid"/>
                                      </p:to>
                                    </p:set>
                                  </p:childTnLst>
                                </p:cTn>
                              </p:par>
                              <p:par>
                                <p:cTn id="14" presetID="1"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grpId="0" nodeType="clickEffect">
                                  <p:stCondLst>
                                    <p:cond delay="0"/>
                                  </p:stCondLst>
                                  <p:childTnLst>
                                    <p:animClr clrSpc="hsl" dir="cw">
                                      <p:cBhvr override="childStyle">
                                        <p:cTn id="19" dur="500" fill="hold"/>
                                        <p:tgtEl>
                                          <p:spTgt spid="3">
                                            <p:txEl>
                                              <p:pRg st="1" end="1"/>
                                            </p:txEl>
                                          </p:spTgt>
                                        </p:tgtEl>
                                        <p:attrNameLst>
                                          <p:attrName>style.color</p:attrName>
                                        </p:attrNameLst>
                                      </p:cBhvr>
                                      <p:by>
                                        <p:hsl h="0" s="-12549" l="-25098"/>
                                      </p:by>
                                    </p:animClr>
                                    <p:animClr clrSpc="hsl" dir="cw">
                                      <p:cBhvr>
                                        <p:cTn id="20" dur="500" fill="hold"/>
                                        <p:tgtEl>
                                          <p:spTgt spid="3">
                                            <p:txEl>
                                              <p:pRg st="1" end="1"/>
                                            </p:txEl>
                                          </p:spTgt>
                                        </p:tgtEl>
                                        <p:attrNameLst>
                                          <p:attrName>fillcolor</p:attrName>
                                        </p:attrNameLst>
                                      </p:cBhvr>
                                      <p:by>
                                        <p:hsl h="0" s="-12549" l="-25098"/>
                                      </p:by>
                                    </p:animClr>
                                    <p:animClr clrSpc="hsl" dir="cw">
                                      <p:cBhvr>
                                        <p:cTn id="21" dur="500" fill="hold"/>
                                        <p:tgtEl>
                                          <p:spTgt spid="3">
                                            <p:txEl>
                                              <p:pRg st="1" end="1"/>
                                            </p:txEl>
                                          </p:spTgt>
                                        </p:tgtEl>
                                        <p:attrNameLst>
                                          <p:attrName>stroke.color</p:attrName>
                                        </p:attrNameLst>
                                      </p:cBhvr>
                                      <p:by>
                                        <p:hsl h="0" s="-12549" l="-25098"/>
                                      </p:by>
                                    </p:animClr>
                                    <p:set>
                                      <p:cBhvr>
                                        <p:cTn id="22" dur="500" fill="hold"/>
                                        <p:tgtEl>
                                          <p:spTgt spid="3">
                                            <p:txEl>
                                              <p:pRg st="1" end="1"/>
                                            </p:txEl>
                                          </p:spTgt>
                                        </p:tgtEl>
                                        <p:attrNameLst>
                                          <p:attrName>fill.type</p:attrName>
                                        </p:attrNameLst>
                                      </p:cBhvr>
                                      <p:to>
                                        <p:strVal val="solid"/>
                                      </p:to>
                                    </p:set>
                                  </p:childTnLst>
                                </p:cTn>
                              </p:par>
                              <p:par>
                                <p:cTn id="23" presetID="1"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Diagram Tools </a:t>
            </a:r>
            <a:r>
              <a:rPr lang="en-US" dirty="0">
                <a:sym typeface="Wingdings" panose="05000000000000000000" pitchFamily="2" charset="2"/>
              </a:rPr>
              <a:t> Setup</a:t>
            </a:r>
            <a:endParaRPr lang="en-US" dirty="0"/>
          </a:p>
        </p:txBody>
      </p:sp>
      <p:sp>
        <p:nvSpPr>
          <p:cNvPr id="3" name="Text Placeholder 2"/>
          <p:cNvSpPr>
            <a:spLocks noGrp="1"/>
          </p:cNvSpPr>
          <p:nvPr>
            <p:ph type="body" sz="quarter" idx="10"/>
          </p:nvPr>
        </p:nvSpPr>
        <p:spPr>
          <a:xfrm>
            <a:off x="1725613" y="1681163"/>
            <a:ext cx="9604996" cy="4424185"/>
          </a:xfrm>
        </p:spPr>
        <p:txBody>
          <a:bodyPr>
            <a:normAutofit/>
          </a:bodyPr>
          <a:lstStyle/>
          <a:p>
            <a:pPr>
              <a:buClr>
                <a:srgbClr val="FFFF00"/>
              </a:buClr>
              <a:buFont typeface="Wingdings" panose="05000000000000000000" pitchFamily="2" charset="2"/>
              <a:buChar char="Ø"/>
            </a:pPr>
            <a:r>
              <a:rPr lang="en-US" sz="2400" dirty="0"/>
              <a:t> Configuration/Distribution Wizard</a:t>
            </a:r>
          </a:p>
          <a:p>
            <a:pPr lvl="1">
              <a:buClr>
                <a:srgbClr val="FFFF00"/>
              </a:buClr>
              <a:buFont typeface="Courier New" panose="02070309020205020404" pitchFamily="49" charset="0"/>
              <a:buChar char="o"/>
            </a:pPr>
            <a:r>
              <a:rPr lang="en-US" sz="2000" dirty="0"/>
              <a:t> Default TraCS 10 Palette List</a:t>
            </a:r>
          </a:p>
          <a:p>
            <a:pPr lvl="1">
              <a:buClr>
                <a:srgbClr val="FFFF00"/>
              </a:buClr>
              <a:buFont typeface="Courier New" panose="02070309020205020404" pitchFamily="49" charset="0"/>
              <a:buChar char="o"/>
            </a:pPr>
            <a:r>
              <a:rPr lang="en-US" sz="2000" dirty="0"/>
              <a:t> Quick Scene settings</a:t>
            </a:r>
          </a:p>
          <a:p>
            <a:pPr lvl="1">
              <a:buClr>
                <a:srgbClr val="FFFF00"/>
              </a:buClr>
              <a:buFont typeface="Courier New" panose="02070309020205020404" pitchFamily="49" charset="0"/>
              <a:buChar char="o"/>
            </a:pPr>
            <a:r>
              <a:rPr lang="en-US" sz="2000" dirty="0"/>
              <a:t> Easy Street</a:t>
            </a:r>
          </a:p>
          <a:p>
            <a:pPr lvl="1">
              <a:buClr>
                <a:srgbClr val="FFFF00"/>
              </a:buClr>
              <a:buFont typeface="Courier New" panose="02070309020205020404" pitchFamily="49" charset="0"/>
              <a:buChar char="o"/>
            </a:pPr>
            <a:r>
              <a:rPr lang="en-US" sz="2000" dirty="0"/>
              <a:t> Scene PD Settings</a:t>
            </a:r>
          </a:p>
          <a:p>
            <a:pPr lvl="1">
              <a:buClr>
                <a:srgbClr val="FFFF00"/>
              </a:buClr>
              <a:buFont typeface="Courier New" panose="02070309020205020404" pitchFamily="49" charset="0"/>
              <a:buChar char="o"/>
            </a:pPr>
            <a:r>
              <a:rPr lang="en-US" sz="2000" dirty="0"/>
              <a:t> Visio Settings</a:t>
            </a:r>
          </a:p>
        </p:txBody>
      </p:sp>
      <p:pic>
        <p:nvPicPr>
          <p:cNvPr id="4" name="Configuration Wizard"/>
          <p:cNvPicPr>
            <a:picLocks noChangeAspect="1"/>
          </p:cNvPicPr>
          <p:nvPr/>
        </p:nvPicPr>
        <p:blipFill>
          <a:blip r:embed="rId2"/>
          <a:stretch>
            <a:fillRect/>
          </a:stretch>
        </p:blipFill>
        <p:spPr>
          <a:xfrm>
            <a:off x="1549906" y="4896616"/>
            <a:ext cx="10538182" cy="1598778"/>
          </a:xfrm>
          <a:prstGeom prst="rect">
            <a:avLst/>
          </a:prstGeom>
        </p:spPr>
      </p:pic>
      <p:sp>
        <p:nvSpPr>
          <p:cNvPr id="5" name="Default Palette Setting"/>
          <p:cNvSpPr/>
          <p:nvPr/>
        </p:nvSpPr>
        <p:spPr>
          <a:xfrm>
            <a:off x="1563952" y="4896612"/>
            <a:ext cx="10501920" cy="530226"/>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efault Quickscene Settings"/>
          <p:cNvSpPr/>
          <p:nvPr/>
        </p:nvSpPr>
        <p:spPr>
          <a:xfrm>
            <a:off x="1563952" y="5467676"/>
            <a:ext cx="10501920" cy="482598"/>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efault Easy Street Setting"/>
          <p:cNvSpPr/>
          <p:nvPr/>
        </p:nvSpPr>
        <p:spPr>
          <a:xfrm>
            <a:off x="1563952" y="5950604"/>
            <a:ext cx="2424724" cy="504824"/>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efault Scene PD Setting"/>
          <p:cNvSpPr/>
          <p:nvPr/>
        </p:nvSpPr>
        <p:spPr>
          <a:xfrm>
            <a:off x="3989109" y="5944144"/>
            <a:ext cx="5245564" cy="504824"/>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efault Visio Setting"/>
          <p:cNvSpPr/>
          <p:nvPr/>
        </p:nvSpPr>
        <p:spPr>
          <a:xfrm>
            <a:off x="9258736" y="5959910"/>
            <a:ext cx="2805289" cy="504825"/>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70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Diagram Tools </a:t>
            </a:r>
            <a:r>
              <a:rPr lang="en-US" dirty="0">
                <a:sym typeface="Wingdings" panose="05000000000000000000" pitchFamily="2" charset="2"/>
              </a:rPr>
              <a:t> Limit/Add</a:t>
            </a:r>
            <a:endParaRPr lang="en-US" dirty="0"/>
          </a:p>
        </p:txBody>
      </p:sp>
      <p:pic>
        <p:nvPicPr>
          <p:cNvPr id="6" name="TraCS Icon"/>
          <p:cNvPicPr/>
          <p:nvPr/>
        </p:nvPicPr>
        <p:blipFill>
          <a:blip r:embed="rId3" cstate="print"/>
          <a:srcRect/>
          <a:stretch>
            <a:fillRect/>
          </a:stretch>
        </p:blipFill>
        <p:spPr bwMode="auto">
          <a:xfrm>
            <a:off x="5569640" y="2638631"/>
            <a:ext cx="1175716" cy="1005716"/>
          </a:xfrm>
          <a:prstGeom prst="rect">
            <a:avLst/>
          </a:prstGeom>
          <a:noFill/>
          <a:ln w="9525">
            <a:noFill/>
            <a:miter lim="800000"/>
            <a:headEnd/>
            <a:tailEnd/>
          </a:ln>
        </p:spPr>
      </p:pic>
      <p:pic>
        <p:nvPicPr>
          <p:cNvPr id="3" name="Config/ExternalSearchRibbon"/>
          <p:cNvPicPr>
            <a:picLocks noChangeAspect="1"/>
          </p:cNvPicPr>
          <p:nvPr/>
        </p:nvPicPr>
        <p:blipFill>
          <a:blip r:embed="rId4"/>
          <a:stretch>
            <a:fillRect/>
          </a:stretch>
        </p:blipFill>
        <p:spPr>
          <a:xfrm>
            <a:off x="1887904" y="1938543"/>
            <a:ext cx="10116600" cy="2646157"/>
          </a:xfrm>
          <a:prstGeom prst="rect">
            <a:avLst/>
          </a:prstGeom>
        </p:spPr>
      </p:pic>
      <p:sp>
        <p:nvSpPr>
          <p:cNvPr id="14" name="SetupClick"/>
          <p:cNvSpPr/>
          <p:nvPr/>
        </p:nvSpPr>
        <p:spPr>
          <a:xfrm>
            <a:off x="2912927" y="2527575"/>
            <a:ext cx="973273" cy="388420"/>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ExternalSearchClick"/>
          <p:cNvSpPr/>
          <p:nvPr/>
        </p:nvSpPr>
        <p:spPr>
          <a:xfrm>
            <a:off x="4584700" y="2947279"/>
            <a:ext cx="1219200" cy="1263892"/>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External DLLs"/>
          <p:cNvPicPr>
            <a:picLocks noChangeAspect="1"/>
          </p:cNvPicPr>
          <p:nvPr/>
        </p:nvPicPr>
        <p:blipFill>
          <a:blip r:embed="rId5"/>
          <a:stretch>
            <a:fillRect/>
          </a:stretch>
        </p:blipFill>
        <p:spPr>
          <a:xfrm>
            <a:off x="2984499" y="1978066"/>
            <a:ext cx="7740125" cy="1882733"/>
          </a:xfrm>
          <a:prstGeom prst="rect">
            <a:avLst/>
          </a:prstGeom>
        </p:spPr>
      </p:pic>
      <p:sp>
        <p:nvSpPr>
          <p:cNvPr id="16" name="DLLs Click"/>
          <p:cNvSpPr/>
          <p:nvPr/>
        </p:nvSpPr>
        <p:spPr>
          <a:xfrm>
            <a:off x="5200545" y="2142625"/>
            <a:ext cx="1149456" cy="579160"/>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xternal Dlls Click"/>
          <p:cNvSpPr/>
          <p:nvPr/>
        </p:nvSpPr>
        <p:spPr>
          <a:xfrm>
            <a:off x="3271141" y="2714339"/>
            <a:ext cx="2532759" cy="503451"/>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nstans DLLs"/>
          <p:cNvPicPr>
            <a:picLocks noChangeAspect="1"/>
          </p:cNvPicPr>
          <p:nvPr/>
        </p:nvPicPr>
        <p:blipFill>
          <a:blip r:embed="rId6"/>
          <a:stretch>
            <a:fillRect/>
          </a:stretch>
        </p:blipFill>
        <p:spPr>
          <a:xfrm>
            <a:off x="3008808" y="1990438"/>
            <a:ext cx="7826982" cy="2886362"/>
          </a:xfrm>
          <a:prstGeom prst="rect">
            <a:avLst/>
          </a:prstGeom>
        </p:spPr>
      </p:pic>
      <p:sp>
        <p:nvSpPr>
          <p:cNvPr id="18" name="Instant DLLs Click"/>
          <p:cNvSpPr/>
          <p:nvPr/>
        </p:nvSpPr>
        <p:spPr>
          <a:xfrm>
            <a:off x="3797301" y="3784613"/>
            <a:ext cx="2552700" cy="426557"/>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Import DLLs"/>
          <p:cNvPicPr>
            <a:picLocks noChangeAspect="1"/>
          </p:cNvPicPr>
          <p:nvPr/>
        </p:nvPicPr>
        <p:blipFill>
          <a:blip r:embed="rId7"/>
          <a:stretch>
            <a:fillRect/>
          </a:stretch>
        </p:blipFill>
        <p:spPr>
          <a:xfrm>
            <a:off x="2607860" y="2573750"/>
            <a:ext cx="8274991" cy="1189530"/>
          </a:xfrm>
          <a:prstGeom prst="rect">
            <a:avLst/>
          </a:prstGeom>
        </p:spPr>
      </p:pic>
      <p:sp>
        <p:nvSpPr>
          <p:cNvPr id="20" name="Import DLLs Click"/>
          <p:cNvSpPr/>
          <p:nvPr/>
        </p:nvSpPr>
        <p:spPr>
          <a:xfrm>
            <a:off x="2839139" y="2563118"/>
            <a:ext cx="7996651" cy="1174914"/>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Diagram Tool List"/>
          <p:cNvPicPr>
            <a:picLocks noChangeAspect="1"/>
          </p:cNvPicPr>
          <p:nvPr/>
        </p:nvPicPr>
        <p:blipFill>
          <a:blip r:embed="rId8"/>
          <a:stretch>
            <a:fillRect/>
          </a:stretch>
        </p:blipFill>
        <p:spPr>
          <a:xfrm>
            <a:off x="1902691" y="1867724"/>
            <a:ext cx="9903740" cy="3420857"/>
          </a:xfrm>
          <a:prstGeom prst="rect">
            <a:avLst/>
          </a:prstGeom>
        </p:spPr>
      </p:pic>
      <p:pic>
        <p:nvPicPr>
          <p:cNvPr id="22" name="DiagramToolSettings"/>
          <p:cNvPicPr>
            <a:picLocks noChangeAspect="1"/>
          </p:cNvPicPr>
          <p:nvPr/>
        </p:nvPicPr>
        <p:blipFill>
          <a:blip r:embed="rId9"/>
          <a:stretch>
            <a:fillRect/>
          </a:stretch>
        </p:blipFill>
        <p:spPr>
          <a:xfrm>
            <a:off x="2912927" y="1358432"/>
            <a:ext cx="7315200" cy="5705475"/>
          </a:xfrm>
          <a:prstGeom prst="rect">
            <a:avLst/>
          </a:prstGeom>
        </p:spPr>
      </p:pic>
      <p:sp>
        <p:nvSpPr>
          <p:cNvPr id="23" name="Enable/Disable Box"/>
          <p:cNvSpPr/>
          <p:nvPr/>
        </p:nvSpPr>
        <p:spPr>
          <a:xfrm flipV="1">
            <a:off x="6921500" y="4928692"/>
            <a:ext cx="1257300" cy="368600"/>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K Button Click"/>
          <p:cNvSpPr/>
          <p:nvPr/>
        </p:nvSpPr>
        <p:spPr>
          <a:xfrm flipV="1">
            <a:off x="3008808" y="6337300"/>
            <a:ext cx="788493" cy="254000"/>
          </a:xfrm>
          <a:prstGeom prst="rect">
            <a:avLst/>
          </a:prstGeom>
          <a:noFill/>
          <a:ln w="76200">
            <a:solidFill>
              <a:srgbClr val="FF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istribution"/>
          <p:cNvSpPr/>
          <p:nvPr/>
        </p:nvSpPr>
        <p:spPr>
          <a:xfrm>
            <a:off x="1820113" y="1938674"/>
            <a:ext cx="9318128" cy="2308324"/>
          </a:xfrm>
          <a:prstGeom prst="rect">
            <a:avLst/>
          </a:prstGeom>
          <a:noFill/>
          <a:ln>
            <a:noFill/>
          </a:ln>
        </p:spPr>
        <p:txBody>
          <a:bodyPr wrap="square" lIns="91440" tIns="45720" rIns="91440" bIns="45720">
            <a:spAutoFit/>
          </a:bodyPr>
          <a:lstStyle/>
          <a:p>
            <a:pPr algn="ctr"/>
            <a:r>
              <a:rPr lang="en-US" sz="48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Create Distribution to get changes out to the Mobile Computers</a:t>
            </a:r>
          </a:p>
        </p:txBody>
      </p:sp>
      <p:sp>
        <p:nvSpPr>
          <p:cNvPr id="7" name="Rectangle: Rounded Corners 6">
            <a:extLst>
              <a:ext uri="{FF2B5EF4-FFF2-40B4-BE49-F238E27FC236}">
                <a16:creationId xmlns:a16="http://schemas.microsoft.com/office/drawing/2014/main" id="{AE29255D-6B3C-498D-B9EC-E82AACD50781}"/>
              </a:ext>
            </a:extLst>
          </p:cNvPr>
          <p:cNvSpPr/>
          <p:nvPr/>
        </p:nvSpPr>
        <p:spPr>
          <a:xfrm>
            <a:off x="6741042" y="2424223"/>
            <a:ext cx="4912242" cy="5103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020C66B-2F3C-4DE9-B08E-7FF3FAE43DD8}"/>
              </a:ext>
            </a:extLst>
          </p:cNvPr>
          <p:cNvSpPr txBox="1"/>
          <p:nvPr/>
        </p:nvSpPr>
        <p:spPr>
          <a:xfrm>
            <a:off x="2023730" y="5373641"/>
            <a:ext cx="9629554" cy="1200329"/>
          </a:xfrm>
          <a:prstGeom prst="rect">
            <a:avLst/>
          </a:prstGeom>
          <a:noFill/>
        </p:spPr>
        <p:txBody>
          <a:bodyPr wrap="square" rtlCol="0">
            <a:spAutoFit/>
          </a:bodyPr>
          <a:lstStyle/>
          <a:p>
            <a:r>
              <a:rPr lang="en-US" sz="3600" b="1" dirty="0">
                <a:solidFill>
                  <a:schemeClr val="bg1"/>
                </a:solidFill>
                <a:latin typeface="Segoe UI" panose="020B0502040204020203" pitchFamily="34" charset="0"/>
                <a:cs typeface="Segoe UI" panose="020B0502040204020203" pitchFamily="34" charset="0"/>
              </a:rPr>
              <a:t>*Once TraCS is 64-bit only, the 7.3 Diagramming Tool will no longer work.</a:t>
            </a:r>
          </a:p>
        </p:txBody>
      </p:sp>
    </p:spTree>
    <p:extLst>
      <p:ext uri="{BB962C8B-B14F-4D97-AF65-F5344CB8AC3E}">
        <p14:creationId xmlns:p14="http://schemas.microsoft.com/office/powerpoint/2010/main" val="1130886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xit" presetSubtype="0" fill="hold" grpId="1" nodeType="withEffect">
                                  <p:stCondLst>
                                    <p:cond delay="0"/>
                                  </p:stCondLst>
                                  <p:childTnLst>
                                    <p:animEffect transition="out" filter="fade">
                                      <p:cBhvr>
                                        <p:cTn id="57" dur="500"/>
                                        <p:tgtEl>
                                          <p:spTgt spid="17"/>
                                        </p:tgtEl>
                                      </p:cBhvr>
                                    </p:animEffect>
                                    <p:set>
                                      <p:cBhvr>
                                        <p:cTn id="58" dur="1" fill="hold">
                                          <p:stCondLst>
                                            <p:cond delay="499"/>
                                          </p:stCondLst>
                                        </p:cTn>
                                        <p:tgtEl>
                                          <p:spTgt spid="1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4"/>
                                        </p:tgtEl>
                                      </p:cBhvr>
                                    </p:animEffect>
                                    <p:set>
                                      <p:cBhvr>
                                        <p:cTn id="63" dur="1" fill="hold">
                                          <p:stCondLst>
                                            <p:cond delay="499"/>
                                          </p:stCondLst>
                                        </p:cTn>
                                        <p:tgtEl>
                                          <p:spTgt spid="4"/>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8"/>
                                        </p:tgtEl>
                                      </p:cBhvr>
                                    </p:animEffect>
                                    <p:set>
                                      <p:cBhvr>
                                        <p:cTn id="66" dur="1" fill="hold">
                                          <p:stCondLst>
                                            <p:cond delay="499"/>
                                          </p:stCondLst>
                                        </p:cTn>
                                        <p:tgtEl>
                                          <p:spTgt spid="18"/>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5"/>
                                        </p:tgtEl>
                                      </p:cBhvr>
                                    </p:animEffect>
                                    <p:set>
                                      <p:cBhvr>
                                        <p:cTn id="69" dur="1" fill="hold">
                                          <p:stCondLst>
                                            <p:cond delay="499"/>
                                          </p:stCondLst>
                                        </p:cTn>
                                        <p:tgtEl>
                                          <p:spTgt spid="5"/>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500"/>
                                        <p:tgtEl>
                                          <p:spTgt spid="21"/>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7"/>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8"/>
                                        </p:tgtEl>
                                        <p:attrNameLst>
                                          <p:attrName>style.visibility</p:attrName>
                                        </p:attrNameLst>
                                      </p:cBhvr>
                                      <p:to>
                                        <p:strVal val="visible"/>
                                      </p:to>
                                    </p:set>
                                  </p:childTnLst>
                                </p:cTn>
                              </p:par>
                              <p:par>
                                <p:cTn id="87" presetID="10" presetClass="exit" presetSubtype="0" fill="hold" nodeType="withEffect">
                                  <p:stCondLst>
                                    <p:cond delay="0"/>
                                  </p:stCondLst>
                                  <p:childTnLst>
                                    <p:animEffect transition="out" filter="fade">
                                      <p:cBhvr>
                                        <p:cTn id="88" dur="500"/>
                                        <p:tgtEl>
                                          <p:spTgt spid="19"/>
                                        </p:tgtEl>
                                      </p:cBhvr>
                                    </p:animEffect>
                                    <p:set>
                                      <p:cBhvr>
                                        <p:cTn id="89" dur="1" fill="hold">
                                          <p:stCondLst>
                                            <p:cond delay="499"/>
                                          </p:stCondLst>
                                        </p:cTn>
                                        <p:tgtEl>
                                          <p:spTgt spid="19"/>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20"/>
                                        </p:tgtEl>
                                      </p:cBhvr>
                                    </p:animEffect>
                                    <p:set>
                                      <p:cBhvr>
                                        <p:cTn id="92" dur="1" fill="hold">
                                          <p:stCondLst>
                                            <p:cond delay="499"/>
                                          </p:stCondLst>
                                        </p:cTn>
                                        <p:tgtEl>
                                          <p:spTgt spid="20"/>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8"/>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7"/>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500"/>
                                        <p:tgtEl>
                                          <p:spTgt spid="23"/>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500"/>
                                        <p:tgtEl>
                                          <p:spTgt spid="24"/>
                                        </p:tgtEl>
                                      </p:cBhvr>
                                    </p:animEffect>
                                  </p:childTnLst>
                                </p:cTn>
                              </p:par>
                              <p:par>
                                <p:cTn id="115" presetID="10" presetClass="exit" presetSubtype="0" fill="hold" grpId="1" nodeType="withEffect">
                                  <p:stCondLst>
                                    <p:cond delay="0"/>
                                  </p:stCondLst>
                                  <p:childTnLst>
                                    <p:animEffect transition="out" filter="fade">
                                      <p:cBhvr>
                                        <p:cTn id="116" dur="500"/>
                                        <p:tgtEl>
                                          <p:spTgt spid="23"/>
                                        </p:tgtEl>
                                      </p:cBhvr>
                                    </p:animEffect>
                                    <p:set>
                                      <p:cBhvr>
                                        <p:cTn id="117" dur="1" fill="hold">
                                          <p:stCondLst>
                                            <p:cond delay="499"/>
                                          </p:stCondLst>
                                        </p:cTn>
                                        <p:tgtEl>
                                          <p:spTgt spid="23"/>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grpId="1" nodeType="clickEffect">
                                  <p:stCondLst>
                                    <p:cond delay="0"/>
                                  </p:stCondLst>
                                  <p:childTnLst>
                                    <p:animEffect transition="out" filter="fade">
                                      <p:cBhvr>
                                        <p:cTn id="121" dur="500"/>
                                        <p:tgtEl>
                                          <p:spTgt spid="24"/>
                                        </p:tgtEl>
                                      </p:cBhvr>
                                    </p:animEffect>
                                    <p:set>
                                      <p:cBhvr>
                                        <p:cTn id="122" dur="1" fill="hold">
                                          <p:stCondLst>
                                            <p:cond delay="499"/>
                                          </p:stCondLst>
                                        </p:cTn>
                                        <p:tgtEl>
                                          <p:spTgt spid="24"/>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22"/>
                                        </p:tgtEl>
                                      </p:cBhvr>
                                    </p:animEffect>
                                    <p:set>
                                      <p:cBhvr>
                                        <p:cTn id="125" dur="1" fill="hold">
                                          <p:stCondLst>
                                            <p:cond delay="499"/>
                                          </p:stCondLst>
                                        </p:cTn>
                                        <p:tgtEl>
                                          <p:spTgt spid="22"/>
                                        </p:tgtEl>
                                        <p:attrNameLst>
                                          <p:attrName>style.visibility</p:attrName>
                                        </p:attrNameLst>
                                      </p:cBhvr>
                                      <p:to>
                                        <p:strVal val="hidden"/>
                                      </p:to>
                                    </p:set>
                                  </p:childTnLst>
                                </p:cTn>
                              </p:par>
                              <p:par>
                                <p:cTn id="126" presetID="10" presetClass="entr" presetSubtype="0" fill="hold" grpId="0" nodeType="with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fade">
                                      <p:cBhvr>
                                        <p:cTn id="1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0" grpId="0" animBg="1"/>
      <p:bldP spid="20" grpId="1" animBg="1"/>
      <p:bldP spid="23" grpId="0" animBg="1"/>
      <p:bldP spid="23" grpId="1" animBg="1"/>
      <p:bldP spid="24" grpId="0" animBg="1"/>
      <p:bldP spid="24" grpId="1" animBg="1"/>
      <p:bldP spid="25" grpId="0"/>
      <p:bldP spid="7" grpId="0" animBg="1"/>
      <p:bldP spid="7" grpId="1" animBg="1"/>
      <p:bldP spid="8" grpId="0"/>
      <p:bldP spid="8" grpId="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Diagram Tools </a:t>
            </a:r>
            <a:r>
              <a:rPr lang="en-US" dirty="0">
                <a:sym typeface="Wingdings" panose="05000000000000000000" pitchFamily="2" charset="2"/>
              </a:rPr>
              <a:t> Custom TraCS Programs</a:t>
            </a:r>
            <a:endParaRPr lang="en-US" dirty="0"/>
          </a:p>
        </p:txBody>
      </p:sp>
      <p:sp>
        <p:nvSpPr>
          <p:cNvPr id="3" name="Text Placeholder 2"/>
          <p:cNvSpPr>
            <a:spLocks noGrp="1"/>
          </p:cNvSpPr>
          <p:nvPr>
            <p:ph type="body" sz="quarter" idx="10"/>
          </p:nvPr>
        </p:nvSpPr>
        <p:spPr>
          <a:xfrm>
            <a:off x="1725613" y="1681163"/>
            <a:ext cx="9107487" cy="4351337"/>
          </a:xfrm>
        </p:spPr>
        <p:txBody>
          <a:bodyPr>
            <a:normAutofit/>
          </a:bodyPr>
          <a:lstStyle/>
          <a:p>
            <a:pPr>
              <a:buClr>
                <a:srgbClr val="FFFF00"/>
              </a:buClr>
              <a:buFont typeface="Wingdings" panose="05000000000000000000" pitchFamily="2" charset="2"/>
              <a:buChar char="Ø"/>
            </a:pPr>
            <a:r>
              <a:rPr lang="en-US" sz="2400" dirty="0"/>
              <a:t> Custom Palettes</a:t>
            </a:r>
          </a:p>
          <a:p>
            <a:pPr>
              <a:buClr>
                <a:srgbClr val="FFFF00"/>
              </a:buClr>
              <a:buFont typeface="Wingdings" panose="05000000000000000000" pitchFamily="2" charset="2"/>
              <a:buChar char="Ø"/>
            </a:pPr>
            <a:r>
              <a:rPr lang="en-US" sz="2400" dirty="0"/>
              <a:t> Custom Symbols</a:t>
            </a:r>
          </a:p>
          <a:p>
            <a:pPr>
              <a:buClr>
                <a:srgbClr val="FFFF00"/>
              </a:buClr>
              <a:buFont typeface="Wingdings" panose="05000000000000000000" pitchFamily="2" charset="2"/>
              <a:buChar char="Ø"/>
            </a:pPr>
            <a:r>
              <a:rPr lang="en-US" sz="2400" dirty="0"/>
              <a:t> Open Diagram Tool from TraCS or Windows </a:t>
            </a:r>
          </a:p>
          <a:p>
            <a:pPr lvl="2">
              <a:buClr>
                <a:srgbClr val="FFFF00"/>
              </a:buClr>
              <a:buFont typeface="Courier New" panose="02070309020205020404" pitchFamily="49" charset="0"/>
              <a:buChar char="o"/>
            </a:pPr>
            <a:r>
              <a:rPr lang="en-US" sz="2000" dirty="0"/>
              <a:t> </a:t>
            </a:r>
            <a:r>
              <a:rPr lang="en-US" sz="2000" dirty="0">
                <a:solidFill>
                  <a:srgbClr val="FFFF00"/>
                </a:solidFill>
              </a:rPr>
              <a:t>TraCS Method:</a:t>
            </a:r>
            <a:r>
              <a:rPr lang="en-US" sz="2000" dirty="0"/>
              <a:t> Tools ribbon </a:t>
            </a:r>
            <a:r>
              <a:rPr lang="en-US" sz="2000" dirty="0">
                <a:solidFill>
                  <a:srgbClr val="FFFF00"/>
                </a:solidFill>
              </a:rPr>
              <a:t>-&gt;</a:t>
            </a:r>
            <a:r>
              <a:rPr lang="en-US" sz="2000" dirty="0"/>
              <a:t> Configuration and Distribution </a:t>
            </a:r>
            <a:r>
              <a:rPr lang="en-US" sz="2000" dirty="0">
                <a:solidFill>
                  <a:srgbClr val="FFFF00"/>
                </a:solidFill>
              </a:rPr>
              <a:t>-&gt;</a:t>
            </a:r>
            <a:r>
              <a:rPr lang="en-US" sz="2000" dirty="0"/>
              <a:t> Symbol Designer</a:t>
            </a:r>
          </a:p>
          <a:p>
            <a:pPr lvl="2">
              <a:buClr>
                <a:srgbClr val="FFFF00"/>
              </a:buClr>
              <a:buFont typeface="Courier New" panose="02070309020205020404" pitchFamily="49" charset="0"/>
              <a:buChar char="o"/>
            </a:pPr>
            <a:r>
              <a:rPr lang="en-US" sz="2000" dirty="0"/>
              <a:t> </a:t>
            </a:r>
            <a:r>
              <a:rPr lang="en-US" sz="2000" dirty="0">
                <a:solidFill>
                  <a:srgbClr val="FFFF00"/>
                </a:solidFill>
              </a:rPr>
              <a:t>Windows      Method: </a:t>
            </a:r>
            <a:r>
              <a:rPr lang="en-US" sz="2000" dirty="0"/>
              <a:t>Open Diagram Tool </a:t>
            </a:r>
            <a:r>
              <a:rPr lang="en-US" sz="2000" dirty="0">
                <a:solidFill>
                  <a:srgbClr val="FFFF00"/>
                </a:solidFill>
              </a:rPr>
              <a:t>-&gt;</a:t>
            </a:r>
            <a:r>
              <a:rPr lang="en-US" sz="2000" dirty="0"/>
              <a:t> Layout ribbon  </a:t>
            </a:r>
            <a:r>
              <a:rPr lang="en-US" sz="2000" dirty="0">
                <a:solidFill>
                  <a:srgbClr val="FFFF00"/>
                </a:solidFill>
              </a:rPr>
              <a:t>-&gt;</a:t>
            </a:r>
            <a:r>
              <a:rPr lang="en-US" sz="2000" dirty="0"/>
              <a:t> Symbol Designer</a:t>
            </a:r>
          </a:p>
          <a:p>
            <a:pPr>
              <a:buClr>
                <a:srgbClr val="FFFF00"/>
              </a:buClr>
              <a:buFont typeface="Wingdings" panose="05000000000000000000" pitchFamily="2" charset="2"/>
              <a:buChar char="Ø"/>
            </a:pPr>
            <a:r>
              <a:rPr lang="en-US" sz="2400" dirty="0"/>
              <a:t> Check out FAQ’s for more information</a:t>
            </a:r>
          </a:p>
        </p:txBody>
      </p:sp>
      <p:pic>
        <p:nvPicPr>
          <p:cNvPr id="4" name="Picture 3"/>
          <p:cNvPicPr>
            <a:picLocks noChangeAspect="1"/>
          </p:cNvPicPr>
          <p:nvPr/>
        </p:nvPicPr>
        <p:blipFill>
          <a:blip r:embed="rId3"/>
          <a:stretch>
            <a:fillRect/>
          </a:stretch>
        </p:blipFill>
        <p:spPr>
          <a:xfrm>
            <a:off x="8109873" y="2365702"/>
            <a:ext cx="756641" cy="754630"/>
          </a:xfrm>
          <a:prstGeom prst="rect">
            <a:avLst/>
          </a:prstGeom>
        </p:spPr>
      </p:pic>
      <p:pic>
        <p:nvPicPr>
          <p:cNvPr id="5" name="Picture 4">
            <a:extLst>
              <a:ext uri="{FF2B5EF4-FFF2-40B4-BE49-F238E27FC236}">
                <a16:creationId xmlns:a16="http://schemas.microsoft.com/office/drawing/2014/main" id="{C7C5F903-BDE1-4436-911B-FC3AEE0561A9}"/>
              </a:ext>
            </a:extLst>
          </p:cNvPr>
          <p:cNvPicPr>
            <a:picLocks noChangeAspect="1"/>
          </p:cNvPicPr>
          <p:nvPr/>
        </p:nvPicPr>
        <p:blipFill>
          <a:blip r:embed="rId3"/>
          <a:stretch>
            <a:fillRect/>
          </a:stretch>
        </p:blipFill>
        <p:spPr>
          <a:xfrm>
            <a:off x="3643793" y="3878181"/>
            <a:ext cx="372838" cy="371848"/>
          </a:xfrm>
          <a:prstGeom prst="rect">
            <a:avLst/>
          </a:prstGeom>
        </p:spPr>
      </p:pic>
    </p:spTree>
    <p:extLst>
      <p:ext uri="{BB962C8B-B14F-4D97-AF65-F5344CB8AC3E}">
        <p14:creationId xmlns:p14="http://schemas.microsoft.com/office/powerpoint/2010/main" val="323856312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Peripherals</a:t>
            </a:r>
          </a:p>
        </p:txBody>
      </p:sp>
      <p:sp>
        <p:nvSpPr>
          <p:cNvPr id="3" name="Text Placeholder 2"/>
          <p:cNvSpPr>
            <a:spLocks noGrp="1"/>
          </p:cNvSpPr>
          <p:nvPr>
            <p:ph type="body" sz="quarter" idx="10"/>
          </p:nvPr>
        </p:nvSpPr>
        <p:spPr>
          <a:xfrm>
            <a:off x="1725613" y="1681163"/>
            <a:ext cx="9604996" cy="4424185"/>
          </a:xfrm>
        </p:spPr>
        <p:txBody>
          <a:bodyPr>
            <a:normAutofit/>
          </a:bodyPr>
          <a:lstStyle/>
          <a:p>
            <a:pPr>
              <a:buClr>
                <a:srgbClr val="FFFF00"/>
              </a:buClr>
              <a:buFont typeface="Wingdings" panose="05000000000000000000" pitchFamily="2" charset="2"/>
              <a:buChar char="Ø"/>
            </a:pPr>
            <a:r>
              <a:rPr lang="en-US" sz="2000" dirty="0"/>
              <a:t> GPS</a:t>
            </a:r>
          </a:p>
          <a:p>
            <a:pPr>
              <a:buClr>
                <a:srgbClr val="FFFF00"/>
              </a:buClr>
              <a:buFont typeface="Wingdings" panose="05000000000000000000" pitchFamily="2" charset="2"/>
              <a:buChar char="Ø"/>
            </a:pPr>
            <a:r>
              <a:rPr lang="en-US" sz="2000" dirty="0"/>
              <a:t> Barcode Scanners</a:t>
            </a:r>
          </a:p>
          <a:p>
            <a:pPr>
              <a:buClr>
                <a:srgbClr val="FFFF00"/>
              </a:buClr>
              <a:buFont typeface="Wingdings" panose="05000000000000000000" pitchFamily="2" charset="2"/>
              <a:buChar char="Ø"/>
            </a:pPr>
            <a:r>
              <a:rPr lang="en-US" sz="2000" dirty="0"/>
              <a:t> Com Port Splitter</a:t>
            </a:r>
          </a:p>
          <a:p>
            <a:endParaRPr lang="en-US" sz="2200" dirty="0"/>
          </a:p>
          <a:p>
            <a:endParaRPr lang="en-US" sz="2000" dirty="0"/>
          </a:p>
        </p:txBody>
      </p:sp>
    </p:spTree>
    <p:extLst>
      <p:ext uri="{BB962C8B-B14F-4D97-AF65-F5344CB8AC3E}">
        <p14:creationId xmlns:p14="http://schemas.microsoft.com/office/powerpoint/2010/main" val="292624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grpId="0" nodeType="clickEffect">
                                  <p:stCondLst>
                                    <p:cond delay="0"/>
                                  </p:stCondLst>
                                  <p:childTnLst>
                                    <p:animClr clrSpc="hsl" dir="cw">
                                      <p:cBhvr override="childStyle">
                                        <p:cTn id="10" dur="500" fill="hold"/>
                                        <p:tgtEl>
                                          <p:spTgt spid="3">
                                            <p:txEl>
                                              <p:pRg st="0" end="0"/>
                                            </p:txEl>
                                          </p:spTgt>
                                        </p:tgtEl>
                                        <p:attrNameLst>
                                          <p:attrName>style.color</p:attrName>
                                        </p:attrNameLst>
                                      </p:cBhvr>
                                      <p:by>
                                        <p:hsl h="0" s="-12549" l="-25098"/>
                                      </p:by>
                                    </p:animClr>
                                    <p:animClr clrSpc="hsl" dir="cw">
                                      <p:cBhvr>
                                        <p:cTn id="11" dur="500" fill="hold"/>
                                        <p:tgtEl>
                                          <p:spTgt spid="3">
                                            <p:txEl>
                                              <p:pRg st="0" end="0"/>
                                            </p:txEl>
                                          </p:spTgt>
                                        </p:tgtEl>
                                        <p:attrNameLst>
                                          <p:attrName>fillcolor</p:attrName>
                                        </p:attrNameLst>
                                      </p:cBhvr>
                                      <p:by>
                                        <p:hsl h="0" s="-12549" l="-25098"/>
                                      </p:by>
                                    </p:animClr>
                                    <p:animClr clrSpc="hsl" dir="cw">
                                      <p:cBhvr>
                                        <p:cTn id="12" dur="500" fill="hold"/>
                                        <p:tgtEl>
                                          <p:spTgt spid="3">
                                            <p:txEl>
                                              <p:pRg st="0" end="0"/>
                                            </p:txEl>
                                          </p:spTgt>
                                        </p:tgtEl>
                                        <p:attrNameLst>
                                          <p:attrName>stroke.color</p:attrName>
                                        </p:attrNameLst>
                                      </p:cBhvr>
                                      <p:by>
                                        <p:hsl h="0" s="-12549" l="-25098"/>
                                      </p:by>
                                    </p:animClr>
                                    <p:set>
                                      <p:cBhvr>
                                        <p:cTn id="13" dur="500" fill="hold"/>
                                        <p:tgtEl>
                                          <p:spTgt spid="3">
                                            <p:txEl>
                                              <p:pRg st="0" end="0"/>
                                            </p:txEl>
                                          </p:spTgt>
                                        </p:tgtEl>
                                        <p:attrNameLst>
                                          <p:attrName>fill.type</p:attrName>
                                        </p:attrNameLst>
                                      </p:cBhvr>
                                      <p:to>
                                        <p:strVal val="solid"/>
                                      </p:to>
                                    </p:set>
                                  </p:childTnLst>
                                </p:cTn>
                              </p:par>
                              <p:par>
                                <p:cTn id="14" presetID="1"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grpId="0" nodeType="clickEffect">
                                  <p:stCondLst>
                                    <p:cond delay="0"/>
                                  </p:stCondLst>
                                  <p:childTnLst>
                                    <p:animClr clrSpc="hsl" dir="cw">
                                      <p:cBhvr override="childStyle">
                                        <p:cTn id="19" dur="500" fill="hold"/>
                                        <p:tgtEl>
                                          <p:spTgt spid="3">
                                            <p:txEl>
                                              <p:pRg st="1" end="1"/>
                                            </p:txEl>
                                          </p:spTgt>
                                        </p:tgtEl>
                                        <p:attrNameLst>
                                          <p:attrName>style.color</p:attrName>
                                        </p:attrNameLst>
                                      </p:cBhvr>
                                      <p:by>
                                        <p:hsl h="0" s="-12549" l="-25098"/>
                                      </p:by>
                                    </p:animClr>
                                    <p:animClr clrSpc="hsl" dir="cw">
                                      <p:cBhvr>
                                        <p:cTn id="20" dur="500" fill="hold"/>
                                        <p:tgtEl>
                                          <p:spTgt spid="3">
                                            <p:txEl>
                                              <p:pRg st="1" end="1"/>
                                            </p:txEl>
                                          </p:spTgt>
                                        </p:tgtEl>
                                        <p:attrNameLst>
                                          <p:attrName>fillcolor</p:attrName>
                                        </p:attrNameLst>
                                      </p:cBhvr>
                                      <p:by>
                                        <p:hsl h="0" s="-12549" l="-25098"/>
                                      </p:by>
                                    </p:animClr>
                                    <p:animClr clrSpc="hsl" dir="cw">
                                      <p:cBhvr>
                                        <p:cTn id="21" dur="500" fill="hold"/>
                                        <p:tgtEl>
                                          <p:spTgt spid="3">
                                            <p:txEl>
                                              <p:pRg st="1" end="1"/>
                                            </p:txEl>
                                          </p:spTgt>
                                        </p:tgtEl>
                                        <p:attrNameLst>
                                          <p:attrName>stroke.color</p:attrName>
                                        </p:attrNameLst>
                                      </p:cBhvr>
                                      <p:by>
                                        <p:hsl h="0" s="-12549" l="-25098"/>
                                      </p:by>
                                    </p:animClr>
                                    <p:set>
                                      <p:cBhvr>
                                        <p:cTn id="22" dur="500" fill="hold"/>
                                        <p:tgtEl>
                                          <p:spTgt spid="3">
                                            <p:txEl>
                                              <p:pRg st="1" end="1"/>
                                            </p:txEl>
                                          </p:spTgt>
                                        </p:tgtEl>
                                        <p:attrNameLst>
                                          <p:attrName>fill.type</p:attrName>
                                        </p:attrNameLst>
                                      </p:cBhvr>
                                      <p:to>
                                        <p:strVal val="solid"/>
                                      </p:to>
                                    </p:set>
                                  </p:childTnLst>
                                </p:cTn>
                              </p:par>
                              <p:par>
                                <p:cTn id="23" presetID="1"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Peripherals </a:t>
            </a:r>
            <a:r>
              <a:rPr lang="en-US" dirty="0">
                <a:sym typeface="Wingdings" panose="05000000000000000000" pitchFamily="2" charset="2"/>
              </a:rPr>
              <a:t> Setup </a:t>
            </a:r>
            <a:r>
              <a:rPr lang="en-US" dirty="0" err="1"/>
              <a:t>Config</a:t>
            </a:r>
            <a:r>
              <a:rPr lang="en-US" dirty="0"/>
              <a:t>/</a:t>
            </a:r>
            <a:r>
              <a:rPr lang="en-US" dirty="0" err="1"/>
              <a:t>Dist</a:t>
            </a:r>
            <a:r>
              <a:rPr lang="en-US" dirty="0"/>
              <a:t> Wizard</a:t>
            </a:r>
          </a:p>
        </p:txBody>
      </p:sp>
      <p:sp>
        <p:nvSpPr>
          <p:cNvPr id="3" name="Text Placeholder 2"/>
          <p:cNvSpPr>
            <a:spLocks noGrp="1"/>
          </p:cNvSpPr>
          <p:nvPr>
            <p:ph type="body" sz="quarter" idx="10"/>
          </p:nvPr>
        </p:nvSpPr>
        <p:spPr>
          <a:xfrm>
            <a:off x="1725613" y="1681163"/>
            <a:ext cx="9604996" cy="4424185"/>
          </a:xfrm>
        </p:spPr>
        <p:txBody>
          <a:bodyPr>
            <a:normAutofit/>
          </a:bodyPr>
          <a:lstStyle/>
          <a:p>
            <a:pPr>
              <a:buClr>
                <a:srgbClr val="FFFF00"/>
              </a:buClr>
              <a:buFont typeface="Wingdings" panose="05000000000000000000" pitchFamily="2" charset="2"/>
              <a:buChar char="Ø"/>
            </a:pPr>
            <a:r>
              <a:rPr lang="en-US" sz="2400" dirty="0"/>
              <a:t> Configuration/Distribution Wizard</a:t>
            </a:r>
          </a:p>
          <a:p>
            <a:pPr>
              <a:buClr>
                <a:srgbClr val="FFFF00"/>
              </a:buClr>
              <a:buFont typeface="Wingdings" panose="05000000000000000000" pitchFamily="2" charset="2"/>
              <a:buChar char="Ø"/>
            </a:pPr>
            <a:r>
              <a:rPr lang="en-US" sz="2400" dirty="0"/>
              <a:t> TLT will default to current coordinates of GPS device if available.</a:t>
            </a:r>
          </a:p>
          <a:p>
            <a:pPr>
              <a:buClr>
                <a:srgbClr val="FFFF00"/>
              </a:buClr>
              <a:buFont typeface="Wingdings" panose="05000000000000000000" pitchFamily="2" charset="2"/>
              <a:buChar char="Ø"/>
            </a:pPr>
            <a:r>
              <a:rPr lang="en-US" sz="2400" dirty="0"/>
              <a:t> If a MACH agency, must always choose MACH.</a:t>
            </a:r>
          </a:p>
          <a:p>
            <a:pPr>
              <a:buClr>
                <a:srgbClr val="FFFF00"/>
              </a:buClr>
              <a:buFont typeface="Wingdings" panose="05000000000000000000" pitchFamily="2" charset="2"/>
              <a:buChar char="Ø"/>
            </a:pPr>
            <a:r>
              <a:rPr lang="en-US" sz="2400" dirty="0"/>
              <a:t> TraCS now supports UDP devices.</a:t>
            </a:r>
          </a:p>
          <a:p>
            <a:pPr>
              <a:buClr>
                <a:srgbClr val="FFFF00"/>
              </a:buClr>
              <a:buFont typeface="Wingdings" panose="05000000000000000000" pitchFamily="2" charset="2"/>
              <a:buChar char="Ø"/>
            </a:pPr>
            <a:r>
              <a:rPr lang="en-US" sz="2400" dirty="0"/>
              <a:t> USB devices must run under a com port emulator (RS-232 serial port emulation).</a:t>
            </a:r>
          </a:p>
          <a:p>
            <a:pPr>
              <a:buClr>
                <a:srgbClr val="FFFF00"/>
              </a:buClr>
              <a:buFont typeface="Wingdings" panose="05000000000000000000" pitchFamily="2" charset="2"/>
              <a:buChar char="Ø"/>
            </a:pPr>
            <a:r>
              <a:rPr lang="en-US" sz="2400" dirty="0"/>
              <a:t> A free com port splitter is available. (TraCS10.zip)</a:t>
            </a:r>
          </a:p>
          <a:p>
            <a:pPr>
              <a:buClr>
                <a:srgbClr val="FFFF00"/>
              </a:buClr>
              <a:buFont typeface="Wingdings" panose="05000000000000000000" pitchFamily="2" charset="2"/>
              <a:buChar char="Ø"/>
            </a:pPr>
            <a:r>
              <a:rPr lang="en-US" sz="2400" dirty="0"/>
              <a:t> Auto-detect features are new.</a:t>
            </a:r>
          </a:p>
          <a:p>
            <a:pPr>
              <a:buClr>
                <a:srgbClr val="FFFF00"/>
              </a:buClr>
              <a:buFont typeface="Wingdings" panose="05000000000000000000" pitchFamily="2" charset="2"/>
              <a:buChar char="Ø"/>
            </a:pPr>
            <a:r>
              <a:rPr lang="en-US" sz="2400" dirty="0"/>
              <a:t> Officers can now switch com ports from within TraCS.</a:t>
            </a:r>
          </a:p>
        </p:txBody>
      </p:sp>
      <p:pic>
        <p:nvPicPr>
          <p:cNvPr id="10" name="GPS Setting Config/Dis WIZ"/>
          <p:cNvPicPr>
            <a:picLocks noChangeAspect="1"/>
          </p:cNvPicPr>
          <p:nvPr/>
        </p:nvPicPr>
        <p:blipFill>
          <a:blip r:embed="rId2"/>
          <a:stretch>
            <a:fillRect/>
          </a:stretch>
        </p:blipFill>
        <p:spPr>
          <a:xfrm>
            <a:off x="1268974" y="6101966"/>
            <a:ext cx="10830877" cy="625652"/>
          </a:xfrm>
          <a:prstGeom prst="rect">
            <a:avLst/>
          </a:prstGeom>
        </p:spPr>
      </p:pic>
    </p:spTree>
    <p:extLst>
      <p:ext uri="{BB962C8B-B14F-4D97-AF65-F5344CB8AC3E}">
        <p14:creationId xmlns:p14="http://schemas.microsoft.com/office/powerpoint/2010/main" val="382590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nodeType="clickEffect">
                                  <p:stCondLst>
                                    <p:cond delay="0"/>
                                  </p:stCondLst>
                                  <p:childTnLst>
                                    <p:animClr clrSpc="hsl" dir="cw">
                                      <p:cBhvr override="childStyle">
                                        <p:cTn id="10" dur="500" fill="hold"/>
                                        <p:tgtEl>
                                          <p:spTgt spid="3">
                                            <p:txEl>
                                              <p:pRg st="0" end="0"/>
                                            </p:txEl>
                                          </p:spTgt>
                                        </p:tgtEl>
                                        <p:attrNameLst>
                                          <p:attrName>style.color</p:attrName>
                                        </p:attrNameLst>
                                      </p:cBhvr>
                                      <p:by>
                                        <p:hsl h="0" s="-12549" l="-25098"/>
                                      </p:by>
                                    </p:animClr>
                                    <p:animClr clrSpc="hsl" dir="cw">
                                      <p:cBhvr>
                                        <p:cTn id="11" dur="500" fill="hold"/>
                                        <p:tgtEl>
                                          <p:spTgt spid="3">
                                            <p:txEl>
                                              <p:pRg st="0" end="0"/>
                                            </p:txEl>
                                          </p:spTgt>
                                        </p:tgtEl>
                                        <p:attrNameLst>
                                          <p:attrName>fillcolor</p:attrName>
                                        </p:attrNameLst>
                                      </p:cBhvr>
                                      <p:by>
                                        <p:hsl h="0" s="-12549" l="-25098"/>
                                      </p:by>
                                    </p:animClr>
                                    <p:animClr clrSpc="hsl" dir="cw">
                                      <p:cBhvr>
                                        <p:cTn id="12" dur="500" fill="hold"/>
                                        <p:tgtEl>
                                          <p:spTgt spid="3">
                                            <p:txEl>
                                              <p:pRg st="0" end="0"/>
                                            </p:txEl>
                                          </p:spTgt>
                                        </p:tgtEl>
                                        <p:attrNameLst>
                                          <p:attrName>stroke.color</p:attrName>
                                        </p:attrNameLst>
                                      </p:cBhvr>
                                      <p:by>
                                        <p:hsl h="0" s="-12549" l="-25098"/>
                                      </p:by>
                                    </p:animClr>
                                    <p:set>
                                      <p:cBhvr>
                                        <p:cTn id="13" dur="500" fill="hold"/>
                                        <p:tgtEl>
                                          <p:spTgt spid="3">
                                            <p:txEl>
                                              <p:pRg st="0" end="0"/>
                                            </p:txEl>
                                          </p:spTgt>
                                        </p:tgtEl>
                                        <p:attrNameLst>
                                          <p:attrName>fill.type</p:attrName>
                                        </p:attrNameLst>
                                      </p:cBhvr>
                                      <p:to>
                                        <p:strVal val="solid"/>
                                      </p:to>
                                    </p:set>
                                  </p:childTnLst>
                                </p:cTn>
                              </p:par>
                              <p:par>
                                <p:cTn id="14" presetID="1"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nodeType="clickEffect">
                                  <p:stCondLst>
                                    <p:cond delay="0"/>
                                  </p:stCondLst>
                                  <p:childTnLst>
                                    <p:animClr clrSpc="hsl" dir="cw">
                                      <p:cBhvr override="childStyle">
                                        <p:cTn id="19" dur="500" fill="hold"/>
                                        <p:tgtEl>
                                          <p:spTgt spid="3">
                                            <p:txEl>
                                              <p:pRg st="1" end="1"/>
                                            </p:txEl>
                                          </p:spTgt>
                                        </p:tgtEl>
                                        <p:attrNameLst>
                                          <p:attrName>style.color</p:attrName>
                                        </p:attrNameLst>
                                      </p:cBhvr>
                                      <p:by>
                                        <p:hsl h="0" s="-12549" l="-25098"/>
                                      </p:by>
                                    </p:animClr>
                                    <p:animClr clrSpc="hsl" dir="cw">
                                      <p:cBhvr>
                                        <p:cTn id="20" dur="500" fill="hold"/>
                                        <p:tgtEl>
                                          <p:spTgt spid="3">
                                            <p:txEl>
                                              <p:pRg st="1" end="1"/>
                                            </p:txEl>
                                          </p:spTgt>
                                        </p:tgtEl>
                                        <p:attrNameLst>
                                          <p:attrName>fillcolor</p:attrName>
                                        </p:attrNameLst>
                                      </p:cBhvr>
                                      <p:by>
                                        <p:hsl h="0" s="-12549" l="-25098"/>
                                      </p:by>
                                    </p:animClr>
                                    <p:animClr clrSpc="hsl" dir="cw">
                                      <p:cBhvr>
                                        <p:cTn id="21" dur="500" fill="hold"/>
                                        <p:tgtEl>
                                          <p:spTgt spid="3">
                                            <p:txEl>
                                              <p:pRg st="1" end="1"/>
                                            </p:txEl>
                                          </p:spTgt>
                                        </p:tgtEl>
                                        <p:attrNameLst>
                                          <p:attrName>stroke.color</p:attrName>
                                        </p:attrNameLst>
                                      </p:cBhvr>
                                      <p:by>
                                        <p:hsl h="0" s="-12549" l="-25098"/>
                                      </p:by>
                                    </p:animClr>
                                    <p:set>
                                      <p:cBhvr>
                                        <p:cTn id="22" dur="500" fill="hold"/>
                                        <p:tgtEl>
                                          <p:spTgt spid="3">
                                            <p:txEl>
                                              <p:pRg st="1" end="1"/>
                                            </p:txEl>
                                          </p:spTgt>
                                        </p:tgtEl>
                                        <p:attrNameLst>
                                          <p:attrName>fill.type</p:attrName>
                                        </p:attrNameLst>
                                      </p:cBhvr>
                                      <p:to>
                                        <p:strVal val="solid"/>
                                      </p:to>
                                    </p:set>
                                  </p:childTnLst>
                                </p:cTn>
                              </p:par>
                              <p:par>
                                <p:cTn id="23" presetID="1"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4" presetClass="emph" presetSubtype="0" fill="hold" nodeType="clickEffect">
                                  <p:stCondLst>
                                    <p:cond delay="0"/>
                                  </p:stCondLst>
                                  <p:childTnLst>
                                    <p:animClr clrSpc="hsl" dir="cw">
                                      <p:cBhvr override="childStyle">
                                        <p:cTn id="28" dur="500" fill="hold"/>
                                        <p:tgtEl>
                                          <p:spTgt spid="3">
                                            <p:txEl>
                                              <p:pRg st="2" end="2"/>
                                            </p:txEl>
                                          </p:spTgt>
                                        </p:tgtEl>
                                        <p:attrNameLst>
                                          <p:attrName>style.color</p:attrName>
                                        </p:attrNameLst>
                                      </p:cBhvr>
                                      <p:by>
                                        <p:hsl h="0" s="-12549" l="-25098"/>
                                      </p:by>
                                    </p:animClr>
                                    <p:animClr clrSpc="hsl" dir="cw">
                                      <p:cBhvr>
                                        <p:cTn id="29" dur="500" fill="hold"/>
                                        <p:tgtEl>
                                          <p:spTgt spid="3">
                                            <p:txEl>
                                              <p:pRg st="2" end="2"/>
                                            </p:txEl>
                                          </p:spTgt>
                                        </p:tgtEl>
                                        <p:attrNameLst>
                                          <p:attrName>fillcolor</p:attrName>
                                        </p:attrNameLst>
                                      </p:cBhvr>
                                      <p:by>
                                        <p:hsl h="0" s="-12549" l="-25098"/>
                                      </p:by>
                                    </p:animClr>
                                    <p:animClr clrSpc="hsl" dir="cw">
                                      <p:cBhvr>
                                        <p:cTn id="30" dur="500" fill="hold"/>
                                        <p:tgtEl>
                                          <p:spTgt spid="3">
                                            <p:txEl>
                                              <p:pRg st="2" end="2"/>
                                            </p:txEl>
                                          </p:spTgt>
                                        </p:tgtEl>
                                        <p:attrNameLst>
                                          <p:attrName>stroke.color</p:attrName>
                                        </p:attrNameLst>
                                      </p:cBhvr>
                                      <p:by>
                                        <p:hsl h="0" s="-12549" l="-25098"/>
                                      </p:by>
                                    </p:animClr>
                                    <p:set>
                                      <p:cBhvr>
                                        <p:cTn id="31" dur="500" fill="hold"/>
                                        <p:tgtEl>
                                          <p:spTgt spid="3">
                                            <p:txEl>
                                              <p:pRg st="2" end="2"/>
                                            </p:txEl>
                                          </p:spTgt>
                                        </p:tgtEl>
                                        <p:attrNameLst>
                                          <p:attrName>fill.type</p:attrName>
                                        </p:attrNameLst>
                                      </p:cBhvr>
                                      <p:to>
                                        <p:strVal val="solid"/>
                                      </p:to>
                                    </p:set>
                                  </p:childTnLst>
                                </p:cTn>
                              </p:par>
                              <p:par>
                                <p:cTn id="32" presetID="1" presetClass="entr" presetSubtype="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4" presetClass="emph" presetSubtype="0" fill="hold" nodeType="clickEffect">
                                  <p:stCondLst>
                                    <p:cond delay="0"/>
                                  </p:stCondLst>
                                  <p:childTnLst>
                                    <p:animClr clrSpc="hsl" dir="cw">
                                      <p:cBhvr override="childStyle">
                                        <p:cTn id="37" dur="500" fill="hold"/>
                                        <p:tgtEl>
                                          <p:spTgt spid="3">
                                            <p:txEl>
                                              <p:pRg st="3" end="3"/>
                                            </p:txEl>
                                          </p:spTgt>
                                        </p:tgtEl>
                                        <p:attrNameLst>
                                          <p:attrName>style.color</p:attrName>
                                        </p:attrNameLst>
                                      </p:cBhvr>
                                      <p:by>
                                        <p:hsl h="0" s="-12549" l="-25098"/>
                                      </p:by>
                                    </p:animClr>
                                    <p:animClr clrSpc="hsl" dir="cw">
                                      <p:cBhvr>
                                        <p:cTn id="38" dur="500" fill="hold"/>
                                        <p:tgtEl>
                                          <p:spTgt spid="3">
                                            <p:txEl>
                                              <p:pRg st="3" end="3"/>
                                            </p:txEl>
                                          </p:spTgt>
                                        </p:tgtEl>
                                        <p:attrNameLst>
                                          <p:attrName>fillcolor</p:attrName>
                                        </p:attrNameLst>
                                      </p:cBhvr>
                                      <p:by>
                                        <p:hsl h="0" s="-12549" l="-25098"/>
                                      </p:by>
                                    </p:animClr>
                                    <p:animClr clrSpc="hsl" dir="cw">
                                      <p:cBhvr>
                                        <p:cTn id="39" dur="500" fill="hold"/>
                                        <p:tgtEl>
                                          <p:spTgt spid="3">
                                            <p:txEl>
                                              <p:pRg st="3" end="3"/>
                                            </p:txEl>
                                          </p:spTgt>
                                        </p:tgtEl>
                                        <p:attrNameLst>
                                          <p:attrName>stroke.color</p:attrName>
                                        </p:attrNameLst>
                                      </p:cBhvr>
                                      <p:by>
                                        <p:hsl h="0" s="-12549" l="-25098"/>
                                      </p:by>
                                    </p:animClr>
                                    <p:set>
                                      <p:cBhvr>
                                        <p:cTn id="40" dur="500" fill="hold"/>
                                        <p:tgtEl>
                                          <p:spTgt spid="3">
                                            <p:txEl>
                                              <p:pRg st="3" end="3"/>
                                            </p:txEl>
                                          </p:spTgt>
                                        </p:tgtEl>
                                        <p:attrNameLst>
                                          <p:attrName>fill.type</p:attrName>
                                        </p:attrNameLst>
                                      </p:cBhvr>
                                      <p:to>
                                        <p:strVal val="solid"/>
                                      </p:to>
                                    </p:set>
                                  </p:childTnLst>
                                </p:cTn>
                              </p:par>
                              <p:par>
                                <p:cTn id="41" presetID="1" presetClass="entr" presetSubtype="0" fill="hold" nodeType="with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4" presetClass="emph" presetSubtype="0" fill="hold" nodeType="clickEffect">
                                  <p:stCondLst>
                                    <p:cond delay="0"/>
                                  </p:stCondLst>
                                  <p:childTnLst>
                                    <p:animClr clrSpc="hsl" dir="cw">
                                      <p:cBhvr override="childStyle">
                                        <p:cTn id="46" dur="500" fill="hold"/>
                                        <p:tgtEl>
                                          <p:spTgt spid="3">
                                            <p:txEl>
                                              <p:pRg st="4" end="4"/>
                                            </p:txEl>
                                          </p:spTgt>
                                        </p:tgtEl>
                                        <p:attrNameLst>
                                          <p:attrName>style.color</p:attrName>
                                        </p:attrNameLst>
                                      </p:cBhvr>
                                      <p:by>
                                        <p:hsl h="0" s="-12549" l="-25098"/>
                                      </p:by>
                                    </p:animClr>
                                    <p:animClr clrSpc="hsl" dir="cw">
                                      <p:cBhvr>
                                        <p:cTn id="47" dur="500" fill="hold"/>
                                        <p:tgtEl>
                                          <p:spTgt spid="3">
                                            <p:txEl>
                                              <p:pRg st="4" end="4"/>
                                            </p:txEl>
                                          </p:spTgt>
                                        </p:tgtEl>
                                        <p:attrNameLst>
                                          <p:attrName>fillcolor</p:attrName>
                                        </p:attrNameLst>
                                      </p:cBhvr>
                                      <p:by>
                                        <p:hsl h="0" s="-12549" l="-25098"/>
                                      </p:by>
                                    </p:animClr>
                                    <p:animClr clrSpc="hsl" dir="cw">
                                      <p:cBhvr>
                                        <p:cTn id="48" dur="500" fill="hold"/>
                                        <p:tgtEl>
                                          <p:spTgt spid="3">
                                            <p:txEl>
                                              <p:pRg st="4" end="4"/>
                                            </p:txEl>
                                          </p:spTgt>
                                        </p:tgtEl>
                                        <p:attrNameLst>
                                          <p:attrName>stroke.color</p:attrName>
                                        </p:attrNameLst>
                                      </p:cBhvr>
                                      <p:by>
                                        <p:hsl h="0" s="-12549" l="-25098"/>
                                      </p:by>
                                    </p:animClr>
                                    <p:set>
                                      <p:cBhvr>
                                        <p:cTn id="49" dur="500" fill="hold"/>
                                        <p:tgtEl>
                                          <p:spTgt spid="3">
                                            <p:txEl>
                                              <p:pRg st="4" end="4"/>
                                            </p:txEl>
                                          </p:spTgt>
                                        </p:tgtEl>
                                        <p:attrNameLst>
                                          <p:attrName>fill.type</p:attrName>
                                        </p:attrNameLst>
                                      </p:cBhvr>
                                      <p:to>
                                        <p:strVal val="solid"/>
                                      </p:to>
                                    </p:set>
                                  </p:childTnLst>
                                </p:cTn>
                              </p:par>
                              <p:par>
                                <p:cTn id="50" presetID="1" presetClass="entr" presetSubtype="0" fill="hold" nodeType="with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4" presetClass="emph" presetSubtype="0" fill="hold" nodeType="clickEffect">
                                  <p:stCondLst>
                                    <p:cond delay="0"/>
                                  </p:stCondLst>
                                  <p:childTnLst>
                                    <p:animClr clrSpc="hsl" dir="cw">
                                      <p:cBhvr override="childStyle">
                                        <p:cTn id="55" dur="500" fill="hold"/>
                                        <p:tgtEl>
                                          <p:spTgt spid="3">
                                            <p:txEl>
                                              <p:pRg st="5" end="5"/>
                                            </p:txEl>
                                          </p:spTgt>
                                        </p:tgtEl>
                                        <p:attrNameLst>
                                          <p:attrName>style.color</p:attrName>
                                        </p:attrNameLst>
                                      </p:cBhvr>
                                      <p:by>
                                        <p:hsl h="0" s="-12549" l="-25098"/>
                                      </p:by>
                                    </p:animClr>
                                    <p:animClr clrSpc="hsl" dir="cw">
                                      <p:cBhvr>
                                        <p:cTn id="56" dur="500" fill="hold"/>
                                        <p:tgtEl>
                                          <p:spTgt spid="3">
                                            <p:txEl>
                                              <p:pRg st="5" end="5"/>
                                            </p:txEl>
                                          </p:spTgt>
                                        </p:tgtEl>
                                        <p:attrNameLst>
                                          <p:attrName>fillcolor</p:attrName>
                                        </p:attrNameLst>
                                      </p:cBhvr>
                                      <p:by>
                                        <p:hsl h="0" s="-12549" l="-25098"/>
                                      </p:by>
                                    </p:animClr>
                                    <p:animClr clrSpc="hsl" dir="cw">
                                      <p:cBhvr>
                                        <p:cTn id="57" dur="500" fill="hold"/>
                                        <p:tgtEl>
                                          <p:spTgt spid="3">
                                            <p:txEl>
                                              <p:pRg st="5" end="5"/>
                                            </p:txEl>
                                          </p:spTgt>
                                        </p:tgtEl>
                                        <p:attrNameLst>
                                          <p:attrName>stroke.color</p:attrName>
                                        </p:attrNameLst>
                                      </p:cBhvr>
                                      <p:by>
                                        <p:hsl h="0" s="-12549" l="-25098"/>
                                      </p:by>
                                    </p:animClr>
                                    <p:set>
                                      <p:cBhvr>
                                        <p:cTn id="58" dur="500" fill="hold"/>
                                        <p:tgtEl>
                                          <p:spTgt spid="3">
                                            <p:txEl>
                                              <p:pRg st="5" end="5"/>
                                            </p:txEl>
                                          </p:spTgt>
                                        </p:tgtEl>
                                        <p:attrNameLst>
                                          <p:attrName>fill.type</p:attrName>
                                        </p:attrNameLst>
                                      </p:cBhvr>
                                      <p:to>
                                        <p:strVal val="solid"/>
                                      </p:to>
                                    </p:set>
                                  </p:childTnLst>
                                </p:cTn>
                              </p:par>
                              <p:par>
                                <p:cTn id="59" presetID="1" presetClass="entr" presetSubtype="0" fill="hold" nodeType="with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4" presetClass="emph" presetSubtype="0" fill="hold" nodeType="clickEffect">
                                  <p:stCondLst>
                                    <p:cond delay="0"/>
                                  </p:stCondLst>
                                  <p:childTnLst>
                                    <p:animClr clrSpc="hsl" dir="cw">
                                      <p:cBhvr override="childStyle">
                                        <p:cTn id="64" dur="500" fill="hold"/>
                                        <p:tgtEl>
                                          <p:spTgt spid="3">
                                            <p:txEl>
                                              <p:pRg st="6" end="6"/>
                                            </p:txEl>
                                          </p:spTgt>
                                        </p:tgtEl>
                                        <p:attrNameLst>
                                          <p:attrName>style.color</p:attrName>
                                        </p:attrNameLst>
                                      </p:cBhvr>
                                      <p:by>
                                        <p:hsl h="0" s="-12549" l="-25098"/>
                                      </p:by>
                                    </p:animClr>
                                    <p:animClr clrSpc="hsl" dir="cw">
                                      <p:cBhvr>
                                        <p:cTn id="65" dur="500" fill="hold"/>
                                        <p:tgtEl>
                                          <p:spTgt spid="3">
                                            <p:txEl>
                                              <p:pRg st="6" end="6"/>
                                            </p:txEl>
                                          </p:spTgt>
                                        </p:tgtEl>
                                        <p:attrNameLst>
                                          <p:attrName>fillcolor</p:attrName>
                                        </p:attrNameLst>
                                      </p:cBhvr>
                                      <p:by>
                                        <p:hsl h="0" s="-12549" l="-25098"/>
                                      </p:by>
                                    </p:animClr>
                                    <p:animClr clrSpc="hsl" dir="cw">
                                      <p:cBhvr>
                                        <p:cTn id="66" dur="500" fill="hold"/>
                                        <p:tgtEl>
                                          <p:spTgt spid="3">
                                            <p:txEl>
                                              <p:pRg st="6" end="6"/>
                                            </p:txEl>
                                          </p:spTgt>
                                        </p:tgtEl>
                                        <p:attrNameLst>
                                          <p:attrName>stroke.color</p:attrName>
                                        </p:attrNameLst>
                                      </p:cBhvr>
                                      <p:by>
                                        <p:hsl h="0" s="-12549" l="-25098"/>
                                      </p:by>
                                    </p:animClr>
                                    <p:set>
                                      <p:cBhvr>
                                        <p:cTn id="67" dur="500" fill="hold"/>
                                        <p:tgtEl>
                                          <p:spTgt spid="3">
                                            <p:txEl>
                                              <p:pRg st="6" end="6"/>
                                            </p:txEl>
                                          </p:spTgt>
                                        </p:tgtEl>
                                        <p:attrNameLst>
                                          <p:attrName>fill.type</p:attrName>
                                        </p:attrNameLst>
                                      </p:cBhvr>
                                      <p:to>
                                        <p:strVal val="solid"/>
                                      </p:to>
                                    </p:set>
                                  </p:childTnLst>
                                </p:cTn>
                              </p:par>
                              <p:par>
                                <p:cTn id="68" presetID="1" presetClass="entr" presetSubtype="0" fill="hold" nodeType="withEffect">
                                  <p:stCondLst>
                                    <p:cond delay="0"/>
                                  </p:stCondLst>
                                  <p:childTnLst>
                                    <p:set>
                                      <p:cBhvr>
                                        <p:cTn id="69"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Peripherals </a:t>
            </a:r>
            <a:r>
              <a:rPr lang="en-US" dirty="0">
                <a:sym typeface="Wingdings" panose="05000000000000000000" pitchFamily="2" charset="2"/>
              </a:rPr>
              <a:t> Limit/Add</a:t>
            </a:r>
            <a:endParaRPr lang="en-US" dirty="0"/>
          </a:p>
        </p:txBody>
      </p:sp>
      <p:pic>
        <p:nvPicPr>
          <p:cNvPr id="6" name="TraCS Icon"/>
          <p:cNvPicPr/>
          <p:nvPr/>
        </p:nvPicPr>
        <p:blipFill>
          <a:blip r:embed="rId2" cstate="print"/>
          <a:srcRect/>
          <a:stretch>
            <a:fillRect/>
          </a:stretch>
        </p:blipFill>
        <p:spPr bwMode="auto">
          <a:xfrm>
            <a:off x="5569640" y="2638631"/>
            <a:ext cx="1175716" cy="1005716"/>
          </a:xfrm>
          <a:prstGeom prst="rect">
            <a:avLst/>
          </a:prstGeom>
          <a:noFill/>
          <a:ln w="9525">
            <a:noFill/>
            <a:miter lim="800000"/>
            <a:headEnd/>
            <a:tailEnd/>
          </a:ln>
        </p:spPr>
      </p:pic>
      <p:pic>
        <p:nvPicPr>
          <p:cNvPr id="3" name="Config/ExternalSearchRibbon"/>
          <p:cNvPicPr>
            <a:picLocks noChangeAspect="1"/>
          </p:cNvPicPr>
          <p:nvPr/>
        </p:nvPicPr>
        <p:blipFill>
          <a:blip r:embed="rId3"/>
          <a:stretch>
            <a:fillRect/>
          </a:stretch>
        </p:blipFill>
        <p:spPr>
          <a:xfrm>
            <a:off x="1887904" y="1938543"/>
            <a:ext cx="10116600" cy="2646157"/>
          </a:xfrm>
          <a:prstGeom prst="rect">
            <a:avLst/>
          </a:prstGeom>
        </p:spPr>
      </p:pic>
      <p:sp>
        <p:nvSpPr>
          <p:cNvPr id="14" name="SetupClick"/>
          <p:cNvSpPr/>
          <p:nvPr/>
        </p:nvSpPr>
        <p:spPr>
          <a:xfrm>
            <a:off x="2912927" y="2527575"/>
            <a:ext cx="973273" cy="388420"/>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ExternalSearchClick"/>
          <p:cNvSpPr/>
          <p:nvPr/>
        </p:nvSpPr>
        <p:spPr>
          <a:xfrm>
            <a:off x="4584700" y="2947279"/>
            <a:ext cx="1219200" cy="1263892"/>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External DLLs"/>
          <p:cNvPicPr>
            <a:picLocks noChangeAspect="1"/>
          </p:cNvPicPr>
          <p:nvPr/>
        </p:nvPicPr>
        <p:blipFill>
          <a:blip r:embed="rId4"/>
          <a:stretch>
            <a:fillRect/>
          </a:stretch>
        </p:blipFill>
        <p:spPr>
          <a:xfrm>
            <a:off x="2984499" y="1978066"/>
            <a:ext cx="7740125" cy="1882733"/>
          </a:xfrm>
          <a:prstGeom prst="rect">
            <a:avLst/>
          </a:prstGeom>
        </p:spPr>
      </p:pic>
      <p:sp>
        <p:nvSpPr>
          <p:cNvPr id="16" name="DLLs Click"/>
          <p:cNvSpPr/>
          <p:nvPr/>
        </p:nvSpPr>
        <p:spPr>
          <a:xfrm>
            <a:off x="5200545" y="2142625"/>
            <a:ext cx="1149456" cy="579160"/>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xternal Dlls Click"/>
          <p:cNvSpPr/>
          <p:nvPr/>
        </p:nvSpPr>
        <p:spPr>
          <a:xfrm>
            <a:off x="3271141" y="2714339"/>
            <a:ext cx="2532759" cy="503451"/>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Monitoring DLLs"/>
          <p:cNvPicPr>
            <a:picLocks noChangeAspect="1"/>
          </p:cNvPicPr>
          <p:nvPr/>
        </p:nvPicPr>
        <p:blipFill>
          <a:blip r:embed="rId5"/>
          <a:stretch>
            <a:fillRect/>
          </a:stretch>
        </p:blipFill>
        <p:spPr>
          <a:xfrm>
            <a:off x="3180967" y="2862374"/>
            <a:ext cx="6596420" cy="2376488"/>
          </a:xfrm>
          <a:prstGeom prst="rect">
            <a:avLst/>
          </a:prstGeom>
        </p:spPr>
      </p:pic>
      <p:sp>
        <p:nvSpPr>
          <p:cNvPr id="18" name="Instant DLLs Click"/>
          <p:cNvSpPr/>
          <p:nvPr/>
        </p:nvSpPr>
        <p:spPr>
          <a:xfrm>
            <a:off x="3797301" y="3784613"/>
            <a:ext cx="2552700" cy="426557"/>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Import DLLs"/>
          <p:cNvPicPr>
            <a:picLocks noChangeAspect="1"/>
          </p:cNvPicPr>
          <p:nvPr/>
        </p:nvPicPr>
        <p:blipFill>
          <a:blip r:embed="rId6"/>
          <a:stretch>
            <a:fillRect/>
          </a:stretch>
        </p:blipFill>
        <p:spPr>
          <a:xfrm>
            <a:off x="2607860" y="2573750"/>
            <a:ext cx="8274991" cy="1189530"/>
          </a:xfrm>
          <a:prstGeom prst="rect">
            <a:avLst/>
          </a:prstGeom>
        </p:spPr>
      </p:pic>
      <p:sp>
        <p:nvSpPr>
          <p:cNvPr id="20" name="Import DLLs Click"/>
          <p:cNvSpPr/>
          <p:nvPr/>
        </p:nvSpPr>
        <p:spPr>
          <a:xfrm>
            <a:off x="2839139" y="2563118"/>
            <a:ext cx="7996651" cy="1174914"/>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PSToolsettings"/>
          <p:cNvPicPr>
            <a:picLocks noChangeAspect="1"/>
          </p:cNvPicPr>
          <p:nvPr/>
        </p:nvPicPr>
        <p:blipFill>
          <a:blip r:embed="rId7"/>
          <a:stretch>
            <a:fillRect/>
          </a:stretch>
        </p:blipFill>
        <p:spPr>
          <a:xfrm>
            <a:off x="2452662" y="1371719"/>
            <a:ext cx="7324725" cy="5572125"/>
          </a:xfrm>
          <a:prstGeom prst="rect">
            <a:avLst/>
          </a:prstGeom>
        </p:spPr>
      </p:pic>
      <p:sp>
        <p:nvSpPr>
          <p:cNvPr id="23" name="Enable/Disable Box"/>
          <p:cNvSpPr/>
          <p:nvPr/>
        </p:nvSpPr>
        <p:spPr>
          <a:xfrm flipV="1">
            <a:off x="6479177" y="4703132"/>
            <a:ext cx="1257300" cy="368600"/>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K Button Click"/>
          <p:cNvSpPr/>
          <p:nvPr/>
        </p:nvSpPr>
        <p:spPr>
          <a:xfrm flipV="1">
            <a:off x="2518680" y="6375400"/>
            <a:ext cx="752461" cy="241300"/>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istribution"/>
          <p:cNvSpPr/>
          <p:nvPr/>
        </p:nvSpPr>
        <p:spPr>
          <a:xfrm>
            <a:off x="1430805" y="1962628"/>
            <a:ext cx="9506162" cy="2308324"/>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4800" b="1" dirty="0">
                <a:ln/>
                <a:solidFill>
                  <a:schemeClr val="bg1"/>
                </a:solidFill>
                <a:latin typeface="Segoe UI" panose="020B0502040204020203" pitchFamily="34" charset="0"/>
                <a:cs typeface="Segoe UI" panose="020B0502040204020203" pitchFamily="34" charset="0"/>
              </a:rPr>
              <a:t>Create Distribution to get changes out to the Mobile Computers</a:t>
            </a:r>
          </a:p>
        </p:txBody>
      </p:sp>
    </p:spTree>
    <p:extLst>
      <p:ext uri="{BB962C8B-B14F-4D97-AF65-F5344CB8AC3E}">
        <p14:creationId xmlns:p14="http://schemas.microsoft.com/office/powerpoint/2010/main" val="178899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xit" presetSubtype="0" fill="hold" grpId="1" nodeType="withEffect">
                                  <p:stCondLst>
                                    <p:cond delay="0"/>
                                  </p:stCondLst>
                                  <p:childTnLst>
                                    <p:animEffect transition="out" filter="fade">
                                      <p:cBhvr>
                                        <p:cTn id="57" dur="500"/>
                                        <p:tgtEl>
                                          <p:spTgt spid="17"/>
                                        </p:tgtEl>
                                      </p:cBhvr>
                                    </p:animEffect>
                                    <p:set>
                                      <p:cBhvr>
                                        <p:cTn id="58" dur="1" fill="hold">
                                          <p:stCondLst>
                                            <p:cond delay="499"/>
                                          </p:stCondLst>
                                        </p:cTn>
                                        <p:tgtEl>
                                          <p:spTgt spid="1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4"/>
                                        </p:tgtEl>
                                      </p:cBhvr>
                                    </p:animEffect>
                                    <p:set>
                                      <p:cBhvr>
                                        <p:cTn id="63" dur="1" fill="hold">
                                          <p:stCondLst>
                                            <p:cond delay="499"/>
                                          </p:stCondLst>
                                        </p:cTn>
                                        <p:tgtEl>
                                          <p:spTgt spid="4"/>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8"/>
                                        </p:tgtEl>
                                      </p:cBhvr>
                                    </p:animEffect>
                                    <p:set>
                                      <p:cBhvr>
                                        <p:cTn id="66" dur="1" fill="hold">
                                          <p:stCondLst>
                                            <p:cond delay="499"/>
                                          </p:stCondLst>
                                        </p:cTn>
                                        <p:tgtEl>
                                          <p:spTgt spid="18"/>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8"/>
                                        </p:tgtEl>
                                      </p:cBhvr>
                                    </p:animEffect>
                                    <p:set>
                                      <p:cBhvr>
                                        <p:cTn id="69" dur="1" fill="hold">
                                          <p:stCondLst>
                                            <p:cond delay="499"/>
                                          </p:stCondLst>
                                        </p:cTn>
                                        <p:tgtEl>
                                          <p:spTgt spid="8"/>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fade">
                                      <p:cBhvr>
                                        <p:cTn id="80" dur="500"/>
                                        <p:tgtEl>
                                          <p:spTgt spid="7"/>
                                        </p:tgtEl>
                                      </p:cBhvr>
                                    </p:animEffect>
                                  </p:childTnLst>
                                </p:cTn>
                              </p:par>
                              <p:par>
                                <p:cTn id="81" presetID="10" presetClass="exit" presetSubtype="0" fill="hold" nodeType="withEffect">
                                  <p:stCondLst>
                                    <p:cond delay="0"/>
                                  </p:stCondLst>
                                  <p:childTnLst>
                                    <p:animEffect transition="out" filter="fade">
                                      <p:cBhvr>
                                        <p:cTn id="82" dur="500"/>
                                        <p:tgtEl>
                                          <p:spTgt spid="19"/>
                                        </p:tgtEl>
                                      </p:cBhvr>
                                    </p:animEffect>
                                    <p:set>
                                      <p:cBhvr>
                                        <p:cTn id="83" dur="1" fill="hold">
                                          <p:stCondLst>
                                            <p:cond delay="499"/>
                                          </p:stCondLst>
                                        </p:cTn>
                                        <p:tgtEl>
                                          <p:spTgt spid="19"/>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0"/>
                                        </p:tgtEl>
                                      </p:cBhvr>
                                    </p:animEffect>
                                    <p:set>
                                      <p:cBhvr>
                                        <p:cTn id="86" dur="1" fill="hold">
                                          <p:stCondLst>
                                            <p:cond delay="499"/>
                                          </p:stCondLst>
                                        </p:cTn>
                                        <p:tgtEl>
                                          <p:spTgt spid="20"/>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500"/>
                                        <p:tgtEl>
                                          <p:spTgt spid="24"/>
                                        </p:tgtEl>
                                      </p:cBhvr>
                                    </p:animEffect>
                                  </p:childTnLst>
                                </p:cTn>
                              </p:par>
                              <p:par>
                                <p:cTn id="97" presetID="10" presetClass="exit" presetSubtype="0" fill="hold" grpId="1" nodeType="withEffect">
                                  <p:stCondLst>
                                    <p:cond delay="0"/>
                                  </p:stCondLst>
                                  <p:childTnLst>
                                    <p:animEffect transition="out" filter="fade">
                                      <p:cBhvr>
                                        <p:cTn id="98" dur="500"/>
                                        <p:tgtEl>
                                          <p:spTgt spid="23"/>
                                        </p:tgtEl>
                                      </p:cBhvr>
                                    </p:animEffect>
                                    <p:set>
                                      <p:cBhvr>
                                        <p:cTn id="99" dur="1" fill="hold">
                                          <p:stCondLst>
                                            <p:cond delay="499"/>
                                          </p:stCondLst>
                                        </p:cTn>
                                        <p:tgtEl>
                                          <p:spTgt spid="23"/>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xit" presetSubtype="0" fill="hold" grpId="1" nodeType="clickEffect">
                                  <p:stCondLst>
                                    <p:cond delay="0"/>
                                  </p:stCondLst>
                                  <p:childTnLst>
                                    <p:animEffect transition="out" filter="fade">
                                      <p:cBhvr>
                                        <p:cTn id="103" dur="500"/>
                                        <p:tgtEl>
                                          <p:spTgt spid="24"/>
                                        </p:tgtEl>
                                      </p:cBhvr>
                                    </p:animEffect>
                                    <p:set>
                                      <p:cBhvr>
                                        <p:cTn id="104" dur="1" fill="hold">
                                          <p:stCondLst>
                                            <p:cond delay="499"/>
                                          </p:stCondLst>
                                        </p:cTn>
                                        <p:tgtEl>
                                          <p:spTgt spid="24"/>
                                        </p:tgtEl>
                                        <p:attrNameLst>
                                          <p:attrName>style.visibility</p:attrName>
                                        </p:attrNameLst>
                                      </p:cBhvr>
                                      <p:to>
                                        <p:strVal val="hidden"/>
                                      </p:to>
                                    </p:set>
                                  </p:childTnLst>
                                </p:cTn>
                              </p:par>
                              <p:par>
                                <p:cTn id="105" presetID="10" presetClass="entr" presetSubtype="0"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500"/>
                                        <p:tgtEl>
                                          <p:spTgt spid="25"/>
                                        </p:tgtEl>
                                      </p:cBhvr>
                                    </p:animEffect>
                                  </p:childTnLst>
                                </p:cTn>
                              </p:par>
                              <p:par>
                                <p:cTn id="108" presetID="10" presetClass="exit" presetSubtype="0" fill="hold" nodeType="withEffect">
                                  <p:stCondLst>
                                    <p:cond delay="0"/>
                                  </p:stCondLst>
                                  <p:childTnLst>
                                    <p:animEffect transition="out" filter="fade">
                                      <p:cBhvr>
                                        <p:cTn id="109" dur="500"/>
                                        <p:tgtEl>
                                          <p:spTgt spid="7"/>
                                        </p:tgtEl>
                                      </p:cBhvr>
                                    </p:animEffect>
                                    <p:set>
                                      <p:cBhvr>
                                        <p:cTn id="11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0" grpId="0" animBg="1"/>
      <p:bldP spid="20" grpId="1" animBg="1"/>
      <p:bldP spid="23" grpId="0" animBg="1"/>
      <p:bldP spid="23" grpId="1" animBg="1"/>
      <p:bldP spid="24" grpId="0" animBg="1"/>
      <p:bldP spid="24" grpId="1" animBg="1"/>
      <p:bldP spid="2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Peripherals </a:t>
            </a:r>
            <a:r>
              <a:rPr lang="en-US" dirty="0">
                <a:sym typeface="Wingdings" panose="05000000000000000000" pitchFamily="2" charset="2"/>
              </a:rPr>
              <a:t> Bar Code</a:t>
            </a:r>
            <a:endParaRPr lang="en-US" dirty="0"/>
          </a:p>
        </p:txBody>
      </p:sp>
      <p:sp>
        <p:nvSpPr>
          <p:cNvPr id="3" name="Text Placeholder 2"/>
          <p:cNvSpPr>
            <a:spLocks noGrp="1"/>
          </p:cNvSpPr>
          <p:nvPr>
            <p:ph type="body" sz="quarter" idx="10"/>
          </p:nvPr>
        </p:nvSpPr>
        <p:spPr>
          <a:xfrm>
            <a:off x="1725613" y="1681163"/>
            <a:ext cx="9107487" cy="833437"/>
          </a:xfrm>
        </p:spPr>
        <p:txBody>
          <a:bodyPr>
            <a:normAutofit/>
          </a:bodyPr>
          <a:lstStyle/>
          <a:p>
            <a:pPr>
              <a:buClr>
                <a:srgbClr val="FFFF00"/>
              </a:buClr>
              <a:buFont typeface="Wingdings" panose="05000000000000000000" pitchFamily="2" charset="2"/>
              <a:buChar char="Ø"/>
            </a:pPr>
            <a:r>
              <a:rPr lang="en-US" sz="2400" dirty="0"/>
              <a:t> Upon Login or Ribbon Menu </a:t>
            </a:r>
          </a:p>
        </p:txBody>
      </p:sp>
      <p:pic>
        <p:nvPicPr>
          <p:cNvPr id="5" name="ToolsRibbon"/>
          <p:cNvPicPr>
            <a:picLocks noChangeAspect="1"/>
          </p:cNvPicPr>
          <p:nvPr/>
        </p:nvPicPr>
        <p:blipFill>
          <a:blip r:embed="rId2"/>
          <a:stretch>
            <a:fillRect/>
          </a:stretch>
        </p:blipFill>
        <p:spPr>
          <a:xfrm>
            <a:off x="1854199" y="2514600"/>
            <a:ext cx="10226805" cy="2120900"/>
          </a:xfrm>
          <a:prstGeom prst="rect">
            <a:avLst/>
          </a:prstGeom>
        </p:spPr>
      </p:pic>
      <p:sp>
        <p:nvSpPr>
          <p:cNvPr id="6" name="BarCode Click"/>
          <p:cNvSpPr/>
          <p:nvPr/>
        </p:nvSpPr>
        <p:spPr>
          <a:xfrm flipV="1">
            <a:off x="3240677" y="3288879"/>
            <a:ext cx="937623" cy="1118019"/>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4264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4F4D51-AB93-44BC-9920-8D1238CF4A1B}"/>
              </a:ext>
            </a:extLst>
          </p:cNvPr>
          <p:cNvPicPr>
            <a:picLocks noChangeAspect="1"/>
          </p:cNvPicPr>
          <p:nvPr/>
        </p:nvPicPr>
        <p:blipFill>
          <a:blip r:embed="rId3"/>
          <a:stretch>
            <a:fillRect/>
          </a:stretch>
        </p:blipFill>
        <p:spPr>
          <a:xfrm>
            <a:off x="315067" y="267473"/>
            <a:ext cx="11561865" cy="6323053"/>
          </a:xfrm>
          <a:prstGeom prst="rect">
            <a:avLst/>
          </a:prstGeom>
        </p:spPr>
      </p:pic>
    </p:spTree>
    <p:extLst>
      <p:ext uri="{BB962C8B-B14F-4D97-AF65-F5344CB8AC3E}">
        <p14:creationId xmlns:p14="http://schemas.microsoft.com/office/powerpoint/2010/main" val="299565234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Updating</a:t>
            </a:r>
          </a:p>
        </p:txBody>
      </p:sp>
      <p:sp>
        <p:nvSpPr>
          <p:cNvPr id="3" name="Text Placeholder 2"/>
          <p:cNvSpPr>
            <a:spLocks noGrp="1"/>
          </p:cNvSpPr>
          <p:nvPr>
            <p:ph type="body" sz="quarter" idx="10"/>
          </p:nvPr>
        </p:nvSpPr>
        <p:spPr/>
        <p:txBody>
          <a:bodyPr anchor="ctr"/>
          <a:lstStyle/>
          <a:p>
            <a:pPr marL="0" indent="0" algn="ctr">
              <a:buNone/>
            </a:pPr>
            <a:r>
              <a:rPr lang="en-US" sz="4400" dirty="0"/>
              <a:t>DISTRIBUTION</a:t>
            </a:r>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240192300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Distribution</a:t>
            </a:r>
          </a:p>
        </p:txBody>
      </p:sp>
      <p:sp>
        <p:nvSpPr>
          <p:cNvPr id="3" name="Text Placeholder 2"/>
          <p:cNvSpPr>
            <a:spLocks noGrp="1"/>
          </p:cNvSpPr>
          <p:nvPr>
            <p:ph type="body" sz="quarter" idx="10"/>
          </p:nvPr>
        </p:nvSpPr>
        <p:spPr/>
        <p:txBody>
          <a:bodyPr anchor="t">
            <a:normAutofit/>
          </a:bodyPr>
          <a:lstStyle/>
          <a:p>
            <a:pPr marL="0" indent="0">
              <a:buNone/>
            </a:pPr>
            <a:r>
              <a:rPr lang="en-US" sz="2400" dirty="0"/>
              <a:t>The process by which local configuration files from the master computer are installed on field units and additional workstations.</a:t>
            </a:r>
          </a:p>
          <a:p>
            <a:pPr marL="0" indent="0">
              <a:buNone/>
            </a:pPr>
            <a:r>
              <a:rPr lang="en-US" sz="2400" dirty="0">
                <a:hlinkClick r:id="rId2"/>
              </a:rPr>
              <a:t>https://youtu.be/rDCU_SXod6s</a:t>
            </a:r>
            <a:endParaRPr lang="en-US" sz="2400" dirty="0"/>
          </a:p>
          <a:p>
            <a:endParaRPr lang="en-US" sz="3600" dirty="0"/>
          </a:p>
          <a:p>
            <a:pPr marL="0" indent="0">
              <a:buNone/>
            </a:pPr>
            <a:endParaRPr lang="en-US" sz="3600" dirty="0"/>
          </a:p>
          <a:p>
            <a:pPr marL="0" indent="0">
              <a:buNone/>
            </a:pPr>
            <a:endParaRPr lang="en-US" sz="3600" dirty="0"/>
          </a:p>
        </p:txBody>
      </p:sp>
    </p:spTree>
    <p:extLst>
      <p:ext uri="{BB962C8B-B14F-4D97-AF65-F5344CB8AC3E}">
        <p14:creationId xmlns:p14="http://schemas.microsoft.com/office/powerpoint/2010/main" val="33723205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When To Make Distribution Files?</a:t>
            </a:r>
          </a:p>
        </p:txBody>
      </p:sp>
      <p:sp>
        <p:nvSpPr>
          <p:cNvPr id="3" name="Text Placeholder 2"/>
          <p:cNvSpPr>
            <a:spLocks noGrp="1"/>
          </p:cNvSpPr>
          <p:nvPr>
            <p:ph type="body" sz="quarter" idx="10"/>
          </p:nvPr>
        </p:nvSpPr>
        <p:spPr/>
        <p:txBody>
          <a:bodyPr>
            <a:normAutofit/>
          </a:bodyPr>
          <a:lstStyle/>
          <a:p>
            <a:pPr lvl="1">
              <a:buClr>
                <a:srgbClr val="FFFF00"/>
              </a:buClr>
              <a:buFont typeface="Wingdings" panose="05000000000000000000" pitchFamily="2" charset="2"/>
              <a:buChar char="Ø"/>
            </a:pPr>
            <a:r>
              <a:rPr lang="en-US" sz="2400" dirty="0"/>
              <a:t> When </a:t>
            </a:r>
            <a:r>
              <a:rPr lang="en-US" sz="2400" b="1" u="sng" dirty="0">
                <a:solidFill>
                  <a:srgbClr val="FFFF00"/>
                </a:solidFill>
              </a:rPr>
              <a:t>you</a:t>
            </a:r>
            <a:r>
              <a:rPr lang="en-US" sz="2400" dirty="0"/>
              <a:t> make changes using:</a:t>
            </a:r>
          </a:p>
          <a:p>
            <a:pPr lvl="3">
              <a:buClr>
                <a:srgbClr val="FFFF00"/>
              </a:buClr>
              <a:buFont typeface="Courier New" panose="02070309020205020404" pitchFamily="49" charset="0"/>
              <a:buChar char="o"/>
            </a:pPr>
            <a:r>
              <a:rPr lang="en-US" sz="2400" dirty="0"/>
              <a:t> Configuration Manager</a:t>
            </a:r>
          </a:p>
          <a:p>
            <a:pPr lvl="3">
              <a:buClr>
                <a:srgbClr val="FFFF00"/>
              </a:buClr>
              <a:buFont typeface="Courier New" panose="02070309020205020404" pitchFamily="49" charset="0"/>
              <a:buChar char="o"/>
            </a:pPr>
            <a:r>
              <a:rPr lang="en-US" sz="2400" dirty="0"/>
              <a:t> Configuration Wizard</a:t>
            </a:r>
          </a:p>
          <a:p>
            <a:pPr lvl="3">
              <a:buClr>
                <a:srgbClr val="FFFF00"/>
              </a:buClr>
              <a:buFont typeface="Courier New" panose="02070309020205020404" pitchFamily="49" charset="0"/>
              <a:buChar char="o"/>
            </a:pPr>
            <a:r>
              <a:rPr lang="en-US" sz="2400" dirty="0"/>
              <a:t> Table Manager</a:t>
            </a:r>
          </a:p>
        </p:txBody>
      </p:sp>
    </p:spTree>
    <p:extLst>
      <p:ext uri="{BB962C8B-B14F-4D97-AF65-F5344CB8AC3E}">
        <p14:creationId xmlns:p14="http://schemas.microsoft.com/office/powerpoint/2010/main" val="1004114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nodeType="clickEffect">
                                  <p:stCondLst>
                                    <p:cond delay="0"/>
                                  </p:stCondLst>
                                  <p:childTnLst>
                                    <p:animClr clrSpc="hsl" dir="cw">
                                      <p:cBhvr override="childStyle">
                                        <p:cTn id="10" dur="500" fill="hold"/>
                                        <p:tgtEl>
                                          <p:spTgt spid="3">
                                            <p:txEl>
                                              <p:pRg st="0" end="0"/>
                                            </p:txEl>
                                          </p:spTgt>
                                        </p:tgtEl>
                                        <p:attrNameLst>
                                          <p:attrName>style.color</p:attrName>
                                        </p:attrNameLst>
                                      </p:cBhvr>
                                      <p:by>
                                        <p:hsl h="0" s="-12549" l="-25098"/>
                                      </p:by>
                                    </p:animClr>
                                    <p:animClr clrSpc="hsl" dir="cw">
                                      <p:cBhvr>
                                        <p:cTn id="11" dur="500" fill="hold"/>
                                        <p:tgtEl>
                                          <p:spTgt spid="3">
                                            <p:txEl>
                                              <p:pRg st="0" end="0"/>
                                            </p:txEl>
                                          </p:spTgt>
                                        </p:tgtEl>
                                        <p:attrNameLst>
                                          <p:attrName>fillcolor</p:attrName>
                                        </p:attrNameLst>
                                      </p:cBhvr>
                                      <p:by>
                                        <p:hsl h="0" s="-12549" l="-25098"/>
                                      </p:by>
                                    </p:animClr>
                                    <p:animClr clrSpc="hsl" dir="cw">
                                      <p:cBhvr>
                                        <p:cTn id="12" dur="500" fill="hold"/>
                                        <p:tgtEl>
                                          <p:spTgt spid="3">
                                            <p:txEl>
                                              <p:pRg st="0" end="0"/>
                                            </p:txEl>
                                          </p:spTgt>
                                        </p:tgtEl>
                                        <p:attrNameLst>
                                          <p:attrName>stroke.color</p:attrName>
                                        </p:attrNameLst>
                                      </p:cBhvr>
                                      <p:by>
                                        <p:hsl h="0" s="-12549" l="-25098"/>
                                      </p:by>
                                    </p:animClr>
                                    <p:set>
                                      <p:cBhvr>
                                        <p:cTn id="13" dur="500" fill="hold"/>
                                        <p:tgtEl>
                                          <p:spTgt spid="3">
                                            <p:txEl>
                                              <p:pRg st="0" end="0"/>
                                            </p:txEl>
                                          </p:spTgt>
                                        </p:tgtEl>
                                        <p:attrNameLst>
                                          <p:attrName>fill.type</p:attrName>
                                        </p:attrNameLst>
                                      </p:cBhvr>
                                      <p:to>
                                        <p:strVal val="solid"/>
                                      </p:to>
                                    </p:set>
                                  </p:childTnLst>
                                </p:cTn>
                              </p:par>
                              <p:par>
                                <p:cTn id="14" presetID="1"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nodeType="clickEffect">
                                  <p:stCondLst>
                                    <p:cond delay="0"/>
                                  </p:stCondLst>
                                  <p:childTnLst>
                                    <p:animClr clrSpc="hsl" dir="cw">
                                      <p:cBhvr override="childStyle">
                                        <p:cTn id="19" dur="500" fill="hold"/>
                                        <p:tgtEl>
                                          <p:spTgt spid="3">
                                            <p:txEl>
                                              <p:pRg st="1" end="1"/>
                                            </p:txEl>
                                          </p:spTgt>
                                        </p:tgtEl>
                                        <p:attrNameLst>
                                          <p:attrName>style.color</p:attrName>
                                        </p:attrNameLst>
                                      </p:cBhvr>
                                      <p:by>
                                        <p:hsl h="0" s="-12549" l="-25098"/>
                                      </p:by>
                                    </p:animClr>
                                    <p:animClr clrSpc="hsl" dir="cw">
                                      <p:cBhvr>
                                        <p:cTn id="20" dur="500" fill="hold"/>
                                        <p:tgtEl>
                                          <p:spTgt spid="3">
                                            <p:txEl>
                                              <p:pRg st="1" end="1"/>
                                            </p:txEl>
                                          </p:spTgt>
                                        </p:tgtEl>
                                        <p:attrNameLst>
                                          <p:attrName>fillcolor</p:attrName>
                                        </p:attrNameLst>
                                      </p:cBhvr>
                                      <p:by>
                                        <p:hsl h="0" s="-12549" l="-25098"/>
                                      </p:by>
                                    </p:animClr>
                                    <p:animClr clrSpc="hsl" dir="cw">
                                      <p:cBhvr>
                                        <p:cTn id="21" dur="500" fill="hold"/>
                                        <p:tgtEl>
                                          <p:spTgt spid="3">
                                            <p:txEl>
                                              <p:pRg st="1" end="1"/>
                                            </p:txEl>
                                          </p:spTgt>
                                        </p:tgtEl>
                                        <p:attrNameLst>
                                          <p:attrName>stroke.color</p:attrName>
                                        </p:attrNameLst>
                                      </p:cBhvr>
                                      <p:by>
                                        <p:hsl h="0" s="-12549" l="-25098"/>
                                      </p:by>
                                    </p:animClr>
                                    <p:set>
                                      <p:cBhvr>
                                        <p:cTn id="22" dur="500" fill="hold"/>
                                        <p:tgtEl>
                                          <p:spTgt spid="3">
                                            <p:txEl>
                                              <p:pRg st="1" end="1"/>
                                            </p:txEl>
                                          </p:spTgt>
                                        </p:tgtEl>
                                        <p:attrNameLst>
                                          <p:attrName>fill.type</p:attrName>
                                        </p:attrNameLst>
                                      </p:cBhvr>
                                      <p:to>
                                        <p:strVal val="solid"/>
                                      </p:to>
                                    </p:set>
                                  </p:childTnLst>
                                </p:cTn>
                              </p:par>
                              <p:par>
                                <p:cTn id="23" presetID="1"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4" presetClass="emph" presetSubtype="0" fill="hold" nodeType="clickEffect">
                                  <p:stCondLst>
                                    <p:cond delay="0"/>
                                  </p:stCondLst>
                                  <p:childTnLst>
                                    <p:animClr clrSpc="hsl" dir="cw">
                                      <p:cBhvr override="childStyle">
                                        <p:cTn id="28" dur="500" fill="hold"/>
                                        <p:tgtEl>
                                          <p:spTgt spid="3">
                                            <p:txEl>
                                              <p:pRg st="2" end="2"/>
                                            </p:txEl>
                                          </p:spTgt>
                                        </p:tgtEl>
                                        <p:attrNameLst>
                                          <p:attrName>style.color</p:attrName>
                                        </p:attrNameLst>
                                      </p:cBhvr>
                                      <p:by>
                                        <p:hsl h="0" s="-12549" l="-25098"/>
                                      </p:by>
                                    </p:animClr>
                                    <p:animClr clrSpc="hsl" dir="cw">
                                      <p:cBhvr>
                                        <p:cTn id="29" dur="500" fill="hold"/>
                                        <p:tgtEl>
                                          <p:spTgt spid="3">
                                            <p:txEl>
                                              <p:pRg st="2" end="2"/>
                                            </p:txEl>
                                          </p:spTgt>
                                        </p:tgtEl>
                                        <p:attrNameLst>
                                          <p:attrName>fillcolor</p:attrName>
                                        </p:attrNameLst>
                                      </p:cBhvr>
                                      <p:by>
                                        <p:hsl h="0" s="-12549" l="-25098"/>
                                      </p:by>
                                    </p:animClr>
                                    <p:animClr clrSpc="hsl" dir="cw">
                                      <p:cBhvr>
                                        <p:cTn id="30" dur="500" fill="hold"/>
                                        <p:tgtEl>
                                          <p:spTgt spid="3">
                                            <p:txEl>
                                              <p:pRg st="2" end="2"/>
                                            </p:txEl>
                                          </p:spTgt>
                                        </p:tgtEl>
                                        <p:attrNameLst>
                                          <p:attrName>stroke.color</p:attrName>
                                        </p:attrNameLst>
                                      </p:cBhvr>
                                      <p:by>
                                        <p:hsl h="0" s="-12549" l="-25098"/>
                                      </p:by>
                                    </p:animClr>
                                    <p:set>
                                      <p:cBhvr>
                                        <p:cTn id="31" dur="500" fill="hold"/>
                                        <p:tgtEl>
                                          <p:spTgt spid="3">
                                            <p:txEl>
                                              <p:pRg st="2" end="2"/>
                                            </p:txEl>
                                          </p:spTgt>
                                        </p:tgtEl>
                                        <p:attrNameLst>
                                          <p:attrName>fill.type</p:attrName>
                                        </p:attrNameLst>
                                      </p:cBhvr>
                                      <p:to>
                                        <p:strVal val="solid"/>
                                      </p:to>
                                    </p:set>
                                  </p:childTnLst>
                                </p:cTn>
                              </p:par>
                              <p:par>
                                <p:cTn id="32" presetID="1" presetClass="entr" presetSubtype="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When To Make Distribution Files?</a:t>
            </a:r>
          </a:p>
        </p:txBody>
      </p:sp>
      <p:pic>
        <p:nvPicPr>
          <p:cNvPr id="5" name="Picture 4"/>
          <p:cNvPicPr>
            <a:picLocks noChangeAspect="1"/>
          </p:cNvPicPr>
          <p:nvPr/>
        </p:nvPicPr>
        <p:blipFill>
          <a:blip r:embed="rId3"/>
          <a:stretch>
            <a:fillRect/>
          </a:stretch>
        </p:blipFill>
        <p:spPr>
          <a:xfrm>
            <a:off x="1726096" y="1533525"/>
            <a:ext cx="4210050" cy="1076325"/>
          </a:xfrm>
          <a:prstGeom prst="rect">
            <a:avLst/>
          </a:prstGeom>
          <a:ln w="57150">
            <a:solidFill>
              <a:schemeClr val="tx1"/>
            </a:solidFill>
          </a:ln>
        </p:spPr>
      </p:pic>
      <p:pic>
        <p:nvPicPr>
          <p:cNvPr id="6" name="Picture 5"/>
          <p:cNvPicPr>
            <a:picLocks noChangeAspect="1"/>
          </p:cNvPicPr>
          <p:nvPr/>
        </p:nvPicPr>
        <p:blipFill>
          <a:blip r:embed="rId4"/>
          <a:stretch>
            <a:fillRect/>
          </a:stretch>
        </p:blipFill>
        <p:spPr>
          <a:xfrm>
            <a:off x="1726096" y="2805113"/>
            <a:ext cx="3648075" cy="1133475"/>
          </a:xfrm>
          <a:prstGeom prst="rect">
            <a:avLst/>
          </a:prstGeom>
          <a:ln w="57150">
            <a:solidFill>
              <a:schemeClr val="tx1"/>
            </a:solidFill>
          </a:ln>
        </p:spPr>
      </p:pic>
      <p:pic>
        <p:nvPicPr>
          <p:cNvPr id="7" name="Picture 6"/>
          <p:cNvPicPr>
            <a:picLocks noChangeAspect="1"/>
          </p:cNvPicPr>
          <p:nvPr/>
        </p:nvPicPr>
        <p:blipFill>
          <a:blip r:embed="rId5"/>
          <a:stretch>
            <a:fillRect/>
          </a:stretch>
        </p:blipFill>
        <p:spPr>
          <a:xfrm>
            <a:off x="1726096" y="4067176"/>
            <a:ext cx="2390775" cy="1104900"/>
          </a:xfrm>
          <a:prstGeom prst="rect">
            <a:avLst/>
          </a:prstGeom>
          <a:ln w="57150">
            <a:solidFill>
              <a:schemeClr val="tx1"/>
            </a:solidFill>
          </a:ln>
        </p:spPr>
      </p:pic>
      <p:pic>
        <p:nvPicPr>
          <p:cNvPr id="8" name="Picture 7"/>
          <p:cNvPicPr>
            <a:picLocks noChangeAspect="1"/>
          </p:cNvPicPr>
          <p:nvPr/>
        </p:nvPicPr>
        <p:blipFill>
          <a:blip r:embed="rId6"/>
          <a:stretch>
            <a:fillRect/>
          </a:stretch>
        </p:blipFill>
        <p:spPr>
          <a:xfrm>
            <a:off x="8127108" y="1533525"/>
            <a:ext cx="3105150" cy="914400"/>
          </a:xfrm>
          <a:prstGeom prst="rect">
            <a:avLst/>
          </a:prstGeom>
          <a:ln w="57150">
            <a:solidFill>
              <a:schemeClr val="tx1"/>
            </a:solidFill>
          </a:ln>
        </p:spPr>
      </p:pic>
      <p:pic>
        <p:nvPicPr>
          <p:cNvPr id="9" name="ConfigWizard"/>
          <p:cNvPicPr/>
          <p:nvPr/>
        </p:nvPicPr>
        <p:blipFill>
          <a:blip r:embed="rId7"/>
          <a:stretch>
            <a:fillRect/>
          </a:stretch>
        </p:blipFill>
        <p:spPr>
          <a:xfrm>
            <a:off x="7524447" y="2805113"/>
            <a:ext cx="3707811" cy="3791069"/>
          </a:xfrm>
          <a:prstGeom prst="rect">
            <a:avLst/>
          </a:prstGeom>
          <a:ln w="57150">
            <a:solidFill>
              <a:schemeClr val="tx1"/>
            </a:solidFill>
          </a:ln>
        </p:spPr>
      </p:pic>
    </p:spTree>
    <p:extLst>
      <p:ext uri="{BB962C8B-B14F-4D97-AF65-F5344CB8AC3E}">
        <p14:creationId xmlns:p14="http://schemas.microsoft.com/office/powerpoint/2010/main" val="87395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mph" presetSubtype="0" nodeType="clickEffect">
                                  <p:stCondLst>
                                    <p:cond delay="0"/>
                                  </p:stCondLst>
                                  <p:childTnLst>
                                    <p:set>
                                      <p:cBhvr>
                                        <p:cTn id="10" dur="indefinite"/>
                                        <p:tgtEl>
                                          <p:spTgt spid="5"/>
                                        </p:tgtEl>
                                        <p:attrNameLst>
                                          <p:attrName>style.opacity</p:attrName>
                                        </p:attrNameLst>
                                      </p:cBhvr>
                                      <p:to>
                                        <p:strVal val="0.5"/>
                                      </p:to>
                                    </p:set>
                                    <p:animEffect filter="image" prLst="opacity: 0.5">
                                      <p:cBhvr rctx="IE">
                                        <p:cTn id="11" dur="indefinite"/>
                                        <p:tgtEl>
                                          <p:spTgt spid="5"/>
                                        </p:tgtEl>
                                      </p:cBhvr>
                                    </p:animEffec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9" presetClass="emph" presetSubtype="0" nodeType="clickEffect">
                                  <p:stCondLst>
                                    <p:cond delay="0"/>
                                  </p:stCondLst>
                                  <p:childTnLst>
                                    <p:set>
                                      <p:cBhvr>
                                        <p:cTn id="17" dur="indefinite"/>
                                        <p:tgtEl>
                                          <p:spTgt spid="6"/>
                                        </p:tgtEl>
                                        <p:attrNameLst>
                                          <p:attrName>style.opacity</p:attrName>
                                        </p:attrNameLst>
                                      </p:cBhvr>
                                      <p:to>
                                        <p:strVal val="0.5"/>
                                      </p:to>
                                    </p:set>
                                    <p:animEffect filter="image" prLst="opacity: 0.5">
                                      <p:cBhvr rctx="IE">
                                        <p:cTn id="18" dur="indefinite"/>
                                        <p:tgtEl>
                                          <p:spTgt spid="6"/>
                                        </p:tgtEl>
                                      </p:cBhvr>
                                    </p:animEffec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mph" presetSubtype="0" nodeType="clickEffect">
                                  <p:stCondLst>
                                    <p:cond delay="0"/>
                                  </p:stCondLst>
                                  <p:childTnLst>
                                    <p:set>
                                      <p:cBhvr>
                                        <p:cTn id="24" dur="indefinite"/>
                                        <p:tgtEl>
                                          <p:spTgt spid="7"/>
                                        </p:tgtEl>
                                        <p:attrNameLst>
                                          <p:attrName>style.opacity</p:attrName>
                                        </p:attrNameLst>
                                      </p:cBhvr>
                                      <p:to>
                                        <p:strVal val="0.5"/>
                                      </p:to>
                                    </p:set>
                                    <p:animEffect filter="image" prLst="opacity: 0.5">
                                      <p:cBhvr rctx="IE">
                                        <p:cTn id="25" dur="indefinite"/>
                                        <p:tgtEl>
                                          <p:spTgt spid="7"/>
                                        </p:tgtEl>
                                      </p:cBhvr>
                                    </p:animEffect>
                                  </p:childTnLst>
                                </p:cTn>
                              </p:par>
                              <p:par>
                                <p:cTn id="26" presetID="1"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9" presetClass="emph" presetSubtype="0" nodeType="clickEffect">
                                  <p:stCondLst>
                                    <p:cond delay="0"/>
                                  </p:stCondLst>
                                  <p:childTnLst>
                                    <p:set>
                                      <p:cBhvr>
                                        <p:cTn id="31" dur="indefinite"/>
                                        <p:tgtEl>
                                          <p:spTgt spid="8"/>
                                        </p:tgtEl>
                                        <p:attrNameLst>
                                          <p:attrName>style.opacity</p:attrName>
                                        </p:attrNameLst>
                                      </p:cBhvr>
                                      <p:to>
                                        <p:strVal val="0.5"/>
                                      </p:to>
                                    </p:set>
                                    <p:animEffect filter="image" prLst="opacity: 0.5">
                                      <p:cBhvr rctx="IE">
                                        <p:cTn id="32" dur="indefinite"/>
                                        <p:tgtEl>
                                          <p:spTgt spid="8"/>
                                        </p:tgtEl>
                                      </p:cBhvr>
                                    </p:animEffect>
                                  </p:childTnLst>
                                </p:cTn>
                              </p:par>
                              <p:par>
                                <p:cTn id="33" presetID="1"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Do WI Packs Require a Distribution?</a:t>
            </a:r>
          </a:p>
        </p:txBody>
      </p:sp>
      <p:sp>
        <p:nvSpPr>
          <p:cNvPr id="3" name="Text Placeholder 2"/>
          <p:cNvSpPr>
            <a:spLocks noGrp="1"/>
          </p:cNvSpPr>
          <p:nvPr>
            <p:ph type="body" sz="quarter" idx="10"/>
          </p:nvPr>
        </p:nvSpPr>
        <p:spPr/>
        <p:txBody>
          <a:bodyPr>
            <a:normAutofit/>
          </a:bodyPr>
          <a:lstStyle/>
          <a:p>
            <a:pPr lvl="1">
              <a:buClr>
                <a:srgbClr val="FFFF00"/>
              </a:buClr>
              <a:buFont typeface="Wingdings" panose="05000000000000000000" pitchFamily="2" charset="2"/>
              <a:buChar char="Ø"/>
            </a:pPr>
            <a:r>
              <a:rPr lang="en-US" sz="2400" dirty="0"/>
              <a:t> Generally, </a:t>
            </a:r>
            <a:r>
              <a:rPr lang="en-US" sz="2400" b="1" dirty="0">
                <a:solidFill>
                  <a:srgbClr val="FFFF00"/>
                </a:solidFill>
              </a:rPr>
              <a:t>no</a:t>
            </a:r>
            <a:r>
              <a:rPr lang="en-US" sz="2400" dirty="0"/>
              <a:t>, but</a:t>
            </a:r>
          </a:p>
          <a:p>
            <a:pPr lvl="2">
              <a:buClr>
                <a:srgbClr val="FFFF00"/>
              </a:buClr>
              <a:buFont typeface="Wingdings" panose="05000000000000000000" pitchFamily="2" charset="2"/>
              <a:buChar char="ü"/>
            </a:pPr>
            <a:r>
              <a:rPr lang="en-US" sz="2000" dirty="0"/>
              <a:t> Major releases may have you make configuration changes, which will require a distribution.</a:t>
            </a:r>
          </a:p>
          <a:p>
            <a:pPr lvl="1">
              <a:buClr>
                <a:srgbClr val="FFFF00"/>
              </a:buClr>
              <a:buFont typeface="Wingdings" panose="05000000000000000000" pitchFamily="2" charset="2"/>
              <a:buChar char="Ø"/>
            </a:pPr>
            <a:r>
              <a:rPr lang="en-US" sz="2400" dirty="0"/>
              <a:t> Read instructions released WI packs to know for sure.</a:t>
            </a:r>
          </a:p>
          <a:p>
            <a:pPr lvl="2"/>
            <a:endParaRPr lang="en-US" sz="3600" dirty="0"/>
          </a:p>
        </p:txBody>
      </p:sp>
    </p:spTree>
    <p:extLst>
      <p:ext uri="{BB962C8B-B14F-4D97-AF65-F5344CB8AC3E}">
        <p14:creationId xmlns:p14="http://schemas.microsoft.com/office/powerpoint/2010/main" val="200519452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277007068"/>
              </p:ext>
            </p:extLst>
          </p:nvPr>
        </p:nvGraphicFramePr>
        <p:xfrm>
          <a:off x="1980935" y="1502579"/>
          <a:ext cx="9457394" cy="45324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ontent Placeholder 4"/>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Distribution: Export Users</a:t>
            </a:r>
          </a:p>
        </p:txBody>
      </p:sp>
    </p:spTree>
    <p:extLst>
      <p:ext uri="{BB962C8B-B14F-4D97-AF65-F5344CB8AC3E}">
        <p14:creationId xmlns:p14="http://schemas.microsoft.com/office/powerpoint/2010/main" val="4082796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graphicEl>
                                              <a:dgm id="{614458FD-AE51-4910-BCDC-8909CA8D1686}"/>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grpId="1" nodeType="clickEffect">
                                  <p:stCondLst>
                                    <p:cond delay="0"/>
                                  </p:stCondLst>
                                  <p:childTnLst>
                                    <p:animClr clrSpc="hsl" dir="cw">
                                      <p:cBhvr override="childStyle">
                                        <p:cTn id="10" dur="500" fill="hold"/>
                                        <p:tgtEl>
                                          <p:spTgt spid="2">
                                            <p:graphicEl>
                                              <a:dgm id="{614458FD-AE51-4910-BCDC-8909CA8D1686}"/>
                                            </p:graphicEl>
                                          </p:spTgt>
                                        </p:tgtEl>
                                        <p:attrNameLst>
                                          <p:attrName>style.color</p:attrName>
                                        </p:attrNameLst>
                                      </p:cBhvr>
                                      <p:by>
                                        <p:hsl h="0" s="-12549" l="-25098"/>
                                      </p:by>
                                    </p:animClr>
                                    <p:animClr clrSpc="hsl" dir="cw">
                                      <p:cBhvr>
                                        <p:cTn id="11" dur="500" fill="hold"/>
                                        <p:tgtEl>
                                          <p:spTgt spid="2">
                                            <p:graphicEl>
                                              <a:dgm id="{614458FD-AE51-4910-BCDC-8909CA8D1686}"/>
                                            </p:graphicEl>
                                          </p:spTgt>
                                        </p:tgtEl>
                                        <p:attrNameLst>
                                          <p:attrName>fillcolor</p:attrName>
                                        </p:attrNameLst>
                                      </p:cBhvr>
                                      <p:by>
                                        <p:hsl h="0" s="-12549" l="-25098"/>
                                      </p:by>
                                    </p:animClr>
                                    <p:animClr clrSpc="hsl" dir="cw">
                                      <p:cBhvr>
                                        <p:cTn id="12" dur="500" fill="hold"/>
                                        <p:tgtEl>
                                          <p:spTgt spid="2">
                                            <p:graphicEl>
                                              <a:dgm id="{614458FD-AE51-4910-BCDC-8909CA8D1686}"/>
                                            </p:graphicEl>
                                          </p:spTgt>
                                        </p:tgtEl>
                                        <p:attrNameLst>
                                          <p:attrName>stroke.color</p:attrName>
                                        </p:attrNameLst>
                                      </p:cBhvr>
                                      <p:by>
                                        <p:hsl h="0" s="-12549" l="-25098"/>
                                      </p:by>
                                    </p:animClr>
                                    <p:set>
                                      <p:cBhvr>
                                        <p:cTn id="13" dur="500" fill="hold"/>
                                        <p:tgtEl>
                                          <p:spTgt spid="2">
                                            <p:graphicEl>
                                              <a:dgm id="{614458FD-AE51-4910-BCDC-8909CA8D1686}"/>
                                            </p:graphicEl>
                                          </p:spTgt>
                                        </p:tgtEl>
                                        <p:attrNameLst>
                                          <p:attrName>fill.type</p:attrName>
                                        </p:attrNameLst>
                                      </p:cBhvr>
                                      <p:to>
                                        <p:strVal val="solid"/>
                                      </p:to>
                                    </p:set>
                                  </p:childTnLst>
                                </p:cTn>
                              </p:par>
                              <p:par>
                                <p:cTn id="14" presetID="1" presetClass="entr" presetSubtype="0" fill="hold" grpId="0" nodeType="withEffect">
                                  <p:stCondLst>
                                    <p:cond delay="0"/>
                                  </p:stCondLst>
                                  <p:childTnLst>
                                    <p:set>
                                      <p:cBhvr>
                                        <p:cTn id="15" dur="1" fill="hold">
                                          <p:stCondLst>
                                            <p:cond delay="0"/>
                                          </p:stCondLst>
                                        </p:cTn>
                                        <p:tgtEl>
                                          <p:spTgt spid="2">
                                            <p:graphicEl>
                                              <a:dgm id="{47EA80E1-C7B9-4278-AA02-AD1400D100D1}"/>
                                            </p:graphic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grpId="1" nodeType="clickEffect">
                                  <p:stCondLst>
                                    <p:cond delay="0"/>
                                  </p:stCondLst>
                                  <p:childTnLst>
                                    <p:animClr clrSpc="hsl" dir="cw">
                                      <p:cBhvr override="childStyle">
                                        <p:cTn id="19" dur="500" fill="hold"/>
                                        <p:tgtEl>
                                          <p:spTgt spid="2">
                                            <p:graphicEl>
                                              <a:dgm id="{47EA80E1-C7B9-4278-AA02-AD1400D100D1}"/>
                                            </p:graphicEl>
                                          </p:spTgt>
                                        </p:tgtEl>
                                        <p:attrNameLst>
                                          <p:attrName>style.color</p:attrName>
                                        </p:attrNameLst>
                                      </p:cBhvr>
                                      <p:by>
                                        <p:hsl h="0" s="-12549" l="-25098"/>
                                      </p:by>
                                    </p:animClr>
                                    <p:animClr clrSpc="hsl" dir="cw">
                                      <p:cBhvr>
                                        <p:cTn id="20" dur="500" fill="hold"/>
                                        <p:tgtEl>
                                          <p:spTgt spid="2">
                                            <p:graphicEl>
                                              <a:dgm id="{47EA80E1-C7B9-4278-AA02-AD1400D100D1}"/>
                                            </p:graphicEl>
                                          </p:spTgt>
                                        </p:tgtEl>
                                        <p:attrNameLst>
                                          <p:attrName>fillcolor</p:attrName>
                                        </p:attrNameLst>
                                      </p:cBhvr>
                                      <p:by>
                                        <p:hsl h="0" s="-12549" l="-25098"/>
                                      </p:by>
                                    </p:animClr>
                                    <p:animClr clrSpc="hsl" dir="cw">
                                      <p:cBhvr>
                                        <p:cTn id="21" dur="500" fill="hold"/>
                                        <p:tgtEl>
                                          <p:spTgt spid="2">
                                            <p:graphicEl>
                                              <a:dgm id="{47EA80E1-C7B9-4278-AA02-AD1400D100D1}"/>
                                            </p:graphicEl>
                                          </p:spTgt>
                                        </p:tgtEl>
                                        <p:attrNameLst>
                                          <p:attrName>stroke.color</p:attrName>
                                        </p:attrNameLst>
                                      </p:cBhvr>
                                      <p:by>
                                        <p:hsl h="0" s="-12549" l="-25098"/>
                                      </p:by>
                                    </p:animClr>
                                    <p:set>
                                      <p:cBhvr>
                                        <p:cTn id="22" dur="500" fill="hold"/>
                                        <p:tgtEl>
                                          <p:spTgt spid="2">
                                            <p:graphicEl>
                                              <a:dgm id="{47EA80E1-C7B9-4278-AA02-AD1400D100D1}"/>
                                            </p:graphicEl>
                                          </p:spTgt>
                                        </p:tgtEl>
                                        <p:attrNameLst>
                                          <p:attrName>fill.type</p:attrName>
                                        </p:attrNameLst>
                                      </p:cBhvr>
                                      <p:to>
                                        <p:strVal val="solid"/>
                                      </p:to>
                                    </p:set>
                                  </p:childTnLst>
                                </p:cTn>
                              </p:par>
                              <p:par>
                                <p:cTn id="23" presetID="1" presetClass="entr" presetSubtype="0" fill="hold" grpId="0" nodeType="withEffect">
                                  <p:stCondLst>
                                    <p:cond delay="0"/>
                                  </p:stCondLst>
                                  <p:childTnLst>
                                    <p:set>
                                      <p:cBhvr>
                                        <p:cTn id="24" dur="1" fill="hold">
                                          <p:stCondLst>
                                            <p:cond delay="0"/>
                                          </p:stCondLst>
                                        </p:cTn>
                                        <p:tgtEl>
                                          <p:spTgt spid="2">
                                            <p:graphicEl>
                                              <a:dgm id="{EF80DF86-1D35-44CF-A2B0-DB1F446EF35A}"/>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4" presetClass="emph" presetSubtype="0" fill="hold" grpId="1" nodeType="clickEffect">
                                  <p:stCondLst>
                                    <p:cond delay="0"/>
                                  </p:stCondLst>
                                  <p:childTnLst>
                                    <p:animClr clrSpc="hsl" dir="cw">
                                      <p:cBhvr override="childStyle">
                                        <p:cTn id="28" dur="500" fill="hold"/>
                                        <p:tgtEl>
                                          <p:spTgt spid="2">
                                            <p:graphicEl>
                                              <a:dgm id="{EF80DF86-1D35-44CF-A2B0-DB1F446EF35A}"/>
                                            </p:graphicEl>
                                          </p:spTgt>
                                        </p:tgtEl>
                                        <p:attrNameLst>
                                          <p:attrName>style.color</p:attrName>
                                        </p:attrNameLst>
                                      </p:cBhvr>
                                      <p:by>
                                        <p:hsl h="0" s="-12549" l="-25098"/>
                                      </p:by>
                                    </p:animClr>
                                    <p:animClr clrSpc="hsl" dir="cw">
                                      <p:cBhvr>
                                        <p:cTn id="29" dur="500" fill="hold"/>
                                        <p:tgtEl>
                                          <p:spTgt spid="2">
                                            <p:graphicEl>
                                              <a:dgm id="{EF80DF86-1D35-44CF-A2B0-DB1F446EF35A}"/>
                                            </p:graphicEl>
                                          </p:spTgt>
                                        </p:tgtEl>
                                        <p:attrNameLst>
                                          <p:attrName>fillcolor</p:attrName>
                                        </p:attrNameLst>
                                      </p:cBhvr>
                                      <p:by>
                                        <p:hsl h="0" s="-12549" l="-25098"/>
                                      </p:by>
                                    </p:animClr>
                                    <p:animClr clrSpc="hsl" dir="cw">
                                      <p:cBhvr>
                                        <p:cTn id="30" dur="500" fill="hold"/>
                                        <p:tgtEl>
                                          <p:spTgt spid="2">
                                            <p:graphicEl>
                                              <a:dgm id="{EF80DF86-1D35-44CF-A2B0-DB1F446EF35A}"/>
                                            </p:graphicEl>
                                          </p:spTgt>
                                        </p:tgtEl>
                                        <p:attrNameLst>
                                          <p:attrName>stroke.color</p:attrName>
                                        </p:attrNameLst>
                                      </p:cBhvr>
                                      <p:by>
                                        <p:hsl h="0" s="-12549" l="-25098"/>
                                      </p:by>
                                    </p:animClr>
                                    <p:set>
                                      <p:cBhvr>
                                        <p:cTn id="31" dur="500" fill="hold"/>
                                        <p:tgtEl>
                                          <p:spTgt spid="2">
                                            <p:graphicEl>
                                              <a:dgm id="{EF80DF86-1D35-44CF-A2B0-DB1F446EF35A}"/>
                                            </p:graphicEl>
                                          </p:spTgt>
                                        </p:tgtEl>
                                        <p:attrNameLst>
                                          <p:attrName>fill.type</p:attrName>
                                        </p:attrNameLst>
                                      </p:cBhvr>
                                      <p:to>
                                        <p:strVal val="solid"/>
                                      </p:to>
                                    </p:set>
                                  </p:childTnLst>
                                </p:cTn>
                              </p:par>
                              <p:par>
                                <p:cTn id="32" presetID="1" presetClass="entr" presetSubtype="0" fill="hold" grpId="0" nodeType="withEffect">
                                  <p:stCondLst>
                                    <p:cond delay="0"/>
                                  </p:stCondLst>
                                  <p:childTnLst>
                                    <p:set>
                                      <p:cBhvr>
                                        <p:cTn id="33" dur="1" fill="hold">
                                          <p:stCondLst>
                                            <p:cond delay="0"/>
                                          </p:stCondLst>
                                        </p:cTn>
                                        <p:tgtEl>
                                          <p:spTgt spid="2">
                                            <p:graphicEl>
                                              <a:dgm id="{3B83930E-716B-407D-869B-C5437BF27BD2}"/>
                                            </p:graphic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4" presetClass="emph" presetSubtype="0" fill="hold" grpId="1" nodeType="clickEffect">
                                  <p:stCondLst>
                                    <p:cond delay="0"/>
                                  </p:stCondLst>
                                  <p:childTnLst>
                                    <p:animClr clrSpc="hsl" dir="cw">
                                      <p:cBhvr override="childStyle">
                                        <p:cTn id="37" dur="500" fill="hold"/>
                                        <p:tgtEl>
                                          <p:spTgt spid="2">
                                            <p:graphicEl>
                                              <a:dgm id="{3B83930E-716B-407D-869B-C5437BF27BD2}"/>
                                            </p:graphicEl>
                                          </p:spTgt>
                                        </p:tgtEl>
                                        <p:attrNameLst>
                                          <p:attrName>style.color</p:attrName>
                                        </p:attrNameLst>
                                      </p:cBhvr>
                                      <p:by>
                                        <p:hsl h="0" s="-12549" l="-25098"/>
                                      </p:by>
                                    </p:animClr>
                                    <p:animClr clrSpc="hsl" dir="cw">
                                      <p:cBhvr>
                                        <p:cTn id="38" dur="500" fill="hold"/>
                                        <p:tgtEl>
                                          <p:spTgt spid="2">
                                            <p:graphicEl>
                                              <a:dgm id="{3B83930E-716B-407D-869B-C5437BF27BD2}"/>
                                            </p:graphicEl>
                                          </p:spTgt>
                                        </p:tgtEl>
                                        <p:attrNameLst>
                                          <p:attrName>fillcolor</p:attrName>
                                        </p:attrNameLst>
                                      </p:cBhvr>
                                      <p:by>
                                        <p:hsl h="0" s="-12549" l="-25098"/>
                                      </p:by>
                                    </p:animClr>
                                    <p:animClr clrSpc="hsl" dir="cw">
                                      <p:cBhvr>
                                        <p:cTn id="39" dur="500" fill="hold"/>
                                        <p:tgtEl>
                                          <p:spTgt spid="2">
                                            <p:graphicEl>
                                              <a:dgm id="{3B83930E-716B-407D-869B-C5437BF27BD2}"/>
                                            </p:graphicEl>
                                          </p:spTgt>
                                        </p:tgtEl>
                                        <p:attrNameLst>
                                          <p:attrName>stroke.color</p:attrName>
                                        </p:attrNameLst>
                                      </p:cBhvr>
                                      <p:by>
                                        <p:hsl h="0" s="-12549" l="-25098"/>
                                      </p:by>
                                    </p:animClr>
                                    <p:set>
                                      <p:cBhvr>
                                        <p:cTn id="40" dur="500" fill="hold"/>
                                        <p:tgtEl>
                                          <p:spTgt spid="2">
                                            <p:graphicEl>
                                              <a:dgm id="{3B83930E-716B-407D-869B-C5437BF27BD2}"/>
                                            </p:graphicEl>
                                          </p:spTgt>
                                        </p:tgtEl>
                                        <p:attrNameLst>
                                          <p:attrName>fill.type</p:attrName>
                                        </p:attrNameLst>
                                      </p:cBhvr>
                                      <p:to>
                                        <p:strVal val="solid"/>
                                      </p:to>
                                    </p:set>
                                  </p:childTnLst>
                                </p:cTn>
                              </p:par>
                              <p:par>
                                <p:cTn id="41" presetID="1" presetClass="entr" presetSubtype="0" fill="hold" grpId="0" nodeType="withEffect">
                                  <p:stCondLst>
                                    <p:cond delay="0"/>
                                  </p:stCondLst>
                                  <p:childTnLst>
                                    <p:set>
                                      <p:cBhvr>
                                        <p:cTn id="42" dur="1" fill="hold">
                                          <p:stCondLst>
                                            <p:cond delay="0"/>
                                          </p:stCondLst>
                                        </p:cTn>
                                        <p:tgtEl>
                                          <p:spTgt spid="2">
                                            <p:graphicEl>
                                              <a:dgm id="{73B2CA60-71F8-434E-BF76-AE3BB572E9D1}"/>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4" presetClass="emph" presetSubtype="0" fill="hold" grpId="1" nodeType="clickEffect">
                                  <p:stCondLst>
                                    <p:cond delay="0"/>
                                  </p:stCondLst>
                                  <p:childTnLst>
                                    <p:animClr clrSpc="hsl" dir="cw">
                                      <p:cBhvr override="childStyle">
                                        <p:cTn id="46" dur="500" fill="hold"/>
                                        <p:tgtEl>
                                          <p:spTgt spid="2">
                                            <p:graphicEl>
                                              <a:dgm id="{73B2CA60-71F8-434E-BF76-AE3BB572E9D1}"/>
                                            </p:graphicEl>
                                          </p:spTgt>
                                        </p:tgtEl>
                                        <p:attrNameLst>
                                          <p:attrName>style.color</p:attrName>
                                        </p:attrNameLst>
                                      </p:cBhvr>
                                      <p:by>
                                        <p:hsl h="0" s="-12549" l="-25098"/>
                                      </p:by>
                                    </p:animClr>
                                    <p:animClr clrSpc="hsl" dir="cw">
                                      <p:cBhvr>
                                        <p:cTn id="47" dur="500" fill="hold"/>
                                        <p:tgtEl>
                                          <p:spTgt spid="2">
                                            <p:graphicEl>
                                              <a:dgm id="{73B2CA60-71F8-434E-BF76-AE3BB572E9D1}"/>
                                            </p:graphicEl>
                                          </p:spTgt>
                                        </p:tgtEl>
                                        <p:attrNameLst>
                                          <p:attrName>fillcolor</p:attrName>
                                        </p:attrNameLst>
                                      </p:cBhvr>
                                      <p:by>
                                        <p:hsl h="0" s="-12549" l="-25098"/>
                                      </p:by>
                                    </p:animClr>
                                    <p:animClr clrSpc="hsl" dir="cw">
                                      <p:cBhvr>
                                        <p:cTn id="48" dur="500" fill="hold"/>
                                        <p:tgtEl>
                                          <p:spTgt spid="2">
                                            <p:graphicEl>
                                              <a:dgm id="{73B2CA60-71F8-434E-BF76-AE3BB572E9D1}"/>
                                            </p:graphicEl>
                                          </p:spTgt>
                                        </p:tgtEl>
                                        <p:attrNameLst>
                                          <p:attrName>stroke.color</p:attrName>
                                        </p:attrNameLst>
                                      </p:cBhvr>
                                      <p:by>
                                        <p:hsl h="0" s="-12549" l="-25098"/>
                                      </p:by>
                                    </p:animClr>
                                    <p:set>
                                      <p:cBhvr>
                                        <p:cTn id="49" dur="500" fill="hold"/>
                                        <p:tgtEl>
                                          <p:spTgt spid="2">
                                            <p:graphicEl>
                                              <a:dgm id="{73B2CA60-71F8-434E-BF76-AE3BB572E9D1}"/>
                                            </p:graphicEl>
                                          </p:spTgt>
                                        </p:tgtEl>
                                        <p:attrNameLst>
                                          <p:attrName>fill.type</p:attrName>
                                        </p:attrNameLst>
                                      </p:cBhvr>
                                      <p:to>
                                        <p:strVal val="solid"/>
                                      </p:to>
                                    </p:set>
                                  </p:childTnLst>
                                </p:cTn>
                              </p:par>
                              <p:par>
                                <p:cTn id="50" presetID="1" presetClass="entr" presetSubtype="0" fill="hold" grpId="0" nodeType="withEffect">
                                  <p:stCondLst>
                                    <p:cond delay="0"/>
                                  </p:stCondLst>
                                  <p:childTnLst>
                                    <p:set>
                                      <p:cBhvr>
                                        <p:cTn id="51" dur="1" fill="hold">
                                          <p:stCondLst>
                                            <p:cond delay="0"/>
                                          </p:stCondLst>
                                        </p:cTn>
                                        <p:tgtEl>
                                          <p:spTgt spid="2">
                                            <p:graphicEl>
                                              <a:dgm id="{79031E6B-2897-4E14-9611-72A4619DFE69}"/>
                                            </p:graphic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4" presetClass="emph" presetSubtype="0" fill="hold" grpId="2" nodeType="clickEffect">
                                  <p:stCondLst>
                                    <p:cond delay="0"/>
                                  </p:stCondLst>
                                  <p:childTnLst>
                                    <p:animClr clrSpc="hsl" dir="cw">
                                      <p:cBhvr override="childStyle">
                                        <p:cTn id="55" dur="500" fill="hold"/>
                                        <p:tgtEl>
                                          <p:spTgt spid="2">
                                            <p:graphicEl>
                                              <a:dgm id="{614458FD-AE51-4910-BCDC-8909CA8D1686}"/>
                                            </p:graphicEl>
                                          </p:spTgt>
                                        </p:tgtEl>
                                        <p:attrNameLst>
                                          <p:attrName>style.color</p:attrName>
                                        </p:attrNameLst>
                                      </p:cBhvr>
                                      <p:by>
                                        <p:hsl h="0" s="-12549" l="-25098"/>
                                      </p:by>
                                    </p:animClr>
                                    <p:animClr clrSpc="hsl" dir="cw">
                                      <p:cBhvr>
                                        <p:cTn id="56" dur="500" fill="hold"/>
                                        <p:tgtEl>
                                          <p:spTgt spid="2">
                                            <p:graphicEl>
                                              <a:dgm id="{614458FD-AE51-4910-BCDC-8909CA8D1686}"/>
                                            </p:graphicEl>
                                          </p:spTgt>
                                        </p:tgtEl>
                                        <p:attrNameLst>
                                          <p:attrName>fillcolor</p:attrName>
                                        </p:attrNameLst>
                                      </p:cBhvr>
                                      <p:by>
                                        <p:hsl h="0" s="-12549" l="-25098"/>
                                      </p:by>
                                    </p:animClr>
                                    <p:animClr clrSpc="hsl" dir="cw">
                                      <p:cBhvr>
                                        <p:cTn id="57" dur="500" fill="hold"/>
                                        <p:tgtEl>
                                          <p:spTgt spid="2">
                                            <p:graphicEl>
                                              <a:dgm id="{614458FD-AE51-4910-BCDC-8909CA8D1686}"/>
                                            </p:graphicEl>
                                          </p:spTgt>
                                        </p:tgtEl>
                                        <p:attrNameLst>
                                          <p:attrName>stroke.color</p:attrName>
                                        </p:attrNameLst>
                                      </p:cBhvr>
                                      <p:by>
                                        <p:hsl h="0" s="-12549" l="-25098"/>
                                      </p:by>
                                    </p:animClr>
                                    <p:set>
                                      <p:cBhvr>
                                        <p:cTn id="58" dur="500" fill="hold"/>
                                        <p:tgtEl>
                                          <p:spTgt spid="2">
                                            <p:graphicEl>
                                              <a:dgm id="{614458FD-AE51-4910-BCDC-8909CA8D1686}"/>
                                            </p:graphicEl>
                                          </p:spTgt>
                                        </p:tgtEl>
                                        <p:attrNameLst>
                                          <p:attrName>fill.type</p:attrName>
                                        </p:attrNameLst>
                                      </p:cBhvr>
                                      <p:to>
                                        <p:strVal val="solid"/>
                                      </p:to>
                                    </p:set>
                                  </p:childTnLst>
                                </p:cTn>
                              </p:par>
                              <p:par>
                                <p:cTn id="59" presetID="24" presetClass="emph" presetSubtype="0" fill="hold" grpId="2" nodeType="withEffect">
                                  <p:stCondLst>
                                    <p:cond delay="0"/>
                                  </p:stCondLst>
                                  <p:childTnLst>
                                    <p:animClr clrSpc="hsl" dir="cw">
                                      <p:cBhvr override="childStyle">
                                        <p:cTn id="60" dur="500" fill="hold"/>
                                        <p:tgtEl>
                                          <p:spTgt spid="2">
                                            <p:graphicEl>
                                              <a:dgm id="{47EA80E1-C7B9-4278-AA02-AD1400D100D1}"/>
                                            </p:graphicEl>
                                          </p:spTgt>
                                        </p:tgtEl>
                                        <p:attrNameLst>
                                          <p:attrName>style.color</p:attrName>
                                        </p:attrNameLst>
                                      </p:cBhvr>
                                      <p:by>
                                        <p:hsl h="0" s="-12549" l="-25098"/>
                                      </p:by>
                                    </p:animClr>
                                    <p:animClr clrSpc="hsl" dir="cw">
                                      <p:cBhvr>
                                        <p:cTn id="61" dur="500" fill="hold"/>
                                        <p:tgtEl>
                                          <p:spTgt spid="2">
                                            <p:graphicEl>
                                              <a:dgm id="{47EA80E1-C7B9-4278-AA02-AD1400D100D1}"/>
                                            </p:graphicEl>
                                          </p:spTgt>
                                        </p:tgtEl>
                                        <p:attrNameLst>
                                          <p:attrName>fillcolor</p:attrName>
                                        </p:attrNameLst>
                                      </p:cBhvr>
                                      <p:by>
                                        <p:hsl h="0" s="-12549" l="-25098"/>
                                      </p:by>
                                    </p:animClr>
                                    <p:animClr clrSpc="hsl" dir="cw">
                                      <p:cBhvr>
                                        <p:cTn id="62" dur="500" fill="hold"/>
                                        <p:tgtEl>
                                          <p:spTgt spid="2">
                                            <p:graphicEl>
                                              <a:dgm id="{47EA80E1-C7B9-4278-AA02-AD1400D100D1}"/>
                                            </p:graphicEl>
                                          </p:spTgt>
                                        </p:tgtEl>
                                        <p:attrNameLst>
                                          <p:attrName>stroke.color</p:attrName>
                                        </p:attrNameLst>
                                      </p:cBhvr>
                                      <p:by>
                                        <p:hsl h="0" s="-12549" l="-25098"/>
                                      </p:by>
                                    </p:animClr>
                                    <p:set>
                                      <p:cBhvr>
                                        <p:cTn id="63" dur="500" fill="hold"/>
                                        <p:tgtEl>
                                          <p:spTgt spid="2">
                                            <p:graphicEl>
                                              <a:dgm id="{47EA80E1-C7B9-4278-AA02-AD1400D100D1}"/>
                                            </p:graphicEl>
                                          </p:spTgt>
                                        </p:tgtEl>
                                        <p:attrNameLst>
                                          <p:attrName>fill.type</p:attrName>
                                        </p:attrNameLst>
                                      </p:cBhvr>
                                      <p:to>
                                        <p:strVal val="solid"/>
                                      </p:to>
                                    </p:set>
                                  </p:childTnLst>
                                </p:cTn>
                              </p:par>
                              <p:par>
                                <p:cTn id="64" presetID="24" presetClass="emph" presetSubtype="0" fill="hold" grpId="2" nodeType="withEffect">
                                  <p:stCondLst>
                                    <p:cond delay="0"/>
                                  </p:stCondLst>
                                  <p:childTnLst>
                                    <p:animClr clrSpc="hsl" dir="cw">
                                      <p:cBhvr override="childStyle">
                                        <p:cTn id="65" dur="500" fill="hold"/>
                                        <p:tgtEl>
                                          <p:spTgt spid="2">
                                            <p:graphicEl>
                                              <a:dgm id="{EF80DF86-1D35-44CF-A2B0-DB1F446EF35A}"/>
                                            </p:graphicEl>
                                          </p:spTgt>
                                        </p:tgtEl>
                                        <p:attrNameLst>
                                          <p:attrName>style.color</p:attrName>
                                        </p:attrNameLst>
                                      </p:cBhvr>
                                      <p:by>
                                        <p:hsl h="0" s="-12549" l="-25098"/>
                                      </p:by>
                                    </p:animClr>
                                    <p:animClr clrSpc="hsl" dir="cw">
                                      <p:cBhvr>
                                        <p:cTn id="66" dur="500" fill="hold"/>
                                        <p:tgtEl>
                                          <p:spTgt spid="2">
                                            <p:graphicEl>
                                              <a:dgm id="{EF80DF86-1D35-44CF-A2B0-DB1F446EF35A}"/>
                                            </p:graphicEl>
                                          </p:spTgt>
                                        </p:tgtEl>
                                        <p:attrNameLst>
                                          <p:attrName>fillcolor</p:attrName>
                                        </p:attrNameLst>
                                      </p:cBhvr>
                                      <p:by>
                                        <p:hsl h="0" s="-12549" l="-25098"/>
                                      </p:by>
                                    </p:animClr>
                                    <p:animClr clrSpc="hsl" dir="cw">
                                      <p:cBhvr>
                                        <p:cTn id="67" dur="500" fill="hold"/>
                                        <p:tgtEl>
                                          <p:spTgt spid="2">
                                            <p:graphicEl>
                                              <a:dgm id="{EF80DF86-1D35-44CF-A2B0-DB1F446EF35A}"/>
                                            </p:graphicEl>
                                          </p:spTgt>
                                        </p:tgtEl>
                                        <p:attrNameLst>
                                          <p:attrName>stroke.color</p:attrName>
                                        </p:attrNameLst>
                                      </p:cBhvr>
                                      <p:by>
                                        <p:hsl h="0" s="-12549" l="-25098"/>
                                      </p:by>
                                    </p:animClr>
                                    <p:set>
                                      <p:cBhvr>
                                        <p:cTn id="68" dur="500" fill="hold"/>
                                        <p:tgtEl>
                                          <p:spTgt spid="2">
                                            <p:graphicEl>
                                              <a:dgm id="{EF80DF86-1D35-44CF-A2B0-DB1F446EF35A}"/>
                                            </p:graphicEl>
                                          </p:spTgt>
                                        </p:tgtEl>
                                        <p:attrNameLst>
                                          <p:attrName>fill.type</p:attrName>
                                        </p:attrNameLst>
                                      </p:cBhvr>
                                      <p:to>
                                        <p:strVal val="solid"/>
                                      </p:to>
                                    </p:set>
                                  </p:childTnLst>
                                </p:cTn>
                              </p:par>
                              <p:par>
                                <p:cTn id="69" presetID="24" presetClass="emph" presetSubtype="0" fill="hold" grpId="2" nodeType="withEffect">
                                  <p:stCondLst>
                                    <p:cond delay="0"/>
                                  </p:stCondLst>
                                  <p:childTnLst>
                                    <p:animClr clrSpc="hsl" dir="cw">
                                      <p:cBhvr override="childStyle">
                                        <p:cTn id="70" dur="500" fill="hold"/>
                                        <p:tgtEl>
                                          <p:spTgt spid="2">
                                            <p:graphicEl>
                                              <a:dgm id="{3B83930E-716B-407D-869B-C5437BF27BD2}"/>
                                            </p:graphicEl>
                                          </p:spTgt>
                                        </p:tgtEl>
                                        <p:attrNameLst>
                                          <p:attrName>style.color</p:attrName>
                                        </p:attrNameLst>
                                      </p:cBhvr>
                                      <p:by>
                                        <p:hsl h="0" s="-12549" l="-25098"/>
                                      </p:by>
                                    </p:animClr>
                                    <p:animClr clrSpc="hsl" dir="cw">
                                      <p:cBhvr>
                                        <p:cTn id="71" dur="500" fill="hold"/>
                                        <p:tgtEl>
                                          <p:spTgt spid="2">
                                            <p:graphicEl>
                                              <a:dgm id="{3B83930E-716B-407D-869B-C5437BF27BD2}"/>
                                            </p:graphicEl>
                                          </p:spTgt>
                                        </p:tgtEl>
                                        <p:attrNameLst>
                                          <p:attrName>fillcolor</p:attrName>
                                        </p:attrNameLst>
                                      </p:cBhvr>
                                      <p:by>
                                        <p:hsl h="0" s="-12549" l="-25098"/>
                                      </p:by>
                                    </p:animClr>
                                    <p:animClr clrSpc="hsl" dir="cw">
                                      <p:cBhvr>
                                        <p:cTn id="72" dur="500" fill="hold"/>
                                        <p:tgtEl>
                                          <p:spTgt spid="2">
                                            <p:graphicEl>
                                              <a:dgm id="{3B83930E-716B-407D-869B-C5437BF27BD2}"/>
                                            </p:graphicEl>
                                          </p:spTgt>
                                        </p:tgtEl>
                                        <p:attrNameLst>
                                          <p:attrName>stroke.color</p:attrName>
                                        </p:attrNameLst>
                                      </p:cBhvr>
                                      <p:by>
                                        <p:hsl h="0" s="-12549" l="-25098"/>
                                      </p:by>
                                    </p:animClr>
                                    <p:set>
                                      <p:cBhvr>
                                        <p:cTn id="73" dur="500" fill="hold"/>
                                        <p:tgtEl>
                                          <p:spTgt spid="2">
                                            <p:graphicEl>
                                              <a:dgm id="{3B83930E-716B-407D-869B-C5437BF27BD2}"/>
                                            </p:graphicEl>
                                          </p:spTgt>
                                        </p:tgtEl>
                                        <p:attrNameLst>
                                          <p:attrName>fill.type</p:attrName>
                                        </p:attrNameLst>
                                      </p:cBhvr>
                                      <p:to>
                                        <p:strVal val="solid"/>
                                      </p:to>
                                    </p:set>
                                  </p:childTnLst>
                                </p:cTn>
                              </p:par>
                              <p:par>
                                <p:cTn id="74" presetID="24" presetClass="emph" presetSubtype="0" fill="hold" grpId="2" nodeType="withEffect">
                                  <p:stCondLst>
                                    <p:cond delay="0"/>
                                  </p:stCondLst>
                                  <p:childTnLst>
                                    <p:animClr clrSpc="hsl" dir="cw">
                                      <p:cBhvr override="childStyle">
                                        <p:cTn id="75" dur="500" fill="hold"/>
                                        <p:tgtEl>
                                          <p:spTgt spid="2">
                                            <p:graphicEl>
                                              <a:dgm id="{73B2CA60-71F8-434E-BF76-AE3BB572E9D1}"/>
                                            </p:graphicEl>
                                          </p:spTgt>
                                        </p:tgtEl>
                                        <p:attrNameLst>
                                          <p:attrName>style.color</p:attrName>
                                        </p:attrNameLst>
                                      </p:cBhvr>
                                      <p:by>
                                        <p:hsl h="0" s="-12549" l="-25098"/>
                                      </p:by>
                                    </p:animClr>
                                    <p:animClr clrSpc="hsl" dir="cw">
                                      <p:cBhvr>
                                        <p:cTn id="76" dur="500" fill="hold"/>
                                        <p:tgtEl>
                                          <p:spTgt spid="2">
                                            <p:graphicEl>
                                              <a:dgm id="{73B2CA60-71F8-434E-BF76-AE3BB572E9D1}"/>
                                            </p:graphicEl>
                                          </p:spTgt>
                                        </p:tgtEl>
                                        <p:attrNameLst>
                                          <p:attrName>fillcolor</p:attrName>
                                        </p:attrNameLst>
                                      </p:cBhvr>
                                      <p:by>
                                        <p:hsl h="0" s="-12549" l="-25098"/>
                                      </p:by>
                                    </p:animClr>
                                    <p:animClr clrSpc="hsl" dir="cw">
                                      <p:cBhvr>
                                        <p:cTn id="77" dur="500" fill="hold"/>
                                        <p:tgtEl>
                                          <p:spTgt spid="2">
                                            <p:graphicEl>
                                              <a:dgm id="{73B2CA60-71F8-434E-BF76-AE3BB572E9D1}"/>
                                            </p:graphicEl>
                                          </p:spTgt>
                                        </p:tgtEl>
                                        <p:attrNameLst>
                                          <p:attrName>stroke.color</p:attrName>
                                        </p:attrNameLst>
                                      </p:cBhvr>
                                      <p:by>
                                        <p:hsl h="0" s="-12549" l="-25098"/>
                                      </p:by>
                                    </p:animClr>
                                    <p:set>
                                      <p:cBhvr>
                                        <p:cTn id="78" dur="500" fill="hold"/>
                                        <p:tgtEl>
                                          <p:spTgt spid="2">
                                            <p:graphicEl>
                                              <a:dgm id="{73B2CA60-71F8-434E-BF76-AE3BB572E9D1}"/>
                                            </p:graphicEl>
                                          </p:spTgt>
                                        </p:tgtEl>
                                        <p:attrNameLst>
                                          <p:attrName>fill.type</p:attrName>
                                        </p:attrNameLst>
                                      </p:cBhvr>
                                      <p:to>
                                        <p:strVal val="solid"/>
                                      </p:to>
                                    </p:set>
                                  </p:childTnLst>
                                </p:cTn>
                              </p:par>
                              <p:par>
                                <p:cTn id="79" presetID="24" presetClass="emph" presetSubtype="0" fill="hold" grpId="2" nodeType="withEffect">
                                  <p:stCondLst>
                                    <p:cond delay="0"/>
                                  </p:stCondLst>
                                  <p:childTnLst>
                                    <p:animClr clrSpc="hsl" dir="cw">
                                      <p:cBhvr override="childStyle">
                                        <p:cTn id="80" dur="500" fill="hold"/>
                                        <p:tgtEl>
                                          <p:spTgt spid="2">
                                            <p:graphicEl>
                                              <a:dgm id="{79031E6B-2897-4E14-9611-72A4619DFE69}"/>
                                            </p:graphicEl>
                                          </p:spTgt>
                                        </p:tgtEl>
                                        <p:attrNameLst>
                                          <p:attrName>style.color</p:attrName>
                                        </p:attrNameLst>
                                      </p:cBhvr>
                                      <p:by>
                                        <p:hsl h="0" s="-12549" l="-25098"/>
                                      </p:by>
                                    </p:animClr>
                                    <p:animClr clrSpc="hsl" dir="cw">
                                      <p:cBhvr>
                                        <p:cTn id="81" dur="500" fill="hold"/>
                                        <p:tgtEl>
                                          <p:spTgt spid="2">
                                            <p:graphicEl>
                                              <a:dgm id="{79031E6B-2897-4E14-9611-72A4619DFE69}"/>
                                            </p:graphicEl>
                                          </p:spTgt>
                                        </p:tgtEl>
                                        <p:attrNameLst>
                                          <p:attrName>fillcolor</p:attrName>
                                        </p:attrNameLst>
                                      </p:cBhvr>
                                      <p:by>
                                        <p:hsl h="0" s="-12549" l="-25098"/>
                                      </p:by>
                                    </p:animClr>
                                    <p:animClr clrSpc="hsl" dir="cw">
                                      <p:cBhvr>
                                        <p:cTn id="82" dur="500" fill="hold"/>
                                        <p:tgtEl>
                                          <p:spTgt spid="2">
                                            <p:graphicEl>
                                              <a:dgm id="{79031E6B-2897-4E14-9611-72A4619DFE69}"/>
                                            </p:graphicEl>
                                          </p:spTgt>
                                        </p:tgtEl>
                                        <p:attrNameLst>
                                          <p:attrName>stroke.color</p:attrName>
                                        </p:attrNameLst>
                                      </p:cBhvr>
                                      <p:by>
                                        <p:hsl h="0" s="-12549" l="-25098"/>
                                      </p:by>
                                    </p:animClr>
                                    <p:set>
                                      <p:cBhvr>
                                        <p:cTn id="83" dur="500" fill="hold"/>
                                        <p:tgtEl>
                                          <p:spTgt spid="2">
                                            <p:graphicEl>
                                              <a:dgm id="{79031E6B-2897-4E14-9611-72A4619DFE69}"/>
                                            </p:graphic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p:bldSub>
      </p:bldGraphic>
      <p:bldGraphic spid="2" grpId="1" uiExpand="1">
        <p:bldSub>
          <a:bldDgm/>
        </p:bldSub>
      </p:bldGraphic>
      <p:bldGraphic spid="2" grpId="2">
        <p:bldSub>
          <a:bldDgm/>
        </p:bldSub>
      </p:bldGraphic>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595687" y="1419229"/>
            <a:ext cx="5982310" cy="5253038"/>
          </a:xfrm>
          <a:prstGeom prst="rect">
            <a:avLst/>
          </a:prstGeom>
          <a:ln w="57150">
            <a:solidFill>
              <a:schemeClr val="tx1"/>
            </a:solidFill>
          </a:ln>
        </p:spPr>
      </p:pic>
      <p:sp>
        <p:nvSpPr>
          <p:cNvPr id="6" name="Oval 5"/>
          <p:cNvSpPr/>
          <p:nvPr/>
        </p:nvSpPr>
        <p:spPr>
          <a:xfrm>
            <a:off x="8258175" y="6072186"/>
            <a:ext cx="1042988" cy="5429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4965E522-18D7-4B62-BBE1-10FC51DBEFEE}"/>
              </a:ext>
            </a:extLst>
          </p:cNvPr>
          <p:cNvSpPr txBox="1">
            <a:spLocks/>
          </p:cNvSpPr>
          <p:nvPr/>
        </p:nvSpPr>
        <p:spPr>
          <a:xfrm>
            <a:off x="1726096" y="801189"/>
            <a:ext cx="9506162" cy="570530"/>
          </a:xfrm>
          <a:prstGeom prst="rect">
            <a:avLst/>
          </a:prstGeom>
        </p:spPr>
        <p:txBody>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r>
              <a:rPr lang="en-US" b="1" dirty="0">
                <a:latin typeface="Segoe UI" panose="020B0502040204020203" pitchFamily="34" charset="0"/>
                <a:cs typeface="Segoe UI" panose="020B0502040204020203" pitchFamily="34" charset="0"/>
              </a:rPr>
              <a:t>Distribution: Files</a:t>
            </a:r>
          </a:p>
        </p:txBody>
      </p:sp>
    </p:spTree>
    <p:extLst>
      <p:ext uri="{BB962C8B-B14F-4D97-AF65-F5344CB8AC3E}">
        <p14:creationId xmlns:p14="http://schemas.microsoft.com/office/powerpoint/2010/main" val="118207817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39079" y="1423985"/>
            <a:ext cx="7669275" cy="5005390"/>
          </a:xfrm>
          <a:prstGeom prst="rect">
            <a:avLst/>
          </a:prstGeom>
          <a:ln w="57150">
            <a:solidFill>
              <a:schemeClr val="tx1"/>
            </a:solidFill>
          </a:ln>
        </p:spPr>
      </p:pic>
      <p:sp>
        <p:nvSpPr>
          <p:cNvPr id="6" name="Oval 5"/>
          <p:cNvSpPr/>
          <p:nvPr/>
        </p:nvSpPr>
        <p:spPr>
          <a:xfrm>
            <a:off x="7436544" y="5286373"/>
            <a:ext cx="2121791" cy="5429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DD23A948-F0C0-44B6-AADE-B571037B2915}"/>
              </a:ext>
            </a:extLst>
          </p:cNvPr>
          <p:cNvSpPr txBox="1">
            <a:spLocks/>
          </p:cNvSpPr>
          <p:nvPr/>
        </p:nvSpPr>
        <p:spPr>
          <a:xfrm>
            <a:off x="1726096" y="801189"/>
            <a:ext cx="9506162" cy="570530"/>
          </a:xfrm>
          <a:prstGeom prst="rect">
            <a:avLst/>
          </a:prstGeom>
        </p:spPr>
        <p:txBody>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r>
              <a:rPr lang="en-US" b="1" dirty="0">
                <a:latin typeface="Segoe UI" panose="020B0502040204020203" pitchFamily="34" charset="0"/>
                <a:cs typeface="Segoe UI" panose="020B0502040204020203" pitchFamily="34" charset="0"/>
              </a:rPr>
              <a:t>Distribution: Files</a:t>
            </a:r>
          </a:p>
        </p:txBody>
      </p:sp>
    </p:spTree>
    <p:extLst>
      <p:ext uri="{BB962C8B-B14F-4D97-AF65-F5344CB8AC3E}">
        <p14:creationId xmlns:p14="http://schemas.microsoft.com/office/powerpoint/2010/main" val="227152958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figWizard"/>
          <p:cNvPicPr>
            <a:picLocks noChangeAspect="1"/>
          </p:cNvPicPr>
          <p:nvPr/>
        </p:nvPicPr>
        <p:blipFill>
          <a:blip r:embed="rId2"/>
          <a:stretch>
            <a:fillRect/>
          </a:stretch>
        </p:blipFill>
        <p:spPr>
          <a:xfrm>
            <a:off x="3615413" y="1323548"/>
            <a:ext cx="6015296" cy="5434441"/>
          </a:xfrm>
          <a:prstGeom prst="rect">
            <a:avLst/>
          </a:prstGeom>
          <a:ln w="57150">
            <a:solidFill>
              <a:schemeClr val="tx1"/>
            </a:solidFill>
          </a:ln>
        </p:spPr>
      </p:pic>
      <p:sp>
        <p:nvSpPr>
          <p:cNvPr id="7" name="Version"/>
          <p:cNvSpPr/>
          <p:nvPr/>
        </p:nvSpPr>
        <p:spPr>
          <a:xfrm>
            <a:off x="3615411" y="2169373"/>
            <a:ext cx="999452" cy="285417"/>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urtTableFilter"/>
          <p:cNvSpPr/>
          <p:nvPr/>
        </p:nvSpPr>
        <p:spPr>
          <a:xfrm>
            <a:off x="4596491" y="2407501"/>
            <a:ext cx="1961472" cy="275897"/>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istributionFolder"/>
          <p:cNvSpPr/>
          <p:nvPr/>
        </p:nvSpPr>
        <p:spPr>
          <a:xfrm>
            <a:off x="3615411" y="2759928"/>
            <a:ext cx="6015297" cy="281497"/>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Exclusion"/>
          <p:cNvSpPr/>
          <p:nvPr/>
        </p:nvSpPr>
        <p:spPr>
          <a:xfrm>
            <a:off x="3653510" y="3055208"/>
            <a:ext cx="5827324" cy="61804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ExclusionInfo"/>
          <p:cNvPicPr>
            <a:picLocks noChangeAspect="1"/>
          </p:cNvPicPr>
          <p:nvPr/>
        </p:nvPicPr>
        <p:blipFill>
          <a:blip r:embed="rId3"/>
          <a:stretch>
            <a:fillRect/>
          </a:stretch>
        </p:blipFill>
        <p:spPr>
          <a:xfrm>
            <a:off x="3632484" y="3673250"/>
            <a:ext cx="3905250" cy="1209675"/>
          </a:xfrm>
          <a:prstGeom prst="rect">
            <a:avLst/>
          </a:prstGeom>
          <a:ln w="57150">
            <a:solidFill>
              <a:srgbClr val="FF0000"/>
            </a:solidFill>
          </a:ln>
          <a:effectLst/>
        </p:spPr>
      </p:pic>
      <p:pic>
        <p:nvPicPr>
          <p:cNvPr id="13" name="DistributionFolderInfo"/>
          <p:cNvPicPr>
            <a:picLocks noChangeAspect="1"/>
          </p:cNvPicPr>
          <p:nvPr/>
        </p:nvPicPr>
        <p:blipFill>
          <a:blip r:embed="rId4"/>
          <a:stretch>
            <a:fillRect/>
          </a:stretch>
        </p:blipFill>
        <p:spPr>
          <a:xfrm>
            <a:off x="1823215" y="3110437"/>
            <a:ext cx="9770688" cy="2225461"/>
          </a:xfrm>
          <a:prstGeom prst="rect">
            <a:avLst/>
          </a:prstGeom>
          <a:ln w="57150">
            <a:solidFill>
              <a:srgbClr val="FF0000"/>
            </a:solidFill>
          </a:ln>
          <a:effectLst/>
        </p:spPr>
      </p:pic>
      <p:pic>
        <p:nvPicPr>
          <p:cNvPr id="10" name="CourtTableFilterInfo"/>
          <p:cNvPicPr>
            <a:picLocks noChangeAspect="1"/>
          </p:cNvPicPr>
          <p:nvPr/>
        </p:nvPicPr>
        <p:blipFill>
          <a:blip r:embed="rId5"/>
          <a:stretch>
            <a:fillRect/>
          </a:stretch>
        </p:blipFill>
        <p:spPr>
          <a:xfrm>
            <a:off x="1876638" y="2804968"/>
            <a:ext cx="8438723" cy="2988276"/>
          </a:xfrm>
          <a:prstGeom prst="rect">
            <a:avLst/>
          </a:prstGeom>
          <a:ln w="57150">
            <a:solidFill>
              <a:srgbClr val="FF0000"/>
            </a:solidFill>
          </a:ln>
          <a:effectLst/>
        </p:spPr>
      </p:pic>
      <p:pic>
        <p:nvPicPr>
          <p:cNvPr id="8" name="VersionInfo"/>
          <p:cNvPicPr>
            <a:picLocks noChangeAspect="1"/>
          </p:cNvPicPr>
          <p:nvPr/>
        </p:nvPicPr>
        <p:blipFill>
          <a:blip r:embed="rId6"/>
          <a:stretch>
            <a:fillRect/>
          </a:stretch>
        </p:blipFill>
        <p:spPr>
          <a:xfrm>
            <a:off x="1887342" y="2572103"/>
            <a:ext cx="9471434" cy="2329294"/>
          </a:xfrm>
          <a:prstGeom prst="rect">
            <a:avLst/>
          </a:prstGeom>
          <a:ln w="57150">
            <a:solidFill>
              <a:srgbClr val="FF0000"/>
            </a:solidFill>
          </a:ln>
          <a:effectLst/>
        </p:spPr>
      </p:pic>
      <p:sp>
        <p:nvSpPr>
          <p:cNvPr id="16" name="Title 1">
            <a:extLst>
              <a:ext uri="{FF2B5EF4-FFF2-40B4-BE49-F238E27FC236}">
                <a16:creationId xmlns:a16="http://schemas.microsoft.com/office/drawing/2014/main" id="{9BF385C0-C2F8-4D41-B92D-AACF327F0598}"/>
              </a:ext>
            </a:extLst>
          </p:cNvPr>
          <p:cNvSpPr txBox="1">
            <a:spLocks/>
          </p:cNvSpPr>
          <p:nvPr/>
        </p:nvSpPr>
        <p:spPr>
          <a:xfrm>
            <a:off x="1726096" y="801189"/>
            <a:ext cx="9506162" cy="570530"/>
          </a:xfrm>
          <a:prstGeom prst="rect">
            <a:avLst/>
          </a:prstGeom>
        </p:spPr>
        <p:txBody>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r>
              <a:rPr lang="en-US" b="1" dirty="0">
                <a:latin typeface="Segoe UI" panose="020B0502040204020203" pitchFamily="34" charset="0"/>
                <a:cs typeface="Segoe UI" panose="020B0502040204020203" pitchFamily="34" charset="0"/>
              </a:rPr>
              <a:t>Distribution: Files</a:t>
            </a:r>
          </a:p>
        </p:txBody>
      </p:sp>
    </p:spTree>
    <p:extLst>
      <p:ext uri="{BB962C8B-B14F-4D97-AF65-F5344CB8AC3E}">
        <p14:creationId xmlns:p14="http://schemas.microsoft.com/office/powerpoint/2010/main" val="25148125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17" restart="whenNotActive" fill="hold" evtFilter="cancelBubble" nodeType="interactiveSeq">
                <p:stCondLst>
                  <p:cond evt="onClick" delay="0">
                    <p:tgtEl>
                      <p:spTgt spid="15"/>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27" restart="whenNotActive" fill="hold" evtFilter="cancelBubble" nodeType="interactiveSeq">
                <p:stCondLst>
                  <p:cond evt="onClick" delay="0">
                    <p:tgtEl>
                      <p:spTgt spid="1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37" restart="whenNotActive" fill="hold" evtFilter="cancelBubble" nodeType="interactiveSeq">
                <p:stCondLst>
                  <p:cond evt="onClick" delay="0">
                    <p:tgtEl>
                      <p:spTgt spid="14"/>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42" restart="whenNotActive" fill="hold" evtFilter="cancelBubble" nodeType="interactiveSeq">
                <p:stCondLst>
                  <p:cond evt="onClick" delay="0">
                    <p:tgtEl>
                      <p:spTgt spid="9"/>
                    </p:tgtEl>
                  </p:cond>
                </p:stCondLst>
                <p:endSync evt="end" delay="0">
                  <p:rtn val="all"/>
                </p:endSync>
                <p:childTnLst>
                  <p:par>
                    <p:cTn id="43" fill="hold">
                      <p:stCondLst>
                        <p:cond delay="0"/>
                      </p:stCondLst>
                      <p:childTnLst>
                        <p:par>
                          <p:cTn id="44" fill="hold">
                            <p:stCondLst>
                              <p:cond delay="0"/>
                            </p:stCondLst>
                            <p:childTnLst>
                              <p:par>
                                <p:cTn id="45" presetID="32" presetClass="emph" presetSubtype="0" fill="hold" nodeType="clickEffect">
                                  <p:stCondLst>
                                    <p:cond delay="0"/>
                                  </p:stCondLst>
                                  <p:childTnLst>
                                    <p:animRot by="120000">
                                      <p:cBhvr>
                                        <p:cTn id="46" dur="100" fill="hold">
                                          <p:stCondLst>
                                            <p:cond delay="0"/>
                                          </p:stCondLst>
                                        </p:cTn>
                                        <p:tgtEl>
                                          <p:spTgt spid="9"/>
                                        </p:tgtEl>
                                        <p:attrNameLst>
                                          <p:attrName>r</p:attrName>
                                        </p:attrNameLst>
                                      </p:cBhvr>
                                    </p:animRot>
                                    <p:animRot by="-240000">
                                      <p:cBhvr>
                                        <p:cTn id="47" dur="200" fill="hold">
                                          <p:stCondLst>
                                            <p:cond delay="200"/>
                                          </p:stCondLst>
                                        </p:cTn>
                                        <p:tgtEl>
                                          <p:spTgt spid="9"/>
                                        </p:tgtEl>
                                        <p:attrNameLst>
                                          <p:attrName>r</p:attrName>
                                        </p:attrNameLst>
                                      </p:cBhvr>
                                    </p:animRot>
                                    <p:animRot by="240000">
                                      <p:cBhvr>
                                        <p:cTn id="48" dur="200" fill="hold">
                                          <p:stCondLst>
                                            <p:cond delay="400"/>
                                          </p:stCondLst>
                                        </p:cTn>
                                        <p:tgtEl>
                                          <p:spTgt spid="9"/>
                                        </p:tgtEl>
                                        <p:attrNameLst>
                                          <p:attrName>r</p:attrName>
                                        </p:attrNameLst>
                                      </p:cBhvr>
                                    </p:animRot>
                                    <p:animRot by="-240000">
                                      <p:cBhvr>
                                        <p:cTn id="49" dur="200" fill="hold">
                                          <p:stCondLst>
                                            <p:cond delay="600"/>
                                          </p:stCondLst>
                                        </p:cTn>
                                        <p:tgtEl>
                                          <p:spTgt spid="9"/>
                                        </p:tgtEl>
                                        <p:attrNameLst>
                                          <p:attrName>r</p:attrName>
                                        </p:attrNameLst>
                                      </p:cBhvr>
                                    </p:animRot>
                                    <p:animRot by="120000">
                                      <p:cBhvr>
                                        <p:cTn id="50"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9"/>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chor="ctr">
            <a:normAutofit/>
          </a:bodyPr>
          <a:lstStyle/>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Checks for missing fields and other errors</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Generates distributions files and places them in their respective folders.</a:t>
            </a:r>
          </a:p>
          <a:p>
            <a:pPr lvl="2">
              <a:buClr>
                <a:srgbClr val="FFFF00"/>
              </a:buClr>
              <a:buFont typeface="Wingdings" panose="05000000000000000000" pitchFamily="2" charset="2"/>
              <a:buChar char="ü"/>
            </a:pPr>
            <a:endParaRPr lang="en-US" sz="3600" dirty="0">
              <a:latin typeface="Segoe UI" panose="020B0502040204020203" pitchFamily="34" charset="0"/>
              <a:cs typeface="Segoe UI" panose="020B0502040204020203" pitchFamily="34" charset="0"/>
            </a:endParaRPr>
          </a:p>
          <a:p>
            <a:pPr marL="457200" lvl="2" indent="0">
              <a:buClr>
                <a:srgbClr val="FFFF00"/>
              </a:buClr>
              <a:buNone/>
            </a:pPr>
            <a:r>
              <a:rPr lang="en-US" sz="2400" dirty="0">
                <a:latin typeface="Segoe UI" panose="020B0502040204020203" pitchFamily="34" charset="0"/>
                <a:cs typeface="Segoe UI" panose="020B0502040204020203" pitchFamily="34" charset="0"/>
              </a:rPr>
              <a:t> Mobile</a:t>
            </a:r>
          </a:p>
          <a:p>
            <a:pPr marL="228600" lvl="1" indent="0">
              <a:buClr>
                <a:srgbClr val="FFFF00"/>
              </a:buClr>
              <a:buNone/>
            </a:pPr>
            <a:endParaRPr lang="en-US" sz="3400" dirty="0">
              <a:latin typeface="Segoe UI" panose="020B0502040204020203" pitchFamily="34" charset="0"/>
              <a:cs typeface="Segoe UI" panose="020B0502040204020203" pitchFamily="34" charset="0"/>
            </a:endParaRPr>
          </a:p>
          <a:p>
            <a:pPr marL="228600" lvl="1" indent="0">
              <a:buClr>
                <a:srgbClr val="FFFF00"/>
              </a:buClr>
              <a:buNone/>
            </a:pPr>
            <a:endParaRPr lang="en-US" sz="3400" dirty="0">
              <a:latin typeface="Segoe UI" panose="020B0502040204020203" pitchFamily="34" charset="0"/>
              <a:cs typeface="Segoe UI" panose="020B0502040204020203" pitchFamily="34" charset="0"/>
            </a:endParaRPr>
          </a:p>
          <a:p>
            <a:pPr marL="457200" lvl="2" indent="0">
              <a:buClr>
                <a:srgbClr val="FFFF00"/>
              </a:buClr>
              <a:buNone/>
            </a:pPr>
            <a:r>
              <a:rPr lang="en-US" sz="3400" dirty="0">
                <a:latin typeface="Segoe UI" panose="020B0502040204020203" pitchFamily="34" charset="0"/>
                <a:cs typeface="Segoe UI" panose="020B0502040204020203" pitchFamily="34" charset="0"/>
              </a:rPr>
              <a:t> </a:t>
            </a:r>
            <a:r>
              <a:rPr lang="en-US" sz="2400" dirty="0">
                <a:latin typeface="Segoe UI" panose="020B0502040204020203" pitchFamily="34" charset="0"/>
                <a:cs typeface="Segoe UI" panose="020B0502040204020203" pitchFamily="34" charset="0"/>
              </a:rPr>
              <a:t>Office</a:t>
            </a:r>
            <a:endParaRPr lang="en-US" sz="3400" dirty="0">
              <a:latin typeface="Segoe UI" panose="020B0502040204020203" pitchFamily="34" charset="0"/>
              <a:cs typeface="Segoe UI" panose="020B0502040204020203" pitchFamily="34" charset="0"/>
            </a:endParaRPr>
          </a:p>
        </p:txBody>
      </p:sp>
      <p:sp>
        <p:nvSpPr>
          <p:cNvPr id="5" name="Content Placeholder 4"/>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Distribution: Validate To Create Files</a:t>
            </a:r>
          </a:p>
        </p:txBody>
      </p:sp>
      <p:pic>
        <p:nvPicPr>
          <p:cNvPr id="3" name="Picture 2" descr="A screenshot of a cell phone&#10;&#10;Description generated with very high confidence">
            <a:extLst>
              <a:ext uri="{FF2B5EF4-FFF2-40B4-BE49-F238E27FC236}">
                <a16:creationId xmlns:a16="http://schemas.microsoft.com/office/drawing/2014/main" id="{F611B9A5-E0BC-4154-A0E6-D83F5C946714}"/>
              </a:ext>
            </a:extLst>
          </p:cNvPr>
          <p:cNvPicPr>
            <a:picLocks noChangeAspect="1"/>
          </p:cNvPicPr>
          <p:nvPr/>
        </p:nvPicPr>
        <p:blipFill>
          <a:blip r:embed="rId3"/>
          <a:stretch>
            <a:fillRect/>
          </a:stretch>
        </p:blipFill>
        <p:spPr>
          <a:xfrm>
            <a:off x="4429700" y="3435788"/>
            <a:ext cx="5695950" cy="1390650"/>
          </a:xfrm>
          <a:prstGeom prst="rect">
            <a:avLst/>
          </a:prstGeom>
          <a:ln w="57150">
            <a:solidFill>
              <a:schemeClr val="tx1"/>
            </a:solidFill>
          </a:ln>
        </p:spPr>
      </p:pic>
      <p:pic>
        <p:nvPicPr>
          <p:cNvPr id="7" name="Picture 6" descr="A screenshot of a cell phone&#10;&#10;Description generated with very high confidence">
            <a:extLst>
              <a:ext uri="{FF2B5EF4-FFF2-40B4-BE49-F238E27FC236}">
                <a16:creationId xmlns:a16="http://schemas.microsoft.com/office/drawing/2014/main" id="{3DCB925A-7585-4918-AE1D-B1D327720C19}"/>
              </a:ext>
            </a:extLst>
          </p:cNvPr>
          <p:cNvPicPr>
            <a:picLocks noChangeAspect="1"/>
          </p:cNvPicPr>
          <p:nvPr/>
        </p:nvPicPr>
        <p:blipFill>
          <a:blip r:embed="rId4"/>
          <a:stretch>
            <a:fillRect/>
          </a:stretch>
        </p:blipFill>
        <p:spPr>
          <a:xfrm>
            <a:off x="4420175" y="5213754"/>
            <a:ext cx="5705475" cy="1295400"/>
          </a:xfrm>
          <a:prstGeom prst="rect">
            <a:avLst/>
          </a:prstGeom>
          <a:ln w="57150">
            <a:solidFill>
              <a:schemeClr val="tx1"/>
            </a:solidFill>
          </a:ln>
        </p:spPr>
      </p:pic>
      <p:sp>
        <p:nvSpPr>
          <p:cNvPr id="8" name="Rectangle: Rounded Corners 7">
            <a:extLst>
              <a:ext uri="{FF2B5EF4-FFF2-40B4-BE49-F238E27FC236}">
                <a16:creationId xmlns:a16="http://schemas.microsoft.com/office/drawing/2014/main" id="{C50E826F-6762-41D3-B5DD-E4CE71E83AAB}"/>
              </a:ext>
            </a:extLst>
          </p:cNvPr>
          <p:cNvSpPr/>
          <p:nvPr/>
        </p:nvSpPr>
        <p:spPr>
          <a:xfrm>
            <a:off x="6954592" y="3441879"/>
            <a:ext cx="1287887" cy="139743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9" name="Rectangle: Rounded Corners 8">
            <a:extLst>
              <a:ext uri="{FF2B5EF4-FFF2-40B4-BE49-F238E27FC236}">
                <a16:creationId xmlns:a16="http://schemas.microsoft.com/office/drawing/2014/main" id="{0074769A-FB24-4D1B-8418-6213B6200E59}"/>
              </a:ext>
            </a:extLst>
          </p:cNvPr>
          <p:cNvSpPr/>
          <p:nvPr/>
        </p:nvSpPr>
        <p:spPr>
          <a:xfrm>
            <a:off x="6954592" y="5226633"/>
            <a:ext cx="1287887" cy="127719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30C80775-B09B-40BA-8A9D-2D4C6BEEC2EF}"/>
              </a:ext>
            </a:extLst>
          </p:cNvPr>
          <p:cNvSpPr/>
          <p:nvPr/>
        </p:nvSpPr>
        <p:spPr>
          <a:xfrm>
            <a:off x="4429700" y="4275786"/>
            <a:ext cx="5695950" cy="34773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4B941962-A550-4F8B-8DFF-49AE20C19562}"/>
              </a:ext>
            </a:extLst>
          </p:cNvPr>
          <p:cNvSpPr/>
          <p:nvPr/>
        </p:nvSpPr>
        <p:spPr>
          <a:xfrm>
            <a:off x="4442579" y="5871650"/>
            <a:ext cx="5695950" cy="34773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8071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nodeType="clickEffect">
                                  <p:stCondLst>
                                    <p:cond delay="0"/>
                                  </p:stCondLst>
                                  <p:childTnLst>
                                    <p:animClr clrSpc="hsl" dir="cw">
                                      <p:cBhvr override="childStyle">
                                        <p:cTn id="10" dur="500" fill="hold"/>
                                        <p:tgtEl>
                                          <p:spTgt spid="4">
                                            <p:txEl>
                                              <p:pRg st="0" end="0"/>
                                            </p:txEl>
                                          </p:spTgt>
                                        </p:tgtEl>
                                        <p:attrNameLst>
                                          <p:attrName>style.color</p:attrName>
                                        </p:attrNameLst>
                                      </p:cBhvr>
                                      <p:by>
                                        <p:hsl h="0" s="-12549" l="-25098"/>
                                      </p:by>
                                    </p:animClr>
                                    <p:animClr clrSpc="hsl" dir="cw">
                                      <p:cBhvr>
                                        <p:cTn id="11" dur="500" fill="hold"/>
                                        <p:tgtEl>
                                          <p:spTgt spid="4">
                                            <p:txEl>
                                              <p:pRg st="0" end="0"/>
                                            </p:txEl>
                                          </p:spTgt>
                                        </p:tgtEl>
                                        <p:attrNameLst>
                                          <p:attrName>fillcolor</p:attrName>
                                        </p:attrNameLst>
                                      </p:cBhvr>
                                      <p:by>
                                        <p:hsl h="0" s="-12549" l="-25098"/>
                                      </p:by>
                                    </p:animClr>
                                    <p:animClr clrSpc="hsl" dir="cw">
                                      <p:cBhvr>
                                        <p:cTn id="12" dur="500" fill="hold"/>
                                        <p:tgtEl>
                                          <p:spTgt spid="4">
                                            <p:txEl>
                                              <p:pRg st="0" end="0"/>
                                            </p:txEl>
                                          </p:spTgt>
                                        </p:tgtEl>
                                        <p:attrNameLst>
                                          <p:attrName>stroke.color</p:attrName>
                                        </p:attrNameLst>
                                      </p:cBhvr>
                                      <p:by>
                                        <p:hsl h="0" s="-12549" l="-25098"/>
                                      </p:by>
                                    </p:animClr>
                                    <p:set>
                                      <p:cBhvr>
                                        <p:cTn id="13" dur="500" fill="hold"/>
                                        <p:tgtEl>
                                          <p:spTgt spid="4">
                                            <p:txEl>
                                              <p:pRg st="0" end="0"/>
                                            </p:txEl>
                                          </p:spTgt>
                                        </p:tgtEl>
                                        <p:attrNameLst>
                                          <p:attrName>fill.type</p:attrName>
                                        </p:attrNameLst>
                                      </p:cBhvr>
                                      <p:to>
                                        <p:strVal val="solid"/>
                                      </p:to>
                                    </p:set>
                                  </p:childTnLst>
                                </p:cTn>
                              </p:par>
                              <p:par>
                                <p:cTn id="14" presetID="1" presetClass="entr" presetSubtype="0" fill="hold"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grpId="0" nodeType="clickEffect">
                                  <p:stCondLst>
                                    <p:cond delay="0"/>
                                  </p:stCondLst>
                                  <p:childTnLst>
                                    <p:animClr clrSpc="hsl" dir="cw">
                                      <p:cBhvr override="childStyle">
                                        <p:cTn id="19" dur="500" fill="hold"/>
                                        <p:tgtEl>
                                          <p:spTgt spid="4">
                                            <p:txEl>
                                              <p:pRg st="1" end="1"/>
                                            </p:txEl>
                                          </p:spTgt>
                                        </p:tgtEl>
                                        <p:attrNameLst>
                                          <p:attrName>style.color</p:attrName>
                                        </p:attrNameLst>
                                      </p:cBhvr>
                                      <p:by>
                                        <p:hsl h="0" s="-12549" l="-25098"/>
                                      </p:by>
                                    </p:animClr>
                                    <p:animClr clrSpc="hsl" dir="cw">
                                      <p:cBhvr>
                                        <p:cTn id="20" dur="500" fill="hold"/>
                                        <p:tgtEl>
                                          <p:spTgt spid="4">
                                            <p:txEl>
                                              <p:pRg st="1" end="1"/>
                                            </p:txEl>
                                          </p:spTgt>
                                        </p:tgtEl>
                                        <p:attrNameLst>
                                          <p:attrName>fillcolor</p:attrName>
                                        </p:attrNameLst>
                                      </p:cBhvr>
                                      <p:by>
                                        <p:hsl h="0" s="-12549" l="-25098"/>
                                      </p:by>
                                    </p:animClr>
                                    <p:animClr clrSpc="hsl" dir="cw">
                                      <p:cBhvr>
                                        <p:cTn id="21" dur="500" fill="hold"/>
                                        <p:tgtEl>
                                          <p:spTgt spid="4">
                                            <p:txEl>
                                              <p:pRg st="1" end="1"/>
                                            </p:txEl>
                                          </p:spTgt>
                                        </p:tgtEl>
                                        <p:attrNameLst>
                                          <p:attrName>stroke.color</p:attrName>
                                        </p:attrNameLst>
                                      </p:cBhvr>
                                      <p:by>
                                        <p:hsl h="0" s="-12549" l="-25098"/>
                                      </p:by>
                                    </p:animClr>
                                    <p:set>
                                      <p:cBhvr>
                                        <p:cTn id="22" dur="500" fill="hold"/>
                                        <p:tgtEl>
                                          <p:spTgt spid="4">
                                            <p:txEl>
                                              <p:pRg st="1" end="1"/>
                                            </p:txEl>
                                          </p:spTgt>
                                        </p:tgtEl>
                                        <p:attrNameLst>
                                          <p:attrName>fill.type</p:attrName>
                                        </p:attrNameLst>
                                      </p:cBhvr>
                                      <p:to>
                                        <p:strVal val="solid"/>
                                      </p:to>
                                    </p:set>
                                  </p:childTnLst>
                                </p:cTn>
                              </p:par>
                              <p:par>
                                <p:cTn id="23" presetID="1" presetClass="entr" presetSubtype="0" fill="hold"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8"/>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24" presetClass="emph" presetSubtype="0" fill="hold" nodeType="withEffect">
                                  <p:stCondLst>
                                    <p:cond delay="0"/>
                                  </p:stCondLst>
                                  <p:childTnLst>
                                    <p:animClr clrSpc="hsl" dir="cw">
                                      <p:cBhvr override="childStyle">
                                        <p:cTn id="42" dur="500" fill="hold"/>
                                        <p:tgtEl>
                                          <p:spTgt spid="4">
                                            <p:txEl>
                                              <p:pRg st="3" end="3"/>
                                            </p:txEl>
                                          </p:spTgt>
                                        </p:tgtEl>
                                        <p:attrNameLst>
                                          <p:attrName>style.color</p:attrName>
                                        </p:attrNameLst>
                                      </p:cBhvr>
                                      <p:by>
                                        <p:hsl h="0" s="-12549" l="-25098"/>
                                      </p:by>
                                    </p:animClr>
                                    <p:animClr clrSpc="hsl" dir="cw">
                                      <p:cBhvr>
                                        <p:cTn id="43" dur="500" fill="hold"/>
                                        <p:tgtEl>
                                          <p:spTgt spid="4">
                                            <p:txEl>
                                              <p:pRg st="3" end="3"/>
                                            </p:txEl>
                                          </p:spTgt>
                                        </p:tgtEl>
                                        <p:attrNameLst>
                                          <p:attrName>fillcolor</p:attrName>
                                        </p:attrNameLst>
                                      </p:cBhvr>
                                      <p:by>
                                        <p:hsl h="0" s="-12549" l="-25098"/>
                                      </p:by>
                                    </p:animClr>
                                    <p:animClr clrSpc="hsl" dir="cw">
                                      <p:cBhvr>
                                        <p:cTn id="44" dur="500" fill="hold"/>
                                        <p:tgtEl>
                                          <p:spTgt spid="4">
                                            <p:txEl>
                                              <p:pRg st="3" end="3"/>
                                            </p:txEl>
                                          </p:spTgt>
                                        </p:tgtEl>
                                        <p:attrNameLst>
                                          <p:attrName>stroke.color</p:attrName>
                                        </p:attrNameLst>
                                      </p:cBhvr>
                                      <p:by>
                                        <p:hsl h="0" s="-12549" l="-25098"/>
                                      </p:by>
                                    </p:animClr>
                                    <p:set>
                                      <p:cBhvr>
                                        <p:cTn id="45" dur="500" fill="hold"/>
                                        <p:tgtEl>
                                          <p:spTgt spid="4">
                                            <p:txEl>
                                              <p:pRg st="3" end="3"/>
                                            </p:txEl>
                                          </p:spTgt>
                                        </p:tgtEl>
                                        <p:attrNameLst>
                                          <p:attrName>fill.type</p:attrName>
                                        </p:attrNameLst>
                                      </p:cBhvr>
                                      <p:to>
                                        <p:strVal val="solid"/>
                                      </p:to>
                                    </p:set>
                                  </p:childTnLst>
                                </p:cTn>
                              </p:par>
                              <p:par>
                                <p:cTn id="46" presetID="9" presetClass="emph" presetSubtype="0" nodeType="withEffect">
                                  <p:stCondLst>
                                    <p:cond delay="0"/>
                                  </p:stCondLst>
                                  <p:childTnLst>
                                    <p:set>
                                      <p:cBhvr>
                                        <p:cTn id="47" dur="indefinite"/>
                                        <p:tgtEl>
                                          <p:spTgt spid="3"/>
                                        </p:tgtEl>
                                        <p:attrNameLst>
                                          <p:attrName>style.opacity</p:attrName>
                                        </p:attrNameLst>
                                      </p:cBhvr>
                                      <p:to>
                                        <p:strVal val="0.5"/>
                                      </p:to>
                                    </p:set>
                                    <p:animEffect filter="image" prLst="opacity: 0.5">
                                      <p:cBhvr rctx="IE">
                                        <p:cTn id="48" dur="indefinite"/>
                                        <p:tgtEl>
                                          <p:spTgt spid="3"/>
                                        </p:tgtEl>
                                      </p:cBhvr>
                                    </p:animEffect>
                                  </p:childTnLst>
                                </p:cTn>
                              </p:par>
                              <p:par>
                                <p:cTn id="49" presetID="1" presetClass="entr" presetSubtype="0" fill="hold" nodeType="withEffect">
                                  <p:stCondLst>
                                    <p:cond delay="0"/>
                                  </p:stCondLst>
                                  <p:childTnLst>
                                    <p:set>
                                      <p:cBhvr>
                                        <p:cTn id="50" dur="1" fill="hold">
                                          <p:stCondLst>
                                            <p:cond delay="0"/>
                                          </p:stCondLst>
                                        </p:cTn>
                                        <p:tgtEl>
                                          <p:spTgt spid="4">
                                            <p:txEl>
                                              <p:pRg st="6" end="6"/>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9"/>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8" grpId="0" animBg="1"/>
      <p:bldP spid="8" grpId="1" animBg="1"/>
      <p:bldP spid="9" grpId="0" animBg="1"/>
      <p:bldP spid="9" grpId="1" animBg="1"/>
      <p:bldP spid="10" grpId="0" animBg="1"/>
      <p:bldP spid="10" grpId="1"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TraCS?</a:t>
            </a:r>
          </a:p>
        </p:txBody>
      </p:sp>
      <p:sp>
        <p:nvSpPr>
          <p:cNvPr id="3" name="Text Placeholder 2"/>
          <p:cNvSpPr>
            <a:spLocks noGrp="1"/>
          </p:cNvSpPr>
          <p:nvPr>
            <p:ph type="body" sz="quarter" idx="10"/>
          </p:nvPr>
        </p:nvSpPr>
        <p:spPr>
          <a:xfrm>
            <a:off x="1725613" y="1681164"/>
            <a:ext cx="9505950" cy="1319614"/>
          </a:xfrm>
        </p:spPr>
        <p:txBody>
          <a:bodyPr/>
          <a:lstStyle/>
          <a:p>
            <a:pPr marL="0" indent="0">
              <a:buNone/>
            </a:pPr>
            <a:r>
              <a:rPr lang="en-US" sz="3600" dirty="0"/>
              <a:t>Traffic and Criminal Software (TraCS) </a:t>
            </a:r>
            <a:r>
              <a:rPr lang="en-US" sz="3600" b="1" dirty="0"/>
              <a:t>collects</a:t>
            </a:r>
            <a:r>
              <a:rPr lang="en-US" sz="3600" dirty="0"/>
              <a:t>, </a:t>
            </a:r>
            <a:r>
              <a:rPr lang="en-US" sz="3600" b="1" dirty="0"/>
              <a:t>reports</a:t>
            </a:r>
            <a:r>
              <a:rPr lang="en-US" sz="3600" dirty="0"/>
              <a:t>, and </a:t>
            </a:r>
            <a:r>
              <a:rPr lang="en-US" sz="3600" b="1" dirty="0"/>
              <a:t>manages</a:t>
            </a:r>
            <a:r>
              <a:rPr lang="en-US" sz="3600" dirty="0"/>
              <a:t> </a:t>
            </a:r>
            <a:r>
              <a:rPr lang="en-US" sz="3600" b="1" dirty="0"/>
              <a:t>incident data</a:t>
            </a:r>
            <a:r>
              <a:rPr lang="en-US" sz="3600" dirty="0"/>
              <a:t>. </a:t>
            </a:r>
          </a:p>
          <a:p>
            <a:pPr marL="228600" lvl="1" indent="0">
              <a:buNone/>
            </a:pPr>
            <a:endParaRPr lang="en-US" dirty="0"/>
          </a:p>
        </p:txBody>
      </p:sp>
      <p:sp>
        <p:nvSpPr>
          <p:cNvPr id="6" name="Text Placeholder 2"/>
          <p:cNvSpPr txBox="1">
            <a:spLocks/>
          </p:cNvSpPr>
          <p:nvPr/>
        </p:nvSpPr>
        <p:spPr>
          <a:xfrm>
            <a:off x="1725613" y="3000778"/>
            <a:ext cx="2498657" cy="351120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000" dirty="0"/>
              <a:t>Citations</a:t>
            </a:r>
          </a:p>
          <a:p>
            <a:pPr lvl="1"/>
            <a:r>
              <a:rPr lang="en-US" sz="2000" dirty="0"/>
              <a:t>Traffic</a:t>
            </a:r>
          </a:p>
          <a:p>
            <a:pPr lvl="1"/>
            <a:r>
              <a:rPr lang="en-US" sz="2000" dirty="0"/>
              <a:t>Non-traffic </a:t>
            </a:r>
          </a:p>
          <a:p>
            <a:pPr lvl="1"/>
            <a:r>
              <a:rPr lang="en-US" sz="2000" dirty="0"/>
              <a:t>DNR</a:t>
            </a:r>
          </a:p>
          <a:p>
            <a:pPr lvl="1"/>
            <a:r>
              <a:rPr lang="en-US" sz="2000" dirty="0"/>
              <a:t>Warning</a:t>
            </a:r>
          </a:p>
          <a:p>
            <a:r>
              <a:rPr lang="en-US" sz="2000" dirty="0"/>
              <a:t>Crash</a:t>
            </a:r>
          </a:p>
          <a:p>
            <a:pPr lvl="1"/>
            <a:r>
              <a:rPr lang="en-US" sz="2000" dirty="0"/>
              <a:t>DT4000</a:t>
            </a:r>
          </a:p>
          <a:p>
            <a:pPr lvl="1"/>
            <a:r>
              <a:rPr lang="en-US" sz="2000" dirty="0"/>
              <a:t>Fatal Supplement</a:t>
            </a:r>
          </a:p>
          <a:p>
            <a:endParaRPr lang="en-US" dirty="0"/>
          </a:p>
          <a:p>
            <a:pPr marL="228600" lvl="1" indent="0">
              <a:buFont typeface="Arial" panose="020B0604020202020204" pitchFamily="34" charset="0"/>
              <a:buNone/>
            </a:pPr>
            <a:endParaRPr lang="en-US" dirty="0"/>
          </a:p>
          <a:p>
            <a:pPr marL="228600" lvl="1" indent="0">
              <a:buFont typeface="Arial" panose="020B0604020202020204" pitchFamily="34" charset="0"/>
              <a:buNone/>
            </a:pPr>
            <a:endParaRPr lang="en-US" dirty="0"/>
          </a:p>
          <a:p>
            <a:pPr lvl="1"/>
            <a:endParaRPr lang="en-US" dirty="0"/>
          </a:p>
        </p:txBody>
      </p:sp>
      <p:sp>
        <p:nvSpPr>
          <p:cNvPr id="7" name="Text Placeholder 2"/>
          <p:cNvSpPr txBox="1">
            <a:spLocks/>
          </p:cNvSpPr>
          <p:nvPr/>
        </p:nvSpPr>
        <p:spPr>
          <a:xfrm>
            <a:off x="4224271" y="3000778"/>
            <a:ext cx="3013656" cy="351120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000" dirty="0"/>
              <a:t>Alcohol Suite</a:t>
            </a:r>
          </a:p>
          <a:p>
            <a:r>
              <a:rPr lang="en-US" sz="2000" dirty="0"/>
              <a:t>Alcohol/Drug Influence</a:t>
            </a:r>
          </a:p>
          <a:p>
            <a:r>
              <a:rPr lang="en-US" sz="2000" dirty="0"/>
              <a:t>Attachment</a:t>
            </a:r>
          </a:p>
          <a:p>
            <a:r>
              <a:rPr lang="en-US" sz="2000" dirty="0"/>
              <a:t>Citizen Contact</a:t>
            </a:r>
          </a:p>
          <a:p>
            <a:r>
              <a:rPr lang="en-US" sz="2000" dirty="0"/>
              <a:t>Contact Summary</a:t>
            </a:r>
          </a:p>
          <a:p>
            <a:r>
              <a:rPr lang="en-US" sz="2000" dirty="0"/>
              <a:t>Driver Condition</a:t>
            </a:r>
          </a:p>
          <a:p>
            <a:pPr marL="0" indent="0">
              <a:buNone/>
            </a:pPr>
            <a:endParaRPr lang="en-US" sz="2000" dirty="0"/>
          </a:p>
          <a:p>
            <a:endParaRPr lang="en-US" dirty="0"/>
          </a:p>
          <a:p>
            <a:pPr marL="228600" lvl="1" indent="0">
              <a:buFont typeface="Arial" panose="020B0604020202020204" pitchFamily="34" charset="0"/>
              <a:buNone/>
            </a:pPr>
            <a:endParaRPr lang="en-US" dirty="0"/>
          </a:p>
          <a:p>
            <a:pPr marL="228600" lvl="1" indent="0">
              <a:buFont typeface="Arial" panose="020B0604020202020204" pitchFamily="34" charset="0"/>
              <a:buNone/>
            </a:pPr>
            <a:endParaRPr lang="en-US" dirty="0"/>
          </a:p>
          <a:p>
            <a:pPr lvl="1"/>
            <a:endParaRPr lang="en-US" dirty="0"/>
          </a:p>
        </p:txBody>
      </p:sp>
      <p:sp>
        <p:nvSpPr>
          <p:cNvPr id="8" name="Text Placeholder 2"/>
          <p:cNvSpPr txBox="1">
            <a:spLocks/>
          </p:cNvSpPr>
          <p:nvPr/>
        </p:nvSpPr>
        <p:spPr>
          <a:xfrm>
            <a:off x="7428963" y="3000778"/>
            <a:ext cx="4097629" cy="351120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000" dirty="0"/>
              <a:t>Equipment Inventory</a:t>
            </a:r>
          </a:p>
          <a:p>
            <a:r>
              <a:rPr lang="en-US" sz="2000" dirty="0"/>
              <a:t>Motor Carrier Inspection</a:t>
            </a:r>
          </a:p>
          <a:p>
            <a:r>
              <a:rPr lang="en-US" sz="2000" dirty="0"/>
              <a:t>Pursuit</a:t>
            </a:r>
          </a:p>
          <a:p>
            <a:r>
              <a:rPr lang="en-US" sz="2000" dirty="0"/>
              <a:t>Task</a:t>
            </a:r>
          </a:p>
          <a:p>
            <a:r>
              <a:rPr lang="en-US" sz="2000" dirty="0"/>
              <a:t>Vehicle Killed Wild Animal Permit</a:t>
            </a:r>
          </a:p>
          <a:p>
            <a:r>
              <a:rPr lang="en-US" sz="2000" dirty="0"/>
              <a:t>Use of Force and Arrest Related Death</a:t>
            </a:r>
          </a:p>
          <a:p>
            <a:r>
              <a:rPr lang="en-US" sz="2000" dirty="0"/>
              <a:t>DNR Crash</a:t>
            </a:r>
          </a:p>
          <a:p>
            <a:endParaRPr lang="en-US" sz="2000" dirty="0"/>
          </a:p>
          <a:p>
            <a:endParaRPr lang="en-US" dirty="0"/>
          </a:p>
          <a:p>
            <a:pPr marL="228600" lvl="1" indent="0">
              <a:buFont typeface="Arial" panose="020B0604020202020204" pitchFamily="34" charset="0"/>
              <a:buNone/>
            </a:pPr>
            <a:endParaRPr lang="en-US" dirty="0"/>
          </a:p>
          <a:p>
            <a:pPr marL="228600" lvl="1" indent="0">
              <a:buFont typeface="Arial" panose="020B0604020202020204" pitchFamily="34" charset="0"/>
              <a:buNone/>
            </a:pPr>
            <a:endParaRPr lang="en-US" dirty="0"/>
          </a:p>
          <a:p>
            <a:pPr lvl="1"/>
            <a:endParaRPr lang="en-US" dirty="0"/>
          </a:p>
        </p:txBody>
      </p:sp>
    </p:spTree>
    <p:extLst>
      <p:ext uri="{BB962C8B-B14F-4D97-AF65-F5344CB8AC3E}">
        <p14:creationId xmlns:p14="http://schemas.microsoft.com/office/powerpoint/2010/main" val="206931433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Distribution: Files</a:t>
            </a:r>
          </a:p>
        </p:txBody>
      </p:sp>
      <p:pic>
        <p:nvPicPr>
          <p:cNvPr id="5" name="Picture 4"/>
          <p:cNvPicPr>
            <a:picLocks noChangeAspect="1"/>
          </p:cNvPicPr>
          <p:nvPr/>
        </p:nvPicPr>
        <p:blipFill>
          <a:blip r:embed="rId2"/>
          <a:stretch>
            <a:fillRect/>
          </a:stretch>
        </p:blipFill>
        <p:spPr>
          <a:xfrm>
            <a:off x="2326171" y="1890712"/>
            <a:ext cx="8556250" cy="3624263"/>
          </a:xfrm>
          <a:prstGeom prst="rect">
            <a:avLst/>
          </a:prstGeom>
          <a:ln w="57150">
            <a:solidFill>
              <a:schemeClr val="tx1"/>
            </a:solidFill>
          </a:ln>
        </p:spPr>
      </p:pic>
      <p:sp>
        <p:nvSpPr>
          <p:cNvPr id="6" name="TextBox 5"/>
          <p:cNvSpPr txBox="1"/>
          <p:nvPr/>
        </p:nvSpPr>
        <p:spPr>
          <a:xfrm>
            <a:off x="2326171" y="2500313"/>
            <a:ext cx="8556250" cy="369332"/>
          </a:xfrm>
          <a:prstGeom prst="rect">
            <a:avLst/>
          </a:prstGeom>
          <a:solidFill>
            <a:schemeClr val="bg1"/>
          </a:solidFill>
        </p:spPr>
        <p:txBody>
          <a:bodyPr wrap="square" rtlCol="0">
            <a:spAutoFit/>
          </a:bodyPr>
          <a:lstStyle/>
          <a:p>
            <a:r>
              <a:rPr lang="en-US" dirty="0"/>
              <a:t>\\MyServer\tracs\distribution</a:t>
            </a:r>
          </a:p>
        </p:txBody>
      </p:sp>
    </p:spTree>
    <p:extLst>
      <p:ext uri="{BB962C8B-B14F-4D97-AF65-F5344CB8AC3E}">
        <p14:creationId xmlns:p14="http://schemas.microsoft.com/office/powerpoint/2010/main" val="265342182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911635" y="1466847"/>
            <a:ext cx="7547225" cy="5176837"/>
          </a:xfrm>
          <a:prstGeom prst="rect">
            <a:avLst/>
          </a:prstGeom>
          <a:noFill/>
          <a:ln w="57150">
            <a:solidFill>
              <a:schemeClr val="tx1"/>
            </a:solidFill>
            <a:miter lim="800000"/>
            <a:headEnd/>
            <a:tailEnd/>
          </a:ln>
        </p:spPr>
      </p:pic>
      <p:sp>
        <p:nvSpPr>
          <p:cNvPr id="4" name="Title 1">
            <a:extLst>
              <a:ext uri="{FF2B5EF4-FFF2-40B4-BE49-F238E27FC236}">
                <a16:creationId xmlns:a16="http://schemas.microsoft.com/office/drawing/2014/main" id="{82268B70-4D9B-4D77-A83E-E171D6BBA9D6}"/>
              </a:ext>
            </a:extLst>
          </p:cNvPr>
          <p:cNvSpPr txBox="1">
            <a:spLocks/>
          </p:cNvSpPr>
          <p:nvPr/>
        </p:nvSpPr>
        <p:spPr>
          <a:xfrm>
            <a:off x="1726096" y="801189"/>
            <a:ext cx="9506162" cy="570530"/>
          </a:xfrm>
          <a:prstGeom prst="rect">
            <a:avLst/>
          </a:prstGeom>
        </p:spPr>
        <p:txBody>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r>
              <a:rPr lang="en-US" b="1" dirty="0">
                <a:latin typeface="Segoe UI" panose="020B0502040204020203" pitchFamily="34" charset="0"/>
                <a:cs typeface="Segoe UI" panose="020B0502040204020203" pitchFamily="34" charset="0"/>
              </a:rPr>
              <a:t>Distribution: Files</a:t>
            </a:r>
          </a:p>
        </p:txBody>
      </p:sp>
    </p:spTree>
    <p:extLst>
      <p:ext uri="{BB962C8B-B14F-4D97-AF65-F5344CB8AC3E}">
        <p14:creationId xmlns:p14="http://schemas.microsoft.com/office/powerpoint/2010/main" val="136964740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3276600" y="1500192"/>
            <a:ext cx="5953125" cy="5197938"/>
          </a:xfrm>
          <a:prstGeom prst="rect">
            <a:avLst/>
          </a:prstGeom>
          <a:noFill/>
          <a:ln w="57150">
            <a:solidFill>
              <a:schemeClr val="tx1"/>
            </a:solidFill>
            <a:miter lim="800000"/>
            <a:headEnd/>
            <a:tailEnd/>
          </a:ln>
        </p:spPr>
      </p:pic>
      <p:sp>
        <p:nvSpPr>
          <p:cNvPr id="4" name="Title 1">
            <a:extLst>
              <a:ext uri="{FF2B5EF4-FFF2-40B4-BE49-F238E27FC236}">
                <a16:creationId xmlns:a16="http://schemas.microsoft.com/office/drawing/2014/main" id="{A5EB4038-3975-44EB-8C41-544546D34F1B}"/>
              </a:ext>
            </a:extLst>
          </p:cNvPr>
          <p:cNvSpPr txBox="1">
            <a:spLocks/>
          </p:cNvSpPr>
          <p:nvPr/>
        </p:nvSpPr>
        <p:spPr>
          <a:xfrm>
            <a:off x="1726096" y="801189"/>
            <a:ext cx="9506162" cy="570530"/>
          </a:xfrm>
          <a:prstGeom prst="rect">
            <a:avLst/>
          </a:prstGeom>
        </p:spPr>
        <p:txBody>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r>
              <a:rPr lang="en-US" b="1" dirty="0">
                <a:latin typeface="Segoe UI" panose="020B0502040204020203" pitchFamily="34" charset="0"/>
                <a:cs typeface="Segoe UI" panose="020B0502040204020203" pitchFamily="34" charset="0"/>
              </a:rPr>
              <a:t>Distribution: Files</a:t>
            </a:r>
          </a:p>
        </p:txBody>
      </p:sp>
    </p:spTree>
    <p:extLst>
      <p:ext uri="{BB962C8B-B14F-4D97-AF65-F5344CB8AC3E}">
        <p14:creationId xmlns:p14="http://schemas.microsoft.com/office/powerpoint/2010/main" val="41810077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3157546" y="1471618"/>
            <a:ext cx="6949764" cy="5214932"/>
          </a:xfrm>
          <a:prstGeom prst="rect">
            <a:avLst/>
          </a:prstGeom>
          <a:noFill/>
          <a:ln w="57150">
            <a:solidFill>
              <a:schemeClr val="tx1"/>
            </a:solidFill>
            <a:miter lim="800000"/>
            <a:headEnd/>
            <a:tailEnd/>
          </a:ln>
        </p:spPr>
      </p:pic>
      <p:sp>
        <p:nvSpPr>
          <p:cNvPr id="4" name="Title 1">
            <a:extLst>
              <a:ext uri="{FF2B5EF4-FFF2-40B4-BE49-F238E27FC236}">
                <a16:creationId xmlns:a16="http://schemas.microsoft.com/office/drawing/2014/main" id="{A89C2060-FE0E-4E6D-90B2-BCB96855B512}"/>
              </a:ext>
            </a:extLst>
          </p:cNvPr>
          <p:cNvSpPr txBox="1">
            <a:spLocks/>
          </p:cNvSpPr>
          <p:nvPr/>
        </p:nvSpPr>
        <p:spPr>
          <a:xfrm>
            <a:off x="1726096" y="801189"/>
            <a:ext cx="9506162" cy="570530"/>
          </a:xfrm>
          <a:prstGeom prst="rect">
            <a:avLst/>
          </a:prstGeom>
        </p:spPr>
        <p:txBody>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r>
              <a:rPr lang="en-US" b="1" dirty="0">
                <a:latin typeface="Segoe UI" panose="020B0502040204020203" pitchFamily="34" charset="0"/>
                <a:cs typeface="Segoe UI" panose="020B0502040204020203" pitchFamily="34" charset="0"/>
              </a:rPr>
              <a:t>Distribution: Files</a:t>
            </a:r>
          </a:p>
        </p:txBody>
      </p:sp>
    </p:spTree>
    <p:extLst>
      <p:ext uri="{BB962C8B-B14F-4D97-AF65-F5344CB8AC3E}">
        <p14:creationId xmlns:p14="http://schemas.microsoft.com/office/powerpoint/2010/main" val="377785022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2590800" y="1795468"/>
            <a:ext cx="7903028" cy="4343400"/>
          </a:xfrm>
          <a:prstGeom prst="rect">
            <a:avLst/>
          </a:prstGeom>
          <a:noFill/>
          <a:ln w="57150">
            <a:solidFill>
              <a:schemeClr val="tx1"/>
            </a:solidFill>
            <a:miter lim="800000"/>
            <a:headEnd/>
            <a:tailEnd/>
          </a:ln>
        </p:spPr>
      </p:pic>
      <p:sp>
        <p:nvSpPr>
          <p:cNvPr id="4" name="Title 1">
            <a:extLst>
              <a:ext uri="{FF2B5EF4-FFF2-40B4-BE49-F238E27FC236}">
                <a16:creationId xmlns:a16="http://schemas.microsoft.com/office/drawing/2014/main" id="{80E13A9A-7E48-41DF-94E5-6F46836A68EE}"/>
              </a:ext>
            </a:extLst>
          </p:cNvPr>
          <p:cNvSpPr txBox="1">
            <a:spLocks/>
          </p:cNvSpPr>
          <p:nvPr/>
        </p:nvSpPr>
        <p:spPr>
          <a:xfrm>
            <a:off x="1726096" y="801189"/>
            <a:ext cx="9506162" cy="570530"/>
          </a:xfrm>
          <a:prstGeom prst="rect">
            <a:avLst/>
          </a:prstGeom>
        </p:spPr>
        <p:txBody>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r>
              <a:rPr lang="en-US" b="1" dirty="0">
                <a:latin typeface="Segoe UI" panose="020B0502040204020203" pitchFamily="34" charset="0"/>
                <a:cs typeface="Segoe UI" panose="020B0502040204020203" pitchFamily="34" charset="0"/>
              </a:rPr>
              <a:t>Distribution: Files</a:t>
            </a:r>
          </a:p>
        </p:txBody>
      </p:sp>
    </p:spTree>
    <p:extLst>
      <p:ext uri="{BB962C8B-B14F-4D97-AF65-F5344CB8AC3E}">
        <p14:creationId xmlns:p14="http://schemas.microsoft.com/office/powerpoint/2010/main" val="353344823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 y="0"/>
            <a:ext cx="12192000" cy="6858000"/>
          </a:xfrm>
          <a:prstGeom prst="rect">
            <a:avLst/>
          </a:prstGeom>
        </p:spPr>
      </p:pic>
    </p:spTree>
    <p:extLst>
      <p:ext uri="{BB962C8B-B14F-4D97-AF65-F5344CB8AC3E}">
        <p14:creationId xmlns:p14="http://schemas.microsoft.com/office/powerpoint/2010/main" val="71080004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Do Local Changes Go Into Effect?</a:t>
            </a:r>
          </a:p>
        </p:txBody>
      </p:sp>
      <p:graphicFrame>
        <p:nvGraphicFramePr>
          <p:cNvPr id="4" name="Table 3"/>
          <p:cNvGraphicFramePr>
            <a:graphicFrameLocks noGrp="1"/>
          </p:cNvGraphicFramePr>
          <p:nvPr>
            <p:extLst>
              <p:ext uri="{D42A27DB-BD31-4B8C-83A1-F6EECF244321}">
                <p14:modId xmlns:p14="http://schemas.microsoft.com/office/powerpoint/2010/main" val="533387966"/>
              </p:ext>
            </p:extLst>
          </p:nvPr>
        </p:nvGraphicFramePr>
        <p:xfrm>
          <a:off x="1697456" y="1574258"/>
          <a:ext cx="9513338" cy="4595445"/>
        </p:xfrm>
        <a:graphic>
          <a:graphicData uri="http://schemas.openxmlformats.org/drawingml/2006/table">
            <a:tbl>
              <a:tblPr firstRow="1" bandRow="1">
                <a:tableStyleId>{F5AB1C69-6EDB-4FF4-983F-18BD219EF322}</a:tableStyleId>
              </a:tblPr>
              <a:tblGrid>
                <a:gridCol w="2210665">
                  <a:extLst>
                    <a:ext uri="{9D8B030D-6E8A-4147-A177-3AD203B41FA5}">
                      <a16:colId xmlns:a16="http://schemas.microsoft.com/office/drawing/2014/main" val="20000"/>
                    </a:ext>
                  </a:extLst>
                </a:gridCol>
                <a:gridCol w="2267211">
                  <a:extLst>
                    <a:ext uri="{9D8B030D-6E8A-4147-A177-3AD203B41FA5}">
                      <a16:colId xmlns:a16="http://schemas.microsoft.com/office/drawing/2014/main" val="20001"/>
                    </a:ext>
                  </a:extLst>
                </a:gridCol>
                <a:gridCol w="2659634">
                  <a:extLst>
                    <a:ext uri="{9D8B030D-6E8A-4147-A177-3AD203B41FA5}">
                      <a16:colId xmlns:a16="http://schemas.microsoft.com/office/drawing/2014/main" val="20002"/>
                    </a:ext>
                  </a:extLst>
                </a:gridCol>
                <a:gridCol w="2375828">
                  <a:extLst>
                    <a:ext uri="{9D8B030D-6E8A-4147-A177-3AD203B41FA5}">
                      <a16:colId xmlns:a16="http://schemas.microsoft.com/office/drawing/2014/main" val="20003"/>
                    </a:ext>
                  </a:extLst>
                </a:gridCol>
              </a:tblGrid>
              <a:tr h="516707">
                <a:tc>
                  <a:txBody>
                    <a:bodyPr/>
                    <a:lstStyle/>
                    <a:p>
                      <a:pPr algn="l"/>
                      <a:r>
                        <a:rPr lang="en-US" dirty="0"/>
                        <a:t>Change</a:t>
                      </a:r>
                      <a:endParaRPr lang="en-US" dirty="0">
                        <a:latin typeface="Segoe UI" panose="020B0502040204020203" pitchFamily="34" charset="0"/>
                        <a:cs typeface="Segoe UI" panose="020B0502040204020203" pitchFamily="34" charset="0"/>
                      </a:endParaRPr>
                    </a:p>
                  </a:txBody>
                  <a:tcPr/>
                </a:tc>
                <a:tc>
                  <a:txBody>
                    <a:bodyPr/>
                    <a:lstStyle/>
                    <a:p>
                      <a:pPr algn="l"/>
                      <a:r>
                        <a:rPr lang="en-US" dirty="0"/>
                        <a:t>Office Workstation</a:t>
                      </a:r>
                      <a:endParaRPr lang="en-US" dirty="0">
                        <a:latin typeface="Segoe UI" panose="020B0502040204020203" pitchFamily="34" charset="0"/>
                        <a:cs typeface="Segoe UI" panose="020B0502040204020203" pitchFamily="34" charset="0"/>
                      </a:endParaRPr>
                    </a:p>
                  </a:txBody>
                  <a:tcPr/>
                </a:tc>
                <a:tc>
                  <a:txBody>
                    <a:bodyPr/>
                    <a:lstStyle/>
                    <a:p>
                      <a:pPr algn="l"/>
                      <a:r>
                        <a:rPr lang="en-US" dirty="0"/>
                        <a:t>Standard Mobile</a:t>
                      </a:r>
                      <a:r>
                        <a:rPr lang="en-US" baseline="0" dirty="0"/>
                        <a:t> Client</a:t>
                      </a:r>
                      <a:endParaRPr lang="en-US" dirty="0">
                        <a:latin typeface="Segoe UI" panose="020B0502040204020203" pitchFamily="34" charset="0"/>
                        <a:cs typeface="Segoe UI" panose="020B0502040204020203" pitchFamily="34" charset="0"/>
                      </a:endParaRPr>
                    </a:p>
                  </a:txBody>
                  <a:tcPr/>
                </a:tc>
                <a:tc>
                  <a:txBody>
                    <a:bodyPr/>
                    <a:lstStyle/>
                    <a:p>
                      <a:pPr algn="l"/>
                      <a:r>
                        <a:rPr lang="en-US" dirty="0"/>
                        <a:t>Web Services Client</a:t>
                      </a:r>
                      <a:endParaRPr lang="en-US"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0"/>
                  </a:ext>
                </a:extLst>
              </a:tr>
              <a:tr h="388997">
                <a:tc>
                  <a:txBody>
                    <a:bodyPr/>
                    <a:lstStyle/>
                    <a:p>
                      <a:r>
                        <a:rPr lang="en-US" dirty="0"/>
                        <a:t>Code Tables</a:t>
                      </a:r>
                      <a:endParaRPr lang="en-US" dirty="0">
                        <a:latin typeface="Segoe UI" panose="020B0502040204020203" pitchFamily="34" charset="0"/>
                        <a:cs typeface="Segoe UI" panose="020B0502040204020203" pitchFamily="34" charset="0"/>
                      </a:endParaRPr>
                    </a:p>
                  </a:txBody>
                  <a:tcPr/>
                </a:tc>
                <a:tc>
                  <a:txBody>
                    <a:bodyPr/>
                    <a:lstStyle/>
                    <a:p>
                      <a:r>
                        <a:rPr lang="en-US" dirty="0"/>
                        <a:t>Immediately</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a:t>
                      </a:r>
                      <a:endParaRPr lang="en-US"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1"/>
                  </a:ext>
                </a:extLst>
              </a:tr>
              <a:tr h="490208">
                <a:tc>
                  <a:txBody>
                    <a:bodyPr/>
                    <a:lstStyle/>
                    <a:p>
                      <a:r>
                        <a:rPr lang="en-US" dirty="0"/>
                        <a:t>Configuration Wizard</a:t>
                      </a:r>
                    </a:p>
                    <a:p>
                      <a:r>
                        <a:rPr lang="en-US" dirty="0"/>
                        <a:t>(</a:t>
                      </a:r>
                      <a:r>
                        <a:rPr lang="en-US" baseline="0" dirty="0"/>
                        <a:t>Master Computer)</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 (or at login if</a:t>
                      </a:r>
                      <a:r>
                        <a:rPr lang="en-US" baseline="0" dirty="0"/>
                        <a:t> enabled)</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 (or at login if</a:t>
                      </a:r>
                      <a:r>
                        <a:rPr lang="en-US" baseline="0" dirty="0"/>
                        <a:t> enabled)</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 (or at login if</a:t>
                      </a:r>
                      <a:r>
                        <a:rPr lang="en-US" baseline="0" dirty="0"/>
                        <a:t> enabled)</a:t>
                      </a:r>
                      <a:endParaRPr lang="en-US"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2"/>
                  </a:ext>
                </a:extLst>
              </a:tr>
              <a:tr h="490208">
                <a:tc>
                  <a:txBody>
                    <a:bodyPr/>
                    <a:lstStyle/>
                    <a:p>
                      <a:r>
                        <a:rPr lang="en-US" dirty="0"/>
                        <a:t>Connections</a:t>
                      </a:r>
                      <a:endParaRPr lang="en-US" dirty="0">
                        <a:latin typeface="Segoe UI" panose="020B0502040204020203" pitchFamily="34" charset="0"/>
                        <a:cs typeface="Segoe UI" panose="020B0502040204020203" pitchFamily="34" charset="0"/>
                      </a:endParaRPr>
                    </a:p>
                  </a:txBody>
                  <a:tcPr/>
                </a:tc>
                <a:tc>
                  <a:txBody>
                    <a:bodyPr/>
                    <a:lstStyle/>
                    <a:p>
                      <a:r>
                        <a:rPr lang="en-US" dirty="0"/>
                        <a:t>Immediately</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a:t>
                      </a:r>
                      <a:endParaRPr lang="en-US"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3"/>
                  </a:ext>
                </a:extLst>
              </a:tr>
              <a:tr h="490208">
                <a:tc>
                  <a:txBody>
                    <a:bodyPr/>
                    <a:lstStyle/>
                    <a:p>
                      <a:r>
                        <a:rPr lang="en-US" dirty="0"/>
                        <a:t>Diagram</a:t>
                      </a:r>
                      <a:r>
                        <a:rPr lang="en-US" baseline="0" dirty="0"/>
                        <a:t> Tools</a:t>
                      </a:r>
                      <a:endParaRPr lang="en-US" dirty="0">
                        <a:latin typeface="Segoe UI" panose="020B0502040204020203" pitchFamily="34" charset="0"/>
                        <a:cs typeface="Segoe UI" panose="020B0502040204020203" pitchFamily="34" charset="0"/>
                      </a:endParaRPr>
                    </a:p>
                  </a:txBody>
                  <a:tcPr/>
                </a:tc>
                <a:tc>
                  <a:txBody>
                    <a:bodyPr/>
                    <a:lstStyle/>
                    <a:p>
                      <a:r>
                        <a:rPr lang="en-US" dirty="0"/>
                        <a:t>Immediately</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a:t>
                      </a:r>
                      <a:endParaRPr lang="en-US"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4"/>
                  </a:ext>
                </a:extLst>
              </a:tr>
              <a:tr h="490208">
                <a:tc>
                  <a:txBody>
                    <a:bodyPr/>
                    <a:lstStyle/>
                    <a:p>
                      <a:r>
                        <a:rPr lang="en-US" dirty="0"/>
                        <a:t>Notification Service</a:t>
                      </a:r>
                      <a:endParaRPr lang="en-US" dirty="0">
                        <a:latin typeface="Segoe UI" panose="020B0502040204020203" pitchFamily="34" charset="0"/>
                        <a:cs typeface="Segoe UI" panose="020B0502040204020203" pitchFamily="34" charset="0"/>
                      </a:endParaRPr>
                    </a:p>
                  </a:txBody>
                  <a:tcPr/>
                </a:tc>
                <a:tc>
                  <a:txBody>
                    <a:bodyPr/>
                    <a:lstStyle/>
                    <a:p>
                      <a:r>
                        <a:rPr lang="en-US" dirty="0"/>
                        <a:t>Immediately</a:t>
                      </a:r>
                      <a:endParaRPr lang="en-US" dirty="0">
                        <a:latin typeface="Segoe UI" panose="020B0502040204020203" pitchFamily="34" charset="0"/>
                        <a:cs typeface="Segoe UI" panose="020B0502040204020203" pitchFamily="34" charset="0"/>
                      </a:endParaRPr>
                    </a:p>
                  </a:txBody>
                  <a:tcPr/>
                </a:tc>
                <a:tc>
                  <a:txBody>
                    <a:bodyPr/>
                    <a:lstStyle/>
                    <a:p>
                      <a:r>
                        <a:rPr lang="en-US" dirty="0"/>
                        <a:t>N/A</a:t>
                      </a:r>
                      <a:endParaRPr lang="en-US" dirty="0">
                        <a:latin typeface="Segoe UI" panose="020B0502040204020203" pitchFamily="34" charset="0"/>
                        <a:cs typeface="Segoe UI" panose="020B0502040204020203" pitchFamily="34" charset="0"/>
                      </a:endParaRPr>
                    </a:p>
                  </a:txBody>
                  <a:tcPr/>
                </a:tc>
                <a:tc>
                  <a:txBody>
                    <a:bodyPr/>
                    <a:lstStyle/>
                    <a:p>
                      <a:r>
                        <a:rPr lang="en-US" dirty="0"/>
                        <a:t>N/A</a:t>
                      </a:r>
                      <a:endParaRPr lang="en-US"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5"/>
                  </a:ext>
                </a:extLst>
              </a:tr>
              <a:tr h="490208">
                <a:tc>
                  <a:txBody>
                    <a:bodyPr/>
                    <a:lstStyle/>
                    <a:p>
                      <a:r>
                        <a:rPr lang="en-US" dirty="0"/>
                        <a:t>Start-shift/End</a:t>
                      </a:r>
                      <a:r>
                        <a:rPr lang="en-US" baseline="0" dirty="0"/>
                        <a:t> shift</a:t>
                      </a:r>
                      <a:endParaRPr lang="en-US" dirty="0">
                        <a:latin typeface="Segoe UI" panose="020B0502040204020203" pitchFamily="34" charset="0"/>
                        <a:cs typeface="Segoe UI" panose="020B0502040204020203" pitchFamily="34" charset="0"/>
                      </a:endParaRPr>
                    </a:p>
                  </a:txBody>
                  <a:tcPr/>
                </a:tc>
                <a:tc>
                  <a:txBody>
                    <a:bodyPr/>
                    <a:lstStyle/>
                    <a:p>
                      <a:r>
                        <a:rPr lang="en-US" dirty="0"/>
                        <a:t>Immediately</a:t>
                      </a:r>
                      <a:endParaRPr lang="en-US" dirty="0">
                        <a:latin typeface="Segoe UI" panose="020B0502040204020203" pitchFamily="34" charset="0"/>
                        <a:cs typeface="Segoe UI" panose="020B0502040204020203" pitchFamily="34" charset="0"/>
                      </a:endParaRPr>
                    </a:p>
                  </a:txBody>
                  <a:tcPr/>
                </a:tc>
                <a:tc>
                  <a:txBody>
                    <a:bodyPr/>
                    <a:lstStyle/>
                    <a:p>
                      <a:r>
                        <a:rPr lang="en-US" dirty="0"/>
                        <a:t>After Distribution</a:t>
                      </a:r>
                      <a:endParaRPr lang="en-US" dirty="0">
                        <a:latin typeface="Segoe UI" panose="020B0502040204020203" pitchFamily="34" charset="0"/>
                        <a:cs typeface="Segoe UI" panose="020B0502040204020203" pitchFamily="34" charset="0"/>
                      </a:endParaRPr>
                    </a:p>
                  </a:txBody>
                  <a:tcPr/>
                </a:tc>
                <a:tc>
                  <a:txBody>
                    <a:bodyPr/>
                    <a:lstStyle/>
                    <a:p>
                      <a:r>
                        <a:rPr lang="en-US" dirty="0"/>
                        <a:t>N/A</a:t>
                      </a:r>
                      <a:endParaRPr lang="en-US"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6"/>
                  </a:ext>
                </a:extLst>
              </a:tr>
              <a:tr h="448749">
                <a:tc>
                  <a:txBody>
                    <a:bodyPr/>
                    <a:lstStyle/>
                    <a:p>
                      <a:r>
                        <a:rPr lang="en-US" dirty="0"/>
                        <a:t>Transmission</a:t>
                      </a:r>
                      <a:endParaRPr lang="en-US" dirty="0">
                        <a:latin typeface="Segoe UI" panose="020B0502040204020203" pitchFamily="34" charset="0"/>
                        <a:cs typeface="Segoe UI" panose="020B0502040204020203" pitchFamily="34" charset="0"/>
                      </a:endParaRPr>
                    </a:p>
                  </a:txBody>
                  <a:tcPr/>
                </a:tc>
                <a:tc>
                  <a:txBody>
                    <a:bodyPr/>
                    <a:lstStyle/>
                    <a:p>
                      <a:r>
                        <a:rPr lang="en-US" dirty="0"/>
                        <a:t>Immediately</a:t>
                      </a:r>
                      <a:endParaRPr lang="en-US" dirty="0">
                        <a:latin typeface="Segoe UI" panose="020B0502040204020203" pitchFamily="34" charset="0"/>
                        <a:cs typeface="Segoe UI" panose="020B0502040204020203" pitchFamily="34" charset="0"/>
                      </a:endParaRPr>
                    </a:p>
                  </a:txBody>
                  <a:tcPr/>
                </a:tc>
                <a:tc>
                  <a:txBody>
                    <a:bodyPr/>
                    <a:lstStyle/>
                    <a:p>
                      <a:r>
                        <a:rPr lang="en-US" dirty="0"/>
                        <a:t>N/A</a:t>
                      </a:r>
                      <a:endParaRPr lang="en-US" dirty="0">
                        <a:latin typeface="Segoe UI" panose="020B0502040204020203" pitchFamily="34" charset="0"/>
                        <a:cs typeface="Segoe UI" panose="020B0502040204020203" pitchFamily="34" charset="0"/>
                      </a:endParaRPr>
                    </a:p>
                  </a:txBody>
                  <a:tcPr/>
                </a:tc>
                <a:tc>
                  <a:txBody>
                    <a:bodyPr/>
                    <a:lstStyle/>
                    <a:p>
                      <a:r>
                        <a:rPr lang="en-US" dirty="0"/>
                        <a:t>N/A</a:t>
                      </a:r>
                      <a:endParaRPr lang="en-US"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7"/>
                  </a:ext>
                </a:extLst>
              </a:tr>
              <a:tr h="448749">
                <a:tc>
                  <a:txBody>
                    <a:bodyPr/>
                    <a:lstStyle/>
                    <a:p>
                      <a:r>
                        <a:rPr lang="en-US" dirty="0"/>
                        <a:t>Users</a:t>
                      </a:r>
                      <a:endParaRPr lang="en-US" dirty="0">
                        <a:latin typeface="Segoe UI" panose="020B0502040204020203" pitchFamily="34" charset="0"/>
                        <a:cs typeface="Segoe UI" panose="020B0502040204020203" pitchFamily="34" charset="0"/>
                      </a:endParaRPr>
                    </a:p>
                  </a:txBody>
                  <a:tcPr/>
                </a:tc>
                <a:tc>
                  <a:txBody>
                    <a:bodyPr/>
                    <a:lstStyle/>
                    <a:p>
                      <a:r>
                        <a:rPr lang="en-US" dirty="0"/>
                        <a:t>Immediately</a:t>
                      </a:r>
                      <a:endParaRPr lang="en-US" dirty="0">
                        <a:latin typeface="Segoe UI" panose="020B0502040204020203" pitchFamily="34" charset="0"/>
                        <a:cs typeface="Segoe UI" panose="020B0502040204020203" pitchFamily="34" charset="0"/>
                      </a:endParaRPr>
                    </a:p>
                  </a:txBody>
                  <a:tcPr/>
                </a:tc>
                <a:tc>
                  <a:txBody>
                    <a:bodyPr/>
                    <a:lstStyle/>
                    <a:p>
                      <a:r>
                        <a:rPr lang="en-US" dirty="0"/>
                        <a:t>After</a:t>
                      </a:r>
                      <a:r>
                        <a:rPr lang="en-US" baseline="0" dirty="0"/>
                        <a:t> Distribution (AD Immediately)</a:t>
                      </a:r>
                      <a:endParaRPr lang="en-US" dirty="0">
                        <a:latin typeface="Segoe UI" panose="020B0502040204020203" pitchFamily="34" charset="0"/>
                        <a:cs typeface="Segoe UI" panose="020B0502040204020203" pitchFamily="34" charset="0"/>
                      </a:endParaRPr>
                    </a:p>
                  </a:txBody>
                  <a:tcPr/>
                </a:tc>
                <a:tc>
                  <a:txBody>
                    <a:bodyPr/>
                    <a:lstStyle/>
                    <a:p>
                      <a:r>
                        <a:rPr lang="en-US" dirty="0"/>
                        <a:t>Immediately</a:t>
                      </a:r>
                      <a:endParaRPr lang="en-US"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06930263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ormAutofit/>
          </a:bodyPr>
          <a:lstStyle/>
          <a:p>
            <a:pPr marL="228600" lvl="1" indent="0" algn="ctr">
              <a:buNone/>
            </a:pPr>
            <a:r>
              <a:rPr lang="en-US" sz="3600" dirty="0">
                <a:latin typeface="Segoe UI" panose="020B0502040204020203" pitchFamily="34" charset="0"/>
                <a:cs typeface="Segoe UI" panose="020B0502040204020203" pitchFamily="34" charset="0"/>
              </a:rPr>
              <a:t>TraCS Pack Updates</a:t>
            </a:r>
          </a:p>
        </p:txBody>
      </p:sp>
      <p:sp>
        <p:nvSpPr>
          <p:cNvPr id="3" name="Content Placeholder 2"/>
          <p:cNvSpPr>
            <a:spLocks noGrp="1"/>
          </p:cNvSpPr>
          <p:nvPr>
            <p:ph sz="quarter" idx="12"/>
          </p:nvPr>
        </p:nvSpPr>
        <p:spPr/>
        <p:txBody>
          <a:bodyPr/>
          <a:lstStyle/>
          <a:p>
            <a:r>
              <a:rPr lang="en-US" b="1" dirty="0">
                <a:solidFill>
                  <a:schemeClr val="tx1"/>
                </a:solidFill>
              </a:rPr>
              <a:t>Updating</a:t>
            </a:r>
          </a:p>
        </p:txBody>
      </p:sp>
    </p:spTree>
    <p:extLst>
      <p:ext uri="{BB962C8B-B14F-4D97-AF65-F5344CB8AC3E}">
        <p14:creationId xmlns:p14="http://schemas.microsoft.com/office/powerpoint/2010/main" val="396491763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 Packs &amp; Map Packs</a:t>
            </a:r>
          </a:p>
        </p:txBody>
      </p:sp>
      <p:sp>
        <p:nvSpPr>
          <p:cNvPr id="3" name="Text Placeholder 2"/>
          <p:cNvSpPr>
            <a:spLocks noGrp="1"/>
          </p:cNvSpPr>
          <p:nvPr>
            <p:ph type="body" sz="quarter" idx="10"/>
          </p:nvPr>
        </p:nvSpPr>
        <p:spPr>
          <a:xfrm>
            <a:off x="1725613" y="1681163"/>
            <a:ext cx="9505950" cy="4766934"/>
          </a:xfrm>
        </p:spPr>
        <p:txBody>
          <a:bodyPr anchor="ctr">
            <a:normAutofit/>
          </a:bodyPr>
          <a:lstStyle/>
          <a:p>
            <a:pPr marL="0" indent="0">
              <a:buNone/>
            </a:pPr>
            <a:endParaRPr lang="en-US" sz="2800" b="1" dirty="0"/>
          </a:p>
          <a:p>
            <a:pPr marL="0" indent="0">
              <a:buNone/>
            </a:pPr>
            <a:r>
              <a:rPr lang="en-US" sz="2400" b="1" dirty="0"/>
              <a:t>WI Pack:</a:t>
            </a:r>
            <a:r>
              <a:rPr lang="en-US" sz="2400" dirty="0"/>
              <a:t> a patch from the state, which is downloaded to your computer(s) from the Badger TraCS update server.</a:t>
            </a:r>
          </a:p>
          <a:p>
            <a:pPr marL="0" indent="0">
              <a:buNone/>
            </a:pPr>
            <a:endParaRPr lang="en-US" sz="3000" dirty="0"/>
          </a:p>
          <a:p>
            <a:pPr marL="0" indent="0">
              <a:buNone/>
            </a:pPr>
            <a:r>
              <a:rPr lang="en-US" sz="2000" b="1" dirty="0">
                <a:solidFill>
                  <a:srgbClr val="FFFF00"/>
                </a:solidFill>
              </a:rPr>
              <a:t>What do the WI Packs &amp; Map Packs contain?</a:t>
            </a:r>
          </a:p>
          <a:p>
            <a:pPr>
              <a:buClr>
                <a:srgbClr val="FFFF00"/>
              </a:buClr>
              <a:buFont typeface="Courier New" panose="02070309020205020404" pitchFamily="49" charset="0"/>
              <a:buChar char="o"/>
            </a:pPr>
            <a:r>
              <a:rPr lang="en-US" sz="2000" dirty="0"/>
              <a:t> Changes to TraCS Forms</a:t>
            </a:r>
          </a:p>
          <a:p>
            <a:pPr>
              <a:buClr>
                <a:srgbClr val="FFFF00"/>
              </a:buClr>
              <a:buFont typeface="Courier New" panose="02070309020205020404" pitchFamily="49" charset="0"/>
              <a:buChar char="o"/>
            </a:pPr>
            <a:r>
              <a:rPr lang="en-US" sz="2000" dirty="0"/>
              <a:t> Statute Updates</a:t>
            </a:r>
          </a:p>
          <a:p>
            <a:pPr>
              <a:buClr>
                <a:srgbClr val="FFFF00"/>
              </a:buClr>
              <a:buFont typeface="Courier New" panose="02070309020205020404" pitchFamily="49" charset="0"/>
              <a:buChar char="o"/>
            </a:pPr>
            <a:r>
              <a:rPr lang="en-US" sz="2000" dirty="0"/>
              <a:t> Map Updates</a:t>
            </a:r>
          </a:p>
          <a:p>
            <a:pPr>
              <a:buClr>
                <a:srgbClr val="FFFF00"/>
              </a:buClr>
              <a:buFont typeface="Courier New" panose="02070309020205020404" pitchFamily="49" charset="0"/>
              <a:buChar char="o"/>
            </a:pPr>
            <a:r>
              <a:rPr lang="en-US" sz="2000" dirty="0"/>
              <a:t> State Level Transmission Instructions</a:t>
            </a:r>
          </a:p>
          <a:p>
            <a:pPr>
              <a:buClr>
                <a:srgbClr val="FFFF00"/>
              </a:buClr>
              <a:buFont typeface="Courier New" panose="02070309020205020404" pitchFamily="49" charset="0"/>
              <a:buChar char="o"/>
            </a:pPr>
            <a:r>
              <a:rPr lang="en-US" sz="2000" dirty="0"/>
              <a:t> TraCS Baseline Engine Changes</a:t>
            </a:r>
          </a:p>
          <a:p>
            <a:pPr marL="0" indent="0">
              <a:buNone/>
            </a:pPr>
            <a:endParaRPr lang="en-US" sz="3600" dirty="0"/>
          </a:p>
        </p:txBody>
      </p:sp>
    </p:spTree>
    <p:extLst>
      <p:ext uri="{BB962C8B-B14F-4D97-AF65-F5344CB8AC3E}">
        <p14:creationId xmlns:p14="http://schemas.microsoft.com/office/powerpoint/2010/main" val="103937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nodeType="clickEffect">
                                  <p:stCondLst>
                                    <p:cond delay="0"/>
                                  </p:stCondLst>
                                  <p:childTnLst>
                                    <p:animClr clrSpc="hsl" dir="cw">
                                      <p:cBhvr override="childStyle">
                                        <p:cTn id="10" dur="500" fill="hold"/>
                                        <p:tgtEl>
                                          <p:spTgt spid="3">
                                            <p:txEl>
                                              <p:pRg st="3" end="3"/>
                                            </p:txEl>
                                          </p:spTgt>
                                        </p:tgtEl>
                                        <p:attrNameLst>
                                          <p:attrName>style.color</p:attrName>
                                        </p:attrNameLst>
                                      </p:cBhvr>
                                      <p:by>
                                        <p:hsl h="0" s="-12549" l="-25098"/>
                                      </p:by>
                                    </p:animClr>
                                    <p:animClr clrSpc="hsl" dir="cw">
                                      <p:cBhvr>
                                        <p:cTn id="11" dur="500" fill="hold"/>
                                        <p:tgtEl>
                                          <p:spTgt spid="3">
                                            <p:txEl>
                                              <p:pRg st="3" end="3"/>
                                            </p:txEl>
                                          </p:spTgt>
                                        </p:tgtEl>
                                        <p:attrNameLst>
                                          <p:attrName>fillcolor</p:attrName>
                                        </p:attrNameLst>
                                      </p:cBhvr>
                                      <p:by>
                                        <p:hsl h="0" s="-12549" l="-25098"/>
                                      </p:by>
                                    </p:animClr>
                                    <p:animClr clrSpc="hsl" dir="cw">
                                      <p:cBhvr>
                                        <p:cTn id="12" dur="500" fill="hold"/>
                                        <p:tgtEl>
                                          <p:spTgt spid="3">
                                            <p:txEl>
                                              <p:pRg st="3" end="3"/>
                                            </p:txEl>
                                          </p:spTgt>
                                        </p:tgtEl>
                                        <p:attrNameLst>
                                          <p:attrName>stroke.color</p:attrName>
                                        </p:attrNameLst>
                                      </p:cBhvr>
                                      <p:by>
                                        <p:hsl h="0" s="-12549" l="-25098"/>
                                      </p:by>
                                    </p:animClr>
                                    <p:set>
                                      <p:cBhvr>
                                        <p:cTn id="13" dur="500" fill="hold"/>
                                        <p:tgtEl>
                                          <p:spTgt spid="3">
                                            <p:txEl>
                                              <p:pRg st="3" end="3"/>
                                            </p:txEl>
                                          </p:spTgt>
                                        </p:tgtEl>
                                        <p:attrNameLst>
                                          <p:attrName>fill.type</p:attrName>
                                        </p:attrNameLst>
                                      </p:cBhvr>
                                      <p:to>
                                        <p:strVal val="solid"/>
                                      </p:to>
                                    </p:set>
                                  </p:childTnLst>
                                </p:cTn>
                              </p:par>
                              <p:par>
                                <p:cTn id="14" presetID="1"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nodeType="clickEffect">
                                  <p:stCondLst>
                                    <p:cond delay="0"/>
                                  </p:stCondLst>
                                  <p:childTnLst>
                                    <p:animClr clrSpc="hsl" dir="cw">
                                      <p:cBhvr override="childStyle">
                                        <p:cTn id="19" dur="500" fill="hold"/>
                                        <p:tgtEl>
                                          <p:spTgt spid="3">
                                            <p:txEl>
                                              <p:pRg st="4" end="4"/>
                                            </p:txEl>
                                          </p:spTgt>
                                        </p:tgtEl>
                                        <p:attrNameLst>
                                          <p:attrName>style.color</p:attrName>
                                        </p:attrNameLst>
                                      </p:cBhvr>
                                      <p:by>
                                        <p:hsl h="0" s="-12549" l="-25098"/>
                                      </p:by>
                                    </p:animClr>
                                    <p:animClr clrSpc="hsl" dir="cw">
                                      <p:cBhvr>
                                        <p:cTn id="20" dur="500" fill="hold"/>
                                        <p:tgtEl>
                                          <p:spTgt spid="3">
                                            <p:txEl>
                                              <p:pRg st="4" end="4"/>
                                            </p:txEl>
                                          </p:spTgt>
                                        </p:tgtEl>
                                        <p:attrNameLst>
                                          <p:attrName>fillcolor</p:attrName>
                                        </p:attrNameLst>
                                      </p:cBhvr>
                                      <p:by>
                                        <p:hsl h="0" s="-12549" l="-25098"/>
                                      </p:by>
                                    </p:animClr>
                                    <p:animClr clrSpc="hsl" dir="cw">
                                      <p:cBhvr>
                                        <p:cTn id="21" dur="500" fill="hold"/>
                                        <p:tgtEl>
                                          <p:spTgt spid="3">
                                            <p:txEl>
                                              <p:pRg st="4" end="4"/>
                                            </p:txEl>
                                          </p:spTgt>
                                        </p:tgtEl>
                                        <p:attrNameLst>
                                          <p:attrName>stroke.color</p:attrName>
                                        </p:attrNameLst>
                                      </p:cBhvr>
                                      <p:by>
                                        <p:hsl h="0" s="-12549" l="-25098"/>
                                      </p:by>
                                    </p:animClr>
                                    <p:set>
                                      <p:cBhvr>
                                        <p:cTn id="22" dur="500" fill="hold"/>
                                        <p:tgtEl>
                                          <p:spTgt spid="3">
                                            <p:txEl>
                                              <p:pRg st="4" end="4"/>
                                            </p:txEl>
                                          </p:spTgt>
                                        </p:tgtEl>
                                        <p:attrNameLst>
                                          <p:attrName>fill.type</p:attrName>
                                        </p:attrNameLst>
                                      </p:cBhvr>
                                      <p:to>
                                        <p:strVal val="solid"/>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4" presetClass="emph" presetSubtype="0" fill="hold" nodeType="clickEffect">
                                  <p:stCondLst>
                                    <p:cond delay="0"/>
                                  </p:stCondLst>
                                  <p:childTnLst>
                                    <p:animClr clrSpc="hsl" dir="cw">
                                      <p:cBhvr override="childStyle">
                                        <p:cTn id="28" dur="500" fill="hold"/>
                                        <p:tgtEl>
                                          <p:spTgt spid="3">
                                            <p:txEl>
                                              <p:pRg st="5" end="5"/>
                                            </p:txEl>
                                          </p:spTgt>
                                        </p:tgtEl>
                                        <p:attrNameLst>
                                          <p:attrName>style.color</p:attrName>
                                        </p:attrNameLst>
                                      </p:cBhvr>
                                      <p:by>
                                        <p:hsl h="0" s="-12549" l="-25098"/>
                                      </p:by>
                                    </p:animClr>
                                    <p:animClr clrSpc="hsl" dir="cw">
                                      <p:cBhvr>
                                        <p:cTn id="29" dur="500" fill="hold"/>
                                        <p:tgtEl>
                                          <p:spTgt spid="3">
                                            <p:txEl>
                                              <p:pRg st="5" end="5"/>
                                            </p:txEl>
                                          </p:spTgt>
                                        </p:tgtEl>
                                        <p:attrNameLst>
                                          <p:attrName>fillcolor</p:attrName>
                                        </p:attrNameLst>
                                      </p:cBhvr>
                                      <p:by>
                                        <p:hsl h="0" s="-12549" l="-25098"/>
                                      </p:by>
                                    </p:animClr>
                                    <p:animClr clrSpc="hsl" dir="cw">
                                      <p:cBhvr>
                                        <p:cTn id="30" dur="500" fill="hold"/>
                                        <p:tgtEl>
                                          <p:spTgt spid="3">
                                            <p:txEl>
                                              <p:pRg st="5" end="5"/>
                                            </p:txEl>
                                          </p:spTgt>
                                        </p:tgtEl>
                                        <p:attrNameLst>
                                          <p:attrName>stroke.color</p:attrName>
                                        </p:attrNameLst>
                                      </p:cBhvr>
                                      <p:by>
                                        <p:hsl h="0" s="-12549" l="-25098"/>
                                      </p:by>
                                    </p:animClr>
                                    <p:set>
                                      <p:cBhvr>
                                        <p:cTn id="31" dur="500" fill="hold"/>
                                        <p:tgtEl>
                                          <p:spTgt spid="3">
                                            <p:txEl>
                                              <p:pRg st="5" end="5"/>
                                            </p:txEl>
                                          </p:spTgt>
                                        </p:tgtEl>
                                        <p:attrNameLst>
                                          <p:attrName>fill.type</p:attrName>
                                        </p:attrNameLst>
                                      </p:cBhvr>
                                      <p:to>
                                        <p:strVal val="solid"/>
                                      </p:to>
                                    </p:set>
                                  </p:childTnLst>
                                </p:cTn>
                              </p:par>
                              <p:par>
                                <p:cTn id="32" presetID="1" presetClass="entr" presetSubtype="0" fill="hold"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4" presetClass="emph" presetSubtype="0" fill="hold" nodeType="clickEffect">
                                  <p:stCondLst>
                                    <p:cond delay="0"/>
                                  </p:stCondLst>
                                  <p:childTnLst>
                                    <p:animClr clrSpc="hsl" dir="cw">
                                      <p:cBhvr override="childStyle">
                                        <p:cTn id="37" dur="500" fill="hold"/>
                                        <p:tgtEl>
                                          <p:spTgt spid="3">
                                            <p:txEl>
                                              <p:pRg st="6" end="6"/>
                                            </p:txEl>
                                          </p:spTgt>
                                        </p:tgtEl>
                                        <p:attrNameLst>
                                          <p:attrName>style.color</p:attrName>
                                        </p:attrNameLst>
                                      </p:cBhvr>
                                      <p:by>
                                        <p:hsl h="0" s="-12549" l="-25098"/>
                                      </p:by>
                                    </p:animClr>
                                    <p:animClr clrSpc="hsl" dir="cw">
                                      <p:cBhvr>
                                        <p:cTn id="38" dur="500" fill="hold"/>
                                        <p:tgtEl>
                                          <p:spTgt spid="3">
                                            <p:txEl>
                                              <p:pRg st="6" end="6"/>
                                            </p:txEl>
                                          </p:spTgt>
                                        </p:tgtEl>
                                        <p:attrNameLst>
                                          <p:attrName>fillcolor</p:attrName>
                                        </p:attrNameLst>
                                      </p:cBhvr>
                                      <p:by>
                                        <p:hsl h="0" s="-12549" l="-25098"/>
                                      </p:by>
                                    </p:animClr>
                                    <p:animClr clrSpc="hsl" dir="cw">
                                      <p:cBhvr>
                                        <p:cTn id="39" dur="500" fill="hold"/>
                                        <p:tgtEl>
                                          <p:spTgt spid="3">
                                            <p:txEl>
                                              <p:pRg st="6" end="6"/>
                                            </p:txEl>
                                          </p:spTgt>
                                        </p:tgtEl>
                                        <p:attrNameLst>
                                          <p:attrName>stroke.color</p:attrName>
                                        </p:attrNameLst>
                                      </p:cBhvr>
                                      <p:by>
                                        <p:hsl h="0" s="-12549" l="-25098"/>
                                      </p:by>
                                    </p:animClr>
                                    <p:set>
                                      <p:cBhvr>
                                        <p:cTn id="40" dur="500" fill="hold"/>
                                        <p:tgtEl>
                                          <p:spTgt spid="3">
                                            <p:txEl>
                                              <p:pRg st="6" end="6"/>
                                            </p:txEl>
                                          </p:spTgt>
                                        </p:tgtEl>
                                        <p:attrNameLst>
                                          <p:attrName>fill.type</p:attrName>
                                        </p:attrNameLst>
                                      </p:cBhvr>
                                      <p:to>
                                        <p:strVal val="solid"/>
                                      </p:to>
                                    </p:set>
                                  </p:childTnLst>
                                </p:cTn>
                              </p:par>
                              <p:par>
                                <p:cTn id="41" presetID="1" presetClass="entr" presetSubtype="0" fill="hold" nodeType="with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4" presetClass="emph" presetSubtype="0" fill="hold" nodeType="clickEffect">
                                  <p:stCondLst>
                                    <p:cond delay="0"/>
                                  </p:stCondLst>
                                  <p:childTnLst>
                                    <p:animClr clrSpc="hsl" dir="cw">
                                      <p:cBhvr override="childStyle">
                                        <p:cTn id="46" dur="500" fill="hold"/>
                                        <p:tgtEl>
                                          <p:spTgt spid="3">
                                            <p:txEl>
                                              <p:pRg st="7" end="7"/>
                                            </p:txEl>
                                          </p:spTgt>
                                        </p:tgtEl>
                                        <p:attrNameLst>
                                          <p:attrName>style.color</p:attrName>
                                        </p:attrNameLst>
                                      </p:cBhvr>
                                      <p:by>
                                        <p:hsl h="0" s="-12549" l="-25098"/>
                                      </p:by>
                                    </p:animClr>
                                    <p:animClr clrSpc="hsl" dir="cw">
                                      <p:cBhvr>
                                        <p:cTn id="47" dur="500" fill="hold"/>
                                        <p:tgtEl>
                                          <p:spTgt spid="3">
                                            <p:txEl>
                                              <p:pRg st="7" end="7"/>
                                            </p:txEl>
                                          </p:spTgt>
                                        </p:tgtEl>
                                        <p:attrNameLst>
                                          <p:attrName>fillcolor</p:attrName>
                                        </p:attrNameLst>
                                      </p:cBhvr>
                                      <p:by>
                                        <p:hsl h="0" s="-12549" l="-25098"/>
                                      </p:by>
                                    </p:animClr>
                                    <p:animClr clrSpc="hsl" dir="cw">
                                      <p:cBhvr>
                                        <p:cTn id="48" dur="500" fill="hold"/>
                                        <p:tgtEl>
                                          <p:spTgt spid="3">
                                            <p:txEl>
                                              <p:pRg st="7" end="7"/>
                                            </p:txEl>
                                          </p:spTgt>
                                        </p:tgtEl>
                                        <p:attrNameLst>
                                          <p:attrName>stroke.color</p:attrName>
                                        </p:attrNameLst>
                                      </p:cBhvr>
                                      <p:by>
                                        <p:hsl h="0" s="-12549" l="-25098"/>
                                      </p:by>
                                    </p:animClr>
                                    <p:set>
                                      <p:cBhvr>
                                        <p:cTn id="49" dur="500" fill="hold"/>
                                        <p:tgtEl>
                                          <p:spTgt spid="3">
                                            <p:txEl>
                                              <p:pRg st="7" end="7"/>
                                            </p:txEl>
                                          </p:spTgt>
                                        </p:tgtEl>
                                        <p:attrNameLst>
                                          <p:attrName>fill.type</p:attrName>
                                        </p:attrNameLst>
                                      </p:cBhvr>
                                      <p:to>
                                        <p:strVal val="solid"/>
                                      </p:to>
                                    </p:set>
                                  </p:childTnLst>
                                </p:cTn>
                              </p:par>
                              <p:par>
                                <p:cTn id="50" presetID="1" presetClass="entr" presetSubtype="0" fill="hold" nodeType="with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47103186"/>
              </p:ext>
            </p:extLst>
          </p:nvPr>
        </p:nvGraphicFramePr>
        <p:xfrm>
          <a:off x="2219597" y="1581649"/>
          <a:ext cx="8519160" cy="49464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5"/>
          <p:cNvSpPr>
            <a:spLocks noGrp="1"/>
          </p:cNvSpPr>
          <p:nvPr>
            <p:ph type="title"/>
          </p:nvPr>
        </p:nvSpPr>
        <p:spPr/>
        <p:txBody>
          <a:bodyPr/>
          <a:lstStyle/>
          <a:p>
            <a:r>
              <a:rPr lang="en-US" dirty="0"/>
              <a:t>Updating TraCS</a:t>
            </a:r>
          </a:p>
        </p:txBody>
      </p:sp>
    </p:spTree>
    <p:extLst>
      <p:ext uri="{BB962C8B-B14F-4D97-AF65-F5344CB8AC3E}">
        <p14:creationId xmlns:p14="http://schemas.microsoft.com/office/powerpoint/2010/main" val="35982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graphicEl>
                                              <a:dgm id="{E41C6FDF-FBB6-489B-82D4-473D5F64246F}"/>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grpId="1" nodeType="clickEffect">
                                  <p:stCondLst>
                                    <p:cond delay="0"/>
                                  </p:stCondLst>
                                  <p:childTnLst>
                                    <p:animClr clrSpc="hsl" dir="cw">
                                      <p:cBhvr override="childStyle">
                                        <p:cTn id="10" dur="500" fill="hold"/>
                                        <p:tgtEl>
                                          <p:spTgt spid="5">
                                            <p:graphicEl>
                                              <a:dgm id="{E41C6FDF-FBB6-489B-82D4-473D5F64246F}"/>
                                            </p:graphicEl>
                                          </p:spTgt>
                                        </p:tgtEl>
                                        <p:attrNameLst>
                                          <p:attrName>style.color</p:attrName>
                                        </p:attrNameLst>
                                      </p:cBhvr>
                                      <p:by>
                                        <p:hsl h="0" s="-12549" l="-25098"/>
                                      </p:by>
                                    </p:animClr>
                                    <p:animClr clrSpc="hsl" dir="cw">
                                      <p:cBhvr>
                                        <p:cTn id="11" dur="500" fill="hold"/>
                                        <p:tgtEl>
                                          <p:spTgt spid="5">
                                            <p:graphicEl>
                                              <a:dgm id="{E41C6FDF-FBB6-489B-82D4-473D5F64246F}"/>
                                            </p:graphicEl>
                                          </p:spTgt>
                                        </p:tgtEl>
                                        <p:attrNameLst>
                                          <p:attrName>fillcolor</p:attrName>
                                        </p:attrNameLst>
                                      </p:cBhvr>
                                      <p:by>
                                        <p:hsl h="0" s="-12549" l="-25098"/>
                                      </p:by>
                                    </p:animClr>
                                    <p:animClr clrSpc="hsl" dir="cw">
                                      <p:cBhvr>
                                        <p:cTn id="12" dur="500" fill="hold"/>
                                        <p:tgtEl>
                                          <p:spTgt spid="5">
                                            <p:graphicEl>
                                              <a:dgm id="{E41C6FDF-FBB6-489B-82D4-473D5F64246F}"/>
                                            </p:graphicEl>
                                          </p:spTgt>
                                        </p:tgtEl>
                                        <p:attrNameLst>
                                          <p:attrName>stroke.color</p:attrName>
                                        </p:attrNameLst>
                                      </p:cBhvr>
                                      <p:by>
                                        <p:hsl h="0" s="-12549" l="-25098"/>
                                      </p:by>
                                    </p:animClr>
                                    <p:set>
                                      <p:cBhvr>
                                        <p:cTn id="13" dur="500" fill="hold"/>
                                        <p:tgtEl>
                                          <p:spTgt spid="5">
                                            <p:graphicEl>
                                              <a:dgm id="{E41C6FDF-FBB6-489B-82D4-473D5F64246F}"/>
                                            </p:graphicEl>
                                          </p:spTgt>
                                        </p:tgtEl>
                                        <p:attrNameLst>
                                          <p:attrName>fill.type</p:attrName>
                                        </p:attrNameLst>
                                      </p:cBhvr>
                                      <p:to>
                                        <p:strVal val="solid"/>
                                      </p:to>
                                    </p:set>
                                  </p:childTnLst>
                                </p:cTn>
                              </p:par>
                              <p:par>
                                <p:cTn id="14" presetID="1" presetClass="entr" presetSubtype="0" fill="hold" grpId="0" nodeType="withEffect">
                                  <p:stCondLst>
                                    <p:cond delay="0"/>
                                  </p:stCondLst>
                                  <p:childTnLst>
                                    <p:set>
                                      <p:cBhvr>
                                        <p:cTn id="15" dur="1" fill="hold">
                                          <p:stCondLst>
                                            <p:cond delay="0"/>
                                          </p:stCondLst>
                                        </p:cTn>
                                        <p:tgtEl>
                                          <p:spTgt spid="5">
                                            <p:graphicEl>
                                              <a:dgm id="{A4765AC4-33B5-4F2F-AEC3-301D2774D849}"/>
                                            </p:graphic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grpId="1" nodeType="clickEffect">
                                  <p:stCondLst>
                                    <p:cond delay="0"/>
                                  </p:stCondLst>
                                  <p:childTnLst>
                                    <p:animClr clrSpc="hsl" dir="cw">
                                      <p:cBhvr override="childStyle">
                                        <p:cTn id="19" dur="500" fill="hold"/>
                                        <p:tgtEl>
                                          <p:spTgt spid="5">
                                            <p:graphicEl>
                                              <a:dgm id="{A4765AC4-33B5-4F2F-AEC3-301D2774D849}"/>
                                            </p:graphicEl>
                                          </p:spTgt>
                                        </p:tgtEl>
                                        <p:attrNameLst>
                                          <p:attrName>style.color</p:attrName>
                                        </p:attrNameLst>
                                      </p:cBhvr>
                                      <p:by>
                                        <p:hsl h="0" s="-12549" l="-25098"/>
                                      </p:by>
                                    </p:animClr>
                                    <p:animClr clrSpc="hsl" dir="cw">
                                      <p:cBhvr>
                                        <p:cTn id="20" dur="500" fill="hold"/>
                                        <p:tgtEl>
                                          <p:spTgt spid="5">
                                            <p:graphicEl>
                                              <a:dgm id="{A4765AC4-33B5-4F2F-AEC3-301D2774D849}"/>
                                            </p:graphicEl>
                                          </p:spTgt>
                                        </p:tgtEl>
                                        <p:attrNameLst>
                                          <p:attrName>fillcolor</p:attrName>
                                        </p:attrNameLst>
                                      </p:cBhvr>
                                      <p:by>
                                        <p:hsl h="0" s="-12549" l="-25098"/>
                                      </p:by>
                                    </p:animClr>
                                    <p:animClr clrSpc="hsl" dir="cw">
                                      <p:cBhvr>
                                        <p:cTn id="21" dur="500" fill="hold"/>
                                        <p:tgtEl>
                                          <p:spTgt spid="5">
                                            <p:graphicEl>
                                              <a:dgm id="{A4765AC4-33B5-4F2F-AEC3-301D2774D849}"/>
                                            </p:graphicEl>
                                          </p:spTgt>
                                        </p:tgtEl>
                                        <p:attrNameLst>
                                          <p:attrName>stroke.color</p:attrName>
                                        </p:attrNameLst>
                                      </p:cBhvr>
                                      <p:by>
                                        <p:hsl h="0" s="-12549" l="-25098"/>
                                      </p:by>
                                    </p:animClr>
                                    <p:set>
                                      <p:cBhvr>
                                        <p:cTn id="22" dur="500" fill="hold"/>
                                        <p:tgtEl>
                                          <p:spTgt spid="5">
                                            <p:graphicEl>
                                              <a:dgm id="{A4765AC4-33B5-4F2F-AEC3-301D2774D849}"/>
                                            </p:graphicEl>
                                          </p:spTgt>
                                        </p:tgtEl>
                                        <p:attrNameLst>
                                          <p:attrName>fill.type</p:attrName>
                                        </p:attrNameLst>
                                      </p:cBhvr>
                                      <p:to>
                                        <p:strVal val="solid"/>
                                      </p:to>
                                    </p:set>
                                  </p:childTnLst>
                                </p:cTn>
                              </p:par>
                              <p:par>
                                <p:cTn id="23" presetID="1" presetClass="entr" presetSubtype="0" fill="hold" grpId="0" nodeType="withEffect">
                                  <p:stCondLst>
                                    <p:cond delay="0"/>
                                  </p:stCondLst>
                                  <p:childTnLst>
                                    <p:set>
                                      <p:cBhvr>
                                        <p:cTn id="24" dur="1" fill="hold">
                                          <p:stCondLst>
                                            <p:cond delay="0"/>
                                          </p:stCondLst>
                                        </p:cTn>
                                        <p:tgtEl>
                                          <p:spTgt spid="5">
                                            <p:graphicEl>
                                              <a:dgm id="{A96CE818-2263-4950-B4FE-9A93F40B4CEE}"/>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4" presetClass="emph" presetSubtype="0" fill="hold" grpId="1" nodeType="clickEffect">
                                  <p:stCondLst>
                                    <p:cond delay="0"/>
                                  </p:stCondLst>
                                  <p:childTnLst>
                                    <p:animClr clrSpc="hsl" dir="cw">
                                      <p:cBhvr override="childStyle">
                                        <p:cTn id="28" dur="500" fill="hold"/>
                                        <p:tgtEl>
                                          <p:spTgt spid="5">
                                            <p:graphicEl>
                                              <a:dgm id="{A96CE818-2263-4950-B4FE-9A93F40B4CEE}"/>
                                            </p:graphicEl>
                                          </p:spTgt>
                                        </p:tgtEl>
                                        <p:attrNameLst>
                                          <p:attrName>style.color</p:attrName>
                                        </p:attrNameLst>
                                      </p:cBhvr>
                                      <p:by>
                                        <p:hsl h="0" s="-12549" l="-25098"/>
                                      </p:by>
                                    </p:animClr>
                                    <p:animClr clrSpc="hsl" dir="cw">
                                      <p:cBhvr>
                                        <p:cTn id="29" dur="500" fill="hold"/>
                                        <p:tgtEl>
                                          <p:spTgt spid="5">
                                            <p:graphicEl>
                                              <a:dgm id="{A96CE818-2263-4950-B4FE-9A93F40B4CEE}"/>
                                            </p:graphicEl>
                                          </p:spTgt>
                                        </p:tgtEl>
                                        <p:attrNameLst>
                                          <p:attrName>fillcolor</p:attrName>
                                        </p:attrNameLst>
                                      </p:cBhvr>
                                      <p:by>
                                        <p:hsl h="0" s="-12549" l="-25098"/>
                                      </p:by>
                                    </p:animClr>
                                    <p:animClr clrSpc="hsl" dir="cw">
                                      <p:cBhvr>
                                        <p:cTn id="30" dur="500" fill="hold"/>
                                        <p:tgtEl>
                                          <p:spTgt spid="5">
                                            <p:graphicEl>
                                              <a:dgm id="{A96CE818-2263-4950-B4FE-9A93F40B4CEE}"/>
                                            </p:graphicEl>
                                          </p:spTgt>
                                        </p:tgtEl>
                                        <p:attrNameLst>
                                          <p:attrName>stroke.color</p:attrName>
                                        </p:attrNameLst>
                                      </p:cBhvr>
                                      <p:by>
                                        <p:hsl h="0" s="-12549" l="-25098"/>
                                      </p:by>
                                    </p:animClr>
                                    <p:set>
                                      <p:cBhvr>
                                        <p:cTn id="31" dur="500" fill="hold"/>
                                        <p:tgtEl>
                                          <p:spTgt spid="5">
                                            <p:graphicEl>
                                              <a:dgm id="{A96CE818-2263-4950-B4FE-9A93F40B4CEE}"/>
                                            </p:graphicEl>
                                          </p:spTgt>
                                        </p:tgtEl>
                                        <p:attrNameLst>
                                          <p:attrName>fill.type</p:attrName>
                                        </p:attrNameLst>
                                      </p:cBhvr>
                                      <p:to>
                                        <p:strVal val="solid"/>
                                      </p:to>
                                    </p:set>
                                  </p:childTnLst>
                                </p:cTn>
                              </p:par>
                              <p:par>
                                <p:cTn id="32" presetID="1" presetClass="entr" presetSubtype="0" fill="hold" grpId="0" nodeType="withEffect">
                                  <p:stCondLst>
                                    <p:cond delay="0"/>
                                  </p:stCondLst>
                                  <p:childTnLst>
                                    <p:set>
                                      <p:cBhvr>
                                        <p:cTn id="33" dur="1" fill="hold">
                                          <p:stCondLst>
                                            <p:cond delay="0"/>
                                          </p:stCondLst>
                                        </p:cTn>
                                        <p:tgtEl>
                                          <p:spTgt spid="5">
                                            <p:graphicEl>
                                              <a:dgm id="{719C306F-660D-4F47-B4D8-E70C4FD23085}"/>
                                            </p:graphic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4" presetClass="emph" presetSubtype="0" fill="hold" grpId="1" nodeType="clickEffect">
                                  <p:stCondLst>
                                    <p:cond delay="0"/>
                                  </p:stCondLst>
                                  <p:childTnLst>
                                    <p:animClr clrSpc="hsl" dir="cw">
                                      <p:cBhvr override="childStyle">
                                        <p:cTn id="37" dur="500" fill="hold"/>
                                        <p:tgtEl>
                                          <p:spTgt spid="5">
                                            <p:graphicEl>
                                              <a:dgm id="{719C306F-660D-4F47-B4D8-E70C4FD23085}"/>
                                            </p:graphicEl>
                                          </p:spTgt>
                                        </p:tgtEl>
                                        <p:attrNameLst>
                                          <p:attrName>style.color</p:attrName>
                                        </p:attrNameLst>
                                      </p:cBhvr>
                                      <p:by>
                                        <p:hsl h="0" s="-12549" l="-25098"/>
                                      </p:by>
                                    </p:animClr>
                                    <p:animClr clrSpc="hsl" dir="cw">
                                      <p:cBhvr>
                                        <p:cTn id="38" dur="500" fill="hold"/>
                                        <p:tgtEl>
                                          <p:spTgt spid="5">
                                            <p:graphicEl>
                                              <a:dgm id="{719C306F-660D-4F47-B4D8-E70C4FD23085}"/>
                                            </p:graphicEl>
                                          </p:spTgt>
                                        </p:tgtEl>
                                        <p:attrNameLst>
                                          <p:attrName>fillcolor</p:attrName>
                                        </p:attrNameLst>
                                      </p:cBhvr>
                                      <p:by>
                                        <p:hsl h="0" s="-12549" l="-25098"/>
                                      </p:by>
                                    </p:animClr>
                                    <p:animClr clrSpc="hsl" dir="cw">
                                      <p:cBhvr>
                                        <p:cTn id="39" dur="500" fill="hold"/>
                                        <p:tgtEl>
                                          <p:spTgt spid="5">
                                            <p:graphicEl>
                                              <a:dgm id="{719C306F-660D-4F47-B4D8-E70C4FD23085}"/>
                                            </p:graphicEl>
                                          </p:spTgt>
                                        </p:tgtEl>
                                        <p:attrNameLst>
                                          <p:attrName>stroke.color</p:attrName>
                                        </p:attrNameLst>
                                      </p:cBhvr>
                                      <p:by>
                                        <p:hsl h="0" s="-12549" l="-25098"/>
                                      </p:by>
                                    </p:animClr>
                                    <p:set>
                                      <p:cBhvr>
                                        <p:cTn id="40" dur="500" fill="hold"/>
                                        <p:tgtEl>
                                          <p:spTgt spid="5">
                                            <p:graphicEl>
                                              <a:dgm id="{719C306F-660D-4F47-B4D8-E70C4FD23085}"/>
                                            </p:graphicEl>
                                          </p:spTgt>
                                        </p:tgtEl>
                                        <p:attrNameLst>
                                          <p:attrName>fill.type</p:attrName>
                                        </p:attrNameLst>
                                      </p:cBhvr>
                                      <p:to>
                                        <p:strVal val="solid"/>
                                      </p:to>
                                    </p:set>
                                  </p:childTnLst>
                                </p:cTn>
                              </p:par>
                              <p:par>
                                <p:cTn id="41" presetID="1" presetClass="entr" presetSubtype="0" fill="hold" grpId="0" nodeType="withEffect">
                                  <p:stCondLst>
                                    <p:cond delay="0"/>
                                  </p:stCondLst>
                                  <p:childTnLst>
                                    <p:set>
                                      <p:cBhvr>
                                        <p:cTn id="42" dur="1" fill="hold">
                                          <p:stCondLst>
                                            <p:cond delay="0"/>
                                          </p:stCondLst>
                                        </p:cTn>
                                        <p:tgtEl>
                                          <p:spTgt spid="5">
                                            <p:graphicEl>
                                              <a:dgm id="{F6225AF9-FCF5-44E9-A62C-50EF5163277A}"/>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4" presetClass="emph" presetSubtype="0" fill="hold" grpId="1" nodeType="clickEffect">
                                  <p:stCondLst>
                                    <p:cond delay="0"/>
                                  </p:stCondLst>
                                  <p:childTnLst>
                                    <p:animClr clrSpc="hsl" dir="cw">
                                      <p:cBhvr override="childStyle">
                                        <p:cTn id="46" dur="500" fill="hold"/>
                                        <p:tgtEl>
                                          <p:spTgt spid="5">
                                            <p:graphicEl>
                                              <a:dgm id="{F6225AF9-FCF5-44E9-A62C-50EF5163277A}"/>
                                            </p:graphicEl>
                                          </p:spTgt>
                                        </p:tgtEl>
                                        <p:attrNameLst>
                                          <p:attrName>style.color</p:attrName>
                                        </p:attrNameLst>
                                      </p:cBhvr>
                                      <p:by>
                                        <p:hsl h="0" s="-12549" l="-25098"/>
                                      </p:by>
                                    </p:animClr>
                                    <p:animClr clrSpc="hsl" dir="cw">
                                      <p:cBhvr>
                                        <p:cTn id="47" dur="500" fill="hold"/>
                                        <p:tgtEl>
                                          <p:spTgt spid="5">
                                            <p:graphicEl>
                                              <a:dgm id="{F6225AF9-FCF5-44E9-A62C-50EF5163277A}"/>
                                            </p:graphicEl>
                                          </p:spTgt>
                                        </p:tgtEl>
                                        <p:attrNameLst>
                                          <p:attrName>fillcolor</p:attrName>
                                        </p:attrNameLst>
                                      </p:cBhvr>
                                      <p:by>
                                        <p:hsl h="0" s="-12549" l="-25098"/>
                                      </p:by>
                                    </p:animClr>
                                    <p:animClr clrSpc="hsl" dir="cw">
                                      <p:cBhvr>
                                        <p:cTn id="48" dur="500" fill="hold"/>
                                        <p:tgtEl>
                                          <p:spTgt spid="5">
                                            <p:graphicEl>
                                              <a:dgm id="{F6225AF9-FCF5-44E9-A62C-50EF5163277A}"/>
                                            </p:graphicEl>
                                          </p:spTgt>
                                        </p:tgtEl>
                                        <p:attrNameLst>
                                          <p:attrName>stroke.color</p:attrName>
                                        </p:attrNameLst>
                                      </p:cBhvr>
                                      <p:by>
                                        <p:hsl h="0" s="-12549" l="-25098"/>
                                      </p:by>
                                    </p:animClr>
                                    <p:set>
                                      <p:cBhvr>
                                        <p:cTn id="49" dur="500" fill="hold"/>
                                        <p:tgtEl>
                                          <p:spTgt spid="5">
                                            <p:graphicEl>
                                              <a:dgm id="{F6225AF9-FCF5-44E9-A62C-50EF5163277A}"/>
                                            </p:graphicEl>
                                          </p:spTgt>
                                        </p:tgtEl>
                                        <p:attrNameLst>
                                          <p:attrName>fill.type</p:attrName>
                                        </p:attrNameLst>
                                      </p:cBhvr>
                                      <p:to>
                                        <p:strVal val="solid"/>
                                      </p:to>
                                    </p:set>
                                  </p:childTnLst>
                                </p:cTn>
                              </p:par>
                              <p:par>
                                <p:cTn id="50" presetID="1" presetClass="entr" presetSubtype="0" fill="hold" grpId="0" nodeType="withEffect">
                                  <p:stCondLst>
                                    <p:cond delay="0"/>
                                  </p:stCondLst>
                                  <p:childTnLst>
                                    <p:set>
                                      <p:cBhvr>
                                        <p:cTn id="51" dur="1" fill="hold">
                                          <p:stCondLst>
                                            <p:cond delay="0"/>
                                          </p:stCondLst>
                                        </p:cTn>
                                        <p:tgtEl>
                                          <p:spTgt spid="5">
                                            <p:graphicEl>
                                              <a:dgm id="{C4FDB19B-5470-4480-B4A8-E795661EC9B4}"/>
                                            </p:graphic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4" presetClass="emph" presetSubtype="0" fill="hold" grpId="1" nodeType="clickEffect">
                                  <p:stCondLst>
                                    <p:cond delay="0"/>
                                  </p:stCondLst>
                                  <p:childTnLst>
                                    <p:animClr clrSpc="hsl" dir="cw">
                                      <p:cBhvr override="childStyle">
                                        <p:cTn id="55" dur="500" fill="hold"/>
                                        <p:tgtEl>
                                          <p:spTgt spid="5">
                                            <p:graphicEl>
                                              <a:dgm id="{C4FDB19B-5470-4480-B4A8-E795661EC9B4}"/>
                                            </p:graphicEl>
                                          </p:spTgt>
                                        </p:tgtEl>
                                        <p:attrNameLst>
                                          <p:attrName>style.color</p:attrName>
                                        </p:attrNameLst>
                                      </p:cBhvr>
                                      <p:by>
                                        <p:hsl h="0" s="-12549" l="-25098"/>
                                      </p:by>
                                    </p:animClr>
                                    <p:animClr clrSpc="hsl" dir="cw">
                                      <p:cBhvr>
                                        <p:cTn id="56" dur="500" fill="hold"/>
                                        <p:tgtEl>
                                          <p:spTgt spid="5">
                                            <p:graphicEl>
                                              <a:dgm id="{C4FDB19B-5470-4480-B4A8-E795661EC9B4}"/>
                                            </p:graphicEl>
                                          </p:spTgt>
                                        </p:tgtEl>
                                        <p:attrNameLst>
                                          <p:attrName>fillcolor</p:attrName>
                                        </p:attrNameLst>
                                      </p:cBhvr>
                                      <p:by>
                                        <p:hsl h="0" s="-12549" l="-25098"/>
                                      </p:by>
                                    </p:animClr>
                                    <p:animClr clrSpc="hsl" dir="cw">
                                      <p:cBhvr>
                                        <p:cTn id="57" dur="500" fill="hold"/>
                                        <p:tgtEl>
                                          <p:spTgt spid="5">
                                            <p:graphicEl>
                                              <a:dgm id="{C4FDB19B-5470-4480-B4A8-E795661EC9B4}"/>
                                            </p:graphicEl>
                                          </p:spTgt>
                                        </p:tgtEl>
                                        <p:attrNameLst>
                                          <p:attrName>stroke.color</p:attrName>
                                        </p:attrNameLst>
                                      </p:cBhvr>
                                      <p:by>
                                        <p:hsl h="0" s="-12549" l="-25098"/>
                                      </p:by>
                                    </p:animClr>
                                    <p:set>
                                      <p:cBhvr>
                                        <p:cTn id="58" dur="500" fill="hold"/>
                                        <p:tgtEl>
                                          <p:spTgt spid="5">
                                            <p:graphicEl>
                                              <a:dgm id="{C4FDB19B-5470-4480-B4A8-E795661EC9B4}"/>
                                            </p:graphicEl>
                                          </p:spTgt>
                                        </p:tgtEl>
                                        <p:attrNameLst>
                                          <p:attrName>fill.type</p:attrName>
                                        </p:attrNameLst>
                                      </p:cBhvr>
                                      <p:to>
                                        <p:strVal val="solid"/>
                                      </p:to>
                                    </p:set>
                                  </p:childTnLst>
                                </p:cTn>
                              </p:par>
                              <p:par>
                                <p:cTn id="59" presetID="1" presetClass="entr" presetSubtype="0" fill="hold" grpId="0" nodeType="withEffect">
                                  <p:stCondLst>
                                    <p:cond delay="0"/>
                                  </p:stCondLst>
                                  <p:childTnLst>
                                    <p:set>
                                      <p:cBhvr>
                                        <p:cTn id="60" dur="1" fill="hold">
                                          <p:stCondLst>
                                            <p:cond delay="0"/>
                                          </p:stCondLst>
                                        </p:cTn>
                                        <p:tgtEl>
                                          <p:spTgt spid="5">
                                            <p:graphicEl>
                                              <a:dgm id="{5B8303DC-B710-49F3-A846-20C722EC8212}"/>
                                            </p:graphic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4" presetClass="emph" presetSubtype="0" fill="hold" grpId="1" nodeType="clickEffect">
                                  <p:stCondLst>
                                    <p:cond delay="0"/>
                                  </p:stCondLst>
                                  <p:childTnLst>
                                    <p:animClr clrSpc="hsl" dir="cw">
                                      <p:cBhvr override="childStyle">
                                        <p:cTn id="64" dur="500" fill="hold"/>
                                        <p:tgtEl>
                                          <p:spTgt spid="5">
                                            <p:graphicEl>
                                              <a:dgm id="{5B8303DC-B710-49F3-A846-20C722EC8212}"/>
                                            </p:graphicEl>
                                          </p:spTgt>
                                        </p:tgtEl>
                                        <p:attrNameLst>
                                          <p:attrName>style.color</p:attrName>
                                        </p:attrNameLst>
                                      </p:cBhvr>
                                      <p:by>
                                        <p:hsl h="0" s="-12549" l="-25098"/>
                                      </p:by>
                                    </p:animClr>
                                    <p:animClr clrSpc="hsl" dir="cw">
                                      <p:cBhvr>
                                        <p:cTn id="65" dur="500" fill="hold"/>
                                        <p:tgtEl>
                                          <p:spTgt spid="5">
                                            <p:graphicEl>
                                              <a:dgm id="{5B8303DC-B710-49F3-A846-20C722EC8212}"/>
                                            </p:graphicEl>
                                          </p:spTgt>
                                        </p:tgtEl>
                                        <p:attrNameLst>
                                          <p:attrName>fillcolor</p:attrName>
                                        </p:attrNameLst>
                                      </p:cBhvr>
                                      <p:by>
                                        <p:hsl h="0" s="-12549" l="-25098"/>
                                      </p:by>
                                    </p:animClr>
                                    <p:animClr clrSpc="hsl" dir="cw">
                                      <p:cBhvr>
                                        <p:cTn id="66" dur="500" fill="hold"/>
                                        <p:tgtEl>
                                          <p:spTgt spid="5">
                                            <p:graphicEl>
                                              <a:dgm id="{5B8303DC-B710-49F3-A846-20C722EC8212}"/>
                                            </p:graphicEl>
                                          </p:spTgt>
                                        </p:tgtEl>
                                        <p:attrNameLst>
                                          <p:attrName>stroke.color</p:attrName>
                                        </p:attrNameLst>
                                      </p:cBhvr>
                                      <p:by>
                                        <p:hsl h="0" s="-12549" l="-25098"/>
                                      </p:by>
                                    </p:animClr>
                                    <p:set>
                                      <p:cBhvr>
                                        <p:cTn id="67" dur="500" fill="hold"/>
                                        <p:tgtEl>
                                          <p:spTgt spid="5">
                                            <p:graphicEl>
                                              <a:dgm id="{5B8303DC-B710-49F3-A846-20C722EC8212}"/>
                                            </p:graphicEl>
                                          </p:spTgt>
                                        </p:tgtEl>
                                        <p:attrNameLst>
                                          <p:attrName>fill.type</p:attrName>
                                        </p:attrNameLst>
                                      </p:cBhvr>
                                      <p:to>
                                        <p:strVal val="solid"/>
                                      </p:to>
                                    </p:set>
                                  </p:childTnLst>
                                </p:cTn>
                              </p:par>
                              <p:par>
                                <p:cTn id="68" presetID="1" presetClass="entr" presetSubtype="0" fill="hold" grpId="0" nodeType="withEffect">
                                  <p:stCondLst>
                                    <p:cond delay="0"/>
                                  </p:stCondLst>
                                  <p:childTnLst>
                                    <p:set>
                                      <p:cBhvr>
                                        <p:cTn id="69" dur="1" fill="hold">
                                          <p:stCondLst>
                                            <p:cond delay="0"/>
                                          </p:stCondLst>
                                        </p:cTn>
                                        <p:tgtEl>
                                          <p:spTgt spid="5">
                                            <p:graphicEl>
                                              <a:dgm id="{C344D0C3-3FBF-473D-B237-9B5136C6190B}"/>
                                            </p:graphicEl>
                                          </p:spTgt>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24" presetClass="emph" presetSubtype="0" fill="hold" grpId="1" nodeType="clickEffect">
                                  <p:stCondLst>
                                    <p:cond delay="0"/>
                                  </p:stCondLst>
                                  <p:childTnLst>
                                    <p:animClr clrSpc="hsl" dir="cw">
                                      <p:cBhvr override="childStyle">
                                        <p:cTn id="73" dur="500" fill="hold"/>
                                        <p:tgtEl>
                                          <p:spTgt spid="5">
                                            <p:graphicEl>
                                              <a:dgm id="{C344D0C3-3FBF-473D-B237-9B5136C6190B}"/>
                                            </p:graphicEl>
                                          </p:spTgt>
                                        </p:tgtEl>
                                        <p:attrNameLst>
                                          <p:attrName>style.color</p:attrName>
                                        </p:attrNameLst>
                                      </p:cBhvr>
                                      <p:by>
                                        <p:hsl h="0" s="-12549" l="-25098"/>
                                      </p:by>
                                    </p:animClr>
                                    <p:animClr clrSpc="hsl" dir="cw">
                                      <p:cBhvr>
                                        <p:cTn id="74" dur="500" fill="hold"/>
                                        <p:tgtEl>
                                          <p:spTgt spid="5">
                                            <p:graphicEl>
                                              <a:dgm id="{C344D0C3-3FBF-473D-B237-9B5136C6190B}"/>
                                            </p:graphicEl>
                                          </p:spTgt>
                                        </p:tgtEl>
                                        <p:attrNameLst>
                                          <p:attrName>fillcolor</p:attrName>
                                        </p:attrNameLst>
                                      </p:cBhvr>
                                      <p:by>
                                        <p:hsl h="0" s="-12549" l="-25098"/>
                                      </p:by>
                                    </p:animClr>
                                    <p:animClr clrSpc="hsl" dir="cw">
                                      <p:cBhvr>
                                        <p:cTn id="75" dur="500" fill="hold"/>
                                        <p:tgtEl>
                                          <p:spTgt spid="5">
                                            <p:graphicEl>
                                              <a:dgm id="{C344D0C3-3FBF-473D-B237-9B5136C6190B}"/>
                                            </p:graphicEl>
                                          </p:spTgt>
                                        </p:tgtEl>
                                        <p:attrNameLst>
                                          <p:attrName>stroke.color</p:attrName>
                                        </p:attrNameLst>
                                      </p:cBhvr>
                                      <p:by>
                                        <p:hsl h="0" s="-12549" l="-25098"/>
                                      </p:by>
                                    </p:animClr>
                                    <p:set>
                                      <p:cBhvr>
                                        <p:cTn id="76" dur="500" fill="hold"/>
                                        <p:tgtEl>
                                          <p:spTgt spid="5">
                                            <p:graphicEl>
                                              <a:dgm id="{C344D0C3-3FBF-473D-B237-9B5136C6190B}"/>
                                            </p:graphicEl>
                                          </p:spTgt>
                                        </p:tgtEl>
                                        <p:attrNameLst>
                                          <p:attrName>fill.type</p:attrName>
                                        </p:attrNameLst>
                                      </p:cBhvr>
                                      <p:to>
                                        <p:strVal val="solid"/>
                                      </p:to>
                                    </p:set>
                                  </p:childTnLst>
                                </p:cTn>
                              </p:par>
                              <p:par>
                                <p:cTn id="77" presetID="1" presetClass="entr" presetSubtype="0" fill="hold" grpId="0" nodeType="withEffect">
                                  <p:stCondLst>
                                    <p:cond delay="0"/>
                                  </p:stCondLst>
                                  <p:childTnLst>
                                    <p:set>
                                      <p:cBhvr>
                                        <p:cTn id="78" dur="1" fill="hold">
                                          <p:stCondLst>
                                            <p:cond delay="0"/>
                                          </p:stCondLst>
                                        </p:cTn>
                                        <p:tgtEl>
                                          <p:spTgt spid="5">
                                            <p:graphicEl>
                                              <a:dgm id="{6E2E54B9-1170-47CD-8BD1-7B821CE16119}"/>
                                            </p:graphic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4" presetClass="emph" presetSubtype="0" fill="hold" grpId="1" nodeType="clickEffect">
                                  <p:stCondLst>
                                    <p:cond delay="0"/>
                                  </p:stCondLst>
                                  <p:childTnLst>
                                    <p:animClr clrSpc="hsl" dir="cw">
                                      <p:cBhvr override="childStyle">
                                        <p:cTn id="82" dur="500" fill="hold"/>
                                        <p:tgtEl>
                                          <p:spTgt spid="5">
                                            <p:graphicEl>
                                              <a:dgm id="{6E2E54B9-1170-47CD-8BD1-7B821CE16119}"/>
                                            </p:graphicEl>
                                          </p:spTgt>
                                        </p:tgtEl>
                                        <p:attrNameLst>
                                          <p:attrName>style.color</p:attrName>
                                        </p:attrNameLst>
                                      </p:cBhvr>
                                      <p:by>
                                        <p:hsl h="0" s="-12549" l="-25098"/>
                                      </p:by>
                                    </p:animClr>
                                    <p:animClr clrSpc="hsl" dir="cw">
                                      <p:cBhvr>
                                        <p:cTn id="83" dur="500" fill="hold"/>
                                        <p:tgtEl>
                                          <p:spTgt spid="5">
                                            <p:graphicEl>
                                              <a:dgm id="{6E2E54B9-1170-47CD-8BD1-7B821CE16119}"/>
                                            </p:graphicEl>
                                          </p:spTgt>
                                        </p:tgtEl>
                                        <p:attrNameLst>
                                          <p:attrName>fillcolor</p:attrName>
                                        </p:attrNameLst>
                                      </p:cBhvr>
                                      <p:by>
                                        <p:hsl h="0" s="-12549" l="-25098"/>
                                      </p:by>
                                    </p:animClr>
                                    <p:animClr clrSpc="hsl" dir="cw">
                                      <p:cBhvr>
                                        <p:cTn id="84" dur="500" fill="hold"/>
                                        <p:tgtEl>
                                          <p:spTgt spid="5">
                                            <p:graphicEl>
                                              <a:dgm id="{6E2E54B9-1170-47CD-8BD1-7B821CE16119}"/>
                                            </p:graphicEl>
                                          </p:spTgt>
                                        </p:tgtEl>
                                        <p:attrNameLst>
                                          <p:attrName>stroke.color</p:attrName>
                                        </p:attrNameLst>
                                      </p:cBhvr>
                                      <p:by>
                                        <p:hsl h="0" s="-12549" l="-25098"/>
                                      </p:by>
                                    </p:animClr>
                                    <p:set>
                                      <p:cBhvr>
                                        <p:cTn id="85" dur="500" fill="hold"/>
                                        <p:tgtEl>
                                          <p:spTgt spid="5">
                                            <p:graphicEl>
                                              <a:dgm id="{6E2E54B9-1170-47CD-8BD1-7B821CE16119}"/>
                                            </p:graphicEl>
                                          </p:spTgt>
                                        </p:tgtEl>
                                        <p:attrNameLst>
                                          <p:attrName>fill.type</p:attrName>
                                        </p:attrNameLst>
                                      </p:cBhvr>
                                      <p:to>
                                        <p:strVal val="solid"/>
                                      </p:to>
                                    </p:set>
                                  </p:childTnLst>
                                </p:cTn>
                              </p:par>
                              <p:par>
                                <p:cTn id="86" presetID="1" presetClass="entr" presetSubtype="0" fill="hold" grpId="0" nodeType="withEffect">
                                  <p:stCondLst>
                                    <p:cond delay="0"/>
                                  </p:stCondLst>
                                  <p:childTnLst>
                                    <p:set>
                                      <p:cBhvr>
                                        <p:cTn id="87" dur="1" fill="hold">
                                          <p:stCondLst>
                                            <p:cond delay="0"/>
                                          </p:stCondLst>
                                        </p:cTn>
                                        <p:tgtEl>
                                          <p:spTgt spid="5">
                                            <p:graphicEl>
                                              <a:dgm id="{6AE4758F-25C8-4FCB-8AFE-D1795D643521}"/>
                                            </p:graphic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24" presetClass="emph" presetSubtype="0" fill="hold" grpId="1" nodeType="clickEffect">
                                  <p:stCondLst>
                                    <p:cond delay="0"/>
                                  </p:stCondLst>
                                  <p:childTnLst>
                                    <p:animClr clrSpc="hsl" dir="cw">
                                      <p:cBhvr override="childStyle">
                                        <p:cTn id="91" dur="500" fill="hold"/>
                                        <p:tgtEl>
                                          <p:spTgt spid="5">
                                            <p:graphicEl>
                                              <a:dgm id="{6AE4758F-25C8-4FCB-8AFE-D1795D643521}"/>
                                            </p:graphicEl>
                                          </p:spTgt>
                                        </p:tgtEl>
                                        <p:attrNameLst>
                                          <p:attrName>style.color</p:attrName>
                                        </p:attrNameLst>
                                      </p:cBhvr>
                                      <p:by>
                                        <p:hsl h="0" s="-12549" l="-25098"/>
                                      </p:by>
                                    </p:animClr>
                                    <p:animClr clrSpc="hsl" dir="cw">
                                      <p:cBhvr>
                                        <p:cTn id="92" dur="500" fill="hold"/>
                                        <p:tgtEl>
                                          <p:spTgt spid="5">
                                            <p:graphicEl>
                                              <a:dgm id="{6AE4758F-25C8-4FCB-8AFE-D1795D643521}"/>
                                            </p:graphicEl>
                                          </p:spTgt>
                                        </p:tgtEl>
                                        <p:attrNameLst>
                                          <p:attrName>fillcolor</p:attrName>
                                        </p:attrNameLst>
                                      </p:cBhvr>
                                      <p:by>
                                        <p:hsl h="0" s="-12549" l="-25098"/>
                                      </p:by>
                                    </p:animClr>
                                    <p:animClr clrSpc="hsl" dir="cw">
                                      <p:cBhvr>
                                        <p:cTn id="93" dur="500" fill="hold"/>
                                        <p:tgtEl>
                                          <p:spTgt spid="5">
                                            <p:graphicEl>
                                              <a:dgm id="{6AE4758F-25C8-4FCB-8AFE-D1795D643521}"/>
                                            </p:graphicEl>
                                          </p:spTgt>
                                        </p:tgtEl>
                                        <p:attrNameLst>
                                          <p:attrName>stroke.color</p:attrName>
                                        </p:attrNameLst>
                                      </p:cBhvr>
                                      <p:by>
                                        <p:hsl h="0" s="-12549" l="-25098"/>
                                      </p:by>
                                    </p:animClr>
                                    <p:set>
                                      <p:cBhvr>
                                        <p:cTn id="94" dur="500" fill="hold"/>
                                        <p:tgtEl>
                                          <p:spTgt spid="5">
                                            <p:graphicEl>
                                              <a:dgm id="{6AE4758F-25C8-4FCB-8AFE-D1795D643521}"/>
                                            </p:graphicEl>
                                          </p:spTgt>
                                        </p:tgtEl>
                                        <p:attrNameLst>
                                          <p:attrName>fill.type</p:attrName>
                                        </p:attrNameLst>
                                      </p:cBhvr>
                                      <p:to>
                                        <p:strVal val="solid"/>
                                      </p:to>
                                    </p:set>
                                  </p:childTnLst>
                                </p:cTn>
                              </p:par>
                              <p:par>
                                <p:cTn id="95" presetID="1" presetClass="entr" presetSubtype="0" fill="hold" grpId="0" nodeType="withEffect">
                                  <p:stCondLst>
                                    <p:cond delay="0"/>
                                  </p:stCondLst>
                                  <p:childTnLst>
                                    <p:set>
                                      <p:cBhvr>
                                        <p:cTn id="96" dur="1" fill="hold">
                                          <p:stCondLst>
                                            <p:cond delay="0"/>
                                          </p:stCondLst>
                                        </p:cTn>
                                        <p:tgtEl>
                                          <p:spTgt spid="5">
                                            <p:graphicEl>
                                              <a:dgm id="{7C055A3A-B528-47D0-9D20-1D99802A71E6}"/>
                                            </p:graphicEl>
                                          </p:spTgt>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24" presetClass="emph" presetSubtype="0" fill="hold" grpId="1" nodeType="clickEffect">
                                  <p:stCondLst>
                                    <p:cond delay="0"/>
                                  </p:stCondLst>
                                  <p:childTnLst>
                                    <p:animClr clrSpc="hsl" dir="cw">
                                      <p:cBhvr override="childStyle">
                                        <p:cTn id="100" dur="500" fill="hold"/>
                                        <p:tgtEl>
                                          <p:spTgt spid="5">
                                            <p:graphicEl>
                                              <a:dgm id="{7C055A3A-B528-47D0-9D20-1D99802A71E6}"/>
                                            </p:graphicEl>
                                          </p:spTgt>
                                        </p:tgtEl>
                                        <p:attrNameLst>
                                          <p:attrName>style.color</p:attrName>
                                        </p:attrNameLst>
                                      </p:cBhvr>
                                      <p:by>
                                        <p:hsl h="0" s="-12549" l="-25098"/>
                                      </p:by>
                                    </p:animClr>
                                    <p:animClr clrSpc="hsl" dir="cw">
                                      <p:cBhvr>
                                        <p:cTn id="101" dur="500" fill="hold"/>
                                        <p:tgtEl>
                                          <p:spTgt spid="5">
                                            <p:graphicEl>
                                              <a:dgm id="{7C055A3A-B528-47D0-9D20-1D99802A71E6}"/>
                                            </p:graphicEl>
                                          </p:spTgt>
                                        </p:tgtEl>
                                        <p:attrNameLst>
                                          <p:attrName>fillcolor</p:attrName>
                                        </p:attrNameLst>
                                      </p:cBhvr>
                                      <p:by>
                                        <p:hsl h="0" s="-12549" l="-25098"/>
                                      </p:by>
                                    </p:animClr>
                                    <p:animClr clrSpc="hsl" dir="cw">
                                      <p:cBhvr>
                                        <p:cTn id="102" dur="500" fill="hold"/>
                                        <p:tgtEl>
                                          <p:spTgt spid="5">
                                            <p:graphicEl>
                                              <a:dgm id="{7C055A3A-B528-47D0-9D20-1D99802A71E6}"/>
                                            </p:graphicEl>
                                          </p:spTgt>
                                        </p:tgtEl>
                                        <p:attrNameLst>
                                          <p:attrName>stroke.color</p:attrName>
                                        </p:attrNameLst>
                                      </p:cBhvr>
                                      <p:by>
                                        <p:hsl h="0" s="-12549" l="-25098"/>
                                      </p:by>
                                    </p:animClr>
                                    <p:set>
                                      <p:cBhvr>
                                        <p:cTn id="103" dur="500" fill="hold"/>
                                        <p:tgtEl>
                                          <p:spTgt spid="5">
                                            <p:graphicEl>
                                              <a:dgm id="{7C055A3A-B528-47D0-9D20-1D99802A71E6}"/>
                                            </p:graphicEl>
                                          </p:spTgt>
                                        </p:tgtEl>
                                        <p:attrNameLst>
                                          <p:attrName>fill.type</p:attrName>
                                        </p:attrNameLst>
                                      </p:cBhvr>
                                      <p:to>
                                        <p:strVal val="solid"/>
                                      </p:to>
                                    </p:set>
                                  </p:childTnLst>
                                </p:cTn>
                              </p:par>
                              <p:par>
                                <p:cTn id="104" presetID="1" presetClass="entr" presetSubtype="0" fill="hold" grpId="0" nodeType="withEffect">
                                  <p:stCondLst>
                                    <p:cond delay="0"/>
                                  </p:stCondLst>
                                  <p:childTnLst>
                                    <p:set>
                                      <p:cBhvr>
                                        <p:cTn id="105" dur="1" fill="hold">
                                          <p:stCondLst>
                                            <p:cond delay="0"/>
                                          </p:stCondLst>
                                        </p:cTn>
                                        <p:tgtEl>
                                          <p:spTgt spid="5">
                                            <p:graphicEl>
                                              <a:dgm id="{CBA9CD3C-B185-4614-AD91-1F824CEEE48A}"/>
                                            </p:graphicEl>
                                          </p:spTgt>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24" presetClass="emph" presetSubtype="0" fill="hold" grpId="1" nodeType="clickEffect">
                                  <p:stCondLst>
                                    <p:cond delay="0"/>
                                  </p:stCondLst>
                                  <p:childTnLst>
                                    <p:animClr clrSpc="hsl" dir="cw">
                                      <p:cBhvr override="childStyle">
                                        <p:cTn id="109" dur="500" fill="hold"/>
                                        <p:tgtEl>
                                          <p:spTgt spid="5">
                                            <p:graphicEl>
                                              <a:dgm id="{CBA9CD3C-B185-4614-AD91-1F824CEEE48A}"/>
                                            </p:graphicEl>
                                          </p:spTgt>
                                        </p:tgtEl>
                                        <p:attrNameLst>
                                          <p:attrName>style.color</p:attrName>
                                        </p:attrNameLst>
                                      </p:cBhvr>
                                      <p:by>
                                        <p:hsl h="0" s="-12549" l="-25098"/>
                                      </p:by>
                                    </p:animClr>
                                    <p:animClr clrSpc="hsl" dir="cw">
                                      <p:cBhvr>
                                        <p:cTn id="110" dur="500" fill="hold"/>
                                        <p:tgtEl>
                                          <p:spTgt spid="5">
                                            <p:graphicEl>
                                              <a:dgm id="{CBA9CD3C-B185-4614-AD91-1F824CEEE48A}"/>
                                            </p:graphicEl>
                                          </p:spTgt>
                                        </p:tgtEl>
                                        <p:attrNameLst>
                                          <p:attrName>fillcolor</p:attrName>
                                        </p:attrNameLst>
                                      </p:cBhvr>
                                      <p:by>
                                        <p:hsl h="0" s="-12549" l="-25098"/>
                                      </p:by>
                                    </p:animClr>
                                    <p:animClr clrSpc="hsl" dir="cw">
                                      <p:cBhvr>
                                        <p:cTn id="111" dur="500" fill="hold"/>
                                        <p:tgtEl>
                                          <p:spTgt spid="5">
                                            <p:graphicEl>
                                              <a:dgm id="{CBA9CD3C-B185-4614-AD91-1F824CEEE48A}"/>
                                            </p:graphicEl>
                                          </p:spTgt>
                                        </p:tgtEl>
                                        <p:attrNameLst>
                                          <p:attrName>stroke.color</p:attrName>
                                        </p:attrNameLst>
                                      </p:cBhvr>
                                      <p:by>
                                        <p:hsl h="0" s="-12549" l="-25098"/>
                                      </p:by>
                                    </p:animClr>
                                    <p:set>
                                      <p:cBhvr>
                                        <p:cTn id="112" dur="500" fill="hold"/>
                                        <p:tgtEl>
                                          <p:spTgt spid="5">
                                            <p:graphicEl>
                                              <a:dgm id="{CBA9CD3C-B185-4614-AD91-1F824CEEE48A}"/>
                                            </p:graphicEl>
                                          </p:spTgt>
                                        </p:tgtEl>
                                        <p:attrNameLst>
                                          <p:attrName>fill.type</p:attrName>
                                        </p:attrNameLst>
                                      </p:cBhvr>
                                      <p:to>
                                        <p:strVal val="solid"/>
                                      </p:to>
                                    </p:set>
                                  </p:childTnLst>
                                </p:cTn>
                              </p:par>
                              <p:par>
                                <p:cTn id="113" presetID="1" presetClass="entr" presetSubtype="0" fill="hold" grpId="0" nodeType="withEffect">
                                  <p:stCondLst>
                                    <p:cond delay="0"/>
                                  </p:stCondLst>
                                  <p:childTnLst>
                                    <p:set>
                                      <p:cBhvr>
                                        <p:cTn id="114" dur="1" fill="hold">
                                          <p:stCondLst>
                                            <p:cond delay="0"/>
                                          </p:stCondLst>
                                        </p:cTn>
                                        <p:tgtEl>
                                          <p:spTgt spid="5">
                                            <p:graphicEl>
                                              <a:dgm id="{670DE7C2-BB05-4200-825B-05A192AFEE58}"/>
                                            </p:graphicEl>
                                          </p:spTgt>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24" presetClass="emph" presetSubtype="0" fill="hold" grpId="1" nodeType="clickEffect">
                                  <p:stCondLst>
                                    <p:cond delay="0"/>
                                  </p:stCondLst>
                                  <p:childTnLst>
                                    <p:animClr clrSpc="hsl" dir="cw">
                                      <p:cBhvr override="childStyle">
                                        <p:cTn id="118" dur="500" fill="hold"/>
                                        <p:tgtEl>
                                          <p:spTgt spid="5">
                                            <p:graphicEl>
                                              <a:dgm id="{670DE7C2-BB05-4200-825B-05A192AFEE58}"/>
                                            </p:graphicEl>
                                          </p:spTgt>
                                        </p:tgtEl>
                                        <p:attrNameLst>
                                          <p:attrName>style.color</p:attrName>
                                        </p:attrNameLst>
                                      </p:cBhvr>
                                      <p:by>
                                        <p:hsl h="0" s="-12549" l="-25098"/>
                                      </p:by>
                                    </p:animClr>
                                    <p:animClr clrSpc="hsl" dir="cw">
                                      <p:cBhvr>
                                        <p:cTn id="119" dur="500" fill="hold"/>
                                        <p:tgtEl>
                                          <p:spTgt spid="5">
                                            <p:graphicEl>
                                              <a:dgm id="{670DE7C2-BB05-4200-825B-05A192AFEE58}"/>
                                            </p:graphicEl>
                                          </p:spTgt>
                                        </p:tgtEl>
                                        <p:attrNameLst>
                                          <p:attrName>fillcolor</p:attrName>
                                        </p:attrNameLst>
                                      </p:cBhvr>
                                      <p:by>
                                        <p:hsl h="0" s="-12549" l="-25098"/>
                                      </p:by>
                                    </p:animClr>
                                    <p:animClr clrSpc="hsl" dir="cw">
                                      <p:cBhvr>
                                        <p:cTn id="120" dur="500" fill="hold"/>
                                        <p:tgtEl>
                                          <p:spTgt spid="5">
                                            <p:graphicEl>
                                              <a:dgm id="{670DE7C2-BB05-4200-825B-05A192AFEE58}"/>
                                            </p:graphicEl>
                                          </p:spTgt>
                                        </p:tgtEl>
                                        <p:attrNameLst>
                                          <p:attrName>stroke.color</p:attrName>
                                        </p:attrNameLst>
                                      </p:cBhvr>
                                      <p:by>
                                        <p:hsl h="0" s="-12549" l="-25098"/>
                                      </p:by>
                                    </p:animClr>
                                    <p:set>
                                      <p:cBhvr>
                                        <p:cTn id="121" dur="500" fill="hold"/>
                                        <p:tgtEl>
                                          <p:spTgt spid="5">
                                            <p:graphicEl>
                                              <a:dgm id="{670DE7C2-BB05-4200-825B-05A192AFEE58}"/>
                                            </p:graphicEl>
                                          </p:spTgt>
                                        </p:tgtEl>
                                        <p:attrNameLst>
                                          <p:attrName>fill.type</p:attrName>
                                        </p:attrNameLst>
                                      </p:cBhvr>
                                      <p:to>
                                        <p:strVal val="solid"/>
                                      </p:to>
                                    </p:set>
                                  </p:childTnLst>
                                </p:cTn>
                              </p:par>
                              <p:par>
                                <p:cTn id="122" presetID="1" presetClass="entr" presetSubtype="0" fill="hold" grpId="0" nodeType="withEffect">
                                  <p:stCondLst>
                                    <p:cond delay="0"/>
                                  </p:stCondLst>
                                  <p:childTnLst>
                                    <p:set>
                                      <p:cBhvr>
                                        <p:cTn id="123" dur="1" fill="hold">
                                          <p:stCondLst>
                                            <p:cond delay="0"/>
                                          </p:stCondLst>
                                        </p:cTn>
                                        <p:tgtEl>
                                          <p:spTgt spid="5">
                                            <p:graphicEl>
                                              <a:dgm id="{F8E6AC6B-2BAF-401A-9CDC-6F19BE1F1941}"/>
                                            </p:graphicEl>
                                          </p:spTgt>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24" presetClass="emph" presetSubtype="0" fill="hold" grpId="1" nodeType="clickEffect">
                                  <p:stCondLst>
                                    <p:cond delay="0"/>
                                  </p:stCondLst>
                                  <p:childTnLst>
                                    <p:animClr clrSpc="hsl" dir="cw">
                                      <p:cBhvr override="childStyle">
                                        <p:cTn id="127" dur="500" fill="hold"/>
                                        <p:tgtEl>
                                          <p:spTgt spid="5">
                                            <p:graphicEl>
                                              <a:dgm id="{F8E6AC6B-2BAF-401A-9CDC-6F19BE1F1941}"/>
                                            </p:graphicEl>
                                          </p:spTgt>
                                        </p:tgtEl>
                                        <p:attrNameLst>
                                          <p:attrName>style.color</p:attrName>
                                        </p:attrNameLst>
                                      </p:cBhvr>
                                      <p:by>
                                        <p:hsl h="0" s="-12549" l="-25098"/>
                                      </p:by>
                                    </p:animClr>
                                    <p:animClr clrSpc="hsl" dir="cw">
                                      <p:cBhvr>
                                        <p:cTn id="128" dur="500" fill="hold"/>
                                        <p:tgtEl>
                                          <p:spTgt spid="5">
                                            <p:graphicEl>
                                              <a:dgm id="{F8E6AC6B-2BAF-401A-9CDC-6F19BE1F1941}"/>
                                            </p:graphicEl>
                                          </p:spTgt>
                                        </p:tgtEl>
                                        <p:attrNameLst>
                                          <p:attrName>fillcolor</p:attrName>
                                        </p:attrNameLst>
                                      </p:cBhvr>
                                      <p:by>
                                        <p:hsl h="0" s="-12549" l="-25098"/>
                                      </p:by>
                                    </p:animClr>
                                    <p:animClr clrSpc="hsl" dir="cw">
                                      <p:cBhvr>
                                        <p:cTn id="129" dur="500" fill="hold"/>
                                        <p:tgtEl>
                                          <p:spTgt spid="5">
                                            <p:graphicEl>
                                              <a:dgm id="{F8E6AC6B-2BAF-401A-9CDC-6F19BE1F1941}"/>
                                            </p:graphicEl>
                                          </p:spTgt>
                                        </p:tgtEl>
                                        <p:attrNameLst>
                                          <p:attrName>stroke.color</p:attrName>
                                        </p:attrNameLst>
                                      </p:cBhvr>
                                      <p:by>
                                        <p:hsl h="0" s="-12549" l="-25098"/>
                                      </p:by>
                                    </p:animClr>
                                    <p:set>
                                      <p:cBhvr>
                                        <p:cTn id="130" dur="500" fill="hold"/>
                                        <p:tgtEl>
                                          <p:spTgt spid="5">
                                            <p:graphicEl>
                                              <a:dgm id="{F8E6AC6B-2BAF-401A-9CDC-6F19BE1F1941}"/>
                                            </p:graphicEl>
                                          </p:spTgt>
                                        </p:tgtEl>
                                        <p:attrNameLst>
                                          <p:attrName>fill.type</p:attrName>
                                        </p:attrNameLst>
                                      </p:cBhvr>
                                      <p:to>
                                        <p:strVal val="solid"/>
                                      </p:to>
                                    </p:set>
                                  </p:childTnLst>
                                </p:cTn>
                              </p:par>
                              <p:par>
                                <p:cTn id="131" presetID="1" presetClass="entr" presetSubtype="0" fill="hold" grpId="0" nodeType="withEffect">
                                  <p:stCondLst>
                                    <p:cond delay="0"/>
                                  </p:stCondLst>
                                  <p:childTnLst>
                                    <p:set>
                                      <p:cBhvr>
                                        <p:cTn id="132" dur="1" fill="hold">
                                          <p:stCondLst>
                                            <p:cond delay="0"/>
                                          </p:stCondLst>
                                        </p:cTn>
                                        <p:tgtEl>
                                          <p:spTgt spid="5">
                                            <p:graphicEl>
                                              <a:dgm id="{7F88CEFF-C379-440A-97C2-AFF0D7187E74}"/>
                                            </p:graphicEl>
                                          </p:spTgt>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24" presetClass="emph" presetSubtype="0" fill="hold" grpId="1" nodeType="clickEffect">
                                  <p:stCondLst>
                                    <p:cond delay="0"/>
                                  </p:stCondLst>
                                  <p:childTnLst>
                                    <p:animClr clrSpc="hsl" dir="cw">
                                      <p:cBhvr override="childStyle">
                                        <p:cTn id="136" dur="500" fill="hold"/>
                                        <p:tgtEl>
                                          <p:spTgt spid="5">
                                            <p:graphicEl>
                                              <a:dgm id="{7F88CEFF-C379-440A-97C2-AFF0D7187E74}"/>
                                            </p:graphicEl>
                                          </p:spTgt>
                                        </p:tgtEl>
                                        <p:attrNameLst>
                                          <p:attrName>style.color</p:attrName>
                                        </p:attrNameLst>
                                      </p:cBhvr>
                                      <p:by>
                                        <p:hsl h="0" s="-12549" l="-25098"/>
                                      </p:by>
                                    </p:animClr>
                                    <p:animClr clrSpc="hsl" dir="cw">
                                      <p:cBhvr>
                                        <p:cTn id="137" dur="500" fill="hold"/>
                                        <p:tgtEl>
                                          <p:spTgt spid="5">
                                            <p:graphicEl>
                                              <a:dgm id="{7F88CEFF-C379-440A-97C2-AFF0D7187E74}"/>
                                            </p:graphicEl>
                                          </p:spTgt>
                                        </p:tgtEl>
                                        <p:attrNameLst>
                                          <p:attrName>fillcolor</p:attrName>
                                        </p:attrNameLst>
                                      </p:cBhvr>
                                      <p:by>
                                        <p:hsl h="0" s="-12549" l="-25098"/>
                                      </p:by>
                                    </p:animClr>
                                    <p:animClr clrSpc="hsl" dir="cw">
                                      <p:cBhvr>
                                        <p:cTn id="138" dur="500" fill="hold"/>
                                        <p:tgtEl>
                                          <p:spTgt spid="5">
                                            <p:graphicEl>
                                              <a:dgm id="{7F88CEFF-C379-440A-97C2-AFF0D7187E74}"/>
                                            </p:graphicEl>
                                          </p:spTgt>
                                        </p:tgtEl>
                                        <p:attrNameLst>
                                          <p:attrName>stroke.color</p:attrName>
                                        </p:attrNameLst>
                                      </p:cBhvr>
                                      <p:by>
                                        <p:hsl h="0" s="-12549" l="-25098"/>
                                      </p:by>
                                    </p:animClr>
                                    <p:set>
                                      <p:cBhvr>
                                        <p:cTn id="139" dur="500" fill="hold"/>
                                        <p:tgtEl>
                                          <p:spTgt spid="5">
                                            <p:graphicEl>
                                              <a:dgm id="{7F88CEFF-C379-440A-97C2-AFF0D7187E74}"/>
                                            </p:graphicEl>
                                          </p:spTgt>
                                        </p:tgtEl>
                                        <p:attrNameLst>
                                          <p:attrName>fill.type</p:attrName>
                                        </p:attrNameLst>
                                      </p:cBhvr>
                                      <p:to>
                                        <p:strVal val="solid"/>
                                      </p:to>
                                    </p:set>
                                  </p:childTnLst>
                                </p:cTn>
                              </p:par>
                              <p:par>
                                <p:cTn id="140" presetID="1" presetClass="entr" presetSubtype="0" fill="hold" grpId="0" nodeType="withEffect">
                                  <p:stCondLst>
                                    <p:cond delay="0"/>
                                  </p:stCondLst>
                                  <p:childTnLst>
                                    <p:set>
                                      <p:cBhvr>
                                        <p:cTn id="141" dur="1" fill="hold">
                                          <p:stCondLst>
                                            <p:cond delay="0"/>
                                          </p:stCondLst>
                                        </p:cTn>
                                        <p:tgtEl>
                                          <p:spTgt spid="5">
                                            <p:graphicEl>
                                              <a:dgm id="{90BE55D9-A048-42C5-AE19-55DB6B1A2BB8}"/>
                                            </p:graphicEl>
                                          </p:spTgt>
                                        </p:tgtEl>
                                        <p:attrNameLst>
                                          <p:attrName>style.visibility</p:attrName>
                                        </p:attrNameLst>
                                      </p:cBhvr>
                                      <p:to>
                                        <p:strVal val="visible"/>
                                      </p:to>
                                    </p:set>
                                  </p:childTnLst>
                                </p:cTn>
                              </p:par>
                            </p:childTnLst>
                          </p:cTn>
                        </p:par>
                      </p:childTnLst>
                    </p:cTn>
                  </p:par>
                  <p:par>
                    <p:cTn id="142" fill="hold">
                      <p:stCondLst>
                        <p:cond delay="indefinite"/>
                      </p:stCondLst>
                      <p:childTnLst>
                        <p:par>
                          <p:cTn id="143" fill="hold">
                            <p:stCondLst>
                              <p:cond delay="0"/>
                            </p:stCondLst>
                            <p:childTnLst>
                              <p:par>
                                <p:cTn id="144" presetID="24" presetClass="emph" presetSubtype="0" fill="hold" grpId="1" nodeType="clickEffect">
                                  <p:stCondLst>
                                    <p:cond delay="0"/>
                                  </p:stCondLst>
                                  <p:childTnLst>
                                    <p:animClr clrSpc="hsl" dir="cw">
                                      <p:cBhvr override="childStyle">
                                        <p:cTn id="145" dur="500" fill="hold"/>
                                        <p:tgtEl>
                                          <p:spTgt spid="5">
                                            <p:graphicEl>
                                              <a:dgm id="{90BE55D9-A048-42C5-AE19-55DB6B1A2BB8}"/>
                                            </p:graphicEl>
                                          </p:spTgt>
                                        </p:tgtEl>
                                        <p:attrNameLst>
                                          <p:attrName>style.color</p:attrName>
                                        </p:attrNameLst>
                                      </p:cBhvr>
                                      <p:by>
                                        <p:hsl h="0" s="-12549" l="-25098"/>
                                      </p:by>
                                    </p:animClr>
                                    <p:animClr clrSpc="hsl" dir="cw">
                                      <p:cBhvr>
                                        <p:cTn id="146" dur="500" fill="hold"/>
                                        <p:tgtEl>
                                          <p:spTgt spid="5">
                                            <p:graphicEl>
                                              <a:dgm id="{90BE55D9-A048-42C5-AE19-55DB6B1A2BB8}"/>
                                            </p:graphicEl>
                                          </p:spTgt>
                                        </p:tgtEl>
                                        <p:attrNameLst>
                                          <p:attrName>fillcolor</p:attrName>
                                        </p:attrNameLst>
                                      </p:cBhvr>
                                      <p:by>
                                        <p:hsl h="0" s="-12549" l="-25098"/>
                                      </p:by>
                                    </p:animClr>
                                    <p:animClr clrSpc="hsl" dir="cw">
                                      <p:cBhvr>
                                        <p:cTn id="147" dur="500" fill="hold"/>
                                        <p:tgtEl>
                                          <p:spTgt spid="5">
                                            <p:graphicEl>
                                              <a:dgm id="{90BE55D9-A048-42C5-AE19-55DB6B1A2BB8}"/>
                                            </p:graphicEl>
                                          </p:spTgt>
                                        </p:tgtEl>
                                        <p:attrNameLst>
                                          <p:attrName>stroke.color</p:attrName>
                                        </p:attrNameLst>
                                      </p:cBhvr>
                                      <p:by>
                                        <p:hsl h="0" s="-12549" l="-25098"/>
                                      </p:by>
                                    </p:animClr>
                                    <p:set>
                                      <p:cBhvr>
                                        <p:cTn id="148" dur="500" fill="hold"/>
                                        <p:tgtEl>
                                          <p:spTgt spid="5">
                                            <p:graphicEl>
                                              <a:dgm id="{90BE55D9-A048-42C5-AE19-55DB6B1A2BB8}"/>
                                            </p:graphicEl>
                                          </p:spTgt>
                                        </p:tgtEl>
                                        <p:attrNameLst>
                                          <p:attrName>fill.type</p:attrName>
                                        </p:attrNameLst>
                                      </p:cBhvr>
                                      <p:to>
                                        <p:strVal val="solid"/>
                                      </p:to>
                                    </p:set>
                                  </p:childTnLst>
                                </p:cTn>
                              </p:par>
                              <p:par>
                                <p:cTn id="149" presetID="1" presetClass="entr" presetSubtype="0" fill="hold" grpId="0" nodeType="withEffect">
                                  <p:stCondLst>
                                    <p:cond delay="0"/>
                                  </p:stCondLst>
                                  <p:childTnLst>
                                    <p:set>
                                      <p:cBhvr>
                                        <p:cTn id="150" dur="1" fill="hold">
                                          <p:stCondLst>
                                            <p:cond delay="0"/>
                                          </p:stCondLst>
                                        </p:cTn>
                                        <p:tgtEl>
                                          <p:spTgt spid="5">
                                            <p:graphicEl>
                                              <a:dgm id="{FA3A496B-87E2-4A75-BCB1-A5553E4538AD}"/>
                                            </p:graphicEl>
                                          </p:spTgt>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24" presetClass="emph" presetSubtype="0" fill="hold" grpId="1" nodeType="clickEffect">
                                  <p:stCondLst>
                                    <p:cond delay="0"/>
                                  </p:stCondLst>
                                  <p:childTnLst>
                                    <p:animClr clrSpc="hsl" dir="cw">
                                      <p:cBhvr override="childStyle">
                                        <p:cTn id="154" dur="500" fill="hold"/>
                                        <p:tgtEl>
                                          <p:spTgt spid="5">
                                            <p:graphicEl>
                                              <a:dgm id="{FA3A496B-87E2-4A75-BCB1-A5553E4538AD}"/>
                                            </p:graphicEl>
                                          </p:spTgt>
                                        </p:tgtEl>
                                        <p:attrNameLst>
                                          <p:attrName>style.color</p:attrName>
                                        </p:attrNameLst>
                                      </p:cBhvr>
                                      <p:by>
                                        <p:hsl h="0" s="-12549" l="-25098"/>
                                      </p:by>
                                    </p:animClr>
                                    <p:animClr clrSpc="hsl" dir="cw">
                                      <p:cBhvr>
                                        <p:cTn id="155" dur="500" fill="hold"/>
                                        <p:tgtEl>
                                          <p:spTgt spid="5">
                                            <p:graphicEl>
                                              <a:dgm id="{FA3A496B-87E2-4A75-BCB1-A5553E4538AD}"/>
                                            </p:graphicEl>
                                          </p:spTgt>
                                        </p:tgtEl>
                                        <p:attrNameLst>
                                          <p:attrName>fillcolor</p:attrName>
                                        </p:attrNameLst>
                                      </p:cBhvr>
                                      <p:by>
                                        <p:hsl h="0" s="-12549" l="-25098"/>
                                      </p:by>
                                    </p:animClr>
                                    <p:animClr clrSpc="hsl" dir="cw">
                                      <p:cBhvr>
                                        <p:cTn id="156" dur="500" fill="hold"/>
                                        <p:tgtEl>
                                          <p:spTgt spid="5">
                                            <p:graphicEl>
                                              <a:dgm id="{FA3A496B-87E2-4A75-BCB1-A5553E4538AD}"/>
                                            </p:graphicEl>
                                          </p:spTgt>
                                        </p:tgtEl>
                                        <p:attrNameLst>
                                          <p:attrName>stroke.color</p:attrName>
                                        </p:attrNameLst>
                                      </p:cBhvr>
                                      <p:by>
                                        <p:hsl h="0" s="-12549" l="-25098"/>
                                      </p:by>
                                    </p:animClr>
                                    <p:set>
                                      <p:cBhvr>
                                        <p:cTn id="157" dur="500" fill="hold"/>
                                        <p:tgtEl>
                                          <p:spTgt spid="5">
                                            <p:graphicEl>
                                              <a:dgm id="{FA3A496B-87E2-4A75-BCB1-A5553E4538AD}"/>
                                            </p:graphicEl>
                                          </p:spTgt>
                                        </p:tgtEl>
                                        <p:attrNameLst>
                                          <p:attrName>fill.type</p:attrName>
                                        </p:attrNameLst>
                                      </p:cBhvr>
                                      <p:to>
                                        <p:strVal val="solid"/>
                                      </p:to>
                                    </p:set>
                                  </p:childTnLst>
                                </p:cTn>
                              </p:par>
                              <p:par>
                                <p:cTn id="158" presetID="1" presetClass="entr" presetSubtype="0" fill="hold" grpId="0" nodeType="withEffect">
                                  <p:stCondLst>
                                    <p:cond delay="0"/>
                                  </p:stCondLst>
                                  <p:childTnLst>
                                    <p:set>
                                      <p:cBhvr>
                                        <p:cTn id="159" dur="1" fill="hold">
                                          <p:stCondLst>
                                            <p:cond delay="0"/>
                                          </p:stCondLst>
                                        </p:cTn>
                                        <p:tgtEl>
                                          <p:spTgt spid="5">
                                            <p:graphicEl>
                                              <a:dgm id="{A6CF6B18-8683-4238-BE03-317B4D84E29B}"/>
                                            </p:graphicEl>
                                          </p:spTgt>
                                        </p:tgtEl>
                                        <p:attrNameLst>
                                          <p:attrName>style.visibility</p:attrName>
                                        </p:attrNameLst>
                                      </p:cBhvr>
                                      <p:to>
                                        <p:strVal val="visible"/>
                                      </p:to>
                                    </p:set>
                                  </p:childTnLst>
                                </p:cTn>
                              </p:par>
                            </p:childTnLst>
                          </p:cTn>
                        </p:par>
                      </p:childTnLst>
                    </p:cTn>
                  </p:par>
                  <p:par>
                    <p:cTn id="160" fill="hold">
                      <p:stCondLst>
                        <p:cond delay="indefinite"/>
                      </p:stCondLst>
                      <p:childTnLst>
                        <p:par>
                          <p:cTn id="161" fill="hold">
                            <p:stCondLst>
                              <p:cond delay="0"/>
                            </p:stCondLst>
                            <p:childTnLst>
                              <p:par>
                                <p:cTn id="162" presetID="24" presetClass="emph" presetSubtype="0" fill="hold" grpId="1" nodeType="clickEffect">
                                  <p:stCondLst>
                                    <p:cond delay="0"/>
                                  </p:stCondLst>
                                  <p:childTnLst>
                                    <p:animClr clrSpc="hsl" dir="cw">
                                      <p:cBhvr override="childStyle">
                                        <p:cTn id="163" dur="500" fill="hold"/>
                                        <p:tgtEl>
                                          <p:spTgt spid="5">
                                            <p:graphicEl>
                                              <a:dgm id="{A6CF6B18-8683-4238-BE03-317B4D84E29B}"/>
                                            </p:graphicEl>
                                          </p:spTgt>
                                        </p:tgtEl>
                                        <p:attrNameLst>
                                          <p:attrName>style.color</p:attrName>
                                        </p:attrNameLst>
                                      </p:cBhvr>
                                      <p:by>
                                        <p:hsl h="0" s="-12549" l="-25098"/>
                                      </p:by>
                                    </p:animClr>
                                    <p:animClr clrSpc="hsl" dir="cw">
                                      <p:cBhvr>
                                        <p:cTn id="164" dur="500" fill="hold"/>
                                        <p:tgtEl>
                                          <p:spTgt spid="5">
                                            <p:graphicEl>
                                              <a:dgm id="{A6CF6B18-8683-4238-BE03-317B4D84E29B}"/>
                                            </p:graphicEl>
                                          </p:spTgt>
                                        </p:tgtEl>
                                        <p:attrNameLst>
                                          <p:attrName>fillcolor</p:attrName>
                                        </p:attrNameLst>
                                      </p:cBhvr>
                                      <p:by>
                                        <p:hsl h="0" s="-12549" l="-25098"/>
                                      </p:by>
                                    </p:animClr>
                                    <p:animClr clrSpc="hsl" dir="cw">
                                      <p:cBhvr>
                                        <p:cTn id="165" dur="500" fill="hold"/>
                                        <p:tgtEl>
                                          <p:spTgt spid="5">
                                            <p:graphicEl>
                                              <a:dgm id="{A6CF6B18-8683-4238-BE03-317B4D84E29B}"/>
                                            </p:graphicEl>
                                          </p:spTgt>
                                        </p:tgtEl>
                                        <p:attrNameLst>
                                          <p:attrName>stroke.color</p:attrName>
                                        </p:attrNameLst>
                                      </p:cBhvr>
                                      <p:by>
                                        <p:hsl h="0" s="-12549" l="-25098"/>
                                      </p:by>
                                    </p:animClr>
                                    <p:set>
                                      <p:cBhvr>
                                        <p:cTn id="166" dur="500" fill="hold"/>
                                        <p:tgtEl>
                                          <p:spTgt spid="5">
                                            <p:graphicEl>
                                              <a:dgm id="{A6CF6B18-8683-4238-BE03-317B4D84E29B}"/>
                                            </p:graphicEl>
                                          </p:spTgt>
                                        </p:tgtEl>
                                        <p:attrNameLst>
                                          <p:attrName>fill.type</p:attrName>
                                        </p:attrNameLst>
                                      </p:cBhvr>
                                      <p:to>
                                        <p:strVal val="solid"/>
                                      </p:to>
                                    </p:set>
                                  </p:childTnLst>
                                </p:cTn>
                              </p:par>
                              <p:par>
                                <p:cTn id="167" presetID="1" presetClass="entr" presetSubtype="0" fill="hold" grpId="0" nodeType="withEffect">
                                  <p:stCondLst>
                                    <p:cond delay="0"/>
                                  </p:stCondLst>
                                  <p:childTnLst>
                                    <p:set>
                                      <p:cBhvr>
                                        <p:cTn id="168" dur="1" fill="hold">
                                          <p:stCondLst>
                                            <p:cond delay="0"/>
                                          </p:stCondLst>
                                        </p:cTn>
                                        <p:tgtEl>
                                          <p:spTgt spid="5">
                                            <p:graphicEl>
                                              <a:dgm id="{46F6CA82-7046-4C71-940B-58FADE4DD02F}"/>
                                            </p:graphicEl>
                                          </p:spTgt>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24" presetClass="emph" presetSubtype="0" fill="hold" grpId="1" nodeType="clickEffect">
                                  <p:stCondLst>
                                    <p:cond delay="0"/>
                                  </p:stCondLst>
                                  <p:childTnLst>
                                    <p:animClr clrSpc="hsl" dir="cw">
                                      <p:cBhvr override="childStyle">
                                        <p:cTn id="172" dur="500" fill="hold"/>
                                        <p:tgtEl>
                                          <p:spTgt spid="5">
                                            <p:graphicEl>
                                              <a:dgm id="{46F6CA82-7046-4C71-940B-58FADE4DD02F}"/>
                                            </p:graphicEl>
                                          </p:spTgt>
                                        </p:tgtEl>
                                        <p:attrNameLst>
                                          <p:attrName>style.color</p:attrName>
                                        </p:attrNameLst>
                                      </p:cBhvr>
                                      <p:by>
                                        <p:hsl h="0" s="-12549" l="-25098"/>
                                      </p:by>
                                    </p:animClr>
                                    <p:animClr clrSpc="hsl" dir="cw">
                                      <p:cBhvr>
                                        <p:cTn id="173" dur="500" fill="hold"/>
                                        <p:tgtEl>
                                          <p:spTgt spid="5">
                                            <p:graphicEl>
                                              <a:dgm id="{46F6CA82-7046-4C71-940B-58FADE4DD02F}"/>
                                            </p:graphicEl>
                                          </p:spTgt>
                                        </p:tgtEl>
                                        <p:attrNameLst>
                                          <p:attrName>fillcolor</p:attrName>
                                        </p:attrNameLst>
                                      </p:cBhvr>
                                      <p:by>
                                        <p:hsl h="0" s="-12549" l="-25098"/>
                                      </p:by>
                                    </p:animClr>
                                    <p:animClr clrSpc="hsl" dir="cw">
                                      <p:cBhvr>
                                        <p:cTn id="174" dur="500" fill="hold"/>
                                        <p:tgtEl>
                                          <p:spTgt spid="5">
                                            <p:graphicEl>
                                              <a:dgm id="{46F6CA82-7046-4C71-940B-58FADE4DD02F}"/>
                                            </p:graphicEl>
                                          </p:spTgt>
                                        </p:tgtEl>
                                        <p:attrNameLst>
                                          <p:attrName>stroke.color</p:attrName>
                                        </p:attrNameLst>
                                      </p:cBhvr>
                                      <p:by>
                                        <p:hsl h="0" s="-12549" l="-25098"/>
                                      </p:by>
                                    </p:animClr>
                                    <p:set>
                                      <p:cBhvr>
                                        <p:cTn id="175" dur="500" fill="hold"/>
                                        <p:tgtEl>
                                          <p:spTgt spid="5">
                                            <p:graphicEl>
                                              <a:dgm id="{46F6CA82-7046-4C71-940B-58FADE4DD02F}"/>
                                            </p:graphic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p:bldSub>
      </p:bldGraphic>
      <p:bldGraphic spid="5" grpId="1" uiExpand="1">
        <p:bldSub>
          <a:bldDgm/>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3002556" y="149095"/>
            <a:ext cx="5716442" cy="6528600"/>
          </a:xfrm>
          <a:prstGeom prst="rect">
            <a:avLst/>
          </a:prstGeom>
          <a:noFill/>
          <a:ln>
            <a:noFill/>
          </a:ln>
        </p:spPr>
      </p:pic>
    </p:spTree>
    <p:extLst>
      <p:ext uri="{BB962C8B-B14F-4D97-AF65-F5344CB8AC3E}">
        <p14:creationId xmlns:p14="http://schemas.microsoft.com/office/powerpoint/2010/main" val="295088665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759926" y="4001338"/>
            <a:ext cx="3204754" cy="2227217"/>
            <a:chOff x="2209800" y="3420035"/>
            <a:chExt cx="3173272" cy="2590800"/>
          </a:xfrm>
          <a:solidFill>
            <a:schemeClr val="bg1"/>
          </a:solidFill>
        </p:grpSpPr>
        <p:sp>
          <p:nvSpPr>
            <p:cNvPr id="4" name="Freeform 3"/>
            <p:cNvSpPr/>
            <p:nvPr/>
          </p:nvSpPr>
          <p:spPr>
            <a:xfrm>
              <a:off x="2209800" y="3420035"/>
              <a:ext cx="3173272" cy="2590800"/>
            </a:xfrm>
            <a:custGeom>
              <a:avLst/>
              <a:gdLst>
                <a:gd name="connsiteX0" fmla="*/ 0 w 2514600"/>
                <a:gd name="connsiteY0" fmla="*/ 0 h 2286000"/>
                <a:gd name="connsiteX1" fmla="*/ 1371600 w 2514600"/>
                <a:gd name="connsiteY1" fmla="*/ 0 h 2286000"/>
                <a:gd name="connsiteX2" fmla="*/ 2514600 w 2514600"/>
                <a:gd name="connsiteY2" fmla="*/ 1143000 h 2286000"/>
                <a:gd name="connsiteX3" fmla="*/ 1371600 w 2514600"/>
                <a:gd name="connsiteY3" fmla="*/ 2286000 h 2286000"/>
                <a:gd name="connsiteX4" fmla="*/ 0 w 2514600"/>
                <a:gd name="connsiteY4" fmla="*/ 2286000 h 2286000"/>
                <a:gd name="connsiteX5" fmla="*/ 0 w 2514600"/>
                <a:gd name="connsiteY5" fmla="*/ 0 h 2286000"/>
                <a:gd name="connsiteX0" fmla="*/ 0 w 1981200"/>
                <a:gd name="connsiteY0" fmla="*/ 0 h 2286000"/>
                <a:gd name="connsiteX1" fmla="*/ 1371600 w 1981200"/>
                <a:gd name="connsiteY1" fmla="*/ 0 h 2286000"/>
                <a:gd name="connsiteX2" fmla="*/ 1981200 w 1981200"/>
                <a:gd name="connsiteY2" fmla="*/ 1143000 h 2286000"/>
                <a:gd name="connsiteX3" fmla="*/ 1371600 w 1981200"/>
                <a:gd name="connsiteY3" fmla="*/ 2286000 h 2286000"/>
                <a:gd name="connsiteX4" fmla="*/ 0 w 1981200"/>
                <a:gd name="connsiteY4" fmla="*/ 2286000 h 2286000"/>
                <a:gd name="connsiteX5" fmla="*/ 0 w 1981200"/>
                <a:gd name="connsiteY5"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86000">
                  <a:moveTo>
                    <a:pt x="0" y="0"/>
                  </a:moveTo>
                  <a:lnTo>
                    <a:pt x="1371600" y="0"/>
                  </a:lnTo>
                  <a:lnTo>
                    <a:pt x="1981200" y="1143000"/>
                  </a:lnTo>
                  <a:lnTo>
                    <a:pt x="1371600" y="2286000"/>
                  </a:lnTo>
                  <a:lnTo>
                    <a:pt x="0" y="2286000"/>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292824" y="4060902"/>
              <a:ext cx="2763564" cy="680237"/>
            </a:xfrm>
            <a:prstGeom prst="rect">
              <a:avLst/>
            </a:prstGeom>
            <a:noFill/>
            <a:ln>
              <a:noFill/>
            </a:ln>
            <a:effectLst/>
          </p:spPr>
          <p:txBody>
            <a:bodyPr wrap="square" rtlCol="0">
              <a:spAutoFit/>
            </a:bodyPr>
            <a:lstStyle/>
            <a:p>
              <a:pPr algn="ctr"/>
              <a:r>
                <a:rPr lang="en-US" sz="3200" dirty="0"/>
                <a:t>State Settings</a:t>
              </a:r>
            </a:p>
          </p:txBody>
        </p:sp>
      </p:grpSp>
      <p:grpSp>
        <p:nvGrpSpPr>
          <p:cNvPr id="7" name="Group 32"/>
          <p:cNvGrpSpPr/>
          <p:nvPr/>
        </p:nvGrpSpPr>
        <p:grpSpPr>
          <a:xfrm>
            <a:off x="6140836" y="1767321"/>
            <a:ext cx="3213256" cy="4454433"/>
            <a:chOff x="4590710" y="1600200"/>
            <a:chExt cx="3181690" cy="5181599"/>
          </a:xfrm>
          <a:solidFill>
            <a:schemeClr val="bg1">
              <a:lumMod val="85000"/>
            </a:schemeClr>
          </a:solidFill>
          <a:effectLst>
            <a:outerShdw blurRad="63500" sx="102000" sy="102000" algn="ctr" rotWithShape="0">
              <a:prstClr val="black">
                <a:alpha val="40000"/>
              </a:prstClr>
            </a:outerShdw>
          </a:effectLst>
        </p:grpSpPr>
        <p:sp>
          <p:nvSpPr>
            <p:cNvPr id="8" name="Freeform 7"/>
            <p:cNvSpPr/>
            <p:nvPr/>
          </p:nvSpPr>
          <p:spPr>
            <a:xfrm rot="10800000">
              <a:off x="4590710" y="1600200"/>
              <a:ext cx="3181690" cy="2590800"/>
            </a:xfrm>
            <a:custGeom>
              <a:avLst/>
              <a:gdLst>
                <a:gd name="connsiteX0" fmla="*/ 0 w 2514600"/>
                <a:gd name="connsiteY0" fmla="*/ 0 h 2286000"/>
                <a:gd name="connsiteX1" fmla="*/ 1371600 w 2514600"/>
                <a:gd name="connsiteY1" fmla="*/ 0 h 2286000"/>
                <a:gd name="connsiteX2" fmla="*/ 2514600 w 2514600"/>
                <a:gd name="connsiteY2" fmla="*/ 1143000 h 2286000"/>
                <a:gd name="connsiteX3" fmla="*/ 1371600 w 2514600"/>
                <a:gd name="connsiteY3" fmla="*/ 2286000 h 2286000"/>
                <a:gd name="connsiteX4" fmla="*/ 0 w 2514600"/>
                <a:gd name="connsiteY4" fmla="*/ 2286000 h 2286000"/>
                <a:gd name="connsiteX5" fmla="*/ 0 w 2514600"/>
                <a:gd name="connsiteY5" fmla="*/ 0 h 2286000"/>
                <a:gd name="connsiteX0" fmla="*/ 0 w 1981200"/>
                <a:gd name="connsiteY0" fmla="*/ 0 h 2286000"/>
                <a:gd name="connsiteX1" fmla="*/ 1371600 w 1981200"/>
                <a:gd name="connsiteY1" fmla="*/ 0 h 2286000"/>
                <a:gd name="connsiteX2" fmla="*/ 1981200 w 1981200"/>
                <a:gd name="connsiteY2" fmla="*/ 1143000 h 2286000"/>
                <a:gd name="connsiteX3" fmla="*/ 1371600 w 1981200"/>
                <a:gd name="connsiteY3" fmla="*/ 2286000 h 2286000"/>
                <a:gd name="connsiteX4" fmla="*/ 0 w 1981200"/>
                <a:gd name="connsiteY4" fmla="*/ 2286000 h 2286000"/>
                <a:gd name="connsiteX5" fmla="*/ 0 w 1981200"/>
                <a:gd name="connsiteY5" fmla="*/ 0 h 2286000"/>
                <a:gd name="connsiteX0" fmla="*/ 0 w 1371600"/>
                <a:gd name="connsiteY0" fmla="*/ 0 h 2286000"/>
                <a:gd name="connsiteX1" fmla="*/ 1371600 w 1371600"/>
                <a:gd name="connsiteY1" fmla="*/ 0 h 2286000"/>
                <a:gd name="connsiteX2" fmla="*/ 801914 w 1371600"/>
                <a:gd name="connsiteY2" fmla="*/ 1066800 h 2286000"/>
                <a:gd name="connsiteX3" fmla="*/ 1371600 w 1371600"/>
                <a:gd name="connsiteY3" fmla="*/ 2286000 h 2286000"/>
                <a:gd name="connsiteX4" fmla="*/ 0 w 1371600"/>
                <a:gd name="connsiteY4" fmla="*/ 2286000 h 2286000"/>
                <a:gd name="connsiteX5" fmla="*/ 0 w 1371600"/>
                <a:gd name="connsiteY5" fmla="*/ 0 h 2286000"/>
                <a:gd name="connsiteX0" fmla="*/ 0 w 1371600"/>
                <a:gd name="connsiteY0" fmla="*/ 0 h 2286000"/>
                <a:gd name="connsiteX1" fmla="*/ 1371600 w 1371600"/>
                <a:gd name="connsiteY1" fmla="*/ 0 h 2286000"/>
                <a:gd name="connsiteX2" fmla="*/ 994229 w 1371600"/>
                <a:gd name="connsiteY2" fmla="*/ 1143000 h 2286000"/>
                <a:gd name="connsiteX3" fmla="*/ 1371600 w 1371600"/>
                <a:gd name="connsiteY3" fmla="*/ 2286000 h 2286000"/>
                <a:gd name="connsiteX4" fmla="*/ 0 w 1371600"/>
                <a:gd name="connsiteY4" fmla="*/ 2286000 h 2286000"/>
                <a:gd name="connsiteX5" fmla="*/ 0 w 1371600"/>
                <a:gd name="connsiteY5" fmla="*/ 0 h 2286000"/>
                <a:gd name="connsiteX0" fmla="*/ 0 w 1371600"/>
                <a:gd name="connsiteY0" fmla="*/ 0 h 2286000"/>
                <a:gd name="connsiteX1" fmla="*/ 1371600 w 1371600"/>
                <a:gd name="connsiteY1" fmla="*/ 0 h 2286000"/>
                <a:gd name="connsiteX2" fmla="*/ 899886 w 1371600"/>
                <a:gd name="connsiteY2" fmla="*/ 1143000 h 2286000"/>
                <a:gd name="connsiteX3" fmla="*/ 1371600 w 1371600"/>
                <a:gd name="connsiteY3" fmla="*/ 2286000 h 2286000"/>
                <a:gd name="connsiteX4" fmla="*/ 0 w 1371600"/>
                <a:gd name="connsiteY4" fmla="*/ 2286000 h 2286000"/>
                <a:gd name="connsiteX5" fmla="*/ 0 w 1371600"/>
                <a:gd name="connsiteY5" fmla="*/ 0 h 2286000"/>
                <a:gd name="connsiteX0" fmla="*/ 3629 w 1371600"/>
                <a:gd name="connsiteY0" fmla="*/ 0 h 2286000"/>
                <a:gd name="connsiteX1" fmla="*/ 1371600 w 1371600"/>
                <a:gd name="connsiteY1" fmla="*/ 0 h 2286000"/>
                <a:gd name="connsiteX2" fmla="*/ 899886 w 1371600"/>
                <a:gd name="connsiteY2" fmla="*/ 1143000 h 2286000"/>
                <a:gd name="connsiteX3" fmla="*/ 1371600 w 1371600"/>
                <a:gd name="connsiteY3" fmla="*/ 2286000 h 2286000"/>
                <a:gd name="connsiteX4" fmla="*/ 0 w 1371600"/>
                <a:gd name="connsiteY4" fmla="*/ 2286000 h 2286000"/>
                <a:gd name="connsiteX5" fmla="*/ 3629 w 1371600"/>
                <a:gd name="connsiteY5" fmla="*/ 0 h 2286000"/>
                <a:gd name="connsiteX0" fmla="*/ 3629 w 1371600"/>
                <a:gd name="connsiteY0" fmla="*/ 0 h 2286000"/>
                <a:gd name="connsiteX1" fmla="*/ 1371600 w 1371600"/>
                <a:gd name="connsiteY1" fmla="*/ 0 h 2286000"/>
                <a:gd name="connsiteX2" fmla="*/ 947057 w 1371600"/>
                <a:gd name="connsiteY2" fmla="*/ 1143000 h 2286000"/>
                <a:gd name="connsiteX3" fmla="*/ 1371600 w 1371600"/>
                <a:gd name="connsiteY3" fmla="*/ 2286000 h 2286000"/>
                <a:gd name="connsiteX4" fmla="*/ 0 w 1371600"/>
                <a:gd name="connsiteY4" fmla="*/ 2286000 h 2286000"/>
                <a:gd name="connsiteX5" fmla="*/ 3629 w 1371600"/>
                <a:gd name="connsiteY5"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1600" h="2286000">
                  <a:moveTo>
                    <a:pt x="3629" y="0"/>
                  </a:moveTo>
                  <a:lnTo>
                    <a:pt x="1371600" y="0"/>
                  </a:lnTo>
                  <a:lnTo>
                    <a:pt x="947057" y="1143000"/>
                  </a:lnTo>
                  <a:lnTo>
                    <a:pt x="1371600" y="2286000"/>
                  </a:lnTo>
                  <a:lnTo>
                    <a:pt x="0" y="2286000"/>
                  </a:lnTo>
                  <a:cubicBezTo>
                    <a:pt x="1210" y="1524000"/>
                    <a:pt x="2419" y="762000"/>
                    <a:pt x="3629"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flatTx/>
            </a:bodyPr>
            <a:lstStyle/>
            <a:p>
              <a:pPr algn="ctr"/>
              <a:endParaRPr lang="en-US" sz="4000" dirty="0"/>
            </a:p>
          </p:txBody>
        </p:sp>
        <p:sp>
          <p:nvSpPr>
            <p:cNvPr id="9" name="TextBox 8"/>
            <p:cNvSpPr txBox="1"/>
            <p:nvPr/>
          </p:nvSpPr>
          <p:spPr>
            <a:xfrm>
              <a:off x="5530755" y="2105722"/>
              <a:ext cx="2158621" cy="1253069"/>
            </a:xfrm>
            <a:prstGeom prst="rect">
              <a:avLst/>
            </a:prstGeom>
            <a:grpFill/>
            <a:ln>
              <a:noFill/>
            </a:ln>
            <a:effectLst/>
          </p:spPr>
          <p:txBody>
            <a:bodyPr wrap="square" rtlCol="0">
              <a:spAutoFit/>
            </a:bodyPr>
            <a:lstStyle/>
            <a:p>
              <a:pPr algn="ctr"/>
              <a:r>
                <a:rPr lang="en-US" sz="3200" dirty="0"/>
                <a:t>LEA Code Tables</a:t>
              </a:r>
            </a:p>
          </p:txBody>
        </p:sp>
        <p:sp>
          <p:nvSpPr>
            <p:cNvPr id="10" name="Freeform 9"/>
            <p:cNvSpPr/>
            <p:nvPr/>
          </p:nvSpPr>
          <p:spPr>
            <a:xfrm rot="10800000">
              <a:off x="4590710" y="4190999"/>
              <a:ext cx="3181690" cy="2590800"/>
            </a:xfrm>
            <a:custGeom>
              <a:avLst/>
              <a:gdLst>
                <a:gd name="connsiteX0" fmla="*/ 0 w 2514600"/>
                <a:gd name="connsiteY0" fmla="*/ 0 h 2286000"/>
                <a:gd name="connsiteX1" fmla="*/ 1371600 w 2514600"/>
                <a:gd name="connsiteY1" fmla="*/ 0 h 2286000"/>
                <a:gd name="connsiteX2" fmla="*/ 2514600 w 2514600"/>
                <a:gd name="connsiteY2" fmla="*/ 1143000 h 2286000"/>
                <a:gd name="connsiteX3" fmla="*/ 1371600 w 2514600"/>
                <a:gd name="connsiteY3" fmla="*/ 2286000 h 2286000"/>
                <a:gd name="connsiteX4" fmla="*/ 0 w 2514600"/>
                <a:gd name="connsiteY4" fmla="*/ 2286000 h 2286000"/>
                <a:gd name="connsiteX5" fmla="*/ 0 w 2514600"/>
                <a:gd name="connsiteY5" fmla="*/ 0 h 2286000"/>
                <a:gd name="connsiteX0" fmla="*/ 0 w 1981200"/>
                <a:gd name="connsiteY0" fmla="*/ 0 h 2286000"/>
                <a:gd name="connsiteX1" fmla="*/ 1371600 w 1981200"/>
                <a:gd name="connsiteY1" fmla="*/ 0 h 2286000"/>
                <a:gd name="connsiteX2" fmla="*/ 1981200 w 1981200"/>
                <a:gd name="connsiteY2" fmla="*/ 1143000 h 2286000"/>
                <a:gd name="connsiteX3" fmla="*/ 1371600 w 1981200"/>
                <a:gd name="connsiteY3" fmla="*/ 2286000 h 2286000"/>
                <a:gd name="connsiteX4" fmla="*/ 0 w 1981200"/>
                <a:gd name="connsiteY4" fmla="*/ 2286000 h 2286000"/>
                <a:gd name="connsiteX5" fmla="*/ 0 w 1981200"/>
                <a:gd name="connsiteY5" fmla="*/ 0 h 2286000"/>
                <a:gd name="connsiteX0" fmla="*/ 0 w 1371600"/>
                <a:gd name="connsiteY0" fmla="*/ 0 h 2286000"/>
                <a:gd name="connsiteX1" fmla="*/ 1371600 w 1371600"/>
                <a:gd name="connsiteY1" fmla="*/ 0 h 2286000"/>
                <a:gd name="connsiteX2" fmla="*/ 801914 w 1371600"/>
                <a:gd name="connsiteY2" fmla="*/ 1066800 h 2286000"/>
                <a:gd name="connsiteX3" fmla="*/ 1371600 w 1371600"/>
                <a:gd name="connsiteY3" fmla="*/ 2286000 h 2286000"/>
                <a:gd name="connsiteX4" fmla="*/ 0 w 1371600"/>
                <a:gd name="connsiteY4" fmla="*/ 2286000 h 2286000"/>
                <a:gd name="connsiteX5" fmla="*/ 0 w 1371600"/>
                <a:gd name="connsiteY5" fmla="*/ 0 h 2286000"/>
                <a:gd name="connsiteX0" fmla="*/ 0 w 1371600"/>
                <a:gd name="connsiteY0" fmla="*/ 0 h 2286000"/>
                <a:gd name="connsiteX1" fmla="*/ 1371600 w 1371600"/>
                <a:gd name="connsiteY1" fmla="*/ 0 h 2286000"/>
                <a:gd name="connsiteX2" fmla="*/ 994229 w 1371600"/>
                <a:gd name="connsiteY2" fmla="*/ 1143000 h 2286000"/>
                <a:gd name="connsiteX3" fmla="*/ 1371600 w 1371600"/>
                <a:gd name="connsiteY3" fmla="*/ 2286000 h 2286000"/>
                <a:gd name="connsiteX4" fmla="*/ 0 w 1371600"/>
                <a:gd name="connsiteY4" fmla="*/ 2286000 h 2286000"/>
                <a:gd name="connsiteX5" fmla="*/ 0 w 1371600"/>
                <a:gd name="connsiteY5" fmla="*/ 0 h 2286000"/>
                <a:gd name="connsiteX0" fmla="*/ 0 w 1371600"/>
                <a:gd name="connsiteY0" fmla="*/ 0 h 2286000"/>
                <a:gd name="connsiteX1" fmla="*/ 1371600 w 1371600"/>
                <a:gd name="connsiteY1" fmla="*/ 0 h 2286000"/>
                <a:gd name="connsiteX2" fmla="*/ 899886 w 1371600"/>
                <a:gd name="connsiteY2" fmla="*/ 1143000 h 2286000"/>
                <a:gd name="connsiteX3" fmla="*/ 1371600 w 1371600"/>
                <a:gd name="connsiteY3" fmla="*/ 2286000 h 2286000"/>
                <a:gd name="connsiteX4" fmla="*/ 0 w 1371600"/>
                <a:gd name="connsiteY4" fmla="*/ 2286000 h 2286000"/>
                <a:gd name="connsiteX5" fmla="*/ 0 w 1371600"/>
                <a:gd name="connsiteY5" fmla="*/ 0 h 2286000"/>
                <a:gd name="connsiteX0" fmla="*/ 3629 w 1371600"/>
                <a:gd name="connsiteY0" fmla="*/ 0 h 2286000"/>
                <a:gd name="connsiteX1" fmla="*/ 1371600 w 1371600"/>
                <a:gd name="connsiteY1" fmla="*/ 0 h 2286000"/>
                <a:gd name="connsiteX2" fmla="*/ 899886 w 1371600"/>
                <a:gd name="connsiteY2" fmla="*/ 1143000 h 2286000"/>
                <a:gd name="connsiteX3" fmla="*/ 1371600 w 1371600"/>
                <a:gd name="connsiteY3" fmla="*/ 2286000 h 2286000"/>
                <a:gd name="connsiteX4" fmla="*/ 0 w 1371600"/>
                <a:gd name="connsiteY4" fmla="*/ 2286000 h 2286000"/>
                <a:gd name="connsiteX5" fmla="*/ 3629 w 1371600"/>
                <a:gd name="connsiteY5" fmla="*/ 0 h 2286000"/>
                <a:gd name="connsiteX0" fmla="*/ 3629 w 1371600"/>
                <a:gd name="connsiteY0" fmla="*/ 0 h 2286000"/>
                <a:gd name="connsiteX1" fmla="*/ 1371600 w 1371600"/>
                <a:gd name="connsiteY1" fmla="*/ 0 h 2286000"/>
                <a:gd name="connsiteX2" fmla="*/ 947057 w 1371600"/>
                <a:gd name="connsiteY2" fmla="*/ 1143000 h 2286000"/>
                <a:gd name="connsiteX3" fmla="*/ 1371600 w 1371600"/>
                <a:gd name="connsiteY3" fmla="*/ 2286000 h 2286000"/>
                <a:gd name="connsiteX4" fmla="*/ 0 w 1371600"/>
                <a:gd name="connsiteY4" fmla="*/ 2286000 h 2286000"/>
                <a:gd name="connsiteX5" fmla="*/ 3629 w 1371600"/>
                <a:gd name="connsiteY5"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1600" h="2286000">
                  <a:moveTo>
                    <a:pt x="3629" y="0"/>
                  </a:moveTo>
                  <a:lnTo>
                    <a:pt x="1371600" y="0"/>
                  </a:lnTo>
                  <a:lnTo>
                    <a:pt x="947057" y="1143000"/>
                  </a:lnTo>
                  <a:lnTo>
                    <a:pt x="1371600" y="2286000"/>
                  </a:lnTo>
                  <a:lnTo>
                    <a:pt x="0" y="2286000"/>
                  </a:lnTo>
                  <a:cubicBezTo>
                    <a:pt x="1210" y="1524000"/>
                    <a:pt x="2419" y="762000"/>
                    <a:pt x="3629"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flatTx/>
            </a:bodyPr>
            <a:lstStyle/>
            <a:p>
              <a:pPr algn="ctr"/>
              <a:endParaRPr lang="en-US" sz="4000" dirty="0"/>
            </a:p>
          </p:txBody>
        </p:sp>
        <p:sp>
          <p:nvSpPr>
            <p:cNvPr id="11" name="TextBox 10"/>
            <p:cNvSpPr txBox="1"/>
            <p:nvPr/>
          </p:nvSpPr>
          <p:spPr>
            <a:xfrm>
              <a:off x="5530755" y="4696521"/>
              <a:ext cx="2158621" cy="1253069"/>
            </a:xfrm>
            <a:prstGeom prst="rect">
              <a:avLst/>
            </a:prstGeom>
            <a:grpFill/>
            <a:ln>
              <a:noFill/>
            </a:ln>
            <a:effectLst/>
          </p:spPr>
          <p:txBody>
            <a:bodyPr wrap="square" rtlCol="0">
              <a:spAutoFit/>
            </a:bodyPr>
            <a:lstStyle/>
            <a:p>
              <a:pPr algn="ctr"/>
              <a:r>
                <a:rPr lang="en-US" sz="3200" dirty="0"/>
                <a:t>LEA Settings</a:t>
              </a:r>
            </a:p>
          </p:txBody>
        </p:sp>
      </p:grpSp>
      <p:grpSp>
        <p:nvGrpSpPr>
          <p:cNvPr id="12" name="Group 11"/>
          <p:cNvGrpSpPr/>
          <p:nvPr/>
        </p:nvGrpSpPr>
        <p:grpSpPr>
          <a:xfrm>
            <a:off x="3746332" y="1752076"/>
            <a:ext cx="3204754" cy="2227217"/>
            <a:chOff x="2209800" y="838200"/>
            <a:chExt cx="3173272" cy="2590800"/>
          </a:xfrm>
          <a:solidFill>
            <a:schemeClr val="bg1"/>
          </a:solidFill>
        </p:grpSpPr>
        <p:sp>
          <p:nvSpPr>
            <p:cNvPr id="13" name="Freeform 12"/>
            <p:cNvSpPr/>
            <p:nvPr/>
          </p:nvSpPr>
          <p:spPr>
            <a:xfrm>
              <a:off x="2209800" y="838200"/>
              <a:ext cx="3173272" cy="2590800"/>
            </a:xfrm>
            <a:custGeom>
              <a:avLst/>
              <a:gdLst>
                <a:gd name="connsiteX0" fmla="*/ 0 w 2514600"/>
                <a:gd name="connsiteY0" fmla="*/ 0 h 2286000"/>
                <a:gd name="connsiteX1" fmla="*/ 1371600 w 2514600"/>
                <a:gd name="connsiteY1" fmla="*/ 0 h 2286000"/>
                <a:gd name="connsiteX2" fmla="*/ 2514600 w 2514600"/>
                <a:gd name="connsiteY2" fmla="*/ 1143000 h 2286000"/>
                <a:gd name="connsiteX3" fmla="*/ 1371600 w 2514600"/>
                <a:gd name="connsiteY3" fmla="*/ 2286000 h 2286000"/>
                <a:gd name="connsiteX4" fmla="*/ 0 w 2514600"/>
                <a:gd name="connsiteY4" fmla="*/ 2286000 h 2286000"/>
                <a:gd name="connsiteX5" fmla="*/ 0 w 2514600"/>
                <a:gd name="connsiteY5" fmla="*/ 0 h 2286000"/>
                <a:gd name="connsiteX0" fmla="*/ 0 w 1981200"/>
                <a:gd name="connsiteY0" fmla="*/ 0 h 2286000"/>
                <a:gd name="connsiteX1" fmla="*/ 1371600 w 1981200"/>
                <a:gd name="connsiteY1" fmla="*/ 0 h 2286000"/>
                <a:gd name="connsiteX2" fmla="*/ 1981200 w 1981200"/>
                <a:gd name="connsiteY2" fmla="*/ 1143000 h 2286000"/>
                <a:gd name="connsiteX3" fmla="*/ 1371600 w 1981200"/>
                <a:gd name="connsiteY3" fmla="*/ 2286000 h 2286000"/>
                <a:gd name="connsiteX4" fmla="*/ 0 w 1981200"/>
                <a:gd name="connsiteY4" fmla="*/ 2286000 h 2286000"/>
                <a:gd name="connsiteX5" fmla="*/ 0 w 1981200"/>
                <a:gd name="connsiteY5"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86000">
                  <a:moveTo>
                    <a:pt x="0" y="0"/>
                  </a:moveTo>
                  <a:lnTo>
                    <a:pt x="1371600" y="0"/>
                  </a:lnTo>
                  <a:lnTo>
                    <a:pt x="1981200" y="1143000"/>
                  </a:lnTo>
                  <a:lnTo>
                    <a:pt x="1371600" y="2286000"/>
                  </a:lnTo>
                  <a:lnTo>
                    <a:pt x="0" y="2286000"/>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2292824" y="1470102"/>
              <a:ext cx="2763564" cy="1253069"/>
            </a:xfrm>
            <a:prstGeom prst="rect">
              <a:avLst/>
            </a:prstGeom>
            <a:noFill/>
            <a:ln>
              <a:noFill/>
            </a:ln>
            <a:effectLst/>
          </p:spPr>
          <p:txBody>
            <a:bodyPr wrap="square" rtlCol="0">
              <a:spAutoFit/>
            </a:bodyPr>
            <a:lstStyle/>
            <a:p>
              <a:pPr algn="ctr"/>
              <a:r>
                <a:rPr lang="en-US" sz="3200" dirty="0"/>
                <a:t>State Code Tables</a:t>
              </a:r>
            </a:p>
          </p:txBody>
        </p:sp>
      </p:grpSp>
      <p:sp>
        <p:nvSpPr>
          <p:cNvPr id="18" name="Title 17"/>
          <p:cNvSpPr>
            <a:spLocks noGrp="1"/>
          </p:cNvSpPr>
          <p:nvPr>
            <p:ph type="title"/>
          </p:nvPr>
        </p:nvSpPr>
        <p:spPr/>
        <p:txBody>
          <a:bodyPr/>
          <a:lstStyle/>
          <a:p>
            <a:r>
              <a:rPr lang="en-US" dirty="0"/>
              <a:t>Updating TraCS</a:t>
            </a:r>
          </a:p>
        </p:txBody>
      </p:sp>
    </p:spTree>
    <p:extLst>
      <p:ext uri="{BB962C8B-B14F-4D97-AF65-F5344CB8AC3E}">
        <p14:creationId xmlns:p14="http://schemas.microsoft.com/office/powerpoint/2010/main" val="13155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fill="hold"/>
                                        <p:tgtEl>
                                          <p:spTgt spid="12"/>
                                        </p:tgtEl>
                                        <p:attrNameLst>
                                          <p:attrName>ppt_x</p:attrName>
                                        </p:attrNameLst>
                                      </p:cBhvr>
                                      <p:tavLst>
                                        <p:tav tm="0">
                                          <p:val>
                                            <p:strVal val="0-#ppt_w/2"/>
                                          </p:val>
                                        </p:tav>
                                        <p:tav tm="100000">
                                          <p:val>
                                            <p:strVal val="#ppt_x"/>
                                          </p:val>
                                        </p:tav>
                                      </p:tavLst>
                                    </p:anim>
                                    <p:anim calcmode="lin" valueType="num">
                                      <p:cBhvr additive="base">
                                        <p:cTn id="14"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80% of WI Packs take less than 15 minutes to install at the master computer.  </a:t>
            </a: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WI Pack</a:t>
            </a:r>
          </a:p>
        </p:txBody>
      </p:sp>
      <p:pic>
        <p:nvPicPr>
          <p:cNvPr id="5" name="Picture 4" descr="A screenshot of a cell phone&#10;&#10;Description generated with very high confidence">
            <a:extLst>
              <a:ext uri="{FF2B5EF4-FFF2-40B4-BE49-F238E27FC236}">
                <a16:creationId xmlns:a16="http://schemas.microsoft.com/office/drawing/2014/main" id="{FA80892E-72D1-4B82-8890-8A2A5318EAC8}"/>
              </a:ext>
            </a:extLst>
          </p:cNvPr>
          <p:cNvPicPr>
            <a:picLocks noChangeAspect="1"/>
          </p:cNvPicPr>
          <p:nvPr/>
        </p:nvPicPr>
        <p:blipFill>
          <a:blip r:embed="rId3"/>
          <a:stretch>
            <a:fillRect/>
          </a:stretch>
        </p:blipFill>
        <p:spPr>
          <a:xfrm>
            <a:off x="6951428" y="2826319"/>
            <a:ext cx="4486901" cy="3353268"/>
          </a:xfrm>
          <a:prstGeom prst="rect">
            <a:avLst/>
          </a:prstGeom>
        </p:spPr>
      </p:pic>
      <p:pic>
        <p:nvPicPr>
          <p:cNvPr id="7" name="Picture 6" descr="A screenshot of a cell phone&#10;&#10;Description generated with very high confidence">
            <a:extLst>
              <a:ext uri="{FF2B5EF4-FFF2-40B4-BE49-F238E27FC236}">
                <a16:creationId xmlns:a16="http://schemas.microsoft.com/office/drawing/2014/main" id="{DB442891-58E8-4657-8010-B1CD9171F4F4}"/>
              </a:ext>
            </a:extLst>
          </p:cNvPr>
          <p:cNvPicPr>
            <a:picLocks noChangeAspect="1"/>
          </p:cNvPicPr>
          <p:nvPr/>
        </p:nvPicPr>
        <p:blipFill>
          <a:blip r:embed="rId4"/>
          <a:stretch>
            <a:fillRect/>
          </a:stretch>
        </p:blipFill>
        <p:spPr>
          <a:xfrm>
            <a:off x="2026189" y="2778433"/>
            <a:ext cx="4867954" cy="3477110"/>
          </a:xfrm>
          <a:prstGeom prst="rect">
            <a:avLst/>
          </a:prstGeom>
        </p:spPr>
      </p:pic>
    </p:spTree>
    <p:extLst>
      <p:ext uri="{BB962C8B-B14F-4D97-AF65-F5344CB8AC3E}">
        <p14:creationId xmlns:p14="http://schemas.microsoft.com/office/powerpoint/2010/main" val="142500530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949" y="1280684"/>
            <a:ext cx="9506162" cy="5340833"/>
          </a:xfrm>
        </p:spPr>
        <p:txBody>
          <a:bodyPr>
            <a:normAutofit/>
          </a:bodyPr>
          <a:lstStyle/>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Once approved at the master computer,  users automatically receive the WI Pack when connected to the Internet.  </a:t>
            </a:r>
          </a:p>
          <a:p>
            <a:pPr marL="0" indent="0">
              <a:buNone/>
            </a:pPr>
            <a:endParaRPr lang="en-US" sz="4400" dirty="0">
              <a:latin typeface="Segoe UI" panose="020B0502040204020203" pitchFamily="34" charset="0"/>
              <a:cs typeface="Segoe UI" panose="020B0502040204020203" pitchFamily="34" charset="0"/>
            </a:endParaRPr>
          </a:p>
          <a:p>
            <a:pPr marL="0" indent="0" algn="ctr">
              <a:buNone/>
            </a:pPr>
            <a:endParaRPr lang="en-US" sz="4400" dirty="0">
              <a:latin typeface="Segoe UI" panose="020B0502040204020203" pitchFamily="34" charset="0"/>
              <a:cs typeface="Segoe UI" panose="020B0502040204020203" pitchFamily="34" charset="0"/>
            </a:endParaRPr>
          </a:p>
          <a:p>
            <a:pPr marL="0" indent="0">
              <a:buNone/>
            </a:pPr>
            <a:endParaRPr lang="en-US" sz="4400" dirty="0">
              <a:latin typeface="Segoe UI" panose="020B0502040204020203" pitchFamily="34" charset="0"/>
              <a:cs typeface="Segoe UI" panose="020B0502040204020203" pitchFamily="34" charset="0"/>
            </a:endParaRPr>
          </a:p>
          <a:p>
            <a:pPr marL="0" indent="0" algn="ctr">
              <a:buNone/>
            </a:pPr>
            <a:endParaRPr lang="en-US" sz="2400" b="1" dirty="0">
              <a:solidFill>
                <a:srgbClr val="FFFF00"/>
              </a:solidFill>
              <a:latin typeface="Segoe UI" panose="020B0502040204020203" pitchFamily="34" charset="0"/>
              <a:cs typeface="Segoe UI" panose="020B0502040204020203" pitchFamily="34" charset="0"/>
            </a:endParaRPr>
          </a:p>
          <a:p>
            <a:pPr marL="0" indent="0" algn="ctr">
              <a:buNone/>
            </a:pPr>
            <a:endParaRPr lang="en-US" sz="2400" b="1" dirty="0">
              <a:solidFill>
                <a:srgbClr val="FFFF00"/>
              </a:solidFill>
              <a:latin typeface="Segoe UI" panose="020B0502040204020203" pitchFamily="34" charset="0"/>
              <a:cs typeface="Segoe UI" panose="020B0502040204020203" pitchFamily="34" charset="0"/>
            </a:endParaRPr>
          </a:p>
          <a:p>
            <a:pPr marL="0" indent="0" algn="ctr">
              <a:buNone/>
            </a:pPr>
            <a:endParaRPr lang="en-US" sz="2400" b="1" dirty="0">
              <a:solidFill>
                <a:srgbClr val="FFFF00"/>
              </a:solidFill>
              <a:latin typeface="Segoe UI" panose="020B0502040204020203" pitchFamily="34" charset="0"/>
              <a:cs typeface="Segoe UI" panose="020B0502040204020203" pitchFamily="34" charset="0"/>
            </a:endParaRPr>
          </a:p>
          <a:p>
            <a:pPr marL="0" indent="0" algn="ctr">
              <a:buNone/>
            </a:pPr>
            <a:r>
              <a:rPr lang="en-US" sz="2000" b="1" dirty="0">
                <a:solidFill>
                  <a:srgbClr val="FFFF00"/>
                </a:solidFill>
                <a:latin typeface="Segoe UI" panose="020B0502040204020203" pitchFamily="34" charset="0"/>
                <a:cs typeface="Segoe UI" panose="020B0502040204020203" pitchFamily="34" charset="0"/>
              </a:rPr>
              <a:t>(Manual alternative available for no connectivity option.)</a:t>
            </a: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WI Pack</a:t>
            </a:r>
          </a:p>
        </p:txBody>
      </p:sp>
      <p:pic>
        <p:nvPicPr>
          <p:cNvPr id="5" name="Picture 4" descr="A screenshot of a cell phone&#10;&#10;Description generated with very high confidence">
            <a:extLst>
              <a:ext uri="{FF2B5EF4-FFF2-40B4-BE49-F238E27FC236}">
                <a16:creationId xmlns:a16="http://schemas.microsoft.com/office/drawing/2014/main" id="{7ABBA9D2-D926-4BDF-A12B-52516C3C320D}"/>
              </a:ext>
            </a:extLst>
          </p:cNvPr>
          <p:cNvPicPr>
            <a:picLocks noChangeAspect="1"/>
          </p:cNvPicPr>
          <p:nvPr/>
        </p:nvPicPr>
        <p:blipFill>
          <a:blip r:embed="rId3"/>
          <a:stretch>
            <a:fillRect/>
          </a:stretch>
        </p:blipFill>
        <p:spPr>
          <a:xfrm>
            <a:off x="4246371" y="2335098"/>
            <a:ext cx="4866097" cy="3589914"/>
          </a:xfrm>
          <a:prstGeom prst="rect">
            <a:avLst/>
          </a:prstGeom>
        </p:spPr>
      </p:pic>
    </p:spTree>
    <p:extLst>
      <p:ext uri="{BB962C8B-B14F-4D97-AF65-F5344CB8AC3E}">
        <p14:creationId xmlns:p14="http://schemas.microsoft.com/office/powerpoint/2010/main" val="175364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For the other 20%, follow the Instructions!</a:t>
            </a:r>
          </a:p>
        </p:txBody>
      </p:sp>
      <p:sp>
        <p:nvSpPr>
          <p:cNvPr id="5" name="Content Placeholder 4"/>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WI Pack</a:t>
            </a:r>
          </a:p>
        </p:txBody>
      </p:sp>
      <p:pic>
        <p:nvPicPr>
          <p:cNvPr id="4" name="Picture 3"/>
          <p:cNvPicPr>
            <a:picLocks noChangeAspect="1"/>
          </p:cNvPicPr>
          <p:nvPr/>
        </p:nvPicPr>
        <p:blipFill>
          <a:blip r:embed="rId3"/>
          <a:stretch>
            <a:fillRect/>
          </a:stretch>
        </p:blipFill>
        <p:spPr>
          <a:xfrm>
            <a:off x="2146554" y="2571343"/>
            <a:ext cx="8887206" cy="3532288"/>
          </a:xfrm>
          <a:prstGeom prst="rect">
            <a:avLst/>
          </a:prstGeom>
          <a:ln w="57150">
            <a:solidFill>
              <a:schemeClr val="tx1"/>
            </a:solidFill>
          </a:ln>
        </p:spPr>
      </p:pic>
    </p:spTree>
    <p:extLst>
      <p:ext uri="{BB962C8B-B14F-4D97-AF65-F5344CB8AC3E}">
        <p14:creationId xmlns:p14="http://schemas.microsoft.com/office/powerpoint/2010/main" val="407926629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Does the WI Pack contain an update to the baseline TraCS engine?</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If yes, must install an updated version of TraCS Server Edition </a:t>
            </a:r>
            <a:r>
              <a:rPr lang="en-US" sz="2000" dirty="0">
                <a:solidFill>
                  <a:srgbClr val="FFFF00"/>
                </a:solidFill>
                <a:latin typeface="Segoe UI" panose="020B0502040204020203" pitchFamily="34" charset="0"/>
                <a:cs typeface="Segoe UI" panose="020B0502040204020203" pitchFamily="34" charset="0"/>
              </a:rPr>
              <a:t>if you use web services. DO IT FIRST!</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Read announcement and instructions to find out.  </a:t>
            </a: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WI Pack: Additional Instructions</a:t>
            </a:r>
          </a:p>
        </p:txBody>
      </p:sp>
    </p:spTree>
    <p:extLst>
      <p:ext uri="{BB962C8B-B14F-4D97-AF65-F5344CB8AC3E}">
        <p14:creationId xmlns:p14="http://schemas.microsoft.com/office/powerpoint/2010/main" val="224271179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cstate="print"/>
          <a:srcRect/>
          <a:stretch>
            <a:fillRect/>
          </a:stretch>
        </p:blipFill>
        <p:spPr bwMode="auto">
          <a:xfrm>
            <a:off x="2080119" y="1420781"/>
            <a:ext cx="2905125" cy="1048385"/>
          </a:xfrm>
          <a:prstGeom prst="rect">
            <a:avLst/>
          </a:prstGeom>
          <a:noFill/>
          <a:ln w="57150">
            <a:solidFill>
              <a:schemeClr val="tx1"/>
            </a:solidFill>
            <a:miter lim="800000"/>
            <a:headEnd/>
            <a:tailEnd/>
          </a:ln>
        </p:spPr>
      </p:pic>
      <p:pic>
        <p:nvPicPr>
          <p:cNvPr id="4" name="Picture 3"/>
          <p:cNvPicPr/>
          <p:nvPr/>
        </p:nvPicPr>
        <p:blipFill>
          <a:blip r:embed="rId4" cstate="print"/>
          <a:srcRect/>
          <a:stretch>
            <a:fillRect/>
          </a:stretch>
        </p:blipFill>
        <p:spPr bwMode="auto">
          <a:xfrm>
            <a:off x="3280738" y="1846389"/>
            <a:ext cx="2962275" cy="844550"/>
          </a:xfrm>
          <a:prstGeom prst="rect">
            <a:avLst/>
          </a:prstGeom>
          <a:noFill/>
          <a:ln w="57150">
            <a:solidFill>
              <a:schemeClr val="tx1"/>
            </a:solidFill>
            <a:miter lim="800000"/>
            <a:headEnd/>
            <a:tailEnd/>
          </a:ln>
        </p:spPr>
      </p:pic>
      <p:pic>
        <p:nvPicPr>
          <p:cNvPr id="5" name="Picture 4"/>
          <p:cNvPicPr/>
          <p:nvPr/>
        </p:nvPicPr>
        <p:blipFill>
          <a:blip r:embed="rId5">
            <a:extLst>
              <a:ext uri="{28A0092B-C50C-407E-A947-70E740481C1C}">
                <a14:useLocalDpi xmlns:a14="http://schemas.microsoft.com/office/drawing/2010/main" val="0"/>
              </a:ext>
            </a:extLst>
          </a:blip>
          <a:srcRect/>
          <a:stretch>
            <a:fillRect/>
          </a:stretch>
        </p:blipFill>
        <p:spPr bwMode="auto">
          <a:xfrm>
            <a:off x="4302489" y="2232786"/>
            <a:ext cx="4486275" cy="1323975"/>
          </a:xfrm>
          <a:prstGeom prst="rect">
            <a:avLst/>
          </a:prstGeom>
          <a:noFill/>
          <a:ln w="57150">
            <a:solidFill>
              <a:schemeClr val="tx1"/>
            </a:solidFill>
          </a:ln>
        </p:spPr>
      </p:pic>
      <p:pic>
        <p:nvPicPr>
          <p:cNvPr id="6" name="Picture 5"/>
          <p:cNvPicPr/>
          <p:nvPr/>
        </p:nvPicPr>
        <p:blipFill>
          <a:blip r:embed="rId6" cstate="print"/>
          <a:srcRect/>
          <a:stretch>
            <a:fillRect/>
          </a:stretch>
        </p:blipFill>
        <p:spPr bwMode="auto">
          <a:xfrm>
            <a:off x="5533869" y="2789998"/>
            <a:ext cx="4572000" cy="1533525"/>
          </a:xfrm>
          <a:prstGeom prst="rect">
            <a:avLst/>
          </a:prstGeom>
          <a:noFill/>
          <a:ln w="57150">
            <a:solidFill>
              <a:schemeClr val="tx1"/>
            </a:solidFill>
            <a:miter lim="800000"/>
            <a:headEnd/>
            <a:tailEnd/>
          </a:ln>
        </p:spPr>
      </p:pic>
      <p:pic>
        <p:nvPicPr>
          <p:cNvPr id="7" name="Picture 6"/>
          <p:cNvPicPr/>
          <p:nvPr/>
        </p:nvPicPr>
        <p:blipFill>
          <a:blip r:embed="rId7" cstate="print"/>
          <a:srcRect/>
          <a:stretch>
            <a:fillRect/>
          </a:stretch>
        </p:blipFill>
        <p:spPr bwMode="auto">
          <a:xfrm>
            <a:off x="4302489" y="3582026"/>
            <a:ext cx="2710332" cy="2729845"/>
          </a:xfrm>
          <a:prstGeom prst="rect">
            <a:avLst/>
          </a:prstGeom>
          <a:noFill/>
          <a:ln w="57150">
            <a:solidFill>
              <a:schemeClr val="tx1"/>
            </a:solidFill>
            <a:miter lim="800000"/>
            <a:headEnd/>
            <a:tailEnd/>
          </a:ln>
        </p:spPr>
      </p:pic>
      <p:sp>
        <p:nvSpPr>
          <p:cNvPr id="8" name="Content Placeholder 7"/>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WI Packs</a:t>
            </a:r>
          </a:p>
        </p:txBody>
      </p:sp>
    </p:spTree>
    <p:extLst>
      <p:ext uri="{BB962C8B-B14F-4D97-AF65-F5344CB8AC3E}">
        <p14:creationId xmlns:p14="http://schemas.microsoft.com/office/powerpoint/2010/main" val="1676758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Does the WI Pack contain changes to the data database (New forms and fields)?</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If yes, must run “Delta Scripts” </a:t>
            </a:r>
            <a:r>
              <a:rPr lang="en-US" sz="2000" dirty="0">
                <a:solidFill>
                  <a:srgbClr val="FFFF00"/>
                </a:solidFill>
                <a:latin typeface="Segoe UI" panose="020B0502040204020203" pitchFamily="34" charset="0"/>
                <a:cs typeface="Segoe UI" panose="020B0502040204020203" pitchFamily="34" charset="0"/>
              </a:rPr>
              <a:t>if using SQL Sever. </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Read announcement and instructions to find out.  </a:t>
            </a: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WI Pack: Additional Instructions</a:t>
            </a:r>
          </a:p>
        </p:txBody>
      </p:sp>
    </p:spTree>
    <p:extLst>
      <p:ext uri="{BB962C8B-B14F-4D97-AF65-F5344CB8AC3E}">
        <p14:creationId xmlns:p14="http://schemas.microsoft.com/office/powerpoint/2010/main" val="194442275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Does the WI Pack contain changes to the Data database?</a:t>
            </a:r>
          </a:p>
          <a:p>
            <a:pPr lvl="3">
              <a:buClr>
                <a:srgbClr val="FFFF00"/>
              </a:buClr>
              <a:buFont typeface="Courier New" panose="02070309020205020404" pitchFamily="49" charset="0"/>
              <a:buChar char="o"/>
            </a:pPr>
            <a:r>
              <a:rPr lang="en-US" sz="2400" dirty="0">
                <a:latin typeface="Segoe UI" panose="020B0502040204020203" pitchFamily="34" charset="0"/>
                <a:cs typeface="Segoe UI" panose="020B0502040204020203" pitchFamily="34" charset="0"/>
              </a:rPr>
              <a:t>If yes, must run “Delta Scripts” </a:t>
            </a:r>
            <a:r>
              <a:rPr lang="en-US" sz="2400" dirty="0">
                <a:solidFill>
                  <a:srgbClr val="FFFF00"/>
                </a:solidFill>
                <a:latin typeface="Segoe UI" panose="020B0502040204020203" pitchFamily="34" charset="0"/>
                <a:cs typeface="Segoe UI" panose="020B0502040204020203" pitchFamily="34" charset="0"/>
              </a:rPr>
              <a:t>if using SQL Server</a:t>
            </a:r>
            <a:r>
              <a:rPr lang="en-US" sz="2400" dirty="0">
                <a:latin typeface="Segoe UI" panose="020B0502040204020203" pitchFamily="34" charset="0"/>
                <a:cs typeface="Segoe UI" panose="020B0502040204020203" pitchFamily="34" charset="0"/>
              </a:rPr>
              <a:t>.</a:t>
            </a:r>
          </a:p>
          <a:p>
            <a:pPr lvl="3">
              <a:buClr>
                <a:srgbClr val="FFFF00"/>
              </a:buClr>
              <a:buFont typeface="Courier New" panose="02070309020205020404" pitchFamily="49" charset="0"/>
              <a:buChar char="o"/>
            </a:pPr>
            <a:r>
              <a:rPr lang="en-US" sz="2400" dirty="0">
                <a:latin typeface="Segoe UI" panose="020B0502040204020203" pitchFamily="34" charset="0"/>
                <a:cs typeface="Segoe UI" panose="020B0502040204020203" pitchFamily="34" charset="0"/>
              </a:rPr>
              <a:t>Read announcement and instructions to find out.  </a:t>
            </a: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WI Pack: Additional Instructions</a:t>
            </a:r>
          </a:p>
        </p:txBody>
      </p:sp>
      <p:pic>
        <p:nvPicPr>
          <p:cNvPr id="5" name="Picture 4"/>
          <p:cNvPicPr>
            <a:picLocks noChangeAspect="1"/>
          </p:cNvPicPr>
          <p:nvPr/>
        </p:nvPicPr>
        <p:blipFill>
          <a:blip r:embed="rId3"/>
          <a:stretch>
            <a:fillRect/>
          </a:stretch>
        </p:blipFill>
        <p:spPr>
          <a:xfrm>
            <a:off x="1829593" y="1368514"/>
            <a:ext cx="9711309" cy="4869180"/>
          </a:xfrm>
          <a:prstGeom prst="rect">
            <a:avLst/>
          </a:prstGeom>
          <a:ln w="57150">
            <a:solidFill>
              <a:schemeClr val="tx1"/>
            </a:solidFill>
          </a:ln>
        </p:spPr>
      </p:pic>
    </p:spTree>
    <p:extLst>
      <p:ext uri="{BB962C8B-B14F-4D97-AF65-F5344CB8AC3E}">
        <p14:creationId xmlns:p14="http://schemas.microsoft.com/office/powerpoint/2010/main" val="3466884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nodeType="clickEffect">
                                  <p:stCondLst>
                                    <p:cond delay="0"/>
                                  </p:stCondLst>
                                  <p:childTnLst>
                                    <p:anim calcmode="lin" valueType="num">
                                      <p:cBhvr>
                                        <p:cTn id="13" dur="500"/>
                                        <p:tgtEl>
                                          <p:spTgt spid="5"/>
                                        </p:tgtEl>
                                        <p:attrNameLst>
                                          <p:attrName>ppt_w</p:attrName>
                                        </p:attrNameLst>
                                      </p:cBhvr>
                                      <p:tavLst>
                                        <p:tav tm="0">
                                          <p:val>
                                            <p:strVal val="ppt_w"/>
                                          </p:val>
                                        </p:tav>
                                        <p:tav tm="100000">
                                          <p:val>
                                            <p:fltVal val="0"/>
                                          </p:val>
                                        </p:tav>
                                      </p:tavLst>
                                    </p:anim>
                                    <p:anim calcmode="lin" valueType="num">
                                      <p:cBhvr>
                                        <p:cTn id="14" dur="500"/>
                                        <p:tgtEl>
                                          <p:spTgt spid="5"/>
                                        </p:tgtEl>
                                        <p:attrNameLst>
                                          <p:attrName>ppt_h</p:attrName>
                                        </p:attrNameLst>
                                      </p:cBhvr>
                                      <p:tavLst>
                                        <p:tav tm="0">
                                          <p:val>
                                            <p:strVal val="ppt_h"/>
                                          </p:val>
                                        </p:tav>
                                        <p:tav tm="100000">
                                          <p:val>
                                            <p:fltVal val="0"/>
                                          </p:val>
                                        </p:tav>
                                      </p:tavLst>
                                    </p:anim>
                                    <p:animEffect transition="out" filter="fade">
                                      <p:cBhvr>
                                        <p:cTn id="15" dur="500"/>
                                        <p:tgtEl>
                                          <p:spTgt spid="5"/>
                                        </p:tgtEl>
                                      </p:cBhvr>
                                    </p:animEffect>
                                    <p:set>
                                      <p:cBhvr>
                                        <p:cTn id="1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949" y="1502578"/>
            <a:ext cx="5248139" cy="4601053"/>
          </a:xfrm>
        </p:spPr>
        <p:txBody>
          <a:bodyPr>
            <a:no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Does the WI Pack contain new import or export instructions?</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Must be imported from template.</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(Read instructions, of course.)</a:t>
            </a:r>
          </a:p>
          <a:p>
            <a:pPr marL="0" indent="0">
              <a:buNone/>
            </a:pPr>
            <a:r>
              <a:rPr lang="en-US" sz="3600" dirty="0">
                <a:latin typeface="Segoe UI" panose="020B0502040204020203" pitchFamily="34" charset="0"/>
                <a:cs typeface="Segoe UI" panose="020B0502040204020203" pitchFamily="34" charset="0"/>
              </a:rPr>
              <a:t> </a:t>
            </a:r>
          </a:p>
        </p:txBody>
      </p:sp>
      <p:sp>
        <p:nvSpPr>
          <p:cNvPr id="7" name="Content Placeholder 6"/>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WI Pack: Additional Instructions</a:t>
            </a:r>
          </a:p>
        </p:txBody>
      </p:sp>
      <p:pic>
        <p:nvPicPr>
          <p:cNvPr id="3" name="Picture 2"/>
          <p:cNvPicPr/>
          <p:nvPr/>
        </p:nvPicPr>
        <p:blipFill>
          <a:blip r:embed="rId3" cstate="print"/>
          <a:srcRect/>
          <a:stretch>
            <a:fillRect/>
          </a:stretch>
        </p:blipFill>
        <p:spPr bwMode="auto">
          <a:xfrm>
            <a:off x="7271246" y="1502576"/>
            <a:ext cx="1364886" cy="1405515"/>
          </a:xfrm>
          <a:prstGeom prst="rect">
            <a:avLst/>
          </a:prstGeom>
          <a:noFill/>
          <a:ln w="57150">
            <a:solidFill>
              <a:schemeClr val="tx1"/>
            </a:solidFill>
            <a:miter lim="800000"/>
            <a:headEnd/>
            <a:tailEnd/>
          </a:ln>
        </p:spPr>
      </p:pic>
      <p:pic>
        <p:nvPicPr>
          <p:cNvPr id="4" name="Picture 3"/>
          <p:cNvPicPr/>
          <p:nvPr/>
        </p:nvPicPr>
        <p:blipFill>
          <a:blip r:embed="rId4" cstate="print"/>
          <a:srcRect/>
          <a:stretch>
            <a:fillRect/>
          </a:stretch>
        </p:blipFill>
        <p:spPr bwMode="auto">
          <a:xfrm>
            <a:off x="8848856" y="2688746"/>
            <a:ext cx="2724150" cy="729012"/>
          </a:xfrm>
          <a:prstGeom prst="rect">
            <a:avLst/>
          </a:prstGeom>
          <a:noFill/>
          <a:ln w="57150">
            <a:solidFill>
              <a:schemeClr val="tx1"/>
            </a:solidFill>
            <a:miter lim="800000"/>
            <a:headEnd/>
            <a:tailEnd/>
          </a:ln>
        </p:spPr>
      </p:pic>
      <p:pic>
        <p:nvPicPr>
          <p:cNvPr id="5" name="Picture 4"/>
          <p:cNvPicPr/>
          <p:nvPr/>
        </p:nvPicPr>
        <p:blipFill>
          <a:blip r:embed="rId5" cstate="print"/>
          <a:srcRect/>
          <a:stretch>
            <a:fillRect/>
          </a:stretch>
        </p:blipFill>
        <p:spPr bwMode="auto">
          <a:xfrm>
            <a:off x="8848856" y="1502576"/>
            <a:ext cx="2514288" cy="883733"/>
          </a:xfrm>
          <a:prstGeom prst="rect">
            <a:avLst/>
          </a:prstGeom>
          <a:noFill/>
          <a:ln w="57150">
            <a:solidFill>
              <a:schemeClr val="tx1"/>
            </a:solidFill>
            <a:miter lim="800000"/>
            <a:headEnd/>
            <a:tailEnd/>
          </a:ln>
        </p:spPr>
      </p:pic>
      <p:pic>
        <p:nvPicPr>
          <p:cNvPr id="6" name="Picture 5"/>
          <p:cNvPicPr/>
          <p:nvPr/>
        </p:nvPicPr>
        <p:blipFill>
          <a:blip r:embed="rId6" cstate="print"/>
          <a:srcRect/>
          <a:stretch>
            <a:fillRect/>
          </a:stretch>
        </p:blipFill>
        <p:spPr bwMode="auto">
          <a:xfrm>
            <a:off x="7271246" y="3803104"/>
            <a:ext cx="4091898" cy="2118011"/>
          </a:xfrm>
          <a:prstGeom prst="rect">
            <a:avLst/>
          </a:prstGeom>
          <a:noFill/>
          <a:ln w="57150">
            <a:solidFill>
              <a:schemeClr val="tx1"/>
            </a:solidFill>
            <a:miter lim="800000"/>
            <a:headEnd/>
            <a:tailEnd/>
          </a:ln>
        </p:spPr>
      </p:pic>
    </p:spTree>
    <p:extLst>
      <p:ext uri="{BB962C8B-B14F-4D97-AF65-F5344CB8AC3E}">
        <p14:creationId xmlns:p14="http://schemas.microsoft.com/office/powerpoint/2010/main" val="99385220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cstate="print"/>
          <a:srcRect/>
          <a:stretch>
            <a:fillRect/>
          </a:stretch>
        </p:blipFill>
        <p:spPr bwMode="auto">
          <a:xfrm>
            <a:off x="8888612" y="1774346"/>
            <a:ext cx="2724150" cy="729012"/>
          </a:xfrm>
          <a:prstGeom prst="rect">
            <a:avLst/>
          </a:prstGeom>
          <a:noFill/>
          <a:ln w="57150">
            <a:solidFill>
              <a:schemeClr val="tx1"/>
            </a:solidFill>
            <a:miter lim="800000"/>
            <a:headEnd/>
            <a:tailEnd/>
          </a:ln>
        </p:spPr>
      </p:pic>
      <p:pic>
        <p:nvPicPr>
          <p:cNvPr id="7" name="Picture 6"/>
          <p:cNvPicPr/>
          <p:nvPr/>
        </p:nvPicPr>
        <p:blipFill>
          <a:blip r:embed="rId4" cstate="print"/>
          <a:srcRect/>
          <a:stretch>
            <a:fillRect/>
          </a:stretch>
        </p:blipFill>
        <p:spPr bwMode="auto">
          <a:xfrm>
            <a:off x="7406935" y="1502576"/>
            <a:ext cx="1278672" cy="1489102"/>
          </a:xfrm>
          <a:prstGeom prst="rect">
            <a:avLst/>
          </a:prstGeom>
          <a:noFill/>
          <a:ln w="57150">
            <a:solidFill>
              <a:schemeClr val="tx1"/>
            </a:solidFill>
            <a:miter lim="800000"/>
            <a:headEnd/>
            <a:tailEnd/>
          </a:ln>
        </p:spPr>
      </p:pic>
      <p:pic>
        <p:nvPicPr>
          <p:cNvPr id="9" name="Picture 8"/>
          <p:cNvPicPr>
            <a:picLocks noChangeAspect="1"/>
          </p:cNvPicPr>
          <p:nvPr/>
        </p:nvPicPr>
        <p:blipFill>
          <a:blip r:embed="rId5"/>
          <a:stretch>
            <a:fillRect/>
          </a:stretch>
        </p:blipFill>
        <p:spPr>
          <a:xfrm>
            <a:off x="8481855" y="3385366"/>
            <a:ext cx="3276600" cy="1905000"/>
          </a:xfrm>
          <a:prstGeom prst="rect">
            <a:avLst/>
          </a:prstGeom>
          <a:ln w="57150">
            <a:solidFill>
              <a:schemeClr val="tx1"/>
            </a:solidFill>
          </a:ln>
        </p:spPr>
      </p:pic>
      <p:sp>
        <p:nvSpPr>
          <p:cNvPr id="8" name="Content Placeholder 1"/>
          <p:cNvSpPr>
            <a:spLocks noGrp="1"/>
          </p:cNvSpPr>
          <p:nvPr>
            <p:ph idx="1"/>
          </p:nvPr>
        </p:nvSpPr>
        <p:spPr>
          <a:xfrm>
            <a:off x="1932949" y="1502578"/>
            <a:ext cx="5270981" cy="4601053"/>
          </a:xfrm>
        </p:spPr>
        <p:txBody>
          <a:bodyPr>
            <a:no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Does the WI Pack contain new communications instructions?</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Must be imported from template.</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(Read instructions, of course.)</a:t>
            </a:r>
          </a:p>
          <a:p>
            <a:pPr marL="0" indent="0">
              <a:buNone/>
            </a:pPr>
            <a:r>
              <a:rPr lang="en-US" sz="3600" dirty="0">
                <a:latin typeface="Segoe UI" panose="020B0502040204020203" pitchFamily="34" charset="0"/>
                <a:cs typeface="Segoe UI" panose="020B0502040204020203" pitchFamily="34" charset="0"/>
              </a:rPr>
              <a:t> </a:t>
            </a:r>
          </a:p>
        </p:txBody>
      </p:sp>
      <p:sp>
        <p:nvSpPr>
          <p:cNvPr id="5" name="Content Placeholder 4"/>
          <p:cNvSpPr>
            <a:spLocks noGrp="1"/>
          </p:cNvSpPr>
          <p:nvPr>
            <p:ph sz="quarter" idx="12"/>
          </p:nvPr>
        </p:nvSpPr>
        <p:spPr>
          <a:xfrm>
            <a:off x="1847090" y="689426"/>
            <a:ext cx="9506162" cy="616306"/>
          </a:xfrm>
        </p:spPr>
        <p:txBody>
          <a:bodyPr/>
          <a:lstStyle/>
          <a:p>
            <a:r>
              <a:rPr lang="en-US" b="1" dirty="0">
                <a:solidFill>
                  <a:schemeClr val="tx2"/>
                </a:solidFill>
                <a:latin typeface="Segoe UI" panose="020B0502040204020203" pitchFamily="34" charset="0"/>
                <a:cs typeface="Segoe UI" panose="020B0502040204020203" pitchFamily="34" charset="0"/>
              </a:rPr>
              <a:t>WI Pack: Additional Instructions</a:t>
            </a:r>
          </a:p>
        </p:txBody>
      </p:sp>
    </p:spTree>
    <p:extLst>
      <p:ext uri="{BB962C8B-B14F-4D97-AF65-F5344CB8AC3E}">
        <p14:creationId xmlns:p14="http://schemas.microsoft.com/office/powerpoint/2010/main" val="3035540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TraCS?</a:t>
            </a:r>
          </a:p>
        </p:txBody>
      </p:sp>
      <p:sp>
        <p:nvSpPr>
          <p:cNvPr id="3" name="Text Placeholder 2"/>
          <p:cNvSpPr>
            <a:spLocks noGrp="1"/>
          </p:cNvSpPr>
          <p:nvPr>
            <p:ph type="body" sz="quarter" idx="10"/>
          </p:nvPr>
        </p:nvSpPr>
        <p:spPr>
          <a:xfrm>
            <a:off x="1725613" y="1681164"/>
            <a:ext cx="9505950" cy="752943"/>
          </a:xfrm>
        </p:spPr>
        <p:txBody>
          <a:bodyPr/>
          <a:lstStyle/>
          <a:p>
            <a:pPr marL="0" indent="0" algn="ctr">
              <a:buNone/>
            </a:pPr>
            <a:r>
              <a:rPr lang="en-US" sz="3600" dirty="0"/>
              <a:t>Installation Types</a:t>
            </a:r>
          </a:p>
          <a:p>
            <a:pPr marL="228600" lvl="1" indent="0">
              <a:buNone/>
            </a:pPr>
            <a:endParaRPr lang="en-US" dirty="0"/>
          </a:p>
        </p:txBody>
      </p:sp>
      <p:sp>
        <p:nvSpPr>
          <p:cNvPr id="6" name="Text Placeholder 2"/>
          <p:cNvSpPr txBox="1">
            <a:spLocks/>
          </p:cNvSpPr>
          <p:nvPr/>
        </p:nvSpPr>
        <p:spPr>
          <a:xfrm>
            <a:off x="1725614" y="2434108"/>
            <a:ext cx="3258510" cy="340002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400" dirty="0"/>
              <a:t>Web Services</a:t>
            </a:r>
          </a:p>
          <a:p>
            <a:pPr lvl="1"/>
            <a:r>
              <a:rPr lang="en-US" sz="2400" dirty="0"/>
              <a:t>Server Edition</a:t>
            </a:r>
          </a:p>
          <a:p>
            <a:pPr lvl="1"/>
            <a:r>
              <a:rPr lang="en-US" sz="2400" dirty="0"/>
              <a:t>Office Client</a:t>
            </a:r>
          </a:p>
          <a:p>
            <a:pPr lvl="1"/>
            <a:r>
              <a:rPr lang="en-US" sz="2400" dirty="0"/>
              <a:t>Web Services Client</a:t>
            </a:r>
          </a:p>
          <a:p>
            <a:pPr marL="0" indent="0">
              <a:buNone/>
            </a:pPr>
            <a:endParaRPr lang="en-US" dirty="0"/>
          </a:p>
          <a:p>
            <a:pPr marL="228600" lvl="1" indent="0">
              <a:buFont typeface="Arial" panose="020B0604020202020204" pitchFamily="34" charset="0"/>
              <a:buNone/>
            </a:pPr>
            <a:endParaRPr lang="en-US" dirty="0"/>
          </a:p>
          <a:p>
            <a:pPr marL="228600" lvl="1" indent="0">
              <a:buFont typeface="Arial" panose="020B0604020202020204" pitchFamily="34" charset="0"/>
              <a:buNone/>
            </a:pPr>
            <a:endParaRPr lang="en-US" dirty="0"/>
          </a:p>
          <a:p>
            <a:pPr lvl="1"/>
            <a:endParaRPr lang="en-US" dirty="0"/>
          </a:p>
        </p:txBody>
      </p:sp>
      <p:sp>
        <p:nvSpPr>
          <p:cNvPr id="9" name="Text Placeholder 2"/>
          <p:cNvSpPr txBox="1">
            <a:spLocks/>
          </p:cNvSpPr>
          <p:nvPr/>
        </p:nvSpPr>
        <p:spPr>
          <a:xfrm>
            <a:off x="4849333" y="2434108"/>
            <a:ext cx="3258510" cy="340002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400" dirty="0"/>
              <a:t>Network</a:t>
            </a:r>
          </a:p>
          <a:p>
            <a:pPr lvl="1"/>
            <a:r>
              <a:rPr lang="en-US" sz="2400" dirty="0"/>
              <a:t>Office Client</a:t>
            </a:r>
          </a:p>
          <a:p>
            <a:pPr lvl="1"/>
            <a:r>
              <a:rPr lang="en-US" sz="2400" dirty="0"/>
              <a:t>Standard Mobile Client</a:t>
            </a:r>
          </a:p>
          <a:p>
            <a:pPr marL="0" indent="0">
              <a:buNone/>
            </a:pPr>
            <a:endParaRPr lang="en-US" dirty="0"/>
          </a:p>
          <a:p>
            <a:pPr marL="228600" lvl="1" indent="0">
              <a:buFont typeface="Arial" panose="020B0604020202020204" pitchFamily="34" charset="0"/>
              <a:buNone/>
            </a:pPr>
            <a:endParaRPr lang="en-US" dirty="0"/>
          </a:p>
          <a:p>
            <a:pPr marL="228600" lvl="1" indent="0">
              <a:buFont typeface="Arial" panose="020B0604020202020204" pitchFamily="34" charset="0"/>
              <a:buNone/>
            </a:pPr>
            <a:endParaRPr lang="en-US" dirty="0"/>
          </a:p>
          <a:p>
            <a:pPr lvl="1"/>
            <a:endParaRPr lang="en-US" dirty="0"/>
          </a:p>
        </p:txBody>
      </p:sp>
      <p:sp>
        <p:nvSpPr>
          <p:cNvPr id="10" name="Text Placeholder 2"/>
          <p:cNvSpPr txBox="1">
            <a:spLocks/>
          </p:cNvSpPr>
          <p:nvPr/>
        </p:nvSpPr>
        <p:spPr>
          <a:xfrm>
            <a:off x="8427514" y="2434108"/>
            <a:ext cx="3258510" cy="340002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400" dirty="0"/>
              <a:t>Standalone</a:t>
            </a:r>
          </a:p>
          <a:p>
            <a:pPr lvl="1"/>
            <a:r>
              <a:rPr lang="en-US" sz="2400" dirty="0"/>
              <a:t>Office Client</a:t>
            </a:r>
          </a:p>
          <a:p>
            <a:pPr lvl="1"/>
            <a:r>
              <a:rPr lang="en-US" sz="2400" dirty="0"/>
              <a:t>Standard Mobile Client</a:t>
            </a:r>
          </a:p>
          <a:p>
            <a:pPr marL="0" indent="0">
              <a:buNone/>
            </a:pPr>
            <a:endParaRPr lang="en-US" dirty="0"/>
          </a:p>
          <a:p>
            <a:pPr marL="228600" lvl="1" indent="0">
              <a:buFont typeface="Arial" panose="020B0604020202020204" pitchFamily="34" charset="0"/>
              <a:buNone/>
            </a:pPr>
            <a:endParaRPr lang="en-US" dirty="0"/>
          </a:p>
          <a:p>
            <a:pPr marL="228600" lvl="1" indent="0">
              <a:buFont typeface="Arial" panose="020B0604020202020204" pitchFamily="34" charset="0"/>
              <a:buNone/>
            </a:pPr>
            <a:endParaRPr lang="en-US" dirty="0"/>
          </a:p>
          <a:p>
            <a:pPr lvl="1"/>
            <a:endParaRPr lang="en-US" dirty="0"/>
          </a:p>
        </p:txBody>
      </p:sp>
    </p:spTree>
    <p:extLst>
      <p:ext uri="{BB962C8B-B14F-4D97-AF65-F5344CB8AC3E}">
        <p14:creationId xmlns:p14="http://schemas.microsoft.com/office/powerpoint/2010/main" val="147026097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WI Pack: Additional Instructions</a:t>
            </a:r>
          </a:p>
        </p:txBody>
      </p:sp>
      <p:pic>
        <p:nvPicPr>
          <p:cNvPr id="5" name="Picture 4"/>
          <p:cNvPicPr>
            <a:picLocks noChangeAspect="1"/>
          </p:cNvPicPr>
          <p:nvPr/>
        </p:nvPicPr>
        <p:blipFill>
          <a:blip r:embed="rId3"/>
          <a:stretch>
            <a:fillRect/>
          </a:stretch>
        </p:blipFill>
        <p:spPr>
          <a:xfrm>
            <a:off x="1811440" y="2874645"/>
            <a:ext cx="4210050" cy="1076325"/>
          </a:xfrm>
          <a:prstGeom prst="rect">
            <a:avLst/>
          </a:prstGeom>
          <a:ln w="57150">
            <a:solidFill>
              <a:schemeClr val="tx1"/>
            </a:solidFill>
          </a:ln>
        </p:spPr>
      </p:pic>
      <p:pic>
        <p:nvPicPr>
          <p:cNvPr id="6" name="Picture 5"/>
          <p:cNvPicPr>
            <a:picLocks noChangeAspect="1"/>
          </p:cNvPicPr>
          <p:nvPr/>
        </p:nvPicPr>
        <p:blipFill>
          <a:blip r:embed="rId4"/>
          <a:stretch>
            <a:fillRect/>
          </a:stretch>
        </p:blipFill>
        <p:spPr>
          <a:xfrm>
            <a:off x="1811440" y="4146233"/>
            <a:ext cx="3648075" cy="1133475"/>
          </a:xfrm>
          <a:prstGeom prst="rect">
            <a:avLst/>
          </a:prstGeom>
          <a:ln w="57150">
            <a:solidFill>
              <a:schemeClr val="tx1"/>
            </a:solidFill>
          </a:ln>
        </p:spPr>
      </p:pic>
      <p:pic>
        <p:nvPicPr>
          <p:cNvPr id="7" name="Picture 6"/>
          <p:cNvPicPr>
            <a:picLocks noChangeAspect="1"/>
          </p:cNvPicPr>
          <p:nvPr/>
        </p:nvPicPr>
        <p:blipFill>
          <a:blip r:embed="rId5"/>
          <a:stretch>
            <a:fillRect/>
          </a:stretch>
        </p:blipFill>
        <p:spPr>
          <a:xfrm>
            <a:off x="1811440" y="5408296"/>
            <a:ext cx="2390775" cy="1104900"/>
          </a:xfrm>
          <a:prstGeom prst="rect">
            <a:avLst/>
          </a:prstGeom>
          <a:ln w="57150">
            <a:solidFill>
              <a:schemeClr val="tx1"/>
            </a:solidFill>
          </a:ln>
        </p:spPr>
      </p:pic>
      <p:pic>
        <p:nvPicPr>
          <p:cNvPr id="9" name="ConfigWizard"/>
          <p:cNvPicPr/>
          <p:nvPr/>
        </p:nvPicPr>
        <p:blipFill>
          <a:blip r:embed="rId6"/>
          <a:stretch>
            <a:fillRect/>
          </a:stretch>
        </p:blipFill>
        <p:spPr>
          <a:xfrm>
            <a:off x="7524447" y="2805113"/>
            <a:ext cx="3707811" cy="3791069"/>
          </a:xfrm>
          <a:prstGeom prst="rect">
            <a:avLst/>
          </a:prstGeom>
          <a:ln w="57150">
            <a:solidFill>
              <a:schemeClr val="tx1"/>
            </a:solidFill>
          </a:ln>
        </p:spPr>
      </p:pic>
      <p:sp>
        <p:nvSpPr>
          <p:cNvPr id="10" name="Content Placeholder 1"/>
          <p:cNvSpPr txBox="1">
            <a:spLocks/>
          </p:cNvSpPr>
          <p:nvPr/>
        </p:nvSpPr>
        <p:spPr>
          <a:xfrm>
            <a:off x="1750069" y="1441618"/>
            <a:ext cx="9445613" cy="1372067"/>
          </a:xfrm>
          <a:prstGeom prst="rect">
            <a:avLst/>
          </a:prstGeom>
        </p:spPr>
        <p:txBody>
          <a:bodyPr>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Does the WI Pack require anything else?</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Maybe. (Read instructions, of course.)</a:t>
            </a:r>
          </a:p>
        </p:txBody>
      </p:sp>
    </p:spTree>
    <p:extLst>
      <p:ext uri="{BB962C8B-B14F-4D97-AF65-F5344CB8AC3E}">
        <p14:creationId xmlns:p14="http://schemas.microsoft.com/office/powerpoint/2010/main" val="221278266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80% of WI Packs do </a:t>
            </a:r>
            <a:r>
              <a:rPr lang="en-US" sz="2400" i="1" dirty="0">
                <a:latin typeface="Segoe UI" panose="020B0502040204020203" pitchFamily="34" charset="0"/>
                <a:cs typeface="Segoe UI" panose="020B0502040204020203" pitchFamily="34" charset="0"/>
              </a:rPr>
              <a:t>not</a:t>
            </a:r>
            <a:r>
              <a:rPr lang="en-US" sz="2400" dirty="0">
                <a:latin typeface="Segoe UI" panose="020B0502040204020203" pitchFamily="34" charset="0"/>
                <a:cs typeface="Segoe UI" panose="020B0502040204020203" pitchFamily="34" charset="0"/>
              </a:rPr>
              <a:t> require a new distribution to be made.</a:t>
            </a:r>
          </a:p>
          <a:p>
            <a:pPr lvl="3">
              <a:buClr>
                <a:srgbClr val="FFFF00"/>
              </a:buClr>
              <a:buFont typeface="Courier New" panose="02070309020205020404" pitchFamily="49" charset="0"/>
              <a:buChar char="o"/>
            </a:pPr>
            <a:r>
              <a:rPr lang="en-US" sz="2000" dirty="0">
                <a:solidFill>
                  <a:srgbClr val="FFFF00"/>
                </a:solidFill>
                <a:latin typeface="Segoe UI" panose="020B0502040204020203" pitchFamily="34" charset="0"/>
                <a:cs typeface="Segoe UI" panose="020B0502040204020203" pitchFamily="34" charset="0"/>
              </a:rPr>
              <a:t>Some of them do.</a:t>
            </a:r>
          </a:p>
          <a:p>
            <a:pPr lvl="3">
              <a:buClr>
                <a:srgbClr val="FFFF00"/>
              </a:buClr>
              <a:buFont typeface="Courier New" panose="02070309020205020404" pitchFamily="49" charset="0"/>
              <a:buChar char="o"/>
            </a:pPr>
            <a:r>
              <a:rPr lang="en-US" sz="2000" dirty="0">
                <a:latin typeface="Segoe UI" panose="020B0502040204020203" pitchFamily="34" charset="0"/>
                <a:cs typeface="Segoe UI" panose="020B0502040204020203" pitchFamily="34" charset="0"/>
              </a:rPr>
              <a:t>(Read instructions, of course.)</a:t>
            </a:r>
          </a:p>
          <a:p>
            <a:endParaRPr lang="en-US" sz="3600" dirty="0">
              <a:latin typeface="Segoe UI" panose="020B0502040204020203" pitchFamily="34" charset="0"/>
              <a:cs typeface="Segoe UI" panose="020B0502040204020203" pitchFamily="34" charset="0"/>
            </a:endParaRP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WI Pack: Additional Instructions</a:t>
            </a:r>
          </a:p>
        </p:txBody>
      </p:sp>
    </p:spTree>
    <p:extLst>
      <p:ext uri="{BB962C8B-B14F-4D97-AF65-F5344CB8AC3E}">
        <p14:creationId xmlns:p14="http://schemas.microsoft.com/office/powerpoint/2010/main" val="226086648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167" y="1687131"/>
            <a:ext cx="9506162" cy="2665927"/>
          </a:xfrm>
        </p:spPr>
        <p:txBody>
          <a:bodyPr anchor="ctr">
            <a:normAutofit/>
          </a:bodyPr>
          <a:lstStyle/>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SQL Server</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Active Directory</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Web Services</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Notifications</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Batch Transmission</a:t>
            </a: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Advanced Features To Consider</a:t>
            </a:r>
          </a:p>
        </p:txBody>
      </p:sp>
    </p:spTree>
    <p:extLst>
      <p:ext uri="{BB962C8B-B14F-4D97-AF65-F5344CB8AC3E}">
        <p14:creationId xmlns:p14="http://schemas.microsoft.com/office/powerpoint/2010/main" val="317654152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167" y="1638837"/>
            <a:ext cx="9506162" cy="2674631"/>
          </a:xfrm>
        </p:spPr>
        <p:txBody>
          <a:bodyPr anchor="ctr">
            <a:normAutofit/>
          </a:bodyPr>
          <a:lstStyle/>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Consider if already using Active Directory in your agency.</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Must have AD administration skills.  (We don’t have those skills.)</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Installation Guide tasks 3.16 through 3.18</a:t>
            </a:r>
          </a:p>
          <a:p>
            <a:pPr marL="0" indent="0">
              <a:buNone/>
            </a:pPr>
            <a:endParaRPr lang="en-US" sz="3600" dirty="0">
              <a:latin typeface="Segoe UI" panose="020B0502040204020203" pitchFamily="34" charset="0"/>
              <a:cs typeface="Segoe UI" panose="020B0502040204020203" pitchFamily="34" charset="0"/>
            </a:endParaRP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Advanced Features: Active Directory</a:t>
            </a:r>
          </a:p>
        </p:txBody>
      </p:sp>
    </p:spTree>
    <p:extLst>
      <p:ext uri="{BB962C8B-B14F-4D97-AF65-F5344CB8AC3E}">
        <p14:creationId xmlns:p14="http://schemas.microsoft.com/office/powerpoint/2010/main" val="332399591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167" y="1429555"/>
            <a:ext cx="9735310" cy="3180127"/>
          </a:xfrm>
        </p:spPr>
        <p:txBody>
          <a:bodyPr anchor="ctr">
            <a:normAutofit/>
          </a:bodyPr>
          <a:lstStyle/>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Over half our agencies are on SQL server.</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Consider if TraCS is slow in the office when multiple users logged in.</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Contact </a:t>
            </a:r>
            <a:r>
              <a:rPr lang="en-US" sz="2400" dirty="0">
                <a:latin typeface="Segoe UI" panose="020B0502040204020203" pitchFamily="34" charset="0"/>
                <a:cs typeface="Segoe UI" panose="020B0502040204020203" pitchFamily="34" charset="0"/>
                <a:hlinkClick r:id="rId2"/>
              </a:rPr>
              <a:t>badgertracs@dot.wi.gov</a:t>
            </a:r>
            <a:r>
              <a:rPr lang="en-US" sz="2400" dirty="0">
                <a:latin typeface="Segoe UI" panose="020B0502040204020203" pitchFamily="34" charset="0"/>
                <a:cs typeface="Segoe UI" panose="020B0502040204020203" pitchFamily="34" charset="0"/>
              </a:rPr>
              <a:t> for conversion FAQ.</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Make sure you have the necessary SQL Server administrator skills. (We don’t have those skills.)</a:t>
            </a: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Advanced Features: SQL Server</a:t>
            </a:r>
          </a:p>
        </p:txBody>
      </p:sp>
    </p:spTree>
    <p:extLst>
      <p:ext uri="{BB962C8B-B14F-4D97-AF65-F5344CB8AC3E}">
        <p14:creationId xmlns:p14="http://schemas.microsoft.com/office/powerpoint/2010/main" val="187725555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o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Not Browser Based– Full Client</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Eliminates End-Shifting</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Access To TraCS Forms</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Access To Master Index</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Can Run in Disconnected Mode</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More reliable than end-shifting (Decreases lost forms)</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Maintenance Workload Decreases</a:t>
            </a:r>
          </a:p>
          <a:p>
            <a:endParaRPr lang="en-US" sz="2400" dirty="0">
              <a:latin typeface="Segoe UI" panose="020B0502040204020203" pitchFamily="34" charset="0"/>
              <a:cs typeface="Segoe UI" panose="020B0502040204020203" pitchFamily="34" charset="0"/>
            </a:endParaRP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Advanced Features: Web Services</a:t>
            </a:r>
          </a:p>
        </p:txBody>
      </p:sp>
    </p:spTree>
    <p:extLst>
      <p:ext uri="{BB962C8B-B14F-4D97-AF65-F5344CB8AC3E}">
        <p14:creationId xmlns:p14="http://schemas.microsoft.com/office/powerpoint/2010/main" val="43890283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167" y="1561564"/>
            <a:ext cx="9506162" cy="2674631"/>
          </a:xfrm>
        </p:spPr>
        <p:txBody>
          <a:bodyPr anchor="ctr">
            <a:normAutofit/>
          </a:bodyPr>
          <a:lstStyle/>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Must be on SQL Server.</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Requires an IIS Server.</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Contact </a:t>
            </a:r>
            <a:r>
              <a:rPr lang="en-US" sz="2400" u="sng" dirty="0">
                <a:solidFill>
                  <a:srgbClr val="FFFF00"/>
                </a:solidFill>
                <a:latin typeface="Segoe UI" panose="020B0502040204020203" pitchFamily="34" charset="0"/>
                <a:cs typeface="Segoe UI" panose="020B0502040204020203" pitchFamily="34" charset="0"/>
              </a:rPr>
              <a:t>badgertracs@dot.wi.gov</a:t>
            </a:r>
            <a:r>
              <a:rPr lang="en-US" sz="2400" dirty="0">
                <a:solidFill>
                  <a:srgbClr val="FFFF00"/>
                </a:solidFill>
                <a:latin typeface="Segoe UI" panose="020B0502040204020203" pitchFamily="34" charset="0"/>
                <a:cs typeface="Segoe UI" panose="020B0502040204020203" pitchFamily="34" charset="0"/>
              </a:rPr>
              <a:t> </a:t>
            </a:r>
            <a:r>
              <a:rPr lang="en-US" sz="2400" dirty="0">
                <a:latin typeface="Segoe UI" panose="020B0502040204020203" pitchFamily="34" charset="0"/>
                <a:cs typeface="Segoe UI" panose="020B0502040204020203" pitchFamily="34" charset="0"/>
              </a:rPr>
              <a:t>for upgrade FAQ.</a:t>
            </a:r>
          </a:p>
          <a:p>
            <a:pPr>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Make sure you have the necessary IIS administrator skills. (We don’t have those skills.)</a:t>
            </a: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Advanced Features: Web Services</a:t>
            </a:r>
          </a:p>
        </p:txBody>
      </p:sp>
    </p:spTree>
    <p:extLst>
      <p:ext uri="{BB962C8B-B14F-4D97-AF65-F5344CB8AC3E}">
        <p14:creationId xmlns:p14="http://schemas.microsoft.com/office/powerpoint/2010/main" val="227832469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1646349" y="315606"/>
            <a:ext cx="8899301" cy="6226788"/>
          </a:xfrm>
          <a:prstGeom prst="rect">
            <a:avLst/>
          </a:prstGeom>
          <a:noFill/>
          <a:ln w="57150">
            <a:solidFill>
              <a:schemeClr val="tx1"/>
            </a:solidFill>
            <a:miter lim="800000"/>
            <a:headEnd/>
            <a:tailEnd/>
          </a:ln>
        </p:spPr>
      </p:pic>
    </p:spTree>
    <p:extLst>
      <p:ext uri="{BB962C8B-B14F-4D97-AF65-F5344CB8AC3E}">
        <p14:creationId xmlns:p14="http://schemas.microsoft.com/office/powerpoint/2010/main" val="65515026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167" y="1596980"/>
            <a:ext cx="9506162" cy="2587699"/>
          </a:xfrm>
        </p:spPr>
        <p:txBody>
          <a:bodyPr anchor="ctr">
            <a:norm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Receive emails when forms meet certain criteria </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Requires SMTP server configured in the DB connections editor</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Runs as a Windows service</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See task 3.21 in the Installation Guide</a:t>
            </a:r>
            <a:endParaRPr lang="en-US" sz="1100" dirty="0">
              <a:latin typeface="Segoe UI" panose="020B0502040204020203" pitchFamily="34" charset="0"/>
              <a:cs typeface="Segoe UI" panose="020B0502040204020203" pitchFamily="34" charset="0"/>
            </a:endParaRP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Advanced Features: Notifications</a:t>
            </a:r>
          </a:p>
        </p:txBody>
      </p:sp>
    </p:spTree>
    <p:extLst>
      <p:ext uri="{BB962C8B-B14F-4D97-AF65-F5344CB8AC3E}">
        <p14:creationId xmlns:p14="http://schemas.microsoft.com/office/powerpoint/2010/main" val="30111283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167" y="1724845"/>
            <a:ext cx="9506162" cy="2497546"/>
          </a:xfrm>
        </p:spPr>
        <p:txBody>
          <a:bodyPr anchor="ctr">
            <a:norm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Automatically transmits forms on an automated basis</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Requires notification service as a pre-requisite</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Runs as a Windows service</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See tasks 3.24 and 3.25 in the Installation Guide</a:t>
            </a:r>
            <a:endParaRPr lang="en-US" sz="1100" dirty="0">
              <a:latin typeface="Segoe UI" panose="020B0502040204020203" pitchFamily="34" charset="0"/>
              <a:cs typeface="Segoe UI" panose="020B0502040204020203" pitchFamily="34" charset="0"/>
            </a:endParaRP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Advanced Features: Batch Transmission</a:t>
            </a:r>
          </a:p>
        </p:txBody>
      </p:sp>
    </p:spTree>
    <p:extLst>
      <p:ext uri="{BB962C8B-B14F-4D97-AF65-F5344CB8AC3E}">
        <p14:creationId xmlns:p14="http://schemas.microsoft.com/office/powerpoint/2010/main" val="5178341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Terminology</a:t>
            </a:r>
          </a:p>
        </p:txBody>
      </p:sp>
      <p:sp>
        <p:nvSpPr>
          <p:cNvPr id="3" name="Text Placeholder 2"/>
          <p:cNvSpPr>
            <a:spLocks noGrp="1"/>
          </p:cNvSpPr>
          <p:nvPr>
            <p:ph type="body" sz="quarter" idx="10"/>
          </p:nvPr>
        </p:nvSpPr>
        <p:spPr/>
        <p:txBody>
          <a:bodyPr>
            <a:normAutofit lnSpcReduction="10000"/>
          </a:bodyPr>
          <a:lstStyle/>
          <a:p>
            <a:pPr marL="0" indent="0">
              <a:buNone/>
            </a:pPr>
            <a:r>
              <a:rPr lang="en-US" sz="2000" b="1" dirty="0"/>
              <a:t>Master Computer: </a:t>
            </a:r>
            <a:r>
              <a:rPr lang="en-US" sz="2000" dirty="0"/>
              <a:t>is used to approve state level patches and maintain code tables and settings to be deployed through distribution.  It may also be used as an office workstation.</a:t>
            </a:r>
          </a:p>
          <a:p>
            <a:pPr marL="0" indent="0">
              <a:buNone/>
            </a:pPr>
            <a:endParaRPr lang="en-US" sz="2000" dirty="0"/>
          </a:p>
          <a:p>
            <a:pPr marL="0" indent="0">
              <a:buNone/>
            </a:pPr>
            <a:r>
              <a:rPr lang="en-US" sz="2000" b="1" dirty="0"/>
              <a:t>TraCS Server:</a:t>
            </a:r>
            <a:r>
              <a:rPr lang="en-US" sz="2000" dirty="0"/>
              <a:t> TraCS running as a web application on an IIS server.  A TraCS server is required if you plan to use the web services client.</a:t>
            </a:r>
          </a:p>
          <a:p>
            <a:pPr marL="0" indent="0">
              <a:buNone/>
            </a:pPr>
            <a:endParaRPr lang="en-US" sz="2000" dirty="0"/>
          </a:p>
          <a:p>
            <a:pPr marL="0" indent="0">
              <a:buNone/>
            </a:pPr>
            <a:r>
              <a:rPr lang="en-US" sz="2000" b="1" dirty="0"/>
              <a:t>Office Workstation:  </a:t>
            </a:r>
            <a:r>
              <a:rPr lang="en-US" sz="2000" dirty="0"/>
              <a:t>a computer (typically a desktop unit) running the TraCS office client and used for managing data and transmitting to the state.</a:t>
            </a:r>
          </a:p>
          <a:p>
            <a:pPr marL="0" indent="0">
              <a:buNone/>
            </a:pPr>
            <a:endParaRPr lang="en-US" sz="2000" dirty="0"/>
          </a:p>
          <a:p>
            <a:pPr marL="0" indent="0">
              <a:buNone/>
            </a:pPr>
            <a:r>
              <a:rPr lang="en-US" sz="2000" b="1" dirty="0"/>
              <a:t>Field Unit: </a:t>
            </a:r>
            <a:r>
              <a:rPr lang="en-US" sz="2000" dirty="0"/>
              <a:t> a computer (typically a laptop) running either the TraCS standard mobile client or the web services client and used for collecting data in the field.</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38874173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o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See Task 4.2 for Office Clients</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See Task 4.3 for Mobile and Web Services Clients</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Protect document numbering</a:t>
            </a:r>
          </a:p>
          <a:p>
            <a:pPr lvl="3">
              <a:buClr>
                <a:srgbClr val="FFFF00"/>
              </a:buClr>
              <a:buFont typeface="Courier New" panose="02070309020205020404" pitchFamily="49" charset="0"/>
              <a:buChar char="o"/>
            </a:pPr>
            <a:r>
              <a:rPr lang="en-US" sz="2400" dirty="0">
                <a:latin typeface="Segoe UI" panose="020B0502040204020203" pitchFamily="34" charset="0"/>
                <a:cs typeface="Segoe UI" panose="020B0502040204020203" pitchFamily="34" charset="0"/>
              </a:rPr>
              <a:t>Combination of TAS # and Machine IDs must be unique  </a:t>
            </a:r>
          </a:p>
          <a:p>
            <a:pPr lvl="3">
              <a:buClr>
                <a:srgbClr val="FFFF00"/>
              </a:buClr>
              <a:buFont typeface="Courier New" panose="02070309020205020404" pitchFamily="49" charset="0"/>
              <a:buChar char="o"/>
            </a:pPr>
            <a:r>
              <a:rPr lang="en-US" sz="2400" dirty="0">
                <a:latin typeface="Segoe UI" panose="020B0502040204020203" pitchFamily="34" charset="0"/>
                <a:cs typeface="Segoe UI" panose="020B0502040204020203" pitchFamily="34" charset="0"/>
              </a:rPr>
              <a:t>Do not re-use machine IDs</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Make sure network path is specified for office clients.</a:t>
            </a:r>
          </a:p>
          <a:p>
            <a:pPr lvl="2"/>
            <a:endParaRPr lang="en-US" sz="3600" dirty="0">
              <a:latin typeface="Segoe UI" panose="020B0502040204020203" pitchFamily="34" charset="0"/>
              <a:cs typeface="Segoe UI" panose="020B0502040204020203" pitchFamily="34" charset="0"/>
            </a:endParaRPr>
          </a:p>
        </p:txBody>
      </p:sp>
      <p:sp>
        <p:nvSpPr>
          <p:cNvPr id="3" name="Content Placeholder 2"/>
          <p:cNvSpPr>
            <a:spLocks noGrp="1"/>
          </p:cNvSpPr>
          <p:nvPr>
            <p:ph sz="quarter" idx="12"/>
          </p:nvPr>
        </p:nvSpPr>
        <p:spPr/>
        <p:txBody>
          <a:bodyPr/>
          <a:lstStyle/>
          <a:p>
            <a:r>
              <a:rPr lang="en-US" b="1" dirty="0">
                <a:solidFill>
                  <a:schemeClr val="tx1"/>
                </a:solidFill>
                <a:latin typeface="Segoe UI" panose="020B0502040204020203" pitchFamily="34" charset="0"/>
                <a:cs typeface="Segoe UI" panose="020B0502040204020203" pitchFamily="34" charset="0"/>
              </a:rPr>
              <a:t>Installing TraCS: New Computers</a:t>
            </a:r>
          </a:p>
        </p:txBody>
      </p:sp>
    </p:spTree>
    <p:extLst>
      <p:ext uri="{BB962C8B-B14F-4D97-AF65-F5344CB8AC3E}">
        <p14:creationId xmlns:p14="http://schemas.microsoft.com/office/powerpoint/2010/main" val="164941626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167" y="1529843"/>
            <a:ext cx="9506162" cy="3798313"/>
          </a:xfrm>
        </p:spPr>
        <p:txBody>
          <a:bodyPr anchor="ctr">
            <a:normAutofit/>
          </a:bodyPr>
          <a:lstStyle/>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If the old computer is available </a:t>
            </a:r>
          </a:p>
          <a:p>
            <a:pPr lvl="3">
              <a:buClr>
                <a:srgbClr val="FFFF00"/>
              </a:buClr>
              <a:buFont typeface="Courier New" panose="02070309020205020404" pitchFamily="49" charset="0"/>
              <a:buChar char="o"/>
            </a:pPr>
            <a:r>
              <a:rPr lang="en-US" sz="2400" dirty="0">
                <a:latin typeface="Segoe UI" panose="020B0502040204020203" pitchFamily="34" charset="0"/>
                <a:cs typeface="Segoe UI" panose="020B0502040204020203" pitchFamily="34" charset="0"/>
              </a:rPr>
              <a:t>Copy c:\programdata\tracs from old computer to the new computer.</a:t>
            </a:r>
          </a:p>
          <a:p>
            <a:pPr lvl="3">
              <a:buClr>
                <a:srgbClr val="FFFF00"/>
              </a:buClr>
              <a:buFont typeface="Courier New" panose="02070309020205020404" pitchFamily="49" charset="0"/>
              <a:buChar char="o"/>
            </a:pPr>
            <a:r>
              <a:rPr lang="en-US" sz="2400" dirty="0">
                <a:latin typeface="Segoe UI" panose="020B0502040204020203" pitchFamily="34" charset="0"/>
                <a:cs typeface="Segoe UI" panose="020B0502040204020203" pitchFamily="34" charset="0"/>
              </a:rPr>
              <a:t>Run InstallTraCS.bat. (Baseline install)</a:t>
            </a:r>
          </a:p>
          <a:p>
            <a:pPr lvl="3">
              <a:buClr>
                <a:srgbClr val="FFFF00"/>
              </a:buClr>
              <a:buFont typeface="Courier New" panose="02070309020205020404" pitchFamily="49" charset="0"/>
              <a:buChar char="o"/>
            </a:pPr>
            <a:r>
              <a:rPr lang="en-US" sz="2400" dirty="0">
                <a:latin typeface="Segoe UI" panose="020B0502040204020203" pitchFamily="34" charset="0"/>
                <a:cs typeface="Segoe UI" panose="020B0502040204020203" pitchFamily="34" charset="0"/>
              </a:rPr>
              <a:t>Start TraCS and go through the WI Pack update process.</a:t>
            </a:r>
          </a:p>
          <a:p>
            <a:pPr lvl="1">
              <a:buClr>
                <a:srgbClr val="FFFF00"/>
              </a:buClr>
              <a:buFont typeface="Wingdings" panose="05000000000000000000" pitchFamily="2" charset="2"/>
              <a:buChar char="Ø"/>
            </a:pPr>
            <a:r>
              <a:rPr lang="en-US" sz="2400" dirty="0">
                <a:latin typeface="Segoe UI" panose="020B0502040204020203" pitchFamily="34" charset="0"/>
                <a:cs typeface="Segoe UI" panose="020B0502040204020203" pitchFamily="34" charset="0"/>
              </a:rPr>
              <a:t> If the old computer is not available, see task 5.6(b) in the Maintenance Guide</a:t>
            </a:r>
          </a:p>
          <a:p>
            <a:pPr lvl="2"/>
            <a:endParaRPr lang="en-US" sz="1100" dirty="0">
              <a:latin typeface="Segoe UI" panose="020B0502040204020203" pitchFamily="34" charset="0"/>
              <a:cs typeface="Segoe UI" panose="020B0502040204020203" pitchFamily="34" charset="0"/>
            </a:endParaRPr>
          </a:p>
        </p:txBody>
      </p:sp>
      <p:sp>
        <p:nvSpPr>
          <p:cNvPr id="3" name="Content Placeholder 2"/>
          <p:cNvSpPr>
            <a:spLocks noGrp="1"/>
          </p:cNvSpPr>
          <p:nvPr>
            <p:ph sz="quarter" idx="12"/>
          </p:nvPr>
        </p:nvSpPr>
        <p:spPr/>
        <p:txBody>
          <a:bodyPr>
            <a:normAutofit/>
          </a:bodyPr>
          <a:lstStyle/>
          <a:p>
            <a:r>
              <a:rPr lang="en-US" b="1" dirty="0">
                <a:solidFill>
                  <a:schemeClr val="tx1"/>
                </a:solidFill>
                <a:latin typeface="Segoe UI" panose="020B0502040204020203" pitchFamily="34" charset="0"/>
                <a:cs typeface="Segoe UI" panose="020B0502040204020203" pitchFamily="34" charset="0"/>
              </a:rPr>
              <a:t>Installing TraCS: Replacement Computers</a:t>
            </a:r>
          </a:p>
        </p:txBody>
      </p:sp>
    </p:spTree>
    <p:extLst>
      <p:ext uri="{BB962C8B-B14F-4D97-AF65-F5344CB8AC3E}">
        <p14:creationId xmlns:p14="http://schemas.microsoft.com/office/powerpoint/2010/main" val="3420826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Terminology</a:t>
            </a:r>
          </a:p>
        </p:txBody>
      </p:sp>
      <p:sp>
        <p:nvSpPr>
          <p:cNvPr id="3" name="Text Placeholder 2"/>
          <p:cNvSpPr>
            <a:spLocks noGrp="1"/>
          </p:cNvSpPr>
          <p:nvPr>
            <p:ph type="body" sz="quarter" idx="10"/>
          </p:nvPr>
        </p:nvSpPr>
        <p:spPr/>
        <p:txBody>
          <a:bodyPr>
            <a:normAutofit lnSpcReduction="10000"/>
          </a:bodyPr>
          <a:lstStyle/>
          <a:p>
            <a:pPr marL="0" indent="0">
              <a:buNone/>
            </a:pPr>
            <a:r>
              <a:rPr lang="en-US" sz="2000" b="1" dirty="0"/>
              <a:t>External Search:</a:t>
            </a:r>
            <a:r>
              <a:rPr lang="en-US" sz="2000" dirty="0"/>
              <a:t> the action in TraCS which brings in individual and vehicle data into TraCS from third-party Mobile Data Browsers (MDB) such as eTIME</a:t>
            </a:r>
          </a:p>
          <a:p>
            <a:pPr marL="0" indent="0">
              <a:buNone/>
            </a:pPr>
            <a:endParaRPr lang="en-US" sz="2000" dirty="0"/>
          </a:p>
          <a:p>
            <a:pPr marL="0" indent="0">
              <a:buNone/>
            </a:pPr>
            <a:r>
              <a:rPr lang="en-US" sz="2000" b="1" dirty="0"/>
              <a:t>End-shift: </a:t>
            </a:r>
            <a:r>
              <a:rPr lang="en-US" sz="2000" dirty="0"/>
              <a:t>The process of transferring data from a field unit to the office TraCS database.</a:t>
            </a:r>
          </a:p>
          <a:p>
            <a:pPr marL="0" indent="0">
              <a:buNone/>
            </a:pPr>
            <a:endParaRPr lang="en-US" sz="2000" dirty="0"/>
          </a:p>
          <a:p>
            <a:pPr marL="0" indent="0">
              <a:buNone/>
            </a:pPr>
            <a:r>
              <a:rPr lang="en-US" sz="2000" b="1" dirty="0"/>
              <a:t>Start-shift: </a:t>
            </a:r>
            <a:r>
              <a:rPr lang="en-US" sz="2000" dirty="0"/>
              <a:t>The process of transferring data from the office TraCS database to the field unit, typically for re-work.</a:t>
            </a:r>
          </a:p>
          <a:p>
            <a:pPr marL="0" indent="0">
              <a:buNone/>
            </a:pPr>
            <a:endParaRPr lang="en-US" sz="2000" dirty="0"/>
          </a:p>
          <a:p>
            <a:pPr marL="0" indent="0">
              <a:buNone/>
            </a:pPr>
            <a:r>
              <a:rPr lang="en-US" sz="2000" b="1" dirty="0"/>
              <a:t>Transmission: </a:t>
            </a:r>
            <a:r>
              <a:rPr lang="en-US" sz="2000" dirty="0"/>
              <a:t>The process of transferring data from the office TraCS database to the courts, DA, WisDOT, DNR, local record management systems, or other destinations.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828293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Terminology</a:t>
            </a:r>
          </a:p>
        </p:txBody>
      </p:sp>
      <p:sp>
        <p:nvSpPr>
          <p:cNvPr id="3" name="Text Placeholder 2"/>
          <p:cNvSpPr>
            <a:spLocks noGrp="1"/>
          </p:cNvSpPr>
          <p:nvPr>
            <p:ph type="body" sz="quarter" idx="10"/>
          </p:nvPr>
        </p:nvSpPr>
        <p:spPr/>
        <p:txBody>
          <a:bodyPr anchor="ctr"/>
          <a:lstStyle/>
          <a:p>
            <a:pPr marL="0" indent="0">
              <a:buNone/>
            </a:pPr>
            <a:endParaRPr lang="en-US" dirty="0"/>
          </a:p>
          <a:p>
            <a:pPr marL="0" indent="0">
              <a:buNone/>
            </a:pPr>
            <a:r>
              <a:rPr lang="en-US" sz="2000" b="1" dirty="0"/>
              <a:t>Distribution:</a:t>
            </a:r>
            <a:r>
              <a:rPr lang="en-US" sz="2000" dirty="0"/>
              <a:t> The process by which local configuration files from the master computer are installed on field units and additional workstations.</a:t>
            </a:r>
          </a:p>
          <a:p>
            <a:pPr marL="0" indent="0">
              <a:buNone/>
            </a:pPr>
            <a:endParaRPr lang="en-US" sz="2000" dirty="0"/>
          </a:p>
          <a:p>
            <a:pPr marL="0" indent="0">
              <a:buNone/>
            </a:pPr>
            <a:r>
              <a:rPr lang="en-US" sz="2000" b="1" dirty="0"/>
              <a:t>WI Pack:</a:t>
            </a:r>
            <a:r>
              <a:rPr lang="en-US" sz="2000" dirty="0"/>
              <a:t> a patch from the state which is served to your computers from the Badger TraCS update server.  WI Packs contain changes to TraCS forms, state level transmission instructions, map updates, and changes to the baseline TraCS engine.</a:t>
            </a:r>
          </a:p>
          <a:p>
            <a:pPr marL="0" indent="0">
              <a:buNone/>
            </a:pPr>
            <a:endParaRPr lang="en-US" b="1" dirty="0"/>
          </a:p>
          <a:p>
            <a:pPr marL="0" indent="0">
              <a:buNone/>
            </a:pPr>
            <a:r>
              <a:rPr lang="en-US" b="1" dirty="0"/>
              <a:t>Baseline: </a:t>
            </a:r>
            <a:r>
              <a:rPr lang="en-US" dirty="0"/>
              <a:t> The TraCS exe file developed at the National Level.  </a:t>
            </a:r>
            <a:endParaRPr lang="en-US" b="1" dirty="0"/>
          </a:p>
          <a:p>
            <a:pPr marL="0" indent="0">
              <a:buNone/>
            </a:pPr>
            <a:endParaRPr lang="en-US" dirty="0"/>
          </a:p>
        </p:txBody>
      </p:sp>
    </p:spTree>
    <p:extLst>
      <p:ext uri="{BB962C8B-B14F-4D97-AF65-F5344CB8AC3E}">
        <p14:creationId xmlns:p14="http://schemas.microsoft.com/office/powerpoint/2010/main" val="3902446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Role</a:t>
            </a:r>
          </a:p>
        </p:txBody>
      </p:sp>
      <p:sp>
        <p:nvSpPr>
          <p:cNvPr id="3" name="Text Placeholder 2"/>
          <p:cNvSpPr>
            <a:spLocks noGrp="1"/>
          </p:cNvSpPr>
          <p:nvPr>
            <p:ph type="body" sz="quarter" idx="10"/>
          </p:nvPr>
        </p:nvSpPr>
        <p:spPr>
          <a:xfrm>
            <a:off x="3355972" y="1500858"/>
            <a:ext cx="6246409" cy="5080247"/>
          </a:xfrm>
        </p:spPr>
        <p:txBody>
          <a:bodyPr anchor="ctr">
            <a:normAutofit lnSpcReduction="10000"/>
          </a:bodyPr>
          <a:lstStyle/>
          <a:p>
            <a:endParaRPr lang="en-US" dirty="0"/>
          </a:p>
          <a:p>
            <a:r>
              <a:rPr lang="en-US" sz="3200" dirty="0"/>
              <a:t>Manage Users</a:t>
            </a:r>
          </a:p>
          <a:p>
            <a:r>
              <a:rPr lang="en-US" sz="3200" dirty="0"/>
              <a:t>Manage Document Numbers</a:t>
            </a:r>
          </a:p>
          <a:p>
            <a:r>
              <a:rPr lang="en-US" sz="3200" dirty="0"/>
              <a:t>Manage Code Tables</a:t>
            </a:r>
          </a:p>
          <a:p>
            <a:r>
              <a:rPr lang="en-US" sz="3200" dirty="0"/>
              <a:t>Configure TraCS</a:t>
            </a:r>
          </a:p>
          <a:p>
            <a:r>
              <a:rPr lang="en-US" sz="3200" dirty="0"/>
              <a:t>Install TraCS on New Computers</a:t>
            </a:r>
          </a:p>
          <a:p>
            <a:r>
              <a:rPr lang="en-US" sz="3200" dirty="0"/>
              <a:t>Keep TraCS Update-To-Date</a:t>
            </a:r>
          </a:p>
          <a:p>
            <a:r>
              <a:rPr lang="en-US" sz="3200" dirty="0"/>
              <a:t>Back up TraCS Data</a:t>
            </a:r>
          </a:p>
          <a:p>
            <a:r>
              <a:rPr lang="en-US" sz="3200" dirty="0"/>
              <a:t>Restore TraCS Data</a:t>
            </a:r>
          </a:p>
          <a:p>
            <a:endParaRPr lang="en-US" sz="2000" dirty="0"/>
          </a:p>
          <a:p>
            <a:pPr marL="0" indent="0">
              <a:buNone/>
            </a:pPr>
            <a:endParaRPr lang="en-US" dirty="0"/>
          </a:p>
        </p:txBody>
      </p:sp>
    </p:spTree>
    <p:extLst>
      <p:ext uri="{BB962C8B-B14F-4D97-AF65-F5344CB8AC3E}">
        <p14:creationId xmlns:p14="http://schemas.microsoft.com/office/powerpoint/2010/main" val="128373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Disaster Recovery</a:t>
            </a:r>
          </a:p>
        </p:txBody>
      </p:sp>
      <p:sp>
        <p:nvSpPr>
          <p:cNvPr id="4" name="Content Placeholder 2"/>
          <p:cNvSpPr txBox="1">
            <a:spLocks/>
          </p:cNvSpPr>
          <p:nvPr/>
        </p:nvSpPr>
        <p:spPr>
          <a:xfrm>
            <a:off x="1932949" y="1502578"/>
            <a:ext cx="9506162" cy="5091653"/>
          </a:xfrm>
          <a:prstGeom prst="rect">
            <a:avLst/>
          </a:prstGeom>
        </p:spPr>
        <p:txBody>
          <a:bodyPr>
            <a:no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4800" dirty="0"/>
              <a:t>Types of Disasters</a:t>
            </a:r>
          </a:p>
          <a:p>
            <a:pPr lvl="1"/>
            <a:r>
              <a:rPr lang="en-US" sz="4800" dirty="0"/>
              <a:t>Natural: Flood, Fire, Tornado</a:t>
            </a:r>
          </a:p>
          <a:p>
            <a:pPr lvl="1"/>
            <a:r>
              <a:rPr lang="en-US" sz="4800" dirty="0"/>
              <a:t>Equipment Failure</a:t>
            </a:r>
          </a:p>
          <a:p>
            <a:pPr lvl="1"/>
            <a:r>
              <a:rPr lang="en-US" sz="4800" dirty="0"/>
              <a:t>Theft</a:t>
            </a:r>
          </a:p>
          <a:p>
            <a:pPr lvl="1"/>
            <a:r>
              <a:rPr lang="en-US" sz="4800" dirty="0"/>
              <a:t>Virus/Ransomware</a:t>
            </a:r>
          </a:p>
        </p:txBody>
      </p:sp>
    </p:spTree>
    <p:extLst>
      <p:ext uri="{BB962C8B-B14F-4D97-AF65-F5344CB8AC3E}">
        <p14:creationId xmlns:p14="http://schemas.microsoft.com/office/powerpoint/2010/main" val="1759508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Outline</a:t>
            </a:r>
          </a:p>
        </p:txBody>
      </p:sp>
      <p:sp>
        <p:nvSpPr>
          <p:cNvPr id="3" name="Text Placeholder 2"/>
          <p:cNvSpPr>
            <a:spLocks noGrp="1"/>
          </p:cNvSpPr>
          <p:nvPr>
            <p:ph type="body" sz="quarter" idx="10"/>
          </p:nvPr>
        </p:nvSpPr>
        <p:spPr>
          <a:xfrm>
            <a:off x="1792669" y="1499735"/>
            <a:ext cx="2907347" cy="5012245"/>
          </a:xfrm>
        </p:spPr>
        <p:txBody>
          <a:bodyPr>
            <a:normAutofit fontScale="92500" lnSpcReduction="20000"/>
          </a:bodyPr>
          <a:lstStyle/>
          <a:p>
            <a:r>
              <a:rPr lang="en-US" dirty="0"/>
              <a:t>Overview</a:t>
            </a:r>
          </a:p>
          <a:p>
            <a:pPr lvl="1"/>
            <a:r>
              <a:rPr lang="en-US" dirty="0"/>
              <a:t>Contacts</a:t>
            </a:r>
          </a:p>
          <a:p>
            <a:pPr lvl="1"/>
            <a:r>
              <a:rPr lang="en-US" dirty="0"/>
              <a:t>Resources</a:t>
            </a:r>
          </a:p>
          <a:p>
            <a:pPr lvl="1"/>
            <a:r>
              <a:rPr lang="en-US" dirty="0"/>
              <a:t>What is TraCS?</a:t>
            </a:r>
          </a:p>
          <a:p>
            <a:pPr lvl="1"/>
            <a:r>
              <a:rPr lang="en-US" dirty="0"/>
              <a:t>Terminology</a:t>
            </a:r>
          </a:p>
          <a:p>
            <a:pPr lvl="1"/>
            <a:r>
              <a:rPr lang="en-US" dirty="0"/>
              <a:t>TraCS Administrator Role</a:t>
            </a:r>
          </a:p>
          <a:p>
            <a:r>
              <a:rPr lang="en-US" dirty="0"/>
              <a:t>Disaster Recovery</a:t>
            </a:r>
          </a:p>
          <a:p>
            <a:pPr lvl="1"/>
            <a:r>
              <a:rPr lang="en-US" dirty="0"/>
              <a:t>Prevention</a:t>
            </a:r>
          </a:p>
          <a:p>
            <a:pPr lvl="1"/>
            <a:r>
              <a:rPr lang="en-US" dirty="0"/>
              <a:t>Documentation</a:t>
            </a:r>
          </a:p>
          <a:p>
            <a:pPr lvl="2"/>
            <a:r>
              <a:rPr lang="en-US" dirty="0"/>
              <a:t>Essentials</a:t>
            </a:r>
          </a:p>
          <a:p>
            <a:pPr lvl="2"/>
            <a:r>
              <a:rPr lang="en-US" dirty="0"/>
              <a:t>Connections/URLS</a:t>
            </a:r>
          </a:p>
          <a:p>
            <a:pPr lvl="2"/>
            <a:r>
              <a:rPr lang="en-US" dirty="0"/>
              <a:t>Transmission Instructions</a:t>
            </a:r>
          </a:p>
          <a:p>
            <a:pPr lvl="2"/>
            <a:r>
              <a:rPr lang="en-US" dirty="0"/>
              <a:t>General Settings</a:t>
            </a:r>
          </a:p>
          <a:p>
            <a:pPr lvl="1"/>
            <a:r>
              <a:rPr lang="en-US" dirty="0"/>
              <a:t>Backups</a:t>
            </a:r>
          </a:p>
          <a:p>
            <a:pPr lvl="1"/>
            <a:r>
              <a:rPr lang="en-US" dirty="0"/>
              <a:t>Data Recovery</a:t>
            </a:r>
          </a:p>
          <a:p>
            <a:pPr marL="228600" lvl="1" indent="0">
              <a:buNone/>
            </a:pPr>
            <a:endParaRPr lang="en-US" dirty="0"/>
          </a:p>
          <a:p>
            <a:pPr marL="228600" lvl="1" indent="0">
              <a:buNone/>
            </a:pPr>
            <a:endParaRPr lang="en-US" dirty="0"/>
          </a:p>
          <a:p>
            <a:pPr lvl="1"/>
            <a:endParaRPr lang="en-US" dirty="0"/>
          </a:p>
        </p:txBody>
      </p:sp>
      <p:sp>
        <p:nvSpPr>
          <p:cNvPr id="9" name="Text Placeholder 2"/>
          <p:cNvSpPr txBox="1">
            <a:spLocks/>
          </p:cNvSpPr>
          <p:nvPr/>
        </p:nvSpPr>
        <p:spPr>
          <a:xfrm>
            <a:off x="5120641" y="1499734"/>
            <a:ext cx="2862072" cy="5012245"/>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dirty="0">
                <a:latin typeface="Segoe UI" panose="020B0502040204020203" pitchFamily="34" charset="0"/>
                <a:cs typeface="Segoe UI" panose="020B0502040204020203" pitchFamily="34" charset="0"/>
              </a:rPr>
              <a:t>Users</a:t>
            </a:r>
          </a:p>
          <a:p>
            <a:pPr lvl="1"/>
            <a:r>
              <a:rPr lang="en-US" dirty="0">
                <a:latin typeface="Segoe UI" panose="020B0502040204020203" pitchFamily="34" charset="0"/>
                <a:cs typeface="Segoe UI" panose="020B0502040204020203" pitchFamily="34" charset="0"/>
              </a:rPr>
              <a:t>TraCS</a:t>
            </a:r>
          </a:p>
          <a:p>
            <a:pPr lvl="1"/>
            <a:r>
              <a:rPr lang="en-US" dirty="0">
                <a:latin typeface="Segoe UI" panose="020B0502040204020203" pitchFamily="34" charset="0"/>
                <a:cs typeface="Segoe UI" panose="020B0502040204020203" pitchFamily="34" charset="0"/>
              </a:rPr>
              <a:t>Active Directory</a:t>
            </a:r>
          </a:p>
          <a:p>
            <a:r>
              <a:rPr lang="en-US" dirty="0">
                <a:latin typeface="Segoe UI" panose="020B0502040204020203" pitchFamily="34" charset="0"/>
                <a:cs typeface="Segoe UI" panose="020B0502040204020203" pitchFamily="34" charset="0"/>
              </a:rPr>
              <a:t>Form Defaults</a:t>
            </a:r>
          </a:p>
          <a:p>
            <a:r>
              <a:rPr lang="en-US" dirty="0">
                <a:latin typeface="Segoe UI" panose="020B0502040204020203" pitchFamily="34" charset="0"/>
                <a:cs typeface="Segoe UI" panose="020B0502040204020203" pitchFamily="34" charset="0"/>
              </a:rPr>
              <a:t>Document Numbers</a:t>
            </a:r>
          </a:p>
          <a:p>
            <a:r>
              <a:rPr lang="en-US" dirty="0">
                <a:latin typeface="Segoe UI" panose="020B0502040204020203" pitchFamily="34" charset="0"/>
                <a:cs typeface="Segoe UI" panose="020B0502040204020203" pitchFamily="34" charset="0"/>
              </a:rPr>
              <a:t>Code Tables</a:t>
            </a:r>
          </a:p>
          <a:p>
            <a:r>
              <a:rPr lang="en-US" dirty="0">
                <a:latin typeface="Segoe UI" panose="020B0502040204020203" pitchFamily="34" charset="0"/>
                <a:cs typeface="Segoe UI" panose="020B0502040204020203" pitchFamily="34" charset="0"/>
              </a:rPr>
              <a:t>Peripherals</a:t>
            </a:r>
          </a:p>
          <a:p>
            <a:pPr lvl="1"/>
            <a:r>
              <a:rPr lang="en-US" dirty="0">
                <a:latin typeface="Segoe UI" panose="020B0502040204020203" pitchFamily="34" charset="0"/>
                <a:cs typeface="Segoe UI" panose="020B0502040204020203" pitchFamily="34" charset="0"/>
              </a:rPr>
              <a:t>GPS</a:t>
            </a:r>
          </a:p>
          <a:p>
            <a:pPr lvl="1"/>
            <a:r>
              <a:rPr lang="en-US" dirty="0">
                <a:latin typeface="Segoe UI" panose="020B0502040204020203" pitchFamily="34" charset="0"/>
                <a:cs typeface="Segoe UI" panose="020B0502040204020203" pitchFamily="34" charset="0"/>
              </a:rPr>
              <a:t>Barcode Scanners</a:t>
            </a:r>
          </a:p>
          <a:p>
            <a:r>
              <a:rPr lang="en-US" dirty="0">
                <a:latin typeface="Segoe UI" panose="020B0502040204020203" pitchFamily="34" charset="0"/>
                <a:cs typeface="Segoe UI" panose="020B0502040204020203" pitchFamily="34" charset="0"/>
              </a:rPr>
              <a:t>Diagram Tools</a:t>
            </a:r>
          </a:p>
          <a:p>
            <a:pPr lvl="1"/>
            <a:r>
              <a:rPr lang="en-US" dirty="0">
                <a:latin typeface="Segoe UI" panose="020B0502040204020203" pitchFamily="34" charset="0"/>
                <a:cs typeface="Segoe UI" panose="020B0502040204020203" pitchFamily="34" charset="0"/>
              </a:rPr>
              <a:t>3</a:t>
            </a:r>
            <a:r>
              <a:rPr lang="en-US" baseline="30000" dirty="0">
                <a:latin typeface="Segoe UI" panose="020B0502040204020203" pitchFamily="34" charset="0"/>
                <a:cs typeface="Segoe UI" panose="020B0502040204020203" pitchFamily="34" charset="0"/>
              </a:rPr>
              <a:t>rd</a:t>
            </a:r>
            <a:r>
              <a:rPr lang="en-US" dirty="0">
                <a:latin typeface="Segoe UI" panose="020B0502040204020203" pitchFamily="34" charset="0"/>
                <a:cs typeface="Segoe UI" panose="020B0502040204020203" pitchFamily="34" charset="0"/>
              </a:rPr>
              <a:t> Party</a:t>
            </a:r>
          </a:p>
          <a:p>
            <a:pPr lvl="1"/>
            <a:r>
              <a:rPr lang="en-US" dirty="0">
                <a:latin typeface="Segoe UI" panose="020B0502040204020203" pitchFamily="34" charset="0"/>
                <a:cs typeface="Segoe UI" panose="020B0502040204020203" pitchFamily="34" charset="0"/>
              </a:rPr>
              <a:t>Custom Palettes</a:t>
            </a:r>
          </a:p>
          <a:p>
            <a:pPr lvl="1"/>
            <a:r>
              <a:rPr lang="en-US" dirty="0">
                <a:latin typeface="Segoe UI" panose="020B0502040204020203" pitchFamily="34" charset="0"/>
                <a:cs typeface="Segoe UI" panose="020B0502040204020203" pitchFamily="34" charset="0"/>
              </a:rPr>
              <a:t>Custom Symbols</a:t>
            </a:r>
          </a:p>
          <a:p>
            <a:endParaRPr lang="en-US" dirty="0">
              <a:latin typeface="Segoe UI" panose="020B0502040204020203" pitchFamily="34" charset="0"/>
              <a:cs typeface="Segoe UI" panose="020B0502040204020203" pitchFamily="34" charset="0"/>
            </a:endParaRPr>
          </a:p>
          <a:p>
            <a:endParaRPr lang="en-US" dirty="0">
              <a:latin typeface="Segoe UI" panose="020B0502040204020203" pitchFamily="34" charset="0"/>
              <a:cs typeface="Segoe UI" panose="020B0502040204020203" pitchFamily="34" charset="0"/>
            </a:endParaRPr>
          </a:p>
          <a:p>
            <a:endParaRPr lang="en-US" dirty="0">
              <a:latin typeface="Segoe UI" panose="020B0502040204020203" pitchFamily="34" charset="0"/>
              <a:cs typeface="Segoe UI" panose="020B0502040204020203" pitchFamily="34" charset="0"/>
            </a:endParaRPr>
          </a:p>
          <a:p>
            <a:pPr marL="2286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pPr lvl="1"/>
            <a:endParaRPr lang="en-US" dirty="0">
              <a:latin typeface="Segoe UI" panose="020B0502040204020203" pitchFamily="34" charset="0"/>
              <a:cs typeface="Segoe UI" panose="020B0502040204020203" pitchFamily="34" charset="0"/>
            </a:endParaRPr>
          </a:p>
        </p:txBody>
      </p:sp>
      <p:sp>
        <p:nvSpPr>
          <p:cNvPr id="5" name="Text Placeholder 2"/>
          <p:cNvSpPr txBox="1">
            <a:spLocks/>
          </p:cNvSpPr>
          <p:nvPr/>
        </p:nvSpPr>
        <p:spPr>
          <a:xfrm>
            <a:off x="8169629" y="1499734"/>
            <a:ext cx="2862072" cy="5012245"/>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dirty="0">
                <a:latin typeface="Segoe UI" panose="020B0502040204020203" pitchFamily="34" charset="0"/>
                <a:cs typeface="Segoe UI" panose="020B0502040204020203" pitchFamily="34" charset="0"/>
              </a:rPr>
              <a:t>Updating TraCS</a:t>
            </a:r>
          </a:p>
          <a:p>
            <a:pPr lvl="1"/>
            <a:r>
              <a:rPr lang="en-US" dirty="0">
                <a:latin typeface="Segoe UI" panose="020B0502040204020203" pitchFamily="34" charset="0"/>
                <a:cs typeface="Segoe UI" panose="020B0502040204020203" pitchFamily="34" charset="0"/>
              </a:rPr>
              <a:t>Configuration Wizard</a:t>
            </a:r>
          </a:p>
          <a:p>
            <a:pPr lvl="1"/>
            <a:r>
              <a:rPr lang="en-US" dirty="0">
                <a:latin typeface="Segoe UI" panose="020B0502040204020203" pitchFamily="34" charset="0"/>
                <a:cs typeface="Segoe UI" panose="020B0502040204020203" pitchFamily="34" charset="0"/>
              </a:rPr>
              <a:t>Distributions</a:t>
            </a:r>
          </a:p>
          <a:p>
            <a:pPr lvl="1"/>
            <a:r>
              <a:rPr lang="en-US" dirty="0">
                <a:latin typeface="Segoe UI" panose="020B0502040204020203" pitchFamily="34" charset="0"/>
                <a:cs typeface="Segoe UI" panose="020B0502040204020203" pitchFamily="34" charset="0"/>
              </a:rPr>
              <a:t>WI Packs</a:t>
            </a:r>
          </a:p>
          <a:p>
            <a:r>
              <a:rPr lang="en-US" dirty="0">
                <a:latin typeface="Segoe UI" panose="020B0502040204020203" pitchFamily="34" charset="0"/>
                <a:cs typeface="Segoe UI" panose="020B0502040204020203" pitchFamily="34" charset="0"/>
              </a:rPr>
              <a:t>Advanced Features</a:t>
            </a:r>
          </a:p>
          <a:p>
            <a:pPr lvl="1"/>
            <a:r>
              <a:rPr lang="en-US" dirty="0">
                <a:latin typeface="Segoe UI" panose="020B0502040204020203" pitchFamily="34" charset="0"/>
                <a:cs typeface="Segoe UI" panose="020B0502040204020203" pitchFamily="34" charset="0"/>
              </a:rPr>
              <a:t>SQL Server</a:t>
            </a:r>
          </a:p>
          <a:p>
            <a:pPr lvl="1"/>
            <a:r>
              <a:rPr lang="en-US" dirty="0">
                <a:latin typeface="Segoe UI" panose="020B0502040204020203" pitchFamily="34" charset="0"/>
                <a:cs typeface="Segoe UI" panose="020B0502040204020203" pitchFamily="34" charset="0"/>
              </a:rPr>
              <a:t>Web Services</a:t>
            </a:r>
          </a:p>
          <a:p>
            <a:pPr lvl="1"/>
            <a:r>
              <a:rPr lang="en-US" dirty="0">
                <a:latin typeface="Segoe UI" panose="020B0502040204020203" pitchFamily="34" charset="0"/>
                <a:cs typeface="Segoe UI" panose="020B0502040204020203" pitchFamily="34" charset="0"/>
              </a:rPr>
              <a:t>Active Directory</a:t>
            </a:r>
          </a:p>
          <a:p>
            <a:pPr lvl="1"/>
            <a:r>
              <a:rPr lang="en-US" dirty="0">
                <a:latin typeface="Segoe UI" panose="020B0502040204020203" pitchFamily="34" charset="0"/>
                <a:cs typeface="Segoe UI" panose="020B0502040204020203" pitchFamily="34" charset="0"/>
              </a:rPr>
              <a:t>Notifications</a:t>
            </a:r>
          </a:p>
          <a:p>
            <a:pPr lvl="1"/>
            <a:r>
              <a:rPr lang="en-US" dirty="0">
                <a:latin typeface="Segoe UI" panose="020B0502040204020203" pitchFamily="34" charset="0"/>
                <a:cs typeface="Segoe UI" panose="020B0502040204020203" pitchFamily="34" charset="0"/>
              </a:rPr>
              <a:t>Batch Transmission</a:t>
            </a:r>
          </a:p>
          <a:p>
            <a:r>
              <a:rPr lang="en-US" dirty="0">
                <a:latin typeface="Segoe UI" panose="020B0502040204020203" pitchFamily="34" charset="0"/>
                <a:cs typeface="Segoe UI" panose="020B0502040204020203" pitchFamily="34" charset="0"/>
              </a:rPr>
              <a:t>Installing TraCS</a:t>
            </a:r>
          </a:p>
          <a:p>
            <a:pPr lvl="1"/>
            <a:r>
              <a:rPr lang="en-US" dirty="0">
                <a:latin typeface="Segoe UI" panose="020B0502040204020203" pitchFamily="34" charset="0"/>
                <a:cs typeface="Segoe UI" panose="020B0502040204020203" pitchFamily="34" charset="0"/>
              </a:rPr>
              <a:t>New Computers</a:t>
            </a:r>
          </a:p>
          <a:p>
            <a:pPr lvl="1"/>
            <a:r>
              <a:rPr lang="en-US" dirty="0">
                <a:latin typeface="Segoe UI" panose="020B0502040204020203" pitchFamily="34" charset="0"/>
                <a:cs typeface="Segoe UI" panose="020B0502040204020203" pitchFamily="34" charset="0"/>
              </a:rPr>
              <a:t>Replacing a Computer</a:t>
            </a:r>
          </a:p>
          <a:p>
            <a:endParaRPr lang="en-US" dirty="0">
              <a:latin typeface="Segoe UI" panose="020B0502040204020203" pitchFamily="34" charset="0"/>
              <a:cs typeface="Segoe UI" panose="020B0502040204020203" pitchFamily="34" charset="0"/>
            </a:endParaRPr>
          </a:p>
          <a:p>
            <a:endParaRPr lang="en-US" dirty="0">
              <a:latin typeface="Segoe UI" panose="020B0502040204020203" pitchFamily="34" charset="0"/>
              <a:cs typeface="Segoe UI" panose="020B0502040204020203" pitchFamily="34" charset="0"/>
            </a:endParaRPr>
          </a:p>
          <a:p>
            <a:pPr marL="228600" lvl="1" indent="0">
              <a:buFont typeface="Arial" panose="020B0604020202020204" pitchFamily="34" charset="0"/>
              <a:buNone/>
            </a:pPr>
            <a:endParaRPr lang="en-US" dirty="0">
              <a:latin typeface="Segoe UI" panose="020B0502040204020203" pitchFamily="34" charset="0"/>
              <a:cs typeface="Segoe UI" panose="020B0502040204020203" pitchFamily="34" charset="0"/>
            </a:endParaRPr>
          </a:p>
          <a:p>
            <a:pPr lvl="1"/>
            <a:endParaRPr lang="en-US"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218616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Disaster Recovery: Prevention</a:t>
            </a:r>
          </a:p>
        </p:txBody>
      </p:sp>
      <p:sp>
        <p:nvSpPr>
          <p:cNvPr id="4" name="Content Placeholder 2"/>
          <p:cNvSpPr txBox="1">
            <a:spLocks/>
          </p:cNvSpPr>
          <p:nvPr/>
        </p:nvSpPr>
        <p:spPr>
          <a:xfrm>
            <a:off x="1932949" y="1502578"/>
            <a:ext cx="9506162" cy="5091653"/>
          </a:xfrm>
          <a:prstGeom prst="rect">
            <a:avLst/>
          </a:prstGeom>
        </p:spPr>
        <p:txBody>
          <a:bodyPr>
            <a:no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lvl="1"/>
            <a:r>
              <a:rPr lang="en-US" sz="3600" dirty="0"/>
              <a:t>Physically Security</a:t>
            </a:r>
          </a:p>
          <a:p>
            <a:pPr lvl="2"/>
            <a:r>
              <a:rPr lang="en-US" sz="3600" dirty="0"/>
              <a:t>Locked Room or Closet</a:t>
            </a:r>
          </a:p>
          <a:p>
            <a:pPr lvl="3"/>
            <a:r>
              <a:rPr lang="en-US" sz="3600" dirty="0"/>
              <a:t>Environmental Controls &amp; Sensors</a:t>
            </a:r>
          </a:p>
          <a:p>
            <a:pPr lvl="3"/>
            <a:r>
              <a:rPr lang="en-US" sz="3600" dirty="0"/>
              <a:t>Off the Floor</a:t>
            </a:r>
          </a:p>
          <a:p>
            <a:pPr lvl="2"/>
            <a:r>
              <a:rPr lang="en-US" sz="3600" dirty="0"/>
              <a:t>Limit Physical Access to Key Personnel</a:t>
            </a:r>
          </a:p>
          <a:p>
            <a:pPr lvl="4"/>
            <a:r>
              <a:rPr lang="en-US" sz="3600" dirty="0"/>
              <a:t>Log Entry (Key Card)</a:t>
            </a:r>
          </a:p>
          <a:p>
            <a:pPr lvl="4"/>
            <a:r>
              <a:rPr lang="en-US" sz="3600" dirty="0"/>
              <a:t>Surveillance Camera </a:t>
            </a:r>
            <a:r>
              <a:rPr lang="en-US" sz="4000" dirty="0"/>
              <a:t>	</a:t>
            </a:r>
          </a:p>
        </p:txBody>
      </p:sp>
    </p:spTree>
    <p:extLst>
      <p:ext uri="{BB962C8B-B14F-4D97-AF65-F5344CB8AC3E}">
        <p14:creationId xmlns:p14="http://schemas.microsoft.com/office/powerpoint/2010/main" val="12259734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Disaster Recovery: Prevention</a:t>
            </a:r>
          </a:p>
        </p:txBody>
      </p:sp>
      <p:sp>
        <p:nvSpPr>
          <p:cNvPr id="4" name="Content Placeholder 2"/>
          <p:cNvSpPr txBox="1">
            <a:spLocks/>
          </p:cNvSpPr>
          <p:nvPr/>
        </p:nvSpPr>
        <p:spPr>
          <a:xfrm>
            <a:off x="1932949" y="1502578"/>
            <a:ext cx="9506162" cy="5091653"/>
          </a:xfrm>
          <a:prstGeom prst="rect">
            <a:avLst/>
          </a:prstGeom>
        </p:spPr>
        <p:txBody>
          <a:bodyPr>
            <a:no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4800" dirty="0"/>
              <a:t>Virtual Security</a:t>
            </a:r>
          </a:p>
          <a:p>
            <a:pPr lvl="1"/>
            <a:r>
              <a:rPr lang="en-US" sz="3200" dirty="0"/>
              <a:t>Know About Ransomware and Other Malware</a:t>
            </a:r>
          </a:p>
          <a:p>
            <a:pPr lvl="1"/>
            <a:r>
              <a:rPr lang="en-US" sz="3200" dirty="0"/>
              <a:t>Keep Operating System/Software Up-To-Date</a:t>
            </a:r>
          </a:p>
          <a:p>
            <a:pPr lvl="1"/>
            <a:r>
              <a:rPr lang="en-US" sz="3200" dirty="0"/>
              <a:t>Use Anti-Virus Software</a:t>
            </a:r>
          </a:p>
          <a:p>
            <a:pPr lvl="1"/>
            <a:r>
              <a:rPr lang="en-US" sz="3200" dirty="0"/>
              <a:t>Manage Privileged Accounts</a:t>
            </a:r>
          </a:p>
          <a:p>
            <a:pPr lvl="1"/>
            <a:r>
              <a:rPr lang="en-US" sz="3200" dirty="0"/>
              <a:t>Configure Access Controls</a:t>
            </a:r>
          </a:p>
          <a:p>
            <a:pPr lvl="1"/>
            <a:r>
              <a:rPr lang="en-US" sz="3200" dirty="0"/>
              <a:t>Disable Macros</a:t>
            </a:r>
          </a:p>
          <a:p>
            <a:pPr lvl="1"/>
            <a:r>
              <a:rPr lang="en-US" sz="3200" dirty="0"/>
              <a:t>Implement Software Restriction Policies</a:t>
            </a:r>
          </a:p>
        </p:txBody>
      </p:sp>
    </p:spTree>
    <p:extLst>
      <p:ext uri="{BB962C8B-B14F-4D97-AF65-F5344CB8AC3E}">
        <p14:creationId xmlns:p14="http://schemas.microsoft.com/office/powerpoint/2010/main" val="10494558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Disaster Recovery: Preparation</a:t>
            </a:r>
          </a:p>
        </p:txBody>
      </p:sp>
      <p:sp>
        <p:nvSpPr>
          <p:cNvPr id="4" name="Content Placeholder 2"/>
          <p:cNvSpPr txBox="1">
            <a:spLocks/>
          </p:cNvSpPr>
          <p:nvPr/>
        </p:nvSpPr>
        <p:spPr>
          <a:xfrm>
            <a:off x="1932949" y="1502578"/>
            <a:ext cx="9506162" cy="5091653"/>
          </a:xfrm>
          <a:prstGeom prst="rect">
            <a:avLst/>
          </a:prstGeom>
        </p:spPr>
        <p:txBody>
          <a:bodyPr>
            <a:no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4800"/>
              <a:t>Preparation</a:t>
            </a:r>
          </a:p>
          <a:p>
            <a:pPr lvl="1"/>
            <a:r>
              <a:rPr lang="en-US" sz="3600"/>
              <a:t>Have a Plan</a:t>
            </a:r>
          </a:p>
          <a:p>
            <a:pPr lvl="1"/>
            <a:r>
              <a:rPr lang="en-US" sz="3600"/>
              <a:t>Make Good Backups and Keep Secure</a:t>
            </a:r>
          </a:p>
          <a:p>
            <a:pPr lvl="1"/>
            <a:r>
              <a:rPr lang="en-US" sz="3600"/>
              <a:t>Keep Hard Copy Of</a:t>
            </a:r>
          </a:p>
          <a:p>
            <a:pPr lvl="3"/>
            <a:r>
              <a:rPr lang="en-US" sz="3200"/>
              <a:t>Configuration Wizard Settings  (Screenshot)</a:t>
            </a:r>
          </a:p>
          <a:p>
            <a:pPr lvl="3"/>
            <a:r>
              <a:rPr lang="en-US" sz="3200"/>
              <a:t>Master Computer Settings.ini file</a:t>
            </a:r>
          </a:p>
          <a:p>
            <a:pPr lvl="3"/>
            <a:r>
              <a:rPr lang="en-US" sz="3200"/>
              <a:t>Database Connections (Screenshot)</a:t>
            </a:r>
          </a:p>
          <a:p>
            <a:pPr lvl="1"/>
            <a:endParaRPr lang="en-US" sz="2800" dirty="0"/>
          </a:p>
        </p:txBody>
      </p:sp>
    </p:spTree>
    <p:extLst>
      <p:ext uri="{BB962C8B-B14F-4D97-AF65-F5344CB8AC3E}">
        <p14:creationId xmlns:p14="http://schemas.microsoft.com/office/powerpoint/2010/main" val="565467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Disaster Recovery: Incident Management</a:t>
            </a:r>
          </a:p>
        </p:txBody>
      </p:sp>
      <p:sp>
        <p:nvSpPr>
          <p:cNvPr id="4" name="Content Placeholder 2"/>
          <p:cNvSpPr txBox="1">
            <a:spLocks/>
          </p:cNvSpPr>
          <p:nvPr/>
        </p:nvSpPr>
        <p:spPr>
          <a:xfrm>
            <a:off x="1932949" y="1502578"/>
            <a:ext cx="9506162" cy="5091653"/>
          </a:xfrm>
          <a:prstGeom prst="rect">
            <a:avLst/>
          </a:prstGeom>
        </p:spPr>
        <p:txBody>
          <a:bodyPr>
            <a:no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4800" dirty="0"/>
              <a:t>Generally</a:t>
            </a:r>
          </a:p>
          <a:p>
            <a:pPr lvl="1"/>
            <a:r>
              <a:rPr lang="en-US" sz="3600" dirty="0"/>
              <a:t>Isolate Infected Systems</a:t>
            </a:r>
          </a:p>
          <a:p>
            <a:pPr lvl="1"/>
            <a:r>
              <a:rPr lang="en-US" sz="3600" dirty="0"/>
              <a:t>Disable Network Drives Connected to Infected Systems</a:t>
            </a:r>
          </a:p>
          <a:p>
            <a:pPr lvl="1"/>
            <a:r>
              <a:rPr lang="en-US" sz="3600" dirty="0"/>
              <a:t>Suspend ordinary-course backups</a:t>
            </a:r>
          </a:p>
          <a:p>
            <a:pPr lvl="1"/>
            <a:r>
              <a:rPr lang="en-US" sz="3600" dirty="0"/>
              <a:t>Alert Personnel to incident</a:t>
            </a:r>
          </a:p>
          <a:p>
            <a:pPr marL="228600" lvl="1" indent="0">
              <a:buNone/>
            </a:pPr>
            <a:endParaRPr lang="en-US" sz="2800" dirty="0"/>
          </a:p>
        </p:txBody>
      </p:sp>
    </p:spTree>
    <p:extLst>
      <p:ext uri="{BB962C8B-B14F-4D97-AF65-F5344CB8AC3E}">
        <p14:creationId xmlns:p14="http://schemas.microsoft.com/office/powerpoint/2010/main" val="11205105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1"/>
            <a:r>
              <a:rPr lang="en-US" sz="3200" dirty="0"/>
              <a:t>TraCS</a:t>
            </a:r>
          </a:p>
          <a:p>
            <a:pPr lvl="2"/>
            <a:r>
              <a:rPr lang="en-US" sz="3200" dirty="0"/>
              <a:t>Restore/Reinstall TraCS on Master Computer</a:t>
            </a:r>
          </a:p>
          <a:p>
            <a:pPr lvl="2"/>
            <a:r>
              <a:rPr lang="en-US" sz="3200" dirty="0"/>
              <a:t>Restore TraCS Databases from Backup</a:t>
            </a:r>
          </a:p>
          <a:p>
            <a:pPr lvl="2"/>
            <a:r>
              <a:rPr lang="en-US" sz="3200" dirty="0"/>
              <a:t>If No Backup Available, Resend Forms from Field Units to Import Data</a:t>
            </a:r>
          </a:p>
          <a:p>
            <a:pPr lvl="2"/>
            <a:r>
              <a:rPr lang="en-US" sz="3200" dirty="0"/>
              <a:t>See </a:t>
            </a:r>
            <a:r>
              <a:rPr lang="en-US" sz="3200" i="1" dirty="0"/>
              <a:t>Badger TraCS Maintenance Guide</a:t>
            </a:r>
            <a:r>
              <a:rPr lang="en-US" sz="3200" b="1" i="1" dirty="0"/>
              <a:t> </a:t>
            </a:r>
            <a:r>
              <a:rPr lang="en-US" sz="3200" dirty="0"/>
              <a:t>for step by step instructions</a:t>
            </a:r>
          </a:p>
          <a:p>
            <a:pPr lvl="2"/>
            <a:r>
              <a:rPr lang="en-US" sz="3200" dirty="0"/>
              <a:t>Call Us for Advice</a:t>
            </a:r>
          </a:p>
        </p:txBody>
      </p:sp>
      <p:sp>
        <p:nvSpPr>
          <p:cNvPr id="2" name="Content Placeholder 1"/>
          <p:cNvSpPr>
            <a:spLocks noGrp="1"/>
          </p:cNvSpPr>
          <p:nvPr>
            <p:ph sz="quarter" idx="12"/>
          </p:nvPr>
        </p:nvSpPr>
        <p:spPr/>
        <p:txBody>
          <a:bodyPr/>
          <a:lstStyle/>
          <a:p>
            <a:r>
              <a:rPr lang="en-US" dirty="0">
                <a:solidFill>
                  <a:schemeClr val="tx1"/>
                </a:solidFill>
              </a:rPr>
              <a:t>Disaster Recovery: Incident Management</a:t>
            </a:r>
          </a:p>
        </p:txBody>
      </p:sp>
    </p:spTree>
    <p:extLst>
      <p:ext uri="{BB962C8B-B14F-4D97-AF65-F5344CB8AC3E}">
        <p14:creationId xmlns:p14="http://schemas.microsoft.com/office/powerpoint/2010/main" val="2072502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As-Built Documentation</a:t>
            </a:r>
          </a:p>
        </p:txBody>
      </p:sp>
      <p:sp>
        <p:nvSpPr>
          <p:cNvPr id="3" name="Text Placeholder 2"/>
          <p:cNvSpPr>
            <a:spLocks noGrp="1"/>
          </p:cNvSpPr>
          <p:nvPr>
            <p:ph type="body" sz="quarter" idx="10"/>
          </p:nvPr>
        </p:nvSpPr>
        <p:spPr>
          <a:xfrm>
            <a:off x="1725613" y="1681163"/>
            <a:ext cx="9505950" cy="4874183"/>
          </a:xfrm>
        </p:spPr>
        <p:txBody>
          <a:bodyPr>
            <a:normAutofit fontScale="92500" lnSpcReduction="10000"/>
          </a:bodyPr>
          <a:lstStyle/>
          <a:p>
            <a:pPr marL="0" indent="0">
              <a:buNone/>
            </a:pPr>
            <a:r>
              <a:rPr lang="en-US" sz="4000" dirty="0"/>
              <a:t>Keep As-Built Documentation Up-To-Date</a:t>
            </a:r>
          </a:p>
          <a:p>
            <a:pPr marL="457200" lvl="0" indent="-457200">
              <a:buFont typeface="+mj-lt"/>
              <a:buAutoNum type="arabicPeriod"/>
            </a:pPr>
            <a:r>
              <a:rPr lang="en-US" sz="2800" dirty="0"/>
              <a:t>Download </a:t>
            </a:r>
            <a:r>
              <a:rPr lang="en-US" sz="2800" u="sng" dirty="0">
                <a:hlinkClick r:id="rId3"/>
              </a:rPr>
              <a:t>https://trust.dot.state.wi.us/tracs/documentation/tracsdocumentationtemplates.zip</a:t>
            </a:r>
            <a:endParaRPr lang="en-US" sz="2800" dirty="0"/>
          </a:p>
          <a:p>
            <a:pPr marL="457200" lvl="0" indent="-457200">
              <a:buFont typeface="+mj-lt"/>
              <a:buAutoNum type="arabicPeriod"/>
            </a:pPr>
            <a:r>
              <a:rPr lang="en-US" sz="2800" dirty="0"/>
              <a:t>Open </a:t>
            </a:r>
            <a:r>
              <a:rPr lang="en-US" sz="2800" i="1" dirty="0"/>
              <a:t>TraCSAsBuiltDocumentation.docx</a:t>
            </a:r>
            <a:r>
              <a:rPr lang="en-US" sz="2800" dirty="0"/>
              <a:t> in MS-Word</a:t>
            </a:r>
          </a:p>
          <a:p>
            <a:pPr marL="457200" lvl="0" indent="-457200">
              <a:buFont typeface="+mj-lt"/>
              <a:buAutoNum type="arabicPeriod"/>
            </a:pPr>
            <a:r>
              <a:rPr lang="en-US" sz="2800" dirty="0"/>
              <a:t>Complete all sections.</a:t>
            </a:r>
          </a:p>
          <a:p>
            <a:pPr marL="457200" lvl="0" indent="-457200">
              <a:buFont typeface="+mj-lt"/>
              <a:buAutoNum type="arabicPeriod"/>
            </a:pPr>
            <a:r>
              <a:rPr lang="en-US" sz="2800" dirty="0"/>
              <a:t>Delete any instructions that appear in </a:t>
            </a:r>
            <a:r>
              <a:rPr lang="en-US" sz="2800" i="1" dirty="0">
                <a:solidFill>
                  <a:srgbClr val="92D050"/>
                </a:solidFill>
              </a:rPr>
              <a:t>green italicized text</a:t>
            </a:r>
            <a:r>
              <a:rPr lang="en-US" sz="2800" dirty="0">
                <a:solidFill>
                  <a:srgbClr val="92D050"/>
                </a:solidFill>
              </a:rPr>
              <a:t>. </a:t>
            </a:r>
          </a:p>
          <a:p>
            <a:pPr marL="457200" lvl="0" indent="-457200">
              <a:buFont typeface="+mj-lt"/>
              <a:buAutoNum type="arabicPeriod"/>
            </a:pPr>
            <a:r>
              <a:rPr lang="en-US" sz="2800" dirty="0"/>
              <a:t>Save document in a safe yet easily accessible location.</a:t>
            </a:r>
          </a:p>
          <a:p>
            <a:pPr marL="457200" lvl="0" indent="-457200">
              <a:buFont typeface="+mj-lt"/>
              <a:buAutoNum type="arabicPeriod"/>
            </a:pPr>
            <a:r>
              <a:rPr lang="en-US" sz="2800" dirty="0"/>
              <a:t>Update this document whenever your configuration changes.</a:t>
            </a:r>
          </a:p>
          <a:p>
            <a:endParaRPr lang="en-US" sz="2400" dirty="0"/>
          </a:p>
        </p:txBody>
      </p:sp>
    </p:spTree>
    <p:extLst>
      <p:ext uri="{BB962C8B-B14F-4D97-AF65-F5344CB8AC3E}">
        <p14:creationId xmlns:p14="http://schemas.microsoft.com/office/powerpoint/2010/main" val="13951391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84313" y="0"/>
            <a:ext cx="11463130" cy="6866240"/>
          </a:xfrm>
          <a:prstGeom prst="rect">
            <a:avLst/>
          </a:prstGeom>
        </p:spPr>
      </p:pic>
    </p:spTree>
    <p:extLst>
      <p:ext uri="{BB962C8B-B14F-4D97-AF65-F5344CB8AC3E}">
        <p14:creationId xmlns:p14="http://schemas.microsoft.com/office/powerpoint/2010/main" val="3545195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686050" y="801688"/>
            <a:ext cx="9505950" cy="569912"/>
          </a:xfrm>
          <a:prstGeom prst="rect">
            <a:avLst/>
          </a:prstGeom>
        </p:spPr>
        <p:txBody>
          <a:bodyPr/>
          <a:lstStyle/>
          <a:p>
            <a:r>
              <a:rPr lang="en-US" dirty="0"/>
              <a:t>As-Built Documentation</a:t>
            </a:r>
          </a:p>
        </p:txBody>
      </p:sp>
      <p:pic>
        <p:nvPicPr>
          <p:cNvPr id="6" name="Picture 5"/>
          <p:cNvPicPr>
            <a:picLocks noChangeAspect="1"/>
          </p:cNvPicPr>
          <p:nvPr/>
        </p:nvPicPr>
        <p:blipFill>
          <a:blip r:embed="rId3"/>
          <a:stretch>
            <a:fillRect/>
          </a:stretch>
        </p:blipFill>
        <p:spPr>
          <a:xfrm>
            <a:off x="0" y="257578"/>
            <a:ext cx="12195498" cy="6297769"/>
          </a:xfrm>
          <a:prstGeom prst="rect">
            <a:avLst/>
          </a:prstGeom>
        </p:spPr>
      </p:pic>
      <p:pic>
        <p:nvPicPr>
          <p:cNvPr id="7" name="Picture 6"/>
          <p:cNvPicPr>
            <a:picLocks noChangeAspect="1"/>
          </p:cNvPicPr>
          <p:nvPr/>
        </p:nvPicPr>
        <p:blipFill>
          <a:blip r:embed="rId4"/>
          <a:stretch>
            <a:fillRect/>
          </a:stretch>
        </p:blipFill>
        <p:spPr>
          <a:xfrm>
            <a:off x="7851550" y="1645611"/>
            <a:ext cx="3082613" cy="1521546"/>
          </a:xfrm>
          <a:prstGeom prst="rect">
            <a:avLst/>
          </a:prstGeom>
          <a:effectLst>
            <a:outerShdw blurRad="50800" dist="38100" algn="l" rotWithShape="0">
              <a:prstClr val="black">
                <a:alpha val="40000"/>
              </a:prstClr>
            </a:outerShdw>
          </a:effectLst>
        </p:spPr>
      </p:pic>
      <p:pic>
        <p:nvPicPr>
          <p:cNvPr id="8" name="Picture 7"/>
          <p:cNvPicPr>
            <a:picLocks noChangeAspect="1"/>
          </p:cNvPicPr>
          <p:nvPr/>
        </p:nvPicPr>
        <p:blipFill>
          <a:blip r:embed="rId5"/>
          <a:stretch>
            <a:fillRect/>
          </a:stretch>
        </p:blipFill>
        <p:spPr>
          <a:xfrm>
            <a:off x="507575" y="887400"/>
            <a:ext cx="7248525" cy="3895725"/>
          </a:xfrm>
          <a:prstGeom prst="rect">
            <a:avLst/>
          </a:prstGeom>
          <a:ln w="952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40947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104160" y="1"/>
            <a:ext cx="10082952" cy="6858000"/>
          </a:xfrm>
          <a:prstGeom prst="rect">
            <a:avLst/>
          </a:prstGeom>
        </p:spPr>
      </p:pic>
      <p:pic>
        <p:nvPicPr>
          <p:cNvPr id="9" name="Picture 8"/>
          <p:cNvPicPr/>
          <p:nvPr/>
        </p:nvPicPr>
        <p:blipFill>
          <a:blip r:embed="rId4" cstate="print"/>
          <a:srcRect/>
          <a:stretch>
            <a:fillRect/>
          </a:stretch>
        </p:blipFill>
        <p:spPr bwMode="auto">
          <a:xfrm>
            <a:off x="6498665" y="1348861"/>
            <a:ext cx="1228659" cy="1136762"/>
          </a:xfrm>
          <a:prstGeom prst="rect">
            <a:avLst/>
          </a:prstGeom>
          <a:noFill/>
          <a:ln w="9525">
            <a:noFill/>
            <a:miter lim="800000"/>
            <a:headEnd/>
            <a:tailEnd/>
          </a:ln>
        </p:spPr>
      </p:pic>
      <p:pic>
        <p:nvPicPr>
          <p:cNvPr id="4" name="Picture 3"/>
          <p:cNvPicPr>
            <a:picLocks noChangeAspect="1"/>
          </p:cNvPicPr>
          <p:nvPr/>
        </p:nvPicPr>
        <p:blipFill>
          <a:blip r:embed="rId5"/>
          <a:stretch>
            <a:fillRect/>
          </a:stretch>
        </p:blipFill>
        <p:spPr>
          <a:xfrm>
            <a:off x="1514001" y="9327"/>
            <a:ext cx="9263270" cy="6848674"/>
          </a:xfrm>
          <a:prstGeom prst="rect">
            <a:avLst/>
          </a:prstGeom>
        </p:spPr>
      </p:pic>
    </p:spTree>
    <p:extLst>
      <p:ext uri="{BB962C8B-B14F-4D97-AF65-F5344CB8AC3E}">
        <p14:creationId xmlns:p14="http://schemas.microsoft.com/office/powerpoint/2010/main" val="3527468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TraCS Databases</a:t>
            </a:r>
          </a:p>
        </p:txBody>
      </p:sp>
      <p:sp>
        <p:nvSpPr>
          <p:cNvPr id="3" name="Text Placeholder 2"/>
          <p:cNvSpPr>
            <a:spLocks noGrp="1"/>
          </p:cNvSpPr>
          <p:nvPr>
            <p:ph type="body" sz="quarter" idx="10"/>
          </p:nvPr>
        </p:nvSpPr>
        <p:spPr>
          <a:xfrm>
            <a:off x="1726096" y="1500858"/>
            <a:ext cx="9506162" cy="5080247"/>
          </a:xfrm>
        </p:spPr>
        <p:txBody>
          <a:bodyPr anchor="ctr">
            <a:normAutofit lnSpcReduction="10000"/>
          </a:bodyPr>
          <a:lstStyle/>
          <a:p>
            <a:endParaRPr lang="en-US" dirty="0"/>
          </a:p>
          <a:p>
            <a:pPr marL="0" indent="0">
              <a:buNone/>
            </a:pPr>
            <a:r>
              <a:rPr lang="en-US" sz="3200" b="1" dirty="0"/>
              <a:t>Data:</a:t>
            </a:r>
            <a:r>
              <a:rPr lang="en-US" sz="3200" dirty="0"/>
              <a:t> contains all the form and incident data.</a:t>
            </a:r>
          </a:p>
          <a:p>
            <a:pPr marL="0" indent="0">
              <a:buNone/>
            </a:pPr>
            <a:r>
              <a:rPr lang="en-US" sz="3200" dirty="0"/>
              <a:t>  </a:t>
            </a:r>
          </a:p>
          <a:p>
            <a:pPr marL="0" indent="0">
              <a:buNone/>
            </a:pPr>
            <a:r>
              <a:rPr lang="en-US" sz="3200" b="1" dirty="0"/>
              <a:t>Support:</a:t>
            </a:r>
            <a:r>
              <a:rPr lang="en-US" sz="3200" dirty="0"/>
              <a:t> contains all the code tables that appear on drop down lists when an officer fills out forms.</a:t>
            </a:r>
          </a:p>
          <a:p>
            <a:pPr marL="0" indent="0">
              <a:buNone/>
            </a:pPr>
            <a:endParaRPr lang="en-US" sz="3200" dirty="0"/>
          </a:p>
          <a:p>
            <a:pPr marL="0" indent="0">
              <a:buNone/>
            </a:pPr>
            <a:r>
              <a:rPr lang="en-US" sz="3200" b="1" dirty="0"/>
              <a:t>Log:</a:t>
            </a:r>
            <a:r>
              <a:rPr lang="en-US" sz="3200" dirty="0"/>
              <a:t> contains logs of actions performed in TraCS.</a:t>
            </a:r>
          </a:p>
          <a:p>
            <a:pPr marL="0" indent="0">
              <a:buNone/>
            </a:pPr>
            <a:endParaRPr lang="en-US" sz="3200" dirty="0"/>
          </a:p>
          <a:p>
            <a:pPr marL="0" indent="0">
              <a:buNone/>
            </a:pPr>
            <a:r>
              <a:rPr lang="en-US" sz="3200" b="1" dirty="0"/>
              <a:t>Users:</a:t>
            </a:r>
            <a:r>
              <a:rPr lang="en-US" sz="3200" dirty="0"/>
              <a:t> contains user profiles and and access levels.</a:t>
            </a:r>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2980122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Audience</a:t>
            </a:r>
          </a:p>
        </p:txBody>
      </p:sp>
      <p:sp>
        <p:nvSpPr>
          <p:cNvPr id="10" name="Text Placeholder 9"/>
          <p:cNvSpPr>
            <a:spLocks noGrp="1"/>
          </p:cNvSpPr>
          <p:nvPr>
            <p:ph type="body" sz="quarter" idx="10"/>
          </p:nvPr>
        </p:nvSpPr>
        <p:spPr/>
        <p:txBody>
          <a:bodyPr anchor="ctr">
            <a:normAutofit/>
          </a:bodyPr>
          <a:lstStyle/>
          <a:p>
            <a:pPr marL="0" indent="0" algn="ctr">
              <a:buNone/>
            </a:pPr>
            <a:r>
              <a:rPr lang="en-US" sz="4400" dirty="0"/>
              <a:t>You Are a New TraCS Administrator</a:t>
            </a:r>
          </a:p>
          <a:p>
            <a:pPr marL="0" indent="0" algn="ctr">
              <a:buNone/>
            </a:pPr>
            <a:r>
              <a:rPr lang="en-US" sz="9600" dirty="0"/>
              <a:t>Now What?</a:t>
            </a:r>
          </a:p>
        </p:txBody>
      </p:sp>
    </p:spTree>
    <p:extLst>
      <p:ext uri="{BB962C8B-B14F-4D97-AF65-F5344CB8AC3E}">
        <p14:creationId xmlns:p14="http://schemas.microsoft.com/office/powerpoint/2010/main" val="26004235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TraCS Databases</a:t>
            </a:r>
          </a:p>
        </p:txBody>
      </p:sp>
      <p:sp>
        <p:nvSpPr>
          <p:cNvPr id="3" name="Text Placeholder 2"/>
          <p:cNvSpPr>
            <a:spLocks noGrp="1"/>
          </p:cNvSpPr>
          <p:nvPr>
            <p:ph type="body" sz="quarter" idx="10"/>
          </p:nvPr>
        </p:nvSpPr>
        <p:spPr>
          <a:xfrm>
            <a:off x="1726097" y="1500858"/>
            <a:ext cx="4356652" cy="5080247"/>
          </a:xfrm>
        </p:spPr>
        <p:txBody>
          <a:bodyPr anchor="t">
            <a:normAutofit/>
          </a:bodyPr>
          <a:lstStyle/>
          <a:p>
            <a:r>
              <a:rPr lang="en-US" sz="4400" dirty="0"/>
              <a:t>SQL Server</a:t>
            </a:r>
          </a:p>
          <a:p>
            <a:pPr lvl="1"/>
            <a:r>
              <a:rPr lang="en-US" sz="4400" dirty="0" err="1"/>
              <a:t>TraCS_Data</a:t>
            </a:r>
            <a:endParaRPr lang="en-US" sz="4400" dirty="0"/>
          </a:p>
          <a:p>
            <a:pPr lvl="1"/>
            <a:r>
              <a:rPr lang="en-US" sz="4400" dirty="0" err="1"/>
              <a:t>TraCS_Support</a:t>
            </a:r>
            <a:endParaRPr lang="en-US" sz="4400" dirty="0"/>
          </a:p>
          <a:p>
            <a:pPr lvl="1"/>
            <a:r>
              <a:rPr lang="en-US" sz="4400" dirty="0" err="1"/>
              <a:t>TraCS_Log</a:t>
            </a:r>
            <a:endParaRPr lang="en-US" sz="4400" dirty="0"/>
          </a:p>
          <a:p>
            <a:pPr lvl="1"/>
            <a:r>
              <a:rPr lang="en-US" sz="4400" dirty="0"/>
              <a:t>TraCS_Users</a:t>
            </a:r>
          </a:p>
          <a:p>
            <a:pPr marL="0" indent="0">
              <a:buNone/>
            </a:pPr>
            <a:endParaRPr lang="en-US" dirty="0"/>
          </a:p>
        </p:txBody>
      </p:sp>
      <p:sp>
        <p:nvSpPr>
          <p:cNvPr id="4" name="Text Placeholder 2"/>
          <p:cNvSpPr txBox="1">
            <a:spLocks/>
          </p:cNvSpPr>
          <p:nvPr/>
        </p:nvSpPr>
        <p:spPr>
          <a:xfrm>
            <a:off x="6082749" y="1500858"/>
            <a:ext cx="4356652" cy="5080247"/>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4400" dirty="0"/>
              <a:t>MS-Access</a:t>
            </a:r>
          </a:p>
          <a:p>
            <a:pPr lvl="1"/>
            <a:r>
              <a:rPr lang="en-US" sz="4400" dirty="0"/>
              <a:t>Data.mdb</a:t>
            </a:r>
          </a:p>
          <a:p>
            <a:pPr lvl="1"/>
            <a:r>
              <a:rPr lang="en-US" sz="4400" dirty="0"/>
              <a:t>Support.mdb</a:t>
            </a:r>
          </a:p>
          <a:p>
            <a:pPr lvl="1"/>
            <a:r>
              <a:rPr lang="en-US" sz="4400" dirty="0"/>
              <a:t>Log.mdb</a:t>
            </a:r>
          </a:p>
          <a:p>
            <a:pPr lvl="1"/>
            <a:r>
              <a:rPr lang="en-US" sz="4400" dirty="0"/>
              <a:t>Users.mdb</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554184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Connections</a:t>
            </a:r>
          </a:p>
        </p:txBody>
      </p:sp>
      <p:sp>
        <p:nvSpPr>
          <p:cNvPr id="3" name="Text Placeholder 2"/>
          <p:cNvSpPr>
            <a:spLocks noGrp="1"/>
          </p:cNvSpPr>
          <p:nvPr>
            <p:ph type="body" sz="quarter" idx="10"/>
          </p:nvPr>
        </p:nvSpPr>
        <p:spPr/>
        <p:txBody>
          <a:bodyPr>
            <a:normAutofit lnSpcReduction="10000"/>
          </a:bodyPr>
          <a:lstStyle/>
          <a:p>
            <a:r>
              <a:rPr lang="en-US" sz="2800" dirty="0"/>
              <a:t>The database connections editor is used for more than just connecting to databases.</a:t>
            </a:r>
          </a:p>
          <a:p>
            <a:pPr lvl="1"/>
            <a:r>
              <a:rPr lang="en-US" sz="2800" dirty="0"/>
              <a:t>LDAP Server</a:t>
            </a:r>
          </a:p>
          <a:p>
            <a:pPr lvl="1"/>
            <a:r>
              <a:rPr lang="en-US" sz="2800" dirty="0"/>
              <a:t>SMTP Server </a:t>
            </a:r>
          </a:p>
          <a:p>
            <a:pPr lvl="1"/>
            <a:r>
              <a:rPr lang="en-US" sz="2800" dirty="0"/>
              <a:t>Proxy Server</a:t>
            </a:r>
          </a:p>
          <a:p>
            <a:pPr lvl="1"/>
            <a:r>
              <a:rPr lang="en-US" sz="2800" dirty="0"/>
              <a:t>Distribution Run As</a:t>
            </a:r>
          </a:p>
          <a:p>
            <a:r>
              <a:rPr lang="en-US" sz="2800" dirty="0"/>
              <a:t>See  the </a:t>
            </a:r>
            <a:r>
              <a:rPr lang="en-US" sz="2800" b="1" dirty="0"/>
              <a:t>Managing Connections </a:t>
            </a:r>
            <a:r>
              <a:rPr lang="en-US" sz="2800" dirty="0"/>
              <a:t>Section in the </a:t>
            </a:r>
            <a:r>
              <a:rPr lang="en-US" sz="2800" i="1" dirty="0"/>
              <a:t>Badger TraCS Maintenance Guide</a:t>
            </a:r>
            <a:r>
              <a:rPr lang="en-US" sz="2800" dirty="0"/>
              <a:t> for more information on configuring connections.</a:t>
            </a:r>
            <a:r>
              <a:rPr lang="en-US" dirty="0"/>
              <a:t> </a:t>
            </a:r>
          </a:p>
        </p:txBody>
      </p:sp>
    </p:spTree>
    <p:extLst>
      <p:ext uri="{BB962C8B-B14F-4D97-AF65-F5344CB8AC3E}">
        <p14:creationId xmlns:p14="http://schemas.microsoft.com/office/powerpoint/2010/main" val="3627128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45772" y="0"/>
            <a:ext cx="11909323" cy="6858000"/>
          </a:xfrm>
          <a:prstGeom prst="rect">
            <a:avLst/>
          </a:prstGeom>
        </p:spPr>
      </p:pic>
      <p:pic>
        <p:nvPicPr>
          <p:cNvPr id="5" name="Picture 4"/>
          <p:cNvPicPr>
            <a:picLocks noChangeAspect="1"/>
          </p:cNvPicPr>
          <p:nvPr/>
        </p:nvPicPr>
        <p:blipFill>
          <a:blip r:embed="rId4"/>
          <a:stretch>
            <a:fillRect/>
          </a:stretch>
        </p:blipFill>
        <p:spPr>
          <a:xfrm>
            <a:off x="145772" y="795129"/>
            <a:ext cx="11929311" cy="5976730"/>
          </a:xfrm>
          <a:prstGeom prst="rect">
            <a:avLst/>
          </a:prstGeom>
        </p:spPr>
      </p:pic>
    </p:spTree>
    <p:extLst>
      <p:ext uri="{BB962C8B-B14F-4D97-AF65-F5344CB8AC3E}">
        <p14:creationId xmlns:p14="http://schemas.microsoft.com/office/powerpoint/2010/main" val="188572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ormAutofit/>
          </a:bodyPr>
          <a:lstStyle/>
          <a:p>
            <a:r>
              <a:rPr lang="en-US" sz="3200" dirty="0"/>
              <a:t>TraCS can be configured to use Active Directory to manage users.</a:t>
            </a:r>
          </a:p>
          <a:p>
            <a:r>
              <a:rPr lang="en-US" sz="3200" dirty="0"/>
              <a:t>TraCS can also be configure use its own user management system.</a:t>
            </a:r>
          </a:p>
          <a:p>
            <a:r>
              <a:rPr lang="en-US" sz="3200" dirty="0"/>
              <a:t>See the </a:t>
            </a:r>
            <a:r>
              <a:rPr lang="en-US" sz="3200" b="1" dirty="0"/>
              <a:t>Managing Users</a:t>
            </a:r>
            <a:r>
              <a:rPr lang="en-US" sz="3200" dirty="0"/>
              <a:t> section in the </a:t>
            </a:r>
            <a:r>
              <a:rPr lang="en-US" sz="3200" i="1" dirty="0"/>
              <a:t>Badger TraCS Maintenance Guide </a:t>
            </a:r>
            <a:r>
              <a:rPr lang="en-US" sz="3200" dirty="0"/>
              <a:t>for more information.</a:t>
            </a:r>
          </a:p>
        </p:txBody>
      </p:sp>
      <p:sp>
        <p:nvSpPr>
          <p:cNvPr id="3" name="Content Placeholder 2"/>
          <p:cNvSpPr>
            <a:spLocks noGrp="1"/>
          </p:cNvSpPr>
          <p:nvPr>
            <p:ph sz="quarter" idx="12"/>
          </p:nvPr>
        </p:nvSpPr>
        <p:spPr/>
        <p:txBody>
          <a:bodyPr/>
          <a:lstStyle/>
          <a:p>
            <a:r>
              <a:rPr lang="en-US" dirty="0">
                <a:solidFill>
                  <a:schemeClr val="tx1"/>
                </a:solidFill>
              </a:rPr>
              <a:t>Active Directory</a:t>
            </a:r>
          </a:p>
        </p:txBody>
      </p:sp>
    </p:spTree>
    <p:extLst>
      <p:ext uri="{BB962C8B-B14F-4D97-AF65-F5344CB8AC3E}">
        <p14:creationId xmlns:p14="http://schemas.microsoft.com/office/powerpoint/2010/main" val="35450408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1"/>
            <a:ext cx="12192000" cy="6858001"/>
          </a:xfrm>
          <a:prstGeom prst="rect">
            <a:avLst/>
          </a:prstGeom>
        </p:spPr>
      </p:pic>
      <p:pic>
        <p:nvPicPr>
          <p:cNvPr id="5" name="Picture 4"/>
          <p:cNvPicPr>
            <a:picLocks noChangeAspect="1"/>
          </p:cNvPicPr>
          <p:nvPr/>
        </p:nvPicPr>
        <p:blipFill>
          <a:blip r:embed="rId4"/>
          <a:stretch>
            <a:fillRect/>
          </a:stretch>
        </p:blipFill>
        <p:spPr>
          <a:xfrm>
            <a:off x="0" y="634240"/>
            <a:ext cx="12192000" cy="6089849"/>
          </a:xfrm>
          <a:prstGeom prst="rect">
            <a:avLst/>
          </a:prstGeom>
        </p:spPr>
      </p:pic>
    </p:spTree>
    <p:extLst>
      <p:ext uri="{BB962C8B-B14F-4D97-AF65-F5344CB8AC3E}">
        <p14:creationId xmlns:p14="http://schemas.microsoft.com/office/powerpoint/2010/main" val="3966923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ormAutofit/>
          </a:bodyPr>
          <a:lstStyle/>
          <a:p>
            <a:r>
              <a:rPr lang="en-US" sz="3200" dirty="0"/>
              <a:t>An SMTP Server (Mail Server) is required if you want to use the notification system.</a:t>
            </a:r>
          </a:p>
          <a:p>
            <a:r>
              <a:rPr lang="en-US" sz="3200" dirty="0"/>
              <a:t>A notification is an email alert that is attached to a TraCS advanced search.</a:t>
            </a:r>
          </a:p>
          <a:p>
            <a:r>
              <a:rPr lang="en-US" sz="3200" dirty="0"/>
              <a:t>For more information on configuring notifications, see the </a:t>
            </a:r>
            <a:r>
              <a:rPr lang="en-US" sz="3200" i="1" dirty="0"/>
              <a:t>Badger TraCS Installation Guide</a:t>
            </a:r>
            <a:r>
              <a:rPr lang="en-US" sz="3200" dirty="0"/>
              <a:t>, task 3-22</a:t>
            </a:r>
            <a:r>
              <a:rPr lang="en-US" sz="3200" b="1" i="1" dirty="0"/>
              <a:t>.</a:t>
            </a:r>
            <a:endParaRPr lang="en-US" sz="3200" dirty="0"/>
          </a:p>
        </p:txBody>
      </p:sp>
      <p:sp>
        <p:nvSpPr>
          <p:cNvPr id="3" name="Content Placeholder 2"/>
          <p:cNvSpPr>
            <a:spLocks noGrp="1"/>
          </p:cNvSpPr>
          <p:nvPr>
            <p:ph sz="quarter" idx="12"/>
          </p:nvPr>
        </p:nvSpPr>
        <p:spPr/>
        <p:txBody>
          <a:bodyPr/>
          <a:lstStyle/>
          <a:p>
            <a:r>
              <a:rPr lang="en-US" dirty="0">
                <a:solidFill>
                  <a:schemeClr val="tx1"/>
                </a:solidFill>
              </a:rPr>
              <a:t>SMTP Server</a:t>
            </a:r>
          </a:p>
        </p:txBody>
      </p:sp>
    </p:spTree>
    <p:extLst>
      <p:ext uri="{BB962C8B-B14F-4D97-AF65-F5344CB8AC3E}">
        <p14:creationId xmlns:p14="http://schemas.microsoft.com/office/powerpoint/2010/main" val="24547042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710" y="0"/>
            <a:ext cx="12209710" cy="6858000"/>
          </a:xfrm>
          <a:prstGeom prst="rect">
            <a:avLst/>
          </a:prstGeom>
        </p:spPr>
      </p:pic>
      <p:pic>
        <p:nvPicPr>
          <p:cNvPr id="5" name="Picture 4"/>
          <p:cNvPicPr>
            <a:picLocks noChangeAspect="1"/>
          </p:cNvPicPr>
          <p:nvPr/>
        </p:nvPicPr>
        <p:blipFill>
          <a:blip r:embed="rId3"/>
          <a:stretch>
            <a:fillRect/>
          </a:stretch>
        </p:blipFill>
        <p:spPr>
          <a:xfrm>
            <a:off x="-17710" y="662608"/>
            <a:ext cx="12227062" cy="6082748"/>
          </a:xfrm>
          <a:prstGeom prst="rect">
            <a:avLst/>
          </a:prstGeom>
        </p:spPr>
      </p:pic>
    </p:spTree>
    <p:extLst>
      <p:ext uri="{BB962C8B-B14F-4D97-AF65-F5344CB8AC3E}">
        <p14:creationId xmlns:p14="http://schemas.microsoft.com/office/powerpoint/2010/main" val="20342749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ormAutofit/>
          </a:bodyPr>
          <a:lstStyle/>
          <a:p>
            <a:r>
              <a:rPr lang="en-US" sz="3200" dirty="0"/>
              <a:t>Configure the web proxy server if your agency uses a proxy server to reach the Internet.</a:t>
            </a:r>
          </a:p>
          <a:p>
            <a:r>
              <a:rPr lang="en-US" sz="3200" dirty="0"/>
              <a:t>Consult your proxy server administrator if you need help completing this panel.</a:t>
            </a:r>
          </a:p>
          <a:p>
            <a:r>
              <a:rPr lang="en-US" sz="3200" dirty="0"/>
              <a:t>See the </a:t>
            </a:r>
            <a:r>
              <a:rPr lang="en-US" sz="3200" b="1" dirty="0"/>
              <a:t>Managing Connections</a:t>
            </a:r>
            <a:r>
              <a:rPr lang="en-US" sz="3200" dirty="0"/>
              <a:t> section,  </a:t>
            </a:r>
            <a:r>
              <a:rPr lang="en-US" sz="3200" i="1" dirty="0"/>
              <a:t>Badger TraCS Maintenance Guide</a:t>
            </a:r>
            <a:r>
              <a:rPr lang="en-US" sz="3200" dirty="0"/>
              <a:t>.</a:t>
            </a:r>
          </a:p>
        </p:txBody>
      </p:sp>
      <p:sp>
        <p:nvSpPr>
          <p:cNvPr id="3" name="Content Placeholder 2"/>
          <p:cNvSpPr>
            <a:spLocks noGrp="1"/>
          </p:cNvSpPr>
          <p:nvPr>
            <p:ph sz="quarter" idx="12"/>
          </p:nvPr>
        </p:nvSpPr>
        <p:spPr/>
        <p:txBody>
          <a:bodyPr/>
          <a:lstStyle/>
          <a:p>
            <a:r>
              <a:rPr lang="en-US" dirty="0">
                <a:solidFill>
                  <a:schemeClr val="tx1"/>
                </a:solidFill>
              </a:rPr>
              <a:t>Proxy Server</a:t>
            </a:r>
          </a:p>
        </p:txBody>
      </p:sp>
    </p:spTree>
    <p:extLst>
      <p:ext uri="{BB962C8B-B14F-4D97-AF65-F5344CB8AC3E}">
        <p14:creationId xmlns:p14="http://schemas.microsoft.com/office/powerpoint/2010/main" val="28648080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0"/>
            <a:ext cx="12200150" cy="6858000"/>
          </a:xfrm>
          <a:prstGeom prst="rect">
            <a:avLst/>
          </a:prstGeom>
        </p:spPr>
      </p:pic>
      <p:pic>
        <p:nvPicPr>
          <p:cNvPr id="7" name="Picture 6"/>
          <p:cNvPicPr>
            <a:picLocks noChangeAspect="1"/>
          </p:cNvPicPr>
          <p:nvPr/>
        </p:nvPicPr>
        <p:blipFill>
          <a:blip r:embed="rId4"/>
          <a:stretch>
            <a:fillRect/>
          </a:stretch>
        </p:blipFill>
        <p:spPr>
          <a:xfrm>
            <a:off x="1" y="861392"/>
            <a:ext cx="12200150" cy="6122504"/>
          </a:xfrm>
          <a:prstGeom prst="rect">
            <a:avLst/>
          </a:prstGeom>
        </p:spPr>
      </p:pic>
    </p:spTree>
    <p:extLst>
      <p:ext uri="{BB962C8B-B14F-4D97-AF65-F5344CB8AC3E}">
        <p14:creationId xmlns:p14="http://schemas.microsoft.com/office/powerpoint/2010/main" val="233371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ormAutofit/>
          </a:bodyPr>
          <a:lstStyle/>
          <a:p>
            <a:r>
              <a:rPr lang="en-US" sz="3200" dirty="0"/>
              <a:t>Rarely used.</a:t>
            </a:r>
          </a:p>
          <a:p>
            <a:r>
              <a:rPr lang="en-US" sz="3200" dirty="0"/>
              <a:t>Allows the distribution process to run under another set of credentials that typical has more access rights in Windows.</a:t>
            </a:r>
          </a:p>
          <a:p>
            <a:r>
              <a:rPr lang="en-US" sz="3200" dirty="0"/>
              <a:t>Distributions write to c:\programdata\tracs\ and sub-directories.</a:t>
            </a:r>
          </a:p>
        </p:txBody>
      </p:sp>
      <p:sp>
        <p:nvSpPr>
          <p:cNvPr id="3" name="Content Placeholder 2"/>
          <p:cNvSpPr>
            <a:spLocks noGrp="1"/>
          </p:cNvSpPr>
          <p:nvPr>
            <p:ph sz="quarter" idx="12"/>
          </p:nvPr>
        </p:nvSpPr>
        <p:spPr/>
        <p:txBody>
          <a:bodyPr/>
          <a:lstStyle/>
          <a:p>
            <a:r>
              <a:rPr lang="en-US" dirty="0">
                <a:solidFill>
                  <a:schemeClr val="tx1"/>
                </a:solidFill>
              </a:rPr>
              <a:t>Distribution Run As</a:t>
            </a:r>
          </a:p>
        </p:txBody>
      </p:sp>
    </p:spTree>
    <p:extLst>
      <p:ext uri="{BB962C8B-B14F-4D97-AF65-F5344CB8AC3E}">
        <p14:creationId xmlns:p14="http://schemas.microsoft.com/office/powerpoint/2010/main" val="1553458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 Connected</a:t>
            </a:r>
          </a:p>
        </p:txBody>
      </p:sp>
      <p:sp>
        <p:nvSpPr>
          <p:cNvPr id="3" name="Text Placeholder 2"/>
          <p:cNvSpPr>
            <a:spLocks noGrp="1"/>
          </p:cNvSpPr>
          <p:nvPr>
            <p:ph type="body" sz="quarter" idx="10"/>
          </p:nvPr>
        </p:nvSpPr>
        <p:spPr>
          <a:xfrm>
            <a:off x="1725613" y="1681163"/>
            <a:ext cx="9505950" cy="2155341"/>
          </a:xfrm>
        </p:spPr>
        <p:txBody>
          <a:bodyPr/>
          <a:lstStyle/>
          <a:p>
            <a:r>
              <a:rPr lang="en-US" dirty="0"/>
              <a:t>TraCS Mailing List: email </a:t>
            </a:r>
            <a:r>
              <a:rPr lang="en-US" dirty="0">
                <a:hlinkClick r:id="rId3"/>
              </a:rPr>
              <a:t>badgertracs@dot.wi.gov</a:t>
            </a:r>
            <a:endParaRPr lang="en-US" dirty="0"/>
          </a:p>
          <a:p>
            <a:r>
              <a:rPr lang="en-US" dirty="0"/>
              <a:t>Getting support from Badger TraCS:</a:t>
            </a:r>
          </a:p>
          <a:p>
            <a:pPr lvl="1"/>
            <a:r>
              <a:rPr lang="en-US" dirty="0"/>
              <a:t>Email: BadgerTraCS@dot.wi.gov</a:t>
            </a:r>
          </a:p>
          <a:p>
            <a:pPr lvl="1"/>
            <a:r>
              <a:rPr lang="en-US" dirty="0"/>
              <a:t>Phone: (608) 267-2096</a:t>
            </a:r>
          </a:p>
          <a:p>
            <a:pPr lvl="1"/>
            <a:r>
              <a:rPr lang="en-US" dirty="0"/>
              <a:t>Website: </a:t>
            </a:r>
            <a:r>
              <a:rPr lang="en-US" dirty="0">
                <a:hlinkClick r:id="rId4"/>
              </a:rPr>
              <a:t>http://wibadgertracs.gov</a:t>
            </a:r>
            <a:endParaRPr lang="en-US" dirty="0"/>
          </a:p>
          <a:p>
            <a:pPr marL="228600" lvl="1" indent="0">
              <a:buNone/>
            </a:pPr>
            <a:endParaRPr lang="en-US" dirty="0"/>
          </a:p>
        </p:txBody>
      </p:sp>
      <p:sp>
        <p:nvSpPr>
          <p:cNvPr id="5" name="Text Placeholder 2"/>
          <p:cNvSpPr txBox="1">
            <a:spLocks/>
          </p:cNvSpPr>
          <p:nvPr/>
        </p:nvSpPr>
        <p:spPr>
          <a:xfrm>
            <a:off x="1725613" y="3836504"/>
            <a:ext cx="9505950" cy="2155341"/>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dirty="0"/>
              <a:t>Getting Access to the Resources Page (Extranet)</a:t>
            </a:r>
          </a:p>
          <a:p>
            <a:pPr lvl="1"/>
            <a:r>
              <a:rPr lang="en-US" dirty="0"/>
              <a:t>Installation Guide, Update Server Agency Reports, FAQ’s, TraCS Baseline downloads</a:t>
            </a:r>
          </a:p>
          <a:p>
            <a:pPr lvl="1"/>
            <a:r>
              <a:rPr lang="en-US" dirty="0"/>
              <a:t>Step 1: Create a Wisconsin User ID (WUID) -- </a:t>
            </a:r>
            <a:r>
              <a:rPr lang="en-US" dirty="0">
                <a:hlinkClick r:id="rId5"/>
              </a:rPr>
              <a:t>https://on.wisconsin.gov/WAMS/SelfRegController</a:t>
            </a:r>
            <a:endParaRPr lang="en-US" dirty="0"/>
          </a:p>
          <a:p>
            <a:pPr lvl="1"/>
            <a:r>
              <a:rPr lang="en-US" dirty="0"/>
              <a:t>Step 2: Request Extranet Access: email </a:t>
            </a:r>
            <a:r>
              <a:rPr lang="en-US" dirty="0">
                <a:hlinkClick r:id="rId3"/>
              </a:rPr>
              <a:t>badgertracs@dot.wi.gov</a:t>
            </a:r>
            <a:r>
              <a:rPr lang="en-US" dirty="0"/>
              <a:t> with WUID, First/Last Name, email address, name of agency, TraCS serial number</a:t>
            </a:r>
          </a:p>
          <a:p>
            <a:endParaRPr lang="en-US" dirty="0"/>
          </a:p>
          <a:p>
            <a:pPr marL="228600" lvl="1" indent="0">
              <a:buFont typeface="Arial" panose="020B0604020202020204" pitchFamily="34" charset="0"/>
              <a:buNone/>
            </a:pPr>
            <a:endParaRPr lang="en-US" dirty="0"/>
          </a:p>
        </p:txBody>
      </p:sp>
    </p:spTree>
    <p:extLst>
      <p:ext uri="{BB962C8B-B14F-4D97-AF65-F5344CB8AC3E}">
        <p14:creationId xmlns:p14="http://schemas.microsoft.com/office/powerpoint/2010/main" val="4275661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ormAutofit/>
          </a:bodyPr>
          <a:lstStyle/>
          <a:p>
            <a:r>
              <a:rPr lang="en-US" sz="3200" dirty="0"/>
              <a:t>Exports and transmits TraCS data to other systems as configured by the local agency.</a:t>
            </a:r>
          </a:p>
          <a:p>
            <a:r>
              <a:rPr lang="en-US" sz="3200" dirty="0"/>
              <a:t>Typically used to send data to Records Management Systems (RMS).</a:t>
            </a:r>
          </a:p>
          <a:p>
            <a:r>
              <a:rPr lang="en-US" sz="3200" dirty="0"/>
              <a:t>Step 1, Export controlled by Import/Export Instructions.</a:t>
            </a:r>
          </a:p>
          <a:p>
            <a:r>
              <a:rPr lang="en-US" sz="3200" dirty="0"/>
              <a:t>Step 2, Transmit controlled by Communications Instructions.</a:t>
            </a:r>
          </a:p>
        </p:txBody>
      </p:sp>
      <p:sp>
        <p:nvSpPr>
          <p:cNvPr id="3" name="Content Placeholder 2"/>
          <p:cNvSpPr>
            <a:spLocks noGrp="1"/>
          </p:cNvSpPr>
          <p:nvPr>
            <p:ph sz="quarter" idx="12"/>
          </p:nvPr>
        </p:nvSpPr>
        <p:spPr/>
        <p:txBody>
          <a:bodyPr/>
          <a:lstStyle/>
          <a:p>
            <a:r>
              <a:rPr lang="en-US" dirty="0">
                <a:solidFill>
                  <a:schemeClr val="tx1"/>
                </a:solidFill>
              </a:rPr>
              <a:t>Local (RMS)Transmission</a:t>
            </a:r>
          </a:p>
        </p:txBody>
      </p:sp>
    </p:spTree>
    <p:extLst>
      <p:ext uri="{BB962C8B-B14F-4D97-AF65-F5344CB8AC3E}">
        <p14:creationId xmlns:p14="http://schemas.microsoft.com/office/powerpoint/2010/main" val="20491570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 y="-1"/>
            <a:ext cx="12192001" cy="6879491"/>
          </a:xfrm>
          <a:prstGeom prst="rect">
            <a:avLst/>
          </a:prstGeom>
        </p:spPr>
      </p:pic>
      <p:pic>
        <p:nvPicPr>
          <p:cNvPr id="5" name="Picture 4"/>
          <p:cNvPicPr>
            <a:picLocks noChangeAspect="1"/>
          </p:cNvPicPr>
          <p:nvPr/>
        </p:nvPicPr>
        <p:blipFill>
          <a:blip r:embed="rId4"/>
          <a:stretch>
            <a:fillRect/>
          </a:stretch>
        </p:blipFill>
        <p:spPr>
          <a:xfrm>
            <a:off x="-67468" y="502146"/>
            <a:ext cx="11119781" cy="6377344"/>
          </a:xfrm>
          <a:prstGeom prst="rect">
            <a:avLst/>
          </a:prstGeom>
        </p:spPr>
      </p:pic>
      <p:pic>
        <p:nvPicPr>
          <p:cNvPr id="7" name="Picture 6"/>
          <p:cNvPicPr>
            <a:picLocks noChangeAspect="1"/>
          </p:cNvPicPr>
          <p:nvPr/>
        </p:nvPicPr>
        <p:blipFill>
          <a:blip r:embed="rId5"/>
          <a:stretch>
            <a:fillRect/>
          </a:stretch>
        </p:blipFill>
        <p:spPr>
          <a:xfrm>
            <a:off x="7124700" y="0"/>
            <a:ext cx="5067300" cy="1162050"/>
          </a:xfrm>
          <a:prstGeom prst="rect">
            <a:avLst/>
          </a:prstGeom>
        </p:spPr>
      </p:pic>
    </p:spTree>
    <p:extLst>
      <p:ext uri="{BB962C8B-B14F-4D97-AF65-F5344CB8AC3E}">
        <p14:creationId xmlns:p14="http://schemas.microsoft.com/office/powerpoint/2010/main" val="2111515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949" y="1502578"/>
            <a:ext cx="9506162" cy="5163265"/>
          </a:xfrm>
        </p:spPr>
        <p:txBody>
          <a:bodyPr anchor="ctr">
            <a:normAutofit fontScale="92500" lnSpcReduction="10000"/>
          </a:bodyPr>
          <a:lstStyle/>
          <a:p>
            <a:r>
              <a:rPr lang="en-US" sz="3200" dirty="0"/>
              <a:t>All local agency data exports located under the </a:t>
            </a:r>
            <a:r>
              <a:rPr lang="en-US" sz="3200" b="1" dirty="0" err="1"/>
              <a:t>ExportRMS</a:t>
            </a:r>
            <a:r>
              <a:rPr lang="en-US" sz="3200" dirty="0"/>
              <a:t> action.</a:t>
            </a:r>
          </a:p>
          <a:p>
            <a:r>
              <a:rPr lang="en-US" sz="3200" dirty="0"/>
              <a:t>Activate either </a:t>
            </a:r>
            <a:r>
              <a:rPr lang="en-US" sz="3200" b="1" dirty="0"/>
              <a:t>xmlToRMS</a:t>
            </a:r>
            <a:r>
              <a:rPr lang="en-US" sz="3200" dirty="0"/>
              <a:t> for the standard format or </a:t>
            </a:r>
            <a:r>
              <a:rPr lang="en-US" sz="3200" b="1" dirty="0"/>
              <a:t>73xmlToRMS</a:t>
            </a:r>
            <a:r>
              <a:rPr lang="en-US" sz="3200" dirty="0"/>
              <a:t> for the TraCS 7.3 backward compatibility  format.</a:t>
            </a:r>
          </a:p>
          <a:p>
            <a:r>
              <a:rPr lang="en-US" sz="3200" dirty="0"/>
              <a:t>Activate </a:t>
            </a:r>
            <a:r>
              <a:rPr lang="en-US" sz="3200" b="1" dirty="0"/>
              <a:t>imageToRMS</a:t>
            </a:r>
            <a:r>
              <a:rPr lang="en-US" sz="3200" dirty="0"/>
              <a:t> if you want a PDF or TIFF of the report.  (useful for image systems)</a:t>
            </a:r>
          </a:p>
          <a:p>
            <a:r>
              <a:rPr lang="en-US" sz="3200" dirty="0"/>
              <a:t>It is also possible to export data in any format if you configure a custom XSLT stylesheet.</a:t>
            </a:r>
          </a:p>
          <a:p>
            <a:r>
              <a:rPr lang="en-US" sz="3200" dirty="0"/>
              <a:t>See </a:t>
            </a:r>
            <a:r>
              <a:rPr lang="en-US" sz="3200" b="1" dirty="0"/>
              <a:t>Exporting Data</a:t>
            </a:r>
            <a:r>
              <a:rPr lang="en-US" sz="3200" dirty="0"/>
              <a:t> in the </a:t>
            </a:r>
            <a:r>
              <a:rPr lang="en-US" sz="3200" i="1" dirty="0"/>
              <a:t>Badger TraCS Maintenance Guide</a:t>
            </a:r>
            <a:r>
              <a:rPr lang="en-US" sz="3200" dirty="0"/>
              <a:t> for more information.</a:t>
            </a:r>
            <a:endParaRPr lang="en-US" sz="3200" b="1" dirty="0"/>
          </a:p>
        </p:txBody>
      </p:sp>
      <p:sp>
        <p:nvSpPr>
          <p:cNvPr id="3" name="Content Placeholder 2"/>
          <p:cNvSpPr>
            <a:spLocks noGrp="1"/>
          </p:cNvSpPr>
          <p:nvPr>
            <p:ph sz="quarter" idx="12"/>
          </p:nvPr>
        </p:nvSpPr>
        <p:spPr/>
        <p:txBody>
          <a:bodyPr/>
          <a:lstStyle/>
          <a:p>
            <a:r>
              <a:rPr lang="en-US" dirty="0">
                <a:solidFill>
                  <a:schemeClr val="tx1"/>
                </a:solidFill>
              </a:rPr>
              <a:t>Local (RMS)Transmission</a:t>
            </a:r>
          </a:p>
        </p:txBody>
      </p:sp>
    </p:spTree>
    <p:extLst>
      <p:ext uri="{BB962C8B-B14F-4D97-AF65-F5344CB8AC3E}">
        <p14:creationId xmlns:p14="http://schemas.microsoft.com/office/powerpoint/2010/main" val="6220441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12192000" cy="6858000"/>
          </a:xfrm>
          <a:prstGeom prst="rect">
            <a:avLst/>
          </a:prstGeom>
        </p:spPr>
      </p:pic>
      <p:pic>
        <p:nvPicPr>
          <p:cNvPr id="6" name="Picture 5"/>
          <p:cNvPicPr>
            <a:picLocks noChangeAspect="1"/>
          </p:cNvPicPr>
          <p:nvPr/>
        </p:nvPicPr>
        <p:blipFill>
          <a:blip r:embed="rId4"/>
          <a:stretch>
            <a:fillRect/>
          </a:stretch>
        </p:blipFill>
        <p:spPr>
          <a:xfrm>
            <a:off x="-119270" y="3301"/>
            <a:ext cx="12311270" cy="6854699"/>
          </a:xfrm>
          <a:prstGeom prst="rect">
            <a:avLst/>
          </a:prstGeom>
        </p:spPr>
      </p:pic>
      <p:pic>
        <p:nvPicPr>
          <p:cNvPr id="8" name="Picture 7"/>
          <p:cNvPicPr>
            <a:picLocks noChangeAspect="1"/>
          </p:cNvPicPr>
          <p:nvPr/>
        </p:nvPicPr>
        <p:blipFill>
          <a:blip r:embed="rId5"/>
          <a:stretch>
            <a:fillRect/>
          </a:stretch>
        </p:blipFill>
        <p:spPr>
          <a:xfrm>
            <a:off x="7124700" y="0"/>
            <a:ext cx="5067300" cy="1162050"/>
          </a:xfrm>
          <a:prstGeom prst="rect">
            <a:avLst/>
          </a:prstGeom>
        </p:spPr>
      </p:pic>
    </p:spTree>
    <p:extLst>
      <p:ext uri="{BB962C8B-B14F-4D97-AF65-F5344CB8AC3E}">
        <p14:creationId xmlns:p14="http://schemas.microsoft.com/office/powerpoint/2010/main" val="127437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949" y="1502578"/>
            <a:ext cx="9506162" cy="5163265"/>
          </a:xfrm>
        </p:spPr>
        <p:txBody>
          <a:bodyPr anchor="ctr">
            <a:normAutofit/>
          </a:bodyPr>
          <a:lstStyle/>
          <a:p>
            <a:r>
              <a:rPr lang="en-US" sz="3200" dirty="0"/>
              <a:t>All local agency data communications instructions located under the </a:t>
            </a:r>
            <a:r>
              <a:rPr lang="en-US" sz="3200" b="1" dirty="0"/>
              <a:t>TransComm</a:t>
            </a:r>
            <a:r>
              <a:rPr lang="en-US" sz="3200" dirty="0"/>
              <a:t> action and end in “RMS”.</a:t>
            </a:r>
          </a:p>
          <a:p>
            <a:r>
              <a:rPr lang="en-US" sz="3200" dirty="0"/>
              <a:t>Communications instructions move the data that has been exported out of TraCS.</a:t>
            </a:r>
          </a:p>
          <a:p>
            <a:r>
              <a:rPr lang="en-US" sz="3200" dirty="0"/>
              <a:t>Common Communication Types</a:t>
            </a:r>
          </a:p>
          <a:p>
            <a:pPr lvl="1"/>
            <a:r>
              <a:rPr lang="en-US" sz="3000" dirty="0"/>
              <a:t>File Copy</a:t>
            </a:r>
          </a:p>
          <a:p>
            <a:pPr lvl="1"/>
            <a:r>
              <a:rPr lang="en-US" sz="3000" dirty="0"/>
              <a:t>FTP (Insecure unless you choose FTPS protocol)</a:t>
            </a:r>
          </a:p>
          <a:p>
            <a:pPr lvl="1"/>
            <a:r>
              <a:rPr lang="en-US" sz="3000" dirty="0"/>
              <a:t>HTTP Post</a:t>
            </a:r>
          </a:p>
        </p:txBody>
      </p:sp>
      <p:sp>
        <p:nvSpPr>
          <p:cNvPr id="3" name="Content Placeholder 2"/>
          <p:cNvSpPr>
            <a:spLocks noGrp="1"/>
          </p:cNvSpPr>
          <p:nvPr>
            <p:ph sz="quarter" idx="12"/>
          </p:nvPr>
        </p:nvSpPr>
        <p:spPr/>
        <p:txBody>
          <a:bodyPr/>
          <a:lstStyle/>
          <a:p>
            <a:r>
              <a:rPr lang="en-US" dirty="0">
                <a:solidFill>
                  <a:schemeClr val="tx1"/>
                </a:solidFill>
              </a:rPr>
              <a:t>Local (RMS)Transmission</a:t>
            </a:r>
          </a:p>
        </p:txBody>
      </p:sp>
    </p:spTree>
    <p:extLst>
      <p:ext uri="{BB962C8B-B14F-4D97-AF65-F5344CB8AC3E}">
        <p14:creationId xmlns:p14="http://schemas.microsoft.com/office/powerpoint/2010/main" val="5941288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949" y="1502578"/>
            <a:ext cx="9506162" cy="5163265"/>
          </a:xfrm>
        </p:spPr>
        <p:txBody>
          <a:bodyPr anchor="ctr">
            <a:normAutofit/>
          </a:bodyPr>
          <a:lstStyle/>
          <a:p>
            <a:r>
              <a:rPr lang="en-US" sz="3200" dirty="0"/>
              <a:t>File Options: which files to process and where to find them on the transmitting computer</a:t>
            </a:r>
          </a:p>
          <a:p>
            <a:r>
              <a:rPr lang="en-US" sz="3200" dirty="0"/>
              <a:t>Combine Options: how individual files are to be combined: zipped together or one large XML document or files sent individually</a:t>
            </a:r>
          </a:p>
          <a:p>
            <a:pPr lvl="1"/>
            <a:r>
              <a:rPr lang="en-US" sz="3000" dirty="0"/>
              <a:t>File encryption options also here.</a:t>
            </a:r>
          </a:p>
          <a:p>
            <a:r>
              <a:rPr lang="en-US" sz="3200" dirty="0"/>
              <a:t>Communication Options: where to send the data. </a:t>
            </a:r>
          </a:p>
        </p:txBody>
      </p:sp>
      <p:sp>
        <p:nvSpPr>
          <p:cNvPr id="3" name="Content Placeholder 2"/>
          <p:cNvSpPr>
            <a:spLocks noGrp="1"/>
          </p:cNvSpPr>
          <p:nvPr>
            <p:ph sz="quarter" idx="12"/>
          </p:nvPr>
        </p:nvSpPr>
        <p:spPr/>
        <p:txBody>
          <a:bodyPr/>
          <a:lstStyle/>
          <a:p>
            <a:r>
              <a:rPr lang="en-US" dirty="0">
                <a:solidFill>
                  <a:schemeClr val="tx1"/>
                </a:solidFill>
              </a:rPr>
              <a:t>Local (RMS)Transmission</a:t>
            </a:r>
          </a:p>
        </p:txBody>
      </p:sp>
    </p:spTree>
    <p:extLst>
      <p:ext uri="{BB962C8B-B14F-4D97-AF65-F5344CB8AC3E}">
        <p14:creationId xmlns:p14="http://schemas.microsoft.com/office/powerpoint/2010/main" val="25933936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a:t>The Configuration Wizard is a utility form available in TraCS for Administrators</a:t>
            </a:r>
          </a:p>
          <a:p>
            <a:r>
              <a:rPr lang="en-US" sz="2400" dirty="0"/>
              <a:t>Uses</a:t>
            </a:r>
          </a:p>
          <a:p>
            <a:pPr lvl="1"/>
            <a:r>
              <a:rPr lang="en-US" sz="2400" dirty="0"/>
              <a:t>Immediately update most common settings on the local computer</a:t>
            </a:r>
          </a:p>
          <a:p>
            <a:pPr lvl="1"/>
            <a:r>
              <a:rPr lang="en-US" sz="2400" dirty="0"/>
              <a:t>Optionally, back up those settings to the TraCS office database.</a:t>
            </a:r>
          </a:p>
          <a:p>
            <a:pPr lvl="1"/>
            <a:r>
              <a:rPr lang="en-US" sz="2400" dirty="0"/>
              <a:t>Optionally, restore those settings to the local computer whenever a user logs in.</a:t>
            </a:r>
          </a:p>
          <a:p>
            <a:pPr lvl="1"/>
            <a:r>
              <a:rPr lang="en-US" sz="2400" dirty="0"/>
              <a:t>Optionally, back up and restore document numbers.</a:t>
            </a:r>
          </a:p>
          <a:p>
            <a:pPr lvl="1"/>
            <a:r>
              <a:rPr lang="en-US" sz="2400" dirty="0"/>
              <a:t>Prepare distribution files to distribute settings and configuration files to all computers running TraCS</a:t>
            </a:r>
          </a:p>
          <a:p>
            <a:pPr marL="0" indent="0">
              <a:buNone/>
            </a:pPr>
            <a:endParaRPr lang="en-US" dirty="0"/>
          </a:p>
        </p:txBody>
      </p:sp>
      <p:sp>
        <p:nvSpPr>
          <p:cNvPr id="3" name="Content Placeholder 2"/>
          <p:cNvSpPr>
            <a:spLocks noGrp="1"/>
          </p:cNvSpPr>
          <p:nvPr>
            <p:ph sz="quarter" idx="12"/>
          </p:nvPr>
        </p:nvSpPr>
        <p:spPr/>
        <p:txBody>
          <a:bodyPr/>
          <a:lstStyle/>
          <a:p>
            <a:r>
              <a:rPr lang="en-US" dirty="0">
                <a:solidFill>
                  <a:schemeClr val="tx1"/>
                </a:solidFill>
              </a:rPr>
              <a:t>Configuration Wizard</a:t>
            </a:r>
          </a:p>
        </p:txBody>
      </p:sp>
    </p:spTree>
    <p:extLst>
      <p:ext uri="{BB962C8B-B14F-4D97-AF65-F5344CB8AC3E}">
        <p14:creationId xmlns:p14="http://schemas.microsoft.com/office/powerpoint/2010/main" val="34749482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cstate="print"/>
          <a:srcRect/>
          <a:stretch>
            <a:fillRect/>
          </a:stretch>
        </p:blipFill>
        <p:spPr bwMode="auto">
          <a:xfrm>
            <a:off x="2963934" y="191742"/>
            <a:ext cx="6339092" cy="6477414"/>
          </a:xfrm>
          <a:prstGeom prst="rect">
            <a:avLst/>
          </a:prstGeom>
          <a:noFill/>
          <a:ln w="9525">
            <a:noFill/>
            <a:miter lim="800000"/>
            <a:headEnd/>
            <a:tailEnd/>
          </a:ln>
        </p:spPr>
      </p:pic>
      <p:pic>
        <p:nvPicPr>
          <p:cNvPr id="6" name="Picture 5"/>
          <p:cNvPicPr>
            <a:picLocks noChangeAspect="1"/>
          </p:cNvPicPr>
          <p:nvPr/>
        </p:nvPicPr>
        <p:blipFill>
          <a:blip r:embed="rId4"/>
          <a:stretch>
            <a:fillRect/>
          </a:stretch>
        </p:blipFill>
        <p:spPr>
          <a:xfrm>
            <a:off x="376031" y="362364"/>
            <a:ext cx="1323560" cy="1286794"/>
          </a:xfrm>
          <a:prstGeom prst="rect">
            <a:avLst/>
          </a:prstGeom>
        </p:spPr>
      </p:pic>
      <p:pic>
        <p:nvPicPr>
          <p:cNvPr id="7" name="Picture 6"/>
          <p:cNvPicPr/>
          <p:nvPr/>
        </p:nvPicPr>
        <p:blipFill>
          <a:blip r:embed="rId5" cstate="print"/>
          <a:srcRect/>
          <a:stretch>
            <a:fillRect/>
          </a:stretch>
        </p:blipFill>
        <p:spPr bwMode="auto">
          <a:xfrm>
            <a:off x="1" y="1630702"/>
            <a:ext cx="12192000" cy="4196606"/>
          </a:xfrm>
          <a:prstGeom prst="rect">
            <a:avLst/>
          </a:prstGeom>
          <a:noFill/>
          <a:ln w="9525">
            <a:noFill/>
            <a:miter lim="800000"/>
            <a:headEnd/>
            <a:tailEnd/>
          </a:ln>
        </p:spPr>
      </p:pic>
    </p:spTree>
    <p:extLst>
      <p:ext uri="{BB962C8B-B14F-4D97-AF65-F5344CB8AC3E}">
        <p14:creationId xmlns:p14="http://schemas.microsoft.com/office/powerpoint/2010/main" val="347635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figWizard"/>
          <p:cNvPicPr/>
          <p:nvPr/>
        </p:nvPicPr>
        <p:blipFill>
          <a:blip r:embed="rId3"/>
          <a:stretch>
            <a:fillRect/>
          </a:stretch>
        </p:blipFill>
        <p:spPr>
          <a:xfrm>
            <a:off x="2176813" y="545"/>
            <a:ext cx="7031314" cy="6858000"/>
          </a:xfrm>
          <a:prstGeom prst="rect">
            <a:avLst/>
          </a:prstGeom>
        </p:spPr>
      </p:pic>
      <p:sp>
        <p:nvSpPr>
          <p:cNvPr id="10" name="WIBRS"/>
          <p:cNvSpPr/>
          <p:nvPr/>
        </p:nvSpPr>
        <p:spPr>
          <a:xfrm>
            <a:off x="7073269" y="865446"/>
            <a:ext cx="2134858"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romptFolder"/>
          <p:cNvSpPr/>
          <p:nvPr/>
        </p:nvSpPr>
        <p:spPr>
          <a:xfrm>
            <a:off x="2189340" y="915183"/>
            <a:ext cx="1515097"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irstInitial"/>
          <p:cNvSpPr/>
          <p:nvPr/>
        </p:nvSpPr>
        <p:spPr>
          <a:xfrm>
            <a:off x="2201866" y="1533859"/>
            <a:ext cx="6914939"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xternalSearch"/>
          <p:cNvSpPr/>
          <p:nvPr/>
        </p:nvSpPr>
        <p:spPr>
          <a:xfrm>
            <a:off x="2201866" y="1856093"/>
            <a:ext cx="6914939"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p"/>
          <p:cNvSpPr/>
          <p:nvPr/>
        </p:nvSpPr>
        <p:spPr>
          <a:xfrm>
            <a:off x="2203954" y="2183857"/>
            <a:ext cx="6914939"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GPS"/>
          <p:cNvSpPr/>
          <p:nvPr/>
        </p:nvSpPr>
        <p:spPr>
          <a:xfrm>
            <a:off x="2206042" y="2499095"/>
            <a:ext cx="6910763"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ttachment"/>
          <p:cNvSpPr/>
          <p:nvPr/>
        </p:nvSpPr>
        <p:spPr>
          <a:xfrm>
            <a:off x="2220656" y="2789281"/>
            <a:ext cx="6910763"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tention"/>
          <p:cNvSpPr/>
          <p:nvPr/>
        </p:nvSpPr>
        <p:spPr>
          <a:xfrm>
            <a:off x="2235271" y="3743345"/>
            <a:ext cx="4215634"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ogin"/>
          <p:cNvSpPr/>
          <p:nvPr/>
        </p:nvSpPr>
        <p:spPr>
          <a:xfrm>
            <a:off x="6458621" y="3757959"/>
            <a:ext cx="2672797"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iagram"/>
          <p:cNvSpPr/>
          <p:nvPr/>
        </p:nvSpPr>
        <p:spPr>
          <a:xfrm>
            <a:off x="2201869" y="4073196"/>
            <a:ext cx="6929549" cy="1252033"/>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cheduler"/>
          <p:cNvSpPr/>
          <p:nvPr/>
        </p:nvSpPr>
        <p:spPr>
          <a:xfrm>
            <a:off x="2236188" y="4981521"/>
            <a:ext cx="6929549" cy="854300"/>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Virtual"/>
          <p:cNvSpPr/>
          <p:nvPr/>
        </p:nvSpPr>
        <p:spPr>
          <a:xfrm>
            <a:off x="2197913" y="5923034"/>
            <a:ext cx="6914939"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ELCINumbers"/>
          <p:cNvSpPr/>
          <p:nvPr/>
        </p:nvSpPr>
        <p:spPr>
          <a:xfrm>
            <a:off x="2204009" y="1210826"/>
            <a:ext cx="6914939"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mputer"/>
          <p:cNvSpPr/>
          <p:nvPr/>
        </p:nvSpPr>
        <p:spPr>
          <a:xfrm>
            <a:off x="2201866" y="269019"/>
            <a:ext cx="7031314" cy="630756"/>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utoUpdate"/>
          <p:cNvSpPr/>
          <p:nvPr/>
        </p:nvSpPr>
        <p:spPr>
          <a:xfrm>
            <a:off x="2189340" y="251065"/>
            <a:ext cx="1515097"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BackupDocNumInfo"/>
          <p:cNvSpPr txBox="1"/>
          <p:nvPr/>
        </p:nvSpPr>
        <p:spPr>
          <a:xfrm>
            <a:off x="367625" y="905853"/>
            <a:ext cx="10914038" cy="5570756"/>
          </a:xfrm>
          <a:prstGeom prst="rect">
            <a:avLst/>
          </a:prstGeom>
          <a:solidFill>
            <a:schemeClr val="accent2">
              <a:lumMod val="40000"/>
              <a:lumOff val="60000"/>
            </a:schemeClr>
          </a:solidFill>
        </p:spPr>
        <p:txBody>
          <a:bodyPr wrap="square" rtlCol="0">
            <a:spAutoFit/>
          </a:bodyPr>
          <a:lstStyle/>
          <a:p>
            <a:pPr algn="ctr"/>
            <a:r>
              <a:rPr lang="en-US" sz="3600" dirty="0"/>
              <a:t>Back Up Document Numbers to Database</a:t>
            </a:r>
          </a:p>
          <a:p>
            <a:pPr marL="285750" indent="-285750">
              <a:buFont typeface="Arial" panose="020B0604020202020204" pitchFamily="34" charset="0"/>
              <a:buChar char="•"/>
            </a:pPr>
            <a:r>
              <a:rPr lang="en-US" sz="3200" dirty="0"/>
              <a:t>Requires good connectivity in the squad car.</a:t>
            </a:r>
          </a:p>
          <a:p>
            <a:pPr marL="285750" indent="-285750">
              <a:buFont typeface="Arial" panose="020B0604020202020204" pitchFamily="34" charset="0"/>
              <a:buChar char="•"/>
            </a:pPr>
            <a:r>
              <a:rPr lang="en-US" sz="3200" dirty="0"/>
              <a:t>Will slow down log in.</a:t>
            </a:r>
          </a:p>
          <a:p>
            <a:pPr marL="285750" indent="-285750">
              <a:buFont typeface="Arial" panose="020B0604020202020204" pitchFamily="34" charset="0"/>
              <a:buChar char="•"/>
            </a:pPr>
            <a:r>
              <a:rPr lang="en-US" sz="3200" dirty="0"/>
              <a:t>Saves the day when a system restore has rolled back the auto-number file.</a:t>
            </a:r>
          </a:p>
          <a:p>
            <a:pPr marL="285750" indent="-285750">
              <a:buFont typeface="Arial" panose="020B0604020202020204" pitchFamily="34" charset="0"/>
              <a:buChar char="•"/>
            </a:pPr>
            <a:r>
              <a:rPr lang="en-US" sz="3200" dirty="0"/>
              <a:t>At login, compares timestamp in database to timestamp in auto-number file for each number type</a:t>
            </a:r>
          </a:p>
          <a:p>
            <a:pPr marL="742950" lvl="1" indent="-285750">
              <a:buFont typeface="Arial" panose="020B0604020202020204" pitchFamily="34" charset="0"/>
              <a:buChar char="•"/>
            </a:pPr>
            <a:r>
              <a:rPr lang="en-US" sz="3200" dirty="0"/>
              <a:t>Updates auto-number file if appropriate.</a:t>
            </a:r>
          </a:p>
          <a:p>
            <a:pPr marL="285750" indent="-285750">
              <a:buFont typeface="Arial" panose="020B0604020202020204" pitchFamily="34" charset="0"/>
              <a:buChar char="•"/>
            </a:pPr>
            <a:r>
              <a:rPr lang="en-US" sz="3200" dirty="0"/>
              <a:t>At log off, compares timestamp in database to timestamp in auto-number file.</a:t>
            </a:r>
          </a:p>
          <a:p>
            <a:pPr marL="742950" lvl="1" indent="-285750">
              <a:buFont typeface="Arial" panose="020B0604020202020204" pitchFamily="34" charset="0"/>
              <a:buChar char="•"/>
            </a:pPr>
            <a:r>
              <a:rPr lang="en-US" sz="3200" dirty="0"/>
              <a:t>Updates database if appropriate.</a:t>
            </a:r>
          </a:p>
        </p:txBody>
      </p:sp>
      <p:sp>
        <p:nvSpPr>
          <p:cNvPr id="13" name="ElciNumberInfo"/>
          <p:cNvSpPr txBox="1"/>
          <p:nvPr/>
        </p:nvSpPr>
        <p:spPr>
          <a:xfrm>
            <a:off x="1255783" y="161110"/>
            <a:ext cx="9253330" cy="6555641"/>
          </a:xfrm>
          <a:prstGeom prst="rect">
            <a:avLst/>
          </a:prstGeom>
          <a:solidFill>
            <a:schemeClr val="accent2">
              <a:lumMod val="40000"/>
              <a:lumOff val="60000"/>
            </a:schemeClr>
          </a:solidFill>
        </p:spPr>
        <p:txBody>
          <a:bodyPr wrap="square" rtlCol="0">
            <a:spAutoFit/>
          </a:bodyPr>
          <a:lstStyle/>
          <a:p>
            <a:pPr algn="ctr"/>
            <a:r>
              <a:rPr lang="en-US" sz="3600" dirty="0"/>
              <a:t>Traffic Citation Number Auto-Install</a:t>
            </a:r>
          </a:p>
          <a:p>
            <a:pPr marL="285750" indent="-285750">
              <a:buFont typeface="Arial" panose="020B0604020202020204" pitchFamily="34" charset="0"/>
              <a:buChar char="•"/>
            </a:pPr>
            <a:r>
              <a:rPr lang="en-US" sz="3200" dirty="0"/>
              <a:t>Enter Yes in the </a:t>
            </a:r>
            <a:r>
              <a:rPr lang="en-US" sz="3200" b="1" dirty="0"/>
              <a:t>Auto-install ELCI Citation Numbers</a:t>
            </a:r>
            <a:r>
              <a:rPr lang="en-US" sz="3200" dirty="0"/>
              <a:t> field to automatically install traffic citation numbers at log in time</a:t>
            </a:r>
          </a:p>
          <a:p>
            <a:pPr marL="742950" lvl="1" indent="-285750">
              <a:buFont typeface="Arial" panose="020B0604020202020204" pitchFamily="34" charset="0"/>
              <a:buChar char="•"/>
            </a:pPr>
            <a:r>
              <a:rPr lang="en-US" sz="3200" dirty="0"/>
              <a:t>Requires good connectivity</a:t>
            </a:r>
          </a:p>
          <a:p>
            <a:pPr marL="742950" lvl="1" indent="-285750">
              <a:buFont typeface="Arial" panose="020B0604020202020204" pitchFamily="34" charset="0"/>
              <a:buChar char="•"/>
            </a:pPr>
            <a:r>
              <a:rPr lang="en-US" sz="3200" dirty="0"/>
              <a:t>Will slow down log in.</a:t>
            </a:r>
          </a:p>
          <a:p>
            <a:pPr marL="285750" indent="-285750">
              <a:buFont typeface="Arial" panose="020B0604020202020204" pitchFamily="34" charset="0"/>
              <a:buChar char="•"/>
            </a:pPr>
            <a:r>
              <a:rPr lang="en-US" sz="3200" dirty="0"/>
              <a:t>Enter the quantity of citation numbers to install.</a:t>
            </a:r>
          </a:p>
          <a:p>
            <a:pPr marL="742950" lvl="1" indent="-285750">
              <a:buFont typeface="Arial" panose="020B0604020202020204" pitchFamily="34" charset="0"/>
              <a:buChar char="•"/>
            </a:pPr>
            <a:r>
              <a:rPr lang="en-US" sz="3200" dirty="0"/>
              <a:t>Between 50 to 1000</a:t>
            </a:r>
          </a:p>
          <a:p>
            <a:pPr marL="742950" lvl="1" indent="-285750">
              <a:buFont typeface="Arial" panose="020B0604020202020204" pitchFamily="34" charset="0"/>
              <a:buChar char="•"/>
            </a:pPr>
            <a:r>
              <a:rPr lang="en-US" sz="3200" dirty="0"/>
              <a:t>Do not install more than one year’s worth </a:t>
            </a:r>
          </a:p>
          <a:p>
            <a:pPr marL="285750" indent="-285750">
              <a:buFont typeface="Arial" panose="020B0604020202020204" pitchFamily="34" charset="0"/>
              <a:buChar char="•"/>
            </a:pPr>
            <a:r>
              <a:rPr lang="en-US" sz="3200" dirty="0"/>
              <a:t>Use the import button on the databar to import your TraCS Agency Number.</a:t>
            </a:r>
          </a:p>
          <a:p>
            <a:pPr marL="742950" lvl="1" indent="-285750">
              <a:buFont typeface="Arial" panose="020B0604020202020204" pitchFamily="34" charset="0"/>
              <a:buChar char="•"/>
            </a:pPr>
            <a:r>
              <a:rPr lang="en-US" sz="3200" dirty="0"/>
              <a:t>If you are a large agency you may have more than one number assigned.</a:t>
            </a:r>
            <a:endParaRPr lang="en-US" dirty="0"/>
          </a:p>
        </p:txBody>
      </p:sp>
      <p:sp>
        <p:nvSpPr>
          <p:cNvPr id="43" name="VirtualrInfo"/>
          <p:cNvSpPr txBox="1"/>
          <p:nvPr/>
        </p:nvSpPr>
        <p:spPr>
          <a:xfrm>
            <a:off x="87700" y="3142493"/>
            <a:ext cx="10914038" cy="3108543"/>
          </a:xfrm>
          <a:prstGeom prst="rect">
            <a:avLst/>
          </a:prstGeom>
          <a:solidFill>
            <a:schemeClr val="accent2">
              <a:lumMod val="40000"/>
              <a:lumOff val="60000"/>
            </a:schemeClr>
          </a:solidFill>
        </p:spPr>
        <p:txBody>
          <a:bodyPr wrap="square" rtlCol="0">
            <a:spAutoFit/>
          </a:bodyPr>
          <a:lstStyle/>
          <a:p>
            <a:pPr algn="ctr"/>
            <a:r>
              <a:rPr lang="en-US" sz="3600" dirty="0"/>
              <a:t>Machine ID Location &amp; Auto Number Location</a:t>
            </a:r>
          </a:p>
          <a:p>
            <a:pPr marL="285750" indent="-285750">
              <a:buFont typeface="Arial" panose="020B0604020202020204" pitchFamily="34" charset="0"/>
              <a:buChar char="•"/>
            </a:pPr>
            <a:r>
              <a:rPr lang="en-US" sz="3200" dirty="0"/>
              <a:t>Typically never changed from default.</a:t>
            </a:r>
          </a:p>
          <a:p>
            <a:pPr marL="285750" indent="-285750">
              <a:buFont typeface="Arial" panose="020B0604020202020204" pitchFamily="34" charset="0"/>
              <a:buChar char="•"/>
            </a:pPr>
            <a:r>
              <a:rPr lang="en-US" sz="3200" dirty="0"/>
              <a:t>May change if serving TraCS as a virtualize application (Citrix, VMWare, etc.)</a:t>
            </a:r>
          </a:p>
          <a:p>
            <a:pPr marL="742950" lvl="1" indent="-285750">
              <a:buFont typeface="Arial" panose="020B0604020202020204" pitchFamily="34" charset="0"/>
              <a:buChar char="•"/>
            </a:pPr>
            <a:r>
              <a:rPr lang="en-US" sz="3200" dirty="0"/>
              <a:t>Not recommended</a:t>
            </a:r>
          </a:p>
          <a:p>
            <a:pPr marL="742950" lvl="1" indent="-285750">
              <a:buFont typeface="Arial" panose="020B0604020202020204" pitchFamily="34" charset="0"/>
              <a:buChar char="•"/>
            </a:pPr>
            <a:r>
              <a:rPr lang="en-US" sz="3200" dirty="0"/>
              <a:t>If doing to avoid end-shifting, move to web services.</a:t>
            </a:r>
          </a:p>
        </p:txBody>
      </p:sp>
      <p:sp>
        <p:nvSpPr>
          <p:cNvPr id="41" name="SchedulerInfo"/>
          <p:cNvSpPr txBox="1"/>
          <p:nvPr/>
        </p:nvSpPr>
        <p:spPr>
          <a:xfrm>
            <a:off x="513551" y="1867990"/>
            <a:ext cx="10914038" cy="3108543"/>
          </a:xfrm>
          <a:prstGeom prst="rect">
            <a:avLst/>
          </a:prstGeom>
          <a:solidFill>
            <a:schemeClr val="accent2">
              <a:lumMod val="40000"/>
              <a:lumOff val="60000"/>
            </a:schemeClr>
          </a:solidFill>
        </p:spPr>
        <p:txBody>
          <a:bodyPr wrap="square" rtlCol="0">
            <a:spAutoFit/>
          </a:bodyPr>
          <a:lstStyle/>
          <a:p>
            <a:pPr algn="ctr"/>
            <a:r>
              <a:rPr lang="en-US" sz="3600" dirty="0"/>
              <a:t>Court Scheduler</a:t>
            </a:r>
          </a:p>
          <a:p>
            <a:pPr marL="285750" indent="-285750">
              <a:buFont typeface="Arial" panose="020B0604020202020204" pitchFamily="34" charset="0"/>
              <a:buChar char="•"/>
            </a:pPr>
            <a:r>
              <a:rPr lang="en-US" sz="3200" dirty="0"/>
              <a:t>Allows Interface with a court’s web service for scheduling court appointments.</a:t>
            </a:r>
          </a:p>
          <a:p>
            <a:pPr marL="285750" indent="-285750">
              <a:buFont typeface="Arial" panose="020B0604020202020204" pitchFamily="34" charset="0"/>
              <a:buChar char="•"/>
            </a:pPr>
            <a:r>
              <a:rPr lang="en-US" sz="3200" dirty="0"/>
              <a:t>To our knowledge, no court has implemented the required web service.</a:t>
            </a:r>
          </a:p>
          <a:p>
            <a:pPr marL="285750" indent="-285750">
              <a:buFont typeface="Arial" panose="020B0604020202020204" pitchFamily="34" charset="0"/>
              <a:buChar char="•"/>
            </a:pPr>
            <a:r>
              <a:rPr lang="en-US" sz="3200" dirty="0"/>
              <a:t>See Task 3.7(B) for more information</a:t>
            </a:r>
          </a:p>
        </p:txBody>
      </p:sp>
      <p:sp>
        <p:nvSpPr>
          <p:cNvPr id="38" name="DiagramInfo"/>
          <p:cNvSpPr txBox="1"/>
          <p:nvPr/>
        </p:nvSpPr>
        <p:spPr>
          <a:xfrm>
            <a:off x="592799" y="8710"/>
            <a:ext cx="10914038" cy="4093428"/>
          </a:xfrm>
          <a:prstGeom prst="rect">
            <a:avLst/>
          </a:prstGeom>
          <a:solidFill>
            <a:schemeClr val="accent2">
              <a:lumMod val="40000"/>
              <a:lumOff val="60000"/>
            </a:schemeClr>
          </a:solidFill>
        </p:spPr>
        <p:txBody>
          <a:bodyPr wrap="square" rtlCol="0">
            <a:spAutoFit/>
          </a:bodyPr>
          <a:lstStyle/>
          <a:p>
            <a:pPr algn="ctr"/>
            <a:r>
              <a:rPr lang="en-US" sz="3600" dirty="0"/>
              <a:t>Diagram Tools</a:t>
            </a:r>
          </a:p>
          <a:p>
            <a:pPr marL="285750" indent="-285750">
              <a:buFont typeface="Arial" panose="020B0604020202020204" pitchFamily="34" charset="0"/>
              <a:buChar char="•"/>
            </a:pPr>
            <a:r>
              <a:rPr lang="en-US" sz="3200" dirty="0"/>
              <a:t>TraCS includes a built-in diagram tool which is adequate for completing the crash form.</a:t>
            </a:r>
          </a:p>
          <a:p>
            <a:pPr marL="285750" indent="-285750">
              <a:buFont typeface="Arial" panose="020B0604020202020204" pitchFamily="34" charset="0"/>
              <a:buChar char="•"/>
            </a:pPr>
            <a:r>
              <a:rPr lang="en-US" sz="3200" dirty="0"/>
              <a:t>Agencies can create custom palette using the symbol editor (Task 3.23)</a:t>
            </a:r>
          </a:p>
          <a:p>
            <a:pPr marL="285750" indent="-285750">
              <a:buFont typeface="Arial" panose="020B0604020202020204" pitchFamily="34" charset="0"/>
              <a:buChar char="•"/>
            </a:pPr>
            <a:r>
              <a:rPr lang="en-US" sz="3200" dirty="0"/>
              <a:t>TraCS supports 3</a:t>
            </a:r>
            <a:r>
              <a:rPr lang="en-US" sz="3200" baseline="30000" dirty="0"/>
              <a:t>rd</a:t>
            </a:r>
            <a:r>
              <a:rPr lang="en-US" sz="3200" dirty="0"/>
              <a:t> party diagram tools (Quick Scene, </a:t>
            </a:r>
            <a:r>
              <a:rPr lang="en-US" sz="3200" dirty="0" err="1"/>
              <a:t>EasyStreet</a:t>
            </a:r>
            <a:r>
              <a:rPr lang="en-US" sz="3200" dirty="0"/>
              <a:t> Draw, Scene PD, and Visio.)</a:t>
            </a:r>
          </a:p>
          <a:p>
            <a:pPr marL="285750" indent="-285750">
              <a:buFont typeface="Arial" panose="020B0604020202020204" pitchFamily="34" charset="0"/>
              <a:buChar char="•"/>
            </a:pPr>
            <a:r>
              <a:rPr lang="en-US" sz="3200" dirty="0"/>
              <a:t>See Task 3.22 to remove diagram tools </a:t>
            </a:r>
          </a:p>
        </p:txBody>
      </p:sp>
      <p:sp>
        <p:nvSpPr>
          <p:cNvPr id="36" name="LoginInfo"/>
          <p:cNvSpPr txBox="1"/>
          <p:nvPr/>
        </p:nvSpPr>
        <p:spPr>
          <a:xfrm>
            <a:off x="6430431" y="2119477"/>
            <a:ext cx="4942294" cy="1631216"/>
          </a:xfrm>
          <a:prstGeom prst="rect">
            <a:avLst/>
          </a:prstGeom>
          <a:solidFill>
            <a:schemeClr val="accent2">
              <a:lumMod val="40000"/>
              <a:lumOff val="60000"/>
            </a:schemeClr>
          </a:solidFill>
        </p:spPr>
        <p:txBody>
          <a:bodyPr wrap="square" rtlCol="0">
            <a:spAutoFit/>
          </a:bodyPr>
          <a:lstStyle/>
          <a:p>
            <a:pPr algn="ctr"/>
            <a:r>
              <a:rPr lang="en-US" sz="3600" dirty="0"/>
              <a:t>Login Type</a:t>
            </a:r>
          </a:p>
          <a:p>
            <a:pPr marL="285750" indent="-285750">
              <a:buFont typeface="Arial" panose="020B0604020202020204" pitchFamily="34" charset="0"/>
              <a:buChar char="•"/>
            </a:pPr>
            <a:r>
              <a:rPr lang="en-US" sz="3200" dirty="0"/>
              <a:t>TraCS User Management</a:t>
            </a:r>
          </a:p>
          <a:p>
            <a:pPr marL="285750" indent="-285750">
              <a:buFont typeface="Arial" panose="020B0604020202020204" pitchFamily="34" charset="0"/>
              <a:buChar char="•"/>
            </a:pPr>
            <a:r>
              <a:rPr lang="en-US" sz="3200" dirty="0"/>
              <a:t>Active Directory</a:t>
            </a:r>
            <a:endParaRPr lang="en-US" dirty="0"/>
          </a:p>
        </p:txBody>
      </p:sp>
      <p:sp>
        <p:nvSpPr>
          <p:cNvPr id="34" name="RetentioInfo"/>
          <p:cNvSpPr txBox="1"/>
          <p:nvPr/>
        </p:nvSpPr>
        <p:spPr>
          <a:xfrm>
            <a:off x="1408183" y="360"/>
            <a:ext cx="9253330" cy="6832640"/>
          </a:xfrm>
          <a:prstGeom prst="rect">
            <a:avLst/>
          </a:prstGeom>
          <a:solidFill>
            <a:schemeClr val="accent2">
              <a:lumMod val="40000"/>
              <a:lumOff val="60000"/>
            </a:schemeClr>
          </a:solidFill>
        </p:spPr>
        <p:txBody>
          <a:bodyPr wrap="square" rtlCol="0">
            <a:spAutoFit/>
          </a:bodyPr>
          <a:lstStyle/>
          <a:p>
            <a:pPr algn="ctr"/>
            <a:r>
              <a:rPr lang="en-US" sz="3600" dirty="0"/>
              <a:t>Retention Period</a:t>
            </a:r>
          </a:p>
          <a:p>
            <a:pPr marL="285750" indent="-285750">
              <a:buFont typeface="Arial" panose="020B0604020202020204" pitchFamily="34" charset="0"/>
              <a:buChar char="•"/>
            </a:pPr>
            <a:r>
              <a:rPr lang="en-US" sz="3200" dirty="0"/>
              <a:t>Resend Retention</a:t>
            </a:r>
          </a:p>
          <a:p>
            <a:pPr marL="742950" lvl="1" indent="-285750">
              <a:buFont typeface="Arial" panose="020B0604020202020204" pitchFamily="34" charset="0"/>
              <a:buChar char="•"/>
            </a:pPr>
            <a:r>
              <a:rPr lang="en-US" sz="3200" dirty="0"/>
              <a:t>Refers to how long back up copies of completed forms will remain on the standard mobile clients.  </a:t>
            </a:r>
          </a:p>
          <a:p>
            <a:pPr marL="742950" lvl="1" indent="-285750">
              <a:buFont typeface="Arial" panose="020B0604020202020204" pitchFamily="34" charset="0"/>
              <a:buChar char="•"/>
            </a:pPr>
            <a:r>
              <a:rPr lang="en-US" sz="3200" dirty="0"/>
              <a:t>Useful if forms get lost during the end-shift process or for disaster recovery.</a:t>
            </a:r>
          </a:p>
          <a:p>
            <a:pPr marL="742950" lvl="1" indent="-285750">
              <a:buFont typeface="Arial" panose="020B0604020202020204" pitchFamily="34" charset="0"/>
              <a:buChar char="•"/>
            </a:pPr>
            <a:r>
              <a:rPr lang="en-US" sz="3200" dirty="0"/>
              <a:t>Recommended at least 90 days.</a:t>
            </a:r>
          </a:p>
          <a:p>
            <a:pPr marL="285750" indent="-285750">
              <a:buFont typeface="Arial" panose="020B0604020202020204" pitchFamily="34" charset="0"/>
              <a:buChar char="•"/>
            </a:pPr>
            <a:r>
              <a:rPr lang="en-US" sz="3200" dirty="0"/>
              <a:t>Transmission Retention</a:t>
            </a:r>
          </a:p>
          <a:p>
            <a:pPr marL="742950" lvl="1" indent="-285750">
              <a:buFont typeface="Arial" panose="020B0604020202020204" pitchFamily="34" charset="0"/>
              <a:buChar char="•"/>
            </a:pPr>
            <a:r>
              <a:rPr lang="en-US" sz="3200" dirty="0"/>
              <a:t>How long back up copies are retained on the hard drive after transmission.</a:t>
            </a:r>
          </a:p>
          <a:p>
            <a:pPr marL="742950" lvl="1" indent="-285750">
              <a:buFont typeface="Arial" panose="020B0604020202020204" pitchFamily="34" charset="0"/>
              <a:buChar char="•"/>
            </a:pPr>
            <a:r>
              <a:rPr lang="en-US" sz="3200" dirty="0"/>
              <a:t>Does not affect forms in the database.</a:t>
            </a:r>
          </a:p>
          <a:p>
            <a:pPr marL="742950" lvl="1" indent="-285750">
              <a:buFont typeface="Arial" panose="020B0604020202020204" pitchFamily="34" charset="0"/>
              <a:buChar char="•"/>
            </a:pPr>
            <a:r>
              <a:rPr lang="en-US" sz="3200" dirty="0"/>
              <a:t>Recommended set to 1 day.  Long retention periods bog down transmission.</a:t>
            </a:r>
          </a:p>
          <a:p>
            <a:endParaRPr lang="en-US" dirty="0"/>
          </a:p>
        </p:txBody>
      </p:sp>
      <p:sp>
        <p:nvSpPr>
          <p:cNvPr id="29" name="AttachmentInfo"/>
          <p:cNvSpPr txBox="1"/>
          <p:nvPr/>
        </p:nvSpPr>
        <p:spPr>
          <a:xfrm>
            <a:off x="1148971" y="1162834"/>
            <a:ext cx="9253330" cy="4524315"/>
          </a:xfrm>
          <a:prstGeom prst="rect">
            <a:avLst/>
          </a:prstGeom>
          <a:solidFill>
            <a:schemeClr val="accent2">
              <a:lumMod val="40000"/>
              <a:lumOff val="60000"/>
            </a:schemeClr>
          </a:solidFill>
        </p:spPr>
        <p:txBody>
          <a:bodyPr wrap="square" rtlCol="0">
            <a:spAutoFit/>
          </a:bodyPr>
          <a:lstStyle/>
          <a:p>
            <a:pPr algn="ctr"/>
            <a:r>
              <a:rPr lang="en-US" sz="3600" dirty="0"/>
              <a:t>Linked Attachments</a:t>
            </a:r>
          </a:p>
          <a:p>
            <a:pPr marL="571500" indent="-571500">
              <a:buFont typeface="Arial" panose="020B0604020202020204" pitchFamily="34" charset="0"/>
              <a:buChar char="•"/>
            </a:pPr>
            <a:r>
              <a:rPr lang="en-US" sz="3600" dirty="0"/>
              <a:t>Optionally, TraCS can store attachments outside of the TraCS database in a file folder.</a:t>
            </a:r>
          </a:p>
          <a:p>
            <a:pPr marL="571500" indent="-571500">
              <a:buFont typeface="Arial" panose="020B0604020202020204" pitchFamily="34" charset="0"/>
              <a:buChar char="•"/>
            </a:pPr>
            <a:r>
              <a:rPr lang="en-US" sz="3600" dirty="0"/>
              <a:t>Defaults to the attachments folder under the TraCS network folder, but can be anywhere you specify.</a:t>
            </a:r>
          </a:p>
          <a:p>
            <a:pPr marL="571500" indent="-571500">
              <a:buFont typeface="Arial" panose="020B0604020202020204" pitchFamily="34" charset="0"/>
              <a:buChar char="•"/>
            </a:pPr>
            <a:r>
              <a:rPr lang="en-US" sz="3600" dirty="0"/>
              <a:t>File Link functionality may be replaced by File Upload functionality in the future.</a:t>
            </a:r>
          </a:p>
        </p:txBody>
      </p:sp>
      <p:sp>
        <p:nvSpPr>
          <p:cNvPr id="27" name="GPSInfo"/>
          <p:cNvSpPr txBox="1"/>
          <p:nvPr/>
        </p:nvSpPr>
        <p:spPr>
          <a:xfrm>
            <a:off x="1255783" y="417690"/>
            <a:ext cx="9253330" cy="5847755"/>
          </a:xfrm>
          <a:prstGeom prst="rect">
            <a:avLst/>
          </a:prstGeom>
          <a:solidFill>
            <a:schemeClr val="accent2">
              <a:lumMod val="40000"/>
              <a:lumOff val="60000"/>
            </a:schemeClr>
          </a:solidFill>
        </p:spPr>
        <p:txBody>
          <a:bodyPr wrap="square" rtlCol="0">
            <a:spAutoFit/>
          </a:bodyPr>
          <a:lstStyle/>
          <a:p>
            <a:pPr algn="ctr"/>
            <a:r>
              <a:rPr lang="en-US" sz="3600" dirty="0"/>
              <a:t>GPS</a:t>
            </a:r>
          </a:p>
          <a:p>
            <a:pPr marL="285750" indent="-285750">
              <a:buFont typeface="Arial" panose="020B0604020202020204" pitchFamily="34" charset="0"/>
              <a:buChar char="•"/>
            </a:pPr>
            <a:r>
              <a:rPr lang="en-US" sz="3200" dirty="0"/>
              <a:t>TLT will default to current coordinates of GPS device if available.</a:t>
            </a:r>
          </a:p>
          <a:p>
            <a:pPr marL="285750" indent="-285750">
              <a:buFont typeface="Arial" panose="020B0604020202020204" pitchFamily="34" charset="0"/>
              <a:buChar char="•"/>
            </a:pPr>
            <a:r>
              <a:rPr lang="en-US" sz="3200" dirty="0"/>
              <a:t>If a MACH agency, must always choose MACH.</a:t>
            </a:r>
          </a:p>
          <a:p>
            <a:pPr marL="285750" indent="-285750">
              <a:buFont typeface="Arial" panose="020B0604020202020204" pitchFamily="34" charset="0"/>
              <a:buChar char="•"/>
            </a:pPr>
            <a:r>
              <a:rPr lang="en-US" sz="3200" dirty="0"/>
              <a:t>TraCS now supports UDP devices.</a:t>
            </a:r>
          </a:p>
          <a:p>
            <a:pPr marL="285750" indent="-285750">
              <a:buFont typeface="Arial" panose="020B0604020202020204" pitchFamily="34" charset="0"/>
              <a:buChar char="•"/>
            </a:pPr>
            <a:r>
              <a:rPr lang="en-US" sz="3200" dirty="0"/>
              <a:t>USB devices must run under a com port emulator (RS-232 serial port emulation).</a:t>
            </a:r>
          </a:p>
          <a:p>
            <a:pPr marL="285750" indent="-285750">
              <a:buFont typeface="Arial" panose="020B0604020202020204" pitchFamily="34" charset="0"/>
              <a:buChar char="•"/>
            </a:pPr>
            <a:r>
              <a:rPr lang="en-US" sz="3200" dirty="0"/>
              <a:t>A free com port  splitter is available. (TraCS10.zip)</a:t>
            </a:r>
          </a:p>
          <a:p>
            <a:pPr marL="285750" indent="-285750">
              <a:buFont typeface="Arial" panose="020B0604020202020204" pitchFamily="34" charset="0"/>
              <a:buChar char="•"/>
            </a:pPr>
            <a:r>
              <a:rPr lang="en-US" sz="3200" dirty="0"/>
              <a:t>Auto-detect features are new.</a:t>
            </a:r>
          </a:p>
          <a:p>
            <a:pPr marL="285750" indent="-285750">
              <a:buFont typeface="Arial" panose="020B0604020202020204" pitchFamily="34" charset="0"/>
              <a:buChar char="•"/>
            </a:pPr>
            <a:r>
              <a:rPr lang="en-US" sz="3200" dirty="0"/>
              <a:t>Officers can now switch com ports from within TraCS.</a:t>
            </a:r>
          </a:p>
          <a:p>
            <a:pPr marL="285750" indent="-285750">
              <a:buFont typeface="Arial" panose="020B0604020202020204" pitchFamily="34" charset="0"/>
              <a:buChar char="•"/>
            </a:pPr>
            <a:endParaRPr lang="en-US" dirty="0"/>
          </a:p>
        </p:txBody>
      </p:sp>
      <p:sp>
        <p:nvSpPr>
          <p:cNvPr id="25" name="MapInfo"/>
          <p:cNvSpPr txBox="1"/>
          <p:nvPr/>
        </p:nvSpPr>
        <p:spPr>
          <a:xfrm>
            <a:off x="1187592" y="579067"/>
            <a:ext cx="9253330" cy="5663089"/>
          </a:xfrm>
          <a:prstGeom prst="rect">
            <a:avLst/>
          </a:prstGeom>
          <a:solidFill>
            <a:schemeClr val="accent2">
              <a:lumMod val="40000"/>
              <a:lumOff val="60000"/>
            </a:schemeClr>
          </a:solidFill>
        </p:spPr>
        <p:txBody>
          <a:bodyPr wrap="square" rtlCol="0">
            <a:spAutoFit/>
          </a:bodyPr>
          <a:lstStyle/>
          <a:p>
            <a:pPr algn="ctr"/>
            <a:r>
              <a:rPr lang="en-US" sz="3600" dirty="0"/>
              <a:t>Mapping</a:t>
            </a:r>
          </a:p>
          <a:p>
            <a:pPr marL="285750" indent="-285750">
              <a:buFont typeface="Arial" panose="020B0604020202020204" pitchFamily="34" charset="0"/>
              <a:buChar char="•"/>
            </a:pPr>
            <a:r>
              <a:rPr lang="en-US" sz="2800" dirty="0"/>
              <a:t>Mapping Zone</a:t>
            </a:r>
          </a:p>
          <a:p>
            <a:pPr marL="742950" lvl="1" indent="-285750">
              <a:buFont typeface="Arial" panose="020B0604020202020204" pitchFamily="34" charset="0"/>
              <a:buChar char="•"/>
            </a:pPr>
            <a:r>
              <a:rPr lang="en-US" sz="2800" dirty="0"/>
              <a:t>Preset to 16 and cannot be changed.  </a:t>
            </a:r>
          </a:p>
          <a:p>
            <a:pPr marL="742950" lvl="1" indent="-285750">
              <a:buFont typeface="Arial" panose="020B0604020202020204" pitchFamily="34" charset="0"/>
              <a:buChar char="•"/>
            </a:pPr>
            <a:r>
              <a:rPr lang="en-US" sz="2800" dirty="0"/>
              <a:t>Applies to  pin maps</a:t>
            </a:r>
          </a:p>
          <a:p>
            <a:pPr marL="742950" lvl="1" indent="-285750">
              <a:buFont typeface="Arial" panose="020B0604020202020204" pitchFamily="34" charset="0"/>
              <a:buChar char="•"/>
            </a:pPr>
            <a:r>
              <a:rPr lang="en-US" sz="2800" dirty="0"/>
              <a:t>Applies to  TraCS Location Tool (TLT).</a:t>
            </a:r>
          </a:p>
          <a:p>
            <a:pPr marL="285750" indent="-285750">
              <a:buFont typeface="Arial" panose="020B0604020202020204" pitchFamily="34" charset="0"/>
              <a:buChar char="•"/>
            </a:pPr>
            <a:r>
              <a:rPr lang="en-US" sz="2800" dirty="0"/>
              <a:t>Proxy for Open Street Maps</a:t>
            </a:r>
          </a:p>
          <a:p>
            <a:pPr marL="742950" lvl="1" indent="-285750">
              <a:buFont typeface="Arial" panose="020B0604020202020204" pitchFamily="34" charset="0"/>
              <a:buChar char="•"/>
            </a:pPr>
            <a:r>
              <a:rPr lang="en-US" sz="2800" dirty="0"/>
              <a:t>Open Street Maps are an alternative to the WISLR map. </a:t>
            </a:r>
          </a:p>
          <a:p>
            <a:pPr marL="742950" lvl="1" indent="-285750">
              <a:buFont typeface="Arial" panose="020B0604020202020204" pitchFamily="34" charset="0"/>
              <a:buChar char="•"/>
            </a:pPr>
            <a:r>
              <a:rPr lang="en-US" sz="2800" dirty="0"/>
              <a:t>Applies to pin maps only</a:t>
            </a:r>
          </a:p>
          <a:p>
            <a:pPr marL="742950" lvl="1" indent="-285750">
              <a:buFont typeface="Arial" panose="020B0604020202020204" pitchFamily="34" charset="0"/>
              <a:buChar char="•"/>
            </a:pPr>
            <a:r>
              <a:rPr lang="en-US" sz="2800" dirty="0"/>
              <a:t>Turn on only if you want to use Open Street Maps</a:t>
            </a:r>
          </a:p>
          <a:p>
            <a:pPr marL="742950" lvl="1" indent="-285750">
              <a:buFont typeface="Arial" panose="020B0604020202020204" pitchFamily="34" charset="0"/>
              <a:buChar char="•"/>
            </a:pPr>
            <a:r>
              <a:rPr lang="en-US" sz="2800" dirty="0"/>
              <a:t>TLT does not use Open Street.</a:t>
            </a:r>
          </a:p>
          <a:p>
            <a:pPr marL="742950" lvl="1" indent="-285750">
              <a:buFont typeface="Arial" panose="020B0604020202020204" pitchFamily="34" charset="0"/>
              <a:buChar char="•"/>
            </a:pPr>
            <a:r>
              <a:rPr lang="en-US" sz="2800" dirty="0"/>
              <a:t>Recommend not using Open Street Maps for Consistency.</a:t>
            </a:r>
          </a:p>
          <a:p>
            <a:pPr marL="285750" indent="-285750">
              <a:buFont typeface="Arial" panose="020B0604020202020204" pitchFamily="34" charset="0"/>
              <a:buChar char="•"/>
            </a:pPr>
            <a:endParaRPr lang="en-US" dirty="0"/>
          </a:p>
        </p:txBody>
      </p:sp>
      <p:grpSp>
        <p:nvGrpSpPr>
          <p:cNvPr id="23" name="ExternalSearchInfo"/>
          <p:cNvGrpSpPr/>
          <p:nvPr/>
        </p:nvGrpSpPr>
        <p:grpSpPr>
          <a:xfrm>
            <a:off x="476790" y="2238874"/>
            <a:ext cx="11157870" cy="1809922"/>
            <a:chOff x="476790" y="2238874"/>
            <a:chExt cx="11157870" cy="1809922"/>
          </a:xfrm>
        </p:grpSpPr>
        <p:pic>
          <p:nvPicPr>
            <p:cNvPr id="21" name="Picture 20"/>
            <p:cNvPicPr>
              <a:picLocks noChangeAspect="1"/>
            </p:cNvPicPr>
            <p:nvPr/>
          </p:nvPicPr>
          <p:blipFill>
            <a:blip r:embed="rId4"/>
            <a:stretch>
              <a:fillRect/>
            </a:stretch>
          </p:blipFill>
          <p:spPr>
            <a:xfrm>
              <a:off x="476790" y="2238874"/>
              <a:ext cx="11157870" cy="1809922"/>
            </a:xfrm>
            <a:prstGeom prst="rect">
              <a:avLst/>
            </a:prstGeom>
            <a:effectLst>
              <a:glow rad="139700">
                <a:schemeClr val="accent3">
                  <a:satMod val="175000"/>
                  <a:alpha val="40000"/>
                </a:schemeClr>
              </a:glow>
            </a:effectLst>
          </p:spPr>
        </p:pic>
        <p:sp>
          <p:nvSpPr>
            <p:cNvPr id="22" name="Oval 21"/>
            <p:cNvSpPr/>
            <p:nvPr/>
          </p:nvSpPr>
          <p:spPr>
            <a:xfrm>
              <a:off x="1703540" y="2341166"/>
              <a:ext cx="1139868" cy="15738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noFill/>
              </a:endParaRPr>
            </a:p>
          </p:txBody>
        </p:sp>
      </p:grpSp>
      <p:pic>
        <p:nvPicPr>
          <p:cNvPr id="16" name="FirstInitialInfo"/>
          <p:cNvPicPr>
            <a:picLocks noChangeAspect="1"/>
          </p:cNvPicPr>
          <p:nvPr/>
        </p:nvPicPr>
        <p:blipFill>
          <a:blip r:embed="rId5"/>
          <a:stretch>
            <a:fillRect/>
          </a:stretch>
        </p:blipFill>
        <p:spPr>
          <a:xfrm>
            <a:off x="5810691" y="564467"/>
            <a:ext cx="5842072" cy="2777101"/>
          </a:xfrm>
          <a:prstGeom prst="rect">
            <a:avLst/>
          </a:prstGeom>
          <a:effectLst>
            <a:glow rad="139700">
              <a:schemeClr val="accent3">
                <a:satMod val="175000"/>
                <a:alpha val="40000"/>
              </a:schemeClr>
            </a:glow>
          </a:effectLst>
        </p:spPr>
      </p:pic>
      <p:pic>
        <p:nvPicPr>
          <p:cNvPr id="11" name="WIBRSInfo"/>
          <p:cNvPicPr>
            <a:picLocks noChangeAspect="1"/>
          </p:cNvPicPr>
          <p:nvPr/>
        </p:nvPicPr>
        <p:blipFill>
          <a:blip r:embed="rId6"/>
          <a:stretch>
            <a:fillRect/>
          </a:stretch>
        </p:blipFill>
        <p:spPr>
          <a:xfrm>
            <a:off x="2318384" y="265917"/>
            <a:ext cx="6067425" cy="2762250"/>
          </a:xfrm>
          <a:prstGeom prst="rect">
            <a:avLst/>
          </a:prstGeom>
          <a:effectLst>
            <a:outerShdw blurRad="76200" dir="13500000" sy="23000" kx="1200000" algn="br" rotWithShape="0">
              <a:prstClr val="black">
                <a:alpha val="20000"/>
              </a:prstClr>
            </a:outerShdw>
          </a:effectLst>
          <a:scene3d>
            <a:camera prst="perspectiveContrastingRightFacing"/>
            <a:lightRig rig="threePt" dir="t"/>
          </a:scene3d>
          <a:sp3d>
            <a:bevelT/>
          </a:sp3d>
        </p:spPr>
      </p:pic>
      <p:sp>
        <p:nvSpPr>
          <p:cNvPr id="45" name="BackupDocNum"/>
          <p:cNvSpPr/>
          <p:nvPr/>
        </p:nvSpPr>
        <p:spPr>
          <a:xfrm>
            <a:off x="2191817" y="6502154"/>
            <a:ext cx="6914939" cy="318052"/>
          </a:xfrm>
          <a:prstGeom prst="rect">
            <a:avLst/>
          </a:prstGeom>
          <a:solidFill>
            <a:srgbClr val="FFC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romptFolderInfo"/>
          <p:cNvPicPr/>
          <p:nvPr/>
        </p:nvPicPr>
        <p:blipFill>
          <a:blip r:embed="rId7" cstate="print"/>
          <a:srcRect/>
          <a:stretch>
            <a:fillRect/>
          </a:stretch>
        </p:blipFill>
        <p:spPr bwMode="auto">
          <a:xfrm>
            <a:off x="109990" y="1765247"/>
            <a:ext cx="11891470" cy="3328595"/>
          </a:xfrm>
          <a:prstGeom prst="rect">
            <a:avLst/>
          </a:prstGeom>
          <a:noFill/>
          <a:ln w="9525">
            <a:noFill/>
            <a:miter lim="800000"/>
            <a:headEnd/>
            <a:tailEnd/>
          </a:ln>
        </p:spPr>
      </p:pic>
      <p:sp>
        <p:nvSpPr>
          <p:cNvPr id="7" name="ComputerInfo"/>
          <p:cNvSpPr txBox="1"/>
          <p:nvPr/>
        </p:nvSpPr>
        <p:spPr>
          <a:xfrm>
            <a:off x="1429060" y="885150"/>
            <a:ext cx="9253330" cy="4585871"/>
          </a:xfrm>
          <a:prstGeom prst="rect">
            <a:avLst/>
          </a:prstGeom>
          <a:solidFill>
            <a:schemeClr val="accent2">
              <a:lumMod val="40000"/>
              <a:lumOff val="60000"/>
            </a:schemeClr>
          </a:solidFill>
        </p:spPr>
        <p:txBody>
          <a:bodyPr wrap="square" rtlCol="0">
            <a:spAutoFit/>
          </a:bodyPr>
          <a:lstStyle/>
          <a:p>
            <a:pPr algn="ctr"/>
            <a:r>
              <a:rPr lang="en-US" sz="3600" dirty="0"/>
              <a:t>Computer Information</a:t>
            </a:r>
          </a:p>
          <a:p>
            <a:pPr marL="285750" indent="-285750">
              <a:buFont typeface="Arial" panose="020B0604020202020204" pitchFamily="34" charset="0"/>
              <a:buChar char="•"/>
            </a:pPr>
            <a:r>
              <a:rPr lang="en-US" sz="3200" dirty="0"/>
              <a:t>TraCS Machine Number in the </a:t>
            </a:r>
            <a:r>
              <a:rPr lang="en-US" sz="3200" b="1" dirty="0"/>
              <a:t>TraCS Machine #</a:t>
            </a:r>
            <a:r>
              <a:rPr lang="en-US" sz="3200" dirty="0"/>
              <a:t> field.  (This field is typically automatically populated.)</a:t>
            </a:r>
          </a:p>
          <a:p>
            <a:pPr marL="285750" indent="-285750">
              <a:buFont typeface="Arial" panose="020B0604020202020204" pitchFamily="34" charset="0"/>
              <a:buChar char="•"/>
            </a:pPr>
            <a:r>
              <a:rPr lang="en-US" sz="3200" dirty="0"/>
              <a:t> Enter the Windows Computer Name in the </a:t>
            </a:r>
            <a:r>
              <a:rPr lang="en-US" sz="3200" b="1" dirty="0"/>
              <a:t>Windows Computer Name </a:t>
            </a:r>
            <a:r>
              <a:rPr lang="en-US" sz="3200" dirty="0"/>
              <a:t>field.  (Optional, meant for recordkeeping when using auto-update.)</a:t>
            </a:r>
          </a:p>
          <a:p>
            <a:pPr marL="285750" indent="-285750">
              <a:buFont typeface="Arial" panose="020B0604020202020204" pitchFamily="34" charset="0"/>
              <a:buChar char="•"/>
            </a:pPr>
            <a:r>
              <a:rPr lang="en-US" sz="3200" dirty="0"/>
              <a:t>Enter the Asset ID, if any, for the computer in the </a:t>
            </a:r>
            <a:r>
              <a:rPr lang="en-US" sz="3200" b="1" dirty="0"/>
              <a:t> Asset ID</a:t>
            </a:r>
            <a:r>
              <a:rPr lang="en-US" sz="3200" dirty="0"/>
              <a:t> field. (Optional, meant for recordkeeping when using auto-update.)</a:t>
            </a:r>
            <a:endParaRPr lang="en-US" dirty="0"/>
          </a:p>
        </p:txBody>
      </p:sp>
      <p:sp>
        <p:nvSpPr>
          <p:cNvPr id="4" name="AutoUpdateInfo"/>
          <p:cNvSpPr txBox="1"/>
          <p:nvPr/>
        </p:nvSpPr>
        <p:spPr>
          <a:xfrm>
            <a:off x="1429060" y="899775"/>
            <a:ext cx="9253330" cy="5078313"/>
          </a:xfrm>
          <a:prstGeom prst="rect">
            <a:avLst/>
          </a:prstGeom>
          <a:solidFill>
            <a:schemeClr val="accent2">
              <a:lumMod val="40000"/>
              <a:lumOff val="60000"/>
            </a:schemeClr>
          </a:solidFill>
        </p:spPr>
        <p:txBody>
          <a:bodyPr wrap="square" rtlCol="0">
            <a:spAutoFit/>
          </a:bodyPr>
          <a:lstStyle/>
          <a:p>
            <a:pPr algn="ctr"/>
            <a:r>
              <a:rPr lang="en-US" sz="3600" dirty="0"/>
              <a:t>Should I Turn on Auto-update?</a:t>
            </a:r>
          </a:p>
          <a:p>
            <a:pPr marL="285750" indent="-285750">
              <a:buFont typeface="Arial" panose="020B0604020202020204" pitchFamily="34" charset="0"/>
              <a:buChar char="•"/>
            </a:pPr>
            <a:r>
              <a:rPr lang="en-US" sz="3200" dirty="0"/>
              <a:t>Requires good connectivity in the squad car.</a:t>
            </a:r>
          </a:p>
          <a:p>
            <a:pPr marL="285750" indent="-285750">
              <a:buFont typeface="Arial" panose="020B0604020202020204" pitchFamily="34" charset="0"/>
              <a:buChar char="•"/>
            </a:pPr>
            <a:r>
              <a:rPr lang="en-US" sz="3200" dirty="0"/>
              <a:t>Will slow down log in.</a:t>
            </a:r>
          </a:p>
          <a:p>
            <a:pPr marL="285750" indent="-285750">
              <a:buFont typeface="Arial" panose="020B0604020202020204" pitchFamily="34" charset="0"/>
              <a:buChar char="•"/>
            </a:pPr>
            <a:r>
              <a:rPr lang="en-US" sz="3200" dirty="0"/>
              <a:t>Can be confusing if also changing setting via distribution.  Configuration Wizard overrides distribution for .</a:t>
            </a:r>
            <a:r>
              <a:rPr lang="en-US" sz="3200" dirty="0" err="1"/>
              <a:t>ini</a:t>
            </a:r>
            <a:r>
              <a:rPr lang="en-US" sz="3200" dirty="0"/>
              <a:t> file settings.</a:t>
            </a:r>
          </a:p>
          <a:p>
            <a:pPr marL="285750" indent="-285750">
              <a:buFont typeface="Arial" panose="020B0604020202020204" pitchFamily="34" charset="0"/>
              <a:buChar char="•"/>
            </a:pPr>
            <a:r>
              <a:rPr lang="en-US" sz="3200" dirty="0"/>
              <a:t>You have a handful of computers with a unique configuration.</a:t>
            </a:r>
          </a:p>
          <a:p>
            <a:pPr marL="285750" indent="-285750">
              <a:buFont typeface="Arial" panose="020B0604020202020204" pitchFamily="34" charset="0"/>
              <a:buChar char="•"/>
            </a:pPr>
            <a:r>
              <a:rPr lang="en-US" sz="3200" dirty="0"/>
              <a:t>May help if you have users who like to fiddle with settings.</a:t>
            </a:r>
            <a:endParaRPr lang="en-US" dirty="0"/>
          </a:p>
        </p:txBody>
      </p:sp>
    </p:spTree>
    <p:extLst>
      <p:ext uri="{BB962C8B-B14F-4D97-AF65-F5344CB8AC3E}">
        <p14:creationId xmlns:p14="http://schemas.microsoft.com/office/powerpoint/2010/main" val="2747844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12" restart="whenNotActive" fill="hold" evtFilter="cancelBubble" nodeType="interactiveSeq">
                <p:stCondLst>
                  <p:cond evt="onClick" delay="0">
                    <p:tgtEl>
                      <p:spTgt spid="17"/>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17" restart="whenNotActive" fill="hold" evtFilter="cancelBubble" nodeType="interactiveSeq">
                <p:stCondLst>
                  <p:cond evt="onClick" delay="0">
                    <p:tgtEl>
                      <p:spTgt spid="24"/>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28"/>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32" restart="whenNotActive" fill="hold" evtFilter="cancelBubble" nodeType="interactiveSeq">
                <p:stCondLst>
                  <p:cond evt="onClick" delay="0">
                    <p:tgtEl>
                      <p:spTgt spid="33"/>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3"/>
                  </p:tgtEl>
                </p:cond>
              </p:nextCondLst>
            </p:seq>
            <p:seq concurrent="1" nextAc="seek">
              <p:cTn id="37" restart="whenNotActive" fill="hold" evtFilter="cancelBubble" nodeType="interactiveSeq">
                <p:stCondLst>
                  <p:cond evt="onClick" delay="0">
                    <p:tgtEl>
                      <p:spTgt spid="35"/>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42" restart="whenNotActive" fill="hold" evtFilter="cancelBubble" nodeType="interactiveSeq">
                <p:stCondLst>
                  <p:cond evt="onClick" delay="0">
                    <p:tgtEl>
                      <p:spTgt spid="12"/>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47" restart="whenNotActive" fill="hold" evtFilter="cancelBubble" nodeType="interactiveSeq">
                <p:stCondLst>
                  <p:cond evt="onClick" delay="0">
                    <p:tgtEl>
                      <p:spTgt spid="37"/>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52" restart="whenNotActive" fill="hold" evtFilter="cancelBubble" nodeType="interactiveSeq">
                <p:stCondLst>
                  <p:cond evt="onClick" delay="0">
                    <p:tgtEl>
                      <p:spTgt spid="40"/>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1"/>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57" restart="whenNotActive" fill="hold" evtFilter="cancelBubble" nodeType="interactiveSeq">
                <p:stCondLst>
                  <p:cond evt="onClick" delay="0">
                    <p:tgtEl>
                      <p:spTgt spid="42"/>
                    </p:tgtEl>
                  </p:cond>
                </p:stCondLst>
                <p:endSync evt="end" delay="0">
                  <p:rtn val="all"/>
                </p:endSync>
                <p:childTnLst>
                  <p:par>
                    <p:cTn id="58" fill="hold">
                      <p:stCondLst>
                        <p:cond delay="0"/>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62" restart="whenNotActive" fill="hold" evtFilter="cancelBubble" nodeType="interactiveSeq">
                <p:stCondLst>
                  <p:cond evt="onClick" delay="0">
                    <p:tgtEl>
                      <p:spTgt spid="45"/>
                    </p:tgtEl>
                  </p:cond>
                </p:stCondLst>
                <p:endSync evt="end" delay="0">
                  <p:rtn val="all"/>
                </p:endSync>
                <p:childTnLst>
                  <p:par>
                    <p:cTn id="63" fill="hold">
                      <p:stCondLst>
                        <p:cond delay="0"/>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4"/>
                                        </p:tgtEl>
                                        <p:attrNameLst>
                                          <p:attrName>style.visibility</p:attrName>
                                        </p:attrNameLst>
                                      </p:cBhvr>
                                      <p:to>
                                        <p:strVal val="visible"/>
                                      </p:to>
                                    </p:set>
                                  </p:childTnLst>
                                </p:cTn>
                              </p:par>
                            </p:childTnLst>
                          </p:cTn>
                        </p:par>
                      </p:childTnLst>
                    </p:cTn>
                  </p:par>
                </p:childTnLst>
              </p:cTn>
              <p:nextCondLst>
                <p:cond evt="onClick" delay="0">
                  <p:tgtEl>
                    <p:spTgt spid="45"/>
                  </p:tgtEl>
                </p:cond>
              </p:nextCondLst>
            </p:seq>
            <p:seq concurrent="1" nextAc="seek">
              <p:cTn id="67" restart="whenNotActive" fill="hold" evtFilter="cancelBubble" nodeType="interactiveSeq">
                <p:stCondLst>
                  <p:cond evt="onClick" delay="0">
                    <p:tgtEl>
                      <p:spTgt spid="5"/>
                    </p:tgtEl>
                  </p:cond>
                </p:stCondLst>
                <p:endSync evt="end" delay="0">
                  <p:rtn val="all"/>
                </p:endSync>
                <p:childTnLst>
                  <p:par>
                    <p:cTn id="68" fill="hold">
                      <p:stCondLst>
                        <p:cond delay="0"/>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4"/>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72" restart="whenNotActive" fill="hold" evtFilter="cancelBubble" nodeType="interactiveSeq">
                <p:stCondLst>
                  <p:cond evt="onClick" delay="0">
                    <p:tgtEl>
                      <p:spTgt spid="6"/>
                    </p:tgtEl>
                  </p:cond>
                </p:stCondLst>
                <p:endSync evt="end" delay="0">
                  <p:rtn val="all"/>
                </p:endSync>
                <p:childTnLst>
                  <p:par>
                    <p:cTn id="73" fill="hold">
                      <p:stCondLst>
                        <p:cond delay="0"/>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77" restart="whenNotActive" fill="hold" evtFilter="cancelBubble" nodeType="interactiveSeq">
                <p:stCondLst>
                  <p:cond evt="onClick" delay="0">
                    <p:tgtEl>
                      <p:spTgt spid="14"/>
                    </p:tgtEl>
                  </p:cond>
                </p:stCondLst>
                <p:endSync evt="end" delay="0">
                  <p:rtn val="all"/>
                </p:endSync>
                <p:childTnLst>
                  <p:par>
                    <p:cTn id="78" fill="hold">
                      <p:stCondLst>
                        <p:cond delay="0"/>
                      </p:stCondLst>
                      <p:childTnLst>
                        <p:par>
                          <p:cTn id="79" fill="hold">
                            <p:stCondLst>
                              <p:cond delay="0"/>
                            </p:stCondLst>
                            <p:childTnLst>
                              <p:par>
                                <p:cTn id="80" presetID="1" presetClass="entr" presetSubtype="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82" restart="whenNotActive" fill="hold" evtFilter="cancelBubble" nodeType="interactiveSeq">
                <p:stCondLst>
                  <p:cond evt="onClick" delay="0">
                    <p:tgtEl>
                      <p:spTgt spid="4"/>
                    </p:tgtEl>
                  </p:cond>
                </p:stCondLst>
                <p:endSync evt="end" delay="0">
                  <p:rtn val="all"/>
                </p:endSync>
                <p:childTnLst>
                  <p:par>
                    <p:cTn id="83" fill="hold">
                      <p:stCondLst>
                        <p:cond delay="0"/>
                      </p:stCondLst>
                      <p:childTnLst>
                        <p:par>
                          <p:cTn id="84" fill="hold">
                            <p:stCondLst>
                              <p:cond delay="0"/>
                            </p:stCondLst>
                            <p:childTnLst>
                              <p:par>
                                <p:cTn id="85" presetID="1" presetClass="exit" presetSubtype="0" fill="hold" grpId="1" nodeType="clickEffect">
                                  <p:stCondLst>
                                    <p:cond delay="0"/>
                                  </p:stCondLst>
                                  <p:childTnLst>
                                    <p:set>
                                      <p:cBhvr>
                                        <p:cTn id="86"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87" restart="whenNotActive" fill="hold" evtFilter="cancelBubble" nodeType="interactiveSeq">
                <p:stCondLst>
                  <p:cond evt="onClick" delay="0">
                    <p:tgtEl>
                      <p:spTgt spid="7"/>
                    </p:tgtEl>
                  </p:cond>
                </p:stCondLst>
                <p:endSync evt="end" delay="0">
                  <p:rtn val="all"/>
                </p:endSync>
                <p:childTnLst>
                  <p:par>
                    <p:cTn id="88" fill="hold">
                      <p:stCondLst>
                        <p:cond delay="0"/>
                      </p:stCondLst>
                      <p:childTnLst>
                        <p:par>
                          <p:cTn id="89" fill="hold">
                            <p:stCondLst>
                              <p:cond delay="0"/>
                            </p:stCondLst>
                            <p:childTnLst>
                              <p:par>
                                <p:cTn id="90" presetID="1" presetClass="exit" presetSubtype="0" fill="hold" grpId="1" nodeType="clickEffect">
                                  <p:stCondLst>
                                    <p:cond delay="0"/>
                                  </p:stCondLst>
                                  <p:childTnLst>
                                    <p:set>
                                      <p:cBhvr>
                                        <p:cTn id="91"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92" restart="whenNotActive" fill="hold" evtFilter="cancelBubble" nodeType="interactiveSeq">
                <p:stCondLst>
                  <p:cond evt="onClick" delay="0">
                    <p:tgtEl>
                      <p:spTgt spid="9"/>
                    </p:tgtEl>
                  </p:cond>
                </p:stCondLst>
                <p:endSync evt="end" delay="0">
                  <p:rtn val="all"/>
                </p:endSync>
                <p:childTnLst>
                  <p:par>
                    <p:cTn id="93" fill="hold">
                      <p:stCondLst>
                        <p:cond delay="0"/>
                      </p:stCondLst>
                      <p:childTnLst>
                        <p:par>
                          <p:cTn id="94" fill="hold">
                            <p:stCondLst>
                              <p:cond delay="0"/>
                            </p:stCondLst>
                            <p:childTnLst>
                              <p:par>
                                <p:cTn id="95" presetID="1" presetClass="exit" presetSubtype="0" fill="hold" nodeType="clickEffect">
                                  <p:stCondLst>
                                    <p:cond delay="0"/>
                                  </p:stCondLst>
                                  <p:childTnLst>
                                    <p:set>
                                      <p:cBhvr>
                                        <p:cTn id="9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97" restart="whenNotActive" fill="hold" evtFilter="cancelBubble" nodeType="interactiveSeq">
                <p:stCondLst>
                  <p:cond evt="onClick" delay="0">
                    <p:tgtEl>
                      <p:spTgt spid="11"/>
                    </p:tgtEl>
                  </p:cond>
                </p:stCondLst>
                <p:endSync evt="end" delay="0">
                  <p:rtn val="all"/>
                </p:endSync>
                <p:childTnLst>
                  <p:par>
                    <p:cTn id="98" fill="hold">
                      <p:stCondLst>
                        <p:cond delay="0"/>
                      </p:stCondLst>
                      <p:childTnLst>
                        <p:par>
                          <p:cTn id="99" fill="hold">
                            <p:stCondLst>
                              <p:cond delay="0"/>
                            </p:stCondLst>
                            <p:childTnLst>
                              <p:par>
                                <p:cTn id="100" presetID="1" presetClass="exit" presetSubtype="0" fill="hold" nodeType="clickEffect">
                                  <p:stCondLst>
                                    <p:cond delay="0"/>
                                  </p:stCondLst>
                                  <p:childTnLst>
                                    <p:set>
                                      <p:cBhvr>
                                        <p:cTn id="101"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02" restart="whenNotActive" fill="hold" evtFilter="cancelBubble" nodeType="interactiveSeq">
                <p:stCondLst>
                  <p:cond evt="onClick" delay="0">
                    <p:tgtEl>
                      <p:spTgt spid="16"/>
                    </p:tgtEl>
                  </p:cond>
                </p:stCondLst>
                <p:endSync evt="end" delay="0">
                  <p:rtn val="all"/>
                </p:endSync>
                <p:childTnLst>
                  <p:par>
                    <p:cTn id="103" fill="hold">
                      <p:stCondLst>
                        <p:cond delay="0"/>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07" restart="whenNotActive" fill="hold" evtFilter="cancelBubble" nodeType="interactiveSeq">
                <p:stCondLst>
                  <p:cond evt="onClick" delay="0">
                    <p:tgtEl>
                      <p:spTgt spid="23"/>
                    </p:tgtEl>
                  </p:cond>
                </p:stCondLst>
                <p:endSync evt="end" delay="0">
                  <p:rtn val="all"/>
                </p:endSync>
                <p:childTnLst>
                  <p:par>
                    <p:cTn id="108" fill="hold">
                      <p:stCondLst>
                        <p:cond delay="0"/>
                      </p:stCondLst>
                      <p:childTnLst>
                        <p:par>
                          <p:cTn id="109" fill="hold">
                            <p:stCondLst>
                              <p:cond delay="0"/>
                            </p:stCondLst>
                            <p:childTnLst>
                              <p:par>
                                <p:cTn id="110" presetID="1" presetClass="exit" presetSubtype="0" fill="hold" nodeType="clickEffect">
                                  <p:stCondLst>
                                    <p:cond delay="0"/>
                                  </p:stCondLst>
                                  <p:childTnLst>
                                    <p:set>
                                      <p:cBhvr>
                                        <p:cTn id="111"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12" restart="whenNotActive" fill="hold" evtFilter="cancelBubble" nodeType="interactiveSeq">
                <p:stCondLst>
                  <p:cond evt="onClick" delay="0">
                    <p:tgtEl>
                      <p:spTgt spid="25"/>
                    </p:tgtEl>
                  </p:cond>
                </p:stCondLst>
                <p:endSync evt="end" delay="0">
                  <p:rtn val="all"/>
                </p:endSync>
                <p:childTnLst>
                  <p:par>
                    <p:cTn id="113" fill="hold">
                      <p:stCondLst>
                        <p:cond delay="0"/>
                      </p:stCondLst>
                      <p:childTnLst>
                        <p:par>
                          <p:cTn id="114" fill="hold">
                            <p:stCondLst>
                              <p:cond delay="0"/>
                            </p:stCondLst>
                            <p:childTnLst>
                              <p:par>
                                <p:cTn id="115" presetID="1" presetClass="exit" presetSubtype="0" fill="hold" grpId="1" nodeType="clickEffect">
                                  <p:stCondLst>
                                    <p:cond delay="0"/>
                                  </p:stCondLst>
                                  <p:childTnLst>
                                    <p:set>
                                      <p:cBhvr>
                                        <p:cTn id="116"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17" restart="whenNotActive" fill="hold" evtFilter="cancelBubble" nodeType="interactiveSeq">
                <p:stCondLst>
                  <p:cond evt="onClick" delay="0">
                    <p:tgtEl>
                      <p:spTgt spid="27"/>
                    </p:tgtEl>
                  </p:cond>
                </p:stCondLst>
                <p:endSync evt="end" delay="0">
                  <p:rtn val="all"/>
                </p:endSync>
                <p:childTnLst>
                  <p:par>
                    <p:cTn id="118" fill="hold">
                      <p:stCondLst>
                        <p:cond delay="0"/>
                      </p:stCondLst>
                      <p:childTnLst>
                        <p:par>
                          <p:cTn id="119" fill="hold">
                            <p:stCondLst>
                              <p:cond delay="0"/>
                            </p:stCondLst>
                            <p:childTnLst>
                              <p:par>
                                <p:cTn id="120" presetID="1" presetClass="exit" presetSubtype="0" fill="hold" grpId="1" nodeType="clickEffect">
                                  <p:stCondLst>
                                    <p:cond delay="0"/>
                                  </p:stCondLst>
                                  <p:childTnLst>
                                    <p:set>
                                      <p:cBhvr>
                                        <p:cTn id="121"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22" restart="whenNotActive" fill="hold" evtFilter="cancelBubble" nodeType="interactiveSeq">
                <p:stCondLst>
                  <p:cond evt="onClick" delay="0">
                    <p:tgtEl>
                      <p:spTgt spid="29"/>
                    </p:tgtEl>
                  </p:cond>
                </p:stCondLst>
                <p:endSync evt="end" delay="0">
                  <p:rtn val="all"/>
                </p:endSync>
                <p:childTnLst>
                  <p:par>
                    <p:cTn id="123" fill="hold">
                      <p:stCondLst>
                        <p:cond delay="0"/>
                      </p:stCondLst>
                      <p:childTnLst>
                        <p:par>
                          <p:cTn id="124" fill="hold">
                            <p:stCondLst>
                              <p:cond delay="0"/>
                            </p:stCondLst>
                            <p:childTnLst>
                              <p:par>
                                <p:cTn id="125" presetID="1" presetClass="exit" presetSubtype="0" fill="hold" grpId="1" nodeType="clickEffect">
                                  <p:stCondLst>
                                    <p:cond delay="0"/>
                                  </p:stCondLst>
                                  <p:childTnLst>
                                    <p:set>
                                      <p:cBhvr>
                                        <p:cTn id="126"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27" restart="whenNotActive" fill="hold" evtFilter="cancelBubble" nodeType="interactiveSeq">
                <p:stCondLst>
                  <p:cond evt="onClick" delay="0">
                    <p:tgtEl>
                      <p:spTgt spid="34"/>
                    </p:tgtEl>
                  </p:cond>
                </p:stCondLst>
                <p:endSync evt="end" delay="0">
                  <p:rtn val="all"/>
                </p:endSync>
                <p:childTnLst>
                  <p:par>
                    <p:cTn id="128" fill="hold">
                      <p:stCondLst>
                        <p:cond delay="0"/>
                      </p:stCondLst>
                      <p:childTnLst>
                        <p:par>
                          <p:cTn id="129" fill="hold">
                            <p:stCondLst>
                              <p:cond delay="0"/>
                            </p:stCondLst>
                            <p:childTnLst>
                              <p:par>
                                <p:cTn id="130" presetID="1" presetClass="exit" presetSubtype="0" fill="hold" grpId="1" nodeType="clickEffect">
                                  <p:stCondLst>
                                    <p:cond delay="0"/>
                                  </p:stCondLst>
                                  <p:childTnLst>
                                    <p:set>
                                      <p:cBhvr>
                                        <p:cTn id="131" dur="1" fill="hold">
                                          <p:stCondLst>
                                            <p:cond delay="0"/>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32" restart="whenNotActive" fill="hold" evtFilter="cancelBubble" nodeType="interactiveSeq">
                <p:stCondLst>
                  <p:cond evt="onClick" delay="0">
                    <p:tgtEl>
                      <p:spTgt spid="36"/>
                    </p:tgtEl>
                  </p:cond>
                </p:stCondLst>
                <p:endSync evt="end" delay="0">
                  <p:rtn val="all"/>
                </p:endSync>
                <p:childTnLst>
                  <p:par>
                    <p:cTn id="133" fill="hold">
                      <p:stCondLst>
                        <p:cond delay="0"/>
                      </p:stCondLst>
                      <p:childTnLst>
                        <p:par>
                          <p:cTn id="134" fill="hold">
                            <p:stCondLst>
                              <p:cond delay="0"/>
                            </p:stCondLst>
                            <p:childTnLst>
                              <p:par>
                                <p:cTn id="135" presetID="1" presetClass="exit" presetSubtype="0" fill="hold" grpId="1" nodeType="clickEffect">
                                  <p:stCondLst>
                                    <p:cond delay="0"/>
                                  </p:stCondLst>
                                  <p:childTnLst>
                                    <p:set>
                                      <p:cBhvr>
                                        <p:cTn id="136"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37" restart="whenNotActive" fill="hold" evtFilter="cancelBubble" nodeType="interactiveSeq">
                <p:stCondLst>
                  <p:cond evt="onClick" delay="0">
                    <p:tgtEl>
                      <p:spTgt spid="38"/>
                    </p:tgtEl>
                  </p:cond>
                </p:stCondLst>
                <p:endSync evt="end" delay="0">
                  <p:rtn val="all"/>
                </p:endSync>
                <p:childTnLst>
                  <p:par>
                    <p:cTn id="138" fill="hold">
                      <p:stCondLst>
                        <p:cond delay="0"/>
                      </p:stCondLst>
                      <p:childTnLst>
                        <p:par>
                          <p:cTn id="139" fill="hold">
                            <p:stCondLst>
                              <p:cond delay="0"/>
                            </p:stCondLst>
                            <p:childTnLst>
                              <p:par>
                                <p:cTn id="140" presetID="1" presetClass="exit" presetSubtype="0" fill="hold" grpId="1" nodeType="clickEffect">
                                  <p:stCondLst>
                                    <p:cond delay="0"/>
                                  </p:stCondLst>
                                  <p:childTnLst>
                                    <p:set>
                                      <p:cBhvr>
                                        <p:cTn id="141" dur="1" fill="hold">
                                          <p:stCondLst>
                                            <p:cond delay="0"/>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42" restart="whenNotActive" fill="hold" evtFilter="cancelBubble" nodeType="interactiveSeq">
                <p:stCondLst>
                  <p:cond evt="onClick" delay="0">
                    <p:tgtEl>
                      <p:spTgt spid="41"/>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grpId="1" nodeType="clickEffect">
                                  <p:stCondLst>
                                    <p:cond delay="0"/>
                                  </p:stCondLst>
                                  <p:childTnLst>
                                    <p:set>
                                      <p:cBhvr>
                                        <p:cTn id="146"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147" restart="whenNotActive" fill="hold" evtFilter="cancelBubble" nodeType="interactiveSeq">
                <p:stCondLst>
                  <p:cond evt="onClick" delay="0">
                    <p:tgtEl>
                      <p:spTgt spid="43"/>
                    </p:tgtEl>
                  </p:cond>
                </p:stCondLst>
                <p:endSync evt="end" delay="0">
                  <p:rtn val="all"/>
                </p:endSync>
                <p:childTnLst>
                  <p:par>
                    <p:cTn id="148" fill="hold">
                      <p:stCondLst>
                        <p:cond delay="0"/>
                      </p:stCondLst>
                      <p:childTnLst>
                        <p:par>
                          <p:cTn id="149" fill="hold">
                            <p:stCondLst>
                              <p:cond delay="0"/>
                            </p:stCondLst>
                            <p:childTnLst>
                              <p:par>
                                <p:cTn id="150" presetID="1" presetClass="exit" presetSubtype="0" fill="hold" grpId="1" nodeType="clickEffect">
                                  <p:stCondLst>
                                    <p:cond delay="0"/>
                                  </p:stCondLst>
                                  <p:childTnLst>
                                    <p:set>
                                      <p:cBhvr>
                                        <p:cTn id="151"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152" restart="whenNotActive" fill="hold" evtFilter="cancelBubble" nodeType="interactiveSeq">
                <p:stCondLst>
                  <p:cond evt="onClick" delay="0">
                    <p:tgtEl>
                      <p:spTgt spid="44"/>
                    </p:tgtEl>
                  </p:cond>
                </p:stCondLst>
                <p:endSync evt="end" delay="0">
                  <p:rtn val="all"/>
                </p:endSync>
                <p:childTnLst>
                  <p:par>
                    <p:cTn id="153" fill="hold">
                      <p:stCondLst>
                        <p:cond delay="0"/>
                      </p:stCondLst>
                      <p:childTnLst>
                        <p:par>
                          <p:cTn id="154" fill="hold">
                            <p:stCondLst>
                              <p:cond delay="0"/>
                            </p:stCondLst>
                            <p:childTnLst>
                              <p:par>
                                <p:cTn id="155" presetID="1" presetClass="exit" presetSubtype="0" fill="hold" grpId="1" nodeType="clickEffect">
                                  <p:stCondLst>
                                    <p:cond delay="0"/>
                                  </p:stCondLst>
                                  <p:childTnLst>
                                    <p:set>
                                      <p:cBhvr>
                                        <p:cTn id="156"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157" restart="whenNotActive" fill="hold" evtFilter="cancelBubble" nodeType="interactiveSeq">
                <p:stCondLst>
                  <p:cond evt="onClick" delay="0">
                    <p:tgtEl>
                      <p:spTgt spid="13"/>
                    </p:tgtEl>
                  </p:cond>
                </p:stCondLst>
                <p:endSync evt="end" delay="0">
                  <p:rtn val="all"/>
                </p:endSync>
                <p:childTnLst>
                  <p:par>
                    <p:cTn id="158" fill="hold">
                      <p:stCondLst>
                        <p:cond delay="0"/>
                      </p:stCondLst>
                      <p:childTnLst>
                        <p:par>
                          <p:cTn id="159" fill="hold">
                            <p:stCondLst>
                              <p:cond delay="0"/>
                            </p:stCondLst>
                            <p:childTnLst>
                              <p:par>
                                <p:cTn id="160" presetID="1" presetClass="exit" presetSubtype="0" fill="hold" grpId="1" nodeType="clickEffect">
                                  <p:stCondLst>
                                    <p:cond delay="0"/>
                                  </p:stCondLst>
                                  <p:childTnLst>
                                    <p:set>
                                      <p:cBhvr>
                                        <p:cTn id="16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62" restart="whenNotActive" fill="hold" evtFilter="cancelBubble" nodeType="interactiveSeq">
                <p:stCondLst>
                  <p:cond evt="onClick" delay="0">
                    <p:tgtEl>
                      <p:spTgt spid="2"/>
                    </p:tgtEl>
                  </p:cond>
                </p:stCondLst>
                <p:endSync evt="end" delay="0">
                  <p:rtn val="all"/>
                </p:endSync>
                <p:childTnLst>
                  <p:par>
                    <p:cTn id="163" fill="hold">
                      <p:stCondLst>
                        <p:cond delay="0"/>
                      </p:stCondLst>
                      <p:childTnLst>
                        <p:par>
                          <p:cTn id="164" fill="hold">
                            <p:stCondLst>
                              <p:cond delay="0"/>
                            </p:stCondLst>
                            <p:childTnLst>
                              <p:par>
                                <p:cTn id="165" presetID="32" presetClass="emph" presetSubtype="0" fill="hold" nodeType="clickEffect">
                                  <p:stCondLst>
                                    <p:cond delay="0"/>
                                  </p:stCondLst>
                                  <p:childTnLst>
                                    <p:animRot by="120000">
                                      <p:cBhvr>
                                        <p:cTn id="166" dur="100" fill="hold">
                                          <p:stCondLst>
                                            <p:cond delay="0"/>
                                          </p:stCondLst>
                                        </p:cTn>
                                        <p:tgtEl>
                                          <p:spTgt spid="2"/>
                                        </p:tgtEl>
                                        <p:attrNameLst>
                                          <p:attrName>r</p:attrName>
                                        </p:attrNameLst>
                                      </p:cBhvr>
                                    </p:animRot>
                                    <p:animRot by="-240000">
                                      <p:cBhvr>
                                        <p:cTn id="167" dur="200" fill="hold">
                                          <p:stCondLst>
                                            <p:cond delay="200"/>
                                          </p:stCondLst>
                                        </p:cTn>
                                        <p:tgtEl>
                                          <p:spTgt spid="2"/>
                                        </p:tgtEl>
                                        <p:attrNameLst>
                                          <p:attrName>r</p:attrName>
                                        </p:attrNameLst>
                                      </p:cBhvr>
                                    </p:animRot>
                                    <p:animRot by="240000">
                                      <p:cBhvr>
                                        <p:cTn id="168" dur="200" fill="hold">
                                          <p:stCondLst>
                                            <p:cond delay="400"/>
                                          </p:stCondLst>
                                        </p:cTn>
                                        <p:tgtEl>
                                          <p:spTgt spid="2"/>
                                        </p:tgtEl>
                                        <p:attrNameLst>
                                          <p:attrName>r</p:attrName>
                                        </p:attrNameLst>
                                      </p:cBhvr>
                                    </p:animRot>
                                    <p:animRot by="-240000">
                                      <p:cBhvr>
                                        <p:cTn id="169" dur="200" fill="hold">
                                          <p:stCondLst>
                                            <p:cond delay="600"/>
                                          </p:stCondLst>
                                        </p:cTn>
                                        <p:tgtEl>
                                          <p:spTgt spid="2"/>
                                        </p:tgtEl>
                                        <p:attrNameLst>
                                          <p:attrName>r</p:attrName>
                                        </p:attrNameLst>
                                      </p:cBhvr>
                                    </p:animRot>
                                    <p:animRot by="120000">
                                      <p:cBhvr>
                                        <p:cTn id="170" dur="200" fill="hold">
                                          <p:stCondLst>
                                            <p:cond delay="800"/>
                                          </p:stCondLst>
                                        </p:cTn>
                                        <p:tgtEl>
                                          <p:spTgt spid="2"/>
                                        </p:tgtEl>
                                        <p:attrNameLst>
                                          <p:attrName>r</p:attrName>
                                        </p:attrNameLst>
                                      </p:cBhvr>
                                    </p:animRot>
                                  </p:childTnLst>
                                </p:cTn>
                              </p:par>
                            </p:childTnLst>
                          </p:cTn>
                        </p:par>
                      </p:childTnLst>
                    </p:cTn>
                  </p:par>
                </p:childTnLst>
              </p:cTn>
              <p:nextCondLst>
                <p:cond evt="onClick" delay="0">
                  <p:tgtEl>
                    <p:spTgt spid="2"/>
                  </p:tgtEl>
                </p:cond>
              </p:nextCondLst>
            </p:seq>
          </p:childTnLst>
        </p:cTn>
      </p:par>
    </p:tnLst>
    <p:bldLst>
      <p:bldP spid="44" grpId="0" animBg="1"/>
      <p:bldP spid="44" grpId="1" animBg="1"/>
      <p:bldP spid="13" grpId="0" animBg="1"/>
      <p:bldP spid="13" grpId="1" animBg="1"/>
      <p:bldP spid="43" grpId="0" animBg="1"/>
      <p:bldP spid="43" grpId="1" animBg="1"/>
      <p:bldP spid="41" grpId="0" animBg="1"/>
      <p:bldP spid="41" grpId="1" animBg="1"/>
      <p:bldP spid="38" grpId="0" animBg="1"/>
      <p:bldP spid="38" grpId="1" animBg="1"/>
      <p:bldP spid="36" grpId="0" animBg="1"/>
      <p:bldP spid="36" grpId="1" animBg="1"/>
      <p:bldP spid="34" grpId="0" animBg="1"/>
      <p:bldP spid="34" grpId="1" animBg="1"/>
      <p:bldP spid="29" grpId="0" animBg="1"/>
      <p:bldP spid="29" grpId="1" animBg="1"/>
      <p:bldP spid="27" grpId="0" animBg="1"/>
      <p:bldP spid="27" grpId="1" animBg="1"/>
      <p:bldP spid="25" grpId="0" animBg="1"/>
      <p:bldP spid="25" grpId="1" animBg="1"/>
      <p:bldP spid="7" grpId="0" animBg="1"/>
      <p:bldP spid="7" grpId="1" animBg="1"/>
      <p:bldP spid="4" grpId="0" animBg="1"/>
      <p:bldP spid="4"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3200" dirty="0"/>
              <a:t>Almost everything that the user can see and do in TraCS is controlled by their user profile.  The user profile collects information about the user such as name, telephone number, email, ID numbers, and assigned access levels.  </a:t>
            </a:r>
          </a:p>
          <a:p>
            <a:r>
              <a:rPr lang="en-US" sz="3200" dirty="0"/>
              <a:t>TraCS offers two alternatives for managing users: TraCS itself and Active Directory.  The process by which you create user profiles is different depending on which alternative your agency uses.</a:t>
            </a:r>
          </a:p>
        </p:txBody>
      </p:sp>
      <p:sp>
        <p:nvSpPr>
          <p:cNvPr id="3" name="Content Placeholder 2"/>
          <p:cNvSpPr>
            <a:spLocks noGrp="1"/>
          </p:cNvSpPr>
          <p:nvPr>
            <p:ph sz="quarter" idx="12"/>
          </p:nvPr>
        </p:nvSpPr>
        <p:spPr/>
        <p:txBody>
          <a:bodyPr/>
          <a:lstStyle/>
          <a:p>
            <a:r>
              <a:rPr lang="en-US" dirty="0">
                <a:solidFill>
                  <a:schemeClr val="tx1"/>
                </a:solidFill>
              </a:rPr>
              <a:t>Managing Users</a:t>
            </a:r>
          </a:p>
        </p:txBody>
      </p:sp>
    </p:spTree>
    <p:extLst>
      <p:ext uri="{BB962C8B-B14F-4D97-AF65-F5344CB8AC3E}">
        <p14:creationId xmlns:p14="http://schemas.microsoft.com/office/powerpoint/2010/main" val="281155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13F1BC-A20D-46D7-B2CD-4B6C5DA57840}"/>
              </a:ext>
            </a:extLst>
          </p:cNvPr>
          <p:cNvPicPr>
            <a:picLocks noChangeAspect="1"/>
          </p:cNvPicPr>
          <p:nvPr/>
        </p:nvPicPr>
        <p:blipFill>
          <a:blip r:embed="rId3"/>
          <a:stretch>
            <a:fillRect/>
          </a:stretch>
        </p:blipFill>
        <p:spPr>
          <a:xfrm>
            <a:off x="186724" y="219332"/>
            <a:ext cx="11818551" cy="6419335"/>
          </a:xfrm>
          <a:prstGeom prst="rect">
            <a:avLst/>
          </a:prstGeom>
        </p:spPr>
      </p:pic>
      <p:cxnSp>
        <p:nvCxnSpPr>
          <p:cNvPr id="4" name="Straight Arrow Connector 3"/>
          <p:cNvCxnSpPr/>
          <p:nvPr/>
        </p:nvCxnSpPr>
        <p:spPr>
          <a:xfrm flipH="1">
            <a:off x="1633069" y="4944516"/>
            <a:ext cx="597408"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7035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3200" dirty="0"/>
              <a:t>Access Level Types</a:t>
            </a:r>
          </a:p>
          <a:p>
            <a:pPr lvl="1"/>
            <a:r>
              <a:rPr lang="en-US" sz="3000" dirty="0"/>
              <a:t>Personal Access Level</a:t>
            </a:r>
          </a:p>
          <a:p>
            <a:pPr lvl="1"/>
            <a:r>
              <a:rPr lang="en-US" sz="3000" dirty="0"/>
              <a:t>Associated users Access Level</a:t>
            </a:r>
          </a:p>
        </p:txBody>
      </p:sp>
      <p:sp>
        <p:nvSpPr>
          <p:cNvPr id="3" name="Content Placeholder 2"/>
          <p:cNvSpPr>
            <a:spLocks noGrp="1"/>
          </p:cNvSpPr>
          <p:nvPr>
            <p:ph sz="quarter" idx="12"/>
          </p:nvPr>
        </p:nvSpPr>
        <p:spPr/>
        <p:txBody>
          <a:bodyPr/>
          <a:lstStyle/>
          <a:p>
            <a:r>
              <a:rPr lang="en-US" dirty="0">
                <a:solidFill>
                  <a:schemeClr val="tx1"/>
                </a:solidFill>
              </a:rPr>
              <a:t>Managing Users</a:t>
            </a:r>
          </a:p>
        </p:txBody>
      </p:sp>
    </p:spTree>
    <p:extLst>
      <p:ext uri="{BB962C8B-B14F-4D97-AF65-F5344CB8AC3E}">
        <p14:creationId xmlns:p14="http://schemas.microsoft.com/office/powerpoint/2010/main" val="3703963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949" y="1502578"/>
            <a:ext cx="9506162" cy="5046503"/>
          </a:xfrm>
        </p:spPr>
        <p:txBody>
          <a:bodyPr>
            <a:noAutofit/>
          </a:bodyPr>
          <a:lstStyle/>
          <a:p>
            <a:r>
              <a:rPr lang="en-US" sz="3200" dirty="0"/>
              <a:t>Access Levels</a:t>
            </a:r>
          </a:p>
          <a:p>
            <a:pPr lvl="1"/>
            <a:r>
              <a:rPr lang="en-US" sz="2400" dirty="0"/>
              <a:t>All Forms</a:t>
            </a:r>
          </a:p>
          <a:p>
            <a:pPr lvl="1"/>
            <a:r>
              <a:rPr lang="en-US" sz="2400" dirty="0"/>
              <a:t>Basic User—Give to everyone</a:t>
            </a:r>
          </a:p>
          <a:p>
            <a:pPr lvl="1"/>
            <a:r>
              <a:rPr lang="en-US" sz="2400" dirty="0"/>
              <a:t>Reporter</a:t>
            </a:r>
          </a:p>
          <a:p>
            <a:pPr lvl="1"/>
            <a:r>
              <a:rPr lang="en-US" sz="2400" dirty="0"/>
              <a:t>Statuses—Give to everyone</a:t>
            </a:r>
          </a:p>
          <a:p>
            <a:pPr lvl="1"/>
            <a:r>
              <a:rPr lang="en-US" sz="2400" dirty="0"/>
              <a:t>Supervisor—Cannot print/does transmit/change status</a:t>
            </a:r>
          </a:p>
          <a:p>
            <a:pPr lvl="1"/>
            <a:r>
              <a:rPr lang="en-US" sz="2400" dirty="0"/>
              <a:t>System Admin</a:t>
            </a:r>
          </a:p>
          <a:p>
            <a:pPr lvl="1"/>
            <a:r>
              <a:rPr lang="en-US" sz="2400" dirty="0"/>
              <a:t>View Only—Print and view</a:t>
            </a:r>
          </a:p>
          <a:p>
            <a:pPr lvl="1"/>
            <a:r>
              <a:rPr lang="en-US" sz="2400" dirty="0"/>
              <a:t>Transmission</a:t>
            </a:r>
          </a:p>
          <a:p>
            <a:pPr lvl="1"/>
            <a:r>
              <a:rPr lang="en-US" sz="2400" dirty="0"/>
              <a:t>***New for Fall 2019*** </a:t>
            </a:r>
            <a:r>
              <a:rPr lang="en-US" sz="2400" b="1" dirty="0"/>
              <a:t>Citation Amend</a:t>
            </a:r>
          </a:p>
        </p:txBody>
      </p:sp>
      <p:sp>
        <p:nvSpPr>
          <p:cNvPr id="3" name="Content Placeholder 2"/>
          <p:cNvSpPr>
            <a:spLocks noGrp="1"/>
          </p:cNvSpPr>
          <p:nvPr>
            <p:ph sz="quarter" idx="12"/>
          </p:nvPr>
        </p:nvSpPr>
        <p:spPr/>
        <p:txBody>
          <a:bodyPr/>
          <a:lstStyle/>
          <a:p>
            <a:r>
              <a:rPr lang="en-US" dirty="0">
                <a:solidFill>
                  <a:schemeClr val="tx1"/>
                </a:solidFill>
              </a:rPr>
              <a:t>Managing Users</a:t>
            </a:r>
          </a:p>
        </p:txBody>
      </p:sp>
    </p:spTree>
    <p:extLst>
      <p:ext uri="{BB962C8B-B14F-4D97-AF65-F5344CB8AC3E}">
        <p14:creationId xmlns:p14="http://schemas.microsoft.com/office/powerpoint/2010/main" val="124974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5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500"/>
                                        <p:tgtEl>
                                          <p:spTgt spid="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fade">
                                      <p:cBhvr>
                                        <p:cTn id="47" dur="500"/>
                                        <p:tgtEl>
                                          <p:spTgt spid="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fade">
                                      <p:cBhvr>
                                        <p:cTn id="5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3200" dirty="0"/>
              <a:t>Groups</a:t>
            </a:r>
          </a:p>
          <a:p>
            <a:pPr lvl="1"/>
            <a:r>
              <a:rPr lang="en-US" sz="3000" dirty="0"/>
              <a:t>All Group</a:t>
            </a:r>
          </a:p>
          <a:p>
            <a:pPr lvl="1"/>
            <a:r>
              <a:rPr lang="en-US" sz="3000" dirty="0"/>
              <a:t>Additional Groups</a:t>
            </a:r>
          </a:p>
          <a:p>
            <a:pPr lvl="2"/>
            <a:r>
              <a:rPr lang="en-US" sz="3000" dirty="0"/>
              <a:t>Troop 1</a:t>
            </a:r>
          </a:p>
          <a:p>
            <a:pPr lvl="2"/>
            <a:r>
              <a:rPr lang="en-US" sz="3000" dirty="0"/>
              <a:t>Boat Patrol</a:t>
            </a:r>
          </a:p>
          <a:p>
            <a:pPr marL="457200" lvl="2" indent="0">
              <a:buNone/>
            </a:pPr>
            <a:endParaRPr lang="en-US" sz="2200" dirty="0"/>
          </a:p>
        </p:txBody>
      </p:sp>
      <p:sp>
        <p:nvSpPr>
          <p:cNvPr id="3" name="Content Placeholder 2"/>
          <p:cNvSpPr>
            <a:spLocks noGrp="1"/>
          </p:cNvSpPr>
          <p:nvPr>
            <p:ph sz="quarter" idx="12"/>
          </p:nvPr>
        </p:nvSpPr>
        <p:spPr/>
        <p:txBody>
          <a:bodyPr/>
          <a:lstStyle/>
          <a:p>
            <a:r>
              <a:rPr lang="en-US" dirty="0">
                <a:solidFill>
                  <a:schemeClr val="tx1"/>
                </a:solidFill>
              </a:rPr>
              <a:t>Managing Users</a:t>
            </a:r>
          </a:p>
        </p:txBody>
      </p:sp>
    </p:spTree>
    <p:extLst>
      <p:ext uri="{BB962C8B-B14F-4D97-AF65-F5344CB8AC3E}">
        <p14:creationId xmlns:p14="http://schemas.microsoft.com/office/powerpoint/2010/main" val="21053033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2107113" y="2722908"/>
            <a:ext cx="8895520" cy="2114509"/>
          </a:xfrm>
          <a:prstGeom prst="rect">
            <a:avLst/>
          </a:prstGeom>
        </p:spPr>
      </p:pic>
      <p:sp>
        <p:nvSpPr>
          <p:cNvPr id="3" name="Content Placeholder 2"/>
          <p:cNvSpPr>
            <a:spLocks noGrp="1"/>
          </p:cNvSpPr>
          <p:nvPr>
            <p:ph idx="1"/>
          </p:nvPr>
        </p:nvSpPr>
        <p:spPr/>
        <p:txBody>
          <a:bodyPr/>
          <a:lstStyle/>
          <a:p>
            <a:r>
              <a:rPr lang="en-US" dirty="0">
                <a:solidFill>
                  <a:schemeClr val="tx1"/>
                </a:solidFill>
              </a:rPr>
              <a:t>Users </a:t>
            </a:r>
            <a:r>
              <a:rPr lang="en-US" dirty="0">
                <a:solidFill>
                  <a:schemeClr val="tx1"/>
                </a:solidFill>
                <a:sym typeface="Wingdings" panose="05000000000000000000" pitchFamily="2" charset="2"/>
              </a:rPr>
              <a:t> New Officer</a:t>
            </a:r>
            <a:endParaRPr lang="en-US" dirty="0">
              <a:solidFill>
                <a:schemeClr val="tx1"/>
              </a:solidFill>
            </a:endParaRPr>
          </a:p>
        </p:txBody>
      </p:sp>
      <p:pic>
        <p:nvPicPr>
          <p:cNvPr id="10" name="Picture 9"/>
          <p:cNvPicPr/>
          <p:nvPr/>
        </p:nvPicPr>
        <p:blipFill>
          <a:blip r:embed="rId4" cstate="print"/>
          <a:srcRect/>
          <a:stretch>
            <a:fillRect/>
          </a:stretch>
        </p:blipFill>
        <p:spPr bwMode="auto">
          <a:xfrm>
            <a:off x="5738812" y="3100387"/>
            <a:ext cx="714375" cy="657225"/>
          </a:xfrm>
          <a:prstGeom prst="rect">
            <a:avLst/>
          </a:prstGeom>
          <a:noFill/>
          <a:ln w="9525">
            <a:noFill/>
            <a:miter lim="800000"/>
            <a:headEnd/>
            <a:tailEnd/>
          </a:ln>
        </p:spPr>
      </p:pic>
      <p:pic>
        <p:nvPicPr>
          <p:cNvPr id="2" name="Picture 1"/>
          <p:cNvPicPr>
            <a:picLocks noChangeAspect="1"/>
          </p:cNvPicPr>
          <p:nvPr/>
        </p:nvPicPr>
        <p:blipFill>
          <a:blip r:embed="rId5"/>
          <a:stretch>
            <a:fillRect/>
          </a:stretch>
        </p:blipFill>
        <p:spPr>
          <a:xfrm>
            <a:off x="2107113" y="2728977"/>
            <a:ext cx="8895520" cy="2057270"/>
          </a:xfrm>
          <a:prstGeom prst="rect">
            <a:avLst/>
          </a:prstGeom>
        </p:spPr>
      </p:pic>
      <p:sp>
        <p:nvSpPr>
          <p:cNvPr id="9" name="Rectangle 8"/>
          <p:cNvSpPr/>
          <p:nvPr/>
        </p:nvSpPr>
        <p:spPr>
          <a:xfrm flipV="1">
            <a:off x="3682652" y="3100386"/>
            <a:ext cx="889348" cy="369322"/>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217106" y="3488545"/>
            <a:ext cx="1089765" cy="1121034"/>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6"/>
          <a:stretch>
            <a:fillRect/>
          </a:stretch>
        </p:blipFill>
        <p:spPr>
          <a:xfrm>
            <a:off x="1895311" y="1250330"/>
            <a:ext cx="9445688" cy="5550845"/>
          </a:xfrm>
          <a:prstGeom prst="rect">
            <a:avLst/>
          </a:prstGeom>
        </p:spPr>
      </p:pic>
      <p:sp>
        <p:nvSpPr>
          <p:cNvPr id="7" name="Rectangle 6"/>
          <p:cNvSpPr/>
          <p:nvPr/>
        </p:nvSpPr>
        <p:spPr>
          <a:xfrm>
            <a:off x="5919697" y="6136373"/>
            <a:ext cx="728753"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7"/>
          <a:stretch>
            <a:fillRect/>
          </a:stretch>
        </p:blipFill>
        <p:spPr>
          <a:xfrm>
            <a:off x="1905941" y="1258288"/>
            <a:ext cx="9445688" cy="5553031"/>
          </a:xfrm>
          <a:prstGeom prst="rect">
            <a:avLst/>
          </a:prstGeom>
        </p:spPr>
      </p:pic>
      <p:pic>
        <p:nvPicPr>
          <p:cNvPr id="20" name="Picture 19"/>
          <p:cNvPicPr>
            <a:picLocks noChangeAspect="1"/>
          </p:cNvPicPr>
          <p:nvPr/>
        </p:nvPicPr>
        <p:blipFill>
          <a:blip r:embed="rId8"/>
          <a:stretch>
            <a:fillRect/>
          </a:stretch>
        </p:blipFill>
        <p:spPr>
          <a:xfrm>
            <a:off x="1895311" y="1249236"/>
            <a:ext cx="9492996" cy="5553032"/>
          </a:xfrm>
          <a:prstGeom prst="rect">
            <a:avLst/>
          </a:prstGeom>
        </p:spPr>
      </p:pic>
      <p:pic>
        <p:nvPicPr>
          <p:cNvPr id="22" name="Picture 21"/>
          <p:cNvPicPr>
            <a:picLocks noChangeAspect="1"/>
          </p:cNvPicPr>
          <p:nvPr/>
        </p:nvPicPr>
        <p:blipFill>
          <a:blip r:embed="rId9"/>
          <a:stretch>
            <a:fillRect/>
          </a:stretch>
        </p:blipFill>
        <p:spPr>
          <a:xfrm>
            <a:off x="1888316" y="1248097"/>
            <a:ext cx="9400506" cy="5538926"/>
          </a:xfrm>
          <a:prstGeom prst="rect">
            <a:avLst/>
          </a:prstGeom>
        </p:spPr>
      </p:pic>
      <p:sp>
        <p:nvSpPr>
          <p:cNvPr id="21" name="Rectangle 20"/>
          <p:cNvSpPr/>
          <p:nvPr/>
        </p:nvSpPr>
        <p:spPr>
          <a:xfrm>
            <a:off x="2033236" y="1621837"/>
            <a:ext cx="271554"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743200" y="3995803"/>
            <a:ext cx="747541" cy="275572"/>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10"/>
          <a:stretch>
            <a:fillRect/>
          </a:stretch>
        </p:blipFill>
        <p:spPr>
          <a:xfrm>
            <a:off x="1896546" y="1263495"/>
            <a:ext cx="9402396" cy="5553031"/>
          </a:xfrm>
          <a:prstGeom prst="rect">
            <a:avLst/>
          </a:prstGeom>
        </p:spPr>
      </p:pic>
      <p:pic>
        <p:nvPicPr>
          <p:cNvPr id="27" name="Picture 26"/>
          <p:cNvPicPr>
            <a:picLocks noChangeAspect="1"/>
          </p:cNvPicPr>
          <p:nvPr/>
        </p:nvPicPr>
        <p:blipFill>
          <a:blip r:embed="rId11"/>
          <a:stretch>
            <a:fillRect/>
          </a:stretch>
        </p:blipFill>
        <p:spPr>
          <a:xfrm>
            <a:off x="1887018" y="1245694"/>
            <a:ext cx="9458451" cy="5551298"/>
          </a:xfrm>
          <a:prstGeom prst="rect">
            <a:avLst/>
          </a:prstGeom>
        </p:spPr>
      </p:pic>
      <p:sp>
        <p:nvSpPr>
          <p:cNvPr id="25" name="Rectangle 24"/>
          <p:cNvSpPr/>
          <p:nvPr/>
        </p:nvSpPr>
        <p:spPr>
          <a:xfrm>
            <a:off x="6811008" y="1471524"/>
            <a:ext cx="4357152" cy="1257453"/>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p:cNvPicPr>
            <a:picLocks noChangeAspect="1"/>
          </p:cNvPicPr>
          <p:nvPr/>
        </p:nvPicPr>
        <p:blipFill>
          <a:blip r:embed="rId12"/>
          <a:stretch>
            <a:fillRect/>
          </a:stretch>
        </p:blipFill>
        <p:spPr>
          <a:xfrm>
            <a:off x="1888529" y="1253652"/>
            <a:ext cx="9484113" cy="5579434"/>
          </a:xfrm>
          <a:prstGeom prst="rect">
            <a:avLst/>
          </a:prstGeom>
        </p:spPr>
      </p:pic>
      <p:sp>
        <p:nvSpPr>
          <p:cNvPr id="30" name="Rectangle 29"/>
          <p:cNvSpPr/>
          <p:nvPr/>
        </p:nvSpPr>
        <p:spPr>
          <a:xfrm>
            <a:off x="6912199" y="3469708"/>
            <a:ext cx="4090434"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912199" y="3695178"/>
            <a:ext cx="4090434"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p:cNvPicPr>
            <a:picLocks noChangeAspect="1"/>
          </p:cNvPicPr>
          <p:nvPr/>
        </p:nvPicPr>
        <p:blipFill>
          <a:blip r:embed="rId13"/>
          <a:stretch>
            <a:fillRect/>
          </a:stretch>
        </p:blipFill>
        <p:spPr>
          <a:xfrm>
            <a:off x="1923979" y="1273639"/>
            <a:ext cx="9448942" cy="5756358"/>
          </a:xfrm>
          <a:prstGeom prst="rect">
            <a:avLst/>
          </a:prstGeom>
        </p:spPr>
      </p:pic>
      <p:pic>
        <p:nvPicPr>
          <p:cNvPr id="38" name="Picture 37"/>
          <p:cNvPicPr>
            <a:picLocks noChangeAspect="1"/>
          </p:cNvPicPr>
          <p:nvPr/>
        </p:nvPicPr>
        <p:blipFill>
          <a:blip r:embed="rId14"/>
          <a:stretch>
            <a:fillRect/>
          </a:stretch>
        </p:blipFill>
        <p:spPr>
          <a:xfrm>
            <a:off x="1886739" y="1244600"/>
            <a:ext cx="9451480" cy="5578226"/>
          </a:xfrm>
          <a:prstGeom prst="rect">
            <a:avLst/>
          </a:prstGeom>
        </p:spPr>
      </p:pic>
      <p:sp>
        <p:nvSpPr>
          <p:cNvPr id="37" name="Rectangle 36"/>
          <p:cNvSpPr/>
          <p:nvPr/>
        </p:nvSpPr>
        <p:spPr>
          <a:xfrm>
            <a:off x="6864262" y="2995019"/>
            <a:ext cx="4314231" cy="977790"/>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p:cNvPicPr>
            <a:picLocks noChangeAspect="1"/>
          </p:cNvPicPr>
          <p:nvPr/>
        </p:nvPicPr>
        <p:blipFill>
          <a:blip r:embed="rId15"/>
          <a:stretch>
            <a:fillRect/>
          </a:stretch>
        </p:blipFill>
        <p:spPr>
          <a:xfrm>
            <a:off x="1908593" y="1259273"/>
            <a:ext cx="9431777" cy="5555196"/>
          </a:xfrm>
          <a:prstGeom prst="rect">
            <a:avLst/>
          </a:prstGeom>
        </p:spPr>
      </p:pic>
      <p:sp>
        <p:nvSpPr>
          <p:cNvPr id="33" name="Rectangle 32"/>
          <p:cNvSpPr/>
          <p:nvPr/>
        </p:nvSpPr>
        <p:spPr>
          <a:xfrm>
            <a:off x="6811008" y="4409619"/>
            <a:ext cx="4575551" cy="2116441"/>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p:cNvPicPr>
            <a:picLocks noChangeAspect="1"/>
          </p:cNvPicPr>
          <p:nvPr/>
        </p:nvPicPr>
        <p:blipFill>
          <a:blip r:embed="rId16"/>
          <a:stretch>
            <a:fillRect/>
          </a:stretch>
        </p:blipFill>
        <p:spPr>
          <a:xfrm>
            <a:off x="1905312" y="1273639"/>
            <a:ext cx="9414240" cy="5526951"/>
          </a:xfrm>
          <a:prstGeom prst="rect">
            <a:avLst/>
          </a:prstGeom>
        </p:spPr>
      </p:pic>
      <p:sp>
        <p:nvSpPr>
          <p:cNvPr id="12" name="Rectangle 11"/>
          <p:cNvSpPr/>
          <p:nvPr/>
        </p:nvSpPr>
        <p:spPr>
          <a:xfrm>
            <a:off x="10449741" y="6498108"/>
            <a:ext cx="728753"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998429" y="1273639"/>
            <a:ext cx="755736" cy="423234"/>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3791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childTnLst>
                                </p:cTn>
                              </p:par>
                              <p:par>
                                <p:cTn id="24" presetID="10" presetClass="entr" presetSubtype="0" fill="hold" grpId="1"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xit" presetSubtype="0" fill="hold" grpId="1" nodeType="withEffect">
                                  <p:stCondLst>
                                    <p:cond delay="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500"/>
                                        <p:tgtEl>
                                          <p:spTgt spid="19"/>
                                        </p:tgtEl>
                                      </p:cBhvr>
                                    </p:animEffect>
                                    <p:set>
                                      <p:cBhvr>
                                        <p:cTn id="60" dur="1" fill="hold">
                                          <p:stCondLst>
                                            <p:cond delay="499"/>
                                          </p:stCondLst>
                                        </p:cTn>
                                        <p:tgtEl>
                                          <p:spTgt spid="19"/>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xit" presetSubtype="0" fill="hold" grpId="1" nodeType="withEffect">
                                  <p:stCondLst>
                                    <p:cond delay="0"/>
                                  </p:stCondLst>
                                  <p:childTnLst>
                                    <p:animEffect transition="out" filter="fade">
                                      <p:cBhvr>
                                        <p:cTn id="70" dur="500"/>
                                        <p:tgtEl>
                                          <p:spTgt spid="15"/>
                                        </p:tgtEl>
                                      </p:cBhvr>
                                    </p:animEffect>
                                    <p:set>
                                      <p:cBhvr>
                                        <p:cTn id="71" dur="1" fill="hold">
                                          <p:stCondLst>
                                            <p:cond delay="499"/>
                                          </p:stCondLst>
                                        </p:cTn>
                                        <p:tgtEl>
                                          <p:spTgt spid="15"/>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childTnLst>
                                </p:cTn>
                              </p:par>
                              <p:par>
                                <p:cTn id="77" presetID="10" presetClass="exit" presetSubtype="0" fill="hold" nodeType="withEffect">
                                  <p:stCondLst>
                                    <p:cond delay="0"/>
                                  </p:stCondLst>
                                  <p:childTnLst>
                                    <p:animEffect transition="out" filter="fade">
                                      <p:cBhvr>
                                        <p:cTn id="78" dur="500"/>
                                        <p:tgtEl>
                                          <p:spTgt spid="20"/>
                                        </p:tgtEl>
                                      </p:cBhvr>
                                    </p:animEffect>
                                    <p:set>
                                      <p:cBhvr>
                                        <p:cTn id="79" dur="1" fill="hold">
                                          <p:stCondLst>
                                            <p:cond delay="499"/>
                                          </p:stCondLst>
                                        </p:cTn>
                                        <p:tgtEl>
                                          <p:spTgt spid="20"/>
                                        </p:tgtEl>
                                        <p:attrNameLst>
                                          <p:attrName>style.visibility</p:attrName>
                                        </p:attrNameLst>
                                      </p:cBhvr>
                                      <p:to>
                                        <p:strVal val="hidden"/>
                                      </p:to>
                                    </p:set>
                                  </p:childTnLst>
                                </p:cTn>
                              </p:par>
                              <p:par>
                                <p:cTn id="80" presetID="10" presetClass="entr" presetSubtype="0"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childTnLst>
                                </p:cTn>
                              </p:par>
                              <p:par>
                                <p:cTn id="83" presetID="10" presetClass="exit" presetSubtype="0" fill="hold" grpId="1" nodeType="withEffect">
                                  <p:stCondLst>
                                    <p:cond delay="0"/>
                                  </p:stCondLst>
                                  <p:childTnLst>
                                    <p:animEffect transition="out" filter="fade">
                                      <p:cBhvr>
                                        <p:cTn id="84" dur="500"/>
                                        <p:tgtEl>
                                          <p:spTgt spid="21"/>
                                        </p:tgtEl>
                                      </p:cBhvr>
                                    </p:animEffect>
                                    <p:set>
                                      <p:cBhvr>
                                        <p:cTn id="85" dur="1" fill="hold">
                                          <p:stCondLst>
                                            <p:cond delay="499"/>
                                          </p:stCondLst>
                                        </p:cTn>
                                        <p:tgtEl>
                                          <p:spTgt spid="21"/>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22"/>
                                        </p:tgtEl>
                                      </p:cBhvr>
                                    </p:animEffect>
                                    <p:set>
                                      <p:cBhvr>
                                        <p:cTn id="90" dur="1" fill="hold">
                                          <p:stCondLst>
                                            <p:cond delay="499"/>
                                          </p:stCondLst>
                                        </p:cTn>
                                        <p:tgtEl>
                                          <p:spTgt spid="22"/>
                                        </p:tgtEl>
                                        <p:attrNameLst>
                                          <p:attrName>style.visibility</p:attrName>
                                        </p:attrNameLst>
                                      </p:cBhvr>
                                      <p:to>
                                        <p:strVal val="hidden"/>
                                      </p:to>
                                    </p:set>
                                  </p:childTnLst>
                                </p:cTn>
                              </p:par>
                              <p:par>
                                <p:cTn id="91" presetID="10" presetClass="entr" presetSubtype="0" fill="hold"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500"/>
                                        <p:tgtEl>
                                          <p:spTgt spid="24"/>
                                        </p:tgtEl>
                                      </p:cBhvr>
                                    </p:animEffect>
                                  </p:childTnLst>
                                </p:cTn>
                              </p:par>
                            </p:childTnLst>
                          </p:cTn>
                        </p:par>
                        <p:par>
                          <p:cTn id="94" fill="hold">
                            <p:stCondLst>
                              <p:cond delay="500"/>
                            </p:stCondLst>
                            <p:childTnLst>
                              <p:par>
                                <p:cTn id="95" presetID="10" presetClass="entr" presetSubtype="0"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childTnLst>
                                </p:cTn>
                              </p:par>
                              <p:par>
                                <p:cTn id="103" presetID="10" presetClass="exit" presetSubtype="0" fill="hold" grpId="1" nodeType="withEffect">
                                  <p:stCondLst>
                                    <p:cond delay="0"/>
                                  </p:stCondLst>
                                  <p:childTnLst>
                                    <p:animEffect transition="out" filter="fade">
                                      <p:cBhvr>
                                        <p:cTn id="104" dur="500"/>
                                        <p:tgtEl>
                                          <p:spTgt spid="25"/>
                                        </p:tgtEl>
                                      </p:cBhvr>
                                    </p:animEffect>
                                    <p:set>
                                      <p:cBhvr>
                                        <p:cTn id="105" dur="1" fill="hold">
                                          <p:stCondLst>
                                            <p:cond delay="499"/>
                                          </p:stCondLst>
                                        </p:cTn>
                                        <p:tgtEl>
                                          <p:spTgt spid="25"/>
                                        </p:tgtEl>
                                        <p:attrNameLst>
                                          <p:attrName>style.visibility</p:attrName>
                                        </p:attrNameLst>
                                      </p:cBhvr>
                                      <p:to>
                                        <p:strVal val="hidden"/>
                                      </p:to>
                                    </p:set>
                                  </p:childTnLst>
                                </p:cTn>
                              </p:par>
                              <p:par>
                                <p:cTn id="106" presetID="10" presetClass="entr" presetSubtype="0" fill="hold"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500"/>
                                        <p:tgtEl>
                                          <p:spTgt spid="27"/>
                                        </p:tgtEl>
                                      </p:cBhvr>
                                    </p:animEffect>
                                  </p:childTnLst>
                                </p:cTn>
                              </p:par>
                              <p:par>
                                <p:cTn id="109" presetID="10" presetClass="exit" presetSubtype="0" fill="hold" nodeType="withEffect">
                                  <p:stCondLst>
                                    <p:cond delay="0"/>
                                  </p:stCondLst>
                                  <p:childTnLst>
                                    <p:animEffect transition="out" filter="fade">
                                      <p:cBhvr>
                                        <p:cTn id="110" dur="500"/>
                                        <p:tgtEl>
                                          <p:spTgt spid="24"/>
                                        </p:tgtEl>
                                      </p:cBhvr>
                                    </p:animEffect>
                                    <p:set>
                                      <p:cBhvr>
                                        <p:cTn id="111" dur="1" fill="hold">
                                          <p:stCondLst>
                                            <p:cond delay="499"/>
                                          </p:stCondLst>
                                        </p:cTn>
                                        <p:tgtEl>
                                          <p:spTgt spid="24"/>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grpId="1" nodeType="clickEffect">
                                  <p:stCondLst>
                                    <p:cond delay="0"/>
                                  </p:stCondLst>
                                  <p:childTnLst>
                                    <p:animEffect transition="out" filter="fade">
                                      <p:cBhvr>
                                        <p:cTn id="115" dur="500"/>
                                        <p:tgtEl>
                                          <p:spTgt spid="30"/>
                                        </p:tgtEl>
                                      </p:cBhvr>
                                    </p:animEffect>
                                    <p:set>
                                      <p:cBhvr>
                                        <p:cTn id="116" dur="1" fill="hold">
                                          <p:stCondLst>
                                            <p:cond delay="499"/>
                                          </p:stCondLst>
                                        </p:cTn>
                                        <p:tgtEl>
                                          <p:spTgt spid="30"/>
                                        </p:tgtEl>
                                        <p:attrNameLst>
                                          <p:attrName>style.visibility</p:attrName>
                                        </p:attrNameLst>
                                      </p:cBhvr>
                                      <p:to>
                                        <p:strVal val="hidden"/>
                                      </p:to>
                                    </p:set>
                                  </p:childTnLst>
                                </p:cTn>
                              </p:par>
                              <p:par>
                                <p:cTn id="117" presetID="10" presetClass="entr" presetSubtype="0" fill="hold" grpId="0" nodeType="with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500"/>
                                        <p:tgtEl>
                                          <p:spTgt spid="31"/>
                                        </p:tgtEl>
                                      </p:cBhvr>
                                    </p:animEffect>
                                  </p:childTnLst>
                                </p:cTn>
                              </p:par>
                              <p:par>
                                <p:cTn id="120" presetID="10" presetClass="exit" presetSubtype="0" fill="hold" nodeType="withEffect">
                                  <p:stCondLst>
                                    <p:cond delay="0"/>
                                  </p:stCondLst>
                                  <p:childTnLst>
                                    <p:animEffect transition="out" filter="fade">
                                      <p:cBhvr>
                                        <p:cTn id="121" dur="500"/>
                                        <p:tgtEl>
                                          <p:spTgt spid="27"/>
                                        </p:tgtEl>
                                      </p:cBhvr>
                                    </p:animEffect>
                                    <p:set>
                                      <p:cBhvr>
                                        <p:cTn id="122" dur="1" fill="hold">
                                          <p:stCondLst>
                                            <p:cond delay="499"/>
                                          </p:stCondLst>
                                        </p:cTn>
                                        <p:tgtEl>
                                          <p:spTgt spid="27"/>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500"/>
                                        <p:tgtEl>
                                          <p:spTgt spid="29"/>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xit" presetSubtype="0" fill="hold" nodeType="clickEffect">
                                  <p:stCondLst>
                                    <p:cond delay="0"/>
                                  </p:stCondLst>
                                  <p:childTnLst>
                                    <p:animEffect transition="out" filter="fade">
                                      <p:cBhvr>
                                        <p:cTn id="129" dur="500"/>
                                        <p:tgtEl>
                                          <p:spTgt spid="29"/>
                                        </p:tgtEl>
                                      </p:cBhvr>
                                    </p:animEffect>
                                    <p:set>
                                      <p:cBhvr>
                                        <p:cTn id="130" dur="1" fill="hold">
                                          <p:stCondLst>
                                            <p:cond delay="499"/>
                                          </p:stCondLst>
                                        </p:cTn>
                                        <p:tgtEl>
                                          <p:spTgt spid="29"/>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31"/>
                                        </p:tgtEl>
                                      </p:cBhvr>
                                    </p:animEffect>
                                    <p:set>
                                      <p:cBhvr>
                                        <p:cTn id="133" dur="1" fill="hold">
                                          <p:stCondLst>
                                            <p:cond delay="499"/>
                                          </p:stCondLst>
                                        </p:cTn>
                                        <p:tgtEl>
                                          <p:spTgt spid="31"/>
                                        </p:tgtEl>
                                        <p:attrNameLst>
                                          <p:attrName>style.visibility</p:attrName>
                                        </p:attrNameLst>
                                      </p:cBhvr>
                                      <p:to>
                                        <p:strVal val="hidden"/>
                                      </p:to>
                                    </p:set>
                                  </p:childTnLst>
                                </p:cTn>
                              </p:par>
                              <p:par>
                                <p:cTn id="134" presetID="10" presetClass="entr" presetSubtype="0" fill="hold"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500"/>
                                        <p:tgtEl>
                                          <p:spTgt spid="36"/>
                                        </p:tgtEl>
                                      </p:cBhvr>
                                    </p:animEffect>
                                  </p:childTnLst>
                                </p:cTn>
                              </p:par>
                              <p:par>
                                <p:cTn id="137" presetID="1" presetClass="entr" presetSubtype="0" fill="hold" grpId="0" nodeType="withEffect">
                                  <p:stCondLst>
                                    <p:cond delay="0"/>
                                  </p:stCondLst>
                                  <p:childTnLst>
                                    <p:set>
                                      <p:cBhvr>
                                        <p:cTn id="138" dur="1" fill="hold">
                                          <p:stCondLst>
                                            <p:cond delay="0"/>
                                          </p:stCondLst>
                                        </p:cTn>
                                        <p:tgtEl>
                                          <p:spTgt spid="3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fade">
                                      <p:cBhvr>
                                        <p:cTn id="143" dur="500"/>
                                        <p:tgtEl>
                                          <p:spTgt spid="33"/>
                                        </p:tgtEl>
                                      </p:cBhvr>
                                    </p:animEffect>
                                  </p:childTnLst>
                                </p:cTn>
                              </p:par>
                              <p:par>
                                <p:cTn id="144" presetID="10" presetClass="exit" presetSubtype="0" fill="hold" nodeType="withEffect">
                                  <p:stCondLst>
                                    <p:cond delay="0"/>
                                  </p:stCondLst>
                                  <p:childTnLst>
                                    <p:animEffect transition="out" filter="fade">
                                      <p:cBhvr>
                                        <p:cTn id="145" dur="500"/>
                                        <p:tgtEl>
                                          <p:spTgt spid="36"/>
                                        </p:tgtEl>
                                      </p:cBhvr>
                                    </p:animEffect>
                                    <p:set>
                                      <p:cBhvr>
                                        <p:cTn id="146" dur="1" fill="hold">
                                          <p:stCondLst>
                                            <p:cond delay="499"/>
                                          </p:stCondLst>
                                        </p:cTn>
                                        <p:tgtEl>
                                          <p:spTgt spid="36"/>
                                        </p:tgtEl>
                                        <p:attrNameLst>
                                          <p:attrName>style.visibility</p:attrName>
                                        </p:attrNameLst>
                                      </p:cBhvr>
                                      <p:to>
                                        <p:strVal val="hidden"/>
                                      </p:to>
                                    </p:set>
                                  </p:childTnLst>
                                </p:cTn>
                              </p:par>
                              <p:par>
                                <p:cTn id="147" presetID="10" presetClass="entr" presetSubtype="0" fill="hold" nodeType="withEffect">
                                  <p:stCondLst>
                                    <p:cond delay="0"/>
                                  </p:stCondLst>
                                  <p:childTnLst>
                                    <p:set>
                                      <p:cBhvr>
                                        <p:cTn id="148" dur="1" fill="hold">
                                          <p:stCondLst>
                                            <p:cond delay="0"/>
                                          </p:stCondLst>
                                        </p:cTn>
                                        <p:tgtEl>
                                          <p:spTgt spid="38"/>
                                        </p:tgtEl>
                                        <p:attrNameLst>
                                          <p:attrName>style.visibility</p:attrName>
                                        </p:attrNameLst>
                                      </p:cBhvr>
                                      <p:to>
                                        <p:strVal val="visible"/>
                                      </p:to>
                                    </p:set>
                                    <p:animEffect transition="in" filter="fade">
                                      <p:cBhvr>
                                        <p:cTn id="149" dur="500"/>
                                        <p:tgtEl>
                                          <p:spTgt spid="38"/>
                                        </p:tgtEl>
                                      </p:cBhvr>
                                    </p:animEffect>
                                  </p:childTnLst>
                                </p:cTn>
                              </p:par>
                              <p:par>
                                <p:cTn id="150" presetID="10" presetClass="exit" presetSubtype="0" fill="hold" grpId="1" nodeType="withEffect">
                                  <p:stCondLst>
                                    <p:cond delay="0"/>
                                  </p:stCondLst>
                                  <p:childTnLst>
                                    <p:animEffect transition="out" filter="fade">
                                      <p:cBhvr>
                                        <p:cTn id="151" dur="500"/>
                                        <p:tgtEl>
                                          <p:spTgt spid="37"/>
                                        </p:tgtEl>
                                      </p:cBhvr>
                                    </p:animEffect>
                                    <p:set>
                                      <p:cBhvr>
                                        <p:cTn id="152" dur="1" fill="hold">
                                          <p:stCondLst>
                                            <p:cond delay="499"/>
                                          </p:stCondLst>
                                        </p:cTn>
                                        <p:tgtEl>
                                          <p:spTgt spid="37"/>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32"/>
                                        </p:tgtEl>
                                        <p:attrNameLst>
                                          <p:attrName>style.visibility</p:attrName>
                                        </p:attrNameLst>
                                      </p:cBhvr>
                                      <p:to>
                                        <p:strVal val="visible"/>
                                      </p:to>
                                    </p:set>
                                    <p:animEffect transition="in" filter="fade">
                                      <p:cBhvr>
                                        <p:cTn id="157" dur="500"/>
                                        <p:tgtEl>
                                          <p:spTgt spid="32"/>
                                        </p:tgtEl>
                                      </p:cBhvr>
                                    </p:animEffect>
                                  </p:childTnLst>
                                </p:cTn>
                              </p:par>
                              <p:par>
                                <p:cTn id="158" presetID="10" presetClass="exit" presetSubtype="0" fill="hold" nodeType="withEffect">
                                  <p:stCondLst>
                                    <p:cond delay="0"/>
                                  </p:stCondLst>
                                  <p:childTnLst>
                                    <p:animEffect transition="out" filter="fade">
                                      <p:cBhvr>
                                        <p:cTn id="159" dur="500"/>
                                        <p:tgtEl>
                                          <p:spTgt spid="38"/>
                                        </p:tgtEl>
                                      </p:cBhvr>
                                    </p:animEffect>
                                    <p:set>
                                      <p:cBhvr>
                                        <p:cTn id="160" dur="1" fill="hold">
                                          <p:stCondLst>
                                            <p:cond delay="499"/>
                                          </p:stCondLst>
                                        </p:cTn>
                                        <p:tgtEl>
                                          <p:spTgt spid="38"/>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10" presetClass="exit" presetSubtype="0" fill="hold" grpId="1" nodeType="clickEffect">
                                  <p:stCondLst>
                                    <p:cond delay="0"/>
                                  </p:stCondLst>
                                  <p:childTnLst>
                                    <p:animEffect transition="out" filter="fade">
                                      <p:cBhvr>
                                        <p:cTn id="164" dur="500"/>
                                        <p:tgtEl>
                                          <p:spTgt spid="33"/>
                                        </p:tgtEl>
                                      </p:cBhvr>
                                    </p:animEffect>
                                    <p:set>
                                      <p:cBhvr>
                                        <p:cTn id="165" dur="1" fill="hold">
                                          <p:stCondLst>
                                            <p:cond delay="499"/>
                                          </p:stCondLst>
                                        </p:cTn>
                                        <p:tgtEl>
                                          <p:spTgt spid="33"/>
                                        </p:tgtEl>
                                        <p:attrNameLst>
                                          <p:attrName>style.visibility</p:attrName>
                                        </p:attrNameLst>
                                      </p:cBhvr>
                                      <p:to>
                                        <p:strVal val="hidden"/>
                                      </p:to>
                                    </p:set>
                                  </p:childTnLst>
                                </p:cTn>
                              </p:par>
                              <p:par>
                                <p:cTn id="166" presetID="10" presetClass="entr" presetSubtype="0" fill="hold" grpId="0" nodeType="withEffect">
                                  <p:stCondLst>
                                    <p:cond delay="0"/>
                                  </p:stCondLst>
                                  <p:childTnLst>
                                    <p:set>
                                      <p:cBhvr>
                                        <p:cTn id="167" dur="1" fill="hold">
                                          <p:stCondLst>
                                            <p:cond delay="0"/>
                                          </p:stCondLst>
                                        </p:cTn>
                                        <p:tgtEl>
                                          <p:spTgt spid="12"/>
                                        </p:tgtEl>
                                        <p:attrNameLst>
                                          <p:attrName>style.visibility</p:attrName>
                                        </p:attrNameLst>
                                      </p:cBhvr>
                                      <p:to>
                                        <p:strVal val="visible"/>
                                      </p:to>
                                    </p:set>
                                    <p:animEffect transition="in" filter="fade">
                                      <p:cBhvr>
                                        <p:cTn id="168" dur="500"/>
                                        <p:tgtEl>
                                          <p:spTgt spid="12"/>
                                        </p:tgtEl>
                                      </p:cBhvr>
                                    </p:animEffect>
                                  </p:childTnLst>
                                </p:cTn>
                              </p:par>
                              <p:par>
                                <p:cTn id="169" presetID="10" presetClass="entr" presetSubtype="0" fill="hold" grpId="2" nodeType="withEffect">
                                  <p:stCondLst>
                                    <p:cond delay="0"/>
                                  </p:stCondLst>
                                  <p:childTnLst>
                                    <p:set>
                                      <p:cBhvr>
                                        <p:cTn id="170" dur="1" fill="hold">
                                          <p:stCondLst>
                                            <p:cond delay="0"/>
                                          </p:stCondLst>
                                        </p:cTn>
                                        <p:tgtEl>
                                          <p:spTgt spid="15"/>
                                        </p:tgtEl>
                                        <p:attrNameLst>
                                          <p:attrName>style.visibility</p:attrName>
                                        </p:attrNameLst>
                                      </p:cBhvr>
                                      <p:to>
                                        <p:strVal val="visible"/>
                                      </p:to>
                                    </p:set>
                                    <p:animEffect transition="in" filter="fade">
                                      <p:cBhvr>
                                        <p:cTn id="171" dur="500"/>
                                        <p:tgtEl>
                                          <p:spTgt spid="15"/>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nodeType="clickEffect">
                                  <p:stCondLst>
                                    <p:cond delay="0"/>
                                  </p:stCondLst>
                                  <p:childTnLst>
                                    <p:set>
                                      <p:cBhvr>
                                        <p:cTn id="175" dur="1" fill="hold">
                                          <p:stCondLst>
                                            <p:cond delay="0"/>
                                          </p:stCondLst>
                                        </p:cTn>
                                        <p:tgtEl>
                                          <p:spTgt spid="34"/>
                                        </p:tgtEl>
                                        <p:attrNameLst>
                                          <p:attrName>style.visibility</p:attrName>
                                        </p:attrNameLst>
                                      </p:cBhvr>
                                      <p:to>
                                        <p:strVal val="visible"/>
                                      </p:to>
                                    </p:set>
                                    <p:animEffect transition="in" filter="fade">
                                      <p:cBhvr>
                                        <p:cTn id="176" dur="500"/>
                                        <p:tgtEl>
                                          <p:spTgt spid="34"/>
                                        </p:tgtEl>
                                      </p:cBhvr>
                                    </p:animEffect>
                                  </p:childTnLst>
                                </p:cTn>
                              </p:par>
                              <p:par>
                                <p:cTn id="177" presetID="10" presetClass="exit" presetSubtype="0" fill="hold" nodeType="withEffect">
                                  <p:stCondLst>
                                    <p:cond delay="0"/>
                                  </p:stCondLst>
                                  <p:childTnLst>
                                    <p:animEffect transition="out" filter="fade">
                                      <p:cBhvr>
                                        <p:cTn id="178" dur="500"/>
                                        <p:tgtEl>
                                          <p:spTgt spid="32"/>
                                        </p:tgtEl>
                                      </p:cBhvr>
                                    </p:animEffect>
                                    <p:set>
                                      <p:cBhvr>
                                        <p:cTn id="179" dur="1" fill="hold">
                                          <p:stCondLst>
                                            <p:cond delay="499"/>
                                          </p:stCondLst>
                                        </p:cTn>
                                        <p:tgtEl>
                                          <p:spTgt spid="32"/>
                                        </p:tgtEl>
                                        <p:attrNameLst>
                                          <p:attrName>style.visibility</p:attrName>
                                        </p:attrNameLst>
                                      </p:cBhvr>
                                      <p:to>
                                        <p:strVal val="hidden"/>
                                      </p:to>
                                    </p:set>
                                  </p:childTnLst>
                                </p:cTn>
                              </p:par>
                            </p:childTnLst>
                          </p:cTn>
                        </p:par>
                        <p:par>
                          <p:cTn id="180" fill="hold">
                            <p:stCondLst>
                              <p:cond delay="500"/>
                            </p:stCondLst>
                            <p:childTnLst>
                              <p:par>
                                <p:cTn id="181" presetID="10" presetClass="exit" presetSubtype="0" fill="hold" grpId="3" nodeType="afterEffect">
                                  <p:stCondLst>
                                    <p:cond delay="3000"/>
                                  </p:stCondLst>
                                  <p:childTnLst>
                                    <p:animEffect transition="out" filter="fade">
                                      <p:cBhvr>
                                        <p:cTn id="182" dur="500"/>
                                        <p:tgtEl>
                                          <p:spTgt spid="15"/>
                                        </p:tgtEl>
                                      </p:cBhvr>
                                    </p:animEffect>
                                    <p:set>
                                      <p:cBhvr>
                                        <p:cTn id="183" dur="1" fill="hold">
                                          <p:stCondLst>
                                            <p:cond delay="499"/>
                                          </p:stCondLst>
                                        </p:cTn>
                                        <p:tgtEl>
                                          <p:spTgt spid="15"/>
                                        </p:tgtEl>
                                        <p:attrNameLst>
                                          <p:attrName>style.visibility</p:attrName>
                                        </p:attrNameLst>
                                      </p:cBhvr>
                                      <p:to>
                                        <p:strVal val="hidden"/>
                                      </p:to>
                                    </p:set>
                                  </p:childTnLst>
                                </p:cTn>
                              </p:par>
                              <p:par>
                                <p:cTn id="184" presetID="10" presetClass="exit" presetSubtype="0" fill="hold" grpId="1" nodeType="withEffect">
                                  <p:stCondLst>
                                    <p:cond delay="0"/>
                                  </p:stCondLst>
                                  <p:childTnLst>
                                    <p:animEffect transition="out" filter="fade">
                                      <p:cBhvr>
                                        <p:cTn id="185" dur="500"/>
                                        <p:tgtEl>
                                          <p:spTgt spid="12"/>
                                        </p:tgtEl>
                                      </p:cBhvr>
                                    </p:animEffect>
                                    <p:set>
                                      <p:cBhvr>
                                        <p:cTn id="18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6" grpId="0" animBg="1"/>
      <p:bldP spid="6" grpId="1" animBg="1"/>
      <p:bldP spid="7" grpId="0" animBg="1"/>
      <p:bldP spid="7" grpId="1" animBg="1"/>
      <p:bldP spid="21" grpId="0" animBg="1"/>
      <p:bldP spid="21" grpId="1" animBg="1"/>
      <p:bldP spid="23" grpId="0" animBg="1"/>
      <p:bldP spid="25" grpId="0" animBg="1"/>
      <p:bldP spid="25" grpId="1" animBg="1"/>
      <p:bldP spid="30" grpId="0" animBg="1"/>
      <p:bldP spid="30" grpId="1" animBg="1"/>
      <p:bldP spid="31" grpId="0" animBg="1"/>
      <p:bldP spid="31" grpId="1" animBg="1"/>
      <p:bldP spid="37" grpId="0" animBg="1"/>
      <p:bldP spid="37" grpId="1" animBg="1"/>
      <p:bldP spid="33" grpId="0" animBg="1"/>
      <p:bldP spid="33" grpId="1" animBg="1"/>
      <p:bldP spid="12" grpId="0" animBg="1"/>
      <p:bldP spid="12" grpId="1" animBg="1"/>
      <p:bldP spid="15" grpId="0" animBg="1"/>
      <p:bldP spid="15" grpId="1" animBg="1"/>
      <p:bldP spid="15" grpId="2" animBg="1"/>
      <p:bldP spid="15" grpId="3"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a:t>Add additional Users</a:t>
            </a:r>
          </a:p>
          <a:p>
            <a:r>
              <a:rPr lang="en-US" sz="2400" dirty="0"/>
              <a:t>Close User Editor</a:t>
            </a:r>
          </a:p>
          <a:p>
            <a:r>
              <a:rPr lang="en-US" sz="2400" dirty="0"/>
              <a:t>Office machines/Web Services Clients already have user available</a:t>
            </a:r>
          </a:p>
          <a:p>
            <a:r>
              <a:rPr lang="en-US" sz="2400" dirty="0"/>
              <a:t>Create and Run Distribution on Mobile Computer</a:t>
            </a:r>
          </a:p>
          <a:p>
            <a:r>
              <a:rPr lang="en-US" sz="2400" dirty="0"/>
              <a:t>Maintenance Guide has more detailed information on all user attributes.</a:t>
            </a:r>
          </a:p>
        </p:txBody>
      </p:sp>
      <p:sp>
        <p:nvSpPr>
          <p:cNvPr id="3" name="Content Placeholder 2"/>
          <p:cNvSpPr>
            <a:spLocks noGrp="1"/>
          </p:cNvSpPr>
          <p:nvPr>
            <p:ph sz="quarter" idx="12"/>
          </p:nvPr>
        </p:nvSpPr>
        <p:spPr/>
        <p:txBody>
          <a:bodyPr/>
          <a:lstStyle/>
          <a:p>
            <a:r>
              <a:rPr lang="en-US" dirty="0">
                <a:solidFill>
                  <a:schemeClr val="tx1"/>
                </a:solidFill>
              </a:rPr>
              <a:t>Users </a:t>
            </a:r>
            <a:r>
              <a:rPr lang="en-US" dirty="0">
                <a:solidFill>
                  <a:schemeClr val="tx1"/>
                </a:solidFill>
                <a:sym typeface="Wingdings" panose="05000000000000000000" pitchFamily="2" charset="2"/>
              </a:rPr>
              <a:t> New Officer</a:t>
            </a:r>
            <a:endParaRPr lang="en-US" dirty="0">
              <a:solidFill>
                <a:schemeClr val="tx1"/>
              </a:solidFill>
            </a:endParaRPr>
          </a:p>
        </p:txBody>
      </p:sp>
    </p:spTree>
    <p:extLst>
      <p:ext uri="{BB962C8B-B14F-4D97-AF65-F5344CB8AC3E}">
        <p14:creationId xmlns:p14="http://schemas.microsoft.com/office/powerpoint/2010/main" val="30936641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2107113" y="2722908"/>
            <a:ext cx="8895520" cy="2114509"/>
          </a:xfrm>
          <a:prstGeom prst="rect">
            <a:avLst/>
          </a:prstGeom>
        </p:spPr>
      </p:pic>
      <p:sp>
        <p:nvSpPr>
          <p:cNvPr id="3" name="Content Placeholder 2"/>
          <p:cNvSpPr>
            <a:spLocks noGrp="1"/>
          </p:cNvSpPr>
          <p:nvPr>
            <p:ph idx="1"/>
          </p:nvPr>
        </p:nvSpPr>
        <p:spPr/>
        <p:txBody>
          <a:bodyPr/>
          <a:lstStyle/>
          <a:p>
            <a:r>
              <a:rPr lang="en-US" dirty="0">
                <a:solidFill>
                  <a:schemeClr val="tx1"/>
                </a:solidFill>
              </a:rPr>
              <a:t>Users </a:t>
            </a:r>
            <a:r>
              <a:rPr lang="en-US" dirty="0">
                <a:solidFill>
                  <a:schemeClr val="tx1"/>
                </a:solidFill>
                <a:sym typeface="Wingdings" panose="05000000000000000000" pitchFamily="2" charset="2"/>
              </a:rPr>
              <a:t> Edit Officer</a:t>
            </a:r>
            <a:endParaRPr lang="en-US" dirty="0">
              <a:solidFill>
                <a:schemeClr val="tx1"/>
              </a:solidFill>
            </a:endParaRPr>
          </a:p>
        </p:txBody>
      </p:sp>
      <p:pic>
        <p:nvPicPr>
          <p:cNvPr id="10" name="Picture 9"/>
          <p:cNvPicPr/>
          <p:nvPr/>
        </p:nvPicPr>
        <p:blipFill>
          <a:blip r:embed="rId4" cstate="print"/>
          <a:srcRect/>
          <a:stretch>
            <a:fillRect/>
          </a:stretch>
        </p:blipFill>
        <p:spPr bwMode="auto">
          <a:xfrm>
            <a:off x="5738812" y="3100387"/>
            <a:ext cx="714375" cy="657225"/>
          </a:xfrm>
          <a:prstGeom prst="rect">
            <a:avLst/>
          </a:prstGeom>
          <a:noFill/>
          <a:ln w="9525">
            <a:noFill/>
            <a:miter lim="800000"/>
            <a:headEnd/>
            <a:tailEnd/>
          </a:ln>
        </p:spPr>
      </p:pic>
      <p:pic>
        <p:nvPicPr>
          <p:cNvPr id="2" name="Picture 1"/>
          <p:cNvPicPr>
            <a:picLocks noChangeAspect="1"/>
          </p:cNvPicPr>
          <p:nvPr/>
        </p:nvPicPr>
        <p:blipFill>
          <a:blip r:embed="rId5"/>
          <a:stretch>
            <a:fillRect/>
          </a:stretch>
        </p:blipFill>
        <p:spPr>
          <a:xfrm>
            <a:off x="2107113" y="2728977"/>
            <a:ext cx="8895520" cy="2057270"/>
          </a:xfrm>
          <a:prstGeom prst="rect">
            <a:avLst/>
          </a:prstGeom>
        </p:spPr>
      </p:pic>
      <p:sp>
        <p:nvSpPr>
          <p:cNvPr id="9" name="Rectangle 8"/>
          <p:cNvSpPr/>
          <p:nvPr/>
        </p:nvSpPr>
        <p:spPr>
          <a:xfrm flipV="1">
            <a:off x="3682652" y="3100386"/>
            <a:ext cx="889348" cy="369322"/>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217106" y="3488545"/>
            <a:ext cx="1089765" cy="1121034"/>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6"/>
          <a:stretch>
            <a:fillRect/>
          </a:stretch>
        </p:blipFill>
        <p:spPr>
          <a:xfrm>
            <a:off x="1895311" y="1250330"/>
            <a:ext cx="9445688" cy="5550845"/>
          </a:xfrm>
          <a:prstGeom prst="rect">
            <a:avLst/>
          </a:prstGeom>
        </p:spPr>
      </p:pic>
      <p:sp>
        <p:nvSpPr>
          <p:cNvPr id="7" name="Rectangle 6"/>
          <p:cNvSpPr/>
          <p:nvPr/>
        </p:nvSpPr>
        <p:spPr>
          <a:xfrm>
            <a:off x="5919697" y="6136373"/>
            <a:ext cx="728753"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7"/>
          <a:stretch>
            <a:fillRect/>
          </a:stretch>
        </p:blipFill>
        <p:spPr>
          <a:xfrm>
            <a:off x="1905941" y="1258288"/>
            <a:ext cx="9445688" cy="5553031"/>
          </a:xfrm>
          <a:prstGeom prst="rect">
            <a:avLst/>
          </a:prstGeom>
        </p:spPr>
      </p:pic>
      <p:pic>
        <p:nvPicPr>
          <p:cNvPr id="4" name="Picture 3"/>
          <p:cNvPicPr>
            <a:picLocks noChangeAspect="1"/>
          </p:cNvPicPr>
          <p:nvPr/>
        </p:nvPicPr>
        <p:blipFill>
          <a:blip r:embed="rId8"/>
          <a:stretch>
            <a:fillRect/>
          </a:stretch>
        </p:blipFill>
        <p:spPr>
          <a:xfrm>
            <a:off x="1912553" y="1266694"/>
            <a:ext cx="9435050" cy="5564735"/>
          </a:xfrm>
          <a:prstGeom prst="rect">
            <a:avLst/>
          </a:prstGeom>
        </p:spPr>
      </p:pic>
      <p:sp>
        <p:nvSpPr>
          <p:cNvPr id="15" name="Rectangle 14"/>
          <p:cNvSpPr/>
          <p:nvPr/>
        </p:nvSpPr>
        <p:spPr>
          <a:xfrm>
            <a:off x="3998429" y="1273639"/>
            <a:ext cx="755736" cy="423234"/>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033236" y="1621837"/>
            <a:ext cx="271554"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9"/>
          <a:stretch>
            <a:fillRect/>
          </a:stretch>
        </p:blipFill>
        <p:spPr>
          <a:xfrm>
            <a:off x="1905941" y="1272630"/>
            <a:ext cx="9445688" cy="5573141"/>
          </a:xfrm>
          <a:prstGeom prst="rect">
            <a:avLst/>
          </a:prstGeom>
        </p:spPr>
      </p:pic>
      <p:pic>
        <p:nvPicPr>
          <p:cNvPr id="8" name="Picture 7"/>
          <p:cNvPicPr>
            <a:picLocks noChangeAspect="1"/>
          </p:cNvPicPr>
          <p:nvPr/>
        </p:nvPicPr>
        <p:blipFill>
          <a:blip r:embed="rId10"/>
          <a:stretch>
            <a:fillRect/>
          </a:stretch>
        </p:blipFill>
        <p:spPr>
          <a:xfrm>
            <a:off x="1927209" y="1220008"/>
            <a:ext cx="9435050" cy="5581167"/>
          </a:xfrm>
          <a:prstGeom prst="rect">
            <a:avLst/>
          </a:prstGeom>
        </p:spPr>
      </p:pic>
      <p:sp>
        <p:nvSpPr>
          <p:cNvPr id="33" name="Rectangle 32"/>
          <p:cNvSpPr/>
          <p:nvPr/>
        </p:nvSpPr>
        <p:spPr>
          <a:xfrm>
            <a:off x="6731128" y="1415378"/>
            <a:ext cx="4472677" cy="2867864"/>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614718" y="6525603"/>
            <a:ext cx="747541" cy="275572"/>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8431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childTnLst>
                                </p:cTn>
                              </p:par>
                              <p:par>
                                <p:cTn id="24" presetID="10" presetClass="entr" presetSubtype="0" fill="hold" grpId="1"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xit" presetSubtype="0" fill="hold" grpId="1"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fade">
                                      <p:cBhvr>
                                        <p:cTn id="63" dur="500"/>
                                        <p:tgtEl>
                                          <p:spTgt spid="4"/>
                                        </p:tgtEl>
                                      </p:cBhvr>
                                    </p:animEffect>
                                  </p:childTnLst>
                                </p:cTn>
                              </p:par>
                              <p:par>
                                <p:cTn id="64" presetID="10" presetClass="exit" presetSubtype="0" fill="hold" grpId="1" nodeType="withEffect">
                                  <p:stCondLst>
                                    <p:cond delay="0"/>
                                  </p:stCondLst>
                                  <p:childTnLst>
                                    <p:animEffect transition="out" filter="fade">
                                      <p:cBhvr>
                                        <p:cTn id="65" dur="500"/>
                                        <p:tgtEl>
                                          <p:spTgt spid="15"/>
                                        </p:tgtEl>
                                      </p:cBhvr>
                                    </p:animEffect>
                                    <p:set>
                                      <p:cBhvr>
                                        <p:cTn id="66" dur="1" fill="hold">
                                          <p:stCondLst>
                                            <p:cond delay="499"/>
                                          </p:stCondLst>
                                        </p:cTn>
                                        <p:tgtEl>
                                          <p:spTgt spid="15"/>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19"/>
                                        </p:tgtEl>
                                      </p:cBhvr>
                                    </p:animEffect>
                                    <p:set>
                                      <p:cBhvr>
                                        <p:cTn id="69" dur="1" fill="hold">
                                          <p:stCondLst>
                                            <p:cond delay="499"/>
                                          </p:stCondLst>
                                        </p:cTn>
                                        <p:tgtEl>
                                          <p:spTgt spid="19"/>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childTnLst>
                                </p:cTn>
                              </p:par>
                              <p:par>
                                <p:cTn id="75" presetID="10" presetClass="entr" presetSubtype="0"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fade">
                                      <p:cBhvr>
                                        <p:cTn id="77" dur="500"/>
                                        <p:tgtEl>
                                          <p:spTgt spid="5"/>
                                        </p:tgtEl>
                                      </p:cBhvr>
                                    </p:animEffect>
                                  </p:childTnLst>
                                </p:cTn>
                              </p:par>
                              <p:par>
                                <p:cTn id="78" presetID="10" presetClass="exit" presetSubtype="0" fill="hold" nodeType="withEffect">
                                  <p:stCondLst>
                                    <p:cond delay="0"/>
                                  </p:stCondLst>
                                  <p:childTnLst>
                                    <p:animEffect transition="out" filter="fade">
                                      <p:cBhvr>
                                        <p:cTn id="79" dur="500"/>
                                        <p:tgtEl>
                                          <p:spTgt spid="4"/>
                                        </p:tgtEl>
                                      </p:cBhvr>
                                    </p:animEffect>
                                    <p:set>
                                      <p:cBhvr>
                                        <p:cTn id="80" dur="1" fill="hold">
                                          <p:stCondLst>
                                            <p:cond delay="499"/>
                                          </p:stCondLst>
                                        </p:cTn>
                                        <p:tgtEl>
                                          <p:spTgt spid="4"/>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nodeType="clickEffect">
                                  <p:stCondLst>
                                    <p:cond delay="0"/>
                                  </p:stCondLst>
                                  <p:childTnLst>
                                    <p:animEffect transition="out" filter="fade">
                                      <p:cBhvr>
                                        <p:cTn id="84" dur="500"/>
                                        <p:tgtEl>
                                          <p:spTgt spid="5"/>
                                        </p:tgtEl>
                                      </p:cBhvr>
                                    </p:animEffect>
                                    <p:set>
                                      <p:cBhvr>
                                        <p:cTn id="85" dur="1" fill="hold">
                                          <p:stCondLst>
                                            <p:cond delay="499"/>
                                          </p:stCondLst>
                                        </p:cTn>
                                        <p:tgtEl>
                                          <p:spTgt spid="5"/>
                                        </p:tgtEl>
                                        <p:attrNameLst>
                                          <p:attrName>style.visibility</p:attrName>
                                        </p:attrNameLst>
                                      </p:cBhvr>
                                      <p:to>
                                        <p:strVal val="hidden"/>
                                      </p:to>
                                    </p:set>
                                  </p:childTnLst>
                                </p:cTn>
                              </p:par>
                              <p:par>
                                <p:cTn id="86" presetID="10" presetClass="entr" presetSubtype="0" fill="hold"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500"/>
                                        <p:tgtEl>
                                          <p:spTgt spid="8"/>
                                        </p:tgtEl>
                                      </p:cBhvr>
                                    </p:animEffect>
                                  </p:childTnLst>
                                </p:cTn>
                              </p:par>
                              <p:par>
                                <p:cTn id="89" presetID="10" presetClass="exit" presetSubtype="0" fill="hold" grpId="1" nodeType="withEffect">
                                  <p:stCondLst>
                                    <p:cond delay="0"/>
                                  </p:stCondLst>
                                  <p:childTnLst>
                                    <p:animEffect transition="out" filter="fade">
                                      <p:cBhvr>
                                        <p:cTn id="90" dur="500"/>
                                        <p:tgtEl>
                                          <p:spTgt spid="21"/>
                                        </p:tgtEl>
                                      </p:cBhvr>
                                    </p:animEffect>
                                    <p:set>
                                      <p:cBhvr>
                                        <p:cTn id="91" dur="1" fill="hold">
                                          <p:stCondLst>
                                            <p:cond delay="499"/>
                                          </p:stCondLst>
                                        </p:cTn>
                                        <p:tgtEl>
                                          <p:spTgt spid="21"/>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grpId="1" nodeType="clickEffect">
                                  <p:stCondLst>
                                    <p:cond delay="0"/>
                                  </p:stCondLst>
                                  <p:childTnLst>
                                    <p:animEffect transition="out" filter="fade">
                                      <p:cBhvr>
                                        <p:cTn id="95" dur="500"/>
                                        <p:tgtEl>
                                          <p:spTgt spid="33"/>
                                        </p:tgtEl>
                                      </p:cBhvr>
                                    </p:animEffect>
                                    <p:set>
                                      <p:cBhvr>
                                        <p:cTn id="96" dur="1" fill="hold">
                                          <p:stCondLst>
                                            <p:cond delay="499"/>
                                          </p:stCondLst>
                                        </p:cTn>
                                        <p:tgtEl>
                                          <p:spTgt spid="33"/>
                                        </p:tgtEl>
                                        <p:attrNameLst>
                                          <p:attrName>style.visibility</p:attrName>
                                        </p:attrNameLst>
                                      </p:cBhvr>
                                      <p:to>
                                        <p:strVal val="hidden"/>
                                      </p:to>
                                    </p:set>
                                  </p:childTnLst>
                                </p:cTn>
                              </p:par>
                              <p:par>
                                <p:cTn id="97" presetID="10" presetClass="entr" presetSubtype="0" fill="hold" grpId="0" nodeType="with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fade">
                                      <p:cBhvr>
                                        <p:cTn id="9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6" grpId="0" animBg="1"/>
      <p:bldP spid="6" grpId="1" animBg="1"/>
      <p:bldP spid="7" grpId="0" animBg="1"/>
      <p:bldP spid="7" grpId="1" animBg="1"/>
      <p:bldP spid="15" grpId="0" animBg="1"/>
      <p:bldP spid="15" grpId="1" animBg="1"/>
      <p:bldP spid="21" grpId="0" animBg="1"/>
      <p:bldP spid="21" grpId="1" animBg="1"/>
      <p:bldP spid="33" grpId="0" animBg="1"/>
      <p:bldP spid="33" grpId="1" animBg="1"/>
      <p:bldP spid="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a:t>Edit/add additional Users</a:t>
            </a:r>
          </a:p>
          <a:p>
            <a:r>
              <a:rPr lang="en-US" sz="2400" dirty="0"/>
              <a:t>Close User Editor</a:t>
            </a:r>
          </a:p>
          <a:p>
            <a:r>
              <a:rPr lang="en-US" sz="2400" dirty="0"/>
              <a:t>Office machines already have user available</a:t>
            </a:r>
          </a:p>
          <a:p>
            <a:r>
              <a:rPr lang="en-US" sz="2400" dirty="0"/>
              <a:t>Create and Run Distribution on Mobile Computer</a:t>
            </a:r>
          </a:p>
          <a:p>
            <a:r>
              <a:rPr lang="en-US" sz="2400" dirty="0"/>
              <a:t>Maintenance Guide has more detailed information on all user attributes.</a:t>
            </a:r>
          </a:p>
        </p:txBody>
      </p:sp>
      <p:sp>
        <p:nvSpPr>
          <p:cNvPr id="5" name="Content Placeholder 4"/>
          <p:cNvSpPr>
            <a:spLocks noGrp="1"/>
          </p:cNvSpPr>
          <p:nvPr>
            <p:ph sz="quarter" idx="12"/>
          </p:nvPr>
        </p:nvSpPr>
        <p:spPr/>
        <p:txBody>
          <a:bodyPr/>
          <a:lstStyle/>
          <a:p>
            <a:r>
              <a:rPr lang="en-US" dirty="0">
                <a:solidFill>
                  <a:schemeClr val="tx1"/>
                </a:solidFill>
              </a:rPr>
              <a:t>Users </a:t>
            </a:r>
            <a:r>
              <a:rPr lang="en-US" dirty="0">
                <a:solidFill>
                  <a:schemeClr val="tx1"/>
                </a:solidFill>
                <a:sym typeface="Wingdings" panose="05000000000000000000" pitchFamily="2" charset="2"/>
              </a:rPr>
              <a:t> Edit Officer</a:t>
            </a:r>
            <a:endParaRPr lang="en-US" dirty="0">
              <a:solidFill>
                <a:schemeClr val="tx1"/>
              </a:solidFill>
            </a:endParaRPr>
          </a:p>
        </p:txBody>
      </p:sp>
    </p:spTree>
    <p:extLst>
      <p:ext uri="{BB962C8B-B14F-4D97-AF65-F5344CB8AC3E}">
        <p14:creationId xmlns:p14="http://schemas.microsoft.com/office/powerpoint/2010/main" val="27436898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2107113" y="2722908"/>
            <a:ext cx="8895520" cy="2114509"/>
          </a:xfrm>
          <a:prstGeom prst="rect">
            <a:avLst/>
          </a:prstGeom>
        </p:spPr>
      </p:pic>
      <p:sp>
        <p:nvSpPr>
          <p:cNvPr id="3" name="Content Placeholder 2"/>
          <p:cNvSpPr>
            <a:spLocks noGrp="1"/>
          </p:cNvSpPr>
          <p:nvPr>
            <p:ph idx="1"/>
          </p:nvPr>
        </p:nvSpPr>
        <p:spPr/>
        <p:txBody>
          <a:bodyPr/>
          <a:lstStyle/>
          <a:p>
            <a:r>
              <a:rPr lang="en-US" dirty="0">
                <a:solidFill>
                  <a:schemeClr val="tx1"/>
                </a:solidFill>
              </a:rPr>
              <a:t>Users </a:t>
            </a:r>
            <a:r>
              <a:rPr lang="en-US" dirty="0">
                <a:solidFill>
                  <a:schemeClr val="tx1"/>
                </a:solidFill>
                <a:sym typeface="Wingdings" panose="05000000000000000000" pitchFamily="2" charset="2"/>
              </a:rPr>
              <a:t> De-Activate Officer</a:t>
            </a:r>
            <a:endParaRPr lang="en-US" dirty="0">
              <a:solidFill>
                <a:schemeClr val="tx1"/>
              </a:solidFill>
            </a:endParaRPr>
          </a:p>
        </p:txBody>
      </p:sp>
      <p:pic>
        <p:nvPicPr>
          <p:cNvPr id="10" name="Picture 9"/>
          <p:cNvPicPr/>
          <p:nvPr/>
        </p:nvPicPr>
        <p:blipFill>
          <a:blip r:embed="rId4" cstate="print"/>
          <a:srcRect/>
          <a:stretch>
            <a:fillRect/>
          </a:stretch>
        </p:blipFill>
        <p:spPr bwMode="auto">
          <a:xfrm>
            <a:off x="5738812" y="3100387"/>
            <a:ext cx="714375" cy="657225"/>
          </a:xfrm>
          <a:prstGeom prst="rect">
            <a:avLst/>
          </a:prstGeom>
          <a:noFill/>
          <a:ln w="9525">
            <a:noFill/>
            <a:miter lim="800000"/>
            <a:headEnd/>
            <a:tailEnd/>
          </a:ln>
        </p:spPr>
      </p:pic>
      <p:pic>
        <p:nvPicPr>
          <p:cNvPr id="2" name="Picture 1"/>
          <p:cNvPicPr>
            <a:picLocks noChangeAspect="1"/>
          </p:cNvPicPr>
          <p:nvPr/>
        </p:nvPicPr>
        <p:blipFill>
          <a:blip r:embed="rId5"/>
          <a:stretch>
            <a:fillRect/>
          </a:stretch>
        </p:blipFill>
        <p:spPr>
          <a:xfrm>
            <a:off x="2107113" y="2728977"/>
            <a:ext cx="8895520" cy="2057270"/>
          </a:xfrm>
          <a:prstGeom prst="rect">
            <a:avLst/>
          </a:prstGeom>
        </p:spPr>
      </p:pic>
      <p:sp>
        <p:nvSpPr>
          <p:cNvPr id="9" name="Rectangle 8"/>
          <p:cNvSpPr/>
          <p:nvPr/>
        </p:nvSpPr>
        <p:spPr>
          <a:xfrm flipV="1">
            <a:off x="3682652" y="3100386"/>
            <a:ext cx="889348" cy="369322"/>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217106" y="3488545"/>
            <a:ext cx="1089765" cy="1121034"/>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6"/>
          <a:stretch>
            <a:fillRect/>
          </a:stretch>
        </p:blipFill>
        <p:spPr>
          <a:xfrm>
            <a:off x="1895311" y="1250330"/>
            <a:ext cx="9445688" cy="5550845"/>
          </a:xfrm>
          <a:prstGeom prst="rect">
            <a:avLst/>
          </a:prstGeom>
        </p:spPr>
      </p:pic>
      <p:sp>
        <p:nvSpPr>
          <p:cNvPr id="7" name="Rectangle 6"/>
          <p:cNvSpPr/>
          <p:nvPr/>
        </p:nvSpPr>
        <p:spPr>
          <a:xfrm>
            <a:off x="5919697" y="6136373"/>
            <a:ext cx="728753"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7"/>
          <a:stretch>
            <a:fillRect/>
          </a:stretch>
        </p:blipFill>
        <p:spPr>
          <a:xfrm>
            <a:off x="1905941" y="1258288"/>
            <a:ext cx="9445688" cy="5553031"/>
          </a:xfrm>
          <a:prstGeom prst="rect">
            <a:avLst/>
          </a:prstGeom>
        </p:spPr>
      </p:pic>
      <p:pic>
        <p:nvPicPr>
          <p:cNvPr id="4" name="Picture 3"/>
          <p:cNvPicPr>
            <a:picLocks noChangeAspect="1"/>
          </p:cNvPicPr>
          <p:nvPr/>
        </p:nvPicPr>
        <p:blipFill>
          <a:blip r:embed="rId8"/>
          <a:stretch>
            <a:fillRect/>
          </a:stretch>
        </p:blipFill>
        <p:spPr>
          <a:xfrm>
            <a:off x="1912553" y="1266694"/>
            <a:ext cx="9435050" cy="5564735"/>
          </a:xfrm>
          <a:prstGeom prst="rect">
            <a:avLst/>
          </a:prstGeom>
        </p:spPr>
      </p:pic>
      <p:sp>
        <p:nvSpPr>
          <p:cNvPr id="15" name="Rectangle 14"/>
          <p:cNvSpPr/>
          <p:nvPr/>
        </p:nvSpPr>
        <p:spPr>
          <a:xfrm>
            <a:off x="3998429" y="1273639"/>
            <a:ext cx="755736" cy="423234"/>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033236" y="1621837"/>
            <a:ext cx="271554"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a:stretch>
            <a:fillRect/>
          </a:stretch>
        </p:blipFill>
        <p:spPr>
          <a:xfrm>
            <a:off x="1931988" y="1273639"/>
            <a:ext cx="9409011" cy="5529291"/>
          </a:xfrm>
          <a:prstGeom prst="rect">
            <a:avLst/>
          </a:prstGeom>
        </p:spPr>
      </p:pic>
      <p:pic>
        <p:nvPicPr>
          <p:cNvPr id="12" name="Picture 11"/>
          <p:cNvPicPr>
            <a:picLocks noChangeAspect="1"/>
          </p:cNvPicPr>
          <p:nvPr/>
        </p:nvPicPr>
        <p:blipFill>
          <a:blip r:embed="rId10"/>
          <a:stretch>
            <a:fillRect/>
          </a:stretch>
        </p:blipFill>
        <p:spPr>
          <a:xfrm>
            <a:off x="1931988" y="1273639"/>
            <a:ext cx="9415615" cy="5536971"/>
          </a:xfrm>
          <a:prstGeom prst="rect">
            <a:avLst/>
          </a:prstGeom>
        </p:spPr>
      </p:pic>
      <p:sp>
        <p:nvSpPr>
          <p:cNvPr id="33" name="Rectangle 32"/>
          <p:cNvSpPr/>
          <p:nvPr/>
        </p:nvSpPr>
        <p:spPr>
          <a:xfrm>
            <a:off x="6731128" y="1415378"/>
            <a:ext cx="4472677" cy="2867864"/>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456264" y="6525278"/>
            <a:ext cx="747541" cy="275572"/>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8991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childTnLst>
                                </p:cTn>
                              </p:par>
                              <p:par>
                                <p:cTn id="24" presetID="10" presetClass="entr" presetSubtype="0" fill="hold" grpId="1"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xit" presetSubtype="0" fill="hold" grpId="1"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par>
                                <p:cTn id="61" presetID="10" presetClass="exit" presetSubtype="0" fill="hold" grpId="1" nodeType="withEffect">
                                  <p:stCondLst>
                                    <p:cond delay="0"/>
                                  </p:stCondLst>
                                  <p:childTnLst>
                                    <p:animEffect transition="out" filter="fade">
                                      <p:cBhvr>
                                        <p:cTn id="62" dur="500"/>
                                        <p:tgtEl>
                                          <p:spTgt spid="15"/>
                                        </p:tgtEl>
                                      </p:cBhvr>
                                    </p:animEffect>
                                    <p:set>
                                      <p:cBhvr>
                                        <p:cTn id="63" dur="1" fill="hold">
                                          <p:stCondLst>
                                            <p:cond delay="499"/>
                                          </p:stCondLst>
                                        </p:cTn>
                                        <p:tgtEl>
                                          <p:spTgt spid="15"/>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500"/>
                                        <p:tgtEl>
                                          <p:spTgt spid="4"/>
                                        </p:tgtEl>
                                      </p:cBhvr>
                                    </p:animEffect>
                                  </p:childTnLst>
                                </p:cTn>
                              </p:par>
                              <p:par>
                                <p:cTn id="69" presetID="10" presetClass="exit" presetSubtype="0" fill="hold" nodeType="withEffect">
                                  <p:stCondLst>
                                    <p:cond delay="0"/>
                                  </p:stCondLst>
                                  <p:childTnLst>
                                    <p:animEffect transition="out" filter="fade">
                                      <p:cBhvr>
                                        <p:cTn id="70" dur="500"/>
                                        <p:tgtEl>
                                          <p:spTgt spid="19"/>
                                        </p:tgtEl>
                                      </p:cBhvr>
                                    </p:animEffect>
                                    <p:set>
                                      <p:cBhvr>
                                        <p:cTn id="71" dur="1" fill="hold">
                                          <p:stCondLst>
                                            <p:cond delay="499"/>
                                          </p:stCondLst>
                                        </p:cTn>
                                        <p:tgtEl>
                                          <p:spTgt spid="19"/>
                                        </p:tgtEl>
                                        <p:attrNameLst>
                                          <p:attrName>style.visibility</p:attrName>
                                        </p:attrNameLst>
                                      </p:cBhvr>
                                      <p:to>
                                        <p:strVal val="hidden"/>
                                      </p:to>
                                    </p:set>
                                  </p:childTnLst>
                                </p:cTn>
                              </p:par>
                              <p:par>
                                <p:cTn id="72" presetID="10"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childTnLst>
                                </p:cTn>
                              </p:par>
                              <p:par>
                                <p:cTn id="75" presetID="10" presetClass="exit" presetSubtype="0" fill="hold" grpId="1" nodeType="withEffect">
                                  <p:stCondLst>
                                    <p:cond delay="0"/>
                                  </p:stCondLst>
                                  <p:childTnLst>
                                    <p:animEffect transition="out" filter="fade">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par>
                                <p:cTn id="83" presetID="10" presetClass="exit" presetSubtype="0" fill="hold" nodeType="withEffect">
                                  <p:stCondLst>
                                    <p:cond delay="0"/>
                                  </p:stCondLst>
                                  <p:childTnLst>
                                    <p:animEffect transition="out" filter="fade">
                                      <p:cBhvr>
                                        <p:cTn id="84" dur="500"/>
                                        <p:tgtEl>
                                          <p:spTgt spid="4"/>
                                        </p:tgtEl>
                                      </p:cBhvr>
                                    </p:animEffect>
                                    <p:set>
                                      <p:cBhvr>
                                        <p:cTn id="85" dur="1" fill="hold">
                                          <p:stCondLst>
                                            <p:cond delay="499"/>
                                          </p:stCondLst>
                                        </p:cTn>
                                        <p:tgtEl>
                                          <p:spTgt spid="4"/>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11"/>
                                        </p:tgtEl>
                                      </p:cBhvr>
                                    </p:animEffect>
                                    <p:set>
                                      <p:cBhvr>
                                        <p:cTn id="90" dur="1" fill="hold">
                                          <p:stCondLst>
                                            <p:cond delay="499"/>
                                          </p:stCondLst>
                                        </p:cTn>
                                        <p:tgtEl>
                                          <p:spTgt spid="11"/>
                                        </p:tgtEl>
                                        <p:attrNameLst>
                                          <p:attrName>style.visibility</p:attrName>
                                        </p:attrNameLst>
                                      </p:cBhvr>
                                      <p:to>
                                        <p:strVal val="hidden"/>
                                      </p:to>
                                    </p:set>
                                  </p:childTnLst>
                                </p:cTn>
                              </p:par>
                              <p:par>
                                <p:cTn id="91" presetID="10" presetClass="entr" presetSubtype="0" fill="hold" nodeType="with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500"/>
                                        <p:tgtEl>
                                          <p:spTgt spid="12"/>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grpId="1" nodeType="clickEffect">
                                  <p:stCondLst>
                                    <p:cond delay="0"/>
                                  </p:stCondLst>
                                  <p:childTnLst>
                                    <p:animEffect transition="out" filter="fade">
                                      <p:cBhvr>
                                        <p:cTn id="97" dur="500"/>
                                        <p:tgtEl>
                                          <p:spTgt spid="33"/>
                                        </p:tgtEl>
                                      </p:cBhvr>
                                    </p:animEffect>
                                    <p:set>
                                      <p:cBhvr>
                                        <p:cTn id="98" dur="1" fill="hold">
                                          <p:stCondLst>
                                            <p:cond delay="499"/>
                                          </p:stCondLst>
                                        </p:cTn>
                                        <p:tgtEl>
                                          <p:spTgt spid="33"/>
                                        </p:tgtEl>
                                        <p:attrNameLst>
                                          <p:attrName>style.visibility</p:attrName>
                                        </p:attrNameLst>
                                      </p:cBhvr>
                                      <p:to>
                                        <p:strVal val="hidden"/>
                                      </p:to>
                                    </p:set>
                                  </p:childTnLst>
                                </p:cTn>
                              </p:par>
                              <p:par>
                                <p:cTn id="99" presetID="10" presetClass="entr" presetSubtype="0" fill="hold" grpId="0" nodeType="with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6" grpId="0" animBg="1"/>
      <p:bldP spid="6" grpId="1" animBg="1"/>
      <p:bldP spid="7" grpId="0" animBg="1"/>
      <p:bldP spid="7" grpId="1" animBg="1"/>
      <p:bldP spid="15" grpId="0" animBg="1"/>
      <p:bldP spid="15" grpId="1" animBg="1"/>
      <p:bldP spid="21" grpId="0" animBg="1"/>
      <p:bldP spid="21" grpId="1" animBg="1"/>
      <p:bldP spid="33" grpId="0" animBg="1"/>
      <p:bldP spid="33" grpId="1" animBg="1"/>
      <p:bldP spid="2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2949" y="1502578"/>
            <a:ext cx="9506162" cy="4873508"/>
          </a:xfrm>
        </p:spPr>
        <p:txBody>
          <a:bodyPr>
            <a:normAutofit/>
          </a:bodyPr>
          <a:lstStyle/>
          <a:p>
            <a:r>
              <a:rPr lang="en-US" sz="3200" dirty="0"/>
              <a:t>Edit/add/De-activate additional Users</a:t>
            </a:r>
          </a:p>
          <a:p>
            <a:r>
              <a:rPr lang="en-US" sz="3200" dirty="0"/>
              <a:t>Close User Editor</a:t>
            </a:r>
          </a:p>
          <a:p>
            <a:r>
              <a:rPr lang="en-US" sz="3200" dirty="0"/>
              <a:t>Office machines/Web Services Clients already have user </a:t>
            </a:r>
            <a:r>
              <a:rPr lang="en-US" sz="3200" b="1" u="sng" dirty="0"/>
              <a:t>unavailable</a:t>
            </a:r>
          </a:p>
          <a:p>
            <a:r>
              <a:rPr lang="en-US" sz="3200" dirty="0"/>
              <a:t>Create and Run Distribution on Mobile Computer</a:t>
            </a:r>
          </a:p>
          <a:p>
            <a:pPr lvl="1"/>
            <a:r>
              <a:rPr lang="en-US" sz="3200" dirty="0"/>
              <a:t>ASAP to remove login capabilities on Mobiles.</a:t>
            </a:r>
          </a:p>
          <a:p>
            <a:pPr lvl="1"/>
            <a:r>
              <a:rPr lang="en-US" sz="3200" b="1" u="sng" dirty="0"/>
              <a:t>Deleting</a:t>
            </a:r>
            <a:r>
              <a:rPr lang="en-US" sz="3200" dirty="0"/>
              <a:t> a user </a:t>
            </a:r>
            <a:r>
              <a:rPr lang="en-US" sz="3200" b="1" u="sng" dirty="0"/>
              <a:t>will not</a:t>
            </a:r>
            <a:r>
              <a:rPr lang="en-US" sz="3200" dirty="0"/>
              <a:t> remove them from the Mobiles only deactivation will.</a:t>
            </a:r>
          </a:p>
          <a:p>
            <a:endParaRPr lang="en-US" sz="2400" dirty="0"/>
          </a:p>
        </p:txBody>
      </p:sp>
      <p:sp>
        <p:nvSpPr>
          <p:cNvPr id="3" name="Content Placeholder 2"/>
          <p:cNvSpPr>
            <a:spLocks noGrp="1"/>
          </p:cNvSpPr>
          <p:nvPr>
            <p:ph sz="quarter" idx="12"/>
          </p:nvPr>
        </p:nvSpPr>
        <p:spPr/>
        <p:txBody>
          <a:bodyPr/>
          <a:lstStyle/>
          <a:p>
            <a:r>
              <a:rPr lang="en-US" dirty="0">
                <a:solidFill>
                  <a:schemeClr val="tx1"/>
                </a:solidFill>
              </a:rPr>
              <a:t>Users </a:t>
            </a:r>
            <a:r>
              <a:rPr lang="en-US" dirty="0">
                <a:solidFill>
                  <a:schemeClr val="tx1"/>
                </a:solidFill>
                <a:sym typeface="Wingdings" panose="05000000000000000000" pitchFamily="2" charset="2"/>
              </a:rPr>
              <a:t> De-Activate Officer</a:t>
            </a:r>
            <a:endParaRPr lang="en-US" dirty="0">
              <a:solidFill>
                <a:schemeClr val="tx1"/>
              </a:solidFill>
            </a:endParaRPr>
          </a:p>
        </p:txBody>
      </p:sp>
    </p:spTree>
    <p:extLst>
      <p:ext uri="{BB962C8B-B14F-4D97-AF65-F5344CB8AC3E}">
        <p14:creationId xmlns:p14="http://schemas.microsoft.com/office/powerpoint/2010/main" val="29913136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200" dirty="0"/>
              <a:t>Users who need to be able to work (search, view, edit, etc.) with forms created by other users need to have users associated with them.  While a user may have individual users associated with them, it is often much easier to create a group of users and then associate the group with a user.</a:t>
            </a:r>
          </a:p>
          <a:p>
            <a:r>
              <a:rPr lang="en-US" sz="3200" dirty="0"/>
              <a:t>Most agencies setup at least one user group called ALL containing all the users for their agency.</a:t>
            </a:r>
          </a:p>
        </p:txBody>
      </p:sp>
      <p:sp>
        <p:nvSpPr>
          <p:cNvPr id="3" name="Content Placeholder 2"/>
          <p:cNvSpPr>
            <a:spLocks noGrp="1"/>
          </p:cNvSpPr>
          <p:nvPr>
            <p:ph sz="quarter" idx="12"/>
          </p:nvPr>
        </p:nvSpPr>
        <p:spPr/>
        <p:txBody>
          <a:bodyPr/>
          <a:lstStyle/>
          <a:p>
            <a:r>
              <a:rPr lang="en-US" dirty="0">
                <a:solidFill>
                  <a:schemeClr val="tx1"/>
                </a:solidFill>
              </a:rPr>
              <a:t>Groups</a:t>
            </a:r>
          </a:p>
        </p:txBody>
      </p:sp>
    </p:spTree>
    <p:extLst>
      <p:ext uri="{BB962C8B-B14F-4D97-AF65-F5344CB8AC3E}">
        <p14:creationId xmlns:p14="http://schemas.microsoft.com/office/powerpoint/2010/main" val="4252121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42706" y="93841"/>
            <a:ext cx="10317937" cy="6674007"/>
          </a:xfrm>
          <a:prstGeom prst="rect">
            <a:avLst/>
          </a:prstGeom>
        </p:spPr>
      </p:pic>
    </p:spTree>
    <p:extLst>
      <p:ext uri="{BB962C8B-B14F-4D97-AF65-F5344CB8AC3E}">
        <p14:creationId xmlns:p14="http://schemas.microsoft.com/office/powerpoint/2010/main" val="4204064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2107113" y="2722908"/>
            <a:ext cx="8895520" cy="2114509"/>
          </a:xfrm>
          <a:prstGeom prst="rect">
            <a:avLst/>
          </a:prstGeom>
        </p:spPr>
      </p:pic>
      <p:sp>
        <p:nvSpPr>
          <p:cNvPr id="3" name="Content Placeholder 2"/>
          <p:cNvSpPr>
            <a:spLocks noGrp="1"/>
          </p:cNvSpPr>
          <p:nvPr>
            <p:ph idx="1"/>
          </p:nvPr>
        </p:nvSpPr>
        <p:spPr/>
        <p:txBody>
          <a:bodyPr/>
          <a:lstStyle/>
          <a:p>
            <a:r>
              <a:rPr lang="en-US" dirty="0">
                <a:solidFill>
                  <a:schemeClr val="tx1"/>
                </a:solidFill>
              </a:rPr>
              <a:t>Groups </a:t>
            </a:r>
            <a:r>
              <a:rPr lang="en-US" dirty="0">
                <a:solidFill>
                  <a:schemeClr val="tx1"/>
                </a:solidFill>
                <a:sym typeface="Wingdings" panose="05000000000000000000" pitchFamily="2" charset="2"/>
              </a:rPr>
              <a:t> New Group</a:t>
            </a:r>
            <a:endParaRPr lang="en-US" dirty="0">
              <a:solidFill>
                <a:schemeClr val="tx1"/>
              </a:solidFill>
            </a:endParaRPr>
          </a:p>
        </p:txBody>
      </p:sp>
      <p:pic>
        <p:nvPicPr>
          <p:cNvPr id="10" name="Picture 9"/>
          <p:cNvPicPr/>
          <p:nvPr/>
        </p:nvPicPr>
        <p:blipFill>
          <a:blip r:embed="rId4" cstate="print"/>
          <a:srcRect/>
          <a:stretch>
            <a:fillRect/>
          </a:stretch>
        </p:blipFill>
        <p:spPr bwMode="auto">
          <a:xfrm>
            <a:off x="5738812" y="3100387"/>
            <a:ext cx="714375" cy="657225"/>
          </a:xfrm>
          <a:prstGeom prst="rect">
            <a:avLst/>
          </a:prstGeom>
          <a:noFill/>
          <a:ln w="9525">
            <a:noFill/>
            <a:miter lim="800000"/>
            <a:headEnd/>
            <a:tailEnd/>
          </a:ln>
        </p:spPr>
      </p:pic>
      <p:pic>
        <p:nvPicPr>
          <p:cNvPr id="2" name="Picture 1"/>
          <p:cNvPicPr>
            <a:picLocks noChangeAspect="1"/>
          </p:cNvPicPr>
          <p:nvPr/>
        </p:nvPicPr>
        <p:blipFill>
          <a:blip r:embed="rId5"/>
          <a:stretch>
            <a:fillRect/>
          </a:stretch>
        </p:blipFill>
        <p:spPr>
          <a:xfrm>
            <a:off x="2107113" y="2728977"/>
            <a:ext cx="8895520" cy="2057270"/>
          </a:xfrm>
          <a:prstGeom prst="rect">
            <a:avLst/>
          </a:prstGeom>
        </p:spPr>
      </p:pic>
      <p:sp>
        <p:nvSpPr>
          <p:cNvPr id="9" name="Rectangle 8"/>
          <p:cNvSpPr/>
          <p:nvPr/>
        </p:nvSpPr>
        <p:spPr>
          <a:xfrm flipV="1">
            <a:off x="3682652" y="3100386"/>
            <a:ext cx="889348" cy="369322"/>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286532" y="3469708"/>
            <a:ext cx="1089765" cy="1121034"/>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6"/>
          <a:stretch>
            <a:fillRect/>
          </a:stretch>
        </p:blipFill>
        <p:spPr>
          <a:xfrm>
            <a:off x="3000375" y="1272737"/>
            <a:ext cx="7296150" cy="5514975"/>
          </a:xfrm>
          <a:prstGeom prst="rect">
            <a:avLst/>
          </a:prstGeom>
        </p:spPr>
      </p:pic>
      <p:pic>
        <p:nvPicPr>
          <p:cNvPr id="8" name="Picture 7"/>
          <p:cNvPicPr>
            <a:picLocks noChangeAspect="1"/>
          </p:cNvPicPr>
          <p:nvPr/>
        </p:nvPicPr>
        <p:blipFill>
          <a:blip r:embed="rId7"/>
          <a:stretch>
            <a:fillRect/>
          </a:stretch>
        </p:blipFill>
        <p:spPr>
          <a:xfrm>
            <a:off x="5043487" y="2278781"/>
            <a:ext cx="2819400" cy="2743200"/>
          </a:xfrm>
          <a:prstGeom prst="rect">
            <a:avLst/>
          </a:prstGeom>
        </p:spPr>
      </p:pic>
      <p:cxnSp>
        <p:nvCxnSpPr>
          <p:cNvPr id="16" name="Straight Arrow Connector 15"/>
          <p:cNvCxnSpPr/>
          <p:nvPr/>
        </p:nvCxnSpPr>
        <p:spPr>
          <a:xfrm flipH="1">
            <a:off x="5573027" y="2050181"/>
            <a:ext cx="1075423" cy="67272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5926081" y="2565136"/>
            <a:ext cx="1075423" cy="67272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340263" y="4590742"/>
            <a:ext cx="755736" cy="311904"/>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8"/>
          <a:stretch>
            <a:fillRect/>
          </a:stretch>
        </p:blipFill>
        <p:spPr>
          <a:xfrm>
            <a:off x="3003423" y="1264757"/>
            <a:ext cx="7353300" cy="5543550"/>
          </a:xfrm>
          <a:prstGeom prst="rect">
            <a:avLst/>
          </a:prstGeom>
        </p:spPr>
      </p:pic>
      <p:sp>
        <p:nvSpPr>
          <p:cNvPr id="20" name="Rectangle 19"/>
          <p:cNvSpPr/>
          <p:nvPr/>
        </p:nvSpPr>
        <p:spPr>
          <a:xfrm>
            <a:off x="3075678" y="6169793"/>
            <a:ext cx="755736" cy="275469"/>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p:cNvPicPr>
            <a:picLocks noChangeAspect="1"/>
          </p:cNvPicPr>
          <p:nvPr/>
        </p:nvPicPr>
        <p:blipFill>
          <a:blip r:embed="rId9"/>
          <a:stretch>
            <a:fillRect/>
          </a:stretch>
        </p:blipFill>
        <p:spPr>
          <a:xfrm>
            <a:off x="5014912" y="2258186"/>
            <a:ext cx="2847975" cy="2752725"/>
          </a:xfrm>
          <a:prstGeom prst="rect">
            <a:avLst/>
          </a:prstGeom>
        </p:spPr>
      </p:pic>
      <p:cxnSp>
        <p:nvCxnSpPr>
          <p:cNvPr id="29" name="Straight Arrow Connector 28"/>
          <p:cNvCxnSpPr/>
          <p:nvPr/>
        </p:nvCxnSpPr>
        <p:spPr>
          <a:xfrm flipH="1">
            <a:off x="6488522" y="1971295"/>
            <a:ext cx="1075423" cy="67272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10"/>
          <a:stretch>
            <a:fillRect/>
          </a:stretch>
        </p:blipFill>
        <p:spPr>
          <a:xfrm>
            <a:off x="5023923" y="2262948"/>
            <a:ext cx="2828925" cy="2743200"/>
          </a:xfrm>
          <a:prstGeom prst="rect">
            <a:avLst/>
          </a:prstGeom>
        </p:spPr>
      </p:pic>
      <p:cxnSp>
        <p:nvCxnSpPr>
          <p:cNvPr id="31" name="Straight Arrow Connector 30"/>
          <p:cNvCxnSpPr/>
          <p:nvPr/>
        </p:nvCxnSpPr>
        <p:spPr>
          <a:xfrm flipH="1">
            <a:off x="7168337" y="1981592"/>
            <a:ext cx="1075423" cy="67272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6921876" y="2553711"/>
            <a:ext cx="1075423" cy="67272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6939544" y="3361459"/>
            <a:ext cx="1075423" cy="67272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5349274" y="4579672"/>
            <a:ext cx="755736" cy="315058"/>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p:cNvPicPr>
            <a:picLocks noChangeAspect="1"/>
          </p:cNvPicPr>
          <p:nvPr/>
        </p:nvPicPr>
        <p:blipFill>
          <a:blip r:embed="rId11"/>
          <a:stretch>
            <a:fillRect/>
          </a:stretch>
        </p:blipFill>
        <p:spPr>
          <a:xfrm>
            <a:off x="2962275" y="1295400"/>
            <a:ext cx="7372350" cy="5562600"/>
          </a:xfrm>
          <a:prstGeom prst="rect">
            <a:avLst/>
          </a:prstGeom>
        </p:spPr>
      </p:pic>
      <p:sp>
        <p:nvSpPr>
          <p:cNvPr id="15" name="Rectangle 14"/>
          <p:cNvSpPr/>
          <p:nvPr/>
        </p:nvSpPr>
        <p:spPr>
          <a:xfrm>
            <a:off x="3057771" y="6496062"/>
            <a:ext cx="755736" cy="290380"/>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271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par>
                                <p:cTn id="18" presetID="10" presetClass="exit" presetSubtype="0" fill="hold" nodeType="with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10" presetClass="entr" presetSubtype="0" fill="hold" grpId="1"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xit" presetSubtype="0" fill="hold" grpId="0"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par>
                                <p:cTn id="51" presetID="10" presetClass="exit" presetSubtype="0" fill="hold" grpId="1" nodeType="withEffect">
                                  <p:stCondLst>
                                    <p:cond delay="0"/>
                                  </p:stCondLst>
                                  <p:childTnLst>
                                    <p:animEffect transition="out" filter="fade">
                                      <p:cBhvr>
                                        <p:cTn id="52" dur="500"/>
                                        <p:tgtEl>
                                          <p:spTgt spid="20"/>
                                        </p:tgtEl>
                                      </p:cBhvr>
                                    </p:animEffect>
                                    <p:set>
                                      <p:cBhvr>
                                        <p:cTn id="53" dur="1" fill="hold">
                                          <p:stCondLst>
                                            <p:cond delay="499"/>
                                          </p:stCondLst>
                                        </p:cTn>
                                        <p:tgtEl>
                                          <p:spTgt spid="20"/>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16"/>
                                        </p:tgtEl>
                                      </p:cBhvr>
                                    </p:animEffect>
                                    <p:set>
                                      <p:cBhvr>
                                        <p:cTn id="63" dur="1" fill="hold">
                                          <p:stCondLst>
                                            <p:cond delay="499"/>
                                          </p:stCondLst>
                                        </p:cTn>
                                        <p:tgtEl>
                                          <p:spTgt spid="16"/>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500"/>
                                        <p:tgtEl>
                                          <p:spTgt spid="24"/>
                                        </p:tgtEl>
                                      </p:cBhvr>
                                    </p:animEffect>
                                    <p:set>
                                      <p:cBhvr>
                                        <p:cTn id="71" dur="1" fill="hold">
                                          <p:stCondLst>
                                            <p:cond delay="499"/>
                                          </p:stCondLst>
                                        </p:cTn>
                                        <p:tgtEl>
                                          <p:spTgt spid="24"/>
                                        </p:tgtEl>
                                        <p:attrNameLst>
                                          <p:attrName>style.visibility</p:attrName>
                                        </p:attrNameLst>
                                      </p:cBhvr>
                                      <p:to>
                                        <p:strVal val="hidden"/>
                                      </p:to>
                                    </p:set>
                                  </p:childTnLst>
                                </p:cTn>
                              </p:par>
                              <p:par>
                                <p:cTn id="72" presetID="10" presetClass="entr" presetSubtype="0"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8"/>
                                        </p:tgtEl>
                                      </p:cBhvr>
                                    </p:animEffect>
                                    <p:set>
                                      <p:cBhvr>
                                        <p:cTn id="79" dur="1" fill="hold">
                                          <p:stCondLst>
                                            <p:cond delay="499"/>
                                          </p:stCondLst>
                                        </p:cTn>
                                        <p:tgtEl>
                                          <p:spTgt spid="8"/>
                                        </p:tgtEl>
                                        <p:attrNameLst>
                                          <p:attrName>style.visibility</p:attrName>
                                        </p:attrNameLst>
                                      </p:cBhvr>
                                      <p:to>
                                        <p:strVal val="hidden"/>
                                      </p:to>
                                    </p:set>
                                  </p:childTnLst>
                                </p:cTn>
                              </p:par>
                              <p:par>
                                <p:cTn id="80" presetID="10" presetClass="entr" presetSubtype="0" fill="hold"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par>
                                <p:cTn id="83" presetID="10" presetClass="exit" presetSubtype="0" fill="hold" grpId="1" nodeType="withEffect">
                                  <p:stCondLst>
                                    <p:cond delay="0"/>
                                  </p:stCondLst>
                                  <p:childTnLst>
                                    <p:animEffect transition="out" filter="fade">
                                      <p:cBhvr>
                                        <p:cTn id="84" dur="500"/>
                                        <p:tgtEl>
                                          <p:spTgt spid="26"/>
                                        </p:tgtEl>
                                      </p:cBhvr>
                                    </p:animEffect>
                                    <p:set>
                                      <p:cBhvr>
                                        <p:cTn id="85" dur="1" fill="hold">
                                          <p:stCondLst>
                                            <p:cond delay="499"/>
                                          </p:stCondLst>
                                        </p:cTn>
                                        <p:tgtEl>
                                          <p:spTgt spid="26"/>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2" nodeType="click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500"/>
                                        <p:tgtEl>
                                          <p:spTgt spid="20"/>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500"/>
                                        <p:tgtEl>
                                          <p:spTgt spid="27"/>
                                        </p:tgtEl>
                                      </p:cBhvr>
                                    </p:animEffect>
                                  </p:childTnLst>
                                </p:cTn>
                              </p:par>
                              <p:par>
                                <p:cTn id="96" presetID="10" presetClass="exit" presetSubtype="0" fill="hold" grpId="3" nodeType="withEffect">
                                  <p:stCondLst>
                                    <p:cond delay="0"/>
                                  </p:stCondLst>
                                  <p:childTnLst>
                                    <p:animEffect transition="out" filter="fade">
                                      <p:cBhvr>
                                        <p:cTn id="97" dur="500"/>
                                        <p:tgtEl>
                                          <p:spTgt spid="20"/>
                                        </p:tgtEl>
                                      </p:cBhvr>
                                    </p:animEffect>
                                    <p:set>
                                      <p:cBhvr>
                                        <p:cTn id="98" dur="1" fill="hold">
                                          <p:stCondLst>
                                            <p:cond delay="499"/>
                                          </p:stCondLst>
                                        </p:cTn>
                                        <p:tgtEl>
                                          <p:spTgt spid="20"/>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500"/>
                                        <p:tgtEl>
                                          <p:spTgt spid="22"/>
                                        </p:tgtEl>
                                      </p:cBhvr>
                                    </p:animEffect>
                                    <p:set>
                                      <p:cBhvr>
                                        <p:cTn id="101" dur="1" fill="hold">
                                          <p:stCondLst>
                                            <p:cond delay="499"/>
                                          </p:stCondLst>
                                        </p:cTn>
                                        <p:tgtEl>
                                          <p:spTgt spid="22"/>
                                        </p:tgtEl>
                                        <p:attrNameLst>
                                          <p:attrName>style.visibility</p:attrName>
                                        </p:attrNameLst>
                                      </p:cBhvr>
                                      <p:to>
                                        <p:strVal val="hidden"/>
                                      </p:to>
                                    </p:set>
                                  </p:childTnLst>
                                </p:cTn>
                              </p:par>
                              <p:par>
                                <p:cTn id="102" presetID="10" presetClass="entr" presetSubtype="0" fill="hold"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500"/>
                                        <p:tgtEl>
                                          <p:spTgt spid="29"/>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xit" presetSubtype="0" fill="hold" nodeType="withEffect">
                                  <p:stCondLst>
                                    <p:cond delay="0"/>
                                  </p:stCondLst>
                                  <p:childTnLst>
                                    <p:animEffect transition="out" filter="fade">
                                      <p:cBhvr>
                                        <p:cTn id="111" dur="500"/>
                                        <p:tgtEl>
                                          <p:spTgt spid="27"/>
                                        </p:tgtEl>
                                      </p:cBhvr>
                                    </p:animEffect>
                                    <p:set>
                                      <p:cBhvr>
                                        <p:cTn id="112" dur="1" fill="hold">
                                          <p:stCondLst>
                                            <p:cond delay="499"/>
                                          </p:stCondLst>
                                        </p:cTn>
                                        <p:tgtEl>
                                          <p:spTgt spid="27"/>
                                        </p:tgtEl>
                                        <p:attrNameLst>
                                          <p:attrName>style.visibility</p:attrName>
                                        </p:attrNameLst>
                                      </p:cBhvr>
                                      <p:to>
                                        <p:strVal val="hidden"/>
                                      </p:to>
                                    </p:set>
                                  </p:childTnLst>
                                </p:cTn>
                              </p:par>
                              <p:par>
                                <p:cTn id="113" presetID="10" presetClass="exit" presetSubtype="0" fill="hold" nodeType="withEffect">
                                  <p:stCondLst>
                                    <p:cond delay="0"/>
                                  </p:stCondLst>
                                  <p:childTnLst>
                                    <p:animEffect transition="out" filter="fade">
                                      <p:cBhvr>
                                        <p:cTn id="114" dur="500"/>
                                        <p:tgtEl>
                                          <p:spTgt spid="29"/>
                                        </p:tgtEl>
                                      </p:cBhvr>
                                    </p:animEffect>
                                    <p:set>
                                      <p:cBhvr>
                                        <p:cTn id="115" dur="1" fill="hold">
                                          <p:stCondLst>
                                            <p:cond delay="499"/>
                                          </p:stCondLst>
                                        </p:cTn>
                                        <p:tgtEl>
                                          <p:spTgt spid="29"/>
                                        </p:tgtEl>
                                        <p:attrNameLst>
                                          <p:attrName>style.visibility</p:attrName>
                                        </p:attrNameLst>
                                      </p:cBhvr>
                                      <p:to>
                                        <p:strVal val="hidden"/>
                                      </p:to>
                                    </p:set>
                                  </p:childTnLst>
                                </p:cTn>
                              </p:par>
                              <p:par>
                                <p:cTn id="116" presetID="10" presetClass="entr" presetSubtype="0" fill="hold"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500"/>
                                        <p:tgtEl>
                                          <p:spTgt spid="31"/>
                                        </p:tgtEl>
                                      </p:cBhvr>
                                    </p:animEffect>
                                  </p:childTnLst>
                                </p:cTn>
                              </p:par>
                              <p:par>
                                <p:cTn id="119" presetID="10" presetClass="entr" presetSubtype="0" fill="hold"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500"/>
                                        <p:tgtEl>
                                          <p:spTgt spid="32"/>
                                        </p:tgtEl>
                                      </p:cBhvr>
                                    </p:animEffect>
                                  </p:childTnLst>
                                </p:cTn>
                              </p:par>
                              <p:par>
                                <p:cTn id="122" presetID="10" presetClass="entr" presetSubtype="0"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fade">
                                      <p:cBhvr>
                                        <p:cTn id="124" dur="500"/>
                                        <p:tgtEl>
                                          <p:spTgt spid="34"/>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1" nodeType="clickEffect">
                                  <p:stCondLst>
                                    <p:cond delay="0"/>
                                  </p:stCondLst>
                                  <p:childTnLst>
                                    <p:set>
                                      <p:cBhvr>
                                        <p:cTn id="128" dur="1" fill="hold">
                                          <p:stCondLst>
                                            <p:cond delay="0"/>
                                          </p:stCondLst>
                                        </p:cTn>
                                        <p:tgtEl>
                                          <p:spTgt spid="35"/>
                                        </p:tgtEl>
                                        <p:attrNameLst>
                                          <p:attrName>style.visibility</p:attrName>
                                        </p:attrNameLst>
                                      </p:cBhvr>
                                      <p:to>
                                        <p:strVal val="visible"/>
                                      </p:to>
                                    </p:set>
                                    <p:animEffect transition="in" filter="fade">
                                      <p:cBhvr>
                                        <p:cTn id="129" dur="500"/>
                                        <p:tgtEl>
                                          <p:spTgt spid="35"/>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35"/>
                                        </p:tgtEl>
                                      </p:cBhvr>
                                    </p:animEffect>
                                    <p:set>
                                      <p:cBhvr>
                                        <p:cTn id="134" dur="1" fill="hold">
                                          <p:stCondLst>
                                            <p:cond delay="499"/>
                                          </p:stCondLst>
                                        </p:cTn>
                                        <p:tgtEl>
                                          <p:spTgt spid="35"/>
                                        </p:tgtEl>
                                        <p:attrNameLst>
                                          <p:attrName>style.visibility</p:attrName>
                                        </p:attrNameLst>
                                      </p:cBhvr>
                                      <p:to>
                                        <p:strVal val="hidden"/>
                                      </p:to>
                                    </p:set>
                                  </p:childTnLst>
                                </p:cTn>
                              </p:par>
                              <p:par>
                                <p:cTn id="135" presetID="10" presetClass="entr" presetSubtype="0" fill="hold" nodeType="with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fade">
                                      <p:cBhvr>
                                        <p:cTn id="137" dur="500"/>
                                        <p:tgtEl>
                                          <p:spTgt spid="30"/>
                                        </p:tgtEl>
                                      </p:cBhvr>
                                    </p:animEffect>
                                  </p:childTnLst>
                                </p:cTn>
                              </p:par>
                              <p:par>
                                <p:cTn id="138" presetID="10" presetClass="exit" presetSubtype="0" fill="hold" nodeType="withEffect">
                                  <p:stCondLst>
                                    <p:cond delay="0"/>
                                  </p:stCondLst>
                                  <p:childTnLst>
                                    <p:animEffect transition="out" filter="fade">
                                      <p:cBhvr>
                                        <p:cTn id="139" dur="500"/>
                                        <p:tgtEl>
                                          <p:spTgt spid="28"/>
                                        </p:tgtEl>
                                      </p:cBhvr>
                                    </p:animEffect>
                                    <p:set>
                                      <p:cBhvr>
                                        <p:cTn id="140" dur="1" fill="hold">
                                          <p:stCondLst>
                                            <p:cond delay="499"/>
                                          </p:stCondLst>
                                        </p:cTn>
                                        <p:tgtEl>
                                          <p:spTgt spid="28"/>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31"/>
                                        </p:tgtEl>
                                      </p:cBhvr>
                                    </p:animEffect>
                                    <p:set>
                                      <p:cBhvr>
                                        <p:cTn id="143" dur="1" fill="hold">
                                          <p:stCondLst>
                                            <p:cond delay="499"/>
                                          </p:stCondLst>
                                        </p:cTn>
                                        <p:tgtEl>
                                          <p:spTgt spid="31"/>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32"/>
                                        </p:tgtEl>
                                      </p:cBhvr>
                                    </p:animEffect>
                                    <p:set>
                                      <p:cBhvr>
                                        <p:cTn id="146" dur="1" fill="hold">
                                          <p:stCondLst>
                                            <p:cond delay="499"/>
                                          </p:stCondLst>
                                        </p:cTn>
                                        <p:tgtEl>
                                          <p:spTgt spid="32"/>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500"/>
                                        <p:tgtEl>
                                          <p:spTgt spid="34"/>
                                        </p:tgtEl>
                                      </p:cBhvr>
                                    </p:animEffect>
                                    <p:set>
                                      <p:cBhvr>
                                        <p:cTn id="149" dur="1" fill="hold">
                                          <p:stCondLst>
                                            <p:cond delay="499"/>
                                          </p:stCondLst>
                                        </p:cTn>
                                        <p:tgtEl>
                                          <p:spTgt spid="34"/>
                                        </p:tgtEl>
                                        <p:attrNameLst>
                                          <p:attrName>style.visibility</p:attrName>
                                        </p:attrNameLst>
                                      </p:cBhvr>
                                      <p:to>
                                        <p:strVal val="hidden"/>
                                      </p:to>
                                    </p:se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15"/>
                                        </p:tgtEl>
                                        <p:attrNameLst>
                                          <p:attrName>style.visibility</p:attrName>
                                        </p:attrNameLst>
                                      </p:cBhvr>
                                      <p:to>
                                        <p:strVal val="visible"/>
                                      </p:to>
                                    </p:set>
                                    <p:animEffect transition="in" filter="fade">
                                      <p:cBhvr>
                                        <p:cTn id="1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6" grpId="0" animBg="1"/>
      <p:bldP spid="6" grpId="1" animBg="1"/>
      <p:bldP spid="26" grpId="0" animBg="1"/>
      <p:bldP spid="26" grpId="1" animBg="1"/>
      <p:bldP spid="20" grpId="0" animBg="1"/>
      <p:bldP spid="20" grpId="1" animBg="1"/>
      <p:bldP spid="20" grpId="2" animBg="1"/>
      <p:bldP spid="20" grpId="3" animBg="1"/>
      <p:bldP spid="35" grpId="0" animBg="1"/>
      <p:bldP spid="35" grpId="1" animBg="1"/>
      <p:bldP spid="1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a:spLocks noGrp="1"/>
          </p:cNvSpPr>
          <p:nvPr>
            <p:ph idx="1"/>
          </p:nvPr>
        </p:nvSpPr>
        <p:spPr/>
        <p:txBody>
          <a:bodyPr>
            <a:normAutofit/>
          </a:bodyPr>
          <a:lstStyle/>
          <a:p>
            <a:r>
              <a:rPr lang="en-US" sz="4000" dirty="0"/>
              <a:t>Close Group Editor</a:t>
            </a:r>
          </a:p>
          <a:p>
            <a:r>
              <a:rPr lang="en-US" sz="4000" dirty="0"/>
              <a:t>Go into Boat Patrol Users and add associated users to everyone in the group</a:t>
            </a:r>
          </a:p>
        </p:txBody>
      </p:sp>
      <p:sp>
        <p:nvSpPr>
          <p:cNvPr id="3" name="Content Placeholder 2"/>
          <p:cNvSpPr>
            <a:spLocks noGrp="1"/>
          </p:cNvSpPr>
          <p:nvPr>
            <p:ph sz="quarter" idx="12"/>
          </p:nvPr>
        </p:nvSpPr>
        <p:spPr/>
        <p:txBody>
          <a:bodyPr/>
          <a:lstStyle/>
          <a:p>
            <a:r>
              <a:rPr lang="en-US" dirty="0">
                <a:solidFill>
                  <a:schemeClr val="tx1"/>
                </a:solidFill>
              </a:rPr>
              <a:t>Groups</a:t>
            </a:r>
            <a:r>
              <a:rPr lang="en-US" dirty="0">
                <a:solidFill>
                  <a:schemeClr val="tx1"/>
                </a:solidFill>
                <a:sym typeface="Wingdings" panose="05000000000000000000" pitchFamily="2" charset="2"/>
              </a:rPr>
              <a:t> New Group, user addition</a:t>
            </a:r>
            <a:endParaRPr lang="en-US" dirty="0">
              <a:solidFill>
                <a:schemeClr val="tx1"/>
              </a:solidFill>
            </a:endParaRPr>
          </a:p>
        </p:txBody>
      </p:sp>
    </p:spTree>
    <p:extLst>
      <p:ext uri="{BB962C8B-B14F-4D97-AF65-F5344CB8AC3E}">
        <p14:creationId xmlns:p14="http://schemas.microsoft.com/office/powerpoint/2010/main" val="32117817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2107113" y="2722908"/>
            <a:ext cx="8895520" cy="2114509"/>
          </a:xfrm>
          <a:prstGeom prst="rect">
            <a:avLst/>
          </a:prstGeom>
        </p:spPr>
      </p:pic>
      <p:sp>
        <p:nvSpPr>
          <p:cNvPr id="3" name="Content Placeholder 2"/>
          <p:cNvSpPr>
            <a:spLocks noGrp="1"/>
          </p:cNvSpPr>
          <p:nvPr>
            <p:ph idx="1"/>
          </p:nvPr>
        </p:nvSpPr>
        <p:spPr/>
        <p:txBody>
          <a:bodyPr/>
          <a:lstStyle/>
          <a:p>
            <a:r>
              <a:rPr lang="en-US" dirty="0">
                <a:solidFill>
                  <a:schemeClr val="tx1"/>
                </a:solidFill>
              </a:rPr>
              <a:t>Groups</a:t>
            </a:r>
            <a:r>
              <a:rPr lang="en-US" dirty="0">
                <a:solidFill>
                  <a:schemeClr val="tx1"/>
                </a:solidFill>
                <a:sym typeface="Wingdings" panose="05000000000000000000" pitchFamily="2" charset="2"/>
              </a:rPr>
              <a:t> New Group User Entry</a:t>
            </a:r>
            <a:endParaRPr lang="en-US" dirty="0">
              <a:solidFill>
                <a:schemeClr val="tx1"/>
              </a:solidFill>
            </a:endParaRPr>
          </a:p>
        </p:txBody>
      </p:sp>
      <p:pic>
        <p:nvPicPr>
          <p:cNvPr id="10" name="Picture 9"/>
          <p:cNvPicPr/>
          <p:nvPr/>
        </p:nvPicPr>
        <p:blipFill>
          <a:blip r:embed="rId4" cstate="print"/>
          <a:srcRect/>
          <a:stretch>
            <a:fillRect/>
          </a:stretch>
        </p:blipFill>
        <p:spPr bwMode="auto">
          <a:xfrm>
            <a:off x="5738812" y="3100387"/>
            <a:ext cx="714375" cy="657225"/>
          </a:xfrm>
          <a:prstGeom prst="rect">
            <a:avLst/>
          </a:prstGeom>
          <a:noFill/>
          <a:ln w="9525">
            <a:noFill/>
            <a:miter lim="800000"/>
            <a:headEnd/>
            <a:tailEnd/>
          </a:ln>
        </p:spPr>
      </p:pic>
      <p:pic>
        <p:nvPicPr>
          <p:cNvPr id="2" name="Picture 1"/>
          <p:cNvPicPr>
            <a:picLocks noChangeAspect="1"/>
          </p:cNvPicPr>
          <p:nvPr/>
        </p:nvPicPr>
        <p:blipFill>
          <a:blip r:embed="rId5"/>
          <a:stretch>
            <a:fillRect/>
          </a:stretch>
        </p:blipFill>
        <p:spPr>
          <a:xfrm>
            <a:off x="2107113" y="2728977"/>
            <a:ext cx="8895520" cy="2057270"/>
          </a:xfrm>
          <a:prstGeom prst="rect">
            <a:avLst/>
          </a:prstGeom>
        </p:spPr>
      </p:pic>
      <p:sp>
        <p:nvSpPr>
          <p:cNvPr id="9" name="Rectangle 8"/>
          <p:cNvSpPr/>
          <p:nvPr/>
        </p:nvSpPr>
        <p:spPr>
          <a:xfrm flipV="1">
            <a:off x="3682652" y="3100386"/>
            <a:ext cx="889348" cy="369322"/>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217106" y="3488545"/>
            <a:ext cx="1089765" cy="1121034"/>
          </a:xfrm>
          <a:prstGeom prst="rect">
            <a:avLst/>
          </a:prstGeom>
          <a:noFill/>
          <a:ln w="254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6"/>
          <a:stretch>
            <a:fillRect/>
          </a:stretch>
        </p:blipFill>
        <p:spPr>
          <a:xfrm>
            <a:off x="1895311" y="1250330"/>
            <a:ext cx="9445688" cy="5550845"/>
          </a:xfrm>
          <a:prstGeom prst="rect">
            <a:avLst/>
          </a:prstGeom>
        </p:spPr>
      </p:pic>
      <p:sp>
        <p:nvSpPr>
          <p:cNvPr id="7" name="Rectangle 6"/>
          <p:cNvSpPr/>
          <p:nvPr/>
        </p:nvSpPr>
        <p:spPr>
          <a:xfrm>
            <a:off x="5919697" y="6136373"/>
            <a:ext cx="728753"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7"/>
          <a:stretch>
            <a:fillRect/>
          </a:stretch>
        </p:blipFill>
        <p:spPr>
          <a:xfrm>
            <a:off x="1905941" y="1258288"/>
            <a:ext cx="9445688" cy="5553031"/>
          </a:xfrm>
          <a:prstGeom prst="rect">
            <a:avLst/>
          </a:prstGeom>
        </p:spPr>
      </p:pic>
      <p:pic>
        <p:nvPicPr>
          <p:cNvPr id="4" name="Picture 3"/>
          <p:cNvPicPr>
            <a:picLocks noChangeAspect="1"/>
          </p:cNvPicPr>
          <p:nvPr/>
        </p:nvPicPr>
        <p:blipFill>
          <a:blip r:embed="rId8"/>
          <a:stretch>
            <a:fillRect/>
          </a:stretch>
        </p:blipFill>
        <p:spPr>
          <a:xfrm>
            <a:off x="1912553" y="1266694"/>
            <a:ext cx="9435050" cy="5564735"/>
          </a:xfrm>
          <a:prstGeom prst="rect">
            <a:avLst/>
          </a:prstGeom>
        </p:spPr>
      </p:pic>
      <p:sp>
        <p:nvSpPr>
          <p:cNvPr id="15" name="Rectangle 14"/>
          <p:cNvSpPr/>
          <p:nvPr/>
        </p:nvSpPr>
        <p:spPr>
          <a:xfrm>
            <a:off x="3998429" y="1273639"/>
            <a:ext cx="755736" cy="423234"/>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033236" y="1621837"/>
            <a:ext cx="271554"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9058940" y="6172948"/>
            <a:ext cx="755736" cy="32331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9"/>
          <a:stretch>
            <a:fillRect/>
          </a:stretch>
        </p:blipFill>
        <p:spPr>
          <a:xfrm>
            <a:off x="3706898" y="1611274"/>
            <a:ext cx="5695950" cy="4486275"/>
          </a:xfrm>
          <a:prstGeom prst="rect">
            <a:avLst/>
          </a:prstGeom>
        </p:spPr>
      </p:pic>
      <p:cxnSp>
        <p:nvCxnSpPr>
          <p:cNvPr id="24" name="Straight Arrow Connector 23"/>
          <p:cNvCxnSpPr/>
          <p:nvPr/>
        </p:nvCxnSpPr>
        <p:spPr>
          <a:xfrm flipH="1">
            <a:off x="4301020" y="4273215"/>
            <a:ext cx="1075423" cy="672727"/>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7784876" y="5654270"/>
            <a:ext cx="755736" cy="32331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10"/>
          <a:stretch>
            <a:fillRect/>
          </a:stretch>
        </p:blipFill>
        <p:spPr>
          <a:xfrm>
            <a:off x="2108511" y="1273639"/>
            <a:ext cx="9193473" cy="5584733"/>
          </a:xfrm>
          <a:prstGeom prst="rect">
            <a:avLst/>
          </a:prstGeom>
        </p:spPr>
      </p:pic>
      <p:sp>
        <p:nvSpPr>
          <p:cNvPr id="20" name="Rectangle 19"/>
          <p:cNvSpPr/>
          <p:nvPr/>
        </p:nvSpPr>
        <p:spPr>
          <a:xfrm>
            <a:off x="6776883" y="4363012"/>
            <a:ext cx="4564115" cy="207398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0496714" y="6184292"/>
            <a:ext cx="718402" cy="30062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11"/>
          <a:stretch>
            <a:fillRect/>
          </a:stretch>
        </p:blipFill>
        <p:spPr>
          <a:xfrm>
            <a:off x="4410075" y="1590675"/>
            <a:ext cx="3371850" cy="3676650"/>
          </a:xfrm>
          <a:prstGeom prst="rect">
            <a:avLst/>
          </a:prstGeom>
        </p:spPr>
      </p:pic>
      <p:pic>
        <p:nvPicPr>
          <p:cNvPr id="29" name="Picture 28"/>
          <p:cNvPicPr>
            <a:picLocks noChangeAspect="1"/>
          </p:cNvPicPr>
          <p:nvPr/>
        </p:nvPicPr>
        <p:blipFill>
          <a:blip r:embed="rId10"/>
          <a:stretch>
            <a:fillRect/>
          </a:stretch>
        </p:blipFill>
        <p:spPr>
          <a:xfrm>
            <a:off x="2051713" y="1280584"/>
            <a:ext cx="9193473" cy="5584733"/>
          </a:xfrm>
          <a:prstGeom prst="rect">
            <a:avLst/>
          </a:prstGeom>
        </p:spPr>
      </p:pic>
      <p:sp>
        <p:nvSpPr>
          <p:cNvPr id="30" name="Rectangle 29"/>
          <p:cNvSpPr/>
          <p:nvPr/>
        </p:nvSpPr>
        <p:spPr>
          <a:xfrm>
            <a:off x="10363200" y="6619719"/>
            <a:ext cx="768096" cy="207335"/>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4571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childTnLst>
                                </p:cTn>
                              </p:par>
                              <p:par>
                                <p:cTn id="24" presetID="10" presetClass="entr" presetSubtype="0" fill="hold" grpId="1"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xit" presetSubtype="0" fill="hold" grpId="1"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500"/>
                                        <p:tgtEl>
                                          <p:spTgt spid="4"/>
                                        </p:tgtEl>
                                      </p:cBhvr>
                                    </p:animEffect>
                                  </p:childTnLst>
                                </p:cTn>
                              </p:par>
                              <p:par>
                                <p:cTn id="61" presetID="10" presetClass="exit" presetSubtype="0" fill="hold" grpId="1" nodeType="withEffect">
                                  <p:stCondLst>
                                    <p:cond delay="0"/>
                                  </p:stCondLst>
                                  <p:childTnLst>
                                    <p:animEffect transition="out" filter="fade">
                                      <p:cBhvr>
                                        <p:cTn id="62" dur="500"/>
                                        <p:tgtEl>
                                          <p:spTgt spid="15"/>
                                        </p:tgtEl>
                                      </p:cBhvr>
                                    </p:animEffect>
                                    <p:set>
                                      <p:cBhvr>
                                        <p:cTn id="63" dur="1" fill="hold">
                                          <p:stCondLst>
                                            <p:cond delay="499"/>
                                          </p:stCondLst>
                                        </p:cTn>
                                        <p:tgtEl>
                                          <p:spTgt spid="15"/>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19"/>
                                        </p:tgtEl>
                                      </p:cBhvr>
                                    </p:animEffect>
                                    <p:set>
                                      <p:cBhvr>
                                        <p:cTn id="66" dur="1" fill="hold">
                                          <p:stCondLst>
                                            <p:cond delay="499"/>
                                          </p:stCondLst>
                                        </p:cTn>
                                        <p:tgtEl>
                                          <p:spTgt spid="19"/>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par>
                                <p:cTn id="77" presetID="10" presetClass="exit" presetSubtype="0" fill="hold" grpId="1" nodeType="withEffect">
                                  <p:stCondLst>
                                    <p:cond delay="0"/>
                                  </p:stCondLst>
                                  <p:childTnLst>
                                    <p:animEffect transition="out" filter="fade">
                                      <p:cBhvr>
                                        <p:cTn id="78" dur="500"/>
                                        <p:tgtEl>
                                          <p:spTgt spid="21"/>
                                        </p:tgtEl>
                                      </p:cBhvr>
                                    </p:animEffect>
                                    <p:set>
                                      <p:cBhvr>
                                        <p:cTn id="79" dur="1" fill="hold">
                                          <p:stCondLst>
                                            <p:cond delay="499"/>
                                          </p:stCondLst>
                                        </p:cTn>
                                        <p:tgtEl>
                                          <p:spTgt spid="21"/>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1" nodeType="clickEffect">
                                  <p:stCondLst>
                                    <p:cond delay="0"/>
                                  </p:stCondLst>
                                  <p:childTnLst>
                                    <p:animEffect transition="out" filter="fade">
                                      <p:cBhvr>
                                        <p:cTn id="83" dur="500"/>
                                        <p:tgtEl>
                                          <p:spTgt spid="20"/>
                                        </p:tgtEl>
                                      </p:cBhvr>
                                    </p:animEffect>
                                    <p:set>
                                      <p:cBhvr>
                                        <p:cTn id="84" dur="1" fill="hold">
                                          <p:stCondLst>
                                            <p:cond delay="499"/>
                                          </p:stCondLst>
                                        </p:cTn>
                                        <p:tgtEl>
                                          <p:spTgt spid="20"/>
                                        </p:tgtEl>
                                        <p:attrNameLst>
                                          <p:attrName>style.visibility</p:attrName>
                                        </p:attrNameLst>
                                      </p:cBhvr>
                                      <p:to>
                                        <p:strVal val="hidden"/>
                                      </p:to>
                                    </p:set>
                                  </p:childTnLst>
                                </p:cTn>
                              </p:par>
                              <p:par>
                                <p:cTn id="85" presetID="10" presetClass="entr" presetSubtype="0"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500"/>
                                        <p:tgtEl>
                                          <p:spTgt spid="12"/>
                                        </p:tgtEl>
                                      </p:cBhvr>
                                    </p:animEffect>
                                  </p:childTnLst>
                                </p:cTn>
                              </p:par>
                              <p:par>
                                <p:cTn id="93" presetID="10" presetClass="exit" presetSubtype="0" fill="hold" nodeType="withEffect">
                                  <p:stCondLst>
                                    <p:cond delay="0"/>
                                  </p:stCondLst>
                                  <p:childTnLst>
                                    <p:animEffect transition="out" filter="fade">
                                      <p:cBhvr>
                                        <p:cTn id="94" dur="500"/>
                                        <p:tgtEl>
                                          <p:spTgt spid="4"/>
                                        </p:tgtEl>
                                      </p:cBhvr>
                                    </p:animEffect>
                                    <p:set>
                                      <p:cBhvr>
                                        <p:cTn id="95" dur="1" fill="hold">
                                          <p:stCondLst>
                                            <p:cond delay="499"/>
                                          </p:stCondLst>
                                        </p:cTn>
                                        <p:tgtEl>
                                          <p:spTgt spid="4"/>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22"/>
                                        </p:tgtEl>
                                      </p:cBhvr>
                                    </p:animEffect>
                                    <p:set>
                                      <p:cBhvr>
                                        <p:cTn id="98" dur="1" fill="hold">
                                          <p:stCondLst>
                                            <p:cond delay="499"/>
                                          </p:stCondLst>
                                        </p:cTn>
                                        <p:tgtEl>
                                          <p:spTgt spid="22"/>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500"/>
                                        <p:tgtEl>
                                          <p:spTgt spid="25"/>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14"/>
                                        </p:tgtEl>
                                        <p:attrNameLst>
                                          <p:attrName>style.visibility</p:attrName>
                                        </p:attrNameLst>
                                      </p:cBhvr>
                                      <p:to>
                                        <p:strVal val="visible"/>
                                      </p:to>
                                    </p:set>
                                    <p:animEffect transition="in" filter="fade">
                                      <p:cBhvr>
                                        <p:cTn id="113" dur="500"/>
                                        <p:tgtEl>
                                          <p:spTgt spid="14"/>
                                        </p:tgtEl>
                                      </p:cBhvr>
                                    </p:animEffec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24"/>
                                        </p:tgtEl>
                                      </p:cBhvr>
                                    </p:animEffect>
                                    <p:set>
                                      <p:cBhvr>
                                        <p:cTn id="119" dur="1" fill="hold">
                                          <p:stCondLst>
                                            <p:cond delay="499"/>
                                          </p:stCondLst>
                                        </p:cTn>
                                        <p:tgtEl>
                                          <p:spTgt spid="24"/>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12"/>
                                        </p:tgtEl>
                                      </p:cBhvr>
                                    </p:animEffect>
                                    <p:set>
                                      <p:cBhvr>
                                        <p:cTn id="122" dur="1" fill="hold">
                                          <p:stCondLst>
                                            <p:cond delay="499"/>
                                          </p:stCondLst>
                                        </p:cTn>
                                        <p:tgtEl>
                                          <p:spTgt spid="12"/>
                                        </p:tgtEl>
                                        <p:attrNameLst>
                                          <p:attrName>style.visibility</p:attrName>
                                        </p:attrNameLst>
                                      </p:cBhvr>
                                      <p:to>
                                        <p:strVal val="hidden"/>
                                      </p:to>
                                    </p:set>
                                  </p:childTnLst>
                                </p:cTn>
                              </p:par>
                              <p:par>
                                <p:cTn id="123" presetID="10" presetClass="entr" presetSubtype="0" fill="hold" grpId="2" nodeType="withEffect">
                                  <p:stCondLst>
                                    <p:cond delay="0"/>
                                  </p:stCondLst>
                                  <p:childTnLst>
                                    <p:set>
                                      <p:cBhvr>
                                        <p:cTn id="124" dur="1" fill="hold">
                                          <p:stCondLst>
                                            <p:cond delay="0"/>
                                          </p:stCondLst>
                                        </p:cTn>
                                        <p:tgtEl>
                                          <p:spTgt spid="20"/>
                                        </p:tgtEl>
                                        <p:attrNameLst>
                                          <p:attrName>style.visibility</p:attrName>
                                        </p:attrNameLst>
                                      </p:cBhvr>
                                      <p:to>
                                        <p:strVal val="visible"/>
                                      </p:to>
                                    </p:set>
                                    <p:animEffect transition="in" filter="fade">
                                      <p:cBhvr>
                                        <p:cTn id="125" dur="500"/>
                                        <p:tgtEl>
                                          <p:spTgt spid="20"/>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xit" presetSubtype="0" fill="hold" grpId="3" nodeType="clickEffect">
                                  <p:stCondLst>
                                    <p:cond delay="0"/>
                                  </p:stCondLst>
                                  <p:childTnLst>
                                    <p:animEffect transition="out" filter="fade">
                                      <p:cBhvr>
                                        <p:cTn id="129" dur="500"/>
                                        <p:tgtEl>
                                          <p:spTgt spid="20"/>
                                        </p:tgtEl>
                                      </p:cBhvr>
                                    </p:animEffect>
                                    <p:set>
                                      <p:cBhvr>
                                        <p:cTn id="130" dur="1" fill="hold">
                                          <p:stCondLst>
                                            <p:cond delay="499"/>
                                          </p:stCondLst>
                                        </p:cTn>
                                        <p:tgtEl>
                                          <p:spTgt spid="20"/>
                                        </p:tgtEl>
                                        <p:attrNameLst>
                                          <p:attrName>style.visibility</p:attrName>
                                        </p:attrNameLst>
                                      </p:cBhvr>
                                      <p:to>
                                        <p:strVal val="hidden"/>
                                      </p:to>
                                    </p:set>
                                  </p:childTnLst>
                                </p:cTn>
                              </p:par>
                              <p:par>
                                <p:cTn id="131" presetID="10" presetClass="entr" presetSubtype="0" fill="hold" grpId="0" nodeType="withEffect">
                                  <p:stCondLst>
                                    <p:cond delay="0"/>
                                  </p:stCondLst>
                                  <p:childTnLst>
                                    <p:set>
                                      <p:cBhvr>
                                        <p:cTn id="132" dur="1" fill="hold">
                                          <p:stCondLst>
                                            <p:cond delay="0"/>
                                          </p:stCondLst>
                                        </p:cTn>
                                        <p:tgtEl>
                                          <p:spTgt spid="26"/>
                                        </p:tgtEl>
                                        <p:attrNameLst>
                                          <p:attrName>style.visibility</p:attrName>
                                        </p:attrNameLst>
                                      </p:cBhvr>
                                      <p:to>
                                        <p:strVal val="visible"/>
                                      </p:to>
                                    </p:set>
                                    <p:animEffect transition="in" filter="fade">
                                      <p:cBhvr>
                                        <p:cTn id="133" dur="500"/>
                                        <p:tgtEl>
                                          <p:spTgt spid="26"/>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16"/>
                                        </p:tgtEl>
                                        <p:attrNameLst>
                                          <p:attrName>style.visibility</p:attrName>
                                        </p:attrNameLst>
                                      </p:cBhvr>
                                      <p:to>
                                        <p:strVal val="visible"/>
                                      </p:to>
                                    </p:set>
                                    <p:animEffect transition="in" filter="fade">
                                      <p:cBhvr>
                                        <p:cTn id="138" dur="500"/>
                                        <p:tgtEl>
                                          <p:spTgt spid="16"/>
                                        </p:tgtEl>
                                      </p:cBhvr>
                                    </p:animEffect>
                                  </p:childTnLst>
                                </p:cTn>
                              </p:par>
                              <p:par>
                                <p:cTn id="139" presetID="10" presetClass="exit" presetSubtype="0" fill="hold" grpId="1" nodeType="withEffect">
                                  <p:stCondLst>
                                    <p:cond delay="0"/>
                                  </p:stCondLst>
                                  <p:childTnLst>
                                    <p:animEffect transition="out" filter="fade">
                                      <p:cBhvr>
                                        <p:cTn id="140" dur="500"/>
                                        <p:tgtEl>
                                          <p:spTgt spid="26"/>
                                        </p:tgtEl>
                                      </p:cBhvr>
                                    </p:animEffect>
                                    <p:set>
                                      <p:cBhvr>
                                        <p:cTn id="141" dur="1" fill="hold">
                                          <p:stCondLst>
                                            <p:cond delay="499"/>
                                          </p:stCondLst>
                                        </p:cTn>
                                        <p:tgtEl>
                                          <p:spTgt spid="26"/>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500"/>
                                        <p:tgtEl>
                                          <p:spTgt spid="14"/>
                                        </p:tgtEl>
                                      </p:cBhvr>
                                    </p:animEffect>
                                    <p:set>
                                      <p:cBhvr>
                                        <p:cTn id="144" dur="1" fill="hold">
                                          <p:stCondLst>
                                            <p:cond delay="499"/>
                                          </p:stCondLst>
                                        </p:cTn>
                                        <p:tgtEl>
                                          <p:spTgt spid="14"/>
                                        </p:tgtEl>
                                        <p:attrNameLst>
                                          <p:attrName>style.visibility</p:attrName>
                                        </p:attrNameLst>
                                      </p:cBhvr>
                                      <p:to>
                                        <p:strVal val="hidden"/>
                                      </p:to>
                                    </p:set>
                                  </p:childTnLst>
                                </p:cTn>
                              </p:par>
                            </p:childTnLst>
                          </p:cTn>
                        </p:par>
                      </p:childTnLst>
                    </p:cTn>
                  </p:par>
                  <p:par>
                    <p:cTn id="145" fill="hold">
                      <p:stCondLst>
                        <p:cond delay="indefinite"/>
                      </p:stCondLst>
                      <p:childTnLst>
                        <p:par>
                          <p:cTn id="146" fill="hold">
                            <p:stCondLst>
                              <p:cond delay="0"/>
                            </p:stCondLst>
                            <p:childTnLst>
                              <p:par>
                                <p:cTn id="147" presetID="10" presetClass="exit" presetSubtype="0" fill="hold" nodeType="clickEffect">
                                  <p:stCondLst>
                                    <p:cond delay="0"/>
                                  </p:stCondLst>
                                  <p:childTnLst>
                                    <p:animEffect transition="out" filter="fade">
                                      <p:cBhvr>
                                        <p:cTn id="148" dur="500"/>
                                        <p:tgtEl>
                                          <p:spTgt spid="16"/>
                                        </p:tgtEl>
                                      </p:cBhvr>
                                    </p:animEffect>
                                    <p:set>
                                      <p:cBhvr>
                                        <p:cTn id="149" dur="1" fill="hold">
                                          <p:stCondLst>
                                            <p:cond delay="499"/>
                                          </p:stCondLst>
                                        </p:cTn>
                                        <p:tgtEl>
                                          <p:spTgt spid="16"/>
                                        </p:tgtEl>
                                        <p:attrNameLst>
                                          <p:attrName>style.visibility</p:attrName>
                                        </p:attrNameLst>
                                      </p:cBhvr>
                                      <p:to>
                                        <p:strVal val="hidden"/>
                                      </p:to>
                                    </p:se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nodeType="clickEffect">
                                  <p:stCondLst>
                                    <p:cond delay="0"/>
                                  </p:stCondLst>
                                  <p:childTnLst>
                                    <p:set>
                                      <p:cBhvr>
                                        <p:cTn id="153" dur="1" fill="hold">
                                          <p:stCondLst>
                                            <p:cond delay="0"/>
                                          </p:stCondLst>
                                        </p:cTn>
                                        <p:tgtEl>
                                          <p:spTgt spid="29"/>
                                        </p:tgtEl>
                                        <p:attrNameLst>
                                          <p:attrName>style.visibility</p:attrName>
                                        </p:attrNameLst>
                                      </p:cBhvr>
                                      <p:to>
                                        <p:strVal val="visible"/>
                                      </p:to>
                                    </p:set>
                                    <p:animEffect transition="in" filter="fade">
                                      <p:cBhvr>
                                        <p:cTn id="154" dur="500"/>
                                        <p:tgtEl>
                                          <p:spTgt spid="29"/>
                                        </p:tgtEl>
                                      </p:cBhvr>
                                    </p:animEffect>
                                  </p:childTnLst>
                                </p:cTn>
                              </p:par>
                              <p:par>
                                <p:cTn id="155" presetID="10" presetClass="exit" presetSubtype="0" fill="hold" nodeType="withEffect">
                                  <p:stCondLst>
                                    <p:cond delay="0"/>
                                  </p:stCondLst>
                                  <p:childTnLst>
                                    <p:animEffect transition="out" filter="fade">
                                      <p:cBhvr>
                                        <p:cTn id="156" dur="500"/>
                                        <p:tgtEl>
                                          <p:spTgt spid="29"/>
                                        </p:tgtEl>
                                      </p:cBhvr>
                                    </p:animEffect>
                                    <p:set>
                                      <p:cBhvr>
                                        <p:cTn id="157" dur="1" fill="hold">
                                          <p:stCondLst>
                                            <p:cond delay="499"/>
                                          </p:stCondLst>
                                        </p:cTn>
                                        <p:tgtEl>
                                          <p:spTgt spid="29"/>
                                        </p:tgtEl>
                                        <p:attrNameLst>
                                          <p:attrName>style.visibility</p:attrName>
                                        </p:attrNameLst>
                                      </p:cBhvr>
                                      <p:to>
                                        <p:strVal val="hidden"/>
                                      </p:to>
                                    </p:se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29"/>
                                        </p:tgtEl>
                                        <p:attrNameLst>
                                          <p:attrName>style.visibility</p:attrName>
                                        </p:attrNameLst>
                                      </p:cBhvr>
                                      <p:to>
                                        <p:strVal val="visible"/>
                                      </p:to>
                                    </p:set>
                                    <p:animEffect transition="in" filter="fade">
                                      <p:cBhvr>
                                        <p:cTn id="162" dur="500"/>
                                        <p:tgtEl>
                                          <p:spTgt spid="29"/>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30"/>
                                        </p:tgtEl>
                                        <p:attrNameLst>
                                          <p:attrName>style.visibility</p:attrName>
                                        </p:attrNameLst>
                                      </p:cBhvr>
                                      <p:to>
                                        <p:strVal val="visible"/>
                                      </p:to>
                                    </p:set>
                                    <p:animEffect transition="in" filter="fade">
                                      <p:cBhvr>
                                        <p:cTn id="16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6" grpId="0" animBg="1"/>
      <p:bldP spid="6" grpId="1" animBg="1"/>
      <p:bldP spid="7" grpId="0" animBg="1"/>
      <p:bldP spid="7" grpId="1" animBg="1"/>
      <p:bldP spid="15" grpId="0" animBg="1"/>
      <p:bldP spid="15" grpId="1" animBg="1"/>
      <p:bldP spid="21" grpId="0" animBg="1"/>
      <p:bldP spid="21" grpId="1" animBg="1"/>
      <p:bldP spid="22" grpId="0" animBg="1"/>
      <p:bldP spid="22" grpId="1" animBg="1"/>
      <p:bldP spid="25" grpId="0" animBg="1"/>
      <p:bldP spid="25" grpId="1" animBg="1"/>
      <p:bldP spid="20" grpId="0" animBg="1"/>
      <p:bldP spid="20" grpId="1" animBg="1"/>
      <p:bldP spid="20" grpId="2" animBg="1"/>
      <p:bldP spid="20" grpId="3" animBg="1"/>
      <p:bldP spid="26" grpId="0" animBg="1"/>
      <p:bldP spid="26" grpId="1" animBg="1"/>
      <p:bldP spid="3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a:spLocks noGrp="1"/>
          </p:cNvSpPr>
          <p:nvPr>
            <p:ph idx="1"/>
          </p:nvPr>
        </p:nvSpPr>
        <p:spPr/>
        <p:txBody>
          <a:bodyPr>
            <a:normAutofit/>
          </a:bodyPr>
          <a:lstStyle/>
          <a:p>
            <a:r>
              <a:rPr lang="en-US" sz="4400" dirty="0"/>
              <a:t>Close</a:t>
            </a:r>
          </a:p>
          <a:p>
            <a:r>
              <a:rPr lang="en-US" sz="4400" dirty="0"/>
              <a:t>Office machines already have right available once the user logs in again.</a:t>
            </a:r>
          </a:p>
          <a:p>
            <a:r>
              <a:rPr lang="en-US" sz="4400" dirty="0"/>
              <a:t>Create and Run Distribution on Mobile Computer</a:t>
            </a:r>
          </a:p>
        </p:txBody>
      </p:sp>
      <p:sp>
        <p:nvSpPr>
          <p:cNvPr id="3" name="Content Placeholder 2"/>
          <p:cNvSpPr>
            <a:spLocks noGrp="1"/>
          </p:cNvSpPr>
          <p:nvPr>
            <p:ph sz="quarter" idx="12"/>
          </p:nvPr>
        </p:nvSpPr>
        <p:spPr/>
        <p:txBody>
          <a:bodyPr/>
          <a:lstStyle/>
          <a:p>
            <a:r>
              <a:rPr lang="en-US" dirty="0">
                <a:solidFill>
                  <a:schemeClr val="tx1"/>
                </a:solidFill>
              </a:rPr>
              <a:t>Groups</a:t>
            </a:r>
            <a:r>
              <a:rPr lang="en-US" dirty="0">
                <a:solidFill>
                  <a:schemeClr val="tx1"/>
                </a:solidFill>
                <a:sym typeface="Wingdings" panose="05000000000000000000" pitchFamily="2" charset="2"/>
              </a:rPr>
              <a:t> New Group</a:t>
            </a:r>
            <a:endParaRPr lang="en-US" dirty="0">
              <a:solidFill>
                <a:schemeClr val="tx1"/>
              </a:solidFill>
            </a:endParaRPr>
          </a:p>
        </p:txBody>
      </p:sp>
    </p:spTree>
    <p:extLst>
      <p:ext uri="{BB962C8B-B14F-4D97-AF65-F5344CB8AC3E}">
        <p14:creationId xmlns:p14="http://schemas.microsoft.com/office/powerpoint/2010/main" val="20420394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800" dirty="0"/>
              <a:t>Personal Access Level Assignments</a:t>
            </a:r>
          </a:p>
          <a:p>
            <a:pPr lvl="1"/>
            <a:r>
              <a:rPr lang="en-US" sz="2400" dirty="0"/>
              <a:t>Access levels are assigned to users to control what they can do in TraCS as it relates to forms they have personally created. </a:t>
            </a:r>
          </a:p>
        </p:txBody>
      </p:sp>
      <p:sp>
        <p:nvSpPr>
          <p:cNvPr id="3" name="Content Placeholder 2"/>
          <p:cNvSpPr>
            <a:spLocks noGrp="1"/>
          </p:cNvSpPr>
          <p:nvPr>
            <p:ph sz="quarter" idx="12"/>
          </p:nvPr>
        </p:nvSpPr>
        <p:spPr/>
        <p:txBody>
          <a:bodyPr/>
          <a:lstStyle/>
          <a:p>
            <a:r>
              <a:rPr lang="en-US" dirty="0">
                <a:solidFill>
                  <a:schemeClr val="tx1"/>
                </a:solidFill>
              </a:rPr>
              <a:t>Understanding User Access Levels</a:t>
            </a:r>
          </a:p>
        </p:txBody>
      </p:sp>
      <p:pic>
        <p:nvPicPr>
          <p:cNvPr id="7" name="Picture 6"/>
          <p:cNvPicPr>
            <a:picLocks noChangeAspect="1"/>
          </p:cNvPicPr>
          <p:nvPr/>
        </p:nvPicPr>
        <p:blipFill>
          <a:blip r:embed="rId2"/>
          <a:stretch>
            <a:fillRect/>
          </a:stretch>
        </p:blipFill>
        <p:spPr>
          <a:xfrm>
            <a:off x="1931988" y="1244600"/>
            <a:ext cx="9454672" cy="5643200"/>
          </a:xfrm>
          <a:prstGeom prst="rect">
            <a:avLst/>
          </a:prstGeom>
        </p:spPr>
      </p:pic>
      <p:pic>
        <p:nvPicPr>
          <p:cNvPr id="8" name="Picture 7"/>
          <p:cNvPicPr>
            <a:picLocks noChangeAspect="1"/>
          </p:cNvPicPr>
          <p:nvPr/>
        </p:nvPicPr>
        <p:blipFill>
          <a:blip r:embed="rId3"/>
          <a:stretch>
            <a:fillRect/>
          </a:stretch>
        </p:blipFill>
        <p:spPr>
          <a:xfrm>
            <a:off x="6711082" y="1244600"/>
            <a:ext cx="4600575" cy="3095625"/>
          </a:xfrm>
          <a:prstGeom prst="rect">
            <a:avLst/>
          </a:prstGeom>
        </p:spPr>
      </p:pic>
      <p:pic>
        <p:nvPicPr>
          <p:cNvPr id="9" name="Picture 8"/>
          <p:cNvPicPr>
            <a:picLocks noChangeAspect="1"/>
          </p:cNvPicPr>
          <p:nvPr/>
        </p:nvPicPr>
        <p:blipFill>
          <a:blip r:embed="rId3"/>
          <a:stretch>
            <a:fillRect/>
          </a:stretch>
        </p:blipFill>
        <p:spPr>
          <a:xfrm>
            <a:off x="3193182" y="2824795"/>
            <a:ext cx="5993963" cy="4033205"/>
          </a:xfrm>
          <a:prstGeom prst="rect">
            <a:avLst/>
          </a:prstGeom>
        </p:spPr>
      </p:pic>
    </p:spTree>
    <p:extLst>
      <p:ext uri="{BB962C8B-B14F-4D97-AF65-F5344CB8AC3E}">
        <p14:creationId xmlns:p14="http://schemas.microsoft.com/office/powerpoint/2010/main" val="134444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500"/>
                            </p:stCondLst>
                            <p:childTnLst>
                              <p:par>
                                <p:cTn id="11" presetID="10" presetClass="exit" presetSubtype="0" fill="hold" nodeType="after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fade">
                                      <p:cBhvr>
                                        <p:cTn id="16" dur="500"/>
                                        <p:tgtEl>
                                          <p:spTgt spid="2">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500"/>
                                        <p:tgtEl>
                                          <p:spTgt spid="2">
                                            <p:txEl>
                                              <p:pRg st="1" end="1"/>
                                            </p:txEl>
                                          </p:spTgt>
                                        </p:tgtEl>
                                      </p:cBhvr>
                                    </p:animEffect>
                                  </p:childTnLst>
                                </p:cTn>
                              </p:par>
                              <p:par>
                                <p:cTn id="20" presetID="1"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800" dirty="0"/>
              <a:t>Associated Users Access Level Assignment</a:t>
            </a:r>
          </a:p>
          <a:p>
            <a:pPr lvl="1"/>
            <a:r>
              <a:rPr lang="en-US" sz="2400" dirty="0"/>
              <a:t>To perform actions on other users associated with them, then access levels also need to be assigned in the associated users section of the user’s profile.  Anytime a user is performing an action on a form they did not personally create, it is because they have been given an </a:t>
            </a:r>
            <a:r>
              <a:rPr lang="en-US" sz="2400" b="1" dirty="0"/>
              <a:t>associated users access level</a:t>
            </a:r>
            <a:r>
              <a:rPr lang="en-US" sz="2400" dirty="0"/>
              <a:t>. </a:t>
            </a:r>
          </a:p>
        </p:txBody>
      </p:sp>
      <p:sp>
        <p:nvSpPr>
          <p:cNvPr id="3" name="Content Placeholder 2"/>
          <p:cNvSpPr>
            <a:spLocks noGrp="1"/>
          </p:cNvSpPr>
          <p:nvPr>
            <p:ph sz="quarter" idx="12"/>
          </p:nvPr>
        </p:nvSpPr>
        <p:spPr/>
        <p:txBody>
          <a:bodyPr/>
          <a:lstStyle/>
          <a:p>
            <a:r>
              <a:rPr lang="en-US" dirty="0">
                <a:solidFill>
                  <a:schemeClr val="tx1"/>
                </a:solidFill>
              </a:rPr>
              <a:t>Understanding User Access Levels</a:t>
            </a:r>
          </a:p>
        </p:txBody>
      </p:sp>
      <p:pic>
        <p:nvPicPr>
          <p:cNvPr id="7" name="Picture 6"/>
          <p:cNvPicPr>
            <a:picLocks noChangeAspect="1"/>
          </p:cNvPicPr>
          <p:nvPr/>
        </p:nvPicPr>
        <p:blipFill>
          <a:blip r:embed="rId2"/>
          <a:stretch>
            <a:fillRect/>
          </a:stretch>
        </p:blipFill>
        <p:spPr>
          <a:xfrm>
            <a:off x="1933184" y="1244600"/>
            <a:ext cx="9454672" cy="5643200"/>
          </a:xfrm>
          <a:prstGeom prst="rect">
            <a:avLst/>
          </a:prstGeom>
        </p:spPr>
      </p:pic>
      <p:pic>
        <p:nvPicPr>
          <p:cNvPr id="10" name="Picture 9"/>
          <p:cNvPicPr>
            <a:picLocks noChangeAspect="1"/>
          </p:cNvPicPr>
          <p:nvPr/>
        </p:nvPicPr>
        <p:blipFill>
          <a:blip r:embed="rId3"/>
          <a:stretch>
            <a:fillRect/>
          </a:stretch>
        </p:blipFill>
        <p:spPr>
          <a:xfrm>
            <a:off x="6634881" y="4340225"/>
            <a:ext cx="4752975" cy="2219325"/>
          </a:xfrm>
          <a:prstGeom prst="rect">
            <a:avLst/>
          </a:prstGeom>
        </p:spPr>
      </p:pic>
      <p:pic>
        <p:nvPicPr>
          <p:cNvPr id="11" name="Picture 10"/>
          <p:cNvPicPr>
            <a:picLocks noChangeAspect="1"/>
          </p:cNvPicPr>
          <p:nvPr/>
        </p:nvPicPr>
        <p:blipFill>
          <a:blip r:embed="rId3"/>
          <a:stretch>
            <a:fillRect/>
          </a:stretch>
        </p:blipFill>
        <p:spPr>
          <a:xfrm>
            <a:off x="3795386" y="3933206"/>
            <a:ext cx="6300592" cy="2941960"/>
          </a:xfrm>
          <a:prstGeom prst="rect">
            <a:avLst/>
          </a:prstGeom>
        </p:spPr>
      </p:pic>
    </p:spTree>
    <p:extLst>
      <p:ext uri="{BB962C8B-B14F-4D97-AF65-F5344CB8AC3E}">
        <p14:creationId xmlns:p14="http://schemas.microsoft.com/office/powerpoint/2010/main" val="2988592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0"/>
                            </p:stCondLst>
                            <p:childTnLst>
                              <p:par>
                                <p:cTn id="11" presetID="10" presetClass="exit" presetSubtype="0" fill="hold" nodeType="after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par>
                          <p:cTn id="14" fill="hold">
                            <p:stCondLst>
                              <p:cond delay="500"/>
                            </p:stCondLst>
                            <p:childTnLst>
                              <p:par>
                                <p:cTn id="15" presetID="10" presetClass="exit" presetSubtype="0" fill="hold" nodeType="after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600" dirty="0"/>
              <a:t>All Group</a:t>
            </a:r>
          </a:p>
          <a:p>
            <a:pPr lvl="1"/>
            <a:r>
              <a:rPr lang="en-US" sz="3600" dirty="0"/>
              <a:t>The All group looks up a location and not a specific User.</a:t>
            </a:r>
          </a:p>
        </p:txBody>
      </p:sp>
      <p:sp>
        <p:nvSpPr>
          <p:cNvPr id="3" name="Content Placeholder 2"/>
          <p:cNvSpPr>
            <a:spLocks noGrp="1"/>
          </p:cNvSpPr>
          <p:nvPr>
            <p:ph sz="quarter" idx="12"/>
          </p:nvPr>
        </p:nvSpPr>
        <p:spPr/>
        <p:txBody>
          <a:bodyPr/>
          <a:lstStyle/>
          <a:p>
            <a:r>
              <a:rPr lang="en-US" dirty="0">
                <a:solidFill>
                  <a:schemeClr val="tx1"/>
                </a:solidFill>
              </a:rPr>
              <a:t>Understanding User Access Levels</a:t>
            </a:r>
          </a:p>
        </p:txBody>
      </p:sp>
      <p:pic>
        <p:nvPicPr>
          <p:cNvPr id="12" name="Picture 11"/>
          <p:cNvPicPr>
            <a:picLocks noChangeAspect="1"/>
          </p:cNvPicPr>
          <p:nvPr/>
        </p:nvPicPr>
        <p:blipFill>
          <a:blip r:embed="rId2"/>
          <a:stretch>
            <a:fillRect/>
          </a:stretch>
        </p:blipFill>
        <p:spPr>
          <a:xfrm>
            <a:off x="3795386" y="3933206"/>
            <a:ext cx="6300592" cy="2941960"/>
          </a:xfrm>
          <a:prstGeom prst="rect">
            <a:avLst/>
          </a:prstGeom>
        </p:spPr>
      </p:pic>
      <p:sp>
        <p:nvSpPr>
          <p:cNvPr id="4" name="Oval 3"/>
          <p:cNvSpPr/>
          <p:nvPr/>
        </p:nvSpPr>
        <p:spPr>
          <a:xfrm>
            <a:off x="3795386" y="4088986"/>
            <a:ext cx="1280160" cy="1315200"/>
          </a:xfrm>
          <a:prstGeom prst="ellipse">
            <a:avLst/>
          </a:prstGeom>
          <a:noFill/>
          <a:ln w="25400">
            <a:solidFill>
              <a:srgbClr val="C00000"/>
            </a:solidFill>
          </a:ln>
          <a:effectLst>
            <a:glow rad="139700">
              <a:schemeClr val="accent2">
                <a:satMod val="175000"/>
                <a:alpha val="40000"/>
              </a:schemeClr>
            </a:glow>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982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4000" dirty="0"/>
              <a:t>In Configuration Manager</a:t>
            </a:r>
          </a:p>
        </p:txBody>
      </p:sp>
      <p:sp>
        <p:nvSpPr>
          <p:cNvPr id="3" name="Content Placeholder 2"/>
          <p:cNvSpPr>
            <a:spLocks noGrp="1"/>
          </p:cNvSpPr>
          <p:nvPr>
            <p:ph sz="quarter" idx="12"/>
          </p:nvPr>
        </p:nvSpPr>
        <p:spPr/>
        <p:txBody>
          <a:bodyPr/>
          <a:lstStyle/>
          <a:p>
            <a:r>
              <a:rPr lang="en-US" dirty="0">
                <a:solidFill>
                  <a:schemeClr val="tx1"/>
                </a:solidFill>
              </a:rPr>
              <a:t>User Editor</a:t>
            </a:r>
          </a:p>
        </p:txBody>
      </p:sp>
      <p:pic>
        <p:nvPicPr>
          <p:cNvPr id="4" name="Picture 3"/>
          <p:cNvPicPr>
            <a:picLocks noChangeAspect="1"/>
          </p:cNvPicPr>
          <p:nvPr/>
        </p:nvPicPr>
        <p:blipFill>
          <a:blip r:embed="rId2"/>
          <a:stretch>
            <a:fillRect/>
          </a:stretch>
        </p:blipFill>
        <p:spPr>
          <a:xfrm>
            <a:off x="1975314" y="2671762"/>
            <a:ext cx="10153186" cy="2319338"/>
          </a:xfrm>
          <a:prstGeom prst="rect">
            <a:avLst/>
          </a:prstGeom>
        </p:spPr>
      </p:pic>
    </p:spTree>
    <p:extLst>
      <p:ext uri="{BB962C8B-B14F-4D97-AF65-F5344CB8AC3E}">
        <p14:creationId xmlns:p14="http://schemas.microsoft.com/office/powerpoint/2010/main" val="79727160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200" dirty="0"/>
              <a:t>Always Copy existing users</a:t>
            </a:r>
          </a:p>
        </p:txBody>
      </p:sp>
      <p:sp>
        <p:nvSpPr>
          <p:cNvPr id="3" name="Content Placeholder 2"/>
          <p:cNvSpPr>
            <a:spLocks noGrp="1"/>
          </p:cNvSpPr>
          <p:nvPr>
            <p:ph sz="quarter" idx="12"/>
          </p:nvPr>
        </p:nvSpPr>
        <p:spPr/>
        <p:txBody>
          <a:bodyPr/>
          <a:lstStyle/>
          <a:p>
            <a:r>
              <a:rPr lang="en-US" dirty="0">
                <a:solidFill>
                  <a:schemeClr val="tx1"/>
                </a:solidFill>
              </a:rPr>
              <a:t>User Editor Tips</a:t>
            </a:r>
          </a:p>
        </p:txBody>
      </p:sp>
      <p:pic>
        <p:nvPicPr>
          <p:cNvPr id="6" name="Picture 5"/>
          <p:cNvPicPr>
            <a:picLocks noChangeAspect="1"/>
          </p:cNvPicPr>
          <p:nvPr/>
        </p:nvPicPr>
        <p:blipFill>
          <a:blip r:embed="rId2"/>
          <a:stretch>
            <a:fillRect/>
          </a:stretch>
        </p:blipFill>
        <p:spPr>
          <a:xfrm>
            <a:off x="4387662" y="2199833"/>
            <a:ext cx="7804338" cy="4658167"/>
          </a:xfrm>
          <a:prstGeom prst="rect">
            <a:avLst/>
          </a:prstGeom>
        </p:spPr>
      </p:pic>
      <p:sp>
        <p:nvSpPr>
          <p:cNvPr id="7" name="Rectangle 6"/>
          <p:cNvSpPr/>
          <p:nvPr/>
        </p:nvSpPr>
        <p:spPr>
          <a:xfrm>
            <a:off x="5073041" y="4534422"/>
            <a:ext cx="601249" cy="212942"/>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flipV="1">
            <a:off x="8469683" y="2442574"/>
            <a:ext cx="3392465" cy="1427967"/>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56315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3996666" y="1966586"/>
            <a:ext cx="8195334" cy="4891414"/>
          </a:xfrm>
          <a:prstGeom prst="rect">
            <a:avLst/>
          </a:prstGeom>
        </p:spPr>
      </p:pic>
      <p:sp>
        <p:nvSpPr>
          <p:cNvPr id="2" name="Content Placeholder 1"/>
          <p:cNvSpPr>
            <a:spLocks noGrp="1"/>
          </p:cNvSpPr>
          <p:nvPr>
            <p:ph idx="1"/>
          </p:nvPr>
        </p:nvSpPr>
        <p:spPr/>
        <p:txBody>
          <a:bodyPr>
            <a:normAutofit/>
          </a:bodyPr>
          <a:lstStyle/>
          <a:p>
            <a:r>
              <a:rPr lang="en-US" sz="2400" dirty="0"/>
              <a:t>Always click Apply to save user changes.</a:t>
            </a:r>
          </a:p>
        </p:txBody>
      </p:sp>
      <p:sp>
        <p:nvSpPr>
          <p:cNvPr id="3" name="Content Placeholder 2"/>
          <p:cNvSpPr>
            <a:spLocks noGrp="1"/>
          </p:cNvSpPr>
          <p:nvPr>
            <p:ph sz="quarter" idx="12"/>
          </p:nvPr>
        </p:nvSpPr>
        <p:spPr/>
        <p:txBody>
          <a:bodyPr/>
          <a:lstStyle/>
          <a:p>
            <a:r>
              <a:rPr lang="en-US" dirty="0">
                <a:solidFill>
                  <a:schemeClr val="tx1"/>
                </a:solidFill>
              </a:rPr>
              <a:t>User Editor Tips</a:t>
            </a:r>
          </a:p>
        </p:txBody>
      </p:sp>
      <p:sp>
        <p:nvSpPr>
          <p:cNvPr id="7" name="Rectangle 6"/>
          <p:cNvSpPr/>
          <p:nvPr/>
        </p:nvSpPr>
        <p:spPr>
          <a:xfrm>
            <a:off x="11464163" y="6620016"/>
            <a:ext cx="601249" cy="212942"/>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9411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E1F31D-3E0F-434F-AA55-C210A9295FC7}"/>
              </a:ext>
            </a:extLst>
          </p:cNvPr>
          <p:cNvPicPr>
            <a:picLocks noChangeAspect="1"/>
          </p:cNvPicPr>
          <p:nvPr/>
        </p:nvPicPr>
        <p:blipFill>
          <a:blip r:embed="rId3"/>
          <a:stretch>
            <a:fillRect/>
          </a:stretch>
        </p:blipFill>
        <p:spPr>
          <a:xfrm>
            <a:off x="188142" y="840546"/>
            <a:ext cx="11794202" cy="5032218"/>
          </a:xfrm>
          <a:prstGeom prst="rect">
            <a:avLst/>
          </a:prstGeom>
        </p:spPr>
      </p:pic>
    </p:spTree>
    <p:extLst>
      <p:ext uri="{BB962C8B-B14F-4D97-AF65-F5344CB8AC3E}">
        <p14:creationId xmlns:p14="http://schemas.microsoft.com/office/powerpoint/2010/main" val="1175536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996666" y="1966586"/>
            <a:ext cx="8195334" cy="4891414"/>
          </a:xfrm>
          <a:prstGeom prst="rect">
            <a:avLst/>
          </a:prstGeom>
        </p:spPr>
      </p:pic>
      <p:sp>
        <p:nvSpPr>
          <p:cNvPr id="2" name="Content Placeholder 1"/>
          <p:cNvSpPr>
            <a:spLocks noGrp="1"/>
          </p:cNvSpPr>
          <p:nvPr>
            <p:ph idx="1"/>
          </p:nvPr>
        </p:nvSpPr>
        <p:spPr/>
        <p:txBody>
          <a:bodyPr>
            <a:normAutofit/>
          </a:bodyPr>
          <a:lstStyle/>
          <a:p>
            <a:r>
              <a:rPr lang="en-US" sz="2400" dirty="0"/>
              <a:t>Never Delete an Old User.  Change the Inactive user from False to True</a:t>
            </a:r>
          </a:p>
        </p:txBody>
      </p:sp>
      <p:sp>
        <p:nvSpPr>
          <p:cNvPr id="3" name="Content Placeholder 2"/>
          <p:cNvSpPr>
            <a:spLocks noGrp="1"/>
          </p:cNvSpPr>
          <p:nvPr>
            <p:ph sz="quarter" idx="12"/>
          </p:nvPr>
        </p:nvSpPr>
        <p:spPr/>
        <p:txBody>
          <a:bodyPr/>
          <a:lstStyle/>
          <a:p>
            <a:r>
              <a:rPr lang="en-US" dirty="0">
                <a:solidFill>
                  <a:schemeClr val="tx1"/>
                </a:solidFill>
              </a:rPr>
              <a:t>User Editor Tips</a:t>
            </a:r>
          </a:p>
        </p:txBody>
      </p:sp>
      <p:sp>
        <p:nvSpPr>
          <p:cNvPr id="7" name="Rectangle 6"/>
          <p:cNvSpPr/>
          <p:nvPr/>
        </p:nvSpPr>
        <p:spPr>
          <a:xfrm>
            <a:off x="8257500" y="3025047"/>
            <a:ext cx="3654752" cy="194142"/>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53310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2800" dirty="0"/>
              <a:t>Always Copy existing users </a:t>
            </a:r>
          </a:p>
          <a:p>
            <a:r>
              <a:rPr lang="en-US" sz="2800" dirty="0"/>
              <a:t>Always click Apply to save user changes.</a:t>
            </a:r>
          </a:p>
          <a:p>
            <a:r>
              <a:rPr lang="en-US" sz="2800" dirty="0"/>
              <a:t>Never Delete an old user.  Change the Inactive user from False to True</a:t>
            </a:r>
          </a:p>
          <a:p>
            <a:r>
              <a:rPr lang="en-US" sz="2800" dirty="0"/>
              <a:t>Once a new user is created </a:t>
            </a:r>
            <a:r>
              <a:rPr lang="en-US" sz="2800" dirty="0">
                <a:sym typeface="Wingdings" panose="05000000000000000000" pitchFamily="2" charset="2"/>
              </a:rPr>
              <a:t>Immediately available </a:t>
            </a:r>
          </a:p>
          <a:p>
            <a:pPr lvl="1"/>
            <a:r>
              <a:rPr lang="en-US" sz="2800" dirty="0">
                <a:sym typeface="Wingdings" panose="05000000000000000000" pitchFamily="2" charset="2"/>
              </a:rPr>
              <a:t>On office machines</a:t>
            </a:r>
          </a:p>
          <a:p>
            <a:pPr lvl="1"/>
            <a:r>
              <a:rPr lang="en-US" sz="2800" dirty="0"/>
              <a:t>Mobile computers where Agencies are using AD or Web Services  (no distributions)</a:t>
            </a:r>
          </a:p>
          <a:p>
            <a:r>
              <a:rPr lang="en-US" sz="2800" dirty="0"/>
              <a:t>More security available if needed.</a:t>
            </a:r>
          </a:p>
        </p:txBody>
      </p:sp>
      <p:sp>
        <p:nvSpPr>
          <p:cNvPr id="3" name="Content Placeholder 2"/>
          <p:cNvSpPr>
            <a:spLocks noGrp="1"/>
          </p:cNvSpPr>
          <p:nvPr>
            <p:ph sz="quarter" idx="12"/>
          </p:nvPr>
        </p:nvSpPr>
        <p:spPr/>
        <p:txBody>
          <a:bodyPr/>
          <a:lstStyle/>
          <a:p>
            <a:r>
              <a:rPr lang="en-US" dirty="0">
                <a:solidFill>
                  <a:schemeClr val="tx1"/>
                </a:solidFill>
              </a:rPr>
              <a:t>User Editor Tips</a:t>
            </a:r>
          </a:p>
        </p:txBody>
      </p:sp>
    </p:spTree>
    <p:extLst>
      <p:ext uri="{BB962C8B-B14F-4D97-AF65-F5344CB8AC3E}">
        <p14:creationId xmlns:p14="http://schemas.microsoft.com/office/powerpoint/2010/main" val="921484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931987" y="1244599"/>
            <a:ext cx="9432925" cy="5630075"/>
          </a:xfrm>
          <a:prstGeom prst="rect">
            <a:avLst/>
          </a:prstGeom>
        </p:spPr>
      </p:pic>
      <p:sp>
        <p:nvSpPr>
          <p:cNvPr id="3" name="Content Placeholder 2"/>
          <p:cNvSpPr>
            <a:spLocks noGrp="1"/>
          </p:cNvSpPr>
          <p:nvPr>
            <p:ph idx="1"/>
          </p:nvPr>
        </p:nvSpPr>
        <p:spPr/>
        <p:txBody>
          <a:bodyPr/>
          <a:lstStyle/>
          <a:p>
            <a:r>
              <a:rPr lang="en-US" dirty="0">
                <a:solidFill>
                  <a:schemeClr val="tx1"/>
                </a:solidFill>
              </a:rPr>
              <a:t>User Editor Searching</a:t>
            </a:r>
          </a:p>
        </p:txBody>
      </p:sp>
      <p:sp>
        <p:nvSpPr>
          <p:cNvPr id="7" name="Rectangle 6"/>
          <p:cNvSpPr/>
          <p:nvPr/>
        </p:nvSpPr>
        <p:spPr>
          <a:xfrm>
            <a:off x="1931985" y="1334032"/>
            <a:ext cx="4744387" cy="394559"/>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071859" y="4384111"/>
            <a:ext cx="4604513" cy="2129424"/>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p:nvPr/>
        </p:nvPicPr>
        <p:blipFill>
          <a:blip r:embed="rId4"/>
          <a:stretch>
            <a:fillRect/>
          </a:stretch>
        </p:blipFill>
        <p:spPr>
          <a:xfrm>
            <a:off x="1920165" y="1232073"/>
            <a:ext cx="9432928" cy="5625927"/>
          </a:xfrm>
          <a:prstGeom prst="rect">
            <a:avLst/>
          </a:prstGeom>
        </p:spPr>
      </p:pic>
      <p:sp>
        <p:nvSpPr>
          <p:cNvPr id="9" name="Rectangle 8"/>
          <p:cNvSpPr/>
          <p:nvPr/>
        </p:nvSpPr>
        <p:spPr>
          <a:xfrm>
            <a:off x="2071859" y="1317358"/>
            <a:ext cx="9129541" cy="727342"/>
          </a:xfrm>
          <a:prstGeom prst="rect">
            <a:avLst/>
          </a:prstGeom>
          <a:noFill/>
          <a:ln w="254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5"/>
          <a:stretch>
            <a:fillRect/>
          </a:stretch>
        </p:blipFill>
        <p:spPr>
          <a:xfrm>
            <a:off x="1931983" y="1244598"/>
            <a:ext cx="9444615" cy="4305302"/>
          </a:xfrm>
          <a:prstGeom prst="rect">
            <a:avLst/>
          </a:prstGeom>
        </p:spPr>
      </p:pic>
    </p:spTree>
    <p:extLst>
      <p:ext uri="{BB962C8B-B14F-4D97-AF65-F5344CB8AC3E}">
        <p14:creationId xmlns:p14="http://schemas.microsoft.com/office/powerpoint/2010/main" val="268955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0" presetClass="exit" presetSubtype="0" fill="hold" grpId="0" nodeType="withEffect">
                                  <p:stCondLst>
                                    <p:cond delay="0"/>
                                  </p:stCondLst>
                                  <p:childTnLst>
                                    <p:animEffect transition="out" filter="fade">
                                      <p:cBhvr>
                                        <p:cTn id="8" dur="500"/>
                                        <p:tgtEl>
                                          <p:spTgt spid="6"/>
                                        </p:tgtEl>
                                      </p:cBhvr>
                                    </p:animEffect>
                                    <p:set>
                                      <p:cBhvr>
                                        <p:cTn id="9" dur="1" fill="hold">
                                          <p:stCondLst>
                                            <p:cond delay="499"/>
                                          </p:stCondLst>
                                        </p:cTn>
                                        <p:tgtEl>
                                          <p:spTgt spid="6"/>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sz="3600" dirty="0"/>
              <a:t>At Login</a:t>
            </a:r>
          </a:p>
          <a:p>
            <a:pPr lvl="1"/>
            <a:r>
              <a:rPr lang="en-US" sz="3600" dirty="0"/>
              <a:t>User credentials sent to AD for verification</a:t>
            </a:r>
          </a:p>
          <a:p>
            <a:pPr lvl="1"/>
            <a:r>
              <a:rPr lang="en-US" sz="3600" dirty="0"/>
              <a:t>AD user attributes queried</a:t>
            </a:r>
          </a:p>
          <a:p>
            <a:pPr lvl="1"/>
            <a:r>
              <a:rPr lang="en-US" sz="3600" dirty="0"/>
              <a:t>AD group memberships queried</a:t>
            </a:r>
          </a:p>
          <a:p>
            <a:pPr lvl="1"/>
            <a:r>
              <a:rPr lang="en-US" sz="3600" dirty="0"/>
              <a:t>TraCS user profile constructed from attributes and group memberships</a:t>
            </a:r>
          </a:p>
          <a:p>
            <a:pPr lvl="1"/>
            <a:r>
              <a:rPr lang="en-US" sz="3600" dirty="0"/>
              <a:t>USR file (mobile client) or Users database updated</a:t>
            </a:r>
          </a:p>
          <a:p>
            <a:pPr lvl="1"/>
            <a:r>
              <a:rPr lang="en-US" sz="3600" dirty="0"/>
              <a:t>Login proceeds using new data in the USR file or Users database</a:t>
            </a:r>
          </a:p>
        </p:txBody>
      </p:sp>
      <p:sp>
        <p:nvSpPr>
          <p:cNvPr id="3" name="Content Placeholder 2"/>
          <p:cNvSpPr>
            <a:spLocks noGrp="1"/>
          </p:cNvSpPr>
          <p:nvPr>
            <p:ph sz="quarter" idx="12"/>
          </p:nvPr>
        </p:nvSpPr>
        <p:spPr/>
        <p:txBody>
          <a:bodyPr/>
          <a:lstStyle/>
          <a:p>
            <a:r>
              <a:rPr lang="en-US" dirty="0">
                <a:solidFill>
                  <a:schemeClr val="tx1"/>
                </a:solidFill>
              </a:rPr>
              <a:t>Active Directory for User Management</a:t>
            </a:r>
          </a:p>
        </p:txBody>
      </p:sp>
    </p:spTree>
    <p:extLst>
      <p:ext uri="{BB962C8B-B14F-4D97-AF65-F5344CB8AC3E}">
        <p14:creationId xmlns:p14="http://schemas.microsoft.com/office/powerpoint/2010/main" val="170064589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3600" dirty="0"/>
              <a:t>After groups are queried, their names are parsed to determined access levels.</a:t>
            </a:r>
          </a:p>
          <a:p>
            <a:pPr lvl="1"/>
            <a:r>
              <a:rPr lang="en-US" sz="3600" dirty="0"/>
              <a:t>TraCSLogin</a:t>
            </a:r>
          </a:p>
          <a:p>
            <a:pPr lvl="1"/>
            <a:r>
              <a:rPr lang="en-US" sz="3600" dirty="0" err="1"/>
              <a:t>TraCSAccessLevel</a:t>
            </a:r>
            <a:r>
              <a:rPr lang="en-US" sz="3600" i="1" dirty="0" err="1">
                <a:solidFill>
                  <a:srgbClr val="00B0F0"/>
                </a:solidFill>
              </a:rPr>
              <a:t>AccessLevelName</a:t>
            </a:r>
            <a:endParaRPr lang="en-US" sz="3600" i="1" dirty="0">
              <a:solidFill>
                <a:srgbClr val="00B0F0"/>
              </a:solidFill>
            </a:endParaRPr>
          </a:p>
          <a:p>
            <a:pPr lvl="1"/>
            <a:r>
              <a:rPr lang="en-US" sz="3600" dirty="0" err="1"/>
              <a:t>TraCSGroup</a:t>
            </a:r>
            <a:r>
              <a:rPr lang="en-US" sz="3600" i="1" dirty="0" err="1">
                <a:solidFill>
                  <a:srgbClr val="00B0F0"/>
                </a:solidFill>
              </a:rPr>
              <a:t>GroupName</a:t>
            </a:r>
            <a:endParaRPr lang="en-US" sz="3600" i="1" dirty="0">
              <a:solidFill>
                <a:srgbClr val="00B0F0"/>
              </a:solidFill>
            </a:endParaRPr>
          </a:p>
          <a:p>
            <a:pPr lvl="1"/>
            <a:r>
              <a:rPr lang="en-US" sz="3600" dirty="0" err="1"/>
              <a:t>TraCSAU</a:t>
            </a:r>
            <a:r>
              <a:rPr lang="en-US" sz="3600" i="1" dirty="0" err="1">
                <a:solidFill>
                  <a:srgbClr val="00B0F0"/>
                </a:solidFill>
              </a:rPr>
              <a:t>GroupName</a:t>
            </a:r>
            <a:r>
              <a:rPr lang="en-US" sz="3600" dirty="0" err="1"/>
              <a:t>_</a:t>
            </a:r>
            <a:r>
              <a:rPr lang="en-US" sz="3600" i="1" dirty="0" err="1">
                <a:solidFill>
                  <a:srgbClr val="00B0F0"/>
                </a:solidFill>
              </a:rPr>
              <a:t>AccessLevelName</a:t>
            </a:r>
            <a:endParaRPr lang="en-US" sz="3600" i="1" dirty="0">
              <a:solidFill>
                <a:srgbClr val="00B0F0"/>
              </a:solidFill>
            </a:endParaRPr>
          </a:p>
          <a:p>
            <a:pPr lvl="1"/>
            <a:endParaRPr lang="en-US" sz="1400" dirty="0"/>
          </a:p>
          <a:p>
            <a:pPr lvl="1"/>
            <a:endParaRPr lang="en-US" dirty="0"/>
          </a:p>
          <a:p>
            <a:pPr lvl="1"/>
            <a:endParaRPr lang="en-US" dirty="0"/>
          </a:p>
        </p:txBody>
      </p:sp>
      <p:sp>
        <p:nvSpPr>
          <p:cNvPr id="3" name="Content Placeholder 2"/>
          <p:cNvSpPr>
            <a:spLocks noGrp="1"/>
          </p:cNvSpPr>
          <p:nvPr>
            <p:ph sz="quarter" idx="12"/>
          </p:nvPr>
        </p:nvSpPr>
        <p:spPr/>
        <p:txBody>
          <a:bodyPr/>
          <a:lstStyle/>
          <a:p>
            <a:r>
              <a:rPr lang="en-US" dirty="0">
                <a:solidFill>
                  <a:schemeClr val="tx1"/>
                </a:solidFill>
              </a:rPr>
              <a:t>Active Directory Group Name Parsing</a:t>
            </a:r>
          </a:p>
        </p:txBody>
      </p:sp>
    </p:spTree>
    <p:extLst>
      <p:ext uri="{BB962C8B-B14F-4D97-AF65-F5344CB8AC3E}">
        <p14:creationId xmlns:p14="http://schemas.microsoft.com/office/powerpoint/2010/main" val="1285955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844204" y="0"/>
            <a:ext cx="10551583" cy="6858000"/>
          </a:xfrm>
          <a:prstGeom prst="rect">
            <a:avLst/>
          </a:prstGeom>
        </p:spPr>
      </p:pic>
      <p:sp>
        <p:nvSpPr>
          <p:cNvPr id="10" name="TextBox 9"/>
          <p:cNvSpPr txBox="1"/>
          <p:nvPr/>
        </p:nvSpPr>
        <p:spPr>
          <a:xfrm>
            <a:off x="4944166" y="240952"/>
            <a:ext cx="1875770" cy="369332"/>
          </a:xfrm>
          <a:prstGeom prst="rect">
            <a:avLst/>
          </a:prstGeom>
          <a:noFill/>
        </p:spPr>
        <p:txBody>
          <a:bodyPr wrap="none" rtlCol="0">
            <a:spAutoFit/>
          </a:bodyPr>
          <a:lstStyle/>
          <a:p>
            <a:r>
              <a:rPr lang="en-US" dirty="0" err="1"/>
              <a:t>TraCSAccessLevel</a:t>
            </a:r>
            <a:endParaRPr lang="en-US" dirty="0"/>
          </a:p>
        </p:txBody>
      </p:sp>
      <p:sp>
        <p:nvSpPr>
          <p:cNvPr id="12" name="TextBox 11"/>
          <p:cNvSpPr txBox="1"/>
          <p:nvPr/>
        </p:nvSpPr>
        <p:spPr>
          <a:xfrm>
            <a:off x="6663004" y="240952"/>
            <a:ext cx="1029193" cy="369332"/>
          </a:xfrm>
          <a:prstGeom prst="rect">
            <a:avLst/>
          </a:prstGeom>
          <a:noFill/>
        </p:spPr>
        <p:txBody>
          <a:bodyPr wrap="none" rtlCol="0">
            <a:spAutoFit/>
          </a:bodyPr>
          <a:lstStyle/>
          <a:p>
            <a:r>
              <a:rPr lang="en-US" i="1" dirty="0" err="1">
                <a:solidFill>
                  <a:srgbClr val="00B0F0"/>
                </a:solidFill>
              </a:rPr>
              <a:t>All_Forms</a:t>
            </a:r>
            <a:endParaRPr lang="en-US" dirty="0"/>
          </a:p>
        </p:txBody>
      </p:sp>
      <p:sp>
        <p:nvSpPr>
          <p:cNvPr id="13" name="TextBox 12"/>
          <p:cNvSpPr txBox="1"/>
          <p:nvPr/>
        </p:nvSpPr>
        <p:spPr>
          <a:xfrm>
            <a:off x="7692197" y="240952"/>
            <a:ext cx="1875770" cy="369332"/>
          </a:xfrm>
          <a:prstGeom prst="rect">
            <a:avLst/>
          </a:prstGeom>
          <a:noFill/>
        </p:spPr>
        <p:txBody>
          <a:bodyPr wrap="none" rtlCol="0">
            <a:spAutoFit/>
          </a:bodyPr>
          <a:lstStyle/>
          <a:p>
            <a:r>
              <a:rPr lang="en-US" dirty="0" err="1"/>
              <a:t>TraCSAccessLevel</a:t>
            </a:r>
            <a:endParaRPr lang="en-US" dirty="0"/>
          </a:p>
        </p:txBody>
      </p:sp>
      <p:sp>
        <p:nvSpPr>
          <p:cNvPr id="14" name="TextBox 13"/>
          <p:cNvSpPr txBox="1"/>
          <p:nvPr/>
        </p:nvSpPr>
        <p:spPr>
          <a:xfrm>
            <a:off x="9411035" y="240952"/>
            <a:ext cx="944105" cy="369332"/>
          </a:xfrm>
          <a:prstGeom prst="rect">
            <a:avLst/>
          </a:prstGeom>
          <a:noFill/>
        </p:spPr>
        <p:txBody>
          <a:bodyPr wrap="none" rtlCol="0">
            <a:spAutoFit/>
          </a:bodyPr>
          <a:lstStyle/>
          <a:p>
            <a:r>
              <a:rPr lang="en-US" i="1" dirty="0">
                <a:solidFill>
                  <a:srgbClr val="00B0F0"/>
                </a:solidFill>
              </a:rPr>
              <a:t>Reporter</a:t>
            </a:r>
            <a:endParaRPr lang="en-US" dirty="0"/>
          </a:p>
        </p:txBody>
      </p:sp>
    </p:spTree>
    <p:extLst>
      <p:ext uri="{BB962C8B-B14F-4D97-AF65-F5344CB8AC3E}">
        <p14:creationId xmlns:p14="http://schemas.microsoft.com/office/powerpoint/2010/main" val="330806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42" presetClass="path" presetSubtype="0" accel="50000" decel="50000" fill="hold" grpId="0" nodeType="withEffect">
                                  <p:stCondLst>
                                    <p:cond delay="0"/>
                                  </p:stCondLst>
                                  <p:childTnLst>
                                    <p:animMotion origin="layout" path="M -1.875E-6 2.96296E-6 L 0.09792 0.46828 " pathEditMode="relative" rAng="0" ptsTypes="AA">
                                      <p:cBhvr>
                                        <p:cTn id="9" dur="2000" fill="hold"/>
                                        <p:tgtEl>
                                          <p:spTgt spid="12"/>
                                        </p:tgtEl>
                                        <p:attrNameLst>
                                          <p:attrName>ppt_x</p:attrName>
                                          <p:attrName>ppt_y</p:attrName>
                                        </p:attrNameLst>
                                      </p:cBhvr>
                                      <p:rCtr x="4896" y="23403"/>
                                    </p:animMotion>
                                  </p:childTnLst>
                                </p:cTn>
                              </p:par>
                            </p:childTnLst>
                          </p:cTn>
                        </p:par>
                      </p:childTnLst>
                    </p:cTn>
                  </p:par>
                  <p:par>
                    <p:cTn id="10" fill="hold">
                      <p:stCondLst>
                        <p:cond delay="indefinite"/>
                      </p:stCondLst>
                      <p:childTnLst>
                        <p:par>
                          <p:cTn id="11" fill="hold">
                            <p:stCondLst>
                              <p:cond delay="0"/>
                            </p:stCondLst>
                            <p:childTnLst>
                              <p:par>
                                <p:cTn id="12" presetID="22" presetClass="exit" presetSubtype="2" fill="hold" grpId="0" nodeType="clickEffect">
                                  <p:stCondLst>
                                    <p:cond delay="0"/>
                                  </p:stCondLst>
                                  <p:childTnLst>
                                    <p:animEffect transition="out" filter="wipe(right)">
                                      <p:cBhvr>
                                        <p:cTn id="13" dur="500"/>
                                        <p:tgtEl>
                                          <p:spTgt spid="13"/>
                                        </p:tgtEl>
                                      </p:cBhvr>
                                    </p:animEffect>
                                    <p:set>
                                      <p:cBhvr>
                                        <p:cTn id="14" dur="1" fill="hold">
                                          <p:stCondLst>
                                            <p:cond delay="499"/>
                                          </p:stCondLst>
                                        </p:cTn>
                                        <p:tgtEl>
                                          <p:spTgt spid="13"/>
                                        </p:tgtEl>
                                        <p:attrNameLst>
                                          <p:attrName>style.visibility</p:attrName>
                                        </p:attrNameLst>
                                      </p:cBhvr>
                                      <p:to>
                                        <p:strVal val="hidden"/>
                                      </p:to>
                                    </p:set>
                                  </p:childTnLst>
                                </p:cTn>
                              </p:par>
                              <p:par>
                                <p:cTn id="15" presetID="42" presetClass="path" presetSubtype="0" accel="50000" decel="50000" fill="hold" grpId="0" nodeType="withEffect">
                                  <p:stCondLst>
                                    <p:cond delay="0"/>
                                  </p:stCondLst>
                                  <p:childTnLst>
                                    <p:animMotion origin="layout" path="M 3.125E-6 2.96296E-6 L -0.05404 0.46828 " pathEditMode="relative" rAng="0" ptsTypes="AA">
                                      <p:cBhvr>
                                        <p:cTn id="16" dur="2000" fill="hold"/>
                                        <p:tgtEl>
                                          <p:spTgt spid="14"/>
                                        </p:tgtEl>
                                        <p:attrNameLst>
                                          <p:attrName>ppt_x</p:attrName>
                                          <p:attrName>ppt_y</p:attrName>
                                        </p:attrNameLst>
                                      </p:cBhvr>
                                      <p:rCtr x="-2708" y="2340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43025" y="-9525"/>
            <a:ext cx="9505950" cy="6877050"/>
          </a:xfrm>
          <a:prstGeom prst="rect">
            <a:avLst/>
          </a:prstGeom>
        </p:spPr>
      </p:pic>
      <p:pic>
        <p:nvPicPr>
          <p:cNvPr id="5" name="Picture 4"/>
          <p:cNvPicPr>
            <a:picLocks noChangeAspect="1"/>
          </p:cNvPicPr>
          <p:nvPr/>
        </p:nvPicPr>
        <p:blipFill>
          <a:blip r:embed="rId2"/>
          <a:stretch>
            <a:fillRect/>
          </a:stretch>
        </p:blipFill>
        <p:spPr>
          <a:xfrm>
            <a:off x="1343025" y="0"/>
            <a:ext cx="9505950" cy="6877050"/>
          </a:xfrm>
          <a:prstGeom prst="rect">
            <a:avLst/>
          </a:prstGeom>
        </p:spPr>
      </p:pic>
      <p:sp>
        <p:nvSpPr>
          <p:cNvPr id="6" name="TextBox 5"/>
          <p:cNvSpPr txBox="1"/>
          <p:nvPr/>
        </p:nvSpPr>
        <p:spPr>
          <a:xfrm>
            <a:off x="6415152" y="469551"/>
            <a:ext cx="1368323" cy="369332"/>
          </a:xfrm>
          <a:prstGeom prst="rect">
            <a:avLst/>
          </a:prstGeom>
          <a:noFill/>
        </p:spPr>
        <p:txBody>
          <a:bodyPr wrap="none" rtlCol="0">
            <a:spAutoFit/>
          </a:bodyPr>
          <a:lstStyle/>
          <a:p>
            <a:r>
              <a:rPr lang="en-US" dirty="0" err="1"/>
              <a:t>TraCSGroup</a:t>
            </a:r>
            <a:endParaRPr lang="en-US" dirty="0"/>
          </a:p>
        </p:txBody>
      </p:sp>
      <p:pic>
        <p:nvPicPr>
          <p:cNvPr id="4" name="Picture 3"/>
          <p:cNvPicPr>
            <a:picLocks noChangeAspect="1"/>
          </p:cNvPicPr>
          <p:nvPr/>
        </p:nvPicPr>
        <p:blipFill>
          <a:blip r:embed="rId3"/>
          <a:stretch>
            <a:fillRect/>
          </a:stretch>
        </p:blipFill>
        <p:spPr>
          <a:xfrm>
            <a:off x="1423159" y="1452975"/>
            <a:ext cx="9305925" cy="2143125"/>
          </a:xfrm>
          <a:prstGeom prst="rect">
            <a:avLst/>
          </a:prstGeom>
        </p:spPr>
      </p:pic>
      <p:sp>
        <p:nvSpPr>
          <p:cNvPr id="7" name="TextBox 6"/>
          <p:cNvSpPr txBox="1"/>
          <p:nvPr/>
        </p:nvSpPr>
        <p:spPr>
          <a:xfrm>
            <a:off x="7587336" y="469551"/>
            <a:ext cx="1063176" cy="369332"/>
          </a:xfrm>
          <a:prstGeom prst="rect">
            <a:avLst/>
          </a:prstGeom>
          <a:noFill/>
        </p:spPr>
        <p:txBody>
          <a:bodyPr wrap="none" rtlCol="0">
            <a:spAutoFit/>
          </a:bodyPr>
          <a:lstStyle/>
          <a:p>
            <a:r>
              <a:rPr lang="en-US" i="1" dirty="0" err="1">
                <a:solidFill>
                  <a:srgbClr val="00B0F0"/>
                </a:solidFill>
              </a:rPr>
              <a:t>BoatPatrol</a:t>
            </a:r>
            <a:endParaRPr lang="en-US" dirty="0"/>
          </a:p>
        </p:txBody>
      </p:sp>
    </p:spTree>
    <p:extLst>
      <p:ext uri="{BB962C8B-B14F-4D97-AF65-F5344CB8AC3E}">
        <p14:creationId xmlns:p14="http://schemas.microsoft.com/office/powerpoint/2010/main" val="252931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42" presetClass="path" presetSubtype="0" accel="50000" decel="50000" fill="hold" grpId="0" nodeType="withEffect">
                                  <p:stCondLst>
                                    <p:cond delay="0"/>
                                  </p:stCondLst>
                                  <p:iterate type="lt">
                                    <p:tmPct val="0"/>
                                  </p:iterate>
                                  <p:childTnLst>
                                    <p:animMotion origin="layout" path="M 4.58333E-6 -3.7037E-7 L -0.50209 0.14815 " pathEditMode="relative" rAng="0" ptsTypes="AA">
                                      <p:cBhvr>
                                        <p:cTn id="9" dur="2000" fill="hold"/>
                                        <p:tgtEl>
                                          <p:spTgt spid="7"/>
                                        </p:tgtEl>
                                        <p:attrNameLst>
                                          <p:attrName>ppt_x</p:attrName>
                                          <p:attrName>ppt_y</p:attrName>
                                        </p:attrNameLst>
                                      </p:cBhvr>
                                      <p:rCtr x="-25104" y="7407"/>
                                    </p:animMotion>
                                  </p:childTnLst>
                                </p:cTn>
                              </p:par>
                            </p:childTnLst>
                          </p:cTn>
                        </p:par>
                        <p:par>
                          <p:cTn id="10" fill="hold">
                            <p:stCondLst>
                              <p:cond delay="2000"/>
                            </p:stCondLst>
                            <p:childTnLst>
                              <p:par>
                                <p:cTn id="11" presetID="26" presetClass="emph" presetSubtype="0" fill="hold" grpId="3" nodeType="afterEffect">
                                  <p:stCondLst>
                                    <p:cond delay="0"/>
                                  </p:stCondLst>
                                  <p:iterate type="lt">
                                    <p:tmPct val="0"/>
                                  </p:iterate>
                                  <p:childTnLst>
                                    <p:animEffect transition="out" filter="fade">
                                      <p:cBhvr>
                                        <p:cTn id="12" dur="1000" tmFilter="0, 0; .2, .5; .8, .5; 1, 0"/>
                                        <p:tgtEl>
                                          <p:spTgt spid="7"/>
                                        </p:tgtEl>
                                      </p:cBhvr>
                                    </p:animEffect>
                                    <p:animScale>
                                      <p:cBhvr>
                                        <p:cTn id="13" dur="50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3"/>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05073" y="-9939"/>
            <a:ext cx="10579395" cy="6858000"/>
          </a:xfrm>
          <a:prstGeom prst="rect">
            <a:avLst/>
          </a:prstGeom>
          <a:solidFill>
            <a:srgbClr val="DCDCDC"/>
          </a:solidFill>
        </p:spPr>
      </p:pic>
      <p:sp>
        <p:nvSpPr>
          <p:cNvPr id="6" name="TextBox 5"/>
          <p:cNvSpPr txBox="1"/>
          <p:nvPr/>
        </p:nvSpPr>
        <p:spPr>
          <a:xfrm>
            <a:off x="4930720" y="242500"/>
            <a:ext cx="1066510" cy="369332"/>
          </a:xfrm>
          <a:prstGeom prst="rect">
            <a:avLst/>
          </a:prstGeom>
          <a:noFill/>
        </p:spPr>
        <p:txBody>
          <a:bodyPr wrap="none" rtlCol="0">
            <a:spAutoFit/>
          </a:bodyPr>
          <a:lstStyle/>
          <a:p>
            <a:r>
              <a:rPr lang="en-US" dirty="0" err="1"/>
              <a:t>TraCSAU</a:t>
            </a:r>
            <a:endParaRPr lang="en-US" dirty="0"/>
          </a:p>
        </p:txBody>
      </p:sp>
      <p:sp>
        <p:nvSpPr>
          <p:cNvPr id="4" name="Rectangle 3"/>
          <p:cNvSpPr/>
          <p:nvPr/>
        </p:nvSpPr>
        <p:spPr>
          <a:xfrm>
            <a:off x="6513919" y="5148470"/>
            <a:ext cx="483231" cy="159026"/>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513919" y="5347252"/>
            <a:ext cx="672075" cy="159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674562" y="5337313"/>
            <a:ext cx="1208788" cy="178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648907" y="5109808"/>
            <a:ext cx="1725621" cy="216473"/>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132560" y="239404"/>
            <a:ext cx="975908" cy="369332"/>
          </a:xfrm>
          <a:prstGeom prst="rect">
            <a:avLst/>
          </a:prstGeom>
          <a:noFill/>
        </p:spPr>
        <p:txBody>
          <a:bodyPr wrap="none" rtlCol="0">
            <a:spAutoFit/>
          </a:bodyPr>
          <a:lstStyle/>
          <a:p>
            <a:r>
              <a:rPr lang="en-US" i="1" dirty="0">
                <a:solidFill>
                  <a:srgbClr val="00B0F0"/>
                </a:solidFill>
              </a:rPr>
              <a:t>ViewOnly</a:t>
            </a:r>
            <a:endParaRPr lang="en-US" dirty="0"/>
          </a:p>
        </p:txBody>
      </p:sp>
      <p:sp>
        <p:nvSpPr>
          <p:cNvPr id="17" name="TextBox 16"/>
          <p:cNvSpPr txBox="1"/>
          <p:nvPr/>
        </p:nvSpPr>
        <p:spPr>
          <a:xfrm>
            <a:off x="6013774" y="201196"/>
            <a:ext cx="311304" cy="369332"/>
          </a:xfrm>
          <a:prstGeom prst="rect">
            <a:avLst/>
          </a:prstGeom>
          <a:noFill/>
        </p:spPr>
        <p:txBody>
          <a:bodyPr wrap="none" rtlCol="0">
            <a:spAutoFit/>
          </a:bodyPr>
          <a:lstStyle/>
          <a:p>
            <a:r>
              <a:rPr lang="en-US" dirty="0"/>
              <a:t>_</a:t>
            </a:r>
          </a:p>
        </p:txBody>
      </p:sp>
      <p:sp>
        <p:nvSpPr>
          <p:cNvPr id="18" name="TextBox 17"/>
          <p:cNvSpPr txBox="1"/>
          <p:nvPr/>
        </p:nvSpPr>
        <p:spPr>
          <a:xfrm>
            <a:off x="7051063" y="245815"/>
            <a:ext cx="1066510" cy="369332"/>
          </a:xfrm>
          <a:prstGeom prst="rect">
            <a:avLst/>
          </a:prstGeom>
          <a:noFill/>
        </p:spPr>
        <p:txBody>
          <a:bodyPr wrap="none" rtlCol="0">
            <a:spAutoFit/>
          </a:bodyPr>
          <a:lstStyle/>
          <a:p>
            <a:r>
              <a:rPr lang="en-US" dirty="0" err="1"/>
              <a:t>TraCSAU</a:t>
            </a:r>
            <a:endParaRPr lang="en-US" dirty="0"/>
          </a:p>
        </p:txBody>
      </p:sp>
      <p:sp>
        <p:nvSpPr>
          <p:cNvPr id="19" name="TextBox 18"/>
          <p:cNvSpPr txBox="1"/>
          <p:nvPr/>
        </p:nvSpPr>
        <p:spPr>
          <a:xfrm>
            <a:off x="7921724" y="244267"/>
            <a:ext cx="1063176" cy="369332"/>
          </a:xfrm>
          <a:prstGeom prst="rect">
            <a:avLst/>
          </a:prstGeom>
          <a:noFill/>
        </p:spPr>
        <p:txBody>
          <a:bodyPr wrap="none" rtlCol="0">
            <a:spAutoFit/>
          </a:bodyPr>
          <a:lstStyle/>
          <a:p>
            <a:r>
              <a:rPr lang="en-US" i="1" dirty="0" err="1">
                <a:solidFill>
                  <a:srgbClr val="00B0F0"/>
                </a:solidFill>
              </a:rPr>
              <a:t>BoatPatrol</a:t>
            </a:r>
            <a:endParaRPr lang="en-US" dirty="0"/>
          </a:p>
        </p:txBody>
      </p:sp>
      <p:sp>
        <p:nvSpPr>
          <p:cNvPr id="20" name="TextBox 19"/>
          <p:cNvSpPr txBox="1"/>
          <p:nvPr/>
        </p:nvSpPr>
        <p:spPr>
          <a:xfrm>
            <a:off x="8935390" y="251577"/>
            <a:ext cx="1081193" cy="369332"/>
          </a:xfrm>
          <a:prstGeom prst="rect">
            <a:avLst/>
          </a:prstGeom>
          <a:noFill/>
        </p:spPr>
        <p:txBody>
          <a:bodyPr wrap="none" rtlCol="0">
            <a:spAutoFit/>
          </a:bodyPr>
          <a:lstStyle/>
          <a:p>
            <a:r>
              <a:rPr lang="en-US" i="1" dirty="0">
                <a:solidFill>
                  <a:srgbClr val="00B0F0"/>
                </a:solidFill>
              </a:rPr>
              <a:t>Supervisor</a:t>
            </a:r>
            <a:endParaRPr lang="en-US" dirty="0"/>
          </a:p>
        </p:txBody>
      </p:sp>
      <p:sp>
        <p:nvSpPr>
          <p:cNvPr id="21" name="TextBox 20"/>
          <p:cNvSpPr txBox="1"/>
          <p:nvPr/>
        </p:nvSpPr>
        <p:spPr>
          <a:xfrm>
            <a:off x="8808449" y="221580"/>
            <a:ext cx="311304" cy="369332"/>
          </a:xfrm>
          <a:prstGeom prst="rect">
            <a:avLst/>
          </a:prstGeom>
          <a:noFill/>
        </p:spPr>
        <p:txBody>
          <a:bodyPr wrap="none" rtlCol="0">
            <a:spAutoFit/>
          </a:bodyPr>
          <a:lstStyle/>
          <a:p>
            <a:r>
              <a:rPr lang="en-US" dirty="0"/>
              <a:t>_</a:t>
            </a:r>
          </a:p>
        </p:txBody>
      </p:sp>
      <p:sp>
        <p:nvSpPr>
          <p:cNvPr id="22" name="TextBox 21"/>
          <p:cNvSpPr txBox="1"/>
          <p:nvPr/>
        </p:nvSpPr>
        <p:spPr>
          <a:xfrm>
            <a:off x="5801381" y="240952"/>
            <a:ext cx="391454" cy="369332"/>
          </a:xfrm>
          <a:prstGeom prst="rect">
            <a:avLst/>
          </a:prstGeom>
          <a:noFill/>
        </p:spPr>
        <p:txBody>
          <a:bodyPr wrap="none" rtlCol="0">
            <a:spAutoFit/>
          </a:bodyPr>
          <a:lstStyle/>
          <a:p>
            <a:r>
              <a:rPr lang="en-US" i="1" dirty="0">
                <a:solidFill>
                  <a:srgbClr val="00B0F0"/>
                </a:solidFill>
              </a:rPr>
              <a:t>All</a:t>
            </a:r>
            <a:endParaRPr lang="en-US" dirty="0"/>
          </a:p>
        </p:txBody>
      </p:sp>
    </p:spTree>
    <p:extLst>
      <p:ext uri="{BB962C8B-B14F-4D97-AF65-F5344CB8AC3E}">
        <p14:creationId xmlns:p14="http://schemas.microsoft.com/office/powerpoint/2010/main" val="4174440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2" fill="hold" grpId="0" nodeType="withEffect">
                                  <p:stCondLst>
                                    <p:cond delay="0"/>
                                  </p:stCondLst>
                                  <p:childTnLst>
                                    <p:animEffect transition="out" filter="wipe(right)">
                                      <p:cBhvr>
                                        <p:cTn id="9" dur="500"/>
                                        <p:tgtEl>
                                          <p:spTgt spid="17"/>
                                        </p:tgtEl>
                                      </p:cBhvr>
                                    </p:animEffect>
                                    <p:set>
                                      <p:cBhvr>
                                        <p:cTn id="10" dur="1" fill="hold">
                                          <p:stCondLst>
                                            <p:cond delay="499"/>
                                          </p:stCondLst>
                                        </p:cTn>
                                        <p:tgtEl>
                                          <p:spTgt spid="17"/>
                                        </p:tgtEl>
                                        <p:attrNameLst>
                                          <p:attrName>style.visibility</p:attrName>
                                        </p:attrNameLst>
                                      </p:cBhvr>
                                      <p:to>
                                        <p:strVal val="hidden"/>
                                      </p:to>
                                    </p:set>
                                  </p:childTnLst>
                                </p:cTn>
                              </p:par>
                              <p:par>
                                <p:cTn id="11" presetID="42" presetClass="path" presetSubtype="0" accel="50000" decel="50000" fill="hold" grpId="0" nodeType="withEffect">
                                  <p:stCondLst>
                                    <p:cond delay="0"/>
                                  </p:stCondLst>
                                  <p:childTnLst>
                                    <p:animMotion origin="layout" path="M 3.125E-6 0.00231 L 0.05599 0.69722 " pathEditMode="relative" rAng="0" ptsTypes="AA">
                                      <p:cBhvr>
                                        <p:cTn id="12" dur="2000" fill="hold"/>
                                        <p:tgtEl>
                                          <p:spTgt spid="22"/>
                                        </p:tgtEl>
                                        <p:attrNameLst>
                                          <p:attrName>ppt_x</p:attrName>
                                          <p:attrName>ppt_y</p:attrName>
                                        </p:attrNameLst>
                                      </p:cBhvr>
                                      <p:rCtr x="2799" y="34745"/>
                                    </p:animMotion>
                                  </p:childTnLst>
                                </p:cTn>
                              </p:par>
                              <p:par>
                                <p:cTn id="13" presetID="42" presetClass="path" presetSubtype="0" accel="50000" decel="50000" fill="hold" grpId="0" nodeType="withEffect">
                                  <p:stCondLst>
                                    <p:cond delay="0"/>
                                  </p:stCondLst>
                                  <p:childTnLst>
                                    <p:animMotion origin="layout" path="M 0.00195 0.02453 L 0.2845 0.69791 " pathEditMode="relative" rAng="0" ptsTypes="AA">
                                      <p:cBhvr>
                                        <p:cTn id="14" dur="2000" fill="hold"/>
                                        <p:tgtEl>
                                          <p:spTgt spid="15"/>
                                        </p:tgtEl>
                                        <p:attrNameLst>
                                          <p:attrName>ppt_x</p:attrName>
                                          <p:attrName>ppt_y</p:attrName>
                                        </p:attrNameLst>
                                      </p:cBhvr>
                                      <p:rCtr x="14128" y="33657"/>
                                    </p:animMotion>
                                  </p:childTnLst>
                                </p:cTn>
                              </p:par>
                            </p:childTnLst>
                          </p:cTn>
                        </p:par>
                      </p:childTnLst>
                    </p:cTn>
                  </p:par>
                  <p:par>
                    <p:cTn id="15" fill="hold">
                      <p:stCondLst>
                        <p:cond delay="indefinite"/>
                      </p:stCondLst>
                      <p:childTnLst>
                        <p:par>
                          <p:cTn id="16" fill="hold">
                            <p:stCondLst>
                              <p:cond delay="0"/>
                            </p:stCondLst>
                            <p:childTnLst>
                              <p:par>
                                <p:cTn id="17" presetID="22" presetClass="exit" presetSubtype="2" fill="hold" grpId="0" nodeType="clickEffect">
                                  <p:stCondLst>
                                    <p:cond delay="0"/>
                                  </p:stCondLst>
                                  <p:childTnLst>
                                    <p:animEffect transition="out" filter="wipe(right)">
                                      <p:cBhvr>
                                        <p:cTn id="18" dur="500"/>
                                        <p:tgtEl>
                                          <p:spTgt spid="18"/>
                                        </p:tgtEl>
                                      </p:cBhvr>
                                    </p:animEffect>
                                    <p:set>
                                      <p:cBhvr>
                                        <p:cTn id="19" dur="1" fill="hold">
                                          <p:stCondLst>
                                            <p:cond delay="499"/>
                                          </p:stCondLst>
                                        </p:cTn>
                                        <p:tgtEl>
                                          <p:spTgt spid="18"/>
                                        </p:tgtEl>
                                        <p:attrNameLst>
                                          <p:attrName>style.visibility</p:attrName>
                                        </p:attrNameLst>
                                      </p:cBhvr>
                                      <p:to>
                                        <p:strVal val="hidden"/>
                                      </p:to>
                                    </p:set>
                                  </p:childTnLst>
                                </p:cTn>
                              </p:par>
                              <p:par>
                                <p:cTn id="20" presetID="22" presetClass="exit" presetSubtype="2" fill="hold" grpId="0" nodeType="withEffect">
                                  <p:stCondLst>
                                    <p:cond delay="0"/>
                                  </p:stCondLst>
                                  <p:childTnLst>
                                    <p:animEffect transition="out" filter="wipe(right)">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par>
                                <p:cTn id="23" presetID="42" presetClass="path" presetSubtype="0" accel="50000" decel="50000" fill="hold" grpId="0" nodeType="withEffect">
                                  <p:stCondLst>
                                    <p:cond delay="0"/>
                                  </p:stCondLst>
                                  <p:childTnLst>
                                    <p:animMotion origin="layout" path="M 0.00547 0.01111 L -0.12279 0.72894 " pathEditMode="relative" rAng="0" ptsTypes="AA">
                                      <p:cBhvr>
                                        <p:cTn id="24" dur="2000" fill="hold"/>
                                        <p:tgtEl>
                                          <p:spTgt spid="19"/>
                                        </p:tgtEl>
                                        <p:attrNameLst>
                                          <p:attrName>ppt_x</p:attrName>
                                          <p:attrName>ppt_y</p:attrName>
                                        </p:attrNameLst>
                                      </p:cBhvr>
                                      <p:rCtr x="-6419" y="35880"/>
                                    </p:animMotion>
                                  </p:childTnLst>
                                </p:cTn>
                              </p:par>
                              <p:par>
                                <p:cTn id="25" presetID="42" presetClass="path" presetSubtype="0" accel="50000" decel="50000" fill="hold" grpId="0" nodeType="withEffect">
                                  <p:stCondLst>
                                    <p:cond delay="0"/>
                                  </p:stCondLst>
                                  <p:childTnLst>
                                    <p:animMotion origin="layout" path="M -0.01015 0.02361 L 0.05391 0.72963 " pathEditMode="relative" rAng="0" ptsTypes="AA">
                                      <p:cBhvr>
                                        <p:cTn id="26" dur="2000" fill="hold"/>
                                        <p:tgtEl>
                                          <p:spTgt spid="20"/>
                                        </p:tgtEl>
                                        <p:attrNameLst>
                                          <p:attrName>ppt_x</p:attrName>
                                          <p:attrName>ppt_y</p:attrName>
                                        </p:attrNameLst>
                                      </p:cBhvr>
                                      <p:rCtr x="3203" y="3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7" grpId="0"/>
      <p:bldP spid="18" grpId="0"/>
      <p:bldP spid="19" grpId="0"/>
      <p:bldP spid="20" grpId="0"/>
      <p:bldP spid="21" grpId="0"/>
      <p:bldP spid="2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1079" y="1280684"/>
            <a:ext cx="3725729" cy="511752"/>
          </a:xfrm>
        </p:spPr>
        <p:txBody>
          <a:bodyPr anchor="t">
            <a:normAutofit fontScale="92500" lnSpcReduction="10000"/>
          </a:bodyPr>
          <a:lstStyle/>
          <a:p>
            <a:pPr marL="0" indent="0">
              <a:buNone/>
            </a:pPr>
            <a:r>
              <a:rPr lang="en-US" sz="3200" dirty="0"/>
              <a:t>Instead Of</a:t>
            </a:r>
          </a:p>
        </p:txBody>
      </p:sp>
      <p:sp>
        <p:nvSpPr>
          <p:cNvPr id="2" name="Content Placeholder 1"/>
          <p:cNvSpPr>
            <a:spLocks noGrp="1"/>
          </p:cNvSpPr>
          <p:nvPr>
            <p:ph sz="quarter" idx="12"/>
          </p:nvPr>
        </p:nvSpPr>
        <p:spPr/>
        <p:txBody>
          <a:bodyPr/>
          <a:lstStyle/>
          <a:p>
            <a:r>
              <a:rPr lang="en-US" dirty="0">
                <a:solidFill>
                  <a:schemeClr val="tx1"/>
                </a:solidFill>
              </a:rPr>
              <a:t>Active Directory: User Profile</a:t>
            </a:r>
          </a:p>
        </p:txBody>
      </p:sp>
      <p:pic>
        <p:nvPicPr>
          <p:cNvPr id="5" name="Picture 4"/>
          <p:cNvPicPr>
            <a:picLocks noChangeAspect="1"/>
          </p:cNvPicPr>
          <p:nvPr/>
        </p:nvPicPr>
        <p:blipFill>
          <a:blip r:embed="rId2"/>
          <a:stretch>
            <a:fillRect/>
          </a:stretch>
        </p:blipFill>
        <p:spPr>
          <a:xfrm>
            <a:off x="1931079" y="1896990"/>
            <a:ext cx="4610100" cy="1914525"/>
          </a:xfrm>
          <a:prstGeom prst="rect">
            <a:avLst/>
          </a:prstGeom>
        </p:spPr>
      </p:pic>
      <p:sp>
        <p:nvSpPr>
          <p:cNvPr id="6" name="Content Placeholder 2"/>
          <p:cNvSpPr txBox="1">
            <a:spLocks/>
          </p:cNvSpPr>
          <p:nvPr/>
        </p:nvSpPr>
        <p:spPr>
          <a:xfrm>
            <a:off x="1931623" y="1333692"/>
            <a:ext cx="9507250" cy="4421143"/>
          </a:xfrm>
          <a:prstGeom prst="rect">
            <a:avLst/>
          </a:prstGeom>
        </p:spPr>
        <p:txBody>
          <a:bodyPr vert="horz" lIns="91440" tIns="45720" rIns="91440" bIns="45720" numCol="2" rtlCol="0" anchor="t">
            <a:normAutofit fontScale="85000" lnSpcReduction="2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n-US" sz="3200" b="1" dirty="0"/>
              <a:t>Edit User Attributes in AD</a:t>
            </a:r>
          </a:p>
          <a:p>
            <a:r>
              <a:rPr lang="en-US" sz="3200" dirty="0"/>
              <a:t> </a:t>
            </a:r>
            <a:r>
              <a:rPr lang="en-US" sz="3200" dirty="0" err="1"/>
              <a:t>sAMAccountName</a:t>
            </a:r>
            <a:r>
              <a:rPr lang="en-US" sz="3200" dirty="0"/>
              <a:t>  (User ID)</a:t>
            </a:r>
          </a:p>
          <a:p>
            <a:r>
              <a:rPr lang="en-US" sz="3200" dirty="0"/>
              <a:t>SN</a:t>
            </a:r>
          </a:p>
          <a:p>
            <a:r>
              <a:rPr lang="en-US" sz="3200" dirty="0" err="1"/>
              <a:t>givenName</a:t>
            </a:r>
            <a:r>
              <a:rPr lang="en-US" sz="3200" dirty="0"/>
              <a:t> </a:t>
            </a:r>
          </a:p>
          <a:p>
            <a:r>
              <a:rPr lang="en-US" sz="3200" dirty="0" err="1"/>
              <a:t>middleName</a:t>
            </a:r>
            <a:r>
              <a:rPr lang="en-US" sz="3200" dirty="0"/>
              <a:t> </a:t>
            </a:r>
          </a:p>
          <a:p>
            <a:r>
              <a:rPr lang="en-US" sz="3200" dirty="0"/>
              <a:t>TraCSEnterpriseDefaultsID</a:t>
            </a:r>
          </a:p>
          <a:p>
            <a:r>
              <a:rPr lang="en-US" sz="3200" dirty="0"/>
              <a:t>TraCSLocationDefaultsID</a:t>
            </a:r>
          </a:p>
          <a:p>
            <a:r>
              <a:rPr lang="en-US" sz="3200" dirty="0"/>
              <a:t>TraCSLocationID</a:t>
            </a:r>
          </a:p>
          <a:p>
            <a:r>
              <a:rPr lang="en-US" sz="3200" dirty="0"/>
              <a:t>TraCSNameSuffix</a:t>
            </a:r>
          </a:p>
          <a:p>
            <a:r>
              <a:rPr lang="en-US" sz="3200" dirty="0"/>
              <a:t>TraCSSecondaryUserID</a:t>
            </a:r>
          </a:p>
          <a:p>
            <a:r>
              <a:rPr lang="en-US" sz="3200" dirty="0"/>
              <a:t>TraCSUserDefaultsID</a:t>
            </a:r>
          </a:p>
          <a:p>
            <a:r>
              <a:rPr lang="en-US" sz="3200" dirty="0"/>
              <a:t>TraCSEncryptionKeyLabel </a:t>
            </a:r>
          </a:p>
          <a:p>
            <a:r>
              <a:rPr lang="en-US" sz="3200" dirty="0" err="1"/>
              <a:t>TraCSUserDefRank</a:t>
            </a:r>
            <a:endParaRPr lang="en-US" sz="3200" dirty="0"/>
          </a:p>
          <a:p>
            <a:r>
              <a:rPr lang="en-US" sz="3200" dirty="0" err="1"/>
              <a:t>TraCSUserDefDNROfficerIdentification</a:t>
            </a:r>
            <a:endParaRPr lang="en-US" sz="3200" dirty="0"/>
          </a:p>
          <a:p>
            <a:r>
              <a:rPr lang="en-US" sz="3200" dirty="0" err="1"/>
              <a:t>TraCSUserDefGroupID</a:t>
            </a:r>
            <a:endParaRPr lang="en-US" sz="3200" dirty="0"/>
          </a:p>
          <a:p>
            <a:r>
              <a:rPr lang="en-US" sz="3200" dirty="0" err="1"/>
              <a:t>TraCSUserDefBadgeNumber</a:t>
            </a:r>
            <a:endParaRPr lang="en-US" sz="3200" dirty="0"/>
          </a:p>
          <a:p>
            <a:endParaRPr lang="en-US" sz="3200" dirty="0"/>
          </a:p>
          <a:p>
            <a:endParaRPr lang="en-US" sz="3200" dirty="0"/>
          </a:p>
        </p:txBody>
      </p:sp>
      <p:grpSp>
        <p:nvGrpSpPr>
          <p:cNvPr id="12" name="Group 11"/>
          <p:cNvGrpSpPr/>
          <p:nvPr/>
        </p:nvGrpSpPr>
        <p:grpSpPr>
          <a:xfrm>
            <a:off x="1931079" y="1896990"/>
            <a:ext cx="4628747" cy="1924746"/>
            <a:chOff x="1931079" y="1891880"/>
            <a:chExt cx="4628747" cy="1924746"/>
          </a:xfrm>
        </p:grpSpPr>
        <p:cxnSp>
          <p:nvCxnSpPr>
            <p:cNvPr id="8" name="Straight Connector 7"/>
            <p:cNvCxnSpPr/>
            <p:nvPr/>
          </p:nvCxnSpPr>
          <p:spPr>
            <a:xfrm>
              <a:off x="1931079" y="1896990"/>
              <a:ext cx="4628747" cy="1919636"/>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931079" y="1891880"/>
              <a:ext cx="4610100" cy="191963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9738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grpId="0" nodeType="clickEffect">
                                  <p:stCondLst>
                                    <p:cond delay="0"/>
                                  </p:stCondLst>
                                  <p:childTnLst>
                                    <p:anim calcmode="lin" valueType="num">
                                      <p:cBhvr additive="base">
                                        <p:cTn id="14"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p:tgtEl>
                                          <p:spTgt spid="3">
                                            <p:txEl>
                                              <p:pRg st="0" end="0"/>
                                            </p:txEl>
                                          </p:spTgt>
                                        </p:tgtEl>
                                        <p:attrNameLst>
                                          <p:attrName>ppt_y</p:attrName>
                                        </p:attrNameLst>
                                      </p:cBhvr>
                                      <p:tavLst>
                                        <p:tav tm="0">
                                          <p:val>
                                            <p:strVal val="ppt_y"/>
                                          </p:val>
                                        </p:tav>
                                        <p:tav tm="100000">
                                          <p:val>
                                            <p:strVal val="1+ppt_h/2"/>
                                          </p:val>
                                        </p:tav>
                                      </p:tavLst>
                                    </p:anim>
                                    <p:set>
                                      <p:cBhvr>
                                        <p:cTn id="16" dur="1" fill="hold">
                                          <p:stCondLst>
                                            <p:cond delay="499"/>
                                          </p:stCondLst>
                                        </p:cTn>
                                        <p:tgtEl>
                                          <p:spTgt spid="3">
                                            <p:txEl>
                                              <p:pRg st="0" end="0"/>
                                            </p:txEl>
                                          </p:spTgt>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par>
                                <p:cTn id="21" presetID="2" presetClass="exit" presetSubtype="4" fill="hold" nodeType="withEffect">
                                  <p:stCondLst>
                                    <p:cond delay="0"/>
                                  </p:stCondLst>
                                  <p:childTnLst>
                                    <p:anim calcmode="lin" valueType="num">
                                      <p:cBhvr additive="base">
                                        <p:cTn id="22" dur="500"/>
                                        <p:tgtEl>
                                          <p:spTgt spid="12"/>
                                        </p:tgtEl>
                                        <p:attrNameLst>
                                          <p:attrName>ppt_x</p:attrName>
                                        </p:attrNameLst>
                                      </p:cBhvr>
                                      <p:tavLst>
                                        <p:tav tm="0">
                                          <p:val>
                                            <p:strVal val="ppt_x"/>
                                          </p:val>
                                        </p:tav>
                                        <p:tav tm="100000">
                                          <p:val>
                                            <p:strVal val="ppt_x"/>
                                          </p:val>
                                        </p:tav>
                                      </p:tavLst>
                                    </p:anim>
                                    <p:anim calcmode="lin" valueType="num">
                                      <p:cBhvr additive="base">
                                        <p:cTn id="23" dur="500"/>
                                        <p:tgtEl>
                                          <p:spTgt spid="12"/>
                                        </p:tgtEl>
                                        <p:attrNameLst>
                                          <p:attrName>ppt_y</p:attrName>
                                        </p:attrNameLst>
                                      </p:cBhvr>
                                      <p:tavLst>
                                        <p:tav tm="0">
                                          <p:val>
                                            <p:strVal val="ppt_y"/>
                                          </p:val>
                                        </p:tav>
                                        <p:tav tm="100000">
                                          <p:val>
                                            <p:strVal val="1+ppt_h/2"/>
                                          </p:val>
                                        </p:tav>
                                      </p:tavLst>
                                    </p:anim>
                                    <p:set>
                                      <p:cBhvr>
                                        <p:cTn id="24" dur="1" fill="hold">
                                          <p:stCondLst>
                                            <p:cond delay="499"/>
                                          </p:stCondLst>
                                        </p:cTn>
                                        <p:tgtEl>
                                          <p:spTgt spid="12"/>
                                        </p:tgtEl>
                                        <p:attrNameLst>
                                          <p:attrName>style.visibility</p:attrName>
                                        </p:attrNameLst>
                                      </p:cBhvr>
                                      <p:to>
                                        <p:strVal val="hidden"/>
                                      </p:to>
                                    </p:set>
                                  </p:childTnLst>
                                </p:cTn>
                              </p:par>
                            </p:childTnLst>
                          </p:cTn>
                        </p:par>
                        <p:par>
                          <p:cTn id="25" fill="hold">
                            <p:stCondLst>
                              <p:cond delay="500"/>
                            </p:stCondLst>
                            <p:childTnLst>
                              <p:par>
                                <p:cTn id="26" presetID="31"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1079" y="1280684"/>
            <a:ext cx="3725729" cy="511752"/>
          </a:xfrm>
        </p:spPr>
        <p:txBody>
          <a:bodyPr anchor="t">
            <a:normAutofit fontScale="92500" lnSpcReduction="10000"/>
          </a:bodyPr>
          <a:lstStyle/>
          <a:p>
            <a:pPr marL="0" indent="0">
              <a:buNone/>
            </a:pPr>
            <a:r>
              <a:rPr lang="en-US" sz="3200" dirty="0"/>
              <a:t>Instead Of</a:t>
            </a:r>
          </a:p>
        </p:txBody>
      </p:sp>
      <p:sp>
        <p:nvSpPr>
          <p:cNvPr id="2" name="Content Placeholder 1"/>
          <p:cNvSpPr>
            <a:spLocks noGrp="1"/>
          </p:cNvSpPr>
          <p:nvPr>
            <p:ph sz="quarter" idx="12"/>
          </p:nvPr>
        </p:nvSpPr>
        <p:spPr/>
        <p:txBody>
          <a:bodyPr/>
          <a:lstStyle/>
          <a:p>
            <a:r>
              <a:rPr lang="en-US" dirty="0">
                <a:solidFill>
                  <a:schemeClr val="tx1"/>
                </a:solidFill>
              </a:rPr>
              <a:t>Active Directory: TraCS Personal Access Levels</a:t>
            </a:r>
          </a:p>
        </p:txBody>
      </p:sp>
      <p:pic>
        <p:nvPicPr>
          <p:cNvPr id="4" name="Picture 3"/>
          <p:cNvPicPr>
            <a:picLocks noChangeAspect="1"/>
          </p:cNvPicPr>
          <p:nvPr/>
        </p:nvPicPr>
        <p:blipFill>
          <a:blip r:embed="rId2"/>
          <a:stretch>
            <a:fillRect/>
          </a:stretch>
        </p:blipFill>
        <p:spPr>
          <a:xfrm>
            <a:off x="1931079" y="1896990"/>
            <a:ext cx="3390900" cy="3695700"/>
          </a:xfrm>
          <a:prstGeom prst="rect">
            <a:avLst/>
          </a:prstGeom>
        </p:spPr>
      </p:pic>
      <p:grpSp>
        <p:nvGrpSpPr>
          <p:cNvPr id="10" name="Group 9"/>
          <p:cNvGrpSpPr/>
          <p:nvPr/>
        </p:nvGrpSpPr>
        <p:grpSpPr>
          <a:xfrm>
            <a:off x="1931080" y="1896990"/>
            <a:ext cx="3390900" cy="3695700"/>
            <a:chOff x="1931079" y="1891880"/>
            <a:chExt cx="4628747" cy="1924746"/>
          </a:xfrm>
        </p:grpSpPr>
        <p:cxnSp>
          <p:nvCxnSpPr>
            <p:cNvPr id="11" name="Straight Connector 10"/>
            <p:cNvCxnSpPr/>
            <p:nvPr/>
          </p:nvCxnSpPr>
          <p:spPr>
            <a:xfrm>
              <a:off x="1931079" y="1896990"/>
              <a:ext cx="4628747" cy="1919636"/>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931079" y="1891880"/>
              <a:ext cx="4610100" cy="191963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4" name="Content Placeholder 2"/>
          <p:cNvSpPr txBox="1">
            <a:spLocks/>
          </p:cNvSpPr>
          <p:nvPr/>
        </p:nvSpPr>
        <p:spPr>
          <a:xfrm>
            <a:off x="3793943" y="1305668"/>
            <a:ext cx="6732104" cy="5095131"/>
          </a:xfrm>
          <a:prstGeom prst="rect">
            <a:avLst/>
          </a:prstGeom>
        </p:spPr>
        <p:txBody>
          <a:bodyPr vert="horz" lIns="91440" tIns="45720" rIns="91440" bIns="45720" numCol="1" rtlCol="0" anchor="t">
            <a:normAutofit fontScale="62500" lnSpcReduction="2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n-US" sz="4600" b="1" dirty="0"/>
              <a:t>Add User to AD Groups</a:t>
            </a:r>
          </a:p>
          <a:p>
            <a:r>
              <a:rPr lang="en-US" sz="3200" dirty="0"/>
              <a:t> </a:t>
            </a:r>
            <a:r>
              <a:rPr lang="en-US" sz="3300" b="1" dirty="0"/>
              <a:t>TraCSLogin</a:t>
            </a:r>
            <a:endParaRPr lang="en-US" sz="3300" dirty="0"/>
          </a:p>
          <a:p>
            <a:r>
              <a:rPr lang="en-US" sz="3300" b="1" dirty="0"/>
              <a:t>TraCSAccessLevelAll Forms</a:t>
            </a:r>
            <a:endParaRPr lang="en-US" sz="3300" dirty="0"/>
          </a:p>
          <a:p>
            <a:r>
              <a:rPr lang="en-US" sz="3300" b="1" dirty="0" err="1"/>
              <a:t>TraCSAccessLevelViewOnly</a:t>
            </a:r>
            <a:endParaRPr lang="en-US" sz="3300" dirty="0"/>
          </a:p>
          <a:p>
            <a:r>
              <a:rPr lang="en-US" sz="3300" b="1" dirty="0" err="1"/>
              <a:t>TraCSAccessLevelBasicUser</a:t>
            </a:r>
            <a:endParaRPr lang="en-US" sz="3300" dirty="0"/>
          </a:p>
          <a:p>
            <a:r>
              <a:rPr lang="en-US" sz="3300" b="1" dirty="0" err="1"/>
              <a:t>TraCSAccessLevelReporter</a:t>
            </a:r>
            <a:endParaRPr lang="en-US" sz="3300" dirty="0"/>
          </a:p>
          <a:p>
            <a:r>
              <a:rPr lang="en-US" sz="3300" b="1" dirty="0" err="1"/>
              <a:t>TraCSAccessLevelStatuses</a:t>
            </a:r>
            <a:endParaRPr lang="en-US" sz="3300" dirty="0"/>
          </a:p>
          <a:p>
            <a:r>
              <a:rPr lang="en-US" sz="3300" b="1" dirty="0" err="1"/>
              <a:t>TraCSAccessLevelSupervisor</a:t>
            </a:r>
            <a:endParaRPr lang="en-US" sz="3300" dirty="0"/>
          </a:p>
          <a:p>
            <a:r>
              <a:rPr lang="en-US" sz="3300" b="1" dirty="0" err="1"/>
              <a:t>TraCSAccessLevelSystemAdmin</a:t>
            </a:r>
            <a:endParaRPr lang="en-US" sz="3300" dirty="0"/>
          </a:p>
          <a:p>
            <a:r>
              <a:rPr lang="en-US" sz="3300" b="1" dirty="0" err="1"/>
              <a:t>TraCSAccessLevelConfidentialAdmin</a:t>
            </a:r>
            <a:endParaRPr lang="en-US" sz="3300" dirty="0"/>
          </a:p>
          <a:p>
            <a:r>
              <a:rPr lang="en-US" sz="3300" b="1" dirty="0" err="1"/>
              <a:t>TraCSAccessLevelConfidentialAttachment</a:t>
            </a:r>
            <a:endParaRPr lang="en-US" sz="3300" dirty="0"/>
          </a:p>
          <a:p>
            <a:r>
              <a:rPr lang="en-US" sz="3300" b="1" dirty="0" err="1"/>
              <a:t>TraCSAccessLevelViewOnlyCases</a:t>
            </a:r>
            <a:endParaRPr lang="en-US" sz="3300" b="1" dirty="0"/>
          </a:p>
          <a:p>
            <a:r>
              <a:rPr lang="en-US" sz="3300" b="1" dirty="0" err="1"/>
              <a:t>TraCSAccessLevelCitationAmend</a:t>
            </a:r>
            <a:endParaRPr lang="en-US" sz="3300" dirty="0"/>
          </a:p>
          <a:p>
            <a:endParaRPr lang="en-US" sz="3300" dirty="0"/>
          </a:p>
          <a:p>
            <a:endParaRPr lang="en-US" sz="3200" dirty="0"/>
          </a:p>
        </p:txBody>
      </p:sp>
    </p:spTree>
    <p:extLst>
      <p:ext uri="{BB962C8B-B14F-4D97-AF65-F5344CB8AC3E}">
        <p14:creationId xmlns:p14="http://schemas.microsoft.com/office/powerpoint/2010/main" val="3464834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grpId="0" nodeType="clickEffect">
                                  <p:stCondLst>
                                    <p:cond delay="0"/>
                                  </p:stCondLst>
                                  <p:childTnLst>
                                    <p:anim calcmode="lin" valueType="num">
                                      <p:cBhvr additive="base">
                                        <p:cTn id="14"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p:tgtEl>
                                          <p:spTgt spid="3">
                                            <p:txEl>
                                              <p:pRg st="0" end="0"/>
                                            </p:txEl>
                                          </p:spTgt>
                                        </p:tgtEl>
                                        <p:attrNameLst>
                                          <p:attrName>ppt_y</p:attrName>
                                        </p:attrNameLst>
                                      </p:cBhvr>
                                      <p:tavLst>
                                        <p:tav tm="0">
                                          <p:val>
                                            <p:strVal val="ppt_y"/>
                                          </p:val>
                                        </p:tav>
                                        <p:tav tm="100000">
                                          <p:val>
                                            <p:strVal val="1+ppt_h/2"/>
                                          </p:val>
                                        </p:tav>
                                      </p:tavLst>
                                    </p:anim>
                                    <p:set>
                                      <p:cBhvr>
                                        <p:cTn id="16" dur="1" fill="hold">
                                          <p:stCondLst>
                                            <p:cond delay="499"/>
                                          </p:stCondLst>
                                        </p:cTn>
                                        <p:tgtEl>
                                          <p:spTgt spid="3">
                                            <p:txEl>
                                              <p:pRg st="0" end="0"/>
                                            </p:txEl>
                                          </p:spTgt>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10"/>
                                        </p:tgtEl>
                                        <p:attrNameLst>
                                          <p:attrName>ppt_x</p:attrName>
                                        </p:attrNameLst>
                                      </p:cBhvr>
                                      <p:tavLst>
                                        <p:tav tm="0">
                                          <p:val>
                                            <p:strVal val="ppt_x"/>
                                          </p:val>
                                        </p:tav>
                                        <p:tav tm="100000">
                                          <p:val>
                                            <p:strVal val="ppt_x"/>
                                          </p:val>
                                        </p:tav>
                                      </p:tavLst>
                                    </p:anim>
                                    <p:anim calcmode="lin" valueType="num">
                                      <p:cBhvr additive="base">
                                        <p:cTn id="19" dur="500"/>
                                        <p:tgtEl>
                                          <p:spTgt spid="10"/>
                                        </p:tgtEl>
                                        <p:attrNameLst>
                                          <p:attrName>ppt_y</p:attrName>
                                        </p:attrNameLst>
                                      </p:cBhvr>
                                      <p:tavLst>
                                        <p:tav tm="0">
                                          <p:val>
                                            <p:strVal val="ppt_y"/>
                                          </p:val>
                                        </p:tav>
                                        <p:tav tm="100000">
                                          <p:val>
                                            <p:strVal val="1+ppt_h/2"/>
                                          </p:val>
                                        </p:tav>
                                      </p:tavLst>
                                    </p:anim>
                                    <p:set>
                                      <p:cBhvr>
                                        <p:cTn id="20" dur="1" fill="hold">
                                          <p:stCondLst>
                                            <p:cond delay="499"/>
                                          </p:stCondLst>
                                        </p:cTn>
                                        <p:tgtEl>
                                          <p:spTgt spid="10"/>
                                        </p:tgtEl>
                                        <p:attrNameLst>
                                          <p:attrName>style.visibility</p:attrName>
                                        </p:attrNameLst>
                                      </p:cBhvr>
                                      <p:to>
                                        <p:strVal val="hidden"/>
                                      </p:to>
                                    </p:set>
                                  </p:childTnLst>
                                </p:cTn>
                              </p:par>
                              <p:par>
                                <p:cTn id="21" presetID="2" presetClass="exit" presetSubtype="4" fill="hold" nodeType="withEffect">
                                  <p:stCondLst>
                                    <p:cond delay="0"/>
                                  </p:stCondLst>
                                  <p:childTnLst>
                                    <p:anim calcmode="lin" valueType="num">
                                      <p:cBhvr additive="base">
                                        <p:cTn id="22" dur="500"/>
                                        <p:tgtEl>
                                          <p:spTgt spid="4"/>
                                        </p:tgtEl>
                                        <p:attrNameLst>
                                          <p:attrName>ppt_x</p:attrName>
                                        </p:attrNameLst>
                                      </p:cBhvr>
                                      <p:tavLst>
                                        <p:tav tm="0">
                                          <p:val>
                                            <p:strVal val="ppt_x"/>
                                          </p:val>
                                        </p:tav>
                                        <p:tav tm="100000">
                                          <p:val>
                                            <p:strVal val="ppt_x"/>
                                          </p:val>
                                        </p:tav>
                                      </p:tavLst>
                                    </p:anim>
                                    <p:anim calcmode="lin" valueType="num">
                                      <p:cBhvr additive="base">
                                        <p:cTn id="23" dur="500"/>
                                        <p:tgtEl>
                                          <p:spTgt spid="4"/>
                                        </p:tgtEl>
                                        <p:attrNameLst>
                                          <p:attrName>ppt_y</p:attrName>
                                        </p:attrNameLst>
                                      </p:cBhvr>
                                      <p:tavLst>
                                        <p:tav tm="0">
                                          <p:val>
                                            <p:strVal val="ppt_y"/>
                                          </p:val>
                                        </p:tav>
                                        <p:tav tm="100000">
                                          <p:val>
                                            <p:strVal val="1+ppt_h/2"/>
                                          </p:val>
                                        </p:tav>
                                      </p:tavLst>
                                    </p:anim>
                                    <p:set>
                                      <p:cBhvr>
                                        <p:cTn id="24" dur="1" fill="hold">
                                          <p:stCondLst>
                                            <p:cond delay="499"/>
                                          </p:stCondLst>
                                        </p:cTn>
                                        <p:tgtEl>
                                          <p:spTgt spid="4"/>
                                        </p:tgtEl>
                                        <p:attrNameLst>
                                          <p:attrName>style.visibility</p:attrName>
                                        </p:attrNameLst>
                                      </p:cBhvr>
                                      <p:to>
                                        <p:strVal val="hidden"/>
                                      </p:to>
                                    </p:set>
                                  </p:childTnLst>
                                </p:cTn>
                              </p:par>
                            </p:childTnLst>
                          </p:cTn>
                        </p:par>
                        <p:par>
                          <p:cTn id="25" fill="hold">
                            <p:stCondLst>
                              <p:cond delay="500"/>
                            </p:stCondLst>
                            <p:childTnLst>
                              <p:par>
                                <p:cTn id="26" presetID="31"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fltVal val="0"/>
                                          </p:val>
                                        </p:tav>
                                        <p:tav tm="100000">
                                          <p:val>
                                            <p:strVal val="#ppt_w"/>
                                          </p:val>
                                        </p:tav>
                                      </p:tavLst>
                                    </p:anim>
                                    <p:anim calcmode="lin" valueType="num">
                                      <p:cBhvr>
                                        <p:cTn id="29" dur="1000" fill="hold"/>
                                        <p:tgtEl>
                                          <p:spTgt spid="14"/>
                                        </p:tgtEl>
                                        <p:attrNameLst>
                                          <p:attrName>ppt_h</p:attrName>
                                        </p:attrNameLst>
                                      </p:cBhvr>
                                      <p:tavLst>
                                        <p:tav tm="0">
                                          <p:val>
                                            <p:fltVal val="0"/>
                                          </p:val>
                                        </p:tav>
                                        <p:tav tm="100000">
                                          <p:val>
                                            <p:strVal val="#ppt_h"/>
                                          </p:val>
                                        </p:tav>
                                      </p:tavLst>
                                    </p:anim>
                                    <p:anim calcmode="lin" valueType="num">
                                      <p:cBhvr>
                                        <p:cTn id="30" dur="1000" fill="hold"/>
                                        <p:tgtEl>
                                          <p:spTgt spid="14"/>
                                        </p:tgtEl>
                                        <p:attrNameLst>
                                          <p:attrName>style.rotation</p:attrName>
                                        </p:attrNameLst>
                                      </p:cBhvr>
                                      <p:tavLst>
                                        <p:tav tm="0">
                                          <p:val>
                                            <p:fltVal val="90"/>
                                          </p:val>
                                        </p:tav>
                                        <p:tav tm="100000">
                                          <p:val>
                                            <p:fltVal val="0"/>
                                          </p:val>
                                        </p:tav>
                                      </p:tavLst>
                                    </p:anim>
                                    <p:animEffect transition="in" filter="fade">
                                      <p:cBhvr>
                                        <p:cTn id="3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9AD6C3-FC5E-441C-98BA-EEDFE5440F5A}"/>
              </a:ext>
            </a:extLst>
          </p:cNvPr>
          <p:cNvPicPr>
            <a:picLocks noChangeAspect="1"/>
          </p:cNvPicPr>
          <p:nvPr/>
        </p:nvPicPr>
        <p:blipFill>
          <a:blip r:embed="rId3"/>
          <a:stretch>
            <a:fillRect/>
          </a:stretch>
        </p:blipFill>
        <p:spPr>
          <a:xfrm>
            <a:off x="507959" y="892389"/>
            <a:ext cx="11349075" cy="5073222"/>
          </a:xfrm>
          <a:prstGeom prst="rect">
            <a:avLst/>
          </a:prstGeom>
        </p:spPr>
      </p:pic>
    </p:spTree>
    <p:extLst>
      <p:ext uri="{BB962C8B-B14F-4D97-AF65-F5344CB8AC3E}">
        <p14:creationId xmlns:p14="http://schemas.microsoft.com/office/powerpoint/2010/main" val="371142931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solidFill>
                  <a:schemeClr val="tx1"/>
                </a:solidFill>
              </a:rPr>
              <a:t>Active Directory: TraCS User Groups</a:t>
            </a:r>
          </a:p>
        </p:txBody>
      </p:sp>
      <p:pic>
        <p:nvPicPr>
          <p:cNvPr id="5" name="Picture 4"/>
          <p:cNvPicPr>
            <a:picLocks noChangeAspect="1"/>
          </p:cNvPicPr>
          <p:nvPr/>
        </p:nvPicPr>
        <p:blipFill>
          <a:blip r:embed="rId2"/>
          <a:stretch>
            <a:fillRect/>
          </a:stretch>
        </p:blipFill>
        <p:spPr>
          <a:xfrm>
            <a:off x="1931079" y="1896990"/>
            <a:ext cx="3549821" cy="3442251"/>
          </a:xfrm>
          <a:prstGeom prst="rect">
            <a:avLst/>
          </a:prstGeom>
        </p:spPr>
      </p:pic>
      <p:sp>
        <p:nvSpPr>
          <p:cNvPr id="8" name="Content Placeholder 2"/>
          <p:cNvSpPr txBox="1">
            <a:spLocks/>
          </p:cNvSpPr>
          <p:nvPr/>
        </p:nvSpPr>
        <p:spPr>
          <a:xfrm>
            <a:off x="1843124" y="1385238"/>
            <a:ext cx="3725729" cy="511752"/>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n-US" sz="3200" dirty="0"/>
              <a:t>In Addition To</a:t>
            </a:r>
          </a:p>
        </p:txBody>
      </p:sp>
      <p:sp>
        <p:nvSpPr>
          <p:cNvPr id="12" name="Content Placeholder 2"/>
          <p:cNvSpPr txBox="1">
            <a:spLocks/>
          </p:cNvSpPr>
          <p:nvPr/>
        </p:nvSpPr>
        <p:spPr>
          <a:xfrm>
            <a:off x="5656808" y="1169467"/>
            <a:ext cx="6243644" cy="5032549"/>
          </a:xfrm>
          <a:prstGeom prst="rect">
            <a:avLst/>
          </a:prstGeom>
        </p:spPr>
        <p:txBody>
          <a:bodyPr vert="horz" lIns="91440" tIns="45720" rIns="91440" bIns="45720" numCol="1" rtlCol="0" anchor="ctr">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3200" b="1" dirty="0"/>
              <a:t>Add #AD_TEMPLATE_USER# To TraCS User Group</a:t>
            </a:r>
          </a:p>
          <a:p>
            <a:r>
              <a:rPr lang="en-US" sz="3200" b="1" dirty="0"/>
              <a:t>Add AD Group</a:t>
            </a:r>
          </a:p>
          <a:p>
            <a:pPr lvl="1"/>
            <a:r>
              <a:rPr lang="en-US" sz="3000" dirty="0" err="1"/>
              <a:t>TraCSGroupAll</a:t>
            </a:r>
            <a:r>
              <a:rPr lang="en-US" sz="3000" dirty="0"/>
              <a:t> </a:t>
            </a:r>
          </a:p>
          <a:p>
            <a:pPr lvl="1"/>
            <a:r>
              <a:rPr lang="en-US" sz="3000" dirty="0"/>
              <a:t>TraCSGroupTroop1</a:t>
            </a:r>
          </a:p>
          <a:p>
            <a:pPr lvl="1"/>
            <a:r>
              <a:rPr lang="en-US" sz="3100" dirty="0" err="1"/>
              <a:t>TraCSGroupBoatPatrol</a:t>
            </a:r>
            <a:endParaRPr lang="en-US" sz="3000" dirty="0"/>
          </a:p>
        </p:txBody>
      </p:sp>
    </p:spTree>
    <p:extLst>
      <p:ext uri="{BB962C8B-B14F-4D97-AF65-F5344CB8AC3E}">
        <p14:creationId xmlns:p14="http://schemas.microsoft.com/office/powerpoint/2010/main" val="1659399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solidFill>
                  <a:schemeClr val="tx1"/>
                </a:solidFill>
              </a:rPr>
              <a:t>Active Directory: TraCS Associated User Access Levels</a:t>
            </a:r>
          </a:p>
        </p:txBody>
      </p:sp>
      <p:pic>
        <p:nvPicPr>
          <p:cNvPr id="4" name="Picture 3"/>
          <p:cNvPicPr>
            <a:picLocks noChangeAspect="1"/>
          </p:cNvPicPr>
          <p:nvPr/>
        </p:nvPicPr>
        <p:blipFill>
          <a:blip r:embed="rId3"/>
          <a:stretch>
            <a:fillRect/>
          </a:stretch>
        </p:blipFill>
        <p:spPr>
          <a:xfrm>
            <a:off x="1903698" y="2001544"/>
            <a:ext cx="4781550" cy="2257425"/>
          </a:xfrm>
          <a:prstGeom prst="rect">
            <a:avLst/>
          </a:prstGeom>
        </p:spPr>
      </p:pic>
      <p:sp>
        <p:nvSpPr>
          <p:cNvPr id="5" name="Content Placeholder 2"/>
          <p:cNvSpPr txBox="1">
            <a:spLocks/>
          </p:cNvSpPr>
          <p:nvPr/>
        </p:nvSpPr>
        <p:spPr>
          <a:xfrm>
            <a:off x="1843124" y="1385238"/>
            <a:ext cx="3725729" cy="511752"/>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n-US" sz="3200" dirty="0"/>
              <a:t>Instead Of</a:t>
            </a:r>
          </a:p>
        </p:txBody>
      </p:sp>
      <p:grpSp>
        <p:nvGrpSpPr>
          <p:cNvPr id="7" name="Group 6"/>
          <p:cNvGrpSpPr/>
          <p:nvPr/>
        </p:nvGrpSpPr>
        <p:grpSpPr>
          <a:xfrm>
            <a:off x="1903698" y="2001543"/>
            <a:ext cx="4781550" cy="2257425"/>
            <a:chOff x="1931079" y="1891880"/>
            <a:chExt cx="4628747" cy="1924746"/>
          </a:xfrm>
        </p:grpSpPr>
        <p:cxnSp>
          <p:nvCxnSpPr>
            <p:cNvPr id="8" name="Straight Connector 7"/>
            <p:cNvCxnSpPr/>
            <p:nvPr/>
          </p:nvCxnSpPr>
          <p:spPr>
            <a:xfrm>
              <a:off x="1931079" y="1896990"/>
              <a:ext cx="4628747" cy="1919636"/>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931079" y="1891880"/>
              <a:ext cx="4610100" cy="191963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0" name="Content Placeholder 2"/>
          <p:cNvSpPr txBox="1">
            <a:spLocks/>
          </p:cNvSpPr>
          <p:nvPr/>
        </p:nvSpPr>
        <p:spPr>
          <a:xfrm>
            <a:off x="3273287" y="1252718"/>
            <a:ext cx="6879581" cy="5271650"/>
          </a:xfrm>
          <a:prstGeom prst="rect">
            <a:avLst/>
          </a:prstGeom>
        </p:spPr>
        <p:txBody>
          <a:bodyPr vert="horz" lIns="91440" tIns="45720" rIns="91440" bIns="45720" numCol="1" rtlCol="0" anchor="t">
            <a:normAutofit fontScale="92500" lnSpcReduction="1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n-US" sz="4600" b="1" dirty="0"/>
              <a:t>Add User to AD Groups</a:t>
            </a:r>
          </a:p>
          <a:p>
            <a:r>
              <a:rPr lang="en-US" sz="3200" dirty="0"/>
              <a:t>Example :</a:t>
            </a:r>
          </a:p>
          <a:p>
            <a:pPr lvl="1"/>
            <a:r>
              <a:rPr lang="en-US" sz="3100" dirty="0"/>
              <a:t>TraCSAUTroop1_All Forms</a:t>
            </a:r>
          </a:p>
          <a:p>
            <a:pPr lvl="1"/>
            <a:r>
              <a:rPr lang="en-US" sz="3100" dirty="0"/>
              <a:t>TraCSAUTroop1_Reporter</a:t>
            </a:r>
          </a:p>
          <a:p>
            <a:pPr lvl="1"/>
            <a:r>
              <a:rPr lang="en-US" sz="3100" dirty="0"/>
              <a:t>TraCSAUTroop1_Supervisor</a:t>
            </a:r>
          </a:p>
          <a:p>
            <a:pPr lvl="1"/>
            <a:r>
              <a:rPr lang="en-US" sz="3100" dirty="0"/>
              <a:t>TraCSAUTroop1_CitationAmend</a:t>
            </a:r>
          </a:p>
          <a:p>
            <a:r>
              <a:rPr lang="en-US" sz="3300" dirty="0"/>
              <a:t>Example:</a:t>
            </a:r>
          </a:p>
          <a:p>
            <a:pPr lvl="1"/>
            <a:r>
              <a:rPr lang="en-US" sz="3100" dirty="0" err="1"/>
              <a:t>TraCSAUAll_All</a:t>
            </a:r>
            <a:r>
              <a:rPr lang="en-US" sz="3100" dirty="0"/>
              <a:t> Forms</a:t>
            </a:r>
          </a:p>
          <a:p>
            <a:pPr lvl="1"/>
            <a:r>
              <a:rPr lang="en-US" sz="3100" dirty="0" err="1"/>
              <a:t>TraCSAUAll_ViewOnly</a:t>
            </a:r>
            <a:endParaRPr lang="en-US" sz="3100" dirty="0"/>
          </a:p>
          <a:p>
            <a:endParaRPr lang="en-US" sz="3200" dirty="0"/>
          </a:p>
        </p:txBody>
      </p:sp>
    </p:spTree>
    <p:extLst>
      <p:ext uri="{BB962C8B-B14F-4D97-AF65-F5344CB8AC3E}">
        <p14:creationId xmlns:p14="http://schemas.microsoft.com/office/powerpoint/2010/main" val="273331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grpId="0" nodeType="clickEffect">
                                  <p:stCondLst>
                                    <p:cond delay="0"/>
                                  </p:stCondLst>
                                  <p:childTnLst>
                                    <p:anim calcmode="lin" valueType="num">
                                      <p:cBhvr additive="base">
                                        <p:cTn id="14" dur="500"/>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5" dur="500"/>
                                        <p:tgtEl>
                                          <p:spTgt spid="5">
                                            <p:txEl>
                                              <p:pRg st="0" end="0"/>
                                            </p:txEl>
                                          </p:spTgt>
                                        </p:tgtEl>
                                        <p:attrNameLst>
                                          <p:attrName>ppt_y</p:attrName>
                                        </p:attrNameLst>
                                      </p:cBhvr>
                                      <p:tavLst>
                                        <p:tav tm="0">
                                          <p:val>
                                            <p:strVal val="ppt_y"/>
                                          </p:val>
                                        </p:tav>
                                        <p:tav tm="100000">
                                          <p:val>
                                            <p:strVal val="1+ppt_h/2"/>
                                          </p:val>
                                        </p:tav>
                                      </p:tavLst>
                                    </p:anim>
                                    <p:set>
                                      <p:cBhvr>
                                        <p:cTn id="16" dur="1" fill="hold">
                                          <p:stCondLst>
                                            <p:cond delay="499"/>
                                          </p:stCondLst>
                                        </p:cTn>
                                        <p:tgtEl>
                                          <p:spTgt spid="5">
                                            <p:txEl>
                                              <p:pRg st="0" end="0"/>
                                            </p:txEl>
                                          </p:spTgt>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7"/>
                                        </p:tgtEl>
                                        <p:attrNameLst>
                                          <p:attrName>ppt_x</p:attrName>
                                        </p:attrNameLst>
                                      </p:cBhvr>
                                      <p:tavLst>
                                        <p:tav tm="0">
                                          <p:val>
                                            <p:strVal val="ppt_x"/>
                                          </p:val>
                                        </p:tav>
                                        <p:tav tm="100000">
                                          <p:val>
                                            <p:strVal val="ppt_x"/>
                                          </p:val>
                                        </p:tav>
                                      </p:tavLst>
                                    </p:anim>
                                    <p:anim calcmode="lin" valueType="num">
                                      <p:cBhvr additive="base">
                                        <p:cTn id="19" dur="500"/>
                                        <p:tgtEl>
                                          <p:spTgt spid="7"/>
                                        </p:tgtEl>
                                        <p:attrNameLst>
                                          <p:attrName>ppt_y</p:attrName>
                                        </p:attrNameLst>
                                      </p:cBhvr>
                                      <p:tavLst>
                                        <p:tav tm="0">
                                          <p:val>
                                            <p:strVal val="ppt_y"/>
                                          </p:val>
                                        </p:tav>
                                        <p:tav tm="100000">
                                          <p:val>
                                            <p:strVal val="1+ppt_h/2"/>
                                          </p:val>
                                        </p:tav>
                                      </p:tavLst>
                                    </p:anim>
                                    <p:set>
                                      <p:cBhvr>
                                        <p:cTn id="20" dur="1" fill="hold">
                                          <p:stCondLst>
                                            <p:cond delay="499"/>
                                          </p:stCondLst>
                                        </p:cTn>
                                        <p:tgtEl>
                                          <p:spTgt spid="7"/>
                                        </p:tgtEl>
                                        <p:attrNameLst>
                                          <p:attrName>style.visibility</p:attrName>
                                        </p:attrNameLst>
                                      </p:cBhvr>
                                      <p:to>
                                        <p:strVal val="hidden"/>
                                      </p:to>
                                    </p:set>
                                  </p:childTnLst>
                                </p:cTn>
                              </p:par>
                              <p:par>
                                <p:cTn id="21" presetID="2" presetClass="exit" presetSubtype="4" fill="hold" nodeType="withEffect">
                                  <p:stCondLst>
                                    <p:cond delay="0"/>
                                  </p:stCondLst>
                                  <p:childTnLst>
                                    <p:anim calcmode="lin" valueType="num">
                                      <p:cBhvr additive="base">
                                        <p:cTn id="22" dur="500"/>
                                        <p:tgtEl>
                                          <p:spTgt spid="4"/>
                                        </p:tgtEl>
                                        <p:attrNameLst>
                                          <p:attrName>ppt_x</p:attrName>
                                        </p:attrNameLst>
                                      </p:cBhvr>
                                      <p:tavLst>
                                        <p:tav tm="0">
                                          <p:val>
                                            <p:strVal val="ppt_x"/>
                                          </p:val>
                                        </p:tav>
                                        <p:tav tm="100000">
                                          <p:val>
                                            <p:strVal val="ppt_x"/>
                                          </p:val>
                                        </p:tav>
                                      </p:tavLst>
                                    </p:anim>
                                    <p:anim calcmode="lin" valueType="num">
                                      <p:cBhvr additive="base">
                                        <p:cTn id="23" dur="500"/>
                                        <p:tgtEl>
                                          <p:spTgt spid="4"/>
                                        </p:tgtEl>
                                        <p:attrNameLst>
                                          <p:attrName>ppt_y</p:attrName>
                                        </p:attrNameLst>
                                      </p:cBhvr>
                                      <p:tavLst>
                                        <p:tav tm="0">
                                          <p:val>
                                            <p:strVal val="ppt_y"/>
                                          </p:val>
                                        </p:tav>
                                        <p:tav tm="100000">
                                          <p:val>
                                            <p:strVal val="1+ppt_h/2"/>
                                          </p:val>
                                        </p:tav>
                                      </p:tavLst>
                                    </p:anim>
                                    <p:set>
                                      <p:cBhvr>
                                        <p:cTn id="24" dur="1" fill="hold">
                                          <p:stCondLst>
                                            <p:cond delay="499"/>
                                          </p:stCondLst>
                                        </p:cTn>
                                        <p:tgtEl>
                                          <p:spTgt spid="4"/>
                                        </p:tgtEl>
                                        <p:attrNameLst>
                                          <p:attrName>style.visibility</p:attrName>
                                        </p:attrNameLst>
                                      </p:cBhvr>
                                      <p:to>
                                        <p:strVal val="hidden"/>
                                      </p:to>
                                    </p:set>
                                  </p:childTnLst>
                                </p:cTn>
                              </p:par>
                            </p:childTnLst>
                          </p:cTn>
                        </p:par>
                        <p:par>
                          <p:cTn id="25" fill="hold">
                            <p:stCondLst>
                              <p:cond delay="50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FABB46-70C4-4478-B9F3-32B2EC2EEA6C}"/>
              </a:ext>
            </a:extLst>
          </p:cNvPr>
          <p:cNvSpPr>
            <a:spLocks noGrp="1"/>
          </p:cNvSpPr>
          <p:nvPr>
            <p:ph idx="1"/>
          </p:nvPr>
        </p:nvSpPr>
        <p:spPr/>
        <p:txBody>
          <a:bodyPr/>
          <a:lstStyle/>
          <a:p>
            <a:r>
              <a:rPr lang="en-US" sz="3200" dirty="0">
                <a:latin typeface="Segoe UI" panose="020B0502040204020203" pitchFamily="34" charset="0"/>
                <a:cs typeface="Segoe UI" panose="020B0502040204020203" pitchFamily="34" charset="0"/>
              </a:rPr>
              <a:t>New 2018 Active Directory Service</a:t>
            </a:r>
            <a:r>
              <a:rPr lang="en-US" dirty="0"/>
              <a:t>.</a:t>
            </a:r>
          </a:p>
          <a:p>
            <a:pPr lvl="1"/>
            <a:r>
              <a:rPr lang="en-US" sz="3200" dirty="0">
                <a:latin typeface="Segoe UI" panose="020B0502040204020203" pitchFamily="34" charset="0"/>
                <a:cs typeface="Segoe UI" panose="020B0502040204020203" pitchFamily="34" charset="0"/>
              </a:rPr>
              <a:t>Puts in Groups and associated users rights directly into the Database.</a:t>
            </a:r>
          </a:p>
          <a:p>
            <a:pPr lvl="1"/>
            <a:r>
              <a:rPr lang="en-US" sz="3200" dirty="0">
                <a:latin typeface="Segoe UI" panose="020B0502040204020203" pitchFamily="34" charset="0"/>
                <a:cs typeface="Segoe UI" panose="020B0502040204020203" pitchFamily="34" charset="0"/>
              </a:rPr>
              <a:t>Works for webservices only</a:t>
            </a:r>
          </a:p>
          <a:p>
            <a:pPr lvl="1"/>
            <a:r>
              <a:rPr lang="en-US" sz="3200" dirty="0">
                <a:latin typeface="Segoe UI" panose="020B0502040204020203" pitchFamily="34" charset="0"/>
                <a:cs typeface="Segoe UI" panose="020B0502040204020203" pitchFamily="34" charset="0"/>
              </a:rPr>
              <a:t>Faster</a:t>
            </a:r>
          </a:p>
          <a:p>
            <a:pPr lvl="1"/>
            <a:r>
              <a:rPr lang="en-US" sz="3200" dirty="0">
                <a:latin typeface="Segoe UI" panose="020B0502040204020203" pitchFamily="34" charset="0"/>
                <a:cs typeface="Segoe UI" panose="020B0502040204020203" pitchFamily="34" charset="0"/>
              </a:rPr>
              <a:t>Get directions from Help Desk </a:t>
            </a:r>
          </a:p>
        </p:txBody>
      </p:sp>
      <p:sp>
        <p:nvSpPr>
          <p:cNvPr id="3" name="Content Placeholder 2">
            <a:extLst>
              <a:ext uri="{FF2B5EF4-FFF2-40B4-BE49-F238E27FC236}">
                <a16:creationId xmlns:a16="http://schemas.microsoft.com/office/drawing/2014/main" id="{7F3FB10C-AF9B-46D4-B5FB-EF4060B450E2}"/>
              </a:ext>
            </a:extLst>
          </p:cNvPr>
          <p:cNvSpPr>
            <a:spLocks noGrp="1"/>
          </p:cNvSpPr>
          <p:nvPr>
            <p:ph sz="quarter" idx="12"/>
          </p:nvPr>
        </p:nvSpPr>
        <p:spPr/>
        <p:txBody>
          <a:bodyPr/>
          <a:lstStyle/>
          <a:p>
            <a:r>
              <a:rPr lang="en-US" dirty="0">
                <a:solidFill>
                  <a:schemeClr val="tx1"/>
                </a:solidFill>
              </a:rPr>
              <a:t>Active Directory</a:t>
            </a:r>
          </a:p>
        </p:txBody>
      </p:sp>
    </p:spTree>
    <p:extLst>
      <p:ext uri="{BB962C8B-B14F-4D97-AF65-F5344CB8AC3E}">
        <p14:creationId xmlns:p14="http://schemas.microsoft.com/office/powerpoint/2010/main" val="43793337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marL="0" indent="0" algn="ctr">
              <a:buNone/>
            </a:pPr>
            <a:r>
              <a:rPr lang="en-US" sz="9600" dirty="0"/>
              <a:t>Questions</a:t>
            </a:r>
          </a:p>
        </p:txBody>
      </p:sp>
      <p:sp>
        <p:nvSpPr>
          <p:cNvPr id="2" name="Content Placeholder 1"/>
          <p:cNvSpPr>
            <a:spLocks noGrp="1"/>
          </p:cNvSpPr>
          <p:nvPr>
            <p:ph sz="quarter" idx="12"/>
          </p:nvPr>
        </p:nvSpPr>
        <p:spPr/>
        <p:txBody>
          <a:bodyPr/>
          <a:lstStyle/>
          <a:p>
            <a:r>
              <a:rPr lang="en-US" dirty="0">
                <a:solidFill>
                  <a:schemeClr val="tx1"/>
                </a:solidFill>
              </a:rPr>
              <a:t>User Editor</a:t>
            </a:r>
          </a:p>
        </p:txBody>
      </p:sp>
    </p:spTree>
    <p:extLst>
      <p:ext uri="{BB962C8B-B14F-4D97-AF65-F5344CB8AC3E}">
        <p14:creationId xmlns:p14="http://schemas.microsoft.com/office/powerpoint/2010/main" val="364006744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Field Defaults</a:t>
            </a:r>
          </a:p>
        </p:txBody>
      </p:sp>
      <p:sp>
        <p:nvSpPr>
          <p:cNvPr id="3" name="Text Placeholder 2"/>
          <p:cNvSpPr>
            <a:spLocks noGrp="1"/>
          </p:cNvSpPr>
          <p:nvPr>
            <p:ph type="body" sz="quarter" idx="10"/>
          </p:nvPr>
        </p:nvSpPr>
        <p:spPr>
          <a:xfrm>
            <a:off x="1725613" y="1681163"/>
            <a:ext cx="9604996" cy="4424185"/>
          </a:xfrm>
        </p:spPr>
        <p:txBody>
          <a:bodyPr>
            <a:normAutofit/>
          </a:bodyPr>
          <a:lstStyle/>
          <a:p>
            <a:pPr lvl="1"/>
            <a:r>
              <a:rPr lang="en-US" sz="3200" dirty="0"/>
              <a:t>Agencies can set up Field Level Defaults.  This is recommended.</a:t>
            </a:r>
          </a:p>
          <a:p>
            <a:pPr lvl="1"/>
            <a:r>
              <a:rPr lang="en-US" sz="3200" dirty="0"/>
              <a:t>Hierarchy</a:t>
            </a:r>
          </a:p>
          <a:p>
            <a:pPr lvl="2"/>
            <a:r>
              <a:rPr lang="en-US" sz="3200" dirty="0"/>
              <a:t>State-WI in state fields.</a:t>
            </a:r>
          </a:p>
          <a:p>
            <a:pPr lvl="2"/>
            <a:r>
              <a:rPr lang="en-US" sz="3200" dirty="0"/>
              <a:t>Agency</a:t>
            </a:r>
          </a:p>
          <a:p>
            <a:pPr lvl="2"/>
            <a:r>
              <a:rPr lang="en-US" sz="3200" dirty="0"/>
              <a:t>User</a:t>
            </a:r>
          </a:p>
          <a:p>
            <a:r>
              <a:rPr lang="en-US" sz="3200" dirty="0"/>
              <a:t>Set up new DEFAULT User if you have not already.</a:t>
            </a:r>
          </a:p>
        </p:txBody>
      </p:sp>
    </p:spTree>
    <p:extLst>
      <p:ext uri="{BB962C8B-B14F-4D97-AF65-F5344CB8AC3E}">
        <p14:creationId xmlns:p14="http://schemas.microsoft.com/office/powerpoint/2010/main" val="7292996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Default Fields </a:t>
            </a:r>
            <a:r>
              <a:rPr lang="en-US" dirty="0">
                <a:sym typeface="Wingdings" panose="05000000000000000000" pitchFamily="2" charset="2"/>
              </a:rPr>
              <a:t> Setup Default User</a:t>
            </a:r>
            <a:endParaRPr lang="en-US" dirty="0"/>
          </a:p>
        </p:txBody>
      </p:sp>
      <p:pic>
        <p:nvPicPr>
          <p:cNvPr id="4" name="TraCS Configuration manager"/>
          <p:cNvPicPr/>
          <p:nvPr/>
        </p:nvPicPr>
        <p:blipFill>
          <a:blip r:embed="rId2" cstate="print"/>
          <a:srcRect/>
          <a:stretch>
            <a:fillRect/>
          </a:stretch>
        </p:blipFill>
        <p:spPr bwMode="auto">
          <a:xfrm>
            <a:off x="5443844" y="2638271"/>
            <a:ext cx="1192930" cy="1117652"/>
          </a:xfrm>
          <a:prstGeom prst="rect">
            <a:avLst/>
          </a:prstGeom>
          <a:noFill/>
          <a:ln w="9525">
            <a:noFill/>
            <a:miter lim="800000"/>
            <a:headEnd/>
            <a:tailEnd/>
          </a:ln>
        </p:spPr>
      </p:pic>
      <p:pic>
        <p:nvPicPr>
          <p:cNvPr id="5" name="User Ribbon"/>
          <p:cNvPicPr>
            <a:picLocks noChangeAspect="1"/>
          </p:cNvPicPr>
          <p:nvPr/>
        </p:nvPicPr>
        <p:blipFill>
          <a:blip r:embed="rId3"/>
          <a:stretch>
            <a:fillRect/>
          </a:stretch>
        </p:blipFill>
        <p:spPr>
          <a:xfrm>
            <a:off x="2076307" y="1957233"/>
            <a:ext cx="8889353" cy="2328164"/>
          </a:xfrm>
          <a:prstGeom prst="rect">
            <a:avLst/>
          </a:prstGeom>
        </p:spPr>
      </p:pic>
      <p:sp>
        <p:nvSpPr>
          <p:cNvPr id="6" name="Users Click"/>
          <p:cNvSpPr/>
          <p:nvPr/>
        </p:nvSpPr>
        <p:spPr>
          <a:xfrm>
            <a:off x="3889612" y="2456597"/>
            <a:ext cx="873458" cy="327546"/>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User Editor Click"/>
          <p:cNvSpPr/>
          <p:nvPr/>
        </p:nvSpPr>
        <p:spPr>
          <a:xfrm flipV="1">
            <a:off x="2183642" y="2906972"/>
            <a:ext cx="1132764" cy="1050878"/>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EmptyEditor step1"/>
          <p:cNvPicPr>
            <a:picLocks noChangeAspect="1"/>
          </p:cNvPicPr>
          <p:nvPr/>
        </p:nvPicPr>
        <p:blipFill>
          <a:blip r:embed="rId4"/>
          <a:stretch>
            <a:fillRect/>
          </a:stretch>
        </p:blipFill>
        <p:spPr>
          <a:xfrm>
            <a:off x="1726096" y="1371719"/>
            <a:ext cx="9534525" cy="5381625"/>
          </a:xfrm>
          <a:prstGeom prst="rect">
            <a:avLst/>
          </a:prstGeom>
        </p:spPr>
      </p:pic>
      <p:sp>
        <p:nvSpPr>
          <p:cNvPr id="10" name="Add Click"/>
          <p:cNvSpPr/>
          <p:nvPr/>
        </p:nvSpPr>
        <p:spPr>
          <a:xfrm flipV="1">
            <a:off x="1842448" y="4189862"/>
            <a:ext cx="709683" cy="272955"/>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Empty Editor Step2"/>
          <p:cNvPicPr>
            <a:picLocks noChangeAspect="1"/>
          </p:cNvPicPr>
          <p:nvPr/>
        </p:nvPicPr>
        <p:blipFill>
          <a:blip r:embed="rId5"/>
          <a:stretch>
            <a:fillRect/>
          </a:stretch>
        </p:blipFill>
        <p:spPr>
          <a:xfrm>
            <a:off x="1716783" y="1371719"/>
            <a:ext cx="9515475" cy="5410200"/>
          </a:xfrm>
          <a:prstGeom prst="rect">
            <a:avLst/>
          </a:prstGeom>
        </p:spPr>
      </p:pic>
      <p:pic>
        <p:nvPicPr>
          <p:cNvPr id="13" name="Empty Editor Step3"/>
          <p:cNvPicPr>
            <a:picLocks noChangeAspect="1"/>
          </p:cNvPicPr>
          <p:nvPr/>
        </p:nvPicPr>
        <p:blipFill>
          <a:blip r:embed="rId6"/>
          <a:stretch>
            <a:fillRect/>
          </a:stretch>
        </p:blipFill>
        <p:spPr>
          <a:xfrm>
            <a:off x="1688420" y="1395531"/>
            <a:ext cx="9496425" cy="5362575"/>
          </a:xfrm>
          <a:prstGeom prst="rect">
            <a:avLst/>
          </a:prstGeom>
        </p:spPr>
      </p:pic>
      <p:cxnSp>
        <p:nvCxnSpPr>
          <p:cNvPr id="15" name="Straight Arrow Connector 14"/>
          <p:cNvCxnSpPr/>
          <p:nvPr/>
        </p:nvCxnSpPr>
        <p:spPr>
          <a:xfrm flipH="1">
            <a:off x="8789158" y="955343"/>
            <a:ext cx="1119117" cy="80521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9846543" y="2235662"/>
            <a:ext cx="1119117" cy="80521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0222733" y="3029802"/>
            <a:ext cx="1119117" cy="80521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8986686" y="3237552"/>
            <a:ext cx="1119117" cy="80521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790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par>
                                <p:cTn id="52" presetID="10" presetClass="exit" presetSubtype="0" fill="hold" nodeType="withEffect">
                                  <p:stCondLst>
                                    <p:cond delay="0"/>
                                  </p:stCondLst>
                                  <p:childTnLst>
                                    <p:animEffect transition="out" filter="fade">
                                      <p:cBhvr>
                                        <p:cTn id="53" dur="500"/>
                                        <p:tgtEl>
                                          <p:spTgt spid="11"/>
                                        </p:tgtEl>
                                      </p:cBhvr>
                                    </p:animEffect>
                                    <p:set>
                                      <p:cBhvr>
                                        <p:cTn id="54" dur="1" fill="hold">
                                          <p:stCondLst>
                                            <p:cond delay="499"/>
                                          </p:stCondLst>
                                        </p:cTn>
                                        <p:tgtEl>
                                          <p:spTgt spid="11"/>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0" presetClass="entr" presetSubtype="0"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par>
                                <p:cTn id="63" presetID="10" presetClass="entr" presetSubtype="0" fill="hold"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par>
                                <p:cTn id="66" presetID="10" presetClass="entr" presetSubtype="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10" grpId="0" animBg="1"/>
      <p:bldP spid="10" grpId="1"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Default Fields </a:t>
            </a:r>
            <a:r>
              <a:rPr lang="en-US" dirty="0">
                <a:sym typeface="Wingdings" panose="05000000000000000000" pitchFamily="2" charset="2"/>
              </a:rPr>
              <a:t> Setup ELCI Defaults</a:t>
            </a:r>
            <a:endParaRPr lang="en-US" dirty="0"/>
          </a:p>
        </p:txBody>
      </p:sp>
      <p:pic>
        <p:nvPicPr>
          <p:cNvPr id="3" name="Blank group step 1"/>
          <p:cNvPicPr>
            <a:picLocks noChangeAspect="1"/>
          </p:cNvPicPr>
          <p:nvPr/>
        </p:nvPicPr>
        <p:blipFill>
          <a:blip r:embed="rId2"/>
          <a:stretch>
            <a:fillRect/>
          </a:stretch>
        </p:blipFill>
        <p:spPr>
          <a:xfrm>
            <a:off x="1708707" y="1397834"/>
            <a:ext cx="9488992" cy="4018140"/>
          </a:xfrm>
          <a:prstGeom prst="rect">
            <a:avLst/>
          </a:prstGeom>
        </p:spPr>
      </p:pic>
      <p:pic>
        <p:nvPicPr>
          <p:cNvPr id="20" name="partial group step 2"/>
          <p:cNvPicPr>
            <a:picLocks noChangeAspect="1"/>
          </p:cNvPicPr>
          <p:nvPr/>
        </p:nvPicPr>
        <p:blipFill>
          <a:blip r:embed="rId3"/>
          <a:stretch>
            <a:fillRect/>
          </a:stretch>
        </p:blipFill>
        <p:spPr>
          <a:xfrm>
            <a:off x="1708707" y="1397834"/>
            <a:ext cx="9477758" cy="4044255"/>
          </a:xfrm>
          <a:prstGeom prst="rect">
            <a:avLst/>
          </a:prstGeom>
        </p:spPr>
      </p:pic>
      <p:pic>
        <p:nvPicPr>
          <p:cNvPr id="21" name="partialgroup step 3"/>
          <p:cNvPicPr>
            <a:picLocks noChangeAspect="1"/>
          </p:cNvPicPr>
          <p:nvPr/>
        </p:nvPicPr>
        <p:blipFill>
          <a:blip r:embed="rId4"/>
          <a:stretch>
            <a:fillRect/>
          </a:stretch>
        </p:blipFill>
        <p:spPr>
          <a:xfrm>
            <a:off x="1761388" y="1397834"/>
            <a:ext cx="9621983" cy="4018140"/>
          </a:xfrm>
          <a:prstGeom prst="rect">
            <a:avLst/>
          </a:prstGeom>
        </p:spPr>
      </p:pic>
      <p:sp>
        <p:nvSpPr>
          <p:cNvPr id="22" name="Rectangle 21"/>
          <p:cNvSpPr/>
          <p:nvPr/>
        </p:nvSpPr>
        <p:spPr>
          <a:xfrm>
            <a:off x="3521122" y="2668749"/>
            <a:ext cx="4135272" cy="347406"/>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opup 1"/>
          <p:cNvPicPr>
            <a:picLocks noChangeAspect="1"/>
          </p:cNvPicPr>
          <p:nvPr/>
        </p:nvPicPr>
        <p:blipFill>
          <a:blip r:embed="rId5"/>
          <a:stretch>
            <a:fillRect/>
          </a:stretch>
        </p:blipFill>
        <p:spPr>
          <a:xfrm>
            <a:off x="3624069" y="1663604"/>
            <a:ext cx="6052523" cy="4696493"/>
          </a:xfrm>
          <a:prstGeom prst="rect">
            <a:avLst/>
          </a:prstGeom>
        </p:spPr>
      </p:pic>
      <p:pic>
        <p:nvPicPr>
          <p:cNvPr id="14" name="popup 2"/>
          <p:cNvPicPr>
            <a:picLocks noChangeAspect="1"/>
          </p:cNvPicPr>
          <p:nvPr/>
        </p:nvPicPr>
        <p:blipFill>
          <a:blip r:embed="rId6"/>
          <a:stretch>
            <a:fillRect/>
          </a:stretch>
        </p:blipFill>
        <p:spPr>
          <a:xfrm>
            <a:off x="3659656" y="1663604"/>
            <a:ext cx="5915306" cy="4696493"/>
          </a:xfrm>
          <a:prstGeom prst="rect">
            <a:avLst/>
          </a:prstGeom>
        </p:spPr>
      </p:pic>
      <p:sp>
        <p:nvSpPr>
          <p:cNvPr id="23" name="usecurrentvalueclick"/>
          <p:cNvSpPr/>
          <p:nvPr/>
        </p:nvSpPr>
        <p:spPr>
          <a:xfrm>
            <a:off x="7206018" y="3603009"/>
            <a:ext cx="2210937" cy="354842"/>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K Click"/>
          <p:cNvSpPr/>
          <p:nvPr/>
        </p:nvSpPr>
        <p:spPr>
          <a:xfrm flipV="1">
            <a:off x="7001301" y="5897256"/>
            <a:ext cx="1228300" cy="367066"/>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p:cNvPicPr>
            <a:picLocks noChangeAspect="1"/>
          </p:cNvPicPr>
          <p:nvPr/>
        </p:nvPicPr>
        <p:blipFill>
          <a:blip r:embed="rId7"/>
          <a:stretch>
            <a:fillRect/>
          </a:stretch>
        </p:blipFill>
        <p:spPr>
          <a:xfrm>
            <a:off x="1769944" y="1371719"/>
            <a:ext cx="9566972" cy="4086862"/>
          </a:xfrm>
          <a:prstGeom prst="rect">
            <a:avLst/>
          </a:prstGeom>
        </p:spPr>
      </p:pic>
      <p:cxnSp>
        <p:nvCxnSpPr>
          <p:cNvPr id="15" name="Straight Arrow Connector 14"/>
          <p:cNvCxnSpPr/>
          <p:nvPr/>
        </p:nvCxnSpPr>
        <p:spPr>
          <a:xfrm flipH="1">
            <a:off x="3254959" y="2376864"/>
            <a:ext cx="2941125" cy="2179414"/>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6396101" y="2376864"/>
            <a:ext cx="3123801" cy="2284209"/>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0626907" y="1942249"/>
            <a:ext cx="966018" cy="2692593"/>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176976" y="2334257"/>
            <a:ext cx="2608844" cy="1827187"/>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9247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4"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nodeType="clickEffect">
                                  <p:stCondLst>
                                    <p:cond delay="0"/>
                                  </p:stCondLst>
                                  <p:childTnLst>
                                    <p:animEffect transition="out" filter="randombar(horizontal)">
                                      <p:cBhvr>
                                        <p:cTn id="14" dur="500"/>
                                        <p:tgtEl>
                                          <p:spTgt spid="20"/>
                                        </p:tgtEl>
                                      </p:cBhvr>
                                    </p:animEffect>
                                    <p:set>
                                      <p:cBhvr>
                                        <p:cTn id="15" dur="1" fill="hold">
                                          <p:stCondLst>
                                            <p:cond delay="499"/>
                                          </p:stCondLst>
                                        </p:cTn>
                                        <p:tgtEl>
                                          <p:spTgt spid="20"/>
                                        </p:tgtEl>
                                        <p:attrNameLst>
                                          <p:attrName>style.visibility</p:attrName>
                                        </p:attrNameLst>
                                      </p:cBhvr>
                                      <p:to>
                                        <p:strVal val="hidden"/>
                                      </p:to>
                                    </p:set>
                                  </p:childTnLst>
                                </p:cTn>
                              </p:par>
                              <p:par>
                                <p:cTn id="16" presetID="14" presetClass="entr" presetSubtype="1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xit" presetSubtype="10" fill="hold" nodeType="clickEffect">
                                  <p:stCondLst>
                                    <p:cond delay="0"/>
                                  </p:stCondLst>
                                  <p:childTnLst>
                                    <p:animEffect transition="out" filter="randombar(horizontal)">
                                      <p:cBhvr>
                                        <p:cTn id="25" dur="500"/>
                                        <p:tgtEl>
                                          <p:spTgt spid="21"/>
                                        </p:tgtEl>
                                      </p:cBhvr>
                                    </p:animEffect>
                                    <p:set>
                                      <p:cBhvr>
                                        <p:cTn id="26" dur="1" fill="hold">
                                          <p:stCondLst>
                                            <p:cond delay="499"/>
                                          </p:stCondLst>
                                        </p:cTn>
                                        <p:tgtEl>
                                          <p:spTgt spid="21"/>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22"/>
                                        </p:tgtEl>
                                      </p:cBhvr>
                                    </p:animEffect>
                                    <p:set>
                                      <p:cBhvr>
                                        <p:cTn id="29" dur="1" fill="hold">
                                          <p:stCondLst>
                                            <p:cond delay="499"/>
                                          </p:stCondLst>
                                        </p:cTn>
                                        <p:tgtEl>
                                          <p:spTgt spid="22"/>
                                        </p:tgtEl>
                                        <p:attrNameLst>
                                          <p:attrName>style.visibility</p:attrName>
                                        </p:attrNameLst>
                                      </p:cBhvr>
                                      <p:to>
                                        <p:strVal val="hidden"/>
                                      </p:to>
                                    </p:set>
                                  </p:childTnLst>
                                </p:cTn>
                              </p:par>
                              <p:par>
                                <p:cTn id="30" presetID="14" presetClass="entr" presetSubtype="1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randombar(horizontal)">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nodeType="clickEffect">
                                  <p:stCondLst>
                                    <p:cond delay="0"/>
                                  </p:stCondLst>
                                  <p:childTnLst>
                                    <p:animEffect transition="out" filter="randombar(horizontal)">
                                      <p:cBhvr>
                                        <p:cTn id="39" dur="500"/>
                                        <p:tgtEl>
                                          <p:spTgt spid="19"/>
                                        </p:tgtEl>
                                      </p:cBhvr>
                                    </p:animEffect>
                                    <p:set>
                                      <p:cBhvr>
                                        <p:cTn id="40" dur="1" fill="hold">
                                          <p:stCondLst>
                                            <p:cond delay="499"/>
                                          </p:stCondLst>
                                        </p:cTn>
                                        <p:tgtEl>
                                          <p:spTgt spid="19"/>
                                        </p:tgtEl>
                                        <p:attrNameLst>
                                          <p:attrName>style.visibility</p:attrName>
                                        </p:attrNameLst>
                                      </p:cBhvr>
                                      <p:to>
                                        <p:strVal val="hidden"/>
                                      </p:to>
                                    </p:set>
                                  </p:childTnLst>
                                </p:cTn>
                              </p:par>
                              <p:par>
                                <p:cTn id="41" presetID="14" presetClass="entr" presetSubtype="1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xit" presetSubtype="10" fill="hold" nodeType="clickEffect">
                                  <p:stCondLst>
                                    <p:cond delay="0"/>
                                  </p:stCondLst>
                                  <p:childTnLst>
                                    <p:animEffect transition="out" filter="randombar(horizontal)">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3"/>
                                        </p:tgtEl>
                                      </p:cBhvr>
                                    </p:animEffect>
                                    <p:set>
                                      <p:cBhvr>
                                        <p:cTn id="54" dur="1" fill="hold">
                                          <p:stCondLst>
                                            <p:cond delay="499"/>
                                          </p:stCondLst>
                                        </p:cTn>
                                        <p:tgtEl>
                                          <p:spTgt spid="23"/>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4"/>
                                        </p:tgtEl>
                                      </p:cBhvr>
                                    </p:animEffect>
                                    <p:set>
                                      <p:cBhvr>
                                        <p:cTn id="57" dur="1" fill="hold">
                                          <p:stCondLst>
                                            <p:cond delay="499"/>
                                          </p:stCondLst>
                                        </p:cTn>
                                        <p:tgtEl>
                                          <p:spTgt spid="24"/>
                                        </p:tgtEl>
                                        <p:attrNameLst>
                                          <p:attrName>style.visibility</p:attrName>
                                        </p:attrNameLst>
                                      </p:cBhvr>
                                      <p:to>
                                        <p:strVal val="hidden"/>
                                      </p:to>
                                    </p:set>
                                  </p:childTnLst>
                                </p:cTn>
                              </p:par>
                              <p:par>
                                <p:cTn id="58" presetID="14" presetClass="entr" presetSubtype="10" fill="hold"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randombar(horizontal)">
                                      <p:cBhvr>
                                        <p:cTn id="60" dur="5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randombar(horizontal)">
                                      <p:cBhvr>
                                        <p:cTn id="65" dur="500"/>
                                        <p:tgtEl>
                                          <p:spTgt spid="25"/>
                                        </p:tgtEl>
                                      </p:cBhvr>
                                    </p:animEffect>
                                  </p:childTnLst>
                                </p:cTn>
                              </p:par>
                              <p:par>
                                <p:cTn id="66" presetID="1" presetClass="entr" presetSubtype="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childTnLst>
                                </p:cTn>
                              </p:par>
                              <p:par>
                                <p:cTn id="68" presetID="1" presetClass="entr" presetSubtype="0" fill="hold" nodeType="withEffect">
                                  <p:stCondLst>
                                    <p:cond delay="0"/>
                                  </p:stCondLst>
                                  <p:childTnLst>
                                    <p:set>
                                      <p:cBhvr>
                                        <p:cTn id="69" dur="1" fill="hold">
                                          <p:stCondLst>
                                            <p:cond delay="0"/>
                                          </p:stCondLst>
                                        </p:cTn>
                                        <p:tgtEl>
                                          <p:spTgt spid="16"/>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17"/>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2655D0-53A7-4D36-B4A0-C9336AD3FEA5}"/>
              </a:ext>
            </a:extLst>
          </p:cNvPr>
          <p:cNvPicPr>
            <a:picLocks noChangeAspect="1"/>
          </p:cNvPicPr>
          <p:nvPr/>
        </p:nvPicPr>
        <p:blipFill>
          <a:blip r:embed="rId2"/>
          <a:stretch>
            <a:fillRect/>
          </a:stretch>
        </p:blipFill>
        <p:spPr>
          <a:xfrm>
            <a:off x="1839721" y="3324795"/>
            <a:ext cx="9386356" cy="2579340"/>
          </a:xfrm>
          <a:prstGeom prst="rect">
            <a:avLst/>
          </a:prstGeom>
        </p:spPr>
      </p:pic>
      <p:sp>
        <p:nvSpPr>
          <p:cNvPr id="2" name="Title 1"/>
          <p:cNvSpPr>
            <a:spLocks noGrp="1"/>
          </p:cNvSpPr>
          <p:nvPr>
            <p:ph type="title"/>
          </p:nvPr>
        </p:nvSpPr>
        <p:spPr/>
        <p:txBody>
          <a:bodyPr/>
          <a:lstStyle/>
          <a:p>
            <a:r>
              <a:rPr lang="en-US" dirty="0"/>
              <a:t>Default Fields </a:t>
            </a:r>
            <a:r>
              <a:rPr lang="en-US" dirty="0">
                <a:sym typeface="Wingdings" panose="05000000000000000000" pitchFamily="2" charset="2"/>
              </a:rPr>
              <a:t> Setup ELCI Defaults</a:t>
            </a:r>
            <a:endParaRPr lang="en-US" dirty="0"/>
          </a:p>
        </p:txBody>
      </p:sp>
      <p:cxnSp>
        <p:nvCxnSpPr>
          <p:cNvPr id="15" name="Straight Arrow Connector 14"/>
          <p:cNvCxnSpPr/>
          <p:nvPr/>
        </p:nvCxnSpPr>
        <p:spPr>
          <a:xfrm flipH="1">
            <a:off x="3435026" y="2025087"/>
            <a:ext cx="2941125" cy="2179414"/>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7736591" y="1971751"/>
            <a:ext cx="3123801" cy="2284209"/>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0560226" y="2518333"/>
            <a:ext cx="966018" cy="2692593"/>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596741" y="3213582"/>
            <a:ext cx="2608844" cy="1827187"/>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7469058" y="3268886"/>
            <a:ext cx="2608844" cy="1827187"/>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3163867" y="3383739"/>
            <a:ext cx="2608844" cy="1827187"/>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91614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833918" y="2809347"/>
            <a:ext cx="9411126" cy="3536861"/>
          </a:xfrm>
          <a:prstGeom prst="rect">
            <a:avLst/>
          </a:prstGeom>
        </p:spPr>
      </p:pic>
      <p:sp>
        <p:nvSpPr>
          <p:cNvPr id="2" name="Title 1"/>
          <p:cNvSpPr>
            <a:spLocks noGrp="1"/>
          </p:cNvSpPr>
          <p:nvPr>
            <p:ph type="title"/>
          </p:nvPr>
        </p:nvSpPr>
        <p:spPr/>
        <p:txBody>
          <a:bodyPr/>
          <a:lstStyle/>
          <a:p>
            <a:r>
              <a:rPr lang="en-US" dirty="0"/>
              <a:t>Default Fields </a:t>
            </a:r>
            <a:r>
              <a:rPr lang="en-US" dirty="0">
                <a:sym typeface="Wingdings" panose="05000000000000000000" pitchFamily="2" charset="2"/>
              </a:rPr>
              <a:t> Setup ELCI Defaults</a:t>
            </a:r>
            <a:endParaRPr lang="en-US" dirty="0"/>
          </a:p>
        </p:txBody>
      </p:sp>
      <p:cxnSp>
        <p:nvCxnSpPr>
          <p:cNvPr id="15" name="Straight Arrow Connector 14"/>
          <p:cNvCxnSpPr/>
          <p:nvPr/>
        </p:nvCxnSpPr>
        <p:spPr>
          <a:xfrm flipH="1">
            <a:off x="3188959" y="2107468"/>
            <a:ext cx="1209067" cy="1102702"/>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4977581" y="2133604"/>
            <a:ext cx="1657440" cy="1237059"/>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3635451" y="1874407"/>
            <a:ext cx="2170850" cy="1761935"/>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8811114" y="2824221"/>
            <a:ext cx="2608844" cy="1827187"/>
          </a:xfrm>
          <a:prstGeom prst="straightConnector1">
            <a:avLst/>
          </a:prstGeom>
          <a:ln w="25400">
            <a:solidFill>
              <a:srgbClr val="7030A0"/>
            </a:solidFill>
            <a:tailEnd type="triangle"/>
          </a:ln>
          <a:effectLst>
            <a:glow rad="25400">
              <a:srgbClr val="C00000"/>
            </a:glow>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3033035" y="2489695"/>
            <a:ext cx="2170850" cy="1761935"/>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2902058" y="2992383"/>
            <a:ext cx="2170850" cy="1761935"/>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4589899" y="2516319"/>
            <a:ext cx="2170850" cy="1761935"/>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8661055" y="3397226"/>
            <a:ext cx="2608844" cy="1827187"/>
          </a:xfrm>
          <a:prstGeom prst="straightConnector1">
            <a:avLst/>
          </a:prstGeom>
          <a:ln w="25400">
            <a:solidFill>
              <a:srgbClr val="7030A0"/>
            </a:solidFill>
            <a:tailEnd type="triangle"/>
          </a:ln>
          <a:effectLst>
            <a:glow rad="25400">
              <a:srgbClr val="C00000"/>
            </a:glo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4380831" y="3338036"/>
            <a:ext cx="2608844" cy="1827187"/>
          </a:xfrm>
          <a:prstGeom prst="straightConnector1">
            <a:avLst/>
          </a:prstGeom>
          <a:ln w="25400">
            <a:solidFill>
              <a:srgbClr val="7030A0"/>
            </a:solidFill>
            <a:tailEnd type="triangle"/>
          </a:ln>
          <a:effectLst>
            <a:glow rad="25400">
              <a:srgbClr val="C00000"/>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42170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Cleaning Up Accidental Defaults</a:t>
            </a:r>
          </a:p>
        </p:txBody>
      </p:sp>
      <p:pic>
        <p:nvPicPr>
          <p:cNvPr id="4" name="Picture 3"/>
          <p:cNvPicPr>
            <a:picLocks noChangeAspect="1"/>
          </p:cNvPicPr>
          <p:nvPr/>
        </p:nvPicPr>
        <p:blipFill>
          <a:blip r:embed="rId2"/>
          <a:stretch>
            <a:fillRect/>
          </a:stretch>
        </p:blipFill>
        <p:spPr>
          <a:xfrm>
            <a:off x="2905125" y="1371719"/>
            <a:ext cx="6833683" cy="5333881"/>
          </a:xfrm>
          <a:prstGeom prst="rect">
            <a:avLst/>
          </a:prstGeom>
        </p:spPr>
      </p:pic>
      <p:sp>
        <p:nvSpPr>
          <p:cNvPr id="5" name="Oval 4"/>
          <p:cNvSpPr/>
          <p:nvPr/>
        </p:nvSpPr>
        <p:spPr>
          <a:xfrm>
            <a:off x="7765774" y="5817704"/>
            <a:ext cx="2027582" cy="76862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3827899" y="4279900"/>
            <a:ext cx="845701" cy="125354"/>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1599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 Connected: Documentation</a:t>
            </a:r>
          </a:p>
        </p:txBody>
      </p:sp>
      <p:sp>
        <p:nvSpPr>
          <p:cNvPr id="3" name="Text Placeholder 2"/>
          <p:cNvSpPr>
            <a:spLocks noGrp="1"/>
          </p:cNvSpPr>
          <p:nvPr>
            <p:ph type="body" sz="quarter" idx="10"/>
          </p:nvPr>
        </p:nvSpPr>
        <p:spPr>
          <a:xfrm>
            <a:off x="1725613" y="1681163"/>
            <a:ext cx="9505950" cy="4772646"/>
          </a:xfrm>
        </p:spPr>
        <p:txBody>
          <a:bodyPr>
            <a:normAutofit/>
          </a:bodyPr>
          <a:lstStyle/>
          <a:p>
            <a:pPr marL="0" indent="0">
              <a:buNone/>
            </a:pPr>
            <a:r>
              <a:rPr lang="en-US" sz="3600" dirty="0"/>
              <a:t>Coming Soon  (Watch Your Inbox!)</a:t>
            </a:r>
          </a:p>
          <a:p>
            <a:pPr lvl="1"/>
            <a:r>
              <a:rPr lang="en-US" sz="3600" dirty="0"/>
              <a:t>Updated: Badger TraCS Maintenance Guide</a:t>
            </a:r>
          </a:p>
          <a:p>
            <a:pPr lvl="1"/>
            <a:r>
              <a:rPr lang="en-US" sz="3600" dirty="0"/>
              <a:t>Updated: Badger TraCS Installation Guide</a:t>
            </a:r>
          </a:p>
          <a:p>
            <a:pPr lvl="1"/>
            <a:r>
              <a:rPr lang="en-US" sz="3600" dirty="0"/>
              <a:t>Updated: Badger TraCS Office Guide</a:t>
            </a:r>
          </a:p>
          <a:p>
            <a:pPr lvl="1"/>
            <a:r>
              <a:rPr lang="en-US" sz="3600" dirty="0"/>
              <a:t>Updated: Badger TraCS Users Guide</a:t>
            </a:r>
          </a:p>
          <a:p>
            <a:pPr lvl="1"/>
            <a:r>
              <a:rPr lang="en-US" sz="3600" dirty="0"/>
              <a:t>Updated: Integration Documentation</a:t>
            </a:r>
          </a:p>
        </p:txBody>
      </p:sp>
    </p:spTree>
    <p:extLst>
      <p:ext uri="{BB962C8B-B14F-4D97-AF65-F5344CB8AC3E}">
        <p14:creationId xmlns:p14="http://schemas.microsoft.com/office/powerpoint/2010/main" val="254755156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Cleaning Up Accidental Defaults</a:t>
            </a:r>
          </a:p>
        </p:txBody>
      </p:sp>
      <p:pic>
        <p:nvPicPr>
          <p:cNvPr id="3" name="Picture 2"/>
          <p:cNvPicPr>
            <a:picLocks noChangeAspect="1"/>
          </p:cNvPicPr>
          <p:nvPr/>
        </p:nvPicPr>
        <p:blipFill>
          <a:blip r:embed="rId2"/>
          <a:stretch>
            <a:fillRect/>
          </a:stretch>
        </p:blipFill>
        <p:spPr>
          <a:xfrm>
            <a:off x="3558141" y="1371719"/>
            <a:ext cx="5939250" cy="5055586"/>
          </a:xfrm>
          <a:prstGeom prst="rect">
            <a:avLst/>
          </a:prstGeom>
        </p:spPr>
      </p:pic>
      <p:sp>
        <p:nvSpPr>
          <p:cNvPr id="5" name="Oval 4"/>
          <p:cNvSpPr/>
          <p:nvPr/>
        </p:nvSpPr>
        <p:spPr>
          <a:xfrm>
            <a:off x="4432300" y="5956781"/>
            <a:ext cx="825500" cy="177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4310499" y="2260600"/>
            <a:ext cx="845701" cy="125354"/>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4354949" y="4281275"/>
            <a:ext cx="845701" cy="125354"/>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15353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Numbering</a:t>
            </a:r>
          </a:p>
        </p:txBody>
      </p:sp>
      <p:sp>
        <p:nvSpPr>
          <p:cNvPr id="3" name="Text Placeholder 2"/>
          <p:cNvSpPr>
            <a:spLocks noGrp="1"/>
          </p:cNvSpPr>
          <p:nvPr>
            <p:ph type="body" sz="quarter" idx="10"/>
          </p:nvPr>
        </p:nvSpPr>
        <p:spPr>
          <a:xfrm>
            <a:off x="1725613" y="1681163"/>
            <a:ext cx="9604996" cy="4424185"/>
          </a:xfrm>
        </p:spPr>
        <p:txBody>
          <a:bodyPr>
            <a:normAutofit/>
          </a:bodyPr>
          <a:lstStyle/>
          <a:p>
            <a:pPr marL="0" indent="0">
              <a:buNone/>
            </a:pPr>
            <a:r>
              <a:rPr lang="en-US" sz="2800" dirty="0"/>
              <a:t>Document numbers uniquely identify each form in your TraCS database.  These numbers are automatically generated each time a user creates a new form. </a:t>
            </a:r>
          </a:p>
          <a:p>
            <a:r>
              <a:rPr lang="en-US" sz="2800" b="1" u="sng" dirty="0"/>
              <a:t>Document</a:t>
            </a:r>
            <a:r>
              <a:rPr lang="en-US" sz="2800" dirty="0"/>
              <a:t> your Machine Numbers</a:t>
            </a:r>
          </a:p>
          <a:p>
            <a:r>
              <a:rPr lang="en-US" sz="2800" b="1" u="sng" dirty="0"/>
              <a:t>Never</a:t>
            </a:r>
            <a:r>
              <a:rPr lang="en-US" sz="2800" dirty="0"/>
              <a:t> Archive an inventory form.</a:t>
            </a:r>
          </a:p>
          <a:p>
            <a:r>
              <a:rPr lang="en-US" sz="2800" dirty="0"/>
              <a:t>If Possible</a:t>
            </a:r>
          </a:p>
          <a:p>
            <a:pPr lvl="1"/>
            <a:r>
              <a:rPr lang="en-US" sz="2800" dirty="0"/>
              <a:t>Use Auto Install of UTC Numbers</a:t>
            </a:r>
          </a:p>
          <a:p>
            <a:pPr lvl="1"/>
            <a:r>
              <a:rPr lang="en-US" sz="2800" dirty="0"/>
              <a:t>Use back up of document number feature</a:t>
            </a:r>
          </a:p>
          <a:p>
            <a:endParaRPr lang="en-US" sz="2000" dirty="0"/>
          </a:p>
        </p:txBody>
      </p:sp>
    </p:spTree>
    <p:extLst>
      <p:ext uri="{BB962C8B-B14F-4D97-AF65-F5344CB8AC3E}">
        <p14:creationId xmlns:p14="http://schemas.microsoft.com/office/powerpoint/2010/main" val="294777977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Numbering </a:t>
            </a:r>
            <a:r>
              <a:rPr lang="en-US" dirty="0">
                <a:sym typeface="Wingdings" panose="05000000000000000000" pitchFamily="2" charset="2"/>
              </a:rPr>
              <a:t> Order Numbers from EARS</a:t>
            </a:r>
            <a:endParaRPr lang="en-US" dirty="0"/>
          </a:p>
        </p:txBody>
      </p:sp>
      <p:pic>
        <p:nvPicPr>
          <p:cNvPr id="6" name="Picture 5"/>
          <p:cNvPicPr/>
          <p:nvPr/>
        </p:nvPicPr>
        <p:blipFill>
          <a:blip r:embed="rId2" cstate="print"/>
          <a:srcRect/>
          <a:stretch>
            <a:fillRect/>
          </a:stretch>
        </p:blipFill>
        <p:spPr bwMode="auto">
          <a:xfrm>
            <a:off x="5569640" y="2638631"/>
            <a:ext cx="1175716" cy="1005716"/>
          </a:xfrm>
          <a:prstGeom prst="rect">
            <a:avLst/>
          </a:prstGeom>
          <a:noFill/>
          <a:ln w="9525">
            <a:noFill/>
            <a:miter lim="800000"/>
            <a:headEnd/>
            <a:tailEnd/>
          </a:ln>
        </p:spPr>
      </p:pic>
      <p:pic>
        <p:nvPicPr>
          <p:cNvPr id="7" name="Picture 6"/>
          <p:cNvPicPr/>
          <p:nvPr/>
        </p:nvPicPr>
        <p:blipFill>
          <a:blip r:embed="rId3" cstate="print"/>
          <a:srcRect/>
          <a:stretch>
            <a:fillRect/>
          </a:stretch>
        </p:blipFill>
        <p:spPr bwMode="auto">
          <a:xfrm>
            <a:off x="2628615" y="1684420"/>
            <a:ext cx="7827350" cy="4014015"/>
          </a:xfrm>
          <a:prstGeom prst="rect">
            <a:avLst/>
          </a:prstGeom>
          <a:noFill/>
          <a:ln w="9525">
            <a:noFill/>
            <a:miter lim="800000"/>
            <a:headEnd/>
            <a:tailEnd/>
          </a:ln>
        </p:spPr>
      </p:pic>
      <p:pic>
        <p:nvPicPr>
          <p:cNvPr id="10" name="Picture 9"/>
          <p:cNvPicPr/>
          <p:nvPr/>
        </p:nvPicPr>
        <p:blipFill>
          <a:blip r:embed="rId4" cstate="print"/>
          <a:srcRect/>
          <a:stretch>
            <a:fillRect/>
          </a:stretch>
        </p:blipFill>
        <p:spPr bwMode="auto">
          <a:xfrm>
            <a:off x="2628615" y="1684419"/>
            <a:ext cx="7827350" cy="4014015"/>
          </a:xfrm>
          <a:prstGeom prst="rect">
            <a:avLst/>
          </a:prstGeom>
          <a:noFill/>
          <a:ln w="9525">
            <a:noFill/>
            <a:miter lim="800000"/>
            <a:headEnd/>
            <a:tailEnd/>
          </a:ln>
        </p:spPr>
      </p:pic>
      <p:pic>
        <p:nvPicPr>
          <p:cNvPr id="11" name="Picture 10"/>
          <p:cNvPicPr/>
          <p:nvPr/>
        </p:nvPicPr>
        <p:blipFill>
          <a:blip r:embed="rId5" cstate="print"/>
          <a:srcRect/>
          <a:stretch>
            <a:fillRect/>
          </a:stretch>
        </p:blipFill>
        <p:spPr bwMode="auto">
          <a:xfrm>
            <a:off x="2673101" y="1684418"/>
            <a:ext cx="7782864" cy="4014016"/>
          </a:xfrm>
          <a:prstGeom prst="rect">
            <a:avLst/>
          </a:prstGeom>
          <a:noFill/>
          <a:ln w="9525">
            <a:noFill/>
            <a:miter lim="800000"/>
            <a:headEnd/>
            <a:tailEnd/>
          </a:ln>
        </p:spPr>
      </p:pic>
      <p:pic>
        <p:nvPicPr>
          <p:cNvPr id="12" name="Picture 11"/>
          <p:cNvPicPr/>
          <p:nvPr/>
        </p:nvPicPr>
        <p:blipFill>
          <a:blip r:embed="rId6" cstate="print"/>
          <a:srcRect/>
          <a:stretch>
            <a:fillRect/>
          </a:stretch>
        </p:blipFill>
        <p:spPr bwMode="auto">
          <a:xfrm>
            <a:off x="1011503" y="2089738"/>
            <a:ext cx="10702168" cy="3203375"/>
          </a:xfrm>
          <a:prstGeom prst="rect">
            <a:avLst/>
          </a:prstGeom>
          <a:noFill/>
          <a:ln w="9525">
            <a:noFill/>
            <a:miter lim="800000"/>
            <a:headEnd/>
            <a:tailEnd/>
          </a:ln>
        </p:spPr>
      </p:pic>
      <p:sp>
        <p:nvSpPr>
          <p:cNvPr id="8" name="Rectangle 7"/>
          <p:cNvSpPr/>
          <p:nvPr/>
        </p:nvSpPr>
        <p:spPr>
          <a:xfrm>
            <a:off x="8406843" y="4634155"/>
            <a:ext cx="1373261" cy="388420"/>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p:nvPr/>
        </p:nvPicPr>
        <p:blipFill>
          <a:blip r:embed="rId7" cstate="print"/>
          <a:srcRect/>
          <a:stretch>
            <a:fillRect/>
          </a:stretch>
        </p:blipFill>
        <p:spPr bwMode="auto">
          <a:xfrm>
            <a:off x="1654687" y="1371720"/>
            <a:ext cx="9577572" cy="5373638"/>
          </a:xfrm>
          <a:prstGeom prst="rect">
            <a:avLst/>
          </a:prstGeom>
          <a:noFill/>
          <a:ln w="9525">
            <a:noFill/>
            <a:miter lim="800000"/>
            <a:headEnd/>
            <a:tailEnd/>
          </a:ln>
        </p:spPr>
      </p:pic>
      <p:sp>
        <p:nvSpPr>
          <p:cNvPr id="9" name="Rectangle 8"/>
          <p:cNvSpPr/>
          <p:nvPr/>
        </p:nvSpPr>
        <p:spPr>
          <a:xfrm>
            <a:off x="3116541" y="2346357"/>
            <a:ext cx="7982608" cy="396843"/>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9826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Numbering </a:t>
            </a:r>
            <a:r>
              <a:rPr lang="en-US" dirty="0">
                <a:sym typeface="Wingdings" panose="05000000000000000000" pitchFamily="2" charset="2"/>
              </a:rPr>
              <a:t> Pending Bundle</a:t>
            </a:r>
            <a:endParaRPr lang="en-US" dirty="0"/>
          </a:p>
        </p:txBody>
      </p:sp>
      <p:pic>
        <p:nvPicPr>
          <p:cNvPr id="6" name="Picture 5"/>
          <p:cNvPicPr/>
          <p:nvPr/>
        </p:nvPicPr>
        <p:blipFill>
          <a:blip r:embed="rId3" cstate="print"/>
          <a:srcRect/>
          <a:stretch>
            <a:fillRect/>
          </a:stretch>
        </p:blipFill>
        <p:spPr bwMode="auto">
          <a:xfrm>
            <a:off x="5569640" y="2638631"/>
            <a:ext cx="1175716" cy="1005716"/>
          </a:xfrm>
          <a:prstGeom prst="rect">
            <a:avLst/>
          </a:prstGeom>
          <a:noFill/>
          <a:ln w="9525">
            <a:noFill/>
            <a:miter lim="800000"/>
            <a:headEnd/>
            <a:tailEnd/>
          </a:ln>
        </p:spPr>
      </p:pic>
      <p:pic>
        <p:nvPicPr>
          <p:cNvPr id="3" name="Picture 2"/>
          <p:cNvPicPr>
            <a:picLocks noChangeAspect="1"/>
          </p:cNvPicPr>
          <p:nvPr/>
        </p:nvPicPr>
        <p:blipFill>
          <a:blip r:embed="rId4"/>
          <a:stretch>
            <a:fillRect/>
          </a:stretch>
        </p:blipFill>
        <p:spPr>
          <a:xfrm>
            <a:off x="3933985" y="1937642"/>
            <a:ext cx="4862927" cy="3966738"/>
          </a:xfrm>
          <a:prstGeom prst="rect">
            <a:avLst/>
          </a:prstGeom>
        </p:spPr>
      </p:pic>
      <p:sp>
        <p:nvSpPr>
          <p:cNvPr id="8" name="Rectangle 7"/>
          <p:cNvSpPr/>
          <p:nvPr/>
        </p:nvSpPr>
        <p:spPr>
          <a:xfrm>
            <a:off x="4992187" y="3338980"/>
            <a:ext cx="3804725" cy="388420"/>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5"/>
          <a:stretch>
            <a:fillRect/>
          </a:stretch>
        </p:blipFill>
        <p:spPr>
          <a:xfrm>
            <a:off x="2003012" y="2114784"/>
            <a:ext cx="9484687" cy="3059126"/>
          </a:xfrm>
          <a:prstGeom prst="rect">
            <a:avLst/>
          </a:prstGeom>
        </p:spPr>
      </p:pic>
      <p:sp>
        <p:nvSpPr>
          <p:cNvPr id="14" name="Rectangle 13"/>
          <p:cNvSpPr/>
          <p:nvPr/>
        </p:nvSpPr>
        <p:spPr>
          <a:xfrm flipV="1">
            <a:off x="8319367" y="4664466"/>
            <a:ext cx="1286972" cy="349321"/>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6"/>
          <a:stretch>
            <a:fillRect/>
          </a:stretch>
        </p:blipFill>
        <p:spPr>
          <a:xfrm>
            <a:off x="3069003" y="1436513"/>
            <a:ext cx="6537335" cy="5343301"/>
          </a:xfrm>
          <a:prstGeom prst="rect">
            <a:avLst/>
          </a:prstGeom>
        </p:spPr>
      </p:pic>
      <p:sp>
        <p:nvSpPr>
          <p:cNvPr id="15" name="Rectangle 14"/>
          <p:cNvSpPr/>
          <p:nvPr/>
        </p:nvSpPr>
        <p:spPr>
          <a:xfrm>
            <a:off x="6205591" y="6226139"/>
            <a:ext cx="1335640" cy="356512"/>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7"/>
          <a:stretch>
            <a:fillRect/>
          </a:stretch>
        </p:blipFill>
        <p:spPr>
          <a:xfrm>
            <a:off x="1899213" y="2178439"/>
            <a:ext cx="9692284" cy="2549682"/>
          </a:xfrm>
          <a:prstGeom prst="rect">
            <a:avLst/>
          </a:prstGeom>
        </p:spPr>
      </p:pic>
      <p:sp>
        <p:nvSpPr>
          <p:cNvPr id="17" name="Rectangle 16"/>
          <p:cNvSpPr/>
          <p:nvPr/>
        </p:nvSpPr>
        <p:spPr>
          <a:xfrm>
            <a:off x="8013843" y="4249499"/>
            <a:ext cx="1500028" cy="285666"/>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8"/>
          <a:stretch>
            <a:fillRect/>
          </a:stretch>
        </p:blipFill>
        <p:spPr>
          <a:xfrm>
            <a:off x="1899212" y="2164590"/>
            <a:ext cx="9588487" cy="3248072"/>
          </a:xfrm>
          <a:prstGeom prst="rect">
            <a:avLst/>
          </a:prstGeom>
        </p:spPr>
      </p:pic>
      <p:sp>
        <p:nvSpPr>
          <p:cNvPr id="19" name="Rectangle 18"/>
          <p:cNvSpPr/>
          <p:nvPr/>
        </p:nvSpPr>
        <p:spPr>
          <a:xfrm>
            <a:off x="9195371" y="4741970"/>
            <a:ext cx="1910994" cy="431940"/>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9"/>
          <a:stretch>
            <a:fillRect/>
          </a:stretch>
        </p:blipFill>
        <p:spPr>
          <a:xfrm>
            <a:off x="1868854" y="1826816"/>
            <a:ext cx="10136070" cy="1976893"/>
          </a:xfrm>
          <a:prstGeom prst="rect">
            <a:avLst/>
          </a:prstGeom>
        </p:spPr>
      </p:pic>
      <p:pic>
        <p:nvPicPr>
          <p:cNvPr id="21" name="Picture 20"/>
          <p:cNvPicPr>
            <a:picLocks noChangeAspect="1"/>
          </p:cNvPicPr>
          <p:nvPr/>
        </p:nvPicPr>
        <p:blipFill>
          <a:blip r:embed="rId10"/>
          <a:stretch>
            <a:fillRect/>
          </a:stretch>
        </p:blipFill>
        <p:spPr>
          <a:xfrm>
            <a:off x="1465372" y="2554469"/>
            <a:ext cx="10559966" cy="1662633"/>
          </a:xfrm>
          <a:prstGeom prst="rect">
            <a:avLst/>
          </a:prstGeom>
        </p:spPr>
      </p:pic>
      <p:sp>
        <p:nvSpPr>
          <p:cNvPr id="22" name="Rectangle 21"/>
          <p:cNvSpPr/>
          <p:nvPr/>
        </p:nvSpPr>
        <p:spPr>
          <a:xfrm>
            <a:off x="3913570" y="2847261"/>
            <a:ext cx="1078617" cy="294555"/>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485785" y="3141816"/>
            <a:ext cx="517227" cy="785924"/>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p:nvPr/>
        </p:nvPicPr>
        <p:blipFill>
          <a:blip r:embed="rId11" cstate="print"/>
          <a:srcRect/>
          <a:stretch>
            <a:fillRect/>
          </a:stretch>
        </p:blipFill>
        <p:spPr bwMode="auto">
          <a:xfrm>
            <a:off x="3141203" y="1693478"/>
            <a:ext cx="6293377" cy="4232313"/>
          </a:xfrm>
          <a:prstGeom prst="rect">
            <a:avLst/>
          </a:prstGeom>
          <a:noFill/>
          <a:ln w="9525">
            <a:noFill/>
            <a:miter lim="800000"/>
            <a:headEnd/>
            <a:tailEnd/>
          </a:ln>
        </p:spPr>
      </p:pic>
      <p:sp>
        <p:nvSpPr>
          <p:cNvPr id="25" name="Rectangle 24"/>
          <p:cNvSpPr/>
          <p:nvPr/>
        </p:nvSpPr>
        <p:spPr>
          <a:xfrm>
            <a:off x="3416760" y="2369310"/>
            <a:ext cx="3863083" cy="227240"/>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12"/>
          <a:stretch>
            <a:fillRect/>
          </a:stretch>
        </p:blipFill>
        <p:spPr>
          <a:xfrm>
            <a:off x="1203468" y="2932152"/>
            <a:ext cx="11083774" cy="680914"/>
          </a:xfrm>
          <a:prstGeom prst="rect">
            <a:avLst/>
          </a:prstGeom>
        </p:spPr>
      </p:pic>
      <p:sp>
        <p:nvSpPr>
          <p:cNvPr id="27" name="Rectangle 26"/>
          <p:cNvSpPr/>
          <p:nvPr/>
        </p:nvSpPr>
        <p:spPr>
          <a:xfrm>
            <a:off x="1151567" y="2925587"/>
            <a:ext cx="11083775" cy="707215"/>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431622" y="5438963"/>
            <a:ext cx="1387012" cy="345388"/>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278405" y="4045428"/>
            <a:ext cx="10830098" cy="1754326"/>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a:solidFill>
                  <a:schemeClr val="accent3"/>
                </a:solidFill>
              </a:rPr>
              <a:t>On Workstation sending to Mobile(Not installed yet)…</a:t>
            </a:r>
          </a:p>
        </p:txBody>
      </p:sp>
      <p:pic>
        <p:nvPicPr>
          <p:cNvPr id="30" name="Picture 29"/>
          <p:cNvPicPr/>
          <p:nvPr/>
        </p:nvPicPr>
        <p:blipFill>
          <a:blip r:embed="rId13" cstate="print"/>
          <a:srcRect/>
          <a:stretch>
            <a:fillRect/>
          </a:stretch>
        </p:blipFill>
        <p:spPr bwMode="auto">
          <a:xfrm>
            <a:off x="3090916" y="1683204"/>
            <a:ext cx="6343664" cy="4345771"/>
          </a:xfrm>
          <a:prstGeom prst="rect">
            <a:avLst/>
          </a:prstGeom>
          <a:noFill/>
          <a:ln w="9525">
            <a:noFill/>
            <a:miter lim="800000"/>
            <a:headEnd/>
            <a:tailEnd/>
          </a:ln>
        </p:spPr>
      </p:pic>
      <p:sp>
        <p:nvSpPr>
          <p:cNvPr id="31" name="Rectangle 30"/>
          <p:cNvSpPr/>
          <p:nvPr/>
        </p:nvSpPr>
        <p:spPr>
          <a:xfrm>
            <a:off x="6050389" y="5490988"/>
            <a:ext cx="1367554" cy="308766"/>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p:nvPicPr>
        <p:blipFill>
          <a:blip r:embed="rId14">
            <a:clrChange>
              <a:clrFrom>
                <a:srgbClr val="FEFEFE"/>
              </a:clrFrom>
              <a:clrTo>
                <a:srgbClr val="FEFEFE">
                  <a:alpha val="0"/>
                </a:srgbClr>
              </a:clrTo>
            </a:clrChange>
          </a:blip>
          <a:stretch>
            <a:fillRect/>
          </a:stretch>
        </p:blipFill>
        <p:spPr>
          <a:xfrm>
            <a:off x="26791" y="2554469"/>
            <a:ext cx="3805030" cy="3049064"/>
          </a:xfrm>
          <a:prstGeom prst="rect">
            <a:avLst/>
          </a:prstGeom>
        </p:spPr>
      </p:pic>
      <p:pic>
        <p:nvPicPr>
          <p:cNvPr id="35" name="Picture 34"/>
          <p:cNvPicPr>
            <a:picLocks noChangeAspect="1"/>
          </p:cNvPicPr>
          <p:nvPr/>
        </p:nvPicPr>
        <p:blipFill>
          <a:blip r:embed="rId15">
            <a:clrChange>
              <a:clrFrom>
                <a:srgbClr val="FFFFFF"/>
              </a:clrFrom>
              <a:clrTo>
                <a:srgbClr val="FFFFFF">
                  <a:alpha val="0"/>
                </a:srgbClr>
              </a:clrTo>
            </a:clrChange>
            <a:duotone>
              <a:prstClr val="black"/>
              <a:schemeClr val="accent3">
                <a:tint val="45000"/>
                <a:satMod val="400000"/>
              </a:schemeClr>
            </a:duotone>
          </a:blip>
          <a:stretch>
            <a:fillRect/>
          </a:stretch>
        </p:blipFill>
        <p:spPr>
          <a:xfrm>
            <a:off x="3984399" y="3762953"/>
            <a:ext cx="895350" cy="1733550"/>
          </a:xfrm>
          <a:prstGeom prst="rect">
            <a:avLst/>
          </a:prstGeom>
        </p:spPr>
      </p:pic>
      <p:pic>
        <p:nvPicPr>
          <p:cNvPr id="36" name="Picture 35"/>
          <p:cNvPicPr>
            <a:picLocks noChangeAspect="1"/>
          </p:cNvPicPr>
          <p:nvPr/>
        </p:nvPicPr>
        <p:blipFill>
          <a:blip r:embed="rId16">
            <a:clrChange>
              <a:clrFrom>
                <a:srgbClr val="FEFEFE"/>
              </a:clrFrom>
              <a:clrTo>
                <a:srgbClr val="FEFEFE">
                  <a:alpha val="0"/>
                </a:srgbClr>
              </a:clrTo>
            </a:clrChange>
          </a:blip>
          <a:stretch>
            <a:fillRect/>
          </a:stretch>
        </p:blipFill>
        <p:spPr>
          <a:xfrm>
            <a:off x="9640792" y="3615014"/>
            <a:ext cx="2413552" cy="1704416"/>
          </a:xfrm>
          <a:prstGeom prst="rect">
            <a:avLst/>
          </a:prstGeom>
        </p:spPr>
      </p:pic>
      <p:pic>
        <p:nvPicPr>
          <p:cNvPr id="37" name="Picture 36"/>
          <p:cNvPicPr>
            <a:picLocks noChangeAspect="1"/>
          </p:cNvPicPr>
          <p:nvPr/>
        </p:nvPicPr>
        <p:blipFill>
          <a:blip r:embed="rId17">
            <a:clrChange>
              <a:clrFrom>
                <a:srgbClr val="FFFFFF"/>
              </a:clrFrom>
              <a:clrTo>
                <a:srgbClr val="FFFFFF">
                  <a:alpha val="0"/>
                </a:srgbClr>
              </a:clrTo>
            </a:clrChange>
            <a:duotone>
              <a:prstClr val="black"/>
              <a:schemeClr val="accent3">
                <a:tint val="45000"/>
                <a:satMod val="400000"/>
              </a:schemeClr>
            </a:duotone>
          </a:blip>
          <a:stretch>
            <a:fillRect/>
          </a:stretch>
        </p:blipFill>
        <p:spPr>
          <a:xfrm>
            <a:off x="5098921" y="3729929"/>
            <a:ext cx="885825" cy="1666875"/>
          </a:xfrm>
          <a:prstGeom prst="rect">
            <a:avLst/>
          </a:prstGeom>
        </p:spPr>
      </p:pic>
      <p:pic>
        <p:nvPicPr>
          <p:cNvPr id="38" name="Picture 37"/>
          <p:cNvPicPr>
            <a:picLocks noChangeAspect="1"/>
          </p:cNvPicPr>
          <p:nvPr/>
        </p:nvPicPr>
        <p:blipFill>
          <a:blip r:embed="rId18">
            <a:clrChange>
              <a:clrFrom>
                <a:srgbClr val="FFFFFF"/>
              </a:clrFrom>
              <a:clrTo>
                <a:srgbClr val="FFFFFF">
                  <a:alpha val="0"/>
                </a:srgbClr>
              </a:clrTo>
            </a:clrChange>
            <a:duotone>
              <a:prstClr val="black"/>
              <a:schemeClr val="accent3">
                <a:tint val="45000"/>
                <a:satMod val="400000"/>
              </a:schemeClr>
            </a:duotone>
          </a:blip>
          <a:stretch>
            <a:fillRect/>
          </a:stretch>
        </p:blipFill>
        <p:spPr>
          <a:xfrm>
            <a:off x="5987089" y="3705478"/>
            <a:ext cx="1143000" cy="1685925"/>
          </a:xfrm>
          <a:prstGeom prst="rect">
            <a:avLst/>
          </a:prstGeom>
        </p:spPr>
      </p:pic>
      <p:pic>
        <p:nvPicPr>
          <p:cNvPr id="39" name="Picture 38"/>
          <p:cNvPicPr>
            <a:picLocks noChangeAspect="1"/>
          </p:cNvPicPr>
          <p:nvPr/>
        </p:nvPicPr>
        <p:blipFill>
          <a:blip r:embed="rId19">
            <a:clrChange>
              <a:clrFrom>
                <a:srgbClr val="FEFEFE"/>
              </a:clrFrom>
              <a:clrTo>
                <a:srgbClr val="FEFEFE">
                  <a:alpha val="0"/>
                </a:srgbClr>
              </a:clrTo>
            </a:clrChange>
            <a:duotone>
              <a:prstClr val="black"/>
              <a:schemeClr val="accent3">
                <a:tint val="45000"/>
                <a:satMod val="400000"/>
              </a:schemeClr>
            </a:duotone>
          </a:blip>
          <a:stretch>
            <a:fillRect/>
          </a:stretch>
        </p:blipFill>
        <p:spPr>
          <a:xfrm>
            <a:off x="7132886" y="3699894"/>
            <a:ext cx="1295400" cy="1704975"/>
          </a:xfrm>
          <a:prstGeom prst="rect">
            <a:avLst/>
          </a:prstGeom>
        </p:spPr>
      </p:pic>
      <p:pic>
        <p:nvPicPr>
          <p:cNvPr id="40" name="Picture 39"/>
          <p:cNvPicPr>
            <a:picLocks noChangeAspect="1"/>
          </p:cNvPicPr>
          <p:nvPr/>
        </p:nvPicPr>
        <p:blipFill>
          <a:blip r:embed="rId20">
            <a:clrChange>
              <a:clrFrom>
                <a:srgbClr val="FFFFFF"/>
              </a:clrFrom>
              <a:clrTo>
                <a:srgbClr val="FFFFFF">
                  <a:alpha val="0"/>
                </a:srgbClr>
              </a:clrTo>
            </a:clrChange>
            <a:duotone>
              <a:prstClr val="black"/>
              <a:schemeClr val="accent3">
                <a:tint val="45000"/>
                <a:satMod val="400000"/>
              </a:schemeClr>
            </a:duotone>
          </a:blip>
          <a:stretch>
            <a:fillRect/>
          </a:stretch>
        </p:blipFill>
        <p:spPr>
          <a:xfrm>
            <a:off x="8426716" y="3621151"/>
            <a:ext cx="1314450" cy="1781175"/>
          </a:xfrm>
          <a:prstGeom prst="rect">
            <a:avLst/>
          </a:prstGeom>
        </p:spPr>
      </p:pic>
      <p:pic>
        <p:nvPicPr>
          <p:cNvPr id="41" name="Picture 40"/>
          <p:cNvPicPr>
            <a:picLocks noChangeAspect="1"/>
          </p:cNvPicPr>
          <p:nvPr/>
        </p:nvPicPr>
        <p:blipFill>
          <a:blip r:embed="rId21"/>
          <a:stretch>
            <a:fillRect/>
          </a:stretch>
        </p:blipFill>
        <p:spPr>
          <a:xfrm>
            <a:off x="1103239" y="1613798"/>
            <a:ext cx="10951105" cy="2674942"/>
          </a:xfrm>
          <a:prstGeom prst="rect">
            <a:avLst/>
          </a:prstGeom>
        </p:spPr>
      </p:pic>
      <p:sp>
        <p:nvSpPr>
          <p:cNvPr id="43" name="Rectangle 42"/>
          <p:cNvSpPr/>
          <p:nvPr/>
        </p:nvSpPr>
        <p:spPr>
          <a:xfrm>
            <a:off x="4992187" y="2125652"/>
            <a:ext cx="1753169" cy="397419"/>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1126428" y="2573490"/>
            <a:ext cx="873788" cy="1249044"/>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p:cNvPicPr>
            <a:picLocks noChangeAspect="1"/>
          </p:cNvPicPr>
          <p:nvPr/>
        </p:nvPicPr>
        <p:blipFill>
          <a:blip r:embed="rId22"/>
          <a:stretch>
            <a:fillRect/>
          </a:stretch>
        </p:blipFill>
        <p:spPr>
          <a:xfrm>
            <a:off x="3147535" y="1456271"/>
            <a:ext cx="5661777" cy="5377979"/>
          </a:xfrm>
          <a:prstGeom prst="rect">
            <a:avLst/>
          </a:prstGeom>
        </p:spPr>
      </p:pic>
      <p:pic>
        <p:nvPicPr>
          <p:cNvPr id="45" name="Picture 44"/>
          <p:cNvPicPr>
            <a:picLocks noChangeAspect="1"/>
          </p:cNvPicPr>
          <p:nvPr/>
        </p:nvPicPr>
        <p:blipFill>
          <a:blip r:embed="rId23"/>
          <a:stretch>
            <a:fillRect/>
          </a:stretch>
        </p:blipFill>
        <p:spPr>
          <a:xfrm>
            <a:off x="1684284" y="2807899"/>
            <a:ext cx="9534055" cy="739074"/>
          </a:xfrm>
          <a:prstGeom prst="rect">
            <a:avLst/>
          </a:prstGeom>
        </p:spPr>
      </p:pic>
      <p:sp>
        <p:nvSpPr>
          <p:cNvPr id="46" name="Rectangle 45"/>
          <p:cNvSpPr/>
          <p:nvPr/>
        </p:nvSpPr>
        <p:spPr>
          <a:xfrm>
            <a:off x="1099667" y="3861179"/>
            <a:ext cx="11092333" cy="1754326"/>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a:solidFill>
                  <a:schemeClr val="accent3"/>
                </a:solidFill>
              </a:rPr>
              <a:t>From Workstation sending to Mobile(Not installed yet)…</a:t>
            </a:r>
          </a:p>
        </p:txBody>
      </p:sp>
      <p:sp>
        <p:nvSpPr>
          <p:cNvPr id="47" name="Rectangle 46"/>
          <p:cNvSpPr/>
          <p:nvPr/>
        </p:nvSpPr>
        <p:spPr>
          <a:xfrm>
            <a:off x="1654123" y="2790960"/>
            <a:ext cx="9545128" cy="723647"/>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flipV="1">
            <a:off x="6089765" y="6221606"/>
            <a:ext cx="1269959" cy="410064"/>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742449" y="2663653"/>
            <a:ext cx="10830098"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a:solidFill>
                  <a:schemeClr val="accent3"/>
                </a:solidFill>
              </a:rPr>
              <a:t>ELCI Citation Numbers Installed</a:t>
            </a:r>
          </a:p>
        </p:txBody>
      </p:sp>
      <p:sp>
        <p:nvSpPr>
          <p:cNvPr id="50" name="Rectangle 49"/>
          <p:cNvSpPr/>
          <p:nvPr/>
        </p:nvSpPr>
        <p:spPr>
          <a:xfrm>
            <a:off x="3339101" y="2401471"/>
            <a:ext cx="2938409" cy="221301"/>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4"/>
          <a:stretch>
            <a:fillRect/>
          </a:stretch>
        </p:blipFill>
        <p:spPr>
          <a:xfrm>
            <a:off x="1049559" y="1661897"/>
            <a:ext cx="10754256" cy="2622125"/>
          </a:xfrm>
          <a:prstGeom prst="rect">
            <a:avLst/>
          </a:prstGeom>
        </p:spPr>
      </p:pic>
      <p:sp>
        <p:nvSpPr>
          <p:cNvPr id="51" name="Rectangle 50"/>
          <p:cNvSpPr/>
          <p:nvPr/>
        </p:nvSpPr>
        <p:spPr>
          <a:xfrm flipV="1">
            <a:off x="4897812" y="2178742"/>
            <a:ext cx="1718642" cy="422093"/>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flipV="1">
            <a:off x="2000216" y="2608508"/>
            <a:ext cx="1048373" cy="1214026"/>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016184" y="1436513"/>
            <a:ext cx="6399474" cy="43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Rectangle 52"/>
          <p:cNvSpPr/>
          <p:nvPr/>
        </p:nvSpPr>
        <p:spPr>
          <a:xfrm flipV="1">
            <a:off x="8168326" y="5283093"/>
            <a:ext cx="1202181" cy="332411"/>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26">
            <a:clrChange>
              <a:clrFrom>
                <a:srgbClr val="FEFEFE"/>
              </a:clrFrom>
              <a:clrTo>
                <a:srgbClr val="FEFEFE">
                  <a:alpha val="0"/>
                </a:srgbClr>
              </a:clrTo>
            </a:clrChange>
            <a:duotone>
              <a:prstClr val="black"/>
              <a:schemeClr val="accent2">
                <a:tint val="45000"/>
                <a:satMod val="400000"/>
              </a:schemeClr>
            </a:duotone>
          </a:blip>
          <a:stretch>
            <a:fillRect/>
          </a:stretch>
        </p:blipFill>
        <p:spPr>
          <a:xfrm>
            <a:off x="8552978" y="3856500"/>
            <a:ext cx="838200" cy="1323975"/>
          </a:xfrm>
          <a:prstGeom prst="rect">
            <a:avLst/>
          </a:prstGeom>
        </p:spPr>
      </p:pic>
      <p:pic>
        <p:nvPicPr>
          <p:cNvPr id="11" name="Picture 10"/>
          <p:cNvPicPr>
            <a:picLocks noChangeAspect="1"/>
          </p:cNvPicPr>
          <p:nvPr/>
        </p:nvPicPr>
        <p:blipFill>
          <a:blip r:embed="rId27">
            <a:clrChange>
              <a:clrFrom>
                <a:srgbClr val="FDFDFD"/>
              </a:clrFrom>
              <a:clrTo>
                <a:srgbClr val="FDFDFD">
                  <a:alpha val="0"/>
                </a:srgbClr>
              </a:clrTo>
            </a:clrChange>
            <a:duotone>
              <a:prstClr val="black"/>
              <a:schemeClr val="accent2">
                <a:tint val="45000"/>
                <a:satMod val="400000"/>
              </a:schemeClr>
            </a:duotone>
          </a:blip>
          <a:stretch>
            <a:fillRect/>
          </a:stretch>
        </p:blipFill>
        <p:spPr>
          <a:xfrm>
            <a:off x="7623086" y="3847552"/>
            <a:ext cx="809625" cy="1343025"/>
          </a:xfrm>
          <a:prstGeom prst="rect">
            <a:avLst/>
          </a:prstGeom>
        </p:spPr>
      </p:pic>
      <p:pic>
        <p:nvPicPr>
          <p:cNvPr id="12" name="Picture 11"/>
          <p:cNvPicPr>
            <a:picLocks noChangeAspect="1"/>
          </p:cNvPicPr>
          <p:nvPr/>
        </p:nvPicPr>
        <p:blipFill>
          <a:blip r:embed="rId28">
            <a:clrChange>
              <a:clrFrom>
                <a:srgbClr val="FDFDFD"/>
              </a:clrFrom>
              <a:clrTo>
                <a:srgbClr val="FDFDFD">
                  <a:alpha val="0"/>
                </a:srgbClr>
              </a:clrTo>
            </a:clrChange>
            <a:duotone>
              <a:prstClr val="black"/>
              <a:schemeClr val="accent2">
                <a:tint val="45000"/>
                <a:satMod val="400000"/>
              </a:schemeClr>
            </a:duotone>
          </a:blip>
          <a:stretch>
            <a:fillRect/>
          </a:stretch>
        </p:blipFill>
        <p:spPr>
          <a:xfrm>
            <a:off x="6833744" y="3882035"/>
            <a:ext cx="828675" cy="1314450"/>
          </a:xfrm>
          <a:prstGeom prst="rect">
            <a:avLst/>
          </a:prstGeom>
        </p:spPr>
      </p:pic>
      <p:pic>
        <p:nvPicPr>
          <p:cNvPr id="13" name="Picture 12"/>
          <p:cNvPicPr>
            <a:picLocks noChangeAspect="1"/>
          </p:cNvPicPr>
          <p:nvPr/>
        </p:nvPicPr>
        <p:blipFill>
          <a:blip r:embed="rId29">
            <a:clrChange>
              <a:clrFrom>
                <a:srgbClr val="FEFEFE"/>
              </a:clrFrom>
              <a:clrTo>
                <a:srgbClr val="FEFEFE">
                  <a:alpha val="0"/>
                </a:srgbClr>
              </a:clrTo>
            </a:clrChange>
            <a:duotone>
              <a:prstClr val="black"/>
              <a:schemeClr val="accent2">
                <a:tint val="45000"/>
                <a:satMod val="400000"/>
              </a:schemeClr>
            </a:duotone>
          </a:blip>
          <a:stretch>
            <a:fillRect/>
          </a:stretch>
        </p:blipFill>
        <p:spPr>
          <a:xfrm>
            <a:off x="5754551" y="3874951"/>
            <a:ext cx="847725" cy="1285875"/>
          </a:xfrm>
          <a:prstGeom prst="rect">
            <a:avLst/>
          </a:prstGeom>
        </p:spPr>
      </p:pic>
      <p:pic>
        <p:nvPicPr>
          <p:cNvPr id="32" name="Picture 31"/>
          <p:cNvPicPr>
            <a:picLocks noChangeAspect="1"/>
          </p:cNvPicPr>
          <p:nvPr/>
        </p:nvPicPr>
        <p:blipFill>
          <a:blip r:embed="rId30">
            <a:clrChange>
              <a:clrFrom>
                <a:srgbClr val="FDFDFD"/>
              </a:clrFrom>
              <a:clrTo>
                <a:srgbClr val="FDFDFD">
                  <a:alpha val="0"/>
                </a:srgbClr>
              </a:clrTo>
            </a:clrChange>
            <a:duotone>
              <a:prstClr val="black"/>
              <a:schemeClr val="accent2">
                <a:tint val="45000"/>
                <a:satMod val="400000"/>
              </a:schemeClr>
            </a:duotone>
          </a:blip>
          <a:stretch>
            <a:fillRect/>
          </a:stretch>
        </p:blipFill>
        <p:spPr>
          <a:xfrm>
            <a:off x="4606411" y="3819550"/>
            <a:ext cx="942975" cy="1314450"/>
          </a:xfrm>
          <a:prstGeom prst="rect">
            <a:avLst/>
          </a:prstGeom>
        </p:spPr>
      </p:pic>
      <p:pic>
        <p:nvPicPr>
          <p:cNvPr id="34" name="Picture 33"/>
          <p:cNvPicPr>
            <a:picLocks noChangeAspect="1"/>
          </p:cNvPicPr>
          <p:nvPr/>
        </p:nvPicPr>
        <p:blipFill>
          <a:blip r:embed="rId31">
            <a:clrChange>
              <a:clrFrom>
                <a:srgbClr val="FDFDFD"/>
              </a:clrFrom>
              <a:clrTo>
                <a:srgbClr val="FDFDFD">
                  <a:alpha val="0"/>
                </a:srgbClr>
              </a:clrTo>
            </a:clrChange>
            <a:duotone>
              <a:prstClr val="black"/>
              <a:schemeClr val="accent2">
                <a:tint val="45000"/>
                <a:satMod val="400000"/>
              </a:schemeClr>
            </a:duotone>
          </a:blip>
          <a:stretch>
            <a:fillRect/>
          </a:stretch>
        </p:blipFill>
        <p:spPr>
          <a:xfrm>
            <a:off x="3697951" y="3894356"/>
            <a:ext cx="895350" cy="1266825"/>
          </a:xfrm>
          <a:prstGeom prst="rect">
            <a:avLst/>
          </a:prstGeom>
        </p:spPr>
      </p:pic>
      <p:pic>
        <p:nvPicPr>
          <p:cNvPr id="54" name="Picture 53"/>
          <p:cNvPicPr>
            <a:picLocks noChangeAspect="1"/>
          </p:cNvPicPr>
          <p:nvPr/>
        </p:nvPicPr>
        <p:blipFill>
          <a:blip r:embed="rId32"/>
          <a:stretch>
            <a:fillRect/>
          </a:stretch>
        </p:blipFill>
        <p:spPr>
          <a:xfrm>
            <a:off x="1171571" y="1542701"/>
            <a:ext cx="10971346" cy="1763882"/>
          </a:xfrm>
          <a:prstGeom prst="rect">
            <a:avLst/>
          </a:prstGeom>
        </p:spPr>
      </p:pic>
      <p:sp>
        <p:nvSpPr>
          <p:cNvPr id="56" name="Rectangle 55"/>
          <p:cNvSpPr/>
          <p:nvPr/>
        </p:nvSpPr>
        <p:spPr>
          <a:xfrm>
            <a:off x="3697951" y="1903801"/>
            <a:ext cx="1165408" cy="281260"/>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1723515" y="2200748"/>
            <a:ext cx="761055" cy="795548"/>
          </a:xfrm>
          <a:prstGeom prst="rect">
            <a:avLst/>
          </a:prstGeom>
          <a:noFill/>
          <a:ln w="50800">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Picture 54"/>
          <p:cNvPicPr>
            <a:picLocks noChangeAspect="1"/>
          </p:cNvPicPr>
          <p:nvPr/>
        </p:nvPicPr>
        <p:blipFill>
          <a:blip r:embed="rId33"/>
          <a:stretch>
            <a:fillRect/>
          </a:stretch>
        </p:blipFill>
        <p:spPr>
          <a:xfrm>
            <a:off x="3044696" y="1421637"/>
            <a:ext cx="5687828" cy="5415615"/>
          </a:xfrm>
          <a:prstGeom prst="rect">
            <a:avLst/>
          </a:prstGeom>
        </p:spPr>
      </p:pic>
      <p:sp>
        <p:nvSpPr>
          <p:cNvPr id="59" name="Rectangle 58"/>
          <p:cNvSpPr/>
          <p:nvPr/>
        </p:nvSpPr>
        <p:spPr>
          <a:xfrm>
            <a:off x="3271196" y="2551239"/>
            <a:ext cx="4547438" cy="212067"/>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flipV="1">
            <a:off x="5996720" y="6239958"/>
            <a:ext cx="1283123" cy="413486"/>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Picture 60"/>
          <p:cNvPicPr>
            <a:picLocks noChangeAspect="1"/>
          </p:cNvPicPr>
          <p:nvPr/>
        </p:nvPicPr>
        <p:blipFill>
          <a:blip r:embed="rId34"/>
          <a:stretch>
            <a:fillRect/>
          </a:stretch>
        </p:blipFill>
        <p:spPr>
          <a:xfrm>
            <a:off x="1754537" y="2910175"/>
            <a:ext cx="10324596" cy="878689"/>
          </a:xfrm>
          <a:prstGeom prst="rect">
            <a:avLst/>
          </a:prstGeom>
        </p:spPr>
      </p:pic>
      <p:sp>
        <p:nvSpPr>
          <p:cNvPr id="64" name="Rectangle 63"/>
          <p:cNvSpPr/>
          <p:nvPr/>
        </p:nvSpPr>
        <p:spPr>
          <a:xfrm flipV="1">
            <a:off x="1752483" y="2998243"/>
            <a:ext cx="10332022" cy="782661"/>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1430805" y="4197828"/>
            <a:ext cx="10830098" cy="1754326"/>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a:solidFill>
                  <a:schemeClr val="accent3"/>
                </a:solidFill>
              </a:rPr>
              <a:t>On Workstation pulling from Mobile(</a:t>
            </a:r>
            <a:r>
              <a:rPr lang="en-US" sz="5400" b="1" u="sng" dirty="0">
                <a:ln/>
                <a:solidFill>
                  <a:schemeClr val="accent3"/>
                </a:solidFill>
              </a:rPr>
              <a:t>Installed</a:t>
            </a:r>
            <a:r>
              <a:rPr lang="en-US" sz="5400" b="1" dirty="0">
                <a:ln/>
                <a:solidFill>
                  <a:schemeClr val="accent3"/>
                </a:solidFill>
              </a:rPr>
              <a:t>)…</a:t>
            </a:r>
          </a:p>
        </p:txBody>
      </p:sp>
      <p:pic>
        <p:nvPicPr>
          <p:cNvPr id="62" name="Picture 61"/>
          <p:cNvPicPr>
            <a:picLocks noChangeAspect="1"/>
          </p:cNvPicPr>
          <p:nvPr/>
        </p:nvPicPr>
        <p:blipFill>
          <a:blip r:embed="rId35"/>
          <a:stretch>
            <a:fillRect/>
          </a:stretch>
        </p:blipFill>
        <p:spPr>
          <a:xfrm>
            <a:off x="1752483" y="1617202"/>
            <a:ext cx="8480578" cy="2902579"/>
          </a:xfrm>
          <a:prstGeom prst="rect">
            <a:avLst/>
          </a:prstGeom>
        </p:spPr>
      </p:pic>
    </p:spTree>
    <p:extLst>
      <p:ext uri="{BB962C8B-B14F-4D97-AF65-F5344CB8AC3E}">
        <p14:creationId xmlns:p14="http://schemas.microsoft.com/office/powerpoint/2010/main" val="3437956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4"/>
                                        </p:tgtEl>
                                      </p:cBhvr>
                                    </p:animEffect>
                                    <p:set>
                                      <p:cBhvr>
                                        <p:cTn id="39" dur="1" fill="hold">
                                          <p:stCondLst>
                                            <p:cond delay="499"/>
                                          </p:stCondLst>
                                        </p:cTn>
                                        <p:tgtEl>
                                          <p:spTgt spid="4"/>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16"/>
                                        </p:tgtEl>
                                      </p:cBhvr>
                                    </p:animEffect>
                                    <p:set>
                                      <p:cBhvr>
                                        <p:cTn id="64" dur="1" fill="hold">
                                          <p:stCondLst>
                                            <p:cond delay="499"/>
                                          </p:stCondLst>
                                        </p:cTn>
                                        <p:tgtEl>
                                          <p:spTgt spid="16"/>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par>
                                <p:cTn id="79" presetID="10" presetClass="exit" presetSubtype="0" fill="hold" nodeType="withEffect">
                                  <p:stCondLst>
                                    <p:cond delay="0"/>
                                  </p:stCondLst>
                                  <p:childTnLst>
                                    <p:animEffect transition="out" filter="fade">
                                      <p:cBhvr>
                                        <p:cTn id="80" dur="500"/>
                                        <p:tgtEl>
                                          <p:spTgt spid="18"/>
                                        </p:tgtEl>
                                      </p:cBhvr>
                                    </p:animEffect>
                                    <p:set>
                                      <p:cBhvr>
                                        <p:cTn id="81" dur="1" fill="hold">
                                          <p:stCondLst>
                                            <p:cond delay="499"/>
                                          </p:stCondLst>
                                        </p:cTn>
                                        <p:tgtEl>
                                          <p:spTgt spid="18"/>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20"/>
                                        </p:tgtEl>
                                      </p:cBhvr>
                                    </p:animEffect>
                                    <p:set>
                                      <p:cBhvr>
                                        <p:cTn id="89" dur="1" fill="hold">
                                          <p:stCondLst>
                                            <p:cond delay="499"/>
                                          </p:stCondLst>
                                        </p:cTn>
                                        <p:tgtEl>
                                          <p:spTgt spid="20"/>
                                        </p:tgtEl>
                                        <p:attrNameLst>
                                          <p:attrName>style.visibility</p:attrName>
                                        </p:attrNameLst>
                                      </p:cBhvr>
                                      <p:to>
                                        <p:strVal val="hidden"/>
                                      </p:to>
                                    </p:set>
                                  </p:childTnLst>
                                </p:cTn>
                              </p:par>
                              <p:par>
                                <p:cTn id="90" presetID="10" presetClass="entr" presetSubtype="0" fill="hold" grpId="0" nodeType="with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par>
                                <p:cTn id="93" presetID="10" presetClass="entr" presetSubtype="0" fill="hold"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22"/>
                                        </p:tgtEl>
                                      </p:cBhvr>
                                    </p:animEffect>
                                    <p:set>
                                      <p:cBhvr>
                                        <p:cTn id="100" dur="1" fill="hold">
                                          <p:stCondLst>
                                            <p:cond delay="499"/>
                                          </p:stCondLst>
                                        </p:cTn>
                                        <p:tgtEl>
                                          <p:spTgt spid="22"/>
                                        </p:tgtEl>
                                        <p:attrNameLst>
                                          <p:attrName>style.visibility</p:attrName>
                                        </p:attrNameLst>
                                      </p:cBhvr>
                                      <p:to>
                                        <p:strVal val="hidden"/>
                                      </p:to>
                                    </p:set>
                                  </p:childTnLst>
                                </p:cTn>
                              </p:par>
                              <p:par>
                                <p:cTn id="101" presetID="10" presetClass="entr" presetSubtype="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500"/>
                                        <p:tgtEl>
                                          <p:spTgt spid="23"/>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fade">
                                      <p:cBhvr>
                                        <p:cTn id="108" dur="500"/>
                                        <p:tgtEl>
                                          <p:spTgt spid="24"/>
                                        </p:tgtEl>
                                      </p:cBhvr>
                                    </p:animEffect>
                                  </p:childTnLst>
                                </p:cTn>
                              </p:par>
                              <p:par>
                                <p:cTn id="109" presetID="10" presetClass="exit" presetSubtype="0" fill="hold" nodeType="withEffect">
                                  <p:stCondLst>
                                    <p:cond delay="0"/>
                                  </p:stCondLst>
                                  <p:childTnLst>
                                    <p:animEffect transition="out" filter="fade">
                                      <p:cBhvr>
                                        <p:cTn id="110" dur="500"/>
                                        <p:tgtEl>
                                          <p:spTgt spid="21"/>
                                        </p:tgtEl>
                                      </p:cBhvr>
                                    </p:animEffect>
                                    <p:set>
                                      <p:cBhvr>
                                        <p:cTn id="111" dur="1" fill="hold">
                                          <p:stCondLst>
                                            <p:cond delay="499"/>
                                          </p:stCondLst>
                                        </p:cTn>
                                        <p:tgtEl>
                                          <p:spTgt spid="21"/>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23"/>
                                        </p:tgtEl>
                                      </p:cBhvr>
                                    </p:animEffect>
                                    <p:set>
                                      <p:cBhvr>
                                        <p:cTn id="114" dur="1" fill="hold">
                                          <p:stCondLst>
                                            <p:cond delay="499"/>
                                          </p:stCondLst>
                                        </p:cTn>
                                        <p:tgtEl>
                                          <p:spTgt spid="23"/>
                                        </p:tgtEl>
                                        <p:attrNameLst>
                                          <p:attrName>style.visibility</p:attrName>
                                        </p:attrNameLst>
                                      </p:cBhvr>
                                      <p:to>
                                        <p:strVal val="hidden"/>
                                      </p:to>
                                    </p:set>
                                  </p:childTnLst>
                                </p:cTn>
                              </p:par>
                              <p:par>
                                <p:cTn id="115" presetID="10" presetClass="entr" presetSubtype="0" fill="hold" grpId="0" nodeType="with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fade">
                                      <p:cBhvr>
                                        <p:cTn id="117" dur="500"/>
                                        <p:tgtEl>
                                          <p:spTgt spid="25"/>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fade">
                                      <p:cBhvr>
                                        <p:cTn id="122" dur="500"/>
                                        <p:tgtEl>
                                          <p:spTgt spid="2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fade">
                                      <p:cBhvr>
                                        <p:cTn id="125" dur="500"/>
                                        <p:tgtEl>
                                          <p:spTgt spid="27"/>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9"/>
                                        </p:tgtEl>
                                        <p:attrNameLst>
                                          <p:attrName>style.visibility</p:attrName>
                                        </p:attrNameLst>
                                      </p:cBhvr>
                                      <p:to>
                                        <p:strVal val="visible"/>
                                      </p:to>
                                    </p:set>
                                    <p:animEffect transition="in" filter="fade">
                                      <p:cBhvr>
                                        <p:cTn id="128" dur="500"/>
                                        <p:tgtEl>
                                          <p:spTgt spid="29"/>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nodeType="clickEffect">
                                  <p:stCondLst>
                                    <p:cond delay="0"/>
                                  </p:stCondLst>
                                  <p:childTnLst>
                                    <p:animEffect transition="out" filter="fade">
                                      <p:cBhvr>
                                        <p:cTn id="132" dur="500"/>
                                        <p:tgtEl>
                                          <p:spTgt spid="26"/>
                                        </p:tgtEl>
                                      </p:cBhvr>
                                    </p:animEffect>
                                    <p:set>
                                      <p:cBhvr>
                                        <p:cTn id="133" dur="1" fill="hold">
                                          <p:stCondLst>
                                            <p:cond delay="499"/>
                                          </p:stCondLst>
                                        </p:cTn>
                                        <p:tgtEl>
                                          <p:spTgt spid="26"/>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27"/>
                                        </p:tgtEl>
                                      </p:cBhvr>
                                    </p:animEffect>
                                    <p:set>
                                      <p:cBhvr>
                                        <p:cTn id="136" dur="1" fill="hold">
                                          <p:stCondLst>
                                            <p:cond delay="499"/>
                                          </p:stCondLst>
                                        </p:cTn>
                                        <p:tgtEl>
                                          <p:spTgt spid="27"/>
                                        </p:tgtEl>
                                        <p:attrNameLst>
                                          <p:attrName>style.visibility</p:attrName>
                                        </p:attrNameLst>
                                      </p:cBhvr>
                                      <p:to>
                                        <p:strVal val="hidden"/>
                                      </p:to>
                                    </p:set>
                                  </p:childTnLst>
                                </p:cTn>
                              </p:par>
                              <p:par>
                                <p:cTn id="137" presetID="10" presetClass="exit" presetSubtype="0" fill="hold" grpId="1" nodeType="withEffect">
                                  <p:stCondLst>
                                    <p:cond delay="0"/>
                                  </p:stCondLst>
                                  <p:childTnLst>
                                    <p:animEffect transition="out" filter="fade">
                                      <p:cBhvr>
                                        <p:cTn id="138" dur="500"/>
                                        <p:tgtEl>
                                          <p:spTgt spid="29"/>
                                        </p:tgtEl>
                                      </p:cBhvr>
                                    </p:animEffect>
                                    <p:set>
                                      <p:cBhvr>
                                        <p:cTn id="139" dur="1" fill="hold">
                                          <p:stCondLst>
                                            <p:cond delay="499"/>
                                          </p:stCondLst>
                                        </p:cTn>
                                        <p:tgtEl>
                                          <p:spTgt spid="29"/>
                                        </p:tgtEl>
                                        <p:attrNameLst>
                                          <p:attrName>style.visibility</p:attrName>
                                        </p:attrNameLst>
                                      </p:cBhvr>
                                      <p:to>
                                        <p:strVal val="hidden"/>
                                      </p:to>
                                    </p:se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28"/>
                                        </p:tgtEl>
                                        <p:attrNameLst>
                                          <p:attrName>style.visibility</p:attrName>
                                        </p:attrNameLst>
                                      </p:cBhvr>
                                      <p:to>
                                        <p:strVal val="visible"/>
                                      </p:to>
                                    </p:set>
                                    <p:animEffect transition="in" filter="fade">
                                      <p:cBhvr>
                                        <p:cTn id="144" dur="500"/>
                                        <p:tgtEl>
                                          <p:spTgt spid="28"/>
                                        </p:tgtEl>
                                      </p:cBhvr>
                                    </p:animEffect>
                                  </p:childTnLst>
                                </p:cTn>
                              </p:par>
                              <p:par>
                                <p:cTn id="145" presetID="10" presetClass="exit" presetSubtype="0" fill="hold" grpId="1" nodeType="withEffect">
                                  <p:stCondLst>
                                    <p:cond delay="0"/>
                                  </p:stCondLst>
                                  <p:childTnLst>
                                    <p:animEffect transition="out" filter="fade">
                                      <p:cBhvr>
                                        <p:cTn id="146" dur="500"/>
                                        <p:tgtEl>
                                          <p:spTgt spid="25"/>
                                        </p:tgtEl>
                                      </p:cBhvr>
                                    </p:animEffect>
                                    <p:set>
                                      <p:cBhvr>
                                        <p:cTn id="147" dur="1" fill="hold">
                                          <p:stCondLst>
                                            <p:cond delay="499"/>
                                          </p:stCondLst>
                                        </p:cTn>
                                        <p:tgtEl>
                                          <p:spTgt spid="25"/>
                                        </p:tgtEl>
                                        <p:attrNameLst>
                                          <p:attrName>style.visibility</p:attrName>
                                        </p:attrNameLst>
                                      </p:cBhvr>
                                      <p:to>
                                        <p:strVal val="hidden"/>
                                      </p:to>
                                    </p:se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nodeType="clickEffect">
                                  <p:stCondLst>
                                    <p:cond delay="0"/>
                                  </p:stCondLst>
                                  <p:childTnLst>
                                    <p:set>
                                      <p:cBhvr>
                                        <p:cTn id="151" dur="1" fill="hold">
                                          <p:stCondLst>
                                            <p:cond delay="0"/>
                                          </p:stCondLst>
                                        </p:cTn>
                                        <p:tgtEl>
                                          <p:spTgt spid="30"/>
                                        </p:tgtEl>
                                        <p:attrNameLst>
                                          <p:attrName>style.visibility</p:attrName>
                                        </p:attrNameLst>
                                      </p:cBhvr>
                                      <p:to>
                                        <p:strVal val="visible"/>
                                      </p:to>
                                    </p:set>
                                    <p:animEffect transition="in" filter="fade">
                                      <p:cBhvr>
                                        <p:cTn id="152" dur="500"/>
                                        <p:tgtEl>
                                          <p:spTgt spid="30"/>
                                        </p:tgtEl>
                                      </p:cBhvr>
                                    </p:animEffect>
                                  </p:childTnLst>
                                </p:cTn>
                              </p:par>
                              <p:par>
                                <p:cTn id="153" presetID="10" presetClass="exit" presetSubtype="0" fill="hold" nodeType="withEffect">
                                  <p:stCondLst>
                                    <p:cond delay="0"/>
                                  </p:stCondLst>
                                  <p:childTnLst>
                                    <p:animEffect transition="out" filter="fade">
                                      <p:cBhvr>
                                        <p:cTn id="154" dur="500"/>
                                        <p:tgtEl>
                                          <p:spTgt spid="24"/>
                                        </p:tgtEl>
                                      </p:cBhvr>
                                    </p:animEffect>
                                    <p:set>
                                      <p:cBhvr>
                                        <p:cTn id="155" dur="1" fill="hold">
                                          <p:stCondLst>
                                            <p:cond delay="499"/>
                                          </p:stCondLst>
                                        </p:cTn>
                                        <p:tgtEl>
                                          <p:spTgt spid="24"/>
                                        </p:tgtEl>
                                        <p:attrNameLst>
                                          <p:attrName>style.visibility</p:attrName>
                                        </p:attrNameLst>
                                      </p:cBhvr>
                                      <p:to>
                                        <p:strVal val="hidden"/>
                                      </p:to>
                                    </p:set>
                                  </p:childTnLst>
                                </p:cTn>
                              </p:par>
                              <p:par>
                                <p:cTn id="156" presetID="10" presetClass="exit" presetSubtype="0" fill="hold" grpId="1" nodeType="withEffect">
                                  <p:stCondLst>
                                    <p:cond delay="0"/>
                                  </p:stCondLst>
                                  <p:childTnLst>
                                    <p:animEffect transition="out" filter="fade">
                                      <p:cBhvr>
                                        <p:cTn id="157" dur="500"/>
                                        <p:tgtEl>
                                          <p:spTgt spid="28"/>
                                        </p:tgtEl>
                                      </p:cBhvr>
                                    </p:animEffect>
                                    <p:set>
                                      <p:cBhvr>
                                        <p:cTn id="158" dur="1" fill="hold">
                                          <p:stCondLst>
                                            <p:cond delay="499"/>
                                          </p:stCondLst>
                                        </p:cTn>
                                        <p:tgtEl>
                                          <p:spTgt spid="28"/>
                                        </p:tgtEl>
                                        <p:attrNameLst>
                                          <p:attrName>style.visibility</p:attrName>
                                        </p:attrNameLst>
                                      </p:cBhvr>
                                      <p:to>
                                        <p:strVal val="hidden"/>
                                      </p:to>
                                    </p:set>
                                  </p:childTnLst>
                                </p:cTn>
                              </p:par>
                              <p:par>
                                <p:cTn id="159" presetID="10" presetClass="entr" presetSubtype="0" fill="hold" grpId="0" nodeType="withEffect">
                                  <p:stCondLst>
                                    <p:cond delay="0"/>
                                  </p:stCondLst>
                                  <p:childTnLst>
                                    <p:set>
                                      <p:cBhvr>
                                        <p:cTn id="160" dur="1" fill="hold">
                                          <p:stCondLst>
                                            <p:cond delay="0"/>
                                          </p:stCondLst>
                                        </p:cTn>
                                        <p:tgtEl>
                                          <p:spTgt spid="31"/>
                                        </p:tgtEl>
                                        <p:attrNameLst>
                                          <p:attrName>style.visibility</p:attrName>
                                        </p:attrNameLst>
                                      </p:cBhvr>
                                      <p:to>
                                        <p:strVal val="visible"/>
                                      </p:to>
                                    </p:set>
                                    <p:animEffect transition="in" filter="fade">
                                      <p:cBhvr>
                                        <p:cTn id="161" dur="500"/>
                                        <p:tgtEl>
                                          <p:spTgt spid="31"/>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xit" presetSubtype="0" fill="hold" nodeType="clickEffect">
                                  <p:stCondLst>
                                    <p:cond delay="0"/>
                                  </p:stCondLst>
                                  <p:childTnLst>
                                    <p:animEffect transition="out" filter="fade">
                                      <p:cBhvr>
                                        <p:cTn id="165" dur="500"/>
                                        <p:tgtEl>
                                          <p:spTgt spid="30"/>
                                        </p:tgtEl>
                                      </p:cBhvr>
                                    </p:animEffect>
                                    <p:set>
                                      <p:cBhvr>
                                        <p:cTn id="166" dur="1" fill="hold">
                                          <p:stCondLst>
                                            <p:cond delay="499"/>
                                          </p:stCondLst>
                                        </p:cTn>
                                        <p:tgtEl>
                                          <p:spTgt spid="30"/>
                                        </p:tgtEl>
                                        <p:attrNameLst>
                                          <p:attrName>style.visibility</p:attrName>
                                        </p:attrNameLst>
                                      </p:cBhvr>
                                      <p:to>
                                        <p:strVal val="hidden"/>
                                      </p:to>
                                    </p:set>
                                  </p:childTnLst>
                                </p:cTn>
                              </p:par>
                              <p:par>
                                <p:cTn id="167" presetID="10" presetClass="exit" presetSubtype="0" fill="hold" grpId="1" nodeType="withEffect">
                                  <p:stCondLst>
                                    <p:cond delay="0"/>
                                  </p:stCondLst>
                                  <p:childTnLst>
                                    <p:animEffect transition="out" filter="fade">
                                      <p:cBhvr>
                                        <p:cTn id="168" dur="500"/>
                                        <p:tgtEl>
                                          <p:spTgt spid="31"/>
                                        </p:tgtEl>
                                      </p:cBhvr>
                                    </p:animEffect>
                                    <p:set>
                                      <p:cBhvr>
                                        <p:cTn id="169" dur="1" fill="hold">
                                          <p:stCondLst>
                                            <p:cond delay="499"/>
                                          </p:stCondLst>
                                        </p:cTn>
                                        <p:tgtEl>
                                          <p:spTgt spid="31"/>
                                        </p:tgtEl>
                                        <p:attrNameLst>
                                          <p:attrName>style.visibility</p:attrName>
                                        </p:attrNameLst>
                                      </p:cBhvr>
                                      <p:to>
                                        <p:strVal val="hidden"/>
                                      </p:to>
                                    </p:set>
                                  </p:childTnLst>
                                </p:cTn>
                              </p:par>
                              <p:par>
                                <p:cTn id="170" presetID="10" presetClass="entr" presetSubtype="0" fill="hold" nodeType="withEffect">
                                  <p:stCondLst>
                                    <p:cond delay="0"/>
                                  </p:stCondLst>
                                  <p:childTnLst>
                                    <p:set>
                                      <p:cBhvr>
                                        <p:cTn id="171" dur="1" fill="hold">
                                          <p:stCondLst>
                                            <p:cond delay="0"/>
                                          </p:stCondLst>
                                        </p:cTn>
                                        <p:tgtEl>
                                          <p:spTgt spid="33"/>
                                        </p:tgtEl>
                                        <p:attrNameLst>
                                          <p:attrName>style.visibility</p:attrName>
                                        </p:attrNameLst>
                                      </p:cBhvr>
                                      <p:to>
                                        <p:strVal val="visible"/>
                                      </p:to>
                                    </p:set>
                                    <p:animEffect transition="in" filter="fade">
                                      <p:cBhvr>
                                        <p:cTn id="172" dur="500"/>
                                        <p:tgtEl>
                                          <p:spTgt spid="33"/>
                                        </p:tgtEl>
                                      </p:cBhvr>
                                    </p:animEffect>
                                  </p:childTnLst>
                                </p:cTn>
                              </p:par>
                              <p:par>
                                <p:cTn id="173" presetID="10" presetClass="entr" presetSubtype="0" fill="hold" nodeType="with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fade">
                                      <p:cBhvr>
                                        <p:cTn id="175" dur="500"/>
                                        <p:tgtEl>
                                          <p:spTgt spid="36"/>
                                        </p:tgtEl>
                                      </p:cBhvr>
                                    </p:animEffect>
                                  </p:childTnLst>
                                </p:cTn>
                              </p:par>
                            </p:childTnLst>
                          </p:cTn>
                        </p:par>
                        <p:par>
                          <p:cTn id="176" fill="hold">
                            <p:stCondLst>
                              <p:cond delay="500"/>
                            </p:stCondLst>
                            <p:childTnLst>
                              <p:par>
                                <p:cTn id="177" presetID="10" presetClass="entr" presetSubtype="0" fill="hold" nodeType="afterEffect">
                                  <p:stCondLst>
                                    <p:cond delay="0"/>
                                  </p:stCondLst>
                                  <p:childTnLst>
                                    <p:set>
                                      <p:cBhvr>
                                        <p:cTn id="178" dur="1" fill="hold">
                                          <p:stCondLst>
                                            <p:cond delay="0"/>
                                          </p:stCondLst>
                                        </p:cTn>
                                        <p:tgtEl>
                                          <p:spTgt spid="35"/>
                                        </p:tgtEl>
                                        <p:attrNameLst>
                                          <p:attrName>style.visibility</p:attrName>
                                        </p:attrNameLst>
                                      </p:cBhvr>
                                      <p:to>
                                        <p:strVal val="visible"/>
                                      </p:to>
                                    </p:set>
                                    <p:animEffect transition="in" filter="fade">
                                      <p:cBhvr>
                                        <p:cTn id="179" dur="1000"/>
                                        <p:tgtEl>
                                          <p:spTgt spid="35"/>
                                        </p:tgtEl>
                                      </p:cBhvr>
                                    </p:animEffect>
                                  </p:childTnLst>
                                </p:cTn>
                              </p:par>
                            </p:childTnLst>
                          </p:cTn>
                        </p:par>
                        <p:par>
                          <p:cTn id="180" fill="hold">
                            <p:stCondLst>
                              <p:cond delay="1500"/>
                            </p:stCondLst>
                            <p:childTnLst>
                              <p:par>
                                <p:cTn id="181" presetID="26" presetClass="emph" presetSubtype="0" fill="hold" nodeType="afterEffect">
                                  <p:stCondLst>
                                    <p:cond delay="0"/>
                                  </p:stCondLst>
                                  <p:childTnLst>
                                    <p:animEffect transition="out" filter="fade">
                                      <p:cBhvr>
                                        <p:cTn id="182" dur="1000" tmFilter="0, 0; .2, .5; .8, .5; 1, 0"/>
                                        <p:tgtEl>
                                          <p:spTgt spid="35"/>
                                        </p:tgtEl>
                                      </p:cBhvr>
                                    </p:animEffect>
                                    <p:animScale>
                                      <p:cBhvr>
                                        <p:cTn id="183" dur="500" autoRev="1" fill="hold"/>
                                        <p:tgtEl>
                                          <p:spTgt spid="35"/>
                                        </p:tgtEl>
                                      </p:cBhvr>
                                      <p:by x="105000" y="105000"/>
                                    </p:animScale>
                                  </p:childTnLst>
                                </p:cTn>
                              </p:par>
                            </p:childTnLst>
                          </p:cTn>
                        </p:par>
                        <p:par>
                          <p:cTn id="184" fill="hold">
                            <p:stCondLst>
                              <p:cond delay="2500"/>
                            </p:stCondLst>
                            <p:childTnLst>
                              <p:par>
                                <p:cTn id="185" presetID="10" presetClass="exit" presetSubtype="0" fill="hold" nodeType="afterEffect">
                                  <p:stCondLst>
                                    <p:cond delay="0"/>
                                  </p:stCondLst>
                                  <p:childTnLst>
                                    <p:animEffect transition="out" filter="fade">
                                      <p:cBhvr>
                                        <p:cTn id="186" dur="1000"/>
                                        <p:tgtEl>
                                          <p:spTgt spid="35"/>
                                        </p:tgtEl>
                                      </p:cBhvr>
                                    </p:animEffect>
                                    <p:set>
                                      <p:cBhvr>
                                        <p:cTn id="187" dur="1" fill="hold">
                                          <p:stCondLst>
                                            <p:cond delay="999"/>
                                          </p:stCondLst>
                                        </p:cTn>
                                        <p:tgtEl>
                                          <p:spTgt spid="35"/>
                                        </p:tgtEl>
                                        <p:attrNameLst>
                                          <p:attrName>style.visibility</p:attrName>
                                        </p:attrNameLst>
                                      </p:cBhvr>
                                      <p:to>
                                        <p:strVal val="hidden"/>
                                      </p:to>
                                    </p:set>
                                  </p:childTnLst>
                                </p:cTn>
                              </p:par>
                              <p:par>
                                <p:cTn id="188" presetID="10" presetClass="entr" presetSubtype="0" fill="hold" nodeType="withEffect">
                                  <p:stCondLst>
                                    <p:cond delay="0"/>
                                  </p:stCondLst>
                                  <p:childTnLst>
                                    <p:set>
                                      <p:cBhvr>
                                        <p:cTn id="189" dur="1" fill="hold">
                                          <p:stCondLst>
                                            <p:cond delay="0"/>
                                          </p:stCondLst>
                                        </p:cTn>
                                        <p:tgtEl>
                                          <p:spTgt spid="37"/>
                                        </p:tgtEl>
                                        <p:attrNameLst>
                                          <p:attrName>style.visibility</p:attrName>
                                        </p:attrNameLst>
                                      </p:cBhvr>
                                      <p:to>
                                        <p:strVal val="visible"/>
                                      </p:to>
                                    </p:set>
                                    <p:animEffect transition="in" filter="fade">
                                      <p:cBhvr>
                                        <p:cTn id="190" dur="1000"/>
                                        <p:tgtEl>
                                          <p:spTgt spid="37"/>
                                        </p:tgtEl>
                                      </p:cBhvr>
                                    </p:animEffect>
                                  </p:childTnLst>
                                </p:cTn>
                              </p:par>
                            </p:childTnLst>
                          </p:cTn>
                        </p:par>
                        <p:par>
                          <p:cTn id="191" fill="hold">
                            <p:stCondLst>
                              <p:cond delay="3500"/>
                            </p:stCondLst>
                            <p:childTnLst>
                              <p:par>
                                <p:cTn id="192" presetID="26" presetClass="emph" presetSubtype="0" fill="hold" nodeType="afterEffect">
                                  <p:stCondLst>
                                    <p:cond delay="0"/>
                                  </p:stCondLst>
                                  <p:childTnLst>
                                    <p:animEffect transition="out" filter="fade">
                                      <p:cBhvr>
                                        <p:cTn id="193" dur="1000" tmFilter="0, 0; .2, .5; .8, .5; 1, 0"/>
                                        <p:tgtEl>
                                          <p:spTgt spid="37"/>
                                        </p:tgtEl>
                                      </p:cBhvr>
                                    </p:animEffect>
                                    <p:animScale>
                                      <p:cBhvr>
                                        <p:cTn id="194" dur="500" autoRev="1" fill="hold"/>
                                        <p:tgtEl>
                                          <p:spTgt spid="37"/>
                                        </p:tgtEl>
                                      </p:cBhvr>
                                      <p:by x="105000" y="105000"/>
                                    </p:animScale>
                                  </p:childTnLst>
                                </p:cTn>
                              </p:par>
                            </p:childTnLst>
                          </p:cTn>
                        </p:par>
                        <p:par>
                          <p:cTn id="195" fill="hold">
                            <p:stCondLst>
                              <p:cond delay="4500"/>
                            </p:stCondLst>
                            <p:childTnLst>
                              <p:par>
                                <p:cTn id="196" presetID="10" presetClass="exit" presetSubtype="0" fill="hold" nodeType="afterEffect">
                                  <p:stCondLst>
                                    <p:cond delay="0"/>
                                  </p:stCondLst>
                                  <p:childTnLst>
                                    <p:animEffect transition="out" filter="fade">
                                      <p:cBhvr>
                                        <p:cTn id="197" dur="1000"/>
                                        <p:tgtEl>
                                          <p:spTgt spid="37"/>
                                        </p:tgtEl>
                                      </p:cBhvr>
                                    </p:animEffect>
                                    <p:set>
                                      <p:cBhvr>
                                        <p:cTn id="198" dur="1" fill="hold">
                                          <p:stCondLst>
                                            <p:cond delay="999"/>
                                          </p:stCondLst>
                                        </p:cTn>
                                        <p:tgtEl>
                                          <p:spTgt spid="37"/>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38"/>
                                        </p:tgtEl>
                                        <p:attrNameLst>
                                          <p:attrName>style.visibility</p:attrName>
                                        </p:attrNameLst>
                                      </p:cBhvr>
                                      <p:to>
                                        <p:strVal val="visible"/>
                                      </p:to>
                                    </p:set>
                                    <p:animEffect transition="in" filter="fade">
                                      <p:cBhvr>
                                        <p:cTn id="201" dur="1000"/>
                                        <p:tgtEl>
                                          <p:spTgt spid="38"/>
                                        </p:tgtEl>
                                      </p:cBhvr>
                                    </p:animEffect>
                                  </p:childTnLst>
                                </p:cTn>
                              </p:par>
                            </p:childTnLst>
                          </p:cTn>
                        </p:par>
                        <p:par>
                          <p:cTn id="202" fill="hold">
                            <p:stCondLst>
                              <p:cond delay="5500"/>
                            </p:stCondLst>
                            <p:childTnLst>
                              <p:par>
                                <p:cTn id="203" presetID="26" presetClass="emph" presetSubtype="0" fill="hold" nodeType="afterEffect">
                                  <p:stCondLst>
                                    <p:cond delay="0"/>
                                  </p:stCondLst>
                                  <p:childTnLst>
                                    <p:animEffect transition="out" filter="fade">
                                      <p:cBhvr>
                                        <p:cTn id="204" dur="1000" tmFilter="0, 0; .2, .5; .8, .5; 1, 0"/>
                                        <p:tgtEl>
                                          <p:spTgt spid="38"/>
                                        </p:tgtEl>
                                      </p:cBhvr>
                                    </p:animEffect>
                                    <p:animScale>
                                      <p:cBhvr>
                                        <p:cTn id="205" dur="500" autoRev="1" fill="hold"/>
                                        <p:tgtEl>
                                          <p:spTgt spid="38"/>
                                        </p:tgtEl>
                                      </p:cBhvr>
                                      <p:by x="105000" y="105000"/>
                                    </p:animScale>
                                  </p:childTnLst>
                                </p:cTn>
                              </p:par>
                            </p:childTnLst>
                          </p:cTn>
                        </p:par>
                        <p:par>
                          <p:cTn id="206" fill="hold">
                            <p:stCondLst>
                              <p:cond delay="6500"/>
                            </p:stCondLst>
                            <p:childTnLst>
                              <p:par>
                                <p:cTn id="207" presetID="10" presetClass="exit" presetSubtype="0" fill="hold" nodeType="afterEffect">
                                  <p:stCondLst>
                                    <p:cond delay="0"/>
                                  </p:stCondLst>
                                  <p:childTnLst>
                                    <p:animEffect transition="out" filter="fade">
                                      <p:cBhvr>
                                        <p:cTn id="208" dur="1000"/>
                                        <p:tgtEl>
                                          <p:spTgt spid="38"/>
                                        </p:tgtEl>
                                      </p:cBhvr>
                                    </p:animEffect>
                                    <p:set>
                                      <p:cBhvr>
                                        <p:cTn id="209" dur="1" fill="hold">
                                          <p:stCondLst>
                                            <p:cond delay="999"/>
                                          </p:stCondLst>
                                        </p:cTn>
                                        <p:tgtEl>
                                          <p:spTgt spid="38"/>
                                        </p:tgtEl>
                                        <p:attrNameLst>
                                          <p:attrName>style.visibility</p:attrName>
                                        </p:attrNameLst>
                                      </p:cBhvr>
                                      <p:to>
                                        <p:strVal val="hidden"/>
                                      </p:to>
                                    </p:set>
                                  </p:childTnLst>
                                </p:cTn>
                              </p:par>
                              <p:par>
                                <p:cTn id="210" presetID="10" presetClass="entr" presetSubtype="0" fill="hold" nodeType="withEffect">
                                  <p:stCondLst>
                                    <p:cond delay="0"/>
                                  </p:stCondLst>
                                  <p:childTnLst>
                                    <p:set>
                                      <p:cBhvr>
                                        <p:cTn id="211" dur="1" fill="hold">
                                          <p:stCondLst>
                                            <p:cond delay="0"/>
                                          </p:stCondLst>
                                        </p:cTn>
                                        <p:tgtEl>
                                          <p:spTgt spid="39"/>
                                        </p:tgtEl>
                                        <p:attrNameLst>
                                          <p:attrName>style.visibility</p:attrName>
                                        </p:attrNameLst>
                                      </p:cBhvr>
                                      <p:to>
                                        <p:strVal val="visible"/>
                                      </p:to>
                                    </p:set>
                                    <p:animEffect transition="in" filter="fade">
                                      <p:cBhvr>
                                        <p:cTn id="212" dur="1000"/>
                                        <p:tgtEl>
                                          <p:spTgt spid="39"/>
                                        </p:tgtEl>
                                      </p:cBhvr>
                                    </p:animEffect>
                                  </p:childTnLst>
                                </p:cTn>
                              </p:par>
                            </p:childTnLst>
                          </p:cTn>
                        </p:par>
                        <p:par>
                          <p:cTn id="213" fill="hold">
                            <p:stCondLst>
                              <p:cond delay="7500"/>
                            </p:stCondLst>
                            <p:childTnLst>
                              <p:par>
                                <p:cTn id="214" presetID="26" presetClass="emph" presetSubtype="0" fill="hold" nodeType="afterEffect">
                                  <p:stCondLst>
                                    <p:cond delay="0"/>
                                  </p:stCondLst>
                                  <p:childTnLst>
                                    <p:animEffect transition="out" filter="fade">
                                      <p:cBhvr>
                                        <p:cTn id="215" dur="1000" tmFilter="0, 0; .2, .5; .8, .5; 1, 0"/>
                                        <p:tgtEl>
                                          <p:spTgt spid="39"/>
                                        </p:tgtEl>
                                      </p:cBhvr>
                                    </p:animEffect>
                                    <p:animScale>
                                      <p:cBhvr>
                                        <p:cTn id="216" dur="500" autoRev="1" fill="hold"/>
                                        <p:tgtEl>
                                          <p:spTgt spid="39"/>
                                        </p:tgtEl>
                                      </p:cBhvr>
                                      <p:by x="105000" y="105000"/>
                                    </p:animScale>
                                  </p:childTnLst>
                                </p:cTn>
                              </p:par>
                            </p:childTnLst>
                          </p:cTn>
                        </p:par>
                        <p:par>
                          <p:cTn id="217" fill="hold">
                            <p:stCondLst>
                              <p:cond delay="8500"/>
                            </p:stCondLst>
                            <p:childTnLst>
                              <p:par>
                                <p:cTn id="218" presetID="10" presetClass="exit" presetSubtype="0" fill="hold" nodeType="afterEffect">
                                  <p:stCondLst>
                                    <p:cond delay="0"/>
                                  </p:stCondLst>
                                  <p:childTnLst>
                                    <p:animEffect transition="out" filter="fade">
                                      <p:cBhvr>
                                        <p:cTn id="219" dur="1000"/>
                                        <p:tgtEl>
                                          <p:spTgt spid="39"/>
                                        </p:tgtEl>
                                      </p:cBhvr>
                                    </p:animEffect>
                                    <p:set>
                                      <p:cBhvr>
                                        <p:cTn id="220" dur="1" fill="hold">
                                          <p:stCondLst>
                                            <p:cond delay="999"/>
                                          </p:stCondLst>
                                        </p:cTn>
                                        <p:tgtEl>
                                          <p:spTgt spid="39"/>
                                        </p:tgtEl>
                                        <p:attrNameLst>
                                          <p:attrName>style.visibility</p:attrName>
                                        </p:attrNameLst>
                                      </p:cBhvr>
                                      <p:to>
                                        <p:strVal val="hidden"/>
                                      </p:to>
                                    </p:set>
                                  </p:childTnLst>
                                </p:cTn>
                              </p:par>
                              <p:par>
                                <p:cTn id="221" presetID="10" presetClass="entr" presetSubtype="0" fill="hold" nodeType="withEffect">
                                  <p:stCondLst>
                                    <p:cond delay="0"/>
                                  </p:stCondLst>
                                  <p:childTnLst>
                                    <p:set>
                                      <p:cBhvr>
                                        <p:cTn id="222" dur="1" fill="hold">
                                          <p:stCondLst>
                                            <p:cond delay="0"/>
                                          </p:stCondLst>
                                        </p:cTn>
                                        <p:tgtEl>
                                          <p:spTgt spid="40"/>
                                        </p:tgtEl>
                                        <p:attrNameLst>
                                          <p:attrName>style.visibility</p:attrName>
                                        </p:attrNameLst>
                                      </p:cBhvr>
                                      <p:to>
                                        <p:strVal val="visible"/>
                                      </p:to>
                                    </p:set>
                                    <p:animEffect transition="in" filter="fade">
                                      <p:cBhvr>
                                        <p:cTn id="223" dur="1000"/>
                                        <p:tgtEl>
                                          <p:spTgt spid="40"/>
                                        </p:tgtEl>
                                      </p:cBhvr>
                                    </p:animEffect>
                                  </p:childTnLst>
                                </p:cTn>
                              </p:par>
                            </p:childTnLst>
                          </p:cTn>
                        </p:par>
                        <p:par>
                          <p:cTn id="224" fill="hold">
                            <p:stCondLst>
                              <p:cond delay="9500"/>
                            </p:stCondLst>
                            <p:childTnLst>
                              <p:par>
                                <p:cTn id="225" presetID="26" presetClass="emph" presetSubtype="0" fill="hold" nodeType="afterEffect">
                                  <p:stCondLst>
                                    <p:cond delay="0"/>
                                  </p:stCondLst>
                                  <p:childTnLst>
                                    <p:animEffect transition="out" filter="fade">
                                      <p:cBhvr>
                                        <p:cTn id="226" dur="1000" tmFilter="0, 0; .2, .5; .8, .5; 1, 0"/>
                                        <p:tgtEl>
                                          <p:spTgt spid="40"/>
                                        </p:tgtEl>
                                      </p:cBhvr>
                                    </p:animEffect>
                                    <p:animScale>
                                      <p:cBhvr>
                                        <p:cTn id="227" dur="500" autoRev="1" fill="hold"/>
                                        <p:tgtEl>
                                          <p:spTgt spid="40"/>
                                        </p:tgtEl>
                                      </p:cBhvr>
                                      <p:by x="105000" y="105000"/>
                                    </p:animScale>
                                  </p:childTnLst>
                                </p:cTn>
                              </p:par>
                            </p:childTnLst>
                          </p:cTn>
                        </p:par>
                        <p:par>
                          <p:cTn id="228" fill="hold">
                            <p:stCondLst>
                              <p:cond delay="10500"/>
                            </p:stCondLst>
                            <p:childTnLst>
                              <p:par>
                                <p:cTn id="229" presetID="10" presetClass="exit" presetSubtype="0" fill="hold" nodeType="afterEffect">
                                  <p:stCondLst>
                                    <p:cond delay="0"/>
                                  </p:stCondLst>
                                  <p:childTnLst>
                                    <p:animEffect transition="out" filter="fade">
                                      <p:cBhvr>
                                        <p:cTn id="230" dur="1000"/>
                                        <p:tgtEl>
                                          <p:spTgt spid="40"/>
                                        </p:tgtEl>
                                      </p:cBhvr>
                                    </p:animEffect>
                                    <p:set>
                                      <p:cBhvr>
                                        <p:cTn id="231" dur="1" fill="hold">
                                          <p:stCondLst>
                                            <p:cond delay="999"/>
                                          </p:stCondLst>
                                        </p:cTn>
                                        <p:tgtEl>
                                          <p:spTgt spid="40"/>
                                        </p:tgtEl>
                                        <p:attrNameLst>
                                          <p:attrName>style.visibility</p:attrName>
                                        </p:attrNameLst>
                                      </p:cBhvr>
                                      <p:to>
                                        <p:strVal val="hidden"/>
                                      </p:to>
                                    </p:set>
                                  </p:childTnLst>
                                </p:cTn>
                              </p:par>
                            </p:childTnLst>
                          </p:cTn>
                        </p:par>
                      </p:childTnLst>
                    </p:cTn>
                  </p:par>
                  <p:par>
                    <p:cTn id="232" fill="hold">
                      <p:stCondLst>
                        <p:cond delay="indefinite"/>
                      </p:stCondLst>
                      <p:childTnLst>
                        <p:par>
                          <p:cTn id="233" fill="hold">
                            <p:stCondLst>
                              <p:cond delay="0"/>
                            </p:stCondLst>
                            <p:childTnLst>
                              <p:par>
                                <p:cTn id="234" presetID="10" presetClass="exit" presetSubtype="0" fill="hold" nodeType="clickEffect">
                                  <p:stCondLst>
                                    <p:cond delay="0"/>
                                  </p:stCondLst>
                                  <p:childTnLst>
                                    <p:animEffect transition="out" filter="fade">
                                      <p:cBhvr>
                                        <p:cTn id="235" dur="500"/>
                                        <p:tgtEl>
                                          <p:spTgt spid="33"/>
                                        </p:tgtEl>
                                      </p:cBhvr>
                                    </p:animEffect>
                                    <p:set>
                                      <p:cBhvr>
                                        <p:cTn id="236" dur="1" fill="hold">
                                          <p:stCondLst>
                                            <p:cond delay="499"/>
                                          </p:stCondLst>
                                        </p:cTn>
                                        <p:tgtEl>
                                          <p:spTgt spid="33"/>
                                        </p:tgtEl>
                                        <p:attrNameLst>
                                          <p:attrName>style.visibility</p:attrName>
                                        </p:attrNameLst>
                                      </p:cBhvr>
                                      <p:to>
                                        <p:strVal val="hidden"/>
                                      </p:to>
                                    </p:set>
                                  </p:childTnLst>
                                </p:cTn>
                              </p:par>
                              <p:par>
                                <p:cTn id="237" presetID="10" presetClass="exit" presetSubtype="0" fill="hold" nodeType="withEffect">
                                  <p:stCondLst>
                                    <p:cond delay="0"/>
                                  </p:stCondLst>
                                  <p:childTnLst>
                                    <p:animEffect transition="out" filter="fade">
                                      <p:cBhvr>
                                        <p:cTn id="238" dur="500"/>
                                        <p:tgtEl>
                                          <p:spTgt spid="36"/>
                                        </p:tgtEl>
                                      </p:cBhvr>
                                    </p:animEffect>
                                    <p:set>
                                      <p:cBhvr>
                                        <p:cTn id="239" dur="1" fill="hold">
                                          <p:stCondLst>
                                            <p:cond delay="499"/>
                                          </p:stCondLst>
                                        </p:cTn>
                                        <p:tgtEl>
                                          <p:spTgt spid="36"/>
                                        </p:tgtEl>
                                        <p:attrNameLst>
                                          <p:attrName>style.visibility</p:attrName>
                                        </p:attrNameLst>
                                      </p:cBhvr>
                                      <p:to>
                                        <p:strVal val="hidden"/>
                                      </p:to>
                                    </p:set>
                                  </p:childTnLst>
                                </p:cTn>
                              </p:par>
                              <p:par>
                                <p:cTn id="240" presetID="10" presetClass="entr" presetSubtype="0" fill="hold" nodeType="withEffect">
                                  <p:stCondLst>
                                    <p:cond delay="0"/>
                                  </p:stCondLst>
                                  <p:childTnLst>
                                    <p:set>
                                      <p:cBhvr>
                                        <p:cTn id="241" dur="1" fill="hold">
                                          <p:stCondLst>
                                            <p:cond delay="0"/>
                                          </p:stCondLst>
                                        </p:cTn>
                                        <p:tgtEl>
                                          <p:spTgt spid="6"/>
                                        </p:tgtEl>
                                        <p:attrNameLst>
                                          <p:attrName>style.visibility</p:attrName>
                                        </p:attrNameLst>
                                      </p:cBhvr>
                                      <p:to>
                                        <p:strVal val="visible"/>
                                      </p:to>
                                    </p:set>
                                    <p:animEffect transition="in" filter="fade">
                                      <p:cBhvr>
                                        <p:cTn id="242" dur="500"/>
                                        <p:tgtEl>
                                          <p:spTgt spid="6"/>
                                        </p:tgtEl>
                                      </p:cBhvr>
                                    </p:animEffect>
                                  </p:childTnLst>
                                </p:cTn>
                              </p:par>
                            </p:childTnLst>
                          </p:cTn>
                        </p:par>
                      </p:childTnLst>
                    </p:cTn>
                  </p:par>
                  <p:par>
                    <p:cTn id="243" fill="hold">
                      <p:stCondLst>
                        <p:cond delay="indefinite"/>
                      </p:stCondLst>
                      <p:childTnLst>
                        <p:par>
                          <p:cTn id="244" fill="hold">
                            <p:stCondLst>
                              <p:cond delay="0"/>
                            </p:stCondLst>
                            <p:childTnLst>
                              <p:par>
                                <p:cTn id="245" presetID="10" presetClass="entr" presetSubtype="0" fill="hold" nodeType="clickEffect">
                                  <p:stCondLst>
                                    <p:cond delay="0"/>
                                  </p:stCondLst>
                                  <p:childTnLst>
                                    <p:set>
                                      <p:cBhvr>
                                        <p:cTn id="246" dur="1" fill="hold">
                                          <p:stCondLst>
                                            <p:cond delay="0"/>
                                          </p:stCondLst>
                                        </p:cTn>
                                        <p:tgtEl>
                                          <p:spTgt spid="41"/>
                                        </p:tgtEl>
                                        <p:attrNameLst>
                                          <p:attrName>style.visibility</p:attrName>
                                        </p:attrNameLst>
                                      </p:cBhvr>
                                      <p:to>
                                        <p:strVal val="visible"/>
                                      </p:to>
                                    </p:set>
                                    <p:animEffect transition="in" filter="fade">
                                      <p:cBhvr>
                                        <p:cTn id="247" dur="500"/>
                                        <p:tgtEl>
                                          <p:spTgt spid="41"/>
                                        </p:tgtEl>
                                      </p:cBhvr>
                                    </p:animEffect>
                                  </p:childTnLst>
                                </p:cTn>
                              </p:par>
                            </p:childTnLst>
                          </p:cTn>
                        </p:par>
                        <p:par>
                          <p:cTn id="248" fill="hold">
                            <p:stCondLst>
                              <p:cond delay="500"/>
                            </p:stCondLst>
                            <p:childTnLst>
                              <p:par>
                                <p:cTn id="249" presetID="10" presetClass="exit" presetSubtype="0" fill="hold" nodeType="afterEffect">
                                  <p:stCondLst>
                                    <p:cond delay="0"/>
                                  </p:stCondLst>
                                  <p:childTnLst>
                                    <p:animEffect transition="out" filter="fade">
                                      <p:cBhvr>
                                        <p:cTn id="250" dur="500"/>
                                        <p:tgtEl>
                                          <p:spTgt spid="6"/>
                                        </p:tgtEl>
                                      </p:cBhvr>
                                    </p:animEffect>
                                    <p:set>
                                      <p:cBhvr>
                                        <p:cTn id="251" dur="1" fill="hold">
                                          <p:stCondLst>
                                            <p:cond delay="499"/>
                                          </p:stCondLst>
                                        </p:cTn>
                                        <p:tgtEl>
                                          <p:spTgt spid="6"/>
                                        </p:tgtEl>
                                        <p:attrNameLst>
                                          <p:attrName>style.visibility</p:attrName>
                                        </p:attrNameLst>
                                      </p:cBhvr>
                                      <p:to>
                                        <p:strVal val="hidden"/>
                                      </p:to>
                                    </p:set>
                                  </p:childTnLst>
                                </p:cTn>
                              </p:par>
                              <p:par>
                                <p:cTn id="252" presetID="10" presetClass="entr" presetSubtype="0" fill="hold" grpId="0" nodeType="withEffect">
                                  <p:stCondLst>
                                    <p:cond delay="0"/>
                                  </p:stCondLst>
                                  <p:childTnLst>
                                    <p:set>
                                      <p:cBhvr>
                                        <p:cTn id="253" dur="1" fill="hold">
                                          <p:stCondLst>
                                            <p:cond delay="0"/>
                                          </p:stCondLst>
                                        </p:cTn>
                                        <p:tgtEl>
                                          <p:spTgt spid="43"/>
                                        </p:tgtEl>
                                        <p:attrNameLst>
                                          <p:attrName>style.visibility</p:attrName>
                                        </p:attrNameLst>
                                      </p:cBhvr>
                                      <p:to>
                                        <p:strVal val="visible"/>
                                      </p:to>
                                    </p:set>
                                    <p:animEffect transition="in" filter="fade">
                                      <p:cBhvr>
                                        <p:cTn id="254" dur="500"/>
                                        <p:tgtEl>
                                          <p:spTgt spid="43"/>
                                        </p:tgtEl>
                                      </p:cBhvr>
                                    </p:animEffect>
                                  </p:childTnLst>
                                </p:cTn>
                              </p:par>
                            </p:childTnLst>
                          </p:cTn>
                        </p:par>
                      </p:childTnLst>
                    </p:cTn>
                  </p:par>
                  <p:par>
                    <p:cTn id="255" fill="hold">
                      <p:stCondLst>
                        <p:cond delay="indefinite"/>
                      </p:stCondLst>
                      <p:childTnLst>
                        <p:par>
                          <p:cTn id="256" fill="hold">
                            <p:stCondLst>
                              <p:cond delay="0"/>
                            </p:stCondLst>
                            <p:childTnLst>
                              <p:par>
                                <p:cTn id="257" presetID="10" presetClass="exit" presetSubtype="0" fill="hold" grpId="1" nodeType="clickEffect">
                                  <p:stCondLst>
                                    <p:cond delay="0"/>
                                  </p:stCondLst>
                                  <p:childTnLst>
                                    <p:animEffect transition="out" filter="fade">
                                      <p:cBhvr>
                                        <p:cTn id="258" dur="500"/>
                                        <p:tgtEl>
                                          <p:spTgt spid="43"/>
                                        </p:tgtEl>
                                      </p:cBhvr>
                                    </p:animEffect>
                                    <p:set>
                                      <p:cBhvr>
                                        <p:cTn id="259" dur="1" fill="hold">
                                          <p:stCondLst>
                                            <p:cond delay="499"/>
                                          </p:stCondLst>
                                        </p:cTn>
                                        <p:tgtEl>
                                          <p:spTgt spid="43"/>
                                        </p:tgtEl>
                                        <p:attrNameLst>
                                          <p:attrName>style.visibility</p:attrName>
                                        </p:attrNameLst>
                                      </p:cBhvr>
                                      <p:to>
                                        <p:strVal val="hidden"/>
                                      </p:to>
                                    </p:set>
                                  </p:childTnLst>
                                </p:cTn>
                              </p:par>
                              <p:par>
                                <p:cTn id="260" presetID="10" presetClass="entr" presetSubtype="0" fill="hold" grpId="0" nodeType="withEffect">
                                  <p:stCondLst>
                                    <p:cond delay="0"/>
                                  </p:stCondLst>
                                  <p:childTnLst>
                                    <p:set>
                                      <p:cBhvr>
                                        <p:cTn id="261" dur="1" fill="hold">
                                          <p:stCondLst>
                                            <p:cond delay="0"/>
                                          </p:stCondLst>
                                        </p:cTn>
                                        <p:tgtEl>
                                          <p:spTgt spid="44"/>
                                        </p:tgtEl>
                                        <p:attrNameLst>
                                          <p:attrName>style.visibility</p:attrName>
                                        </p:attrNameLst>
                                      </p:cBhvr>
                                      <p:to>
                                        <p:strVal val="visible"/>
                                      </p:to>
                                    </p:set>
                                    <p:animEffect transition="in" filter="fade">
                                      <p:cBhvr>
                                        <p:cTn id="262" dur="500"/>
                                        <p:tgtEl>
                                          <p:spTgt spid="44"/>
                                        </p:tgtEl>
                                      </p:cBhvr>
                                    </p:animEffect>
                                  </p:childTnLst>
                                </p:cTn>
                              </p:par>
                            </p:childTnLst>
                          </p:cTn>
                        </p:par>
                      </p:childTnLst>
                    </p:cTn>
                  </p:par>
                  <p:par>
                    <p:cTn id="263" fill="hold">
                      <p:stCondLst>
                        <p:cond delay="indefinite"/>
                      </p:stCondLst>
                      <p:childTnLst>
                        <p:par>
                          <p:cTn id="264" fill="hold">
                            <p:stCondLst>
                              <p:cond delay="0"/>
                            </p:stCondLst>
                            <p:childTnLst>
                              <p:par>
                                <p:cTn id="265" presetID="10" presetClass="entr" presetSubtype="0" fill="hold" nodeType="clickEffect">
                                  <p:stCondLst>
                                    <p:cond delay="0"/>
                                  </p:stCondLst>
                                  <p:childTnLst>
                                    <p:set>
                                      <p:cBhvr>
                                        <p:cTn id="266" dur="1" fill="hold">
                                          <p:stCondLst>
                                            <p:cond delay="0"/>
                                          </p:stCondLst>
                                        </p:cTn>
                                        <p:tgtEl>
                                          <p:spTgt spid="42"/>
                                        </p:tgtEl>
                                        <p:attrNameLst>
                                          <p:attrName>style.visibility</p:attrName>
                                        </p:attrNameLst>
                                      </p:cBhvr>
                                      <p:to>
                                        <p:strVal val="visible"/>
                                      </p:to>
                                    </p:set>
                                    <p:animEffect transition="in" filter="fade">
                                      <p:cBhvr>
                                        <p:cTn id="267" dur="500"/>
                                        <p:tgtEl>
                                          <p:spTgt spid="42"/>
                                        </p:tgtEl>
                                      </p:cBhvr>
                                    </p:animEffect>
                                  </p:childTnLst>
                                </p:cTn>
                              </p:par>
                              <p:par>
                                <p:cTn id="268" presetID="10" presetClass="exit" presetSubtype="0" fill="hold" nodeType="withEffect">
                                  <p:stCondLst>
                                    <p:cond delay="0"/>
                                  </p:stCondLst>
                                  <p:childTnLst>
                                    <p:animEffect transition="out" filter="fade">
                                      <p:cBhvr>
                                        <p:cTn id="269" dur="500"/>
                                        <p:tgtEl>
                                          <p:spTgt spid="41"/>
                                        </p:tgtEl>
                                      </p:cBhvr>
                                    </p:animEffect>
                                    <p:set>
                                      <p:cBhvr>
                                        <p:cTn id="270" dur="1" fill="hold">
                                          <p:stCondLst>
                                            <p:cond delay="499"/>
                                          </p:stCondLst>
                                        </p:cTn>
                                        <p:tgtEl>
                                          <p:spTgt spid="41"/>
                                        </p:tgtEl>
                                        <p:attrNameLst>
                                          <p:attrName>style.visibility</p:attrName>
                                        </p:attrNameLst>
                                      </p:cBhvr>
                                      <p:to>
                                        <p:strVal val="hidden"/>
                                      </p:to>
                                    </p:set>
                                  </p:childTnLst>
                                </p:cTn>
                              </p:par>
                              <p:par>
                                <p:cTn id="271" presetID="10" presetClass="exit" presetSubtype="0" fill="hold" grpId="1" nodeType="withEffect">
                                  <p:stCondLst>
                                    <p:cond delay="0"/>
                                  </p:stCondLst>
                                  <p:childTnLst>
                                    <p:animEffect transition="out" filter="fade">
                                      <p:cBhvr>
                                        <p:cTn id="272" dur="500"/>
                                        <p:tgtEl>
                                          <p:spTgt spid="44"/>
                                        </p:tgtEl>
                                      </p:cBhvr>
                                    </p:animEffect>
                                    <p:set>
                                      <p:cBhvr>
                                        <p:cTn id="273" dur="1" fill="hold">
                                          <p:stCondLst>
                                            <p:cond delay="499"/>
                                          </p:stCondLst>
                                        </p:cTn>
                                        <p:tgtEl>
                                          <p:spTgt spid="44"/>
                                        </p:tgtEl>
                                        <p:attrNameLst>
                                          <p:attrName>style.visibility</p:attrName>
                                        </p:attrNameLst>
                                      </p:cBhvr>
                                      <p:to>
                                        <p:strVal val="hidden"/>
                                      </p:to>
                                    </p:set>
                                  </p:childTnLst>
                                </p:cTn>
                              </p:par>
                              <p:par>
                                <p:cTn id="274" presetID="10" presetClass="entr" presetSubtype="0" fill="hold" grpId="0" nodeType="withEffect">
                                  <p:stCondLst>
                                    <p:cond delay="0"/>
                                  </p:stCondLst>
                                  <p:childTnLst>
                                    <p:set>
                                      <p:cBhvr>
                                        <p:cTn id="275" dur="1" fill="hold">
                                          <p:stCondLst>
                                            <p:cond delay="0"/>
                                          </p:stCondLst>
                                        </p:cTn>
                                        <p:tgtEl>
                                          <p:spTgt spid="48"/>
                                        </p:tgtEl>
                                        <p:attrNameLst>
                                          <p:attrName>style.visibility</p:attrName>
                                        </p:attrNameLst>
                                      </p:cBhvr>
                                      <p:to>
                                        <p:strVal val="visible"/>
                                      </p:to>
                                    </p:set>
                                    <p:animEffect transition="in" filter="fade">
                                      <p:cBhvr>
                                        <p:cTn id="276" dur="500"/>
                                        <p:tgtEl>
                                          <p:spTgt spid="48"/>
                                        </p:tgtEl>
                                      </p:cBhvr>
                                    </p:animEffect>
                                  </p:childTnLst>
                                </p:cTn>
                              </p:par>
                              <p:par>
                                <p:cTn id="277" presetID="10" presetClass="entr" presetSubtype="0" fill="hold" grpId="0" nodeType="withEffect">
                                  <p:stCondLst>
                                    <p:cond delay="0"/>
                                  </p:stCondLst>
                                  <p:childTnLst>
                                    <p:set>
                                      <p:cBhvr>
                                        <p:cTn id="278" dur="1" fill="hold">
                                          <p:stCondLst>
                                            <p:cond delay="0"/>
                                          </p:stCondLst>
                                        </p:cTn>
                                        <p:tgtEl>
                                          <p:spTgt spid="50"/>
                                        </p:tgtEl>
                                        <p:attrNameLst>
                                          <p:attrName>style.visibility</p:attrName>
                                        </p:attrNameLst>
                                      </p:cBhvr>
                                      <p:to>
                                        <p:strVal val="visible"/>
                                      </p:to>
                                    </p:set>
                                    <p:animEffect transition="in" filter="fade">
                                      <p:cBhvr>
                                        <p:cTn id="279" dur="500"/>
                                        <p:tgtEl>
                                          <p:spTgt spid="50"/>
                                        </p:tgtEl>
                                      </p:cBhvr>
                                    </p:animEffect>
                                  </p:childTnLst>
                                </p:cTn>
                              </p:par>
                            </p:childTnLst>
                          </p:cTn>
                        </p:par>
                      </p:childTnLst>
                    </p:cTn>
                  </p:par>
                  <p:par>
                    <p:cTn id="280" fill="hold">
                      <p:stCondLst>
                        <p:cond delay="indefinite"/>
                      </p:stCondLst>
                      <p:childTnLst>
                        <p:par>
                          <p:cTn id="281" fill="hold">
                            <p:stCondLst>
                              <p:cond delay="0"/>
                            </p:stCondLst>
                            <p:childTnLst>
                              <p:par>
                                <p:cTn id="282" presetID="10" presetClass="entr" presetSubtype="0" fill="hold" nodeType="clickEffect">
                                  <p:stCondLst>
                                    <p:cond delay="0"/>
                                  </p:stCondLst>
                                  <p:childTnLst>
                                    <p:set>
                                      <p:cBhvr>
                                        <p:cTn id="283" dur="1" fill="hold">
                                          <p:stCondLst>
                                            <p:cond delay="0"/>
                                          </p:stCondLst>
                                        </p:cTn>
                                        <p:tgtEl>
                                          <p:spTgt spid="45"/>
                                        </p:tgtEl>
                                        <p:attrNameLst>
                                          <p:attrName>style.visibility</p:attrName>
                                        </p:attrNameLst>
                                      </p:cBhvr>
                                      <p:to>
                                        <p:strVal val="visible"/>
                                      </p:to>
                                    </p:set>
                                    <p:animEffect transition="in" filter="fade">
                                      <p:cBhvr>
                                        <p:cTn id="284" dur="500"/>
                                        <p:tgtEl>
                                          <p:spTgt spid="45"/>
                                        </p:tgtEl>
                                      </p:cBhvr>
                                    </p:animEffect>
                                  </p:childTnLst>
                                </p:cTn>
                              </p:par>
                              <p:par>
                                <p:cTn id="285" presetID="10" presetClass="entr" presetSubtype="0" fill="hold" grpId="0" nodeType="withEffect">
                                  <p:stCondLst>
                                    <p:cond delay="0"/>
                                  </p:stCondLst>
                                  <p:childTnLst>
                                    <p:set>
                                      <p:cBhvr>
                                        <p:cTn id="286" dur="1" fill="hold">
                                          <p:stCondLst>
                                            <p:cond delay="0"/>
                                          </p:stCondLst>
                                        </p:cTn>
                                        <p:tgtEl>
                                          <p:spTgt spid="46"/>
                                        </p:tgtEl>
                                        <p:attrNameLst>
                                          <p:attrName>style.visibility</p:attrName>
                                        </p:attrNameLst>
                                      </p:cBhvr>
                                      <p:to>
                                        <p:strVal val="visible"/>
                                      </p:to>
                                    </p:set>
                                    <p:animEffect transition="in" filter="fade">
                                      <p:cBhvr>
                                        <p:cTn id="287" dur="500"/>
                                        <p:tgtEl>
                                          <p:spTgt spid="46"/>
                                        </p:tgtEl>
                                      </p:cBhvr>
                                    </p:animEffect>
                                  </p:childTnLst>
                                </p:cTn>
                              </p:par>
                              <p:par>
                                <p:cTn id="288" presetID="10" presetClass="entr" presetSubtype="0" fill="hold" grpId="0" nodeType="withEffect">
                                  <p:stCondLst>
                                    <p:cond delay="0"/>
                                  </p:stCondLst>
                                  <p:childTnLst>
                                    <p:set>
                                      <p:cBhvr>
                                        <p:cTn id="289" dur="1" fill="hold">
                                          <p:stCondLst>
                                            <p:cond delay="0"/>
                                          </p:stCondLst>
                                        </p:cTn>
                                        <p:tgtEl>
                                          <p:spTgt spid="47"/>
                                        </p:tgtEl>
                                        <p:attrNameLst>
                                          <p:attrName>style.visibility</p:attrName>
                                        </p:attrNameLst>
                                      </p:cBhvr>
                                      <p:to>
                                        <p:strVal val="visible"/>
                                      </p:to>
                                    </p:set>
                                    <p:animEffect transition="in" filter="fade">
                                      <p:cBhvr>
                                        <p:cTn id="290" dur="500"/>
                                        <p:tgtEl>
                                          <p:spTgt spid="47"/>
                                        </p:tgtEl>
                                      </p:cBhvr>
                                    </p:animEffect>
                                  </p:childTnLst>
                                </p:cTn>
                              </p:par>
                            </p:childTnLst>
                          </p:cTn>
                        </p:par>
                      </p:childTnLst>
                    </p:cTn>
                  </p:par>
                  <p:par>
                    <p:cTn id="291" fill="hold">
                      <p:stCondLst>
                        <p:cond delay="indefinite"/>
                      </p:stCondLst>
                      <p:childTnLst>
                        <p:par>
                          <p:cTn id="292" fill="hold">
                            <p:stCondLst>
                              <p:cond delay="0"/>
                            </p:stCondLst>
                            <p:childTnLst>
                              <p:par>
                                <p:cTn id="293" presetID="10" presetClass="exit" presetSubtype="0" fill="hold" nodeType="clickEffect">
                                  <p:stCondLst>
                                    <p:cond delay="0"/>
                                  </p:stCondLst>
                                  <p:childTnLst>
                                    <p:animEffect transition="out" filter="fade">
                                      <p:cBhvr>
                                        <p:cTn id="294" dur="500"/>
                                        <p:tgtEl>
                                          <p:spTgt spid="45"/>
                                        </p:tgtEl>
                                      </p:cBhvr>
                                    </p:animEffect>
                                    <p:set>
                                      <p:cBhvr>
                                        <p:cTn id="295" dur="1" fill="hold">
                                          <p:stCondLst>
                                            <p:cond delay="499"/>
                                          </p:stCondLst>
                                        </p:cTn>
                                        <p:tgtEl>
                                          <p:spTgt spid="45"/>
                                        </p:tgtEl>
                                        <p:attrNameLst>
                                          <p:attrName>style.visibility</p:attrName>
                                        </p:attrNameLst>
                                      </p:cBhvr>
                                      <p:to>
                                        <p:strVal val="hidden"/>
                                      </p:to>
                                    </p:set>
                                  </p:childTnLst>
                                </p:cTn>
                              </p:par>
                              <p:par>
                                <p:cTn id="296" presetID="10" presetClass="exit" presetSubtype="0" fill="hold" grpId="1" nodeType="withEffect">
                                  <p:stCondLst>
                                    <p:cond delay="0"/>
                                  </p:stCondLst>
                                  <p:childTnLst>
                                    <p:animEffect transition="out" filter="fade">
                                      <p:cBhvr>
                                        <p:cTn id="297" dur="500"/>
                                        <p:tgtEl>
                                          <p:spTgt spid="47"/>
                                        </p:tgtEl>
                                      </p:cBhvr>
                                    </p:animEffect>
                                    <p:set>
                                      <p:cBhvr>
                                        <p:cTn id="298" dur="1" fill="hold">
                                          <p:stCondLst>
                                            <p:cond delay="499"/>
                                          </p:stCondLst>
                                        </p:cTn>
                                        <p:tgtEl>
                                          <p:spTgt spid="47"/>
                                        </p:tgtEl>
                                        <p:attrNameLst>
                                          <p:attrName>style.visibility</p:attrName>
                                        </p:attrNameLst>
                                      </p:cBhvr>
                                      <p:to>
                                        <p:strVal val="hidden"/>
                                      </p:to>
                                    </p:set>
                                  </p:childTnLst>
                                </p:cTn>
                              </p:par>
                              <p:par>
                                <p:cTn id="299" presetID="10" presetClass="exit" presetSubtype="0" fill="hold" grpId="1" nodeType="withEffect">
                                  <p:stCondLst>
                                    <p:cond delay="0"/>
                                  </p:stCondLst>
                                  <p:childTnLst>
                                    <p:animEffect transition="out" filter="fade">
                                      <p:cBhvr>
                                        <p:cTn id="300" dur="500"/>
                                        <p:tgtEl>
                                          <p:spTgt spid="46"/>
                                        </p:tgtEl>
                                      </p:cBhvr>
                                    </p:animEffect>
                                    <p:set>
                                      <p:cBhvr>
                                        <p:cTn id="301" dur="1" fill="hold">
                                          <p:stCondLst>
                                            <p:cond delay="499"/>
                                          </p:stCondLst>
                                        </p:cTn>
                                        <p:tgtEl>
                                          <p:spTgt spid="46"/>
                                        </p:tgtEl>
                                        <p:attrNameLst>
                                          <p:attrName>style.visibility</p:attrName>
                                        </p:attrNameLst>
                                      </p:cBhvr>
                                      <p:to>
                                        <p:strVal val="hidden"/>
                                      </p:to>
                                    </p:set>
                                  </p:childTnLst>
                                </p:cTn>
                              </p:par>
                            </p:childTnLst>
                          </p:cTn>
                        </p:par>
                      </p:childTnLst>
                    </p:cTn>
                  </p:par>
                  <p:par>
                    <p:cTn id="302" fill="hold">
                      <p:stCondLst>
                        <p:cond delay="indefinite"/>
                      </p:stCondLst>
                      <p:childTnLst>
                        <p:par>
                          <p:cTn id="303" fill="hold">
                            <p:stCondLst>
                              <p:cond delay="0"/>
                            </p:stCondLst>
                            <p:childTnLst>
                              <p:par>
                                <p:cTn id="304" presetID="10" presetClass="exit" presetSubtype="0" fill="hold" nodeType="clickEffect">
                                  <p:stCondLst>
                                    <p:cond delay="0"/>
                                  </p:stCondLst>
                                  <p:childTnLst>
                                    <p:animEffect transition="out" filter="fade">
                                      <p:cBhvr>
                                        <p:cTn id="305" dur="500"/>
                                        <p:tgtEl>
                                          <p:spTgt spid="42"/>
                                        </p:tgtEl>
                                      </p:cBhvr>
                                    </p:animEffect>
                                    <p:set>
                                      <p:cBhvr>
                                        <p:cTn id="306" dur="1" fill="hold">
                                          <p:stCondLst>
                                            <p:cond delay="499"/>
                                          </p:stCondLst>
                                        </p:cTn>
                                        <p:tgtEl>
                                          <p:spTgt spid="42"/>
                                        </p:tgtEl>
                                        <p:attrNameLst>
                                          <p:attrName>style.visibility</p:attrName>
                                        </p:attrNameLst>
                                      </p:cBhvr>
                                      <p:to>
                                        <p:strVal val="hidden"/>
                                      </p:to>
                                    </p:set>
                                  </p:childTnLst>
                                </p:cTn>
                              </p:par>
                              <p:par>
                                <p:cTn id="307" presetID="10" presetClass="exit" presetSubtype="0" fill="hold" grpId="1" nodeType="withEffect">
                                  <p:stCondLst>
                                    <p:cond delay="0"/>
                                  </p:stCondLst>
                                  <p:childTnLst>
                                    <p:animEffect transition="out" filter="fade">
                                      <p:cBhvr>
                                        <p:cTn id="308" dur="500"/>
                                        <p:tgtEl>
                                          <p:spTgt spid="48"/>
                                        </p:tgtEl>
                                      </p:cBhvr>
                                    </p:animEffect>
                                    <p:set>
                                      <p:cBhvr>
                                        <p:cTn id="309" dur="1" fill="hold">
                                          <p:stCondLst>
                                            <p:cond delay="499"/>
                                          </p:stCondLst>
                                        </p:cTn>
                                        <p:tgtEl>
                                          <p:spTgt spid="48"/>
                                        </p:tgtEl>
                                        <p:attrNameLst>
                                          <p:attrName>style.visibility</p:attrName>
                                        </p:attrNameLst>
                                      </p:cBhvr>
                                      <p:to>
                                        <p:strVal val="hidden"/>
                                      </p:to>
                                    </p:set>
                                  </p:childTnLst>
                                </p:cTn>
                              </p:par>
                              <p:par>
                                <p:cTn id="310" presetID="10" presetClass="exit" presetSubtype="0" fill="hold" grpId="1" nodeType="withEffect">
                                  <p:stCondLst>
                                    <p:cond delay="0"/>
                                  </p:stCondLst>
                                  <p:childTnLst>
                                    <p:animEffect transition="out" filter="fade">
                                      <p:cBhvr>
                                        <p:cTn id="311" dur="500"/>
                                        <p:tgtEl>
                                          <p:spTgt spid="50"/>
                                        </p:tgtEl>
                                      </p:cBhvr>
                                    </p:animEffect>
                                    <p:set>
                                      <p:cBhvr>
                                        <p:cTn id="312" dur="1" fill="hold">
                                          <p:stCondLst>
                                            <p:cond delay="499"/>
                                          </p:stCondLst>
                                        </p:cTn>
                                        <p:tgtEl>
                                          <p:spTgt spid="50"/>
                                        </p:tgtEl>
                                        <p:attrNameLst>
                                          <p:attrName>style.visibility</p:attrName>
                                        </p:attrNameLst>
                                      </p:cBhvr>
                                      <p:to>
                                        <p:strVal val="hidden"/>
                                      </p:to>
                                    </p:set>
                                  </p:childTnLst>
                                </p:cTn>
                              </p:par>
                              <p:par>
                                <p:cTn id="313" presetID="10" presetClass="entr" presetSubtype="0" fill="hold" grpId="0" nodeType="withEffect">
                                  <p:stCondLst>
                                    <p:cond delay="0"/>
                                  </p:stCondLst>
                                  <p:childTnLst>
                                    <p:set>
                                      <p:cBhvr>
                                        <p:cTn id="314" dur="1" fill="hold">
                                          <p:stCondLst>
                                            <p:cond delay="0"/>
                                          </p:stCondLst>
                                        </p:cTn>
                                        <p:tgtEl>
                                          <p:spTgt spid="49"/>
                                        </p:tgtEl>
                                        <p:attrNameLst>
                                          <p:attrName>style.visibility</p:attrName>
                                        </p:attrNameLst>
                                      </p:cBhvr>
                                      <p:to>
                                        <p:strVal val="visible"/>
                                      </p:to>
                                    </p:set>
                                    <p:animEffect transition="in" filter="fade">
                                      <p:cBhvr>
                                        <p:cTn id="315" dur="500"/>
                                        <p:tgtEl>
                                          <p:spTgt spid="49"/>
                                        </p:tgtEl>
                                      </p:cBhvr>
                                    </p:animEffect>
                                  </p:childTnLst>
                                </p:cTn>
                              </p:par>
                            </p:childTnLst>
                          </p:cTn>
                        </p:par>
                      </p:childTnLst>
                    </p:cTn>
                  </p:par>
                  <p:par>
                    <p:cTn id="316" fill="hold">
                      <p:stCondLst>
                        <p:cond delay="indefinite"/>
                      </p:stCondLst>
                      <p:childTnLst>
                        <p:par>
                          <p:cTn id="317" fill="hold">
                            <p:stCondLst>
                              <p:cond delay="0"/>
                            </p:stCondLst>
                            <p:childTnLst>
                              <p:par>
                                <p:cTn id="318" presetID="10" presetClass="exit" presetSubtype="0" fill="hold" grpId="1" nodeType="clickEffect">
                                  <p:stCondLst>
                                    <p:cond delay="0"/>
                                  </p:stCondLst>
                                  <p:childTnLst>
                                    <p:animEffect transition="out" filter="fade">
                                      <p:cBhvr>
                                        <p:cTn id="319" dur="500"/>
                                        <p:tgtEl>
                                          <p:spTgt spid="49"/>
                                        </p:tgtEl>
                                      </p:cBhvr>
                                    </p:animEffect>
                                    <p:set>
                                      <p:cBhvr>
                                        <p:cTn id="320" dur="1" fill="hold">
                                          <p:stCondLst>
                                            <p:cond delay="499"/>
                                          </p:stCondLst>
                                        </p:cTn>
                                        <p:tgtEl>
                                          <p:spTgt spid="49"/>
                                        </p:tgtEl>
                                        <p:attrNameLst>
                                          <p:attrName>style.visibility</p:attrName>
                                        </p:attrNameLst>
                                      </p:cBhvr>
                                      <p:to>
                                        <p:strVal val="hidden"/>
                                      </p:to>
                                    </p:set>
                                  </p:childTnLst>
                                </p:cTn>
                              </p:par>
                              <p:par>
                                <p:cTn id="321" presetID="10" presetClass="entr" presetSubtype="0" fill="hold" nodeType="withEffect">
                                  <p:stCondLst>
                                    <p:cond delay="0"/>
                                  </p:stCondLst>
                                  <p:childTnLst>
                                    <p:set>
                                      <p:cBhvr>
                                        <p:cTn id="322" dur="1" fill="hold">
                                          <p:stCondLst>
                                            <p:cond delay="0"/>
                                          </p:stCondLst>
                                        </p:cTn>
                                        <p:tgtEl>
                                          <p:spTgt spid="20"/>
                                        </p:tgtEl>
                                        <p:attrNameLst>
                                          <p:attrName>style.visibility</p:attrName>
                                        </p:attrNameLst>
                                      </p:cBhvr>
                                      <p:to>
                                        <p:strVal val="visible"/>
                                      </p:to>
                                    </p:set>
                                    <p:animEffect transition="in" filter="fade">
                                      <p:cBhvr>
                                        <p:cTn id="323" dur="500"/>
                                        <p:tgtEl>
                                          <p:spTgt spid="20"/>
                                        </p:tgtEl>
                                      </p:cBhvr>
                                    </p:animEffect>
                                  </p:childTnLst>
                                </p:cTn>
                              </p:par>
                            </p:childTnLst>
                          </p:cTn>
                        </p:par>
                      </p:childTnLst>
                    </p:cTn>
                  </p:par>
                  <p:par>
                    <p:cTn id="324" fill="hold">
                      <p:stCondLst>
                        <p:cond delay="indefinite"/>
                      </p:stCondLst>
                      <p:childTnLst>
                        <p:par>
                          <p:cTn id="325" fill="hold">
                            <p:stCondLst>
                              <p:cond delay="0"/>
                            </p:stCondLst>
                            <p:childTnLst>
                              <p:par>
                                <p:cTn id="326" presetID="10" presetClass="exit" presetSubtype="0" fill="hold" nodeType="clickEffect">
                                  <p:stCondLst>
                                    <p:cond delay="0"/>
                                  </p:stCondLst>
                                  <p:childTnLst>
                                    <p:animEffect transition="out" filter="fade">
                                      <p:cBhvr>
                                        <p:cTn id="327" dur="500"/>
                                        <p:tgtEl>
                                          <p:spTgt spid="20"/>
                                        </p:tgtEl>
                                      </p:cBhvr>
                                    </p:animEffect>
                                    <p:set>
                                      <p:cBhvr>
                                        <p:cTn id="328" dur="1" fill="hold">
                                          <p:stCondLst>
                                            <p:cond delay="499"/>
                                          </p:stCondLst>
                                        </p:cTn>
                                        <p:tgtEl>
                                          <p:spTgt spid="20"/>
                                        </p:tgtEl>
                                        <p:attrNameLst>
                                          <p:attrName>style.visibility</p:attrName>
                                        </p:attrNameLst>
                                      </p:cBhvr>
                                      <p:to>
                                        <p:strVal val="hidden"/>
                                      </p:to>
                                    </p:set>
                                  </p:childTnLst>
                                </p:cTn>
                              </p:par>
                              <p:par>
                                <p:cTn id="329" presetID="10" presetClass="entr" presetSubtype="0" fill="hold" nodeType="withEffect">
                                  <p:stCondLst>
                                    <p:cond delay="0"/>
                                  </p:stCondLst>
                                  <p:childTnLst>
                                    <p:set>
                                      <p:cBhvr>
                                        <p:cTn id="330" dur="1" fill="hold">
                                          <p:stCondLst>
                                            <p:cond delay="0"/>
                                          </p:stCondLst>
                                        </p:cTn>
                                        <p:tgtEl>
                                          <p:spTgt spid="7"/>
                                        </p:tgtEl>
                                        <p:attrNameLst>
                                          <p:attrName>style.visibility</p:attrName>
                                        </p:attrNameLst>
                                      </p:cBhvr>
                                      <p:to>
                                        <p:strVal val="visible"/>
                                      </p:to>
                                    </p:set>
                                    <p:animEffect transition="in" filter="fade">
                                      <p:cBhvr>
                                        <p:cTn id="331" dur="500"/>
                                        <p:tgtEl>
                                          <p:spTgt spid="7"/>
                                        </p:tgtEl>
                                      </p:cBhvr>
                                    </p:animEffect>
                                  </p:childTnLst>
                                </p:cTn>
                              </p:par>
                              <p:par>
                                <p:cTn id="332" presetID="10" presetClass="entr" presetSubtype="0" fill="hold" grpId="0" nodeType="withEffect">
                                  <p:stCondLst>
                                    <p:cond delay="0"/>
                                  </p:stCondLst>
                                  <p:childTnLst>
                                    <p:set>
                                      <p:cBhvr>
                                        <p:cTn id="333" dur="1" fill="hold">
                                          <p:stCondLst>
                                            <p:cond delay="0"/>
                                          </p:stCondLst>
                                        </p:cTn>
                                        <p:tgtEl>
                                          <p:spTgt spid="51"/>
                                        </p:tgtEl>
                                        <p:attrNameLst>
                                          <p:attrName>style.visibility</p:attrName>
                                        </p:attrNameLst>
                                      </p:cBhvr>
                                      <p:to>
                                        <p:strVal val="visible"/>
                                      </p:to>
                                    </p:set>
                                    <p:animEffect transition="in" filter="fade">
                                      <p:cBhvr>
                                        <p:cTn id="334" dur="500"/>
                                        <p:tgtEl>
                                          <p:spTgt spid="51"/>
                                        </p:tgtEl>
                                      </p:cBhvr>
                                    </p:animEffect>
                                  </p:childTnLst>
                                </p:cTn>
                              </p:par>
                            </p:childTnLst>
                          </p:cTn>
                        </p:par>
                      </p:childTnLst>
                    </p:cTn>
                  </p:par>
                  <p:par>
                    <p:cTn id="335" fill="hold">
                      <p:stCondLst>
                        <p:cond delay="indefinite"/>
                      </p:stCondLst>
                      <p:childTnLst>
                        <p:par>
                          <p:cTn id="336" fill="hold">
                            <p:stCondLst>
                              <p:cond delay="0"/>
                            </p:stCondLst>
                            <p:childTnLst>
                              <p:par>
                                <p:cTn id="337" presetID="10" presetClass="exit" presetSubtype="0" fill="hold" grpId="1" nodeType="clickEffect">
                                  <p:stCondLst>
                                    <p:cond delay="0"/>
                                  </p:stCondLst>
                                  <p:childTnLst>
                                    <p:animEffect transition="out" filter="fade">
                                      <p:cBhvr>
                                        <p:cTn id="338" dur="500"/>
                                        <p:tgtEl>
                                          <p:spTgt spid="51"/>
                                        </p:tgtEl>
                                      </p:cBhvr>
                                    </p:animEffect>
                                    <p:set>
                                      <p:cBhvr>
                                        <p:cTn id="339" dur="1" fill="hold">
                                          <p:stCondLst>
                                            <p:cond delay="499"/>
                                          </p:stCondLst>
                                        </p:cTn>
                                        <p:tgtEl>
                                          <p:spTgt spid="51"/>
                                        </p:tgtEl>
                                        <p:attrNameLst>
                                          <p:attrName>style.visibility</p:attrName>
                                        </p:attrNameLst>
                                      </p:cBhvr>
                                      <p:to>
                                        <p:strVal val="hidden"/>
                                      </p:to>
                                    </p:set>
                                  </p:childTnLst>
                                </p:cTn>
                              </p:par>
                              <p:par>
                                <p:cTn id="340" presetID="10" presetClass="entr" presetSubtype="0" fill="hold" grpId="0" nodeType="withEffect">
                                  <p:stCondLst>
                                    <p:cond delay="0"/>
                                  </p:stCondLst>
                                  <p:childTnLst>
                                    <p:set>
                                      <p:cBhvr>
                                        <p:cTn id="341" dur="1" fill="hold">
                                          <p:stCondLst>
                                            <p:cond delay="0"/>
                                          </p:stCondLst>
                                        </p:cTn>
                                        <p:tgtEl>
                                          <p:spTgt spid="52"/>
                                        </p:tgtEl>
                                        <p:attrNameLst>
                                          <p:attrName>style.visibility</p:attrName>
                                        </p:attrNameLst>
                                      </p:cBhvr>
                                      <p:to>
                                        <p:strVal val="visible"/>
                                      </p:to>
                                    </p:set>
                                    <p:animEffect transition="in" filter="fade">
                                      <p:cBhvr>
                                        <p:cTn id="342" dur="500"/>
                                        <p:tgtEl>
                                          <p:spTgt spid="52"/>
                                        </p:tgtEl>
                                      </p:cBhvr>
                                    </p:animEffect>
                                  </p:childTnLst>
                                </p:cTn>
                              </p:par>
                            </p:childTnLst>
                          </p:cTn>
                        </p:par>
                      </p:childTnLst>
                    </p:cTn>
                  </p:par>
                  <p:par>
                    <p:cTn id="343" fill="hold">
                      <p:stCondLst>
                        <p:cond delay="indefinite"/>
                      </p:stCondLst>
                      <p:childTnLst>
                        <p:par>
                          <p:cTn id="344" fill="hold">
                            <p:stCondLst>
                              <p:cond delay="0"/>
                            </p:stCondLst>
                            <p:childTnLst>
                              <p:par>
                                <p:cTn id="345" presetID="10" presetClass="exit" presetSubtype="0" fill="hold" nodeType="clickEffect">
                                  <p:stCondLst>
                                    <p:cond delay="0"/>
                                  </p:stCondLst>
                                  <p:childTnLst>
                                    <p:animEffect transition="out" filter="fade">
                                      <p:cBhvr>
                                        <p:cTn id="346" dur="500"/>
                                        <p:tgtEl>
                                          <p:spTgt spid="7"/>
                                        </p:tgtEl>
                                      </p:cBhvr>
                                    </p:animEffect>
                                    <p:set>
                                      <p:cBhvr>
                                        <p:cTn id="347" dur="1" fill="hold">
                                          <p:stCondLst>
                                            <p:cond delay="499"/>
                                          </p:stCondLst>
                                        </p:cTn>
                                        <p:tgtEl>
                                          <p:spTgt spid="7"/>
                                        </p:tgtEl>
                                        <p:attrNameLst>
                                          <p:attrName>style.visibility</p:attrName>
                                        </p:attrNameLst>
                                      </p:cBhvr>
                                      <p:to>
                                        <p:strVal val="hidden"/>
                                      </p:to>
                                    </p:set>
                                  </p:childTnLst>
                                </p:cTn>
                              </p:par>
                              <p:par>
                                <p:cTn id="348" presetID="10" presetClass="exit" presetSubtype="0" fill="hold" grpId="1" nodeType="withEffect">
                                  <p:stCondLst>
                                    <p:cond delay="0"/>
                                  </p:stCondLst>
                                  <p:childTnLst>
                                    <p:animEffect transition="out" filter="fade">
                                      <p:cBhvr>
                                        <p:cTn id="349" dur="500"/>
                                        <p:tgtEl>
                                          <p:spTgt spid="52"/>
                                        </p:tgtEl>
                                      </p:cBhvr>
                                    </p:animEffect>
                                    <p:set>
                                      <p:cBhvr>
                                        <p:cTn id="350" dur="1" fill="hold">
                                          <p:stCondLst>
                                            <p:cond delay="499"/>
                                          </p:stCondLst>
                                        </p:cTn>
                                        <p:tgtEl>
                                          <p:spTgt spid="52"/>
                                        </p:tgtEl>
                                        <p:attrNameLst>
                                          <p:attrName>style.visibility</p:attrName>
                                        </p:attrNameLst>
                                      </p:cBhvr>
                                      <p:to>
                                        <p:strVal val="hidden"/>
                                      </p:to>
                                    </p:set>
                                  </p:childTnLst>
                                </p:cTn>
                              </p:par>
                              <p:par>
                                <p:cTn id="351" presetID="10" presetClass="entr" presetSubtype="0" fill="hold" nodeType="withEffect">
                                  <p:stCondLst>
                                    <p:cond delay="0"/>
                                  </p:stCondLst>
                                  <p:childTnLst>
                                    <p:set>
                                      <p:cBhvr>
                                        <p:cTn id="352" dur="1" fill="hold">
                                          <p:stCondLst>
                                            <p:cond delay="0"/>
                                          </p:stCondLst>
                                        </p:cTn>
                                        <p:tgtEl>
                                          <p:spTgt spid="1026"/>
                                        </p:tgtEl>
                                        <p:attrNameLst>
                                          <p:attrName>style.visibility</p:attrName>
                                        </p:attrNameLst>
                                      </p:cBhvr>
                                      <p:to>
                                        <p:strVal val="visible"/>
                                      </p:to>
                                    </p:set>
                                    <p:animEffect transition="in" filter="fade">
                                      <p:cBhvr>
                                        <p:cTn id="353" dur="500"/>
                                        <p:tgtEl>
                                          <p:spTgt spid="1026"/>
                                        </p:tgtEl>
                                      </p:cBhvr>
                                    </p:animEffect>
                                  </p:childTnLst>
                                </p:cTn>
                              </p:par>
                              <p:par>
                                <p:cTn id="354" presetID="10" presetClass="entr" presetSubtype="0" fill="hold" grpId="0" nodeType="withEffect">
                                  <p:stCondLst>
                                    <p:cond delay="0"/>
                                  </p:stCondLst>
                                  <p:childTnLst>
                                    <p:set>
                                      <p:cBhvr>
                                        <p:cTn id="355" dur="1" fill="hold">
                                          <p:stCondLst>
                                            <p:cond delay="0"/>
                                          </p:stCondLst>
                                        </p:cTn>
                                        <p:tgtEl>
                                          <p:spTgt spid="53"/>
                                        </p:tgtEl>
                                        <p:attrNameLst>
                                          <p:attrName>style.visibility</p:attrName>
                                        </p:attrNameLst>
                                      </p:cBhvr>
                                      <p:to>
                                        <p:strVal val="visible"/>
                                      </p:to>
                                    </p:set>
                                    <p:animEffect transition="in" filter="fade">
                                      <p:cBhvr>
                                        <p:cTn id="356" dur="500"/>
                                        <p:tgtEl>
                                          <p:spTgt spid="53"/>
                                        </p:tgtEl>
                                      </p:cBhvr>
                                    </p:animEffect>
                                  </p:childTnLst>
                                </p:cTn>
                              </p:par>
                            </p:childTnLst>
                          </p:cTn>
                        </p:par>
                      </p:childTnLst>
                    </p:cTn>
                  </p:par>
                  <p:par>
                    <p:cTn id="357" fill="hold">
                      <p:stCondLst>
                        <p:cond delay="indefinite"/>
                      </p:stCondLst>
                      <p:childTnLst>
                        <p:par>
                          <p:cTn id="358" fill="hold">
                            <p:stCondLst>
                              <p:cond delay="0"/>
                            </p:stCondLst>
                            <p:childTnLst>
                              <p:par>
                                <p:cTn id="359" presetID="10" presetClass="exit" presetSubtype="0" fill="hold" nodeType="clickEffect">
                                  <p:stCondLst>
                                    <p:cond delay="0"/>
                                  </p:stCondLst>
                                  <p:childTnLst>
                                    <p:animEffect transition="out" filter="fade">
                                      <p:cBhvr>
                                        <p:cTn id="360" dur="500"/>
                                        <p:tgtEl>
                                          <p:spTgt spid="1026"/>
                                        </p:tgtEl>
                                      </p:cBhvr>
                                    </p:animEffect>
                                    <p:set>
                                      <p:cBhvr>
                                        <p:cTn id="361" dur="1" fill="hold">
                                          <p:stCondLst>
                                            <p:cond delay="499"/>
                                          </p:stCondLst>
                                        </p:cTn>
                                        <p:tgtEl>
                                          <p:spTgt spid="1026"/>
                                        </p:tgtEl>
                                        <p:attrNameLst>
                                          <p:attrName>style.visibility</p:attrName>
                                        </p:attrNameLst>
                                      </p:cBhvr>
                                      <p:to>
                                        <p:strVal val="hidden"/>
                                      </p:to>
                                    </p:set>
                                  </p:childTnLst>
                                </p:cTn>
                              </p:par>
                              <p:par>
                                <p:cTn id="362" presetID="10" presetClass="exit" presetSubtype="0" fill="hold" grpId="1" nodeType="withEffect">
                                  <p:stCondLst>
                                    <p:cond delay="0"/>
                                  </p:stCondLst>
                                  <p:childTnLst>
                                    <p:animEffect transition="out" filter="fade">
                                      <p:cBhvr>
                                        <p:cTn id="363" dur="500"/>
                                        <p:tgtEl>
                                          <p:spTgt spid="53"/>
                                        </p:tgtEl>
                                      </p:cBhvr>
                                    </p:animEffect>
                                    <p:set>
                                      <p:cBhvr>
                                        <p:cTn id="364" dur="1" fill="hold">
                                          <p:stCondLst>
                                            <p:cond delay="499"/>
                                          </p:stCondLst>
                                        </p:cTn>
                                        <p:tgtEl>
                                          <p:spTgt spid="53"/>
                                        </p:tgtEl>
                                        <p:attrNameLst>
                                          <p:attrName>style.visibility</p:attrName>
                                        </p:attrNameLst>
                                      </p:cBhvr>
                                      <p:to>
                                        <p:strVal val="hidden"/>
                                      </p:to>
                                    </p:set>
                                  </p:childTnLst>
                                </p:cTn>
                              </p:par>
                              <p:par>
                                <p:cTn id="365" presetID="10" presetClass="entr" presetSubtype="0" fill="hold" nodeType="withEffect">
                                  <p:stCondLst>
                                    <p:cond delay="0"/>
                                  </p:stCondLst>
                                  <p:childTnLst>
                                    <p:set>
                                      <p:cBhvr>
                                        <p:cTn id="366" dur="1" fill="hold">
                                          <p:stCondLst>
                                            <p:cond delay="0"/>
                                          </p:stCondLst>
                                        </p:cTn>
                                        <p:tgtEl>
                                          <p:spTgt spid="36"/>
                                        </p:tgtEl>
                                        <p:attrNameLst>
                                          <p:attrName>style.visibility</p:attrName>
                                        </p:attrNameLst>
                                      </p:cBhvr>
                                      <p:to>
                                        <p:strVal val="visible"/>
                                      </p:to>
                                    </p:set>
                                    <p:animEffect transition="in" filter="fade">
                                      <p:cBhvr>
                                        <p:cTn id="367" dur="500"/>
                                        <p:tgtEl>
                                          <p:spTgt spid="36"/>
                                        </p:tgtEl>
                                      </p:cBhvr>
                                    </p:animEffect>
                                  </p:childTnLst>
                                </p:cTn>
                              </p:par>
                              <p:par>
                                <p:cTn id="368" presetID="10" presetClass="entr" presetSubtype="0" fill="hold" nodeType="withEffect">
                                  <p:stCondLst>
                                    <p:cond delay="0"/>
                                  </p:stCondLst>
                                  <p:childTnLst>
                                    <p:set>
                                      <p:cBhvr>
                                        <p:cTn id="369" dur="1" fill="hold">
                                          <p:stCondLst>
                                            <p:cond delay="0"/>
                                          </p:stCondLst>
                                        </p:cTn>
                                        <p:tgtEl>
                                          <p:spTgt spid="33"/>
                                        </p:tgtEl>
                                        <p:attrNameLst>
                                          <p:attrName>style.visibility</p:attrName>
                                        </p:attrNameLst>
                                      </p:cBhvr>
                                      <p:to>
                                        <p:strVal val="visible"/>
                                      </p:to>
                                    </p:set>
                                    <p:animEffect transition="in" filter="fade">
                                      <p:cBhvr>
                                        <p:cTn id="370" dur="500"/>
                                        <p:tgtEl>
                                          <p:spTgt spid="33"/>
                                        </p:tgtEl>
                                      </p:cBhvr>
                                    </p:animEffect>
                                  </p:childTnLst>
                                </p:cTn>
                              </p:par>
                            </p:childTnLst>
                          </p:cTn>
                        </p:par>
                        <p:par>
                          <p:cTn id="371" fill="hold">
                            <p:stCondLst>
                              <p:cond delay="500"/>
                            </p:stCondLst>
                            <p:childTnLst>
                              <p:par>
                                <p:cTn id="372" presetID="10" presetClass="entr" presetSubtype="0" fill="hold" nodeType="afterEffect">
                                  <p:stCondLst>
                                    <p:cond delay="0"/>
                                  </p:stCondLst>
                                  <p:childTnLst>
                                    <p:set>
                                      <p:cBhvr>
                                        <p:cTn id="373" dur="1" fill="hold">
                                          <p:stCondLst>
                                            <p:cond delay="0"/>
                                          </p:stCondLst>
                                        </p:cTn>
                                        <p:tgtEl>
                                          <p:spTgt spid="10"/>
                                        </p:tgtEl>
                                        <p:attrNameLst>
                                          <p:attrName>style.visibility</p:attrName>
                                        </p:attrNameLst>
                                      </p:cBhvr>
                                      <p:to>
                                        <p:strVal val="visible"/>
                                      </p:to>
                                    </p:set>
                                    <p:animEffect transition="in" filter="fade">
                                      <p:cBhvr>
                                        <p:cTn id="374" dur="500"/>
                                        <p:tgtEl>
                                          <p:spTgt spid="10"/>
                                        </p:tgtEl>
                                      </p:cBhvr>
                                    </p:animEffect>
                                  </p:childTnLst>
                                </p:cTn>
                              </p:par>
                            </p:childTnLst>
                          </p:cTn>
                        </p:par>
                        <p:par>
                          <p:cTn id="375" fill="hold">
                            <p:stCondLst>
                              <p:cond delay="1000"/>
                            </p:stCondLst>
                            <p:childTnLst>
                              <p:par>
                                <p:cTn id="376" presetID="26" presetClass="emph" presetSubtype="0" fill="hold" nodeType="afterEffect">
                                  <p:stCondLst>
                                    <p:cond delay="0"/>
                                  </p:stCondLst>
                                  <p:childTnLst>
                                    <p:animEffect transition="out" filter="fade">
                                      <p:cBhvr>
                                        <p:cTn id="377" dur="500" tmFilter="0, 0; .2, .5; .8, .5; 1, 0"/>
                                        <p:tgtEl>
                                          <p:spTgt spid="10"/>
                                        </p:tgtEl>
                                      </p:cBhvr>
                                    </p:animEffect>
                                    <p:animScale>
                                      <p:cBhvr>
                                        <p:cTn id="378" dur="250" autoRev="1" fill="hold"/>
                                        <p:tgtEl>
                                          <p:spTgt spid="10"/>
                                        </p:tgtEl>
                                      </p:cBhvr>
                                      <p:by x="105000" y="105000"/>
                                    </p:animScale>
                                  </p:childTnLst>
                                </p:cTn>
                              </p:par>
                            </p:childTnLst>
                          </p:cTn>
                        </p:par>
                        <p:par>
                          <p:cTn id="379" fill="hold">
                            <p:stCondLst>
                              <p:cond delay="1500"/>
                            </p:stCondLst>
                            <p:childTnLst>
                              <p:par>
                                <p:cTn id="380" presetID="10" presetClass="exit" presetSubtype="0" fill="hold" nodeType="afterEffect">
                                  <p:stCondLst>
                                    <p:cond delay="0"/>
                                  </p:stCondLst>
                                  <p:childTnLst>
                                    <p:animEffect transition="out" filter="fade">
                                      <p:cBhvr>
                                        <p:cTn id="381" dur="500"/>
                                        <p:tgtEl>
                                          <p:spTgt spid="10"/>
                                        </p:tgtEl>
                                      </p:cBhvr>
                                    </p:animEffect>
                                    <p:set>
                                      <p:cBhvr>
                                        <p:cTn id="382" dur="1" fill="hold">
                                          <p:stCondLst>
                                            <p:cond delay="499"/>
                                          </p:stCondLst>
                                        </p:cTn>
                                        <p:tgtEl>
                                          <p:spTgt spid="10"/>
                                        </p:tgtEl>
                                        <p:attrNameLst>
                                          <p:attrName>style.visibility</p:attrName>
                                        </p:attrNameLst>
                                      </p:cBhvr>
                                      <p:to>
                                        <p:strVal val="hidden"/>
                                      </p:to>
                                    </p:set>
                                  </p:childTnLst>
                                </p:cTn>
                              </p:par>
                            </p:childTnLst>
                          </p:cTn>
                        </p:par>
                        <p:par>
                          <p:cTn id="383" fill="hold">
                            <p:stCondLst>
                              <p:cond delay="2000"/>
                            </p:stCondLst>
                            <p:childTnLst>
                              <p:par>
                                <p:cTn id="384" presetID="10" presetClass="entr" presetSubtype="0" fill="hold" nodeType="afterEffect">
                                  <p:stCondLst>
                                    <p:cond delay="0"/>
                                  </p:stCondLst>
                                  <p:childTnLst>
                                    <p:set>
                                      <p:cBhvr>
                                        <p:cTn id="385" dur="1" fill="hold">
                                          <p:stCondLst>
                                            <p:cond delay="0"/>
                                          </p:stCondLst>
                                        </p:cTn>
                                        <p:tgtEl>
                                          <p:spTgt spid="11"/>
                                        </p:tgtEl>
                                        <p:attrNameLst>
                                          <p:attrName>style.visibility</p:attrName>
                                        </p:attrNameLst>
                                      </p:cBhvr>
                                      <p:to>
                                        <p:strVal val="visible"/>
                                      </p:to>
                                    </p:set>
                                    <p:animEffect transition="in" filter="fade">
                                      <p:cBhvr>
                                        <p:cTn id="386" dur="500"/>
                                        <p:tgtEl>
                                          <p:spTgt spid="11"/>
                                        </p:tgtEl>
                                      </p:cBhvr>
                                    </p:animEffect>
                                  </p:childTnLst>
                                </p:cTn>
                              </p:par>
                            </p:childTnLst>
                          </p:cTn>
                        </p:par>
                        <p:par>
                          <p:cTn id="387" fill="hold">
                            <p:stCondLst>
                              <p:cond delay="2500"/>
                            </p:stCondLst>
                            <p:childTnLst>
                              <p:par>
                                <p:cTn id="388" presetID="26" presetClass="emph" presetSubtype="0" fill="hold" nodeType="afterEffect">
                                  <p:stCondLst>
                                    <p:cond delay="0"/>
                                  </p:stCondLst>
                                  <p:childTnLst>
                                    <p:animEffect transition="out" filter="fade">
                                      <p:cBhvr>
                                        <p:cTn id="389" dur="500" tmFilter="0, 0; .2, .5; .8, .5; 1, 0"/>
                                        <p:tgtEl>
                                          <p:spTgt spid="11"/>
                                        </p:tgtEl>
                                      </p:cBhvr>
                                    </p:animEffect>
                                    <p:animScale>
                                      <p:cBhvr>
                                        <p:cTn id="390" dur="250" autoRev="1" fill="hold"/>
                                        <p:tgtEl>
                                          <p:spTgt spid="11"/>
                                        </p:tgtEl>
                                      </p:cBhvr>
                                      <p:by x="105000" y="105000"/>
                                    </p:animScale>
                                  </p:childTnLst>
                                </p:cTn>
                              </p:par>
                            </p:childTnLst>
                          </p:cTn>
                        </p:par>
                        <p:par>
                          <p:cTn id="391" fill="hold">
                            <p:stCondLst>
                              <p:cond delay="3000"/>
                            </p:stCondLst>
                            <p:childTnLst>
                              <p:par>
                                <p:cTn id="392" presetID="10" presetClass="exit" presetSubtype="0" fill="hold" nodeType="afterEffect">
                                  <p:stCondLst>
                                    <p:cond delay="0"/>
                                  </p:stCondLst>
                                  <p:childTnLst>
                                    <p:animEffect transition="out" filter="fade">
                                      <p:cBhvr>
                                        <p:cTn id="393" dur="500"/>
                                        <p:tgtEl>
                                          <p:spTgt spid="11"/>
                                        </p:tgtEl>
                                      </p:cBhvr>
                                    </p:animEffect>
                                    <p:set>
                                      <p:cBhvr>
                                        <p:cTn id="394" dur="1" fill="hold">
                                          <p:stCondLst>
                                            <p:cond delay="499"/>
                                          </p:stCondLst>
                                        </p:cTn>
                                        <p:tgtEl>
                                          <p:spTgt spid="11"/>
                                        </p:tgtEl>
                                        <p:attrNameLst>
                                          <p:attrName>style.visibility</p:attrName>
                                        </p:attrNameLst>
                                      </p:cBhvr>
                                      <p:to>
                                        <p:strVal val="hidden"/>
                                      </p:to>
                                    </p:set>
                                  </p:childTnLst>
                                </p:cTn>
                              </p:par>
                            </p:childTnLst>
                          </p:cTn>
                        </p:par>
                        <p:par>
                          <p:cTn id="395" fill="hold">
                            <p:stCondLst>
                              <p:cond delay="3500"/>
                            </p:stCondLst>
                            <p:childTnLst>
                              <p:par>
                                <p:cTn id="396" presetID="10" presetClass="entr" presetSubtype="0" fill="hold" nodeType="afterEffect">
                                  <p:stCondLst>
                                    <p:cond delay="0"/>
                                  </p:stCondLst>
                                  <p:childTnLst>
                                    <p:set>
                                      <p:cBhvr>
                                        <p:cTn id="397" dur="1" fill="hold">
                                          <p:stCondLst>
                                            <p:cond delay="0"/>
                                          </p:stCondLst>
                                        </p:cTn>
                                        <p:tgtEl>
                                          <p:spTgt spid="12"/>
                                        </p:tgtEl>
                                        <p:attrNameLst>
                                          <p:attrName>style.visibility</p:attrName>
                                        </p:attrNameLst>
                                      </p:cBhvr>
                                      <p:to>
                                        <p:strVal val="visible"/>
                                      </p:to>
                                    </p:set>
                                    <p:animEffect transition="in" filter="fade">
                                      <p:cBhvr>
                                        <p:cTn id="398" dur="500"/>
                                        <p:tgtEl>
                                          <p:spTgt spid="12"/>
                                        </p:tgtEl>
                                      </p:cBhvr>
                                    </p:animEffect>
                                  </p:childTnLst>
                                </p:cTn>
                              </p:par>
                            </p:childTnLst>
                          </p:cTn>
                        </p:par>
                        <p:par>
                          <p:cTn id="399" fill="hold">
                            <p:stCondLst>
                              <p:cond delay="4000"/>
                            </p:stCondLst>
                            <p:childTnLst>
                              <p:par>
                                <p:cTn id="400" presetID="26" presetClass="emph" presetSubtype="0" fill="hold" nodeType="afterEffect">
                                  <p:stCondLst>
                                    <p:cond delay="0"/>
                                  </p:stCondLst>
                                  <p:childTnLst>
                                    <p:animEffect transition="out" filter="fade">
                                      <p:cBhvr>
                                        <p:cTn id="401" dur="500" tmFilter="0, 0; .2, .5; .8, .5; 1, 0"/>
                                        <p:tgtEl>
                                          <p:spTgt spid="12"/>
                                        </p:tgtEl>
                                      </p:cBhvr>
                                    </p:animEffect>
                                    <p:animScale>
                                      <p:cBhvr>
                                        <p:cTn id="402" dur="250" autoRev="1" fill="hold"/>
                                        <p:tgtEl>
                                          <p:spTgt spid="12"/>
                                        </p:tgtEl>
                                      </p:cBhvr>
                                      <p:by x="105000" y="105000"/>
                                    </p:animScale>
                                  </p:childTnLst>
                                </p:cTn>
                              </p:par>
                            </p:childTnLst>
                          </p:cTn>
                        </p:par>
                        <p:par>
                          <p:cTn id="403" fill="hold">
                            <p:stCondLst>
                              <p:cond delay="4500"/>
                            </p:stCondLst>
                            <p:childTnLst>
                              <p:par>
                                <p:cTn id="404" presetID="10" presetClass="exit" presetSubtype="0" fill="hold" nodeType="afterEffect">
                                  <p:stCondLst>
                                    <p:cond delay="0"/>
                                  </p:stCondLst>
                                  <p:childTnLst>
                                    <p:animEffect transition="out" filter="fade">
                                      <p:cBhvr>
                                        <p:cTn id="405" dur="500"/>
                                        <p:tgtEl>
                                          <p:spTgt spid="12"/>
                                        </p:tgtEl>
                                      </p:cBhvr>
                                    </p:animEffect>
                                    <p:set>
                                      <p:cBhvr>
                                        <p:cTn id="406" dur="1" fill="hold">
                                          <p:stCondLst>
                                            <p:cond delay="499"/>
                                          </p:stCondLst>
                                        </p:cTn>
                                        <p:tgtEl>
                                          <p:spTgt spid="12"/>
                                        </p:tgtEl>
                                        <p:attrNameLst>
                                          <p:attrName>style.visibility</p:attrName>
                                        </p:attrNameLst>
                                      </p:cBhvr>
                                      <p:to>
                                        <p:strVal val="hidden"/>
                                      </p:to>
                                    </p:set>
                                  </p:childTnLst>
                                </p:cTn>
                              </p:par>
                            </p:childTnLst>
                          </p:cTn>
                        </p:par>
                        <p:par>
                          <p:cTn id="407" fill="hold">
                            <p:stCondLst>
                              <p:cond delay="5000"/>
                            </p:stCondLst>
                            <p:childTnLst>
                              <p:par>
                                <p:cTn id="408" presetID="10" presetClass="entr" presetSubtype="0" fill="hold" nodeType="afterEffect">
                                  <p:stCondLst>
                                    <p:cond delay="0"/>
                                  </p:stCondLst>
                                  <p:childTnLst>
                                    <p:set>
                                      <p:cBhvr>
                                        <p:cTn id="409" dur="1" fill="hold">
                                          <p:stCondLst>
                                            <p:cond delay="0"/>
                                          </p:stCondLst>
                                        </p:cTn>
                                        <p:tgtEl>
                                          <p:spTgt spid="13"/>
                                        </p:tgtEl>
                                        <p:attrNameLst>
                                          <p:attrName>style.visibility</p:attrName>
                                        </p:attrNameLst>
                                      </p:cBhvr>
                                      <p:to>
                                        <p:strVal val="visible"/>
                                      </p:to>
                                    </p:set>
                                    <p:animEffect transition="in" filter="fade">
                                      <p:cBhvr>
                                        <p:cTn id="410" dur="500"/>
                                        <p:tgtEl>
                                          <p:spTgt spid="13"/>
                                        </p:tgtEl>
                                      </p:cBhvr>
                                    </p:animEffect>
                                  </p:childTnLst>
                                </p:cTn>
                              </p:par>
                            </p:childTnLst>
                          </p:cTn>
                        </p:par>
                        <p:par>
                          <p:cTn id="411" fill="hold">
                            <p:stCondLst>
                              <p:cond delay="5500"/>
                            </p:stCondLst>
                            <p:childTnLst>
                              <p:par>
                                <p:cTn id="412" presetID="26" presetClass="emph" presetSubtype="0" fill="hold" nodeType="afterEffect">
                                  <p:stCondLst>
                                    <p:cond delay="0"/>
                                  </p:stCondLst>
                                  <p:childTnLst>
                                    <p:animEffect transition="out" filter="fade">
                                      <p:cBhvr>
                                        <p:cTn id="413" dur="500" tmFilter="0, 0; .2, .5; .8, .5; 1, 0"/>
                                        <p:tgtEl>
                                          <p:spTgt spid="13"/>
                                        </p:tgtEl>
                                      </p:cBhvr>
                                    </p:animEffect>
                                    <p:animScale>
                                      <p:cBhvr>
                                        <p:cTn id="414" dur="250" autoRev="1" fill="hold"/>
                                        <p:tgtEl>
                                          <p:spTgt spid="13"/>
                                        </p:tgtEl>
                                      </p:cBhvr>
                                      <p:by x="105000" y="105000"/>
                                    </p:animScale>
                                  </p:childTnLst>
                                </p:cTn>
                              </p:par>
                            </p:childTnLst>
                          </p:cTn>
                        </p:par>
                        <p:par>
                          <p:cTn id="415" fill="hold">
                            <p:stCondLst>
                              <p:cond delay="6000"/>
                            </p:stCondLst>
                            <p:childTnLst>
                              <p:par>
                                <p:cTn id="416" presetID="10" presetClass="exit" presetSubtype="0" fill="hold" nodeType="afterEffect">
                                  <p:stCondLst>
                                    <p:cond delay="0"/>
                                  </p:stCondLst>
                                  <p:childTnLst>
                                    <p:animEffect transition="out" filter="fade">
                                      <p:cBhvr>
                                        <p:cTn id="417" dur="500"/>
                                        <p:tgtEl>
                                          <p:spTgt spid="13"/>
                                        </p:tgtEl>
                                      </p:cBhvr>
                                    </p:animEffect>
                                    <p:set>
                                      <p:cBhvr>
                                        <p:cTn id="418" dur="1" fill="hold">
                                          <p:stCondLst>
                                            <p:cond delay="499"/>
                                          </p:stCondLst>
                                        </p:cTn>
                                        <p:tgtEl>
                                          <p:spTgt spid="13"/>
                                        </p:tgtEl>
                                        <p:attrNameLst>
                                          <p:attrName>style.visibility</p:attrName>
                                        </p:attrNameLst>
                                      </p:cBhvr>
                                      <p:to>
                                        <p:strVal val="hidden"/>
                                      </p:to>
                                    </p:set>
                                  </p:childTnLst>
                                </p:cTn>
                              </p:par>
                            </p:childTnLst>
                          </p:cTn>
                        </p:par>
                        <p:par>
                          <p:cTn id="419" fill="hold">
                            <p:stCondLst>
                              <p:cond delay="6500"/>
                            </p:stCondLst>
                            <p:childTnLst>
                              <p:par>
                                <p:cTn id="420" presetID="10" presetClass="entr" presetSubtype="0" fill="hold" nodeType="afterEffect">
                                  <p:stCondLst>
                                    <p:cond delay="0"/>
                                  </p:stCondLst>
                                  <p:childTnLst>
                                    <p:set>
                                      <p:cBhvr>
                                        <p:cTn id="421" dur="1" fill="hold">
                                          <p:stCondLst>
                                            <p:cond delay="0"/>
                                          </p:stCondLst>
                                        </p:cTn>
                                        <p:tgtEl>
                                          <p:spTgt spid="32"/>
                                        </p:tgtEl>
                                        <p:attrNameLst>
                                          <p:attrName>style.visibility</p:attrName>
                                        </p:attrNameLst>
                                      </p:cBhvr>
                                      <p:to>
                                        <p:strVal val="visible"/>
                                      </p:to>
                                    </p:set>
                                    <p:animEffect transition="in" filter="fade">
                                      <p:cBhvr>
                                        <p:cTn id="422" dur="500"/>
                                        <p:tgtEl>
                                          <p:spTgt spid="32"/>
                                        </p:tgtEl>
                                      </p:cBhvr>
                                    </p:animEffect>
                                  </p:childTnLst>
                                </p:cTn>
                              </p:par>
                            </p:childTnLst>
                          </p:cTn>
                        </p:par>
                        <p:par>
                          <p:cTn id="423" fill="hold">
                            <p:stCondLst>
                              <p:cond delay="7000"/>
                            </p:stCondLst>
                            <p:childTnLst>
                              <p:par>
                                <p:cTn id="424" presetID="26" presetClass="emph" presetSubtype="0" fill="hold" nodeType="afterEffect">
                                  <p:stCondLst>
                                    <p:cond delay="0"/>
                                  </p:stCondLst>
                                  <p:childTnLst>
                                    <p:animEffect transition="out" filter="fade">
                                      <p:cBhvr>
                                        <p:cTn id="425" dur="500" tmFilter="0, 0; .2, .5; .8, .5; 1, 0"/>
                                        <p:tgtEl>
                                          <p:spTgt spid="32"/>
                                        </p:tgtEl>
                                      </p:cBhvr>
                                    </p:animEffect>
                                    <p:animScale>
                                      <p:cBhvr>
                                        <p:cTn id="426" dur="250" autoRev="1" fill="hold"/>
                                        <p:tgtEl>
                                          <p:spTgt spid="32"/>
                                        </p:tgtEl>
                                      </p:cBhvr>
                                      <p:by x="105000" y="105000"/>
                                    </p:animScale>
                                  </p:childTnLst>
                                </p:cTn>
                              </p:par>
                            </p:childTnLst>
                          </p:cTn>
                        </p:par>
                        <p:par>
                          <p:cTn id="427" fill="hold">
                            <p:stCondLst>
                              <p:cond delay="7500"/>
                            </p:stCondLst>
                            <p:childTnLst>
                              <p:par>
                                <p:cTn id="428" presetID="10" presetClass="exit" presetSubtype="0" fill="hold" nodeType="afterEffect">
                                  <p:stCondLst>
                                    <p:cond delay="0"/>
                                  </p:stCondLst>
                                  <p:childTnLst>
                                    <p:animEffect transition="out" filter="fade">
                                      <p:cBhvr>
                                        <p:cTn id="429" dur="500"/>
                                        <p:tgtEl>
                                          <p:spTgt spid="32"/>
                                        </p:tgtEl>
                                      </p:cBhvr>
                                    </p:animEffect>
                                    <p:set>
                                      <p:cBhvr>
                                        <p:cTn id="430" dur="1" fill="hold">
                                          <p:stCondLst>
                                            <p:cond delay="499"/>
                                          </p:stCondLst>
                                        </p:cTn>
                                        <p:tgtEl>
                                          <p:spTgt spid="32"/>
                                        </p:tgtEl>
                                        <p:attrNameLst>
                                          <p:attrName>style.visibility</p:attrName>
                                        </p:attrNameLst>
                                      </p:cBhvr>
                                      <p:to>
                                        <p:strVal val="hidden"/>
                                      </p:to>
                                    </p:set>
                                  </p:childTnLst>
                                </p:cTn>
                              </p:par>
                            </p:childTnLst>
                          </p:cTn>
                        </p:par>
                        <p:par>
                          <p:cTn id="431" fill="hold">
                            <p:stCondLst>
                              <p:cond delay="8000"/>
                            </p:stCondLst>
                            <p:childTnLst>
                              <p:par>
                                <p:cTn id="432" presetID="10" presetClass="entr" presetSubtype="0" fill="hold" nodeType="afterEffect">
                                  <p:stCondLst>
                                    <p:cond delay="0"/>
                                  </p:stCondLst>
                                  <p:childTnLst>
                                    <p:set>
                                      <p:cBhvr>
                                        <p:cTn id="433" dur="1" fill="hold">
                                          <p:stCondLst>
                                            <p:cond delay="0"/>
                                          </p:stCondLst>
                                        </p:cTn>
                                        <p:tgtEl>
                                          <p:spTgt spid="34"/>
                                        </p:tgtEl>
                                        <p:attrNameLst>
                                          <p:attrName>style.visibility</p:attrName>
                                        </p:attrNameLst>
                                      </p:cBhvr>
                                      <p:to>
                                        <p:strVal val="visible"/>
                                      </p:to>
                                    </p:set>
                                    <p:animEffect transition="in" filter="fade">
                                      <p:cBhvr>
                                        <p:cTn id="434" dur="500"/>
                                        <p:tgtEl>
                                          <p:spTgt spid="34"/>
                                        </p:tgtEl>
                                      </p:cBhvr>
                                    </p:animEffect>
                                  </p:childTnLst>
                                </p:cTn>
                              </p:par>
                            </p:childTnLst>
                          </p:cTn>
                        </p:par>
                        <p:par>
                          <p:cTn id="435" fill="hold">
                            <p:stCondLst>
                              <p:cond delay="8500"/>
                            </p:stCondLst>
                            <p:childTnLst>
                              <p:par>
                                <p:cTn id="436" presetID="26" presetClass="emph" presetSubtype="0" fill="hold" nodeType="afterEffect">
                                  <p:stCondLst>
                                    <p:cond delay="0"/>
                                  </p:stCondLst>
                                  <p:childTnLst>
                                    <p:animEffect transition="out" filter="fade">
                                      <p:cBhvr>
                                        <p:cTn id="437" dur="500" tmFilter="0, 0; .2, .5; .8, .5; 1, 0"/>
                                        <p:tgtEl>
                                          <p:spTgt spid="34"/>
                                        </p:tgtEl>
                                      </p:cBhvr>
                                    </p:animEffect>
                                    <p:animScale>
                                      <p:cBhvr>
                                        <p:cTn id="438" dur="250" autoRev="1" fill="hold"/>
                                        <p:tgtEl>
                                          <p:spTgt spid="34"/>
                                        </p:tgtEl>
                                      </p:cBhvr>
                                      <p:by x="105000" y="105000"/>
                                    </p:animScale>
                                  </p:childTnLst>
                                </p:cTn>
                              </p:par>
                            </p:childTnLst>
                          </p:cTn>
                        </p:par>
                        <p:par>
                          <p:cTn id="439" fill="hold">
                            <p:stCondLst>
                              <p:cond delay="9000"/>
                            </p:stCondLst>
                            <p:childTnLst>
                              <p:par>
                                <p:cTn id="440" presetID="10" presetClass="exit" presetSubtype="0" fill="hold" nodeType="afterEffect">
                                  <p:stCondLst>
                                    <p:cond delay="0"/>
                                  </p:stCondLst>
                                  <p:childTnLst>
                                    <p:animEffect transition="out" filter="fade">
                                      <p:cBhvr>
                                        <p:cTn id="441" dur="500"/>
                                        <p:tgtEl>
                                          <p:spTgt spid="34"/>
                                        </p:tgtEl>
                                      </p:cBhvr>
                                    </p:animEffect>
                                    <p:set>
                                      <p:cBhvr>
                                        <p:cTn id="442" dur="1" fill="hold">
                                          <p:stCondLst>
                                            <p:cond delay="499"/>
                                          </p:stCondLst>
                                        </p:cTn>
                                        <p:tgtEl>
                                          <p:spTgt spid="34"/>
                                        </p:tgtEl>
                                        <p:attrNameLst>
                                          <p:attrName>style.visibility</p:attrName>
                                        </p:attrNameLst>
                                      </p:cBhvr>
                                      <p:to>
                                        <p:strVal val="hidden"/>
                                      </p:to>
                                    </p:set>
                                  </p:childTnLst>
                                </p:cTn>
                              </p:par>
                            </p:childTnLst>
                          </p:cTn>
                        </p:par>
                      </p:childTnLst>
                    </p:cTn>
                  </p:par>
                  <p:par>
                    <p:cTn id="443" fill="hold">
                      <p:stCondLst>
                        <p:cond delay="indefinite"/>
                      </p:stCondLst>
                      <p:childTnLst>
                        <p:par>
                          <p:cTn id="444" fill="hold">
                            <p:stCondLst>
                              <p:cond delay="0"/>
                            </p:stCondLst>
                            <p:childTnLst>
                              <p:par>
                                <p:cTn id="445" presetID="10" presetClass="entr" presetSubtype="0" fill="hold" nodeType="clickEffect">
                                  <p:stCondLst>
                                    <p:cond delay="0"/>
                                  </p:stCondLst>
                                  <p:childTnLst>
                                    <p:set>
                                      <p:cBhvr>
                                        <p:cTn id="446" dur="1" fill="hold">
                                          <p:stCondLst>
                                            <p:cond delay="0"/>
                                          </p:stCondLst>
                                        </p:cTn>
                                        <p:tgtEl>
                                          <p:spTgt spid="54"/>
                                        </p:tgtEl>
                                        <p:attrNameLst>
                                          <p:attrName>style.visibility</p:attrName>
                                        </p:attrNameLst>
                                      </p:cBhvr>
                                      <p:to>
                                        <p:strVal val="visible"/>
                                      </p:to>
                                    </p:set>
                                    <p:animEffect transition="in" filter="fade">
                                      <p:cBhvr>
                                        <p:cTn id="447" dur="500"/>
                                        <p:tgtEl>
                                          <p:spTgt spid="54"/>
                                        </p:tgtEl>
                                      </p:cBhvr>
                                    </p:animEffect>
                                  </p:childTnLst>
                                </p:cTn>
                              </p:par>
                              <p:par>
                                <p:cTn id="448" presetID="10" presetClass="exit" presetSubtype="0" fill="hold" nodeType="withEffect">
                                  <p:stCondLst>
                                    <p:cond delay="0"/>
                                  </p:stCondLst>
                                  <p:childTnLst>
                                    <p:animEffect transition="out" filter="fade">
                                      <p:cBhvr>
                                        <p:cTn id="449" dur="500"/>
                                        <p:tgtEl>
                                          <p:spTgt spid="36"/>
                                        </p:tgtEl>
                                      </p:cBhvr>
                                    </p:animEffect>
                                    <p:set>
                                      <p:cBhvr>
                                        <p:cTn id="450" dur="1" fill="hold">
                                          <p:stCondLst>
                                            <p:cond delay="499"/>
                                          </p:stCondLst>
                                        </p:cTn>
                                        <p:tgtEl>
                                          <p:spTgt spid="36"/>
                                        </p:tgtEl>
                                        <p:attrNameLst>
                                          <p:attrName>style.visibility</p:attrName>
                                        </p:attrNameLst>
                                      </p:cBhvr>
                                      <p:to>
                                        <p:strVal val="hidden"/>
                                      </p:to>
                                    </p:set>
                                  </p:childTnLst>
                                </p:cTn>
                              </p:par>
                              <p:par>
                                <p:cTn id="451" presetID="10" presetClass="entr" presetSubtype="0" fill="hold" grpId="0" nodeType="withEffect">
                                  <p:stCondLst>
                                    <p:cond delay="0"/>
                                  </p:stCondLst>
                                  <p:childTnLst>
                                    <p:set>
                                      <p:cBhvr>
                                        <p:cTn id="452" dur="1" fill="hold">
                                          <p:stCondLst>
                                            <p:cond delay="0"/>
                                          </p:stCondLst>
                                        </p:cTn>
                                        <p:tgtEl>
                                          <p:spTgt spid="56"/>
                                        </p:tgtEl>
                                        <p:attrNameLst>
                                          <p:attrName>style.visibility</p:attrName>
                                        </p:attrNameLst>
                                      </p:cBhvr>
                                      <p:to>
                                        <p:strVal val="visible"/>
                                      </p:to>
                                    </p:set>
                                    <p:animEffect transition="in" filter="fade">
                                      <p:cBhvr>
                                        <p:cTn id="453" dur="500"/>
                                        <p:tgtEl>
                                          <p:spTgt spid="56"/>
                                        </p:tgtEl>
                                      </p:cBhvr>
                                    </p:animEffect>
                                  </p:childTnLst>
                                </p:cTn>
                              </p:par>
                              <p:par>
                                <p:cTn id="454" presetID="10" presetClass="exit" presetSubtype="0" fill="hold" nodeType="withEffect">
                                  <p:stCondLst>
                                    <p:cond delay="0"/>
                                  </p:stCondLst>
                                  <p:childTnLst>
                                    <p:animEffect transition="out" filter="fade">
                                      <p:cBhvr>
                                        <p:cTn id="455" dur="500"/>
                                        <p:tgtEl>
                                          <p:spTgt spid="33"/>
                                        </p:tgtEl>
                                      </p:cBhvr>
                                    </p:animEffect>
                                    <p:set>
                                      <p:cBhvr>
                                        <p:cTn id="456" dur="1" fill="hold">
                                          <p:stCondLst>
                                            <p:cond delay="499"/>
                                          </p:stCondLst>
                                        </p:cTn>
                                        <p:tgtEl>
                                          <p:spTgt spid="33"/>
                                        </p:tgtEl>
                                        <p:attrNameLst>
                                          <p:attrName>style.visibility</p:attrName>
                                        </p:attrNameLst>
                                      </p:cBhvr>
                                      <p:to>
                                        <p:strVal val="hidden"/>
                                      </p:to>
                                    </p:set>
                                  </p:childTnLst>
                                </p:cTn>
                              </p:par>
                            </p:childTnLst>
                          </p:cTn>
                        </p:par>
                      </p:childTnLst>
                    </p:cTn>
                  </p:par>
                  <p:par>
                    <p:cTn id="457" fill="hold">
                      <p:stCondLst>
                        <p:cond delay="indefinite"/>
                      </p:stCondLst>
                      <p:childTnLst>
                        <p:par>
                          <p:cTn id="458" fill="hold">
                            <p:stCondLst>
                              <p:cond delay="0"/>
                            </p:stCondLst>
                            <p:childTnLst>
                              <p:par>
                                <p:cTn id="459" presetID="10" presetClass="entr" presetSubtype="0" fill="hold" grpId="0" nodeType="clickEffect">
                                  <p:stCondLst>
                                    <p:cond delay="0"/>
                                  </p:stCondLst>
                                  <p:childTnLst>
                                    <p:set>
                                      <p:cBhvr>
                                        <p:cTn id="460" dur="1" fill="hold">
                                          <p:stCondLst>
                                            <p:cond delay="0"/>
                                          </p:stCondLst>
                                        </p:cTn>
                                        <p:tgtEl>
                                          <p:spTgt spid="57"/>
                                        </p:tgtEl>
                                        <p:attrNameLst>
                                          <p:attrName>style.visibility</p:attrName>
                                        </p:attrNameLst>
                                      </p:cBhvr>
                                      <p:to>
                                        <p:strVal val="visible"/>
                                      </p:to>
                                    </p:set>
                                    <p:animEffect transition="in" filter="fade">
                                      <p:cBhvr>
                                        <p:cTn id="461" dur="500"/>
                                        <p:tgtEl>
                                          <p:spTgt spid="57"/>
                                        </p:tgtEl>
                                      </p:cBhvr>
                                    </p:animEffect>
                                  </p:childTnLst>
                                </p:cTn>
                              </p:par>
                              <p:par>
                                <p:cTn id="462" presetID="10" presetClass="exit" presetSubtype="0" fill="hold" grpId="1" nodeType="withEffect">
                                  <p:stCondLst>
                                    <p:cond delay="0"/>
                                  </p:stCondLst>
                                  <p:childTnLst>
                                    <p:animEffect transition="out" filter="fade">
                                      <p:cBhvr>
                                        <p:cTn id="463" dur="500"/>
                                        <p:tgtEl>
                                          <p:spTgt spid="56"/>
                                        </p:tgtEl>
                                      </p:cBhvr>
                                    </p:animEffect>
                                    <p:set>
                                      <p:cBhvr>
                                        <p:cTn id="464" dur="1" fill="hold">
                                          <p:stCondLst>
                                            <p:cond delay="499"/>
                                          </p:stCondLst>
                                        </p:cTn>
                                        <p:tgtEl>
                                          <p:spTgt spid="56"/>
                                        </p:tgtEl>
                                        <p:attrNameLst>
                                          <p:attrName>style.visibility</p:attrName>
                                        </p:attrNameLst>
                                      </p:cBhvr>
                                      <p:to>
                                        <p:strVal val="hidden"/>
                                      </p:to>
                                    </p:set>
                                  </p:childTnLst>
                                </p:cTn>
                              </p:par>
                            </p:childTnLst>
                          </p:cTn>
                        </p:par>
                      </p:childTnLst>
                    </p:cTn>
                  </p:par>
                  <p:par>
                    <p:cTn id="465" fill="hold">
                      <p:stCondLst>
                        <p:cond delay="indefinite"/>
                      </p:stCondLst>
                      <p:childTnLst>
                        <p:par>
                          <p:cTn id="466" fill="hold">
                            <p:stCondLst>
                              <p:cond delay="0"/>
                            </p:stCondLst>
                            <p:childTnLst>
                              <p:par>
                                <p:cTn id="467" presetID="10" presetClass="entr" presetSubtype="0" fill="hold" nodeType="clickEffect">
                                  <p:stCondLst>
                                    <p:cond delay="0"/>
                                  </p:stCondLst>
                                  <p:childTnLst>
                                    <p:set>
                                      <p:cBhvr>
                                        <p:cTn id="468" dur="1" fill="hold">
                                          <p:stCondLst>
                                            <p:cond delay="0"/>
                                          </p:stCondLst>
                                        </p:cTn>
                                        <p:tgtEl>
                                          <p:spTgt spid="55"/>
                                        </p:tgtEl>
                                        <p:attrNameLst>
                                          <p:attrName>style.visibility</p:attrName>
                                        </p:attrNameLst>
                                      </p:cBhvr>
                                      <p:to>
                                        <p:strVal val="visible"/>
                                      </p:to>
                                    </p:set>
                                    <p:animEffect transition="in" filter="fade">
                                      <p:cBhvr>
                                        <p:cTn id="469" dur="500"/>
                                        <p:tgtEl>
                                          <p:spTgt spid="55"/>
                                        </p:tgtEl>
                                      </p:cBhvr>
                                    </p:animEffect>
                                  </p:childTnLst>
                                </p:cTn>
                              </p:par>
                              <p:par>
                                <p:cTn id="470" presetID="10" presetClass="exit" presetSubtype="0" fill="hold" nodeType="withEffect">
                                  <p:stCondLst>
                                    <p:cond delay="0"/>
                                  </p:stCondLst>
                                  <p:childTnLst>
                                    <p:animEffect transition="out" filter="fade">
                                      <p:cBhvr>
                                        <p:cTn id="471" dur="500"/>
                                        <p:tgtEl>
                                          <p:spTgt spid="54"/>
                                        </p:tgtEl>
                                      </p:cBhvr>
                                    </p:animEffect>
                                    <p:set>
                                      <p:cBhvr>
                                        <p:cTn id="472" dur="1" fill="hold">
                                          <p:stCondLst>
                                            <p:cond delay="499"/>
                                          </p:stCondLst>
                                        </p:cTn>
                                        <p:tgtEl>
                                          <p:spTgt spid="54"/>
                                        </p:tgtEl>
                                        <p:attrNameLst>
                                          <p:attrName>style.visibility</p:attrName>
                                        </p:attrNameLst>
                                      </p:cBhvr>
                                      <p:to>
                                        <p:strVal val="hidden"/>
                                      </p:to>
                                    </p:set>
                                  </p:childTnLst>
                                </p:cTn>
                              </p:par>
                              <p:par>
                                <p:cTn id="473" presetID="10" presetClass="exit" presetSubtype="0" fill="hold" grpId="1" nodeType="withEffect">
                                  <p:stCondLst>
                                    <p:cond delay="0"/>
                                  </p:stCondLst>
                                  <p:childTnLst>
                                    <p:animEffect transition="out" filter="fade">
                                      <p:cBhvr>
                                        <p:cTn id="474" dur="500"/>
                                        <p:tgtEl>
                                          <p:spTgt spid="57"/>
                                        </p:tgtEl>
                                      </p:cBhvr>
                                    </p:animEffect>
                                    <p:set>
                                      <p:cBhvr>
                                        <p:cTn id="475" dur="1" fill="hold">
                                          <p:stCondLst>
                                            <p:cond delay="499"/>
                                          </p:stCondLst>
                                        </p:cTn>
                                        <p:tgtEl>
                                          <p:spTgt spid="57"/>
                                        </p:tgtEl>
                                        <p:attrNameLst>
                                          <p:attrName>style.visibility</p:attrName>
                                        </p:attrNameLst>
                                      </p:cBhvr>
                                      <p:to>
                                        <p:strVal val="hidden"/>
                                      </p:to>
                                    </p:set>
                                  </p:childTnLst>
                                </p:cTn>
                              </p:par>
                              <p:par>
                                <p:cTn id="476" presetID="10" presetClass="entr" presetSubtype="0" fill="hold" grpId="0" nodeType="withEffect">
                                  <p:stCondLst>
                                    <p:cond delay="0"/>
                                  </p:stCondLst>
                                  <p:childTnLst>
                                    <p:set>
                                      <p:cBhvr>
                                        <p:cTn id="477" dur="1" fill="hold">
                                          <p:stCondLst>
                                            <p:cond delay="0"/>
                                          </p:stCondLst>
                                        </p:cTn>
                                        <p:tgtEl>
                                          <p:spTgt spid="59"/>
                                        </p:tgtEl>
                                        <p:attrNameLst>
                                          <p:attrName>style.visibility</p:attrName>
                                        </p:attrNameLst>
                                      </p:cBhvr>
                                      <p:to>
                                        <p:strVal val="visible"/>
                                      </p:to>
                                    </p:set>
                                    <p:animEffect transition="in" filter="fade">
                                      <p:cBhvr>
                                        <p:cTn id="478" dur="500"/>
                                        <p:tgtEl>
                                          <p:spTgt spid="59"/>
                                        </p:tgtEl>
                                      </p:cBhvr>
                                    </p:animEffect>
                                  </p:childTnLst>
                                </p:cTn>
                              </p:par>
                            </p:childTnLst>
                          </p:cTn>
                        </p:par>
                      </p:childTnLst>
                    </p:cTn>
                  </p:par>
                  <p:par>
                    <p:cTn id="479" fill="hold">
                      <p:stCondLst>
                        <p:cond delay="indefinite"/>
                      </p:stCondLst>
                      <p:childTnLst>
                        <p:par>
                          <p:cTn id="480" fill="hold">
                            <p:stCondLst>
                              <p:cond delay="0"/>
                            </p:stCondLst>
                            <p:childTnLst>
                              <p:par>
                                <p:cTn id="481" presetID="10" presetClass="entr" presetSubtype="0" fill="hold" nodeType="clickEffect">
                                  <p:stCondLst>
                                    <p:cond delay="0"/>
                                  </p:stCondLst>
                                  <p:childTnLst>
                                    <p:set>
                                      <p:cBhvr>
                                        <p:cTn id="482" dur="1" fill="hold">
                                          <p:stCondLst>
                                            <p:cond delay="0"/>
                                          </p:stCondLst>
                                        </p:cTn>
                                        <p:tgtEl>
                                          <p:spTgt spid="61"/>
                                        </p:tgtEl>
                                        <p:attrNameLst>
                                          <p:attrName>style.visibility</p:attrName>
                                        </p:attrNameLst>
                                      </p:cBhvr>
                                      <p:to>
                                        <p:strVal val="visible"/>
                                      </p:to>
                                    </p:set>
                                    <p:animEffect transition="in" filter="fade">
                                      <p:cBhvr>
                                        <p:cTn id="483" dur="500"/>
                                        <p:tgtEl>
                                          <p:spTgt spid="61"/>
                                        </p:tgtEl>
                                      </p:cBhvr>
                                    </p:animEffect>
                                  </p:childTnLst>
                                </p:cTn>
                              </p:par>
                              <p:par>
                                <p:cTn id="484" presetID="10" presetClass="entr" presetSubtype="0" fill="hold" grpId="0" nodeType="withEffect">
                                  <p:stCondLst>
                                    <p:cond delay="0"/>
                                  </p:stCondLst>
                                  <p:childTnLst>
                                    <p:set>
                                      <p:cBhvr>
                                        <p:cTn id="485" dur="1" fill="hold">
                                          <p:stCondLst>
                                            <p:cond delay="0"/>
                                          </p:stCondLst>
                                        </p:cTn>
                                        <p:tgtEl>
                                          <p:spTgt spid="64"/>
                                        </p:tgtEl>
                                        <p:attrNameLst>
                                          <p:attrName>style.visibility</p:attrName>
                                        </p:attrNameLst>
                                      </p:cBhvr>
                                      <p:to>
                                        <p:strVal val="visible"/>
                                      </p:to>
                                    </p:set>
                                    <p:animEffect transition="in" filter="fade">
                                      <p:cBhvr>
                                        <p:cTn id="486" dur="500"/>
                                        <p:tgtEl>
                                          <p:spTgt spid="64"/>
                                        </p:tgtEl>
                                      </p:cBhvr>
                                    </p:animEffect>
                                  </p:childTnLst>
                                </p:cTn>
                              </p:par>
                              <p:par>
                                <p:cTn id="487" presetID="10" presetClass="entr" presetSubtype="0" fill="hold" grpId="0" nodeType="withEffect">
                                  <p:stCondLst>
                                    <p:cond delay="0"/>
                                  </p:stCondLst>
                                  <p:childTnLst>
                                    <p:set>
                                      <p:cBhvr>
                                        <p:cTn id="488" dur="1" fill="hold">
                                          <p:stCondLst>
                                            <p:cond delay="0"/>
                                          </p:stCondLst>
                                        </p:cTn>
                                        <p:tgtEl>
                                          <p:spTgt spid="65"/>
                                        </p:tgtEl>
                                        <p:attrNameLst>
                                          <p:attrName>style.visibility</p:attrName>
                                        </p:attrNameLst>
                                      </p:cBhvr>
                                      <p:to>
                                        <p:strVal val="visible"/>
                                      </p:to>
                                    </p:set>
                                    <p:animEffect transition="in" filter="fade">
                                      <p:cBhvr>
                                        <p:cTn id="489" dur="500"/>
                                        <p:tgtEl>
                                          <p:spTgt spid="65"/>
                                        </p:tgtEl>
                                      </p:cBhvr>
                                    </p:animEffect>
                                  </p:childTnLst>
                                </p:cTn>
                              </p:par>
                            </p:childTnLst>
                          </p:cTn>
                        </p:par>
                      </p:childTnLst>
                    </p:cTn>
                  </p:par>
                  <p:par>
                    <p:cTn id="490" fill="hold">
                      <p:stCondLst>
                        <p:cond delay="indefinite"/>
                      </p:stCondLst>
                      <p:childTnLst>
                        <p:par>
                          <p:cTn id="491" fill="hold">
                            <p:stCondLst>
                              <p:cond delay="0"/>
                            </p:stCondLst>
                            <p:childTnLst>
                              <p:par>
                                <p:cTn id="492" presetID="10" presetClass="entr" presetSubtype="0" fill="hold" grpId="0" nodeType="clickEffect">
                                  <p:stCondLst>
                                    <p:cond delay="0"/>
                                  </p:stCondLst>
                                  <p:childTnLst>
                                    <p:set>
                                      <p:cBhvr>
                                        <p:cTn id="493" dur="1" fill="hold">
                                          <p:stCondLst>
                                            <p:cond delay="0"/>
                                          </p:stCondLst>
                                        </p:cTn>
                                        <p:tgtEl>
                                          <p:spTgt spid="60"/>
                                        </p:tgtEl>
                                        <p:attrNameLst>
                                          <p:attrName>style.visibility</p:attrName>
                                        </p:attrNameLst>
                                      </p:cBhvr>
                                      <p:to>
                                        <p:strVal val="visible"/>
                                      </p:to>
                                    </p:set>
                                    <p:animEffect transition="in" filter="fade">
                                      <p:cBhvr>
                                        <p:cTn id="494" dur="500"/>
                                        <p:tgtEl>
                                          <p:spTgt spid="60"/>
                                        </p:tgtEl>
                                      </p:cBhvr>
                                    </p:animEffect>
                                  </p:childTnLst>
                                </p:cTn>
                              </p:par>
                              <p:par>
                                <p:cTn id="495" presetID="10" presetClass="exit" presetSubtype="0" fill="hold" grpId="1" nodeType="withEffect">
                                  <p:stCondLst>
                                    <p:cond delay="0"/>
                                  </p:stCondLst>
                                  <p:childTnLst>
                                    <p:animEffect transition="out" filter="fade">
                                      <p:cBhvr>
                                        <p:cTn id="496" dur="500"/>
                                        <p:tgtEl>
                                          <p:spTgt spid="64"/>
                                        </p:tgtEl>
                                      </p:cBhvr>
                                    </p:animEffect>
                                    <p:set>
                                      <p:cBhvr>
                                        <p:cTn id="497" dur="1" fill="hold">
                                          <p:stCondLst>
                                            <p:cond delay="499"/>
                                          </p:stCondLst>
                                        </p:cTn>
                                        <p:tgtEl>
                                          <p:spTgt spid="64"/>
                                        </p:tgtEl>
                                        <p:attrNameLst>
                                          <p:attrName>style.visibility</p:attrName>
                                        </p:attrNameLst>
                                      </p:cBhvr>
                                      <p:to>
                                        <p:strVal val="hidden"/>
                                      </p:to>
                                    </p:set>
                                  </p:childTnLst>
                                </p:cTn>
                              </p:par>
                              <p:par>
                                <p:cTn id="498" presetID="10" presetClass="exit" presetSubtype="0" fill="hold" grpId="1" nodeType="withEffect">
                                  <p:stCondLst>
                                    <p:cond delay="0"/>
                                  </p:stCondLst>
                                  <p:childTnLst>
                                    <p:animEffect transition="out" filter="fade">
                                      <p:cBhvr>
                                        <p:cTn id="499" dur="500"/>
                                        <p:tgtEl>
                                          <p:spTgt spid="65"/>
                                        </p:tgtEl>
                                      </p:cBhvr>
                                    </p:animEffect>
                                    <p:set>
                                      <p:cBhvr>
                                        <p:cTn id="500" dur="1" fill="hold">
                                          <p:stCondLst>
                                            <p:cond delay="499"/>
                                          </p:stCondLst>
                                        </p:cTn>
                                        <p:tgtEl>
                                          <p:spTgt spid="65"/>
                                        </p:tgtEl>
                                        <p:attrNameLst>
                                          <p:attrName>style.visibility</p:attrName>
                                        </p:attrNameLst>
                                      </p:cBhvr>
                                      <p:to>
                                        <p:strVal val="hidden"/>
                                      </p:to>
                                    </p:set>
                                  </p:childTnLst>
                                </p:cTn>
                              </p:par>
                              <p:par>
                                <p:cTn id="501" presetID="10" presetClass="exit" presetSubtype="0" fill="hold" grpId="1" nodeType="withEffect">
                                  <p:stCondLst>
                                    <p:cond delay="0"/>
                                  </p:stCondLst>
                                  <p:childTnLst>
                                    <p:animEffect transition="out" filter="fade">
                                      <p:cBhvr>
                                        <p:cTn id="502" dur="500"/>
                                        <p:tgtEl>
                                          <p:spTgt spid="59"/>
                                        </p:tgtEl>
                                      </p:cBhvr>
                                    </p:animEffect>
                                    <p:set>
                                      <p:cBhvr>
                                        <p:cTn id="503" dur="1" fill="hold">
                                          <p:stCondLst>
                                            <p:cond delay="499"/>
                                          </p:stCondLst>
                                        </p:cTn>
                                        <p:tgtEl>
                                          <p:spTgt spid="59"/>
                                        </p:tgtEl>
                                        <p:attrNameLst>
                                          <p:attrName>style.visibility</p:attrName>
                                        </p:attrNameLst>
                                      </p:cBhvr>
                                      <p:to>
                                        <p:strVal val="hidden"/>
                                      </p:to>
                                    </p:set>
                                  </p:childTnLst>
                                </p:cTn>
                              </p:par>
                              <p:par>
                                <p:cTn id="504" presetID="10" presetClass="exit" presetSubtype="0" fill="hold" nodeType="withEffect">
                                  <p:stCondLst>
                                    <p:cond delay="0"/>
                                  </p:stCondLst>
                                  <p:childTnLst>
                                    <p:animEffect transition="out" filter="fade">
                                      <p:cBhvr>
                                        <p:cTn id="505" dur="500"/>
                                        <p:tgtEl>
                                          <p:spTgt spid="61"/>
                                        </p:tgtEl>
                                      </p:cBhvr>
                                    </p:animEffect>
                                    <p:set>
                                      <p:cBhvr>
                                        <p:cTn id="506" dur="1" fill="hold">
                                          <p:stCondLst>
                                            <p:cond delay="499"/>
                                          </p:stCondLst>
                                        </p:cTn>
                                        <p:tgtEl>
                                          <p:spTgt spid="61"/>
                                        </p:tgtEl>
                                        <p:attrNameLst>
                                          <p:attrName>style.visibility</p:attrName>
                                        </p:attrNameLst>
                                      </p:cBhvr>
                                      <p:to>
                                        <p:strVal val="hidden"/>
                                      </p:to>
                                    </p:set>
                                  </p:childTnLst>
                                </p:cTn>
                              </p:par>
                            </p:childTnLst>
                          </p:cTn>
                        </p:par>
                      </p:childTnLst>
                    </p:cTn>
                  </p:par>
                  <p:par>
                    <p:cTn id="507" fill="hold">
                      <p:stCondLst>
                        <p:cond delay="indefinite"/>
                      </p:stCondLst>
                      <p:childTnLst>
                        <p:par>
                          <p:cTn id="508" fill="hold">
                            <p:stCondLst>
                              <p:cond delay="0"/>
                            </p:stCondLst>
                            <p:childTnLst>
                              <p:par>
                                <p:cTn id="509" presetID="10" presetClass="entr" presetSubtype="0" fill="hold" nodeType="clickEffect">
                                  <p:stCondLst>
                                    <p:cond delay="0"/>
                                  </p:stCondLst>
                                  <p:childTnLst>
                                    <p:set>
                                      <p:cBhvr>
                                        <p:cTn id="510" dur="1" fill="hold">
                                          <p:stCondLst>
                                            <p:cond delay="0"/>
                                          </p:stCondLst>
                                        </p:cTn>
                                        <p:tgtEl>
                                          <p:spTgt spid="62"/>
                                        </p:tgtEl>
                                        <p:attrNameLst>
                                          <p:attrName>style.visibility</p:attrName>
                                        </p:attrNameLst>
                                      </p:cBhvr>
                                      <p:to>
                                        <p:strVal val="visible"/>
                                      </p:to>
                                    </p:set>
                                    <p:animEffect transition="in" filter="fade">
                                      <p:cBhvr>
                                        <p:cTn id="511" dur="500"/>
                                        <p:tgtEl>
                                          <p:spTgt spid="62"/>
                                        </p:tgtEl>
                                      </p:cBhvr>
                                    </p:animEffect>
                                  </p:childTnLst>
                                </p:cTn>
                              </p:par>
                              <p:par>
                                <p:cTn id="512" presetID="10" presetClass="exit" presetSubtype="0" fill="hold" nodeType="withEffect">
                                  <p:stCondLst>
                                    <p:cond delay="0"/>
                                  </p:stCondLst>
                                  <p:childTnLst>
                                    <p:animEffect transition="out" filter="fade">
                                      <p:cBhvr>
                                        <p:cTn id="513" dur="500"/>
                                        <p:tgtEl>
                                          <p:spTgt spid="55"/>
                                        </p:tgtEl>
                                      </p:cBhvr>
                                    </p:animEffect>
                                    <p:set>
                                      <p:cBhvr>
                                        <p:cTn id="514" dur="1" fill="hold">
                                          <p:stCondLst>
                                            <p:cond delay="499"/>
                                          </p:stCondLst>
                                        </p:cTn>
                                        <p:tgtEl>
                                          <p:spTgt spid="55"/>
                                        </p:tgtEl>
                                        <p:attrNameLst>
                                          <p:attrName>style.visibility</p:attrName>
                                        </p:attrNameLst>
                                      </p:cBhvr>
                                      <p:to>
                                        <p:strVal val="hidden"/>
                                      </p:to>
                                    </p:set>
                                  </p:childTnLst>
                                </p:cTn>
                              </p:par>
                              <p:par>
                                <p:cTn id="515" presetID="10" presetClass="exit" presetSubtype="0" fill="hold" grpId="1" nodeType="withEffect">
                                  <p:stCondLst>
                                    <p:cond delay="0"/>
                                  </p:stCondLst>
                                  <p:childTnLst>
                                    <p:animEffect transition="out" filter="fade">
                                      <p:cBhvr>
                                        <p:cTn id="516" dur="500"/>
                                        <p:tgtEl>
                                          <p:spTgt spid="60"/>
                                        </p:tgtEl>
                                      </p:cBhvr>
                                    </p:animEffect>
                                    <p:set>
                                      <p:cBhvr>
                                        <p:cTn id="517" dur="1" fill="hold">
                                          <p:stCondLst>
                                            <p:cond delay="499"/>
                                          </p:stCondLst>
                                        </p:cTn>
                                        <p:tgtEl>
                                          <p:spTgt spid="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4" grpId="0" animBg="1"/>
      <p:bldP spid="14" grpId="1" animBg="1"/>
      <p:bldP spid="15" grpId="0" animBg="1"/>
      <p:bldP spid="15" grpId="1" animBg="1"/>
      <p:bldP spid="17" grpId="0" animBg="1"/>
      <p:bldP spid="17" grpId="1" animBg="1"/>
      <p:bldP spid="19" grpId="0" animBg="1"/>
      <p:bldP spid="19" grpId="1" animBg="1"/>
      <p:bldP spid="22" grpId="0" animBg="1"/>
      <p:bldP spid="22" grpId="1" animBg="1"/>
      <p:bldP spid="23" grpId="0" animBg="1"/>
      <p:bldP spid="23" grpId="1" animBg="1"/>
      <p:bldP spid="25" grpId="0" animBg="1"/>
      <p:bldP spid="25" grpId="1" animBg="1"/>
      <p:bldP spid="27" grpId="0" animBg="1"/>
      <p:bldP spid="27" grpId="1" animBg="1"/>
      <p:bldP spid="28" grpId="0" animBg="1"/>
      <p:bldP spid="28" grpId="1" animBg="1"/>
      <p:bldP spid="29" grpId="0"/>
      <p:bldP spid="29" grpId="1"/>
      <p:bldP spid="31" grpId="0" animBg="1"/>
      <p:bldP spid="31" grpId="1" animBg="1"/>
      <p:bldP spid="43" grpId="0" animBg="1"/>
      <p:bldP spid="43" grpId="1" animBg="1"/>
      <p:bldP spid="44" grpId="0" animBg="1"/>
      <p:bldP spid="44" grpId="1" animBg="1"/>
      <p:bldP spid="46" grpId="0"/>
      <p:bldP spid="46" grpId="1"/>
      <p:bldP spid="47" grpId="0" animBg="1"/>
      <p:bldP spid="47" grpId="1" animBg="1"/>
      <p:bldP spid="48" grpId="0" animBg="1"/>
      <p:bldP spid="48" grpId="1" animBg="1"/>
      <p:bldP spid="49" grpId="0"/>
      <p:bldP spid="49" grpId="1"/>
      <p:bldP spid="50" grpId="0" animBg="1"/>
      <p:bldP spid="50" grpId="1" animBg="1"/>
      <p:bldP spid="51" grpId="0" animBg="1"/>
      <p:bldP spid="51" grpId="1" animBg="1"/>
      <p:bldP spid="52" grpId="0" animBg="1"/>
      <p:bldP spid="52" grpId="1" animBg="1"/>
      <p:bldP spid="53" grpId="0" animBg="1"/>
      <p:bldP spid="53" grpId="1" animBg="1"/>
      <p:bldP spid="56" grpId="0" animBg="1"/>
      <p:bldP spid="56" grpId="1" animBg="1"/>
      <p:bldP spid="57" grpId="0" animBg="1"/>
      <p:bldP spid="57" grpId="1" animBg="1"/>
      <p:bldP spid="59" grpId="0" animBg="1"/>
      <p:bldP spid="59" grpId="1" animBg="1"/>
      <p:bldP spid="60" grpId="0" animBg="1"/>
      <p:bldP spid="60" grpId="1" animBg="1"/>
      <p:bldP spid="64" grpId="0" animBg="1"/>
      <p:bldP spid="64" grpId="1" animBg="1"/>
      <p:bldP spid="65" grpId="0"/>
      <p:bldP spid="65"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Numbering</a:t>
            </a:r>
            <a:r>
              <a:rPr lang="en-US" dirty="0">
                <a:sym typeface="Wingdings" panose="05000000000000000000" pitchFamily="2" charset="2"/>
              </a:rPr>
              <a:t> Non-ELCI Document #</a:t>
            </a:r>
            <a:endParaRPr lang="en-US" dirty="0"/>
          </a:p>
        </p:txBody>
      </p:sp>
      <p:sp>
        <p:nvSpPr>
          <p:cNvPr id="3" name="Text Placeholder 2"/>
          <p:cNvSpPr>
            <a:spLocks noGrp="1"/>
          </p:cNvSpPr>
          <p:nvPr>
            <p:ph type="body" sz="quarter" idx="10"/>
          </p:nvPr>
        </p:nvSpPr>
        <p:spPr>
          <a:xfrm>
            <a:off x="1725613" y="1681163"/>
            <a:ext cx="5907639" cy="4424185"/>
          </a:xfrm>
        </p:spPr>
        <p:txBody>
          <a:bodyPr>
            <a:normAutofit/>
          </a:bodyPr>
          <a:lstStyle/>
          <a:p>
            <a:r>
              <a:rPr lang="en-US" sz="2200" dirty="0"/>
              <a:t>10 Characters Long</a:t>
            </a:r>
          </a:p>
          <a:p>
            <a:r>
              <a:rPr lang="en-US" sz="2200" dirty="0"/>
              <a:t>No Vowels</a:t>
            </a:r>
          </a:p>
          <a:p>
            <a:r>
              <a:rPr lang="en-US" sz="2200" dirty="0">
                <a:solidFill>
                  <a:srgbClr val="FF0000"/>
                </a:solidFill>
                <a:effectLst>
                  <a:outerShdw blurRad="38100" dist="38100" dir="2700000" algn="tl">
                    <a:srgbClr val="000000">
                      <a:alpha val="43137"/>
                    </a:srgbClr>
                  </a:outerShdw>
                </a:effectLst>
              </a:rPr>
              <a:t>Location ID (TAS) 0001-1799</a:t>
            </a:r>
          </a:p>
          <a:p>
            <a:r>
              <a:rPr lang="en-US" sz="2200" dirty="0">
                <a:solidFill>
                  <a:srgbClr val="00B0F0"/>
                </a:solidFill>
                <a:effectLst>
                  <a:outerShdw blurRad="38100" dist="38100" dir="2700000" algn="tl">
                    <a:srgbClr val="000000">
                      <a:alpha val="43137"/>
                    </a:srgbClr>
                  </a:outerShdw>
                </a:effectLst>
              </a:rPr>
              <a:t>Form Indicator 00-59</a:t>
            </a:r>
          </a:p>
          <a:p>
            <a:r>
              <a:rPr lang="en-US" sz="2200" dirty="0">
                <a:solidFill>
                  <a:srgbClr val="00FF00"/>
                </a:solidFill>
                <a:effectLst>
                  <a:outerShdw blurRad="38100" dist="38100" dir="2700000" algn="tl">
                    <a:srgbClr val="000000">
                      <a:alpha val="43137"/>
                    </a:srgbClr>
                  </a:outerShdw>
                </a:effectLst>
              </a:rPr>
              <a:t>Machine ID 001-2499</a:t>
            </a:r>
          </a:p>
          <a:p>
            <a:r>
              <a:rPr lang="en-US" sz="2200" dirty="0">
                <a:solidFill>
                  <a:srgbClr val="FF00FF"/>
                </a:solidFill>
                <a:effectLst>
                  <a:outerShdw blurRad="38100" dist="38100" dir="2700000" algn="tl">
                    <a:srgbClr val="000000">
                      <a:alpha val="43137"/>
                    </a:srgbClr>
                  </a:outerShdw>
                </a:effectLst>
              </a:rPr>
              <a:t>Serial number ranging from 000001 to 999999</a:t>
            </a:r>
          </a:p>
          <a:p>
            <a:r>
              <a:rPr lang="en-US" sz="2200" dirty="0"/>
              <a:t>Compressed using a formula   </a:t>
            </a:r>
          </a:p>
          <a:p>
            <a:endParaRPr lang="en-US" sz="2000" dirty="0"/>
          </a:p>
        </p:txBody>
      </p:sp>
      <p:pic>
        <p:nvPicPr>
          <p:cNvPr id="4" name="Picture 3"/>
          <p:cNvPicPr>
            <a:picLocks noChangeAspect="1"/>
          </p:cNvPicPr>
          <p:nvPr/>
        </p:nvPicPr>
        <p:blipFill>
          <a:blip r:embed="rId2"/>
          <a:stretch>
            <a:fillRect/>
          </a:stretch>
        </p:blipFill>
        <p:spPr>
          <a:xfrm>
            <a:off x="7641747" y="1681163"/>
            <a:ext cx="3590511" cy="4422459"/>
          </a:xfrm>
          <a:prstGeom prst="rect">
            <a:avLst/>
          </a:prstGeom>
        </p:spPr>
      </p:pic>
      <p:pic>
        <p:nvPicPr>
          <p:cNvPr id="6" name="Picture 5"/>
          <p:cNvPicPr>
            <a:picLocks noChangeAspect="1"/>
          </p:cNvPicPr>
          <p:nvPr/>
        </p:nvPicPr>
        <p:blipFill>
          <a:blip r:embed="rId3">
            <a:clrChange>
              <a:clrFrom>
                <a:srgbClr val="FFFFFF"/>
              </a:clrFrom>
              <a:clrTo>
                <a:srgbClr val="FFFFFF">
                  <a:alpha val="0"/>
                </a:srgbClr>
              </a:clrTo>
            </a:clrChange>
          </a:blip>
          <a:stretch>
            <a:fillRect/>
          </a:stretch>
        </p:blipFill>
        <p:spPr>
          <a:xfrm>
            <a:off x="1725612" y="4945338"/>
            <a:ext cx="6376427" cy="1640992"/>
          </a:xfrm>
          <a:prstGeom prst="rect">
            <a:avLst/>
          </a:prstGeom>
        </p:spPr>
      </p:pic>
      <p:pic>
        <p:nvPicPr>
          <p:cNvPr id="10" name="Picture 9"/>
          <p:cNvPicPr>
            <a:picLocks noChangeAspect="1"/>
          </p:cNvPicPr>
          <p:nvPr/>
        </p:nvPicPr>
        <p:blipFill>
          <a:blip r:embed="rId4">
            <a:clrChange>
              <a:clrFrom>
                <a:srgbClr val="FFFFFF"/>
              </a:clrFrom>
              <a:clrTo>
                <a:srgbClr val="FFFFFF">
                  <a:alpha val="0"/>
                </a:srgbClr>
              </a:clrTo>
            </a:clrChange>
          </a:blip>
          <a:stretch>
            <a:fillRect/>
          </a:stretch>
        </p:blipFill>
        <p:spPr>
          <a:xfrm>
            <a:off x="1974863" y="4943611"/>
            <a:ext cx="4571711" cy="1686651"/>
          </a:xfrm>
          <a:prstGeom prst="rect">
            <a:avLst/>
          </a:prstGeom>
        </p:spPr>
      </p:pic>
    </p:spTree>
    <p:extLst>
      <p:ext uri="{BB962C8B-B14F-4D97-AF65-F5344CB8AC3E}">
        <p14:creationId xmlns:p14="http://schemas.microsoft.com/office/powerpoint/2010/main" val="2798577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xit" presetSubtype="10" fill="hold" nodeType="clickEffect">
                                  <p:stCondLst>
                                    <p:cond delay="0"/>
                                  </p:stCondLst>
                                  <p:childTnLst>
                                    <p:animEffect transition="out" filter="randombar(horizontal)">
                                      <p:cBhvr>
                                        <p:cTn id="13" dur="3000"/>
                                        <p:tgtEl>
                                          <p:spTgt spid="6"/>
                                        </p:tgtEl>
                                      </p:cBhvr>
                                    </p:animEffect>
                                    <p:set>
                                      <p:cBhvr>
                                        <p:cTn id="14" dur="1" fill="hold">
                                          <p:stCondLst>
                                            <p:cond delay="2999"/>
                                          </p:stCondLst>
                                        </p:cTn>
                                        <p:tgtEl>
                                          <p:spTgt spid="6"/>
                                        </p:tgtEl>
                                        <p:attrNameLst>
                                          <p:attrName>style.visibility</p:attrName>
                                        </p:attrNameLst>
                                      </p:cBhvr>
                                      <p:to>
                                        <p:strVal val="hidden"/>
                                      </p:to>
                                    </p:se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Numbering</a:t>
            </a:r>
            <a:r>
              <a:rPr lang="en-US" dirty="0">
                <a:sym typeface="Wingdings" panose="05000000000000000000" pitchFamily="2" charset="2"/>
              </a:rPr>
              <a:t> Autonumber.ini</a:t>
            </a:r>
            <a:endParaRPr lang="en-US" dirty="0"/>
          </a:p>
        </p:txBody>
      </p:sp>
      <p:sp>
        <p:nvSpPr>
          <p:cNvPr id="3" name="Text Placeholder 2"/>
          <p:cNvSpPr>
            <a:spLocks noGrp="1"/>
          </p:cNvSpPr>
          <p:nvPr>
            <p:ph type="body" sz="quarter" idx="10"/>
          </p:nvPr>
        </p:nvSpPr>
        <p:spPr>
          <a:xfrm>
            <a:off x="1725614" y="1681163"/>
            <a:ext cx="4476404" cy="4424185"/>
          </a:xfrm>
        </p:spPr>
        <p:txBody>
          <a:bodyPr>
            <a:normAutofit/>
          </a:bodyPr>
          <a:lstStyle/>
          <a:p>
            <a:r>
              <a:rPr lang="en-US" sz="2800" dirty="0"/>
              <a:t>Location ID</a:t>
            </a:r>
          </a:p>
          <a:p>
            <a:r>
              <a:rPr lang="en-US" sz="2800" dirty="0"/>
              <a:t>C:\ProgramData\TraCS\Settings\Autonumber.ini</a:t>
            </a:r>
          </a:p>
          <a:p>
            <a:r>
              <a:rPr lang="en-US" sz="2800" dirty="0"/>
              <a:t>Never copy from one machine to another.</a:t>
            </a:r>
          </a:p>
          <a:p>
            <a:r>
              <a:rPr lang="en-US" sz="2800" dirty="0"/>
              <a:t>Contains the last uncompressed document number for every form opened on machine. </a:t>
            </a:r>
          </a:p>
        </p:txBody>
      </p:sp>
      <p:pic>
        <p:nvPicPr>
          <p:cNvPr id="5" name="Picture 4"/>
          <p:cNvPicPr>
            <a:picLocks noChangeAspect="1"/>
          </p:cNvPicPr>
          <p:nvPr/>
        </p:nvPicPr>
        <p:blipFill>
          <a:blip r:embed="rId2"/>
          <a:stretch>
            <a:fillRect/>
          </a:stretch>
        </p:blipFill>
        <p:spPr>
          <a:xfrm>
            <a:off x="6673504" y="1428573"/>
            <a:ext cx="3172861" cy="5466227"/>
          </a:xfrm>
          <a:prstGeom prst="rect">
            <a:avLst/>
          </a:prstGeom>
        </p:spPr>
      </p:pic>
    </p:spTree>
    <p:extLst>
      <p:ext uri="{BB962C8B-B14F-4D97-AF65-F5344CB8AC3E}">
        <p14:creationId xmlns:p14="http://schemas.microsoft.com/office/powerpoint/2010/main" val="25298559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Numbering </a:t>
            </a:r>
            <a:r>
              <a:rPr lang="en-US" dirty="0">
                <a:sym typeface="Wingdings" panose="05000000000000000000" pitchFamily="2" charset="2"/>
              </a:rPr>
              <a:t> Tools</a:t>
            </a:r>
            <a:endParaRPr lang="en-US" dirty="0"/>
          </a:p>
        </p:txBody>
      </p:sp>
      <p:sp>
        <p:nvSpPr>
          <p:cNvPr id="14" name="Text Placeholder 2"/>
          <p:cNvSpPr>
            <a:spLocks noGrp="1"/>
          </p:cNvSpPr>
          <p:nvPr>
            <p:ph type="body" sz="quarter" idx="10"/>
          </p:nvPr>
        </p:nvSpPr>
        <p:spPr>
          <a:xfrm>
            <a:off x="1725613" y="1681163"/>
            <a:ext cx="9604996" cy="4424185"/>
          </a:xfrm>
        </p:spPr>
        <p:txBody>
          <a:bodyPr>
            <a:normAutofit/>
          </a:bodyPr>
          <a:lstStyle/>
          <a:p>
            <a:r>
              <a:rPr lang="en-US" sz="2800" dirty="0"/>
              <a:t>Documentation Worksheets</a:t>
            </a:r>
          </a:p>
          <a:p>
            <a:r>
              <a:rPr lang="en-US" sz="2800" dirty="0"/>
              <a:t>Monitoring Inventory Form</a:t>
            </a:r>
          </a:p>
          <a:p>
            <a:r>
              <a:rPr lang="en-US" sz="2800" dirty="0">
                <a:sym typeface="Wingdings" panose="05000000000000000000" pitchFamily="2" charset="2"/>
              </a:rPr>
              <a:t>Advanced Search/Ad Hoc Queries</a:t>
            </a:r>
          </a:p>
          <a:p>
            <a:r>
              <a:rPr lang="en-US" sz="2800" dirty="0"/>
              <a:t>Analysis Reports</a:t>
            </a:r>
          </a:p>
          <a:p>
            <a:pPr lvl="1"/>
            <a:r>
              <a:rPr lang="en-US" sz="2800" dirty="0"/>
              <a:t>Tracking reports</a:t>
            </a:r>
          </a:p>
          <a:p>
            <a:pPr lvl="1"/>
            <a:r>
              <a:rPr lang="en-US" sz="2800" dirty="0"/>
              <a:t>Maintenance Reports</a:t>
            </a:r>
          </a:p>
          <a:p>
            <a:r>
              <a:rPr lang="en-US" sz="2800" dirty="0"/>
              <a:t>Encoder/Decoder</a:t>
            </a:r>
          </a:p>
          <a:p>
            <a:r>
              <a:rPr lang="en-US" sz="2800" dirty="0"/>
              <a:t>Configuration Wizard </a:t>
            </a:r>
            <a:r>
              <a:rPr lang="en-US" sz="2800" dirty="0">
                <a:sym typeface="Wingdings" panose="05000000000000000000" pitchFamily="2" charset="2"/>
              </a:rPr>
              <a:t>Backup of Document Numbers</a:t>
            </a:r>
            <a:endParaRPr lang="en-US" sz="2800" dirty="0"/>
          </a:p>
          <a:p>
            <a:endParaRPr lang="en-US" sz="2000" dirty="0"/>
          </a:p>
        </p:txBody>
      </p:sp>
    </p:spTree>
    <p:extLst>
      <p:ext uri="{BB962C8B-B14F-4D97-AF65-F5344CB8AC3E}">
        <p14:creationId xmlns:p14="http://schemas.microsoft.com/office/powerpoint/2010/main" val="201635277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accent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Tables</a:t>
            </a:r>
          </a:p>
        </p:txBody>
      </p:sp>
      <p:sp>
        <p:nvSpPr>
          <p:cNvPr id="3" name="Text Placeholder 2"/>
          <p:cNvSpPr>
            <a:spLocks noGrp="1"/>
          </p:cNvSpPr>
          <p:nvPr>
            <p:ph type="body" sz="quarter" idx="10"/>
          </p:nvPr>
        </p:nvSpPr>
        <p:spPr>
          <a:xfrm>
            <a:off x="1725613" y="1681163"/>
            <a:ext cx="4966735" cy="4424185"/>
          </a:xfrm>
        </p:spPr>
        <p:txBody>
          <a:bodyPr>
            <a:normAutofit/>
          </a:bodyPr>
          <a:lstStyle/>
          <a:p>
            <a:pPr>
              <a:buClr>
                <a:srgbClr val="FFFF00"/>
              </a:buClr>
              <a:buFont typeface="Wingdings" panose="05000000000000000000" pitchFamily="2" charset="2"/>
              <a:buChar char="Ø"/>
            </a:pPr>
            <a:r>
              <a:rPr lang="en-US" sz="2400" dirty="0"/>
              <a:t> System Admins can update them within the TraCS Forms Manager</a:t>
            </a:r>
          </a:p>
          <a:p>
            <a:pPr>
              <a:buClr>
                <a:srgbClr val="FFFF00"/>
              </a:buClr>
              <a:buFont typeface="Wingdings" panose="05000000000000000000" pitchFamily="2" charset="2"/>
              <a:buChar char="Ø"/>
            </a:pPr>
            <a:r>
              <a:rPr lang="en-US" sz="2400" dirty="0"/>
              <a:t> Need a distribution to get out to the mobile computers</a:t>
            </a:r>
          </a:p>
          <a:p>
            <a:pPr>
              <a:buClr>
                <a:srgbClr val="FFFF00"/>
              </a:buClr>
              <a:buFont typeface="Wingdings" panose="05000000000000000000" pitchFamily="2" charset="2"/>
              <a:buChar char="Ø"/>
            </a:pPr>
            <a:r>
              <a:rPr lang="en-US" sz="2400" dirty="0"/>
              <a:t> Some tables are essential for TraCS to work correctly</a:t>
            </a:r>
          </a:p>
          <a:p>
            <a:pPr lvl="1">
              <a:buClr>
                <a:srgbClr val="FFFF00"/>
              </a:buClr>
              <a:buFont typeface="Courier New" panose="02070309020205020404" pitchFamily="49" charset="0"/>
              <a:buChar char="o"/>
            </a:pPr>
            <a:r>
              <a:rPr lang="en-US" sz="2000" dirty="0"/>
              <a:t> Custom Text</a:t>
            </a:r>
          </a:p>
          <a:p>
            <a:pPr lvl="1">
              <a:buClr>
                <a:srgbClr val="FFFF00"/>
              </a:buClr>
              <a:buFont typeface="Courier New" panose="02070309020205020404" pitchFamily="49" charset="0"/>
              <a:buChar char="o"/>
            </a:pPr>
            <a:r>
              <a:rPr lang="en-US" sz="2000" dirty="0"/>
              <a:t> Court Date Selector</a:t>
            </a:r>
          </a:p>
          <a:p>
            <a:pPr lvl="1">
              <a:buClr>
                <a:srgbClr val="FFFF00"/>
              </a:buClr>
              <a:buFont typeface="Courier New" panose="02070309020205020404" pitchFamily="49" charset="0"/>
              <a:buChar char="o"/>
            </a:pPr>
            <a:r>
              <a:rPr lang="en-US" sz="2000" dirty="0"/>
              <a:t> Ordinance Table</a:t>
            </a:r>
          </a:p>
          <a:p>
            <a:pPr lvl="1">
              <a:buClr>
                <a:srgbClr val="FFFF00"/>
              </a:buClr>
              <a:buFont typeface="Courier New" panose="02070309020205020404" pitchFamily="49" charset="0"/>
              <a:buChar char="o"/>
            </a:pPr>
            <a:r>
              <a:rPr lang="en-US" sz="2000" dirty="0"/>
              <a:t> Shortcut Table</a:t>
            </a:r>
          </a:p>
        </p:txBody>
      </p:sp>
      <p:pic>
        <p:nvPicPr>
          <p:cNvPr id="4" name="Picture 3"/>
          <p:cNvPicPr>
            <a:picLocks noChangeAspect="1"/>
          </p:cNvPicPr>
          <p:nvPr/>
        </p:nvPicPr>
        <p:blipFill>
          <a:blip r:embed="rId3"/>
          <a:stretch>
            <a:fillRect/>
          </a:stretch>
        </p:blipFill>
        <p:spPr>
          <a:xfrm>
            <a:off x="6810582" y="1788628"/>
            <a:ext cx="4919390" cy="1431649"/>
          </a:xfrm>
          <a:prstGeom prst="rect">
            <a:avLst/>
          </a:prstGeom>
        </p:spPr>
      </p:pic>
      <p:pic>
        <p:nvPicPr>
          <p:cNvPr id="5" name="Picture 4"/>
          <p:cNvPicPr>
            <a:picLocks noChangeAspect="1"/>
          </p:cNvPicPr>
          <p:nvPr/>
        </p:nvPicPr>
        <p:blipFill>
          <a:blip r:embed="rId4"/>
          <a:stretch>
            <a:fillRect/>
          </a:stretch>
        </p:blipFill>
        <p:spPr>
          <a:xfrm>
            <a:off x="6794281" y="1795038"/>
            <a:ext cx="4919390" cy="1919762"/>
          </a:xfrm>
          <a:prstGeom prst="rect">
            <a:avLst/>
          </a:prstGeom>
        </p:spPr>
      </p:pic>
      <p:pic>
        <p:nvPicPr>
          <p:cNvPr id="6" name="Picture 5"/>
          <p:cNvPicPr>
            <a:picLocks noChangeAspect="1"/>
          </p:cNvPicPr>
          <p:nvPr/>
        </p:nvPicPr>
        <p:blipFill>
          <a:blip r:embed="rId5"/>
          <a:stretch>
            <a:fillRect/>
          </a:stretch>
        </p:blipFill>
        <p:spPr>
          <a:xfrm>
            <a:off x="6810580" y="1834319"/>
            <a:ext cx="4935693" cy="3330836"/>
          </a:xfrm>
          <a:prstGeom prst="rect">
            <a:avLst/>
          </a:prstGeom>
        </p:spPr>
      </p:pic>
      <p:sp>
        <p:nvSpPr>
          <p:cNvPr id="7" name="Rectangle 6"/>
          <p:cNvSpPr/>
          <p:nvPr/>
        </p:nvSpPr>
        <p:spPr>
          <a:xfrm>
            <a:off x="6810582" y="2862470"/>
            <a:ext cx="2677975" cy="1510747"/>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810580" y="4376293"/>
            <a:ext cx="2677975" cy="396812"/>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810580" y="4773104"/>
            <a:ext cx="2677975" cy="331409"/>
          </a:xfrm>
          <a:prstGeom prst="rect">
            <a:avLst/>
          </a:prstGeom>
          <a:noFill/>
          <a:ln w="508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0BB5C55E-D884-4ABF-9E48-657FC98F9811}"/>
              </a:ext>
            </a:extLst>
          </p:cNvPr>
          <p:cNvSpPr/>
          <p:nvPr/>
        </p:nvSpPr>
        <p:spPr>
          <a:xfrm>
            <a:off x="9664262" y="1826570"/>
            <a:ext cx="817891" cy="112158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2249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4" presetClass="emph" presetSubtype="0" fill="hold" nodeType="clickEffect">
                                  <p:stCondLst>
                                    <p:cond delay="0"/>
                                  </p:stCondLst>
                                  <p:childTnLst>
                                    <p:animClr clrSpc="hsl" dir="cw">
                                      <p:cBhvr override="childStyle">
                                        <p:cTn id="14" dur="500" fill="hold"/>
                                        <p:tgtEl>
                                          <p:spTgt spid="3">
                                            <p:txEl>
                                              <p:pRg st="0" end="0"/>
                                            </p:txEl>
                                          </p:spTgt>
                                        </p:tgtEl>
                                        <p:attrNameLst>
                                          <p:attrName>style.color</p:attrName>
                                        </p:attrNameLst>
                                      </p:cBhvr>
                                      <p:by>
                                        <p:hsl h="0" s="-12549" l="-25098"/>
                                      </p:by>
                                    </p:animClr>
                                    <p:animClr clrSpc="hsl" dir="cw">
                                      <p:cBhvr>
                                        <p:cTn id="15" dur="500" fill="hold"/>
                                        <p:tgtEl>
                                          <p:spTgt spid="3">
                                            <p:txEl>
                                              <p:pRg st="0" end="0"/>
                                            </p:txEl>
                                          </p:spTgt>
                                        </p:tgtEl>
                                        <p:attrNameLst>
                                          <p:attrName>fillcolor</p:attrName>
                                        </p:attrNameLst>
                                      </p:cBhvr>
                                      <p:by>
                                        <p:hsl h="0" s="-12549" l="-25098"/>
                                      </p:by>
                                    </p:animClr>
                                    <p:animClr clrSpc="hsl" dir="cw">
                                      <p:cBhvr>
                                        <p:cTn id="16" dur="500" fill="hold"/>
                                        <p:tgtEl>
                                          <p:spTgt spid="3">
                                            <p:txEl>
                                              <p:pRg st="0" end="0"/>
                                            </p:txEl>
                                          </p:spTgt>
                                        </p:tgtEl>
                                        <p:attrNameLst>
                                          <p:attrName>stroke.color</p:attrName>
                                        </p:attrNameLst>
                                      </p:cBhvr>
                                      <p:by>
                                        <p:hsl h="0" s="-12549" l="-25098"/>
                                      </p:by>
                                    </p:animClr>
                                    <p:set>
                                      <p:cBhvr>
                                        <p:cTn id="17" dur="500" fill="hold"/>
                                        <p:tgtEl>
                                          <p:spTgt spid="3">
                                            <p:txEl>
                                              <p:pRg st="0" end="0"/>
                                            </p:txEl>
                                          </p:spTgt>
                                        </p:tgtEl>
                                        <p:attrNameLst>
                                          <p:attrName>fill.type</p:attrName>
                                        </p:attrNameLst>
                                      </p:cBhvr>
                                      <p:to>
                                        <p:strVal val="solid"/>
                                      </p:to>
                                    </p:set>
                                  </p:childTnLst>
                                </p:cTn>
                              </p:par>
                              <p:par>
                                <p:cTn id="18" presetID="2" presetClass="entr" presetSubtype="4"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4" presetClass="emph" presetSubtype="0" fill="hold" nodeType="clickEffect">
                                  <p:stCondLst>
                                    <p:cond delay="0"/>
                                  </p:stCondLst>
                                  <p:childTnLst>
                                    <p:animClr clrSpc="hsl" dir="cw">
                                      <p:cBhvr override="childStyle">
                                        <p:cTn id="25" dur="500" fill="hold"/>
                                        <p:tgtEl>
                                          <p:spTgt spid="3">
                                            <p:txEl>
                                              <p:pRg st="1" end="1"/>
                                            </p:txEl>
                                          </p:spTgt>
                                        </p:tgtEl>
                                        <p:attrNameLst>
                                          <p:attrName>style.color</p:attrName>
                                        </p:attrNameLst>
                                      </p:cBhvr>
                                      <p:by>
                                        <p:hsl h="0" s="-12549" l="-25098"/>
                                      </p:by>
                                    </p:animClr>
                                    <p:animClr clrSpc="hsl" dir="cw">
                                      <p:cBhvr>
                                        <p:cTn id="26" dur="500" fill="hold"/>
                                        <p:tgtEl>
                                          <p:spTgt spid="3">
                                            <p:txEl>
                                              <p:pRg st="1" end="1"/>
                                            </p:txEl>
                                          </p:spTgt>
                                        </p:tgtEl>
                                        <p:attrNameLst>
                                          <p:attrName>fillcolor</p:attrName>
                                        </p:attrNameLst>
                                      </p:cBhvr>
                                      <p:by>
                                        <p:hsl h="0" s="-12549" l="-25098"/>
                                      </p:by>
                                    </p:animClr>
                                    <p:animClr clrSpc="hsl" dir="cw">
                                      <p:cBhvr>
                                        <p:cTn id="27" dur="500" fill="hold"/>
                                        <p:tgtEl>
                                          <p:spTgt spid="3">
                                            <p:txEl>
                                              <p:pRg st="1" end="1"/>
                                            </p:txEl>
                                          </p:spTgt>
                                        </p:tgtEl>
                                        <p:attrNameLst>
                                          <p:attrName>stroke.color</p:attrName>
                                        </p:attrNameLst>
                                      </p:cBhvr>
                                      <p:by>
                                        <p:hsl h="0" s="-12549" l="-25098"/>
                                      </p:by>
                                    </p:animClr>
                                    <p:set>
                                      <p:cBhvr>
                                        <p:cTn id="28" dur="500" fill="hold"/>
                                        <p:tgtEl>
                                          <p:spTgt spid="3">
                                            <p:txEl>
                                              <p:pRg st="1" end="1"/>
                                            </p:txEl>
                                          </p:spTgt>
                                        </p:tgtEl>
                                        <p:attrNameLst>
                                          <p:attrName>fill.type</p:attrName>
                                        </p:attrNameLst>
                                      </p:cBhvr>
                                      <p:to>
                                        <p:strVal val="solid"/>
                                      </p:to>
                                    </p:set>
                                  </p:childTnLst>
                                </p:cTn>
                              </p:par>
                              <p:par>
                                <p:cTn id="29" presetID="2" presetClass="entr" presetSubtype="4" fill="hold"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4" presetClass="emph" presetSubtype="0" fill="hold" grpId="0" nodeType="clickEffect">
                                  <p:stCondLst>
                                    <p:cond delay="0"/>
                                  </p:stCondLst>
                                  <p:childTnLst>
                                    <p:animClr clrSpc="hsl" dir="cw">
                                      <p:cBhvr override="childStyle">
                                        <p:cTn id="36" dur="500" fill="hold"/>
                                        <p:tgtEl>
                                          <p:spTgt spid="3">
                                            <p:txEl>
                                              <p:pRg st="2" end="2"/>
                                            </p:txEl>
                                          </p:spTgt>
                                        </p:tgtEl>
                                        <p:attrNameLst>
                                          <p:attrName>style.color</p:attrName>
                                        </p:attrNameLst>
                                      </p:cBhvr>
                                      <p:by>
                                        <p:hsl h="0" s="-12549" l="-25098"/>
                                      </p:by>
                                    </p:animClr>
                                    <p:animClr clrSpc="hsl" dir="cw">
                                      <p:cBhvr>
                                        <p:cTn id="37" dur="500" fill="hold"/>
                                        <p:tgtEl>
                                          <p:spTgt spid="3">
                                            <p:txEl>
                                              <p:pRg st="2" end="2"/>
                                            </p:txEl>
                                          </p:spTgt>
                                        </p:tgtEl>
                                        <p:attrNameLst>
                                          <p:attrName>fillcolor</p:attrName>
                                        </p:attrNameLst>
                                      </p:cBhvr>
                                      <p:by>
                                        <p:hsl h="0" s="-12549" l="-25098"/>
                                      </p:by>
                                    </p:animClr>
                                    <p:animClr clrSpc="hsl" dir="cw">
                                      <p:cBhvr>
                                        <p:cTn id="38" dur="500" fill="hold"/>
                                        <p:tgtEl>
                                          <p:spTgt spid="3">
                                            <p:txEl>
                                              <p:pRg st="2" end="2"/>
                                            </p:txEl>
                                          </p:spTgt>
                                        </p:tgtEl>
                                        <p:attrNameLst>
                                          <p:attrName>stroke.color</p:attrName>
                                        </p:attrNameLst>
                                      </p:cBhvr>
                                      <p:by>
                                        <p:hsl h="0" s="-12549" l="-25098"/>
                                      </p:by>
                                    </p:animClr>
                                    <p:set>
                                      <p:cBhvr>
                                        <p:cTn id="39" dur="500" fill="hold"/>
                                        <p:tgtEl>
                                          <p:spTgt spid="3">
                                            <p:txEl>
                                              <p:pRg st="2" end="2"/>
                                            </p:txEl>
                                          </p:spTgt>
                                        </p:tgtEl>
                                        <p:attrNameLst>
                                          <p:attrName>fill.type</p:attrName>
                                        </p:attrNameLst>
                                      </p:cBhvr>
                                      <p:to>
                                        <p:strVal val="solid"/>
                                      </p:to>
                                    </p:set>
                                  </p:childTnLst>
                                </p:cTn>
                              </p:par>
                              <p:par>
                                <p:cTn id="40" presetID="2" presetClass="entr" presetSubtype="4" fill="hold" nodeType="with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 calcmode="lin" valueType="num">
                                      <p:cBhvr additive="base">
                                        <p:cTn id="4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3" end="3"/>
                                            </p:txEl>
                                          </p:spTgt>
                                        </p:tgtEl>
                                        <p:attrNameLst>
                                          <p:attrName>ppt_y</p:attrName>
                                        </p:attrNameLst>
                                      </p:cBhvr>
                                      <p:tavLst>
                                        <p:tav tm="0">
                                          <p:val>
                                            <p:strVal val="1+#ppt_h/2"/>
                                          </p:val>
                                        </p:tav>
                                        <p:tav tm="100000">
                                          <p:val>
                                            <p:strVal val="#ppt_y"/>
                                          </p:val>
                                        </p:tav>
                                      </p:tavLst>
                                    </p:anim>
                                  </p:childTnLst>
                                </p:cTn>
                              </p:par>
                              <p:par>
                                <p:cTn id="44" presetID="1" presetClass="entr" presetSubtype="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4" presetClass="emph" presetSubtype="0" fill="hold" grpId="0" nodeType="clickEffect">
                                  <p:stCondLst>
                                    <p:cond delay="0"/>
                                  </p:stCondLst>
                                  <p:childTnLst>
                                    <p:animClr clrSpc="hsl" dir="cw">
                                      <p:cBhvr override="childStyle">
                                        <p:cTn id="51" dur="500" fill="hold"/>
                                        <p:tgtEl>
                                          <p:spTgt spid="3">
                                            <p:txEl>
                                              <p:pRg st="3" end="3"/>
                                            </p:txEl>
                                          </p:spTgt>
                                        </p:tgtEl>
                                        <p:attrNameLst>
                                          <p:attrName>style.color</p:attrName>
                                        </p:attrNameLst>
                                      </p:cBhvr>
                                      <p:by>
                                        <p:hsl h="0" s="-12549" l="-25098"/>
                                      </p:by>
                                    </p:animClr>
                                    <p:animClr clrSpc="hsl" dir="cw">
                                      <p:cBhvr>
                                        <p:cTn id="52" dur="500" fill="hold"/>
                                        <p:tgtEl>
                                          <p:spTgt spid="3">
                                            <p:txEl>
                                              <p:pRg st="3" end="3"/>
                                            </p:txEl>
                                          </p:spTgt>
                                        </p:tgtEl>
                                        <p:attrNameLst>
                                          <p:attrName>fillcolor</p:attrName>
                                        </p:attrNameLst>
                                      </p:cBhvr>
                                      <p:by>
                                        <p:hsl h="0" s="-12549" l="-25098"/>
                                      </p:by>
                                    </p:animClr>
                                    <p:animClr clrSpc="hsl" dir="cw">
                                      <p:cBhvr>
                                        <p:cTn id="53" dur="500" fill="hold"/>
                                        <p:tgtEl>
                                          <p:spTgt spid="3">
                                            <p:txEl>
                                              <p:pRg st="3" end="3"/>
                                            </p:txEl>
                                          </p:spTgt>
                                        </p:tgtEl>
                                        <p:attrNameLst>
                                          <p:attrName>stroke.color</p:attrName>
                                        </p:attrNameLst>
                                      </p:cBhvr>
                                      <p:by>
                                        <p:hsl h="0" s="-12549" l="-25098"/>
                                      </p:by>
                                    </p:animClr>
                                    <p:set>
                                      <p:cBhvr>
                                        <p:cTn id="54" dur="500" fill="hold"/>
                                        <p:tgtEl>
                                          <p:spTgt spid="3">
                                            <p:txEl>
                                              <p:pRg st="3" end="3"/>
                                            </p:txEl>
                                          </p:spTgt>
                                        </p:tgtEl>
                                        <p:attrNameLst>
                                          <p:attrName>fill.type</p:attrName>
                                        </p:attrNameLst>
                                      </p:cBhvr>
                                      <p:to>
                                        <p:strVal val="solid"/>
                                      </p:to>
                                    </p:set>
                                  </p:childTnLst>
                                </p:cTn>
                              </p:par>
                              <p:par>
                                <p:cTn id="55" presetID="1" presetClass="exit" presetSubtype="0" fill="hold" grpId="1" nodeType="withEffect">
                                  <p:stCondLst>
                                    <p:cond delay="0"/>
                                  </p:stCondLst>
                                  <p:childTnLst>
                                    <p:set>
                                      <p:cBhvr>
                                        <p:cTn id="56" dur="1" fill="hold">
                                          <p:stCondLst>
                                            <p:cond delay="0"/>
                                          </p:stCondLst>
                                        </p:cTn>
                                        <p:tgtEl>
                                          <p:spTgt spid="10"/>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5"/>
                                        </p:tgtEl>
                                        <p:attrNameLst>
                                          <p:attrName>style.visibility</p:attrName>
                                        </p:attrNameLst>
                                      </p:cBhvr>
                                      <p:to>
                                        <p:strVal val="hidden"/>
                                      </p:to>
                                    </p:set>
                                  </p:childTnLst>
                                </p:cTn>
                              </p:par>
                              <p:par>
                                <p:cTn id="59" presetID="2" presetClass="entr" presetSubtype="4" fill="hold" nodeType="withEffect">
                                  <p:stCondLst>
                                    <p:cond delay="0"/>
                                  </p:stCondLst>
                                  <p:childTnLst>
                                    <p:set>
                                      <p:cBhvr>
                                        <p:cTn id="60" dur="1" fill="hold">
                                          <p:stCondLst>
                                            <p:cond delay="0"/>
                                          </p:stCondLst>
                                        </p:cTn>
                                        <p:tgtEl>
                                          <p:spTgt spid="3">
                                            <p:txEl>
                                              <p:pRg st="4" end="4"/>
                                            </p:txEl>
                                          </p:spTgt>
                                        </p:tgtEl>
                                        <p:attrNameLst>
                                          <p:attrName>style.visibility</p:attrName>
                                        </p:attrNameLst>
                                      </p:cBhvr>
                                      <p:to>
                                        <p:strVal val="visible"/>
                                      </p:to>
                                    </p:set>
                                    <p:anim calcmode="lin" valueType="num">
                                      <p:cBhvr additive="base">
                                        <p:cTn id="6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63" presetID="1" presetClass="entr" presetSubtype="0" fill="hold" nodeType="withEffect">
                                  <p:stCondLst>
                                    <p:cond delay="0"/>
                                  </p:stCondLst>
                                  <p:childTnLst>
                                    <p:set>
                                      <p:cBhvr>
                                        <p:cTn id="64" dur="1" fill="hold">
                                          <p:stCondLst>
                                            <p:cond delay="0"/>
                                          </p:stCondLst>
                                        </p:cTn>
                                        <p:tgtEl>
                                          <p:spTgt spid="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4" presetClass="emph" presetSubtype="0" fill="hold" grpId="0" nodeType="clickEffect">
                                  <p:stCondLst>
                                    <p:cond delay="0"/>
                                  </p:stCondLst>
                                  <p:childTnLst>
                                    <p:animClr clrSpc="hsl" dir="cw">
                                      <p:cBhvr override="childStyle">
                                        <p:cTn id="70" dur="500" fill="hold"/>
                                        <p:tgtEl>
                                          <p:spTgt spid="3">
                                            <p:txEl>
                                              <p:pRg st="4" end="4"/>
                                            </p:txEl>
                                          </p:spTgt>
                                        </p:tgtEl>
                                        <p:attrNameLst>
                                          <p:attrName>style.color</p:attrName>
                                        </p:attrNameLst>
                                      </p:cBhvr>
                                      <p:by>
                                        <p:hsl h="0" s="-12549" l="-25098"/>
                                      </p:by>
                                    </p:animClr>
                                    <p:animClr clrSpc="hsl" dir="cw">
                                      <p:cBhvr>
                                        <p:cTn id="71" dur="500" fill="hold"/>
                                        <p:tgtEl>
                                          <p:spTgt spid="3">
                                            <p:txEl>
                                              <p:pRg st="4" end="4"/>
                                            </p:txEl>
                                          </p:spTgt>
                                        </p:tgtEl>
                                        <p:attrNameLst>
                                          <p:attrName>fillcolor</p:attrName>
                                        </p:attrNameLst>
                                      </p:cBhvr>
                                      <p:by>
                                        <p:hsl h="0" s="-12549" l="-25098"/>
                                      </p:by>
                                    </p:animClr>
                                    <p:animClr clrSpc="hsl" dir="cw">
                                      <p:cBhvr>
                                        <p:cTn id="72" dur="500" fill="hold"/>
                                        <p:tgtEl>
                                          <p:spTgt spid="3">
                                            <p:txEl>
                                              <p:pRg st="4" end="4"/>
                                            </p:txEl>
                                          </p:spTgt>
                                        </p:tgtEl>
                                        <p:attrNameLst>
                                          <p:attrName>stroke.color</p:attrName>
                                        </p:attrNameLst>
                                      </p:cBhvr>
                                      <p:by>
                                        <p:hsl h="0" s="-12549" l="-25098"/>
                                      </p:by>
                                    </p:animClr>
                                    <p:set>
                                      <p:cBhvr>
                                        <p:cTn id="73" dur="500" fill="hold"/>
                                        <p:tgtEl>
                                          <p:spTgt spid="3">
                                            <p:txEl>
                                              <p:pRg st="4" end="4"/>
                                            </p:txEl>
                                          </p:spTgt>
                                        </p:tgtEl>
                                        <p:attrNameLst>
                                          <p:attrName>fill.type</p:attrName>
                                        </p:attrNameLst>
                                      </p:cBhvr>
                                      <p:to>
                                        <p:strVal val="solid"/>
                                      </p:to>
                                    </p:set>
                                  </p:childTnLst>
                                </p:cTn>
                              </p:par>
                              <p:par>
                                <p:cTn id="74" presetID="1" presetClass="exit" presetSubtype="0" fill="hold" grpId="1" nodeType="withEffect">
                                  <p:stCondLst>
                                    <p:cond delay="0"/>
                                  </p:stCondLst>
                                  <p:childTnLst>
                                    <p:set>
                                      <p:cBhvr>
                                        <p:cTn id="75" dur="1" fill="hold">
                                          <p:stCondLst>
                                            <p:cond delay="0"/>
                                          </p:stCondLst>
                                        </p:cTn>
                                        <p:tgtEl>
                                          <p:spTgt spid="7"/>
                                        </p:tgtEl>
                                        <p:attrNameLst>
                                          <p:attrName>style.visibility</p:attrName>
                                        </p:attrNameLst>
                                      </p:cBhvr>
                                      <p:to>
                                        <p:strVal val="hidden"/>
                                      </p:to>
                                    </p:set>
                                  </p:childTnLst>
                                </p:cTn>
                              </p:par>
                              <p:par>
                                <p:cTn id="76" presetID="2" presetClass="entr" presetSubtype="4" fill="hold" nodeType="withEffect">
                                  <p:stCondLst>
                                    <p:cond delay="0"/>
                                  </p:stCondLst>
                                  <p:childTnLst>
                                    <p:set>
                                      <p:cBhvr>
                                        <p:cTn id="77" dur="1" fill="hold">
                                          <p:stCondLst>
                                            <p:cond delay="0"/>
                                          </p:stCondLst>
                                        </p:cTn>
                                        <p:tgtEl>
                                          <p:spTgt spid="3">
                                            <p:txEl>
                                              <p:pRg st="5" end="5"/>
                                            </p:txEl>
                                          </p:spTgt>
                                        </p:tgtEl>
                                        <p:attrNameLst>
                                          <p:attrName>style.visibility</p:attrName>
                                        </p:attrNameLst>
                                      </p:cBhvr>
                                      <p:to>
                                        <p:strVal val="visible"/>
                                      </p:to>
                                    </p:set>
                                    <p:anim calcmode="lin" valueType="num">
                                      <p:cBhvr additive="base">
                                        <p:cTn id="7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3">
                                            <p:txEl>
                                              <p:pRg st="5" end="5"/>
                                            </p:txEl>
                                          </p:spTgt>
                                        </p:tgtEl>
                                        <p:attrNameLst>
                                          <p:attrName>ppt_y</p:attrName>
                                        </p:attrNameLst>
                                      </p:cBhvr>
                                      <p:tavLst>
                                        <p:tav tm="0">
                                          <p:val>
                                            <p:strVal val="1+#ppt_h/2"/>
                                          </p:val>
                                        </p:tav>
                                        <p:tav tm="100000">
                                          <p:val>
                                            <p:strVal val="#ppt_y"/>
                                          </p:val>
                                        </p:tav>
                                      </p:tavLst>
                                    </p:anim>
                                  </p:childTnLst>
                                </p:cTn>
                              </p:par>
                              <p:par>
                                <p:cTn id="80" presetID="1" presetClass="entr" presetSubtype="0"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24" presetClass="emph" presetSubtype="0" fill="hold" grpId="0" nodeType="clickEffect">
                                  <p:stCondLst>
                                    <p:cond delay="0"/>
                                  </p:stCondLst>
                                  <p:childTnLst>
                                    <p:animClr clrSpc="hsl" dir="cw">
                                      <p:cBhvr override="childStyle">
                                        <p:cTn id="85" dur="500" fill="hold"/>
                                        <p:tgtEl>
                                          <p:spTgt spid="3">
                                            <p:txEl>
                                              <p:pRg st="5" end="5"/>
                                            </p:txEl>
                                          </p:spTgt>
                                        </p:tgtEl>
                                        <p:attrNameLst>
                                          <p:attrName>style.color</p:attrName>
                                        </p:attrNameLst>
                                      </p:cBhvr>
                                      <p:by>
                                        <p:hsl h="0" s="-12549" l="-25098"/>
                                      </p:by>
                                    </p:animClr>
                                    <p:animClr clrSpc="hsl" dir="cw">
                                      <p:cBhvr>
                                        <p:cTn id="86" dur="500" fill="hold"/>
                                        <p:tgtEl>
                                          <p:spTgt spid="3">
                                            <p:txEl>
                                              <p:pRg st="5" end="5"/>
                                            </p:txEl>
                                          </p:spTgt>
                                        </p:tgtEl>
                                        <p:attrNameLst>
                                          <p:attrName>fillcolor</p:attrName>
                                        </p:attrNameLst>
                                      </p:cBhvr>
                                      <p:by>
                                        <p:hsl h="0" s="-12549" l="-25098"/>
                                      </p:by>
                                    </p:animClr>
                                    <p:animClr clrSpc="hsl" dir="cw">
                                      <p:cBhvr>
                                        <p:cTn id="87" dur="500" fill="hold"/>
                                        <p:tgtEl>
                                          <p:spTgt spid="3">
                                            <p:txEl>
                                              <p:pRg st="5" end="5"/>
                                            </p:txEl>
                                          </p:spTgt>
                                        </p:tgtEl>
                                        <p:attrNameLst>
                                          <p:attrName>stroke.color</p:attrName>
                                        </p:attrNameLst>
                                      </p:cBhvr>
                                      <p:by>
                                        <p:hsl h="0" s="-12549" l="-25098"/>
                                      </p:by>
                                    </p:animClr>
                                    <p:set>
                                      <p:cBhvr>
                                        <p:cTn id="88" dur="500" fill="hold"/>
                                        <p:tgtEl>
                                          <p:spTgt spid="3">
                                            <p:txEl>
                                              <p:pRg st="5" end="5"/>
                                            </p:txEl>
                                          </p:spTgt>
                                        </p:tgtEl>
                                        <p:attrNameLst>
                                          <p:attrName>fill.type</p:attrName>
                                        </p:attrNameLst>
                                      </p:cBhvr>
                                      <p:to>
                                        <p:strVal val="solid"/>
                                      </p:to>
                                    </p:set>
                                  </p:childTnLst>
                                </p:cTn>
                              </p:par>
                              <p:par>
                                <p:cTn id="89" presetID="1" presetClass="exit" presetSubtype="0" fill="hold" grpId="1" nodeType="withEffect">
                                  <p:stCondLst>
                                    <p:cond delay="0"/>
                                  </p:stCondLst>
                                  <p:childTnLst>
                                    <p:set>
                                      <p:cBhvr>
                                        <p:cTn id="90" dur="1" fill="hold">
                                          <p:stCondLst>
                                            <p:cond delay="0"/>
                                          </p:stCondLst>
                                        </p:cTn>
                                        <p:tgtEl>
                                          <p:spTgt spid="8"/>
                                        </p:tgtEl>
                                        <p:attrNameLst>
                                          <p:attrName>style.visibility</p:attrName>
                                        </p:attrNameLst>
                                      </p:cBhvr>
                                      <p:to>
                                        <p:strVal val="hidden"/>
                                      </p:to>
                                    </p:set>
                                  </p:childTnLst>
                                </p:cTn>
                              </p:par>
                              <p:par>
                                <p:cTn id="91" presetID="2" presetClass="entr" presetSubtype="4" fill="hold" nodeType="withEffect">
                                  <p:stCondLst>
                                    <p:cond delay="0"/>
                                  </p:stCondLst>
                                  <p:childTnLst>
                                    <p:set>
                                      <p:cBhvr>
                                        <p:cTn id="92" dur="1" fill="hold">
                                          <p:stCondLst>
                                            <p:cond delay="0"/>
                                          </p:stCondLst>
                                        </p:cTn>
                                        <p:tgtEl>
                                          <p:spTgt spid="3">
                                            <p:txEl>
                                              <p:pRg st="6" end="6"/>
                                            </p:txEl>
                                          </p:spTgt>
                                        </p:tgtEl>
                                        <p:attrNameLst>
                                          <p:attrName>style.visibility</p:attrName>
                                        </p:attrNameLst>
                                      </p:cBhvr>
                                      <p:to>
                                        <p:strVal val="visible"/>
                                      </p:to>
                                    </p:set>
                                    <p:anim calcmode="lin" valueType="num">
                                      <p:cBhvr additive="base">
                                        <p:cTn id="9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95" presetID="1" presetClass="entr" presetSubtype="0" fill="hold" grpId="0" nodeType="withEffect">
                                  <p:stCondLst>
                                    <p:cond delay="0"/>
                                  </p:stCondLst>
                                  <p:childTnLst>
                                    <p:set>
                                      <p:cBhvr>
                                        <p:cTn id="9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P spid="7" grpId="1" animBg="1"/>
      <p:bldP spid="8" grpId="0" animBg="1"/>
      <p:bldP spid="8" grpId="1" animBg="1"/>
      <p:bldP spid="9" grpId="0" animBg="1"/>
      <p:bldP spid="10" grpId="0" animBg="1"/>
      <p:bldP spid="10" grpId="1"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Tables</a:t>
            </a:r>
          </a:p>
        </p:txBody>
      </p:sp>
      <p:sp>
        <p:nvSpPr>
          <p:cNvPr id="3" name="Text Placeholder 2"/>
          <p:cNvSpPr>
            <a:spLocks noGrp="1"/>
          </p:cNvSpPr>
          <p:nvPr>
            <p:ph type="body" sz="quarter" idx="10"/>
          </p:nvPr>
        </p:nvSpPr>
        <p:spPr>
          <a:xfrm>
            <a:off x="1725613" y="1681163"/>
            <a:ext cx="4756491" cy="4424185"/>
          </a:xfrm>
        </p:spPr>
        <p:txBody>
          <a:bodyPr>
            <a:normAutofit/>
          </a:bodyPr>
          <a:lstStyle/>
          <a:p>
            <a:pPr>
              <a:buClr>
                <a:srgbClr val="FFFF00"/>
              </a:buClr>
              <a:buFont typeface="Wingdings" panose="05000000000000000000" pitchFamily="2" charset="2"/>
              <a:buChar char="Ø"/>
            </a:pPr>
            <a:r>
              <a:rPr lang="en-US" sz="2400" dirty="0"/>
              <a:t> Some make forms useful for agency reporting.  Changing how the forms work making it Agency Specific</a:t>
            </a:r>
          </a:p>
          <a:p>
            <a:pPr lvl="1">
              <a:buClr>
                <a:srgbClr val="FFFF00"/>
              </a:buClr>
              <a:buFont typeface="Courier New" panose="02070309020205020404" pitchFamily="49" charset="0"/>
              <a:buChar char="o"/>
            </a:pPr>
            <a:r>
              <a:rPr lang="en-US" sz="2400" dirty="0"/>
              <a:t> </a:t>
            </a:r>
            <a:r>
              <a:rPr lang="en-US" sz="2000" dirty="0"/>
              <a:t>Citizen Contact</a:t>
            </a:r>
          </a:p>
          <a:p>
            <a:pPr lvl="1">
              <a:buClr>
                <a:srgbClr val="FFFF00"/>
              </a:buClr>
              <a:buFont typeface="Courier New" panose="02070309020205020404" pitchFamily="49" charset="0"/>
              <a:buChar char="o"/>
            </a:pPr>
            <a:r>
              <a:rPr lang="en-US" sz="2000" dirty="0"/>
              <a:t> Contact Summary</a:t>
            </a:r>
          </a:p>
          <a:p>
            <a:pPr lvl="1">
              <a:buClr>
                <a:srgbClr val="FFFF00"/>
              </a:buClr>
              <a:buFont typeface="Courier New" panose="02070309020205020404" pitchFamily="49" charset="0"/>
              <a:buChar char="o"/>
            </a:pPr>
            <a:r>
              <a:rPr lang="en-US" sz="2000" dirty="0"/>
              <a:t> Tasks</a:t>
            </a:r>
          </a:p>
          <a:p>
            <a:pPr lvl="1">
              <a:buClr>
                <a:srgbClr val="FFFF00"/>
              </a:buClr>
              <a:buFont typeface="Courier New" panose="02070309020205020404" pitchFamily="49" charset="0"/>
              <a:buChar char="o"/>
            </a:pPr>
            <a:r>
              <a:rPr lang="en-US" sz="2000" dirty="0"/>
              <a:t> Investigation Types and Tags</a:t>
            </a:r>
            <a:endParaRPr lang="en-US" sz="1400" dirty="0"/>
          </a:p>
        </p:txBody>
      </p:sp>
      <p:pic>
        <p:nvPicPr>
          <p:cNvPr id="4" name="Picture 3" hidden="1"/>
          <p:cNvPicPr>
            <a:picLocks noChangeAspect="1"/>
          </p:cNvPicPr>
          <p:nvPr/>
        </p:nvPicPr>
        <p:blipFill>
          <a:blip r:embed="rId3"/>
          <a:stretch>
            <a:fillRect/>
          </a:stretch>
        </p:blipFill>
        <p:spPr>
          <a:xfrm>
            <a:off x="6983101" y="1516773"/>
            <a:ext cx="4215227" cy="1226722"/>
          </a:xfrm>
          <a:prstGeom prst="rect">
            <a:avLst/>
          </a:prstGeom>
        </p:spPr>
      </p:pic>
      <p:pic>
        <p:nvPicPr>
          <p:cNvPr id="6" name="Picture 5"/>
          <p:cNvPicPr>
            <a:picLocks noChangeAspect="1"/>
          </p:cNvPicPr>
          <p:nvPr/>
        </p:nvPicPr>
        <p:blipFill>
          <a:blip r:embed="rId4"/>
          <a:stretch>
            <a:fillRect/>
          </a:stretch>
        </p:blipFill>
        <p:spPr>
          <a:xfrm>
            <a:off x="6594733" y="1419016"/>
            <a:ext cx="4598787" cy="5286107"/>
          </a:xfrm>
          <a:prstGeom prst="rect">
            <a:avLst/>
          </a:prstGeom>
        </p:spPr>
      </p:pic>
      <p:sp>
        <p:nvSpPr>
          <p:cNvPr id="5" name="Rectangle 4"/>
          <p:cNvSpPr/>
          <p:nvPr/>
        </p:nvSpPr>
        <p:spPr>
          <a:xfrm>
            <a:off x="8154661" y="2248966"/>
            <a:ext cx="3086200" cy="414721"/>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154661" y="2632154"/>
            <a:ext cx="3086200" cy="678603"/>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162946" y="5994986"/>
            <a:ext cx="3086200" cy="414722"/>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162946" y="4287848"/>
            <a:ext cx="3086200" cy="414721"/>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170427" y="5674861"/>
            <a:ext cx="3086200" cy="414722"/>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396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mph" presetSubtype="0" fill="hold" grpId="0" nodeType="clickEffect">
                                  <p:stCondLst>
                                    <p:cond delay="0"/>
                                  </p:stCondLst>
                                  <p:childTnLst>
                                    <p:animClr clrSpc="hsl" dir="cw">
                                      <p:cBhvr override="childStyle">
                                        <p:cTn id="12" dur="500" fill="hold"/>
                                        <p:tgtEl>
                                          <p:spTgt spid="3">
                                            <p:txEl>
                                              <p:pRg st="0" end="0"/>
                                            </p:txEl>
                                          </p:spTgt>
                                        </p:tgtEl>
                                        <p:attrNameLst>
                                          <p:attrName>style.color</p:attrName>
                                        </p:attrNameLst>
                                      </p:cBhvr>
                                      <p:by>
                                        <p:hsl h="0" s="-12549" l="-25098"/>
                                      </p:by>
                                    </p:animClr>
                                    <p:animClr clrSpc="hsl" dir="cw">
                                      <p:cBhvr>
                                        <p:cTn id="13" dur="500" fill="hold"/>
                                        <p:tgtEl>
                                          <p:spTgt spid="3">
                                            <p:txEl>
                                              <p:pRg st="0" end="0"/>
                                            </p:txEl>
                                          </p:spTgt>
                                        </p:tgtEl>
                                        <p:attrNameLst>
                                          <p:attrName>fillcolor</p:attrName>
                                        </p:attrNameLst>
                                      </p:cBhvr>
                                      <p:by>
                                        <p:hsl h="0" s="-12549" l="-25098"/>
                                      </p:by>
                                    </p:animClr>
                                    <p:animClr clrSpc="hsl" dir="cw">
                                      <p:cBhvr>
                                        <p:cTn id="14" dur="500" fill="hold"/>
                                        <p:tgtEl>
                                          <p:spTgt spid="3">
                                            <p:txEl>
                                              <p:pRg st="0" end="0"/>
                                            </p:txEl>
                                          </p:spTgt>
                                        </p:tgtEl>
                                        <p:attrNameLst>
                                          <p:attrName>stroke.color</p:attrName>
                                        </p:attrNameLst>
                                      </p:cBhvr>
                                      <p:by>
                                        <p:hsl h="0" s="-12549" l="-25098"/>
                                      </p:by>
                                    </p:animClr>
                                    <p:set>
                                      <p:cBhvr>
                                        <p:cTn id="15" dur="500" fill="hold"/>
                                        <p:tgtEl>
                                          <p:spTgt spid="3">
                                            <p:txEl>
                                              <p:pRg st="0" end="0"/>
                                            </p:txEl>
                                          </p:spTgt>
                                        </p:tgtEl>
                                        <p:attrNameLst>
                                          <p:attrName>fill.type</p:attrName>
                                        </p:attrNameLst>
                                      </p:cBhvr>
                                      <p:to>
                                        <p:strVal val="solid"/>
                                      </p:to>
                                    </p:set>
                                  </p:childTnLst>
                                </p:cTn>
                              </p:par>
                              <p:par>
                                <p:cTn id="16" presetID="2" presetClass="entr" presetSubtype="4"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0" presetID="1"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4" presetClass="emph" presetSubtype="0" fill="hold" grpId="0" nodeType="clickEffect">
                                  <p:stCondLst>
                                    <p:cond delay="0"/>
                                  </p:stCondLst>
                                  <p:childTnLst>
                                    <p:animClr clrSpc="hsl" dir="cw">
                                      <p:cBhvr override="childStyle">
                                        <p:cTn id="27" dur="500" fill="hold"/>
                                        <p:tgtEl>
                                          <p:spTgt spid="3">
                                            <p:txEl>
                                              <p:pRg st="1" end="1"/>
                                            </p:txEl>
                                          </p:spTgt>
                                        </p:tgtEl>
                                        <p:attrNameLst>
                                          <p:attrName>style.color</p:attrName>
                                        </p:attrNameLst>
                                      </p:cBhvr>
                                      <p:by>
                                        <p:hsl h="0" s="-12549" l="-25098"/>
                                      </p:by>
                                    </p:animClr>
                                    <p:animClr clrSpc="hsl" dir="cw">
                                      <p:cBhvr>
                                        <p:cTn id="28" dur="500" fill="hold"/>
                                        <p:tgtEl>
                                          <p:spTgt spid="3">
                                            <p:txEl>
                                              <p:pRg st="1" end="1"/>
                                            </p:txEl>
                                          </p:spTgt>
                                        </p:tgtEl>
                                        <p:attrNameLst>
                                          <p:attrName>fillcolor</p:attrName>
                                        </p:attrNameLst>
                                      </p:cBhvr>
                                      <p:by>
                                        <p:hsl h="0" s="-12549" l="-25098"/>
                                      </p:by>
                                    </p:animClr>
                                    <p:animClr clrSpc="hsl" dir="cw">
                                      <p:cBhvr>
                                        <p:cTn id="29" dur="500" fill="hold"/>
                                        <p:tgtEl>
                                          <p:spTgt spid="3">
                                            <p:txEl>
                                              <p:pRg st="1" end="1"/>
                                            </p:txEl>
                                          </p:spTgt>
                                        </p:tgtEl>
                                        <p:attrNameLst>
                                          <p:attrName>stroke.color</p:attrName>
                                        </p:attrNameLst>
                                      </p:cBhvr>
                                      <p:by>
                                        <p:hsl h="0" s="-12549" l="-25098"/>
                                      </p:by>
                                    </p:animClr>
                                    <p:set>
                                      <p:cBhvr>
                                        <p:cTn id="30" dur="500" fill="hold"/>
                                        <p:tgtEl>
                                          <p:spTgt spid="3">
                                            <p:txEl>
                                              <p:pRg st="1" end="1"/>
                                            </p:txEl>
                                          </p:spTgt>
                                        </p:tgtEl>
                                        <p:attrNameLst>
                                          <p:attrName>fill.type</p:attrName>
                                        </p:attrNameLst>
                                      </p:cBhvr>
                                      <p:to>
                                        <p:strVal val="solid"/>
                                      </p:to>
                                    </p:set>
                                  </p:childTnLst>
                                </p:cTn>
                              </p:par>
                              <p:par>
                                <p:cTn id="31" presetID="2" presetClass="entr" presetSubtype="4" fill="hold" nodeType="with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additive="base">
                                        <p:cTn id="3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4" presetClass="emph" presetSubtype="0" fill="hold" grpId="0" nodeType="clickEffect">
                                  <p:stCondLst>
                                    <p:cond delay="0"/>
                                  </p:stCondLst>
                                  <p:childTnLst>
                                    <p:animClr clrSpc="hsl" dir="cw">
                                      <p:cBhvr override="childStyle">
                                        <p:cTn id="42" dur="500" fill="hold"/>
                                        <p:tgtEl>
                                          <p:spTgt spid="3">
                                            <p:txEl>
                                              <p:pRg st="2" end="2"/>
                                            </p:txEl>
                                          </p:spTgt>
                                        </p:tgtEl>
                                        <p:attrNameLst>
                                          <p:attrName>style.color</p:attrName>
                                        </p:attrNameLst>
                                      </p:cBhvr>
                                      <p:by>
                                        <p:hsl h="0" s="-12549" l="-25098"/>
                                      </p:by>
                                    </p:animClr>
                                    <p:animClr clrSpc="hsl" dir="cw">
                                      <p:cBhvr>
                                        <p:cTn id="43" dur="500" fill="hold"/>
                                        <p:tgtEl>
                                          <p:spTgt spid="3">
                                            <p:txEl>
                                              <p:pRg st="2" end="2"/>
                                            </p:txEl>
                                          </p:spTgt>
                                        </p:tgtEl>
                                        <p:attrNameLst>
                                          <p:attrName>fillcolor</p:attrName>
                                        </p:attrNameLst>
                                      </p:cBhvr>
                                      <p:by>
                                        <p:hsl h="0" s="-12549" l="-25098"/>
                                      </p:by>
                                    </p:animClr>
                                    <p:animClr clrSpc="hsl" dir="cw">
                                      <p:cBhvr>
                                        <p:cTn id="44" dur="500" fill="hold"/>
                                        <p:tgtEl>
                                          <p:spTgt spid="3">
                                            <p:txEl>
                                              <p:pRg st="2" end="2"/>
                                            </p:txEl>
                                          </p:spTgt>
                                        </p:tgtEl>
                                        <p:attrNameLst>
                                          <p:attrName>stroke.color</p:attrName>
                                        </p:attrNameLst>
                                      </p:cBhvr>
                                      <p:by>
                                        <p:hsl h="0" s="-12549" l="-25098"/>
                                      </p:by>
                                    </p:animClr>
                                    <p:set>
                                      <p:cBhvr>
                                        <p:cTn id="45" dur="500" fill="hold"/>
                                        <p:tgtEl>
                                          <p:spTgt spid="3">
                                            <p:txEl>
                                              <p:pRg st="2" end="2"/>
                                            </p:txEl>
                                          </p:spTgt>
                                        </p:tgtEl>
                                        <p:attrNameLst>
                                          <p:attrName>fill.type</p:attrName>
                                        </p:attrNameLst>
                                      </p:cBhvr>
                                      <p:to>
                                        <p:strVal val="solid"/>
                                      </p:to>
                                    </p:set>
                                  </p:childTnLst>
                                </p:cTn>
                              </p:par>
                              <p:par>
                                <p:cTn id="46" presetID="2" presetClass="entr" presetSubtype="4" fill="hold" nodeType="withEffect">
                                  <p:stCondLst>
                                    <p:cond delay="0"/>
                                  </p:stCondLst>
                                  <p:childTnLst>
                                    <p:set>
                                      <p:cBhvr>
                                        <p:cTn id="47" dur="1" fill="hold">
                                          <p:stCondLst>
                                            <p:cond delay="0"/>
                                          </p:stCondLst>
                                        </p:cTn>
                                        <p:tgtEl>
                                          <p:spTgt spid="3">
                                            <p:txEl>
                                              <p:pRg st="3" end="3"/>
                                            </p:txEl>
                                          </p:spTgt>
                                        </p:tgtEl>
                                        <p:attrNameLst>
                                          <p:attrName>style.visibility</p:attrName>
                                        </p:attrNameLst>
                                      </p:cBhvr>
                                      <p:to>
                                        <p:strVal val="visible"/>
                                      </p:to>
                                    </p:set>
                                    <p:anim calcmode="lin" valueType="num">
                                      <p:cBhvr additive="base">
                                        <p:cTn id="4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3" end="3"/>
                                            </p:txEl>
                                          </p:spTgt>
                                        </p:tgtEl>
                                        <p:attrNameLst>
                                          <p:attrName>ppt_y</p:attrName>
                                        </p:attrNameLst>
                                      </p:cBhvr>
                                      <p:tavLst>
                                        <p:tav tm="0">
                                          <p:val>
                                            <p:strVal val="1+#ppt_h/2"/>
                                          </p:val>
                                        </p:tav>
                                        <p:tav tm="100000">
                                          <p:val>
                                            <p:strVal val="#ppt_y"/>
                                          </p:val>
                                        </p:tav>
                                      </p:tavLst>
                                    </p:anim>
                                  </p:childTnLst>
                                </p:cTn>
                              </p:par>
                              <p:par>
                                <p:cTn id="50" presetID="1" presetClass="exit" presetSubtype="0" fill="hold" grpId="1" nodeType="withEffect">
                                  <p:stCondLst>
                                    <p:cond delay="0"/>
                                  </p:stCondLst>
                                  <p:childTnLst>
                                    <p:set>
                                      <p:cBhvr>
                                        <p:cTn id="51" dur="1" fill="hold">
                                          <p:stCondLst>
                                            <p:cond delay="0"/>
                                          </p:stCondLst>
                                        </p:cTn>
                                        <p:tgtEl>
                                          <p:spTgt spid="7"/>
                                        </p:tgtEl>
                                        <p:attrNameLst>
                                          <p:attrName>style.visibility</p:attrName>
                                        </p:attrNameLst>
                                      </p:cBhvr>
                                      <p:to>
                                        <p:strVal val="hidden"/>
                                      </p:to>
                                    </p:set>
                                  </p:childTnLst>
                                </p:cTn>
                              </p:par>
                              <p:par>
                                <p:cTn id="52" presetID="1" presetClass="entr" presetSubtype="0"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4" presetClass="emph" presetSubtype="0" fill="hold" grpId="0" nodeType="clickEffect">
                                  <p:stCondLst>
                                    <p:cond delay="0"/>
                                  </p:stCondLst>
                                  <p:childTnLst>
                                    <p:animClr clrSpc="hsl" dir="cw">
                                      <p:cBhvr override="childStyle">
                                        <p:cTn id="57" dur="500" fill="hold"/>
                                        <p:tgtEl>
                                          <p:spTgt spid="3">
                                            <p:txEl>
                                              <p:pRg st="3" end="3"/>
                                            </p:txEl>
                                          </p:spTgt>
                                        </p:tgtEl>
                                        <p:attrNameLst>
                                          <p:attrName>style.color</p:attrName>
                                        </p:attrNameLst>
                                      </p:cBhvr>
                                      <p:by>
                                        <p:hsl h="0" s="-12549" l="-25098"/>
                                      </p:by>
                                    </p:animClr>
                                    <p:animClr clrSpc="hsl" dir="cw">
                                      <p:cBhvr>
                                        <p:cTn id="58" dur="500" fill="hold"/>
                                        <p:tgtEl>
                                          <p:spTgt spid="3">
                                            <p:txEl>
                                              <p:pRg st="3" end="3"/>
                                            </p:txEl>
                                          </p:spTgt>
                                        </p:tgtEl>
                                        <p:attrNameLst>
                                          <p:attrName>fillcolor</p:attrName>
                                        </p:attrNameLst>
                                      </p:cBhvr>
                                      <p:by>
                                        <p:hsl h="0" s="-12549" l="-25098"/>
                                      </p:by>
                                    </p:animClr>
                                    <p:animClr clrSpc="hsl" dir="cw">
                                      <p:cBhvr>
                                        <p:cTn id="59" dur="500" fill="hold"/>
                                        <p:tgtEl>
                                          <p:spTgt spid="3">
                                            <p:txEl>
                                              <p:pRg st="3" end="3"/>
                                            </p:txEl>
                                          </p:spTgt>
                                        </p:tgtEl>
                                        <p:attrNameLst>
                                          <p:attrName>stroke.color</p:attrName>
                                        </p:attrNameLst>
                                      </p:cBhvr>
                                      <p:by>
                                        <p:hsl h="0" s="-12549" l="-25098"/>
                                      </p:by>
                                    </p:animClr>
                                    <p:set>
                                      <p:cBhvr>
                                        <p:cTn id="60" dur="500" fill="hold"/>
                                        <p:tgtEl>
                                          <p:spTgt spid="3">
                                            <p:txEl>
                                              <p:pRg st="3" end="3"/>
                                            </p:txEl>
                                          </p:spTgt>
                                        </p:tgtEl>
                                        <p:attrNameLst>
                                          <p:attrName>fill.type</p:attrName>
                                        </p:attrNameLst>
                                      </p:cBhvr>
                                      <p:to>
                                        <p:strVal val="solid"/>
                                      </p:to>
                                    </p:set>
                                  </p:childTnLst>
                                </p:cTn>
                              </p:par>
                              <p:par>
                                <p:cTn id="61" presetID="2" presetClass="entr" presetSubtype="4" fill="hold" nodeType="withEffect">
                                  <p:stCondLst>
                                    <p:cond delay="0"/>
                                  </p:stCondLst>
                                  <p:childTnLst>
                                    <p:set>
                                      <p:cBhvr>
                                        <p:cTn id="62" dur="1" fill="hold">
                                          <p:stCondLst>
                                            <p:cond delay="0"/>
                                          </p:stCondLst>
                                        </p:cTn>
                                        <p:tgtEl>
                                          <p:spTgt spid="3">
                                            <p:txEl>
                                              <p:pRg st="4" end="4"/>
                                            </p:txEl>
                                          </p:spTgt>
                                        </p:tgtEl>
                                        <p:attrNameLst>
                                          <p:attrName>style.visibility</p:attrName>
                                        </p:attrNameLst>
                                      </p:cBhvr>
                                      <p:to>
                                        <p:strVal val="visible"/>
                                      </p:to>
                                    </p:set>
                                    <p:anim calcmode="lin" valueType="num">
                                      <p:cBhvr additive="base">
                                        <p:cTn id="6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65" presetID="1" presetClass="exit" presetSubtype="0" fill="hold" grpId="1" nodeType="withEffect">
                                  <p:stCondLst>
                                    <p:cond delay="0"/>
                                  </p:stCondLst>
                                  <p:childTnLst>
                                    <p:set>
                                      <p:cBhvr>
                                        <p:cTn id="66" dur="1" fill="hold">
                                          <p:stCondLst>
                                            <p:cond delay="0"/>
                                          </p:stCondLst>
                                        </p:cTn>
                                        <p:tgtEl>
                                          <p:spTgt spid="8"/>
                                        </p:tgtEl>
                                        <p:attrNameLst>
                                          <p:attrName>style.visibility</p:attrName>
                                        </p:attrNameLst>
                                      </p:cBhvr>
                                      <p:to>
                                        <p:strVal val="hidden"/>
                                      </p:to>
                                    </p:set>
                                  </p:childTnLst>
                                </p:cTn>
                              </p:par>
                              <p:par>
                                <p:cTn id="67" presetID="1" presetClass="entr" presetSubtype="0"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5" grpId="1" animBg="1"/>
      <p:bldP spid="7" grpId="0" animBg="1"/>
      <p:bldP spid="7" grpId="1" animBg="1"/>
      <p:bldP spid="8" grpId="0" animBg="1"/>
      <p:bldP spid="8" grpId="1" animBg="1"/>
      <p:bldP spid="9" grpId="0" animBg="1"/>
      <p:bldP spid="10"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Tables</a:t>
            </a:r>
          </a:p>
        </p:txBody>
      </p:sp>
      <p:sp>
        <p:nvSpPr>
          <p:cNvPr id="3" name="Text Placeholder 2"/>
          <p:cNvSpPr>
            <a:spLocks noGrp="1"/>
          </p:cNvSpPr>
          <p:nvPr>
            <p:ph type="body" sz="quarter" idx="10"/>
          </p:nvPr>
        </p:nvSpPr>
        <p:spPr>
          <a:xfrm>
            <a:off x="1725613" y="1681163"/>
            <a:ext cx="4966735" cy="4424185"/>
          </a:xfrm>
        </p:spPr>
        <p:txBody>
          <a:bodyPr>
            <a:normAutofit/>
          </a:bodyPr>
          <a:lstStyle/>
          <a:p>
            <a:pPr>
              <a:buClr>
                <a:srgbClr val="FFFF00"/>
              </a:buClr>
              <a:buFont typeface="Wingdings" panose="05000000000000000000" pitchFamily="2" charset="2"/>
              <a:buChar char="Ø"/>
            </a:pPr>
            <a:r>
              <a:rPr lang="en-US" sz="2400" dirty="0"/>
              <a:t> Other help officers fill out forms faster with agency specific drop down lists.</a:t>
            </a:r>
          </a:p>
          <a:p>
            <a:pPr lvl="1">
              <a:buClr>
                <a:srgbClr val="FFFF00"/>
              </a:buClr>
              <a:buFont typeface="Courier New" panose="02070309020205020404" pitchFamily="49" charset="0"/>
              <a:buChar char="o"/>
            </a:pPr>
            <a:r>
              <a:rPr lang="en-US" sz="2000" dirty="0"/>
              <a:t> Equipment</a:t>
            </a:r>
          </a:p>
          <a:p>
            <a:pPr lvl="1">
              <a:buClr>
                <a:srgbClr val="FFFF00"/>
              </a:buClr>
              <a:buFont typeface="Courier New" panose="02070309020205020404" pitchFamily="49" charset="0"/>
              <a:buChar char="o"/>
            </a:pPr>
            <a:r>
              <a:rPr lang="en-US" sz="2000" dirty="0"/>
              <a:t> Gangs</a:t>
            </a:r>
          </a:p>
          <a:p>
            <a:pPr lvl="1">
              <a:buClr>
                <a:srgbClr val="FFFF00"/>
              </a:buClr>
              <a:buFont typeface="Courier New" panose="02070309020205020404" pitchFamily="49" charset="0"/>
              <a:buChar char="o"/>
            </a:pPr>
            <a:r>
              <a:rPr lang="en-US" sz="2000" dirty="0"/>
              <a:t> Police Custody Location</a:t>
            </a:r>
          </a:p>
          <a:p>
            <a:pPr lvl="1">
              <a:buClr>
                <a:srgbClr val="FFFF00"/>
              </a:buClr>
              <a:buFont typeface="Courier New" panose="02070309020205020404" pitchFamily="49" charset="0"/>
              <a:buChar char="o"/>
            </a:pPr>
            <a:r>
              <a:rPr lang="en-US" sz="2000" dirty="0"/>
              <a:t> Property Owner Aliases</a:t>
            </a:r>
          </a:p>
          <a:p>
            <a:pPr lvl="1">
              <a:buClr>
                <a:srgbClr val="FFFF00"/>
              </a:buClr>
              <a:buFont typeface="Courier New" panose="02070309020205020404" pitchFamily="49" charset="0"/>
              <a:buChar char="o"/>
            </a:pPr>
            <a:r>
              <a:rPr lang="en-US" sz="2000" dirty="0"/>
              <a:t> Towing Companies</a:t>
            </a:r>
          </a:p>
        </p:txBody>
      </p:sp>
      <p:pic>
        <p:nvPicPr>
          <p:cNvPr id="4" name="Picture 3"/>
          <p:cNvPicPr>
            <a:picLocks noChangeAspect="1"/>
          </p:cNvPicPr>
          <p:nvPr/>
        </p:nvPicPr>
        <p:blipFill>
          <a:blip r:embed="rId2"/>
          <a:stretch>
            <a:fillRect/>
          </a:stretch>
        </p:blipFill>
        <p:spPr>
          <a:xfrm>
            <a:off x="6515903" y="1407608"/>
            <a:ext cx="4700590" cy="5403124"/>
          </a:xfrm>
          <a:prstGeom prst="rect">
            <a:avLst/>
          </a:prstGeom>
        </p:spPr>
      </p:pic>
      <p:sp>
        <p:nvSpPr>
          <p:cNvPr id="5" name="Rectangle 4"/>
          <p:cNvSpPr/>
          <p:nvPr/>
        </p:nvSpPr>
        <p:spPr>
          <a:xfrm>
            <a:off x="8123129" y="3368195"/>
            <a:ext cx="3086200" cy="636104"/>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8129757" y="3988533"/>
            <a:ext cx="3086200" cy="417442"/>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129757" y="5026313"/>
            <a:ext cx="3086200" cy="417442"/>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129757" y="5437556"/>
            <a:ext cx="3086200" cy="327140"/>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123129" y="6480493"/>
            <a:ext cx="3086200" cy="327140"/>
          </a:xfrm>
          <a:prstGeom prst="rect">
            <a:avLst/>
          </a:prstGeom>
          <a:noFill/>
          <a:ln w="7620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722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4" presetClass="emph" presetSubtype="0" fill="hold" grpId="0" nodeType="clickEffect">
                                  <p:stCondLst>
                                    <p:cond delay="0"/>
                                  </p:stCondLst>
                                  <p:childTnLst>
                                    <p:animClr clrSpc="hsl" dir="cw">
                                      <p:cBhvr override="childStyle">
                                        <p:cTn id="14" dur="500" fill="hold"/>
                                        <p:tgtEl>
                                          <p:spTgt spid="3">
                                            <p:txEl>
                                              <p:pRg st="0" end="0"/>
                                            </p:txEl>
                                          </p:spTgt>
                                        </p:tgtEl>
                                        <p:attrNameLst>
                                          <p:attrName>style.color</p:attrName>
                                        </p:attrNameLst>
                                      </p:cBhvr>
                                      <p:by>
                                        <p:hsl h="0" s="-12549" l="-25098"/>
                                      </p:by>
                                    </p:animClr>
                                    <p:animClr clrSpc="hsl" dir="cw">
                                      <p:cBhvr>
                                        <p:cTn id="15" dur="500" fill="hold"/>
                                        <p:tgtEl>
                                          <p:spTgt spid="3">
                                            <p:txEl>
                                              <p:pRg st="0" end="0"/>
                                            </p:txEl>
                                          </p:spTgt>
                                        </p:tgtEl>
                                        <p:attrNameLst>
                                          <p:attrName>fillcolor</p:attrName>
                                        </p:attrNameLst>
                                      </p:cBhvr>
                                      <p:by>
                                        <p:hsl h="0" s="-12549" l="-25098"/>
                                      </p:by>
                                    </p:animClr>
                                    <p:animClr clrSpc="hsl" dir="cw">
                                      <p:cBhvr>
                                        <p:cTn id="16" dur="500" fill="hold"/>
                                        <p:tgtEl>
                                          <p:spTgt spid="3">
                                            <p:txEl>
                                              <p:pRg st="0" end="0"/>
                                            </p:txEl>
                                          </p:spTgt>
                                        </p:tgtEl>
                                        <p:attrNameLst>
                                          <p:attrName>stroke.color</p:attrName>
                                        </p:attrNameLst>
                                      </p:cBhvr>
                                      <p:by>
                                        <p:hsl h="0" s="-12549" l="-25098"/>
                                      </p:by>
                                    </p:animClr>
                                    <p:set>
                                      <p:cBhvr>
                                        <p:cTn id="17" dur="500" fill="hold"/>
                                        <p:tgtEl>
                                          <p:spTgt spid="3">
                                            <p:txEl>
                                              <p:pRg st="0" end="0"/>
                                            </p:txEl>
                                          </p:spTgt>
                                        </p:tgtEl>
                                        <p:attrNameLst>
                                          <p:attrName>fill.type</p:attrName>
                                        </p:attrNameLst>
                                      </p:cBhvr>
                                      <p:to>
                                        <p:strVal val="solid"/>
                                      </p:to>
                                    </p:set>
                                  </p:childTnLst>
                                </p:cTn>
                              </p:par>
                              <p:par>
                                <p:cTn id="18" presetID="2" presetClass="entr" presetSubtype="4"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2" presetID="1"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4" presetClass="emph" presetSubtype="0" fill="hold" grpId="0" nodeType="clickEffect">
                                  <p:stCondLst>
                                    <p:cond delay="0"/>
                                  </p:stCondLst>
                                  <p:childTnLst>
                                    <p:animClr clrSpc="hsl" dir="cw">
                                      <p:cBhvr override="childStyle">
                                        <p:cTn id="27" dur="500" fill="hold"/>
                                        <p:tgtEl>
                                          <p:spTgt spid="3">
                                            <p:txEl>
                                              <p:pRg st="1" end="1"/>
                                            </p:txEl>
                                          </p:spTgt>
                                        </p:tgtEl>
                                        <p:attrNameLst>
                                          <p:attrName>style.color</p:attrName>
                                        </p:attrNameLst>
                                      </p:cBhvr>
                                      <p:by>
                                        <p:hsl h="0" s="-12549" l="-25098"/>
                                      </p:by>
                                    </p:animClr>
                                    <p:animClr clrSpc="hsl" dir="cw">
                                      <p:cBhvr>
                                        <p:cTn id="28" dur="500" fill="hold"/>
                                        <p:tgtEl>
                                          <p:spTgt spid="3">
                                            <p:txEl>
                                              <p:pRg st="1" end="1"/>
                                            </p:txEl>
                                          </p:spTgt>
                                        </p:tgtEl>
                                        <p:attrNameLst>
                                          <p:attrName>fillcolor</p:attrName>
                                        </p:attrNameLst>
                                      </p:cBhvr>
                                      <p:by>
                                        <p:hsl h="0" s="-12549" l="-25098"/>
                                      </p:by>
                                    </p:animClr>
                                    <p:animClr clrSpc="hsl" dir="cw">
                                      <p:cBhvr>
                                        <p:cTn id="29" dur="500" fill="hold"/>
                                        <p:tgtEl>
                                          <p:spTgt spid="3">
                                            <p:txEl>
                                              <p:pRg st="1" end="1"/>
                                            </p:txEl>
                                          </p:spTgt>
                                        </p:tgtEl>
                                        <p:attrNameLst>
                                          <p:attrName>stroke.color</p:attrName>
                                        </p:attrNameLst>
                                      </p:cBhvr>
                                      <p:by>
                                        <p:hsl h="0" s="-12549" l="-25098"/>
                                      </p:by>
                                    </p:animClr>
                                    <p:set>
                                      <p:cBhvr>
                                        <p:cTn id="30" dur="500" fill="hold"/>
                                        <p:tgtEl>
                                          <p:spTgt spid="3">
                                            <p:txEl>
                                              <p:pRg st="1" end="1"/>
                                            </p:txEl>
                                          </p:spTgt>
                                        </p:tgtEl>
                                        <p:attrNameLst>
                                          <p:attrName>fill.type</p:attrName>
                                        </p:attrNameLst>
                                      </p:cBhvr>
                                      <p:to>
                                        <p:strVal val="solid"/>
                                      </p:to>
                                    </p:set>
                                  </p:childTnLst>
                                </p:cTn>
                              </p:par>
                              <p:par>
                                <p:cTn id="31" presetID="2" presetClass="entr" presetSubtype="4" fill="hold" nodeType="with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additive="base">
                                        <p:cTn id="3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5" presetID="1" presetClass="exit" presetSubtype="0" fill="hold" grpId="1" nodeType="withEffect">
                                  <p:stCondLst>
                                    <p:cond delay="0"/>
                                  </p:stCondLst>
                                  <p:childTnLst>
                                    <p:set>
                                      <p:cBhvr>
                                        <p:cTn id="36" dur="1" fill="hold">
                                          <p:stCondLst>
                                            <p:cond delay="0"/>
                                          </p:stCondLst>
                                        </p:cTn>
                                        <p:tgtEl>
                                          <p:spTgt spid="5"/>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4" presetClass="emph" presetSubtype="0" fill="hold" grpId="0" nodeType="clickEffect">
                                  <p:stCondLst>
                                    <p:cond delay="0"/>
                                  </p:stCondLst>
                                  <p:childTnLst>
                                    <p:animClr clrSpc="hsl" dir="cw">
                                      <p:cBhvr override="childStyle">
                                        <p:cTn id="42" dur="500" fill="hold"/>
                                        <p:tgtEl>
                                          <p:spTgt spid="3">
                                            <p:txEl>
                                              <p:pRg st="2" end="2"/>
                                            </p:txEl>
                                          </p:spTgt>
                                        </p:tgtEl>
                                        <p:attrNameLst>
                                          <p:attrName>style.color</p:attrName>
                                        </p:attrNameLst>
                                      </p:cBhvr>
                                      <p:by>
                                        <p:hsl h="0" s="-12549" l="-25098"/>
                                      </p:by>
                                    </p:animClr>
                                    <p:animClr clrSpc="hsl" dir="cw">
                                      <p:cBhvr>
                                        <p:cTn id="43" dur="500" fill="hold"/>
                                        <p:tgtEl>
                                          <p:spTgt spid="3">
                                            <p:txEl>
                                              <p:pRg st="2" end="2"/>
                                            </p:txEl>
                                          </p:spTgt>
                                        </p:tgtEl>
                                        <p:attrNameLst>
                                          <p:attrName>fillcolor</p:attrName>
                                        </p:attrNameLst>
                                      </p:cBhvr>
                                      <p:by>
                                        <p:hsl h="0" s="-12549" l="-25098"/>
                                      </p:by>
                                    </p:animClr>
                                    <p:animClr clrSpc="hsl" dir="cw">
                                      <p:cBhvr>
                                        <p:cTn id="44" dur="500" fill="hold"/>
                                        <p:tgtEl>
                                          <p:spTgt spid="3">
                                            <p:txEl>
                                              <p:pRg st="2" end="2"/>
                                            </p:txEl>
                                          </p:spTgt>
                                        </p:tgtEl>
                                        <p:attrNameLst>
                                          <p:attrName>stroke.color</p:attrName>
                                        </p:attrNameLst>
                                      </p:cBhvr>
                                      <p:by>
                                        <p:hsl h="0" s="-12549" l="-25098"/>
                                      </p:by>
                                    </p:animClr>
                                    <p:set>
                                      <p:cBhvr>
                                        <p:cTn id="45" dur="500" fill="hold"/>
                                        <p:tgtEl>
                                          <p:spTgt spid="3">
                                            <p:txEl>
                                              <p:pRg st="2" end="2"/>
                                            </p:txEl>
                                          </p:spTgt>
                                        </p:tgtEl>
                                        <p:attrNameLst>
                                          <p:attrName>fill.type</p:attrName>
                                        </p:attrNameLst>
                                      </p:cBhvr>
                                      <p:to>
                                        <p:strVal val="solid"/>
                                      </p:to>
                                    </p:set>
                                  </p:childTnLst>
                                </p:cTn>
                              </p:par>
                              <p:par>
                                <p:cTn id="46" presetID="2" presetClass="entr" presetSubtype="4" fill="hold" nodeType="withEffect">
                                  <p:stCondLst>
                                    <p:cond delay="0"/>
                                  </p:stCondLst>
                                  <p:childTnLst>
                                    <p:set>
                                      <p:cBhvr>
                                        <p:cTn id="47" dur="1" fill="hold">
                                          <p:stCondLst>
                                            <p:cond delay="0"/>
                                          </p:stCondLst>
                                        </p:cTn>
                                        <p:tgtEl>
                                          <p:spTgt spid="3">
                                            <p:txEl>
                                              <p:pRg st="3" end="3"/>
                                            </p:txEl>
                                          </p:spTgt>
                                        </p:tgtEl>
                                        <p:attrNameLst>
                                          <p:attrName>style.visibility</p:attrName>
                                        </p:attrNameLst>
                                      </p:cBhvr>
                                      <p:to>
                                        <p:strVal val="visible"/>
                                      </p:to>
                                    </p:set>
                                    <p:anim calcmode="lin" valueType="num">
                                      <p:cBhvr additive="base">
                                        <p:cTn id="4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3" end="3"/>
                                            </p:txEl>
                                          </p:spTgt>
                                        </p:tgtEl>
                                        <p:attrNameLst>
                                          <p:attrName>ppt_y</p:attrName>
                                        </p:attrNameLst>
                                      </p:cBhvr>
                                      <p:tavLst>
                                        <p:tav tm="0">
                                          <p:val>
                                            <p:strVal val="1+#ppt_h/2"/>
                                          </p:val>
                                        </p:tav>
                                        <p:tav tm="100000">
                                          <p:val>
                                            <p:strVal val="#ppt_y"/>
                                          </p:val>
                                        </p:tav>
                                      </p:tavLst>
                                    </p:anim>
                                  </p:childTnLst>
                                </p:cTn>
                              </p:par>
                              <p:par>
                                <p:cTn id="50" presetID="1"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childTnLst>
                                </p:cTn>
                              </p:par>
                              <p:par>
                                <p:cTn id="52" presetID="1" presetClass="exit" presetSubtype="0" fill="hold" grpId="1" nodeType="withEffect">
                                  <p:stCondLst>
                                    <p:cond delay="0"/>
                                  </p:stCondLst>
                                  <p:childTnLst>
                                    <p:set>
                                      <p:cBhvr>
                                        <p:cTn id="53" dur="1" fill="hold">
                                          <p:stCondLst>
                                            <p:cond delay="0"/>
                                          </p:stCondLst>
                                        </p:cTn>
                                        <p:tgtEl>
                                          <p:spTgt spid="6"/>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4" presetClass="emph" presetSubtype="0" fill="hold" grpId="0" nodeType="clickEffect">
                                  <p:stCondLst>
                                    <p:cond delay="0"/>
                                  </p:stCondLst>
                                  <p:childTnLst>
                                    <p:animClr clrSpc="hsl" dir="cw">
                                      <p:cBhvr override="childStyle">
                                        <p:cTn id="57" dur="500" fill="hold"/>
                                        <p:tgtEl>
                                          <p:spTgt spid="3">
                                            <p:txEl>
                                              <p:pRg st="3" end="3"/>
                                            </p:txEl>
                                          </p:spTgt>
                                        </p:tgtEl>
                                        <p:attrNameLst>
                                          <p:attrName>style.color</p:attrName>
                                        </p:attrNameLst>
                                      </p:cBhvr>
                                      <p:by>
                                        <p:hsl h="0" s="-12549" l="-25098"/>
                                      </p:by>
                                    </p:animClr>
                                    <p:animClr clrSpc="hsl" dir="cw">
                                      <p:cBhvr>
                                        <p:cTn id="58" dur="500" fill="hold"/>
                                        <p:tgtEl>
                                          <p:spTgt spid="3">
                                            <p:txEl>
                                              <p:pRg st="3" end="3"/>
                                            </p:txEl>
                                          </p:spTgt>
                                        </p:tgtEl>
                                        <p:attrNameLst>
                                          <p:attrName>fillcolor</p:attrName>
                                        </p:attrNameLst>
                                      </p:cBhvr>
                                      <p:by>
                                        <p:hsl h="0" s="-12549" l="-25098"/>
                                      </p:by>
                                    </p:animClr>
                                    <p:animClr clrSpc="hsl" dir="cw">
                                      <p:cBhvr>
                                        <p:cTn id="59" dur="500" fill="hold"/>
                                        <p:tgtEl>
                                          <p:spTgt spid="3">
                                            <p:txEl>
                                              <p:pRg st="3" end="3"/>
                                            </p:txEl>
                                          </p:spTgt>
                                        </p:tgtEl>
                                        <p:attrNameLst>
                                          <p:attrName>stroke.color</p:attrName>
                                        </p:attrNameLst>
                                      </p:cBhvr>
                                      <p:by>
                                        <p:hsl h="0" s="-12549" l="-25098"/>
                                      </p:by>
                                    </p:animClr>
                                    <p:set>
                                      <p:cBhvr>
                                        <p:cTn id="60" dur="500" fill="hold"/>
                                        <p:tgtEl>
                                          <p:spTgt spid="3">
                                            <p:txEl>
                                              <p:pRg st="3" end="3"/>
                                            </p:txEl>
                                          </p:spTgt>
                                        </p:tgtEl>
                                        <p:attrNameLst>
                                          <p:attrName>fill.type</p:attrName>
                                        </p:attrNameLst>
                                      </p:cBhvr>
                                      <p:to>
                                        <p:strVal val="solid"/>
                                      </p:to>
                                    </p:set>
                                  </p:childTnLst>
                                </p:cTn>
                              </p:par>
                              <p:par>
                                <p:cTn id="61" presetID="2" presetClass="entr" presetSubtype="4" fill="hold" nodeType="withEffect">
                                  <p:stCondLst>
                                    <p:cond delay="0"/>
                                  </p:stCondLst>
                                  <p:childTnLst>
                                    <p:set>
                                      <p:cBhvr>
                                        <p:cTn id="62" dur="1" fill="hold">
                                          <p:stCondLst>
                                            <p:cond delay="0"/>
                                          </p:stCondLst>
                                        </p:cTn>
                                        <p:tgtEl>
                                          <p:spTgt spid="3">
                                            <p:txEl>
                                              <p:pRg st="4" end="4"/>
                                            </p:txEl>
                                          </p:spTgt>
                                        </p:tgtEl>
                                        <p:attrNameLst>
                                          <p:attrName>style.visibility</p:attrName>
                                        </p:attrNameLst>
                                      </p:cBhvr>
                                      <p:to>
                                        <p:strVal val="visible"/>
                                      </p:to>
                                    </p:set>
                                    <p:anim calcmode="lin" valueType="num">
                                      <p:cBhvr additive="base">
                                        <p:cTn id="6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65" presetID="1" presetClass="entr" presetSubtype="0"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childTnLst>
                                </p:cTn>
                              </p:par>
                              <p:par>
                                <p:cTn id="67" presetID="1" presetClass="exit" presetSubtype="0" fill="hold" grpId="1" nodeType="withEffect">
                                  <p:stCondLst>
                                    <p:cond delay="0"/>
                                  </p:stCondLst>
                                  <p:childTnLst>
                                    <p:set>
                                      <p:cBhvr>
                                        <p:cTn id="68" dur="1" fill="hold">
                                          <p:stCondLst>
                                            <p:cond delay="0"/>
                                          </p:stCondLst>
                                        </p:cTn>
                                        <p:tgtEl>
                                          <p:spTgt spid="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4" presetClass="emph" presetSubtype="0" fill="hold" grpId="0" nodeType="clickEffect">
                                  <p:stCondLst>
                                    <p:cond delay="0"/>
                                  </p:stCondLst>
                                  <p:childTnLst>
                                    <p:animClr clrSpc="hsl" dir="cw">
                                      <p:cBhvr override="childStyle">
                                        <p:cTn id="72" dur="500" fill="hold"/>
                                        <p:tgtEl>
                                          <p:spTgt spid="3">
                                            <p:txEl>
                                              <p:pRg st="4" end="4"/>
                                            </p:txEl>
                                          </p:spTgt>
                                        </p:tgtEl>
                                        <p:attrNameLst>
                                          <p:attrName>style.color</p:attrName>
                                        </p:attrNameLst>
                                      </p:cBhvr>
                                      <p:by>
                                        <p:hsl h="0" s="-12549" l="-25098"/>
                                      </p:by>
                                    </p:animClr>
                                    <p:animClr clrSpc="hsl" dir="cw">
                                      <p:cBhvr>
                                        <p:cTn id="73" dur="500" fill="hold"/>
                                        <p:tgtEl>
                                          <p:spTgt spid="3">
                                            <p:txEl>
                                              <p:pRg st="4" end="4"/>
                                            </p:txEl>
                                          </p:spTgt>
                                        </p:tgtEl>
                                        <p:attrNameLst>
                                          <p:attrName>fillcolor</p:attrName>
                                        </p:attrNameLst>
                                      </p:cBhvr>
                                      <p:by>
                                        <p:hsl h="0" s="-12549" l="-25098"/>
                                      </p:by>
                                    </p:animClr>
                                    <p:animClr clrSpc="hsl" dir="cw">
                                      <p:cBhvr>
                                        <p:cTn id="74" dur="500" fill="hold"/>
                                        <p:tgtEl>
                                          <p:spTgt spid="3">
                                            <p:txEl>
                                              <p:pRg st="4" end="4"/>
                                            </p:txEl>
                                          </p:spTgt>
                                        </p:tgtEl>
                                        <p:attrNameLst>
                                          <p:attrName>stroke.color</p:attrName>
                                        </p:attrNameLst>
                                      </p:cBhvr>
                                      <p:by>
                                        <p:hsl h="0" s="-12549" l="-25098"/>
                                      </p:by>
                                    </p:animClr>
                                    <p:set>
                                      <p:cBhvr>
                                        <p:cTn id="75" dur="500" fill="hold"/>
                                        <p:tgtEl>
                                          <p:spTgt spid="3">
                                            <p:txEl>
                                              <p:pRg st="4" end="4"/>
                                            </p:txEl>
                                          </p:spTgt>
                                        </p:tgtEl>
                                        <p:attrNameLst>
                                          <p:attrName>fill.type</p:attrName>
                                        </p:attrNameLst>
                                      </p:cBhvr>
                                      <p:to>
                                        <p:strVal val="solid"/>
                                      </p:to>
                                    </p:set>
                                  </p:childTnLst>
                                </p:cTn>
                              </p:par>
                              <p:par>
                                <p:cTn id="76" presetID="2" presetClass="entr" presetSubtype="4" fill="hold" nodeType="withEffect">
                                  <p:stCondLst>
                                    <p:cond delay="0"/>
                                  </p:stCondLst>
                                  <p:childTnLst>
                                    <p:set>
                                      <p:cBhvr>
                                        <p:cTn id="77" dur="1" fill="hold">
                                          <p:stCondLst>
                                            <p:cond delay="0"/>
                                          </p:stCondLst>
                                        </p:cTn>
                                        <p:tgtEl>
                                          <p:spTgt spid="3">
                                            <p:txEl>
                                              <p:pRg st="5" end="5"/>
                                            </p:txEl>
                                          </p:spTgt>
                                        </p:tgtEl>
                                        <p:attrNameLst>
                                          <p:attrName>style.visibility</p:attrName>
                                        </p:attrNameLst>
                                      </p:cBhvr>
                                      <p:to>
                                        <p:strVal val="visible"/>
                                      </p:to>
                                    </p:set>
                                    <p:anim calcmode="lin" valueType="num">
                                      <p:cBhvr additive="base">
                                        <p:cTn id="7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3">
                                            <p:txEl>
                                              <p:pRg st="5" end="5"/>
                                            </p:txEl>
                                          </p:spTgt>
                                        </p:tgtEl>
                                        <p:attrNameLst>
                                          <p:attrName>ppt_y</p:attrName>
                                        </p:attrNameLst>
                                      </p:cBhvr>
                                      <p:tavLst>
                                        <p:tav tm="0">
                                          <p:val>
                                            <p:strVal val="1+#ppt_h/2"/>
                                          </p:val>
                                        </p:tav>
                                        <p:tav tm="100000">
                                          <p:val>
                                            <p:strVal val="#ppt_y"/>
                                          </p:val>
                                        </p:tav>
                                      </p:tavLst>
                                    </p:anim>
                                  </p:childTnLst>
                                </p:cTn>
                              </p:par>
                              <p:par>
                                <p:cTn id="80" presetID="1" presetClass="entr" presetSubtype="0" fill="hold" grpId="0" nodeType="withEffect">
                                  <p:stCondLst>
                                    <p:cond delay="0"/>
                                  </p:stCondLst>
                                  <p:childTnLst>
                                    <p:set>
                                      <p:cBhvr>
                                        <p:cTn id="81" dur="1" fill="hold">
                                          <p:stCondLst>
                                            <p:cond delay="0"/>
                                          </p:stCondLst>
                                        </p:cTn>
                                        <p:tgtEl>
                                          <p:spTgt spid="9"/>
                                        </p:tgtEl>
                                        <p:attrNameLst>
                                          <p:attrName>style.visibility</p:attrName>
                                        </p:attrNameLst>
                                      </p:cBhvr>
                                      <p:to>
                                        <p:strVal val="visible"/>
                                      </p:to>
                                    </p:set>
                                  </p:childTnLst>
                                </p:cTn>
                              </p:par>
                              <p:par>
                                <p:cTn id="82" presetID="1" presetClass="exit" presetSubtype="0" fill="hold" grpId="1" nodeType="withEffect">
                                  <p:stCondLst>
                                    <p:cond delay="0"/>
                                  </p:stCondLst>
                                  <p:childTnLst>
                                    <p:set>
                                      <p:cBhvr>
                                        <p:cTn id="83"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5" grpId="1" animBg="1"/>
      <p:bldP spid="6" grpId="0" animBg="1"/>
      <p:bldP spid="6" grpId="1" animBg="1"/>
      <p:bldP spid="7" grpId="0" animBg="1"/>
      <p:bldP spid="7" grpId="1" animBg="1"/>
      <p:bldP spid="8" grpId="0" animBg="1"/>
      <p:bldP spid="8" grpId="1" animBg="1"/>
      <p:bldP spid="9" grpId="0" animBg="1"/>
    </p:bldLst>
  </p:timing>
</p:sld>
</file>

<file path=ppt/theme/theme1.xml><?xml version="1.0" encoding="utf-8"?>
<a:theme xmlns:a="http://schemas.openxmlformats.org/drawingml/2006/main" name="Parcel">
  <a:themeElements>
    <a:clrScheme name="Custom 4">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23763</TotalTime>
  <Words>8999</Words>
  <Application>Microsoft Office PowerPoint</Application>
  <PresentationFormat>Widescreen</PresentationFormat>
  <Paragraphs>1175</Paragraphs>
  <Slides>151</Slides>
  <Notes>94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151</vt:i4>
      </vt:variant>
    </vt:vector>
  </HeadingPairs>
  <TitlesOfParts>
    <vt:vector size="158" baseType="lpstr">
      <vt:lpstr>Arial</vt:lpstr>
      <vt:lpstr>Calibri</vt:lpstr>
      <vt:lpstr>Courier New</vt:lpstr>
      <vt:lpstr>Gill Sans MT</vt:lpstr>
      <vt:lpstr>Segoe UI</vt:lpstr>
      <vt:lpstr>Wingdings</vt:lpstr>
      <vt:lpstr>Parcel</vt:lpstr>
      <vt:lpstr>PowerPoint Presentation</vt:lpstr>
      <vt:lpstr>Course Outline</vt:lpstr>
      <vt:lpstr>Audience</vt:lpstr>
      <vt:lpstr>Get Connected</vt:lpstr>
      <vt:lpstr>PowerPoint Presentation</vt:lpstr>
      <vt:lpstr>PowerPoint Presentation</vt:lpstr>
      <vt:lpstr>PowerPoint Presentation</vt:lpstr>
      <vt:lpstr>PowerPoint Presentation</vt:lpstr>
      <vt:lpstr>Get Connected: Documentation</vt:lpstr>
      <vt:lpstr>PowerPoint Presentation</vt:lpstr>
      <vt:lpstr>PowerPoint Presentation</vt:lpstr>
      <vt:lpstr>What is TraCS?</vt:lpstr>
      <vt:lpstr>PowerPoint Presentation</vt:lpstr>
      <vt:lpstr>What is TraCS?</vt:lpstr>
      <vt:lpstr>Terminology</vt:lpstr>
      <vt:lpstr>Terminology</vt:lpstr>
      <vt:lpstr>Terminology</vt:lpstr>
      <vt:lpstr>Your Role</vt:lpstr>
      <vt:lpstr>Disaster Recovery</vt:lpstr>
      <vt:lpstr>Disaster Recovery: Prevention</vt:lpstr>
      <vt:lpstr>Disaster Recovery: Prevention</vt:lpstr>
      <vt:lpstr>Disaster Recovery: Preparation</vt:lpstr>
      <vt:lpstr>Disaster Recovery: Incident Management</vt:lpstr>
      <vt:lpstr>PowerPoint Presentation</vt:lpstr>
      <vt:lpstr>As-Built Documentation</vt:lpstr>
      <vt:lpstr>PowerPoint Presentation</vt:lpstr>
      <vt:lpstr>As-Built Documentation</vt:lpstr>
      <vt:lpstr>PowerPoint Presentation</vt:lpstr>
      <vt:lpstr>TraCS Databases</vt:lpstr>
      <vt:lpstr>TraCS Databases</vt:lpstr>
      <vt:lpstr>Connections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Field Defaults</vt:lpstr>
      <vt:lpstr>Default Fields  Setup Default User</vt:lpstr>
      <vt:lpstr>Default Fields  Setup ELCI Defaults</vt:lpstr>
      <vt:lpstr>Default Fields  Setup ELCI Defaults</vt:lpstr>
      <vt:lpstr>Default Fields  Setup ELCI Defaults</vt:lpstr>
      <vt:lpstr>Cleaning Up Accidental Defaults</vt:lpstr>
      <vt:lpstr>Cleaning Up Accidental Defaults</vt:lpstr>
      <vt:lpstr>Document Numbering</vt:lpstr>
      <vt:lpstr>Document Numbering  Order Numbers from EARS</vt:lpstr>
      <vt:lpstr>Document Numbering  Pending Bundle</vt:lpstr>
      <vt:lpstr>Document Numbering Non-ELCI Document #</vt:lpstr>
      <vt:lpstr>Document Numbering Autonumber.ini</vt:lpstr>
      <vt:lpstr>Document Numbering  Tools</vt:lpstr>
      <vt:lpstr>Code Tables</vt:lpstr>
      <vt:lpstr>Code Tables</vt:lpstr>
      <vt:lpstr>Code Tables</vt:lpstr>
      <vt:lpstr>Viewing - Code Tables</vt:lpstr>
      <vt:lpstr>Code Table Spotlight Edit Table (Shortcuts)</vt:lpstr>
      <vt:lpstr>Diagram Tools</vt:lpstr>
      <vt:lpstr>Diagram Tools  Setup</vt:lpstr>
      <vt:lpstr>Diagram Tools  Limit/Add</vt:lpstr>
      <vt:lpstr>Diagram Tools  Custom TraCS Programs</vt:lpstr>
      <vt:lpstr>Peripherals</vt:lpstr>
      <vt:lpstr>Peripherals  Setup Config/Dist Wizard</vt:lpstr>
      <vt:lpstr>Peripherals  Limit/Add</vt:lpstr>
      <vt:lpstr>Peripherals  Bar Code</vt:lpstr>
      <vt:lpstr>Updating</vt:lpstr>
      <vt:lpstr>Distribution</vt:lpstr>
      <vt:lpstr>When To Make Distribution Files?</vt:lpstr>
      <vt:lpstr>When To Make Distribution Files?</vt:lpstr>
      <vt:lpstr>Do WI Packs Require a Distribution?</vt:lpstr>
      <vt:lpstr>PowerPoint Presentation</vt:lpstr>
      <vt:lpstr>PowerPoint Presentation</vt:lpstr>
      <vt:lpstr>PowerPoint Presentation</vt:lpstr>
      <vt:lpstr>PowerPoint Presentation</vt:lpstr>
      <vt:lpstr>PowerPoint Presentation</vt:lpstr>
      <vt:lpstr>Distribution: Files</vt:lpstr>
      <vt:lpstr>PowerPoint Presentation</vt:lpstr>
      <vt:lpstr>PowerPoint Presentation</vt:lpstr>
      <vt:lpstr>PowerPoint Presentation</vt:lpstr>
      <vt:lpstr>PowerPoint Presentation</vt:lpstr>
      <vt:lpstr>PowerPoint Presentation</vt:lpstr>
      <vt:lpstr>When Do Local Changes Go Into Effect?</vt:lpstr>
      <vt:lpstr>PowerPoint Presentation</vt:lpstr>
      <vt:lpstr>WI Packs &amp; Map Packs</vt:lpstr>
      <vt:lpstr>Updating TraCS</vt:lpstr>
      <vt:lpstr>Updating TraCS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WI Pack: Additional Instructions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GUPTA, ANMOL</dc:creator>
  <cp:lastModifiedBy>Brian Neil</cp:lastModifiedBy>
  <cp:revision>591</cp:revision>
  <cp:lastPrinted>2017-09-21T18:58:32Z</cp:lastPrinted>
  <dcterms:created xsi:type="dcterms:W3CDTF">2015-12-01T21:32:24Z</dcterms:created>
  <dcterms:modified xsi:type="dcterms:W3CDTF">2019-10-11T21:06:45Z</dcterms:modified>
</cp:coreProperties>
</file>