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35"/>
  </p:notesMasterIdLst>
  <p:handoutMasterIdLst>
    <p:handoutMasterId r:id="rId36"/>
  </p:handoutMasterIdLst>
  <p:sldIdLst>
    <p:sldId id="256" r:id="rId3"/>
    <p:sldId id="259" r:id="rId4"/>
    <p:sldId id="257" r:id="rId5"/>
    <p:sldId id="274" r:id="rId6"/>
    <p:sldId id="275" r:id="rId7"/>
    <p:sldId id="276" r:id="rId8"/>
    <p:sldId id="281" r:id="rId9"/>
    <p:sldId id="282" r:id="rId10"/>
    <p:sldId id="283" r:id="rId11"/>
    <p:sldId id="284" r:id="rId12"/>
    <p:sldId id="291" r:id="rId13"/>
    <p:sldId id="292" r:id="rId14"/>
    <p:sldId id="287" r:id="rId15"/>
    <p:sldId id="286" r:id="rId16"/>
    <p:sldId id="285" r:id="rId17"/>
    <p:sldId id="294" r:id="rId18"/>
    <p:sldId id="293" r:id="rId19"/>
    <p:sldId id="273" r:id="rId20"/>
    <p:sldId id="278" r:id="rId21"/>
    <p:sldId id="279" r:id="rId22"/>
    <p:sldId id="290" r:id="rId23"/>
    <p:sldId id="296" r:id="rId24"/>
    <p:sldId id="297" r:id="rId25"/>
    <p:sldId id="298" r:id="rId26"/>
    <p:sldId id="299" r:id="rId27"/>
    <p:sldId id="295" r:id="rId28"/>
    <p:sldId id="300" r:id="rId29"/>
    <p:sldId id="301" r:id="rId30"/>
    <p:sldId id="302" r:id="rId31"/>
    <p:sldId id="303" r:id="rId32"/>
    <p:sldId id="304" r:id="rId33"/>
    <p:sldId id="305" r:id="rId34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DB6F33D7-9FC6-4FF4-BF64-72CC729937CC}">
          <p14:sldIdLst>
            <p14:sldId id="256"/>
          </p14:sldIdLst>
        </p14:section>
        <p14:section name="Breakout Session Topics" id="{7B5C4345-5E92-41E6-BF61-3DB09A546881}">
          <p14:sldIdLst>
            <p14:sldId id="259"/>
          </p14:sldIdLst>
        </p14:section>
        <p14:section name="Update Procedure" id="{1AA19212-2A23-43E3-BCD8-93CBD425BCD8}">
          <p14:sldIdLst>
            <p14:sldId id="257"/>
          </p14:sldIdLst>
        </p14:section>
        <p14:section name="Web Services Prep" id="{FB247EA2-791C-4AA5-A192-6B989956A437}">
          <p14:sldIdLst>
            <p14:sldId id="274"/>
            <p14:sldId id="275"/>
          </p14:sldIdLst>
        </p14:section>
        <p14:section name="Network &amp; Standalone Prep" id="{98D91F4D-4BF8-4BDD-8955-657C12F2F78D}">
          <p14:sldIdLst>
            <p14:sldId id="276"/>
          </p14:sldIdLst>
        </p14:section>
        <p14:section name="Properly Update Master Computers" id="{EDCBCE99-F9C5-44E1-A33E-93E7FECF9BD1}">
          <p14:sldIdLst>
            <p14:sldId id="281"/>
            <p14:sldId id="282"/>
            <p14:sldId id="283"/>
            <p14:sldId id="284"/>
            <p14:sldId id="291"/>
            <p14:sldId id="292"/>
          </p14:sldIdLst>
        </p14:section>
        <p14:section name="Properly Update Mobiles and Office" id="{875DD59F-D42D-40BA-81BD-F349C962B801}">
          <p14:sldIdLst>
            <p14:sldId id="287"/>
            <p14:sldId id="286"/>
            <p14:sldId id="285"/>
            <p14:sldId id="294"/>
            <p14:sldId id="293"/>
          </p14:sldIdLst>
        </p14:section>
        <p14:section name="Checking Installations" id="{4381A563-AB15-455F-B705-0429BE2C4B18}">
          <p14:sldIdLst>
            <p14:sldId id="273"/>
            <p14:sldId id="278"/>
            <p14:sldId id="279"/>
          </p14:sldIdLst>
        </p14:section>
        <p14:section name="Reinstall WIPack/MapPack" id="{C1E6D762-E32B-4AB9-B46A-BFF2460689C2}">
          <p14:sldIdLst>
            <p14:sldId id="290"/>
            <p14:sldId id="296"/>
            <p14:sldId id="297"/>
            <p14:sldId id="298"/>
            <p14:sldId id="299"/>
          </p14:sldIdLst>
        </p14:section>
        <p14:section name="Running Distribution Again" id="{A1004EB5-9E03-4AEF-A4A6-E594A8F49E7F}">
          <p14:sldIdLst>
            <p14:sldId id="295"/>
            <p14:sldId id="300"/>
            <p14:sldId id="301"/>
          </p14:sldIdLst>
        </p14:section>
        <p14:section name="Troubleshooting Errors" id="{C36B3F92-6D11-426F-8757-C709621F9CC7}">
          <p14:sldIdLst>
            <p14:sldId id="302"/>
            <p14:sldId id="303"/>
            <p14:sldId id="304"/>
          </p14:sldIdLst>
        </p14:section>
        <p14:section name="Questions and Answer Time" id="{5B80011A-D803-4169-A0D1-44D6EF47B9A4}">
          <p14:sldIdLst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C0F"/>
    <a:srgbClr val="FFFF00"/>
    <a:srgbClr val="FFBE05"/>
    <a:srgbClr val="F2CD00"/>
    <a:srgbClr val="D8B846"/>
    <a:srgbClr val="CB2027"/>
    <a:srgbClr val="D8B832"/>
    <a:srgbClr val="00416A"/>
    <a:srgbClr val="A0284C"/>
    <a:srgbClr val="D8B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21" autoAdjust="0"/>
    <p:restoredTop sz="51092" autoAdjust="0"/>
  </p:normalViewPr>
  <p:slideViewPr>
    <p:cSldViewPr snapToGrid="0">
      <p:cViewPr varScale="1">
        <p:scale>
          <a:sx n="53" d="100"/>
          <a:sy n="53" d="100"/>
        </p:scale>
        <p:origin x="224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dirty="0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dirty="0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2790" y="4456351"/>
            <a:ext cx="5588000" cy="3655457"/>
          </a:xfrm>
        </p:spPr>
        <p:txBody>
          <a:bodyPr/>
          <a:lstStyle/>
          <a:p>
            <a:r>
              <a:rPr lang="en-US" dirty="0"/>
              <a:t>Welcome to the 2019 Badger TraCS User Conference.</a:t>
            </a:r>
          </a:p>
          <a:p>
            <a:endParaRPr lang="en-US" dirty="0"/>
          </a:p>
          <a:p>
            <a:r>
              <a:rPr lang="en-US" dirty="0"/>
              <a:t>Properly Installing &amp; Reinstalling TraCS Packs.  </a:t>
            </a:r>
          </a:p>
          <a:p>
            <a:endParaRPr lang="en-US" dirty="0"/>
          </a:p>
          <a:p>
            <a:r>
              <a:rPr lang="en-US" dirty="0"/>
              <a:t>Running distributions again.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5478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Updating Master Computer</a:t>
            </a:r>
          </a:p>
          <a:p>
            <a:endParaRPr lang="en-US" dirty="0"/>
          </a:p>
          <a:p>
            <a:endParaRPr lang="en-US" dirty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TraCS again.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wont get to the log in screen.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start process, or ‘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ignore update.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32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Updating Master Computer</a:t>
            </a:r>
          </a:p>
          <a:p>
            <a:endParaRPr lang="en-US" dirty="0"/>
          </a:p>
          <a:p>
            <a:endParaRPr lang="en-US" dirty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start processing.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 this run.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complete, you return to the login screen.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07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Updating Master Computer</a:t>
            </a:r>
          </a:p>
          <a:p>
            <a:endParaRPr lang="en-US" dirty="0"/>
          </a:p>
          <a:p>
            <a:endParaRPr lang="en-US" dirty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5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onto Master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your ready say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way to update Mobile and Office computers.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522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Updating Mobile and Office Computers</a:t>
            </a:r>
          </a:p>
          <a:p>
            <a:endParaRPr lang="en-US" dirty="0"/>
          </a:p>
          <a:p>
            <a:endParaRPr lang="en-US" dirty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After you have updated the Master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Said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update client computer message.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in?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Don’t Log in?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643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Watch for these visual prompts.</a:t>
            </a:r>
          </a:p>
          <a:p>
            <a:pPr algn="l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Master/Office/Mobile Computers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Wait for the prompts.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Lower Right Corner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First pop-up.</a:t>
            </a: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Second pop-up.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Close/Cancel TraCS.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781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Starting the Update Process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and Mobile configurations.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TraCS again.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wont get to the log in screen.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start process, or ‘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ignore update.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46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Processing the Update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in any environment.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will begin processing.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interrupt this process.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63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Completed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Environments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5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have processed.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Pop-Up Errors.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in screen = Ready to go!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656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Checking if Updates Installed Properly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Local Computer Files &amp; Folders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Delta Scripts (SQL Server Environments)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Network File Share.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\\mynetworkserver\TraCS10\DBData\SQLScripts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Example: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20181126115945Delta.sql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468637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Versions are Installed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 Baseline, Pack, and Map Levels 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file named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16898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Session Topics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Easy to Install Updates</a:t>
            </a:r>
          </a:p>
          <a:p>
            <a:endParaRPr lang="en-US" dirty="0"/>
          </a:p>
          <a:p>
            <a:r>
              <a:rPr lang="en-US" dirty="0"/>
              <a:t>Have the Updates Applied Correctly</a:t>
            </a:r>
          </a:p>
          <a:p>
            <a:endParaRPr lang="en-US" dirty="0"/>
          </a:p>
          <a:p>
            <a:r>
              <a:rPr lang="en-US" dirty="0"/>
              <a:t>Did Errors Occur During Update</a:t>
            </a:r>
          </a:p>
          <a:p>
            <a:endParaRPr lang="en-US" dirty="0"/>
          </a:p>
          <a:p>
            <a:r>
              <a:rPr lang="en-US" dirty="0"/>
              <a:t>Question &amp; Answer Time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214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 and Past Updates Installed Fully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Verify Client Update Folder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28252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 Reinstall WI Pack and Map Pack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Because it’s simple!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method works on any machine.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Master Computer. ( Any Environment )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Computers.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Standalone workstations.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Computers.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is it good to perform these steps?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you have received any errors.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Features that worked before, now don’t.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Location tool (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TLT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 has stopped working.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Running distribution has not fixed the issue.</a:t>
            </a: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347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#1 - Reinstall WIPack or WIMap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Works In Any Environment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Clear out the TraCSClientUpdate Folder.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ALL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Folders.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600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#2 - Reinstall WIPack or WIMap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Process for Packs and Maps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Pack and Map versions.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file named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543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#3 - Reinstall WIPack or WIMap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Delete Both or Just One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Decide to delete the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Pack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or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Both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EVERYTHING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after the equals sign.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WIPack190321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update again.</a:t>
            </a: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WIMapPack190315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mapping files again.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0701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#3 - Reinstall WIPack or WIMap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Delete Both or Just One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Decide to delete the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Pack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or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Both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EVERYTHING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after the equals sign.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WIPack190321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update again.</a:t>
            </a: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WIMapPack190315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mapping files again.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 of what file should look like.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8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Properly Run Distributions Again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Computers (Primarily)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to run the same distribution again.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Mobiles sometimes don’t fully run distribution.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Other mobiles work just fine.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Don’t waste time creating another distribution.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Simply delete a single file.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causes this to happen?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File(s) got corrupted.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got corrupted.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Windows issue.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Does this work for office machines?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Fresh installations.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Network changes.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Distribution settings changed.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208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– Running Same Distribution Again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and Office Computer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Distribution log file.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ProgramData\TraCS\Settings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file named: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DistributionLog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It’s the only XML file in the folder.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file.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972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#2 – Running Same Distribution Again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Process for Office and Mobiles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Locate your most recent distribution.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Make sure to run the right batch file.</a:t>
            </a:r>
          </a:p>
          <a:p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06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</a:p>
          <a:p>
            <a:pPr algn="l">
              <a:lnSpc>
                <a:spcPct val="150000"/>
              </a:lnSpc>
            </a:pPr>
            <a:endParaRPr lang="en-US" sz="16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45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Proper Procedure for Running TraCS Updates</a:t>
            </a:r>
          </a:p>
          <a:p>
            <a:endParaRPr lang="en-US" dirty="0"/>
          </a:p>
          <a:p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Prepare for updating in the office.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Check for previously failed, and incomplete updates.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Properly download the update.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435912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</a:p>
          <a:p>
            <a:pPr algn="l">
              <a:lnSpc>
                <a:spcPct val="150000"/>
              </a:lnSpc>
            </a:pPr>
            <a:endParaRPr lang="en-US" sz="16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7643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</a:p>
          <a:p>
            <a:pPr algn="l">
              <a:lnSpc>
                <a:spcPct val="150000"/>
              </a:lnSpc>
            </a:pPr>
            <a:endParaRPr lang="en-US" sz="16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1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2817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&amp; Answers Time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794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Preparing for an Update in the Office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0" u="sng" dirty="0"/>
              <a:t>Web Services Agencies (Baseline + Pack)</a:t>
            </a:r>
          </a:p>
          <a:p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Let Office Staff Know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Download the Server Baseline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Inform TraCS Help Desk</a:t>
            </a:r>
          </a:p>
          <a:p>
            <a:pPr marL="228600" indent="-228600">
              <a:buFont typeface="+mj-lt"/>
              <a:buAutoNum type="arabicPeriod"/>
            </a:pPr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free to ask for assistance when updating.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Help Desks goal is to make updates go smoothly.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Any agencies downtime should be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30-60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minutes max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92174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Preparing for an Update in the Office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0" u="sng" dirty="0"/>
              <a:t>Web Services Agencies (Pack Only)</a:t>
            </a:r>
          </a:p>
          <a:p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Let Office Staff Know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Inform TraCS Help Desk</a:t>
            </a:r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free to ask for assistance when updating.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Help Desks goal is to make updates go smoothly.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Any agencies downtime should be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30-60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minutes max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15981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Preparing for an Update in the Office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0" u="sng" dirty="0"/>
              <a:t>Network Installations</a:t>
            </a:r>
          </a:p>
          <a:p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Let Office Staff Know</a:t>
            </a:r>
          </a:p>
          <a:p>
            <a:pPr marL="228600" indent="-228600">
              <a:buFont typeface="+mj-lt"/>
              <a:buAutoNum type="arabicPeriod"/>
            </a:pPr>
            <a:endParaRPr lang="en-US" dirty="0"/>
          </a:p>
          <a:p>
            <a:pPr marL="228600" indent="-228600">
              <a:buFont typeface="+mj-lt"/>
              <a:buAutoNum type="arabicPeriod"/>
            </a:pPr>
            <a:endParaRPr lang="en-US" dirty="0"/>
          </a:p>
          <a:p>
            <a:r>
              <a:rPr lang="en-US" b="0" u="sng" dirty="0"/>
              <a:t>Standalone Installations</a:t>
            </a:r>
          </a:p>
          <a:p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Nothing to Prepare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Only 1 computer at the agency</a:t>
            </a:r>
          </a:p>
          <a:p>
            <a:pPr marL="0" indent="0">
              <a:buFont typeface="+mj-lt"/>
              <a:buNone/>
            </a:pPr>
            <a:endParaRPr lang="en-US" dirty="0"/>
          </a:p>
          <a:p>
            <a:pPr marL="0" indent="0">
              <a:buFont typeface="+mj-lt"/>
              <a:buNone/>
            </a:pPr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free to ask for assistance when updating.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Help Desks goal is to make updates go smoothly.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Any agencies downtime should be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30-60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minutes max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93291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Updating Master Computer</a:t>
            </a:r>
          </a:p>
          <a:p>
            <a:pPr algn="ctr">
              <a:lnSpc>
                <a:spcPct val="150000"/>
              </a:lnSpc>
            </a:pPr>
            <a:endParaRPr lang="en-US" sz="1200" b="1" dirty="0">
              <a:solidFill>
                <a:schemeClr val="tx1"/>
              </a:solidFill>
              <a:latin typeface="+mn-lt"/>
              <a:cs typeface="+mn-cs"/>
            </a:endParaRPr>
          </a:p>
          <a:p>
            <a:pPr algn="ctr">
              <a:lnSpc>
                <a:spcPct val="150000"/>
              </a:lnSpc>
            </a:pPr>
            <a:endParaRPr lang="en-US" sz="1200" b="1" dirty="0">
              <a:solidFill>
                <a:schemeClr val="tx1"/>
              </a:solidFill>
              <a:latin typeface="+mn-lt"/>
              <a:cs typeface="+mn-cs"/>
            </a:endParaRPr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Web Services Environments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emailed that a software update was released.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Office/Mobile computers need to log out of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Shutdown the Web Server. (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IIS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OK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and log in using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access rights.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b="1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91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Updating Master Computer</a:t>
            </a:r>
          </a:p>
          <a:p>
            <a:endParaRPr lang="en-US" dirty="0"/>
          </a:p>
          <a:p>
            <a:endParaRPr lang="en-US" dirty="0"/>
          </a:p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Standalone and Networked Environments</a:t>
            </a: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emailed that a software update was released.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 users in the office logged out of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need to be log out.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OK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and log in using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access rights.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097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Updating Master Computer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All Environments</a:t>
            </a:r>
          </a:p>
          <a:p>
            <a:endParaRPr lang="en-US" dirty="0"/>
          </a:p>
          <a:p>
            <a:r>
              <a:rPr lang="en-US" dirty="0"/>
              <a:t>Wait for the prompts in the lower right.  </a:t>
            </a:r>
          </a:p>
          <a:p>
            <a:endParaRPr lang="en-US" dirty="0"/>
          </a:p>
          <a:p>
            <a:r>
              <a:rPr lang="en-US" dirty="0"/>
              <a:t>You get the first prompt that says Updates are being downloaded, followed by the second prompt that says updates are downloaded and ready to be installed.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752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15157"/>
            <a:ext cx="9144000" cy="2335766"/>
          </a:xfrm>
        </p:spPr>
        <p:txBody>
          <a:bodyPr/>
          <a:lstStyle/>
          <a:p>
            <a: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  <a:t>Properly Installing </a:t>
            </a:r>
            <a:b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&amp;</a:t>
            </a:r>
            <a:b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  <a:t>Reinstalling TraCS Packs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4025421"/>
            <a:ext cx="8229600" cy="1857794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David Malisch - 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Helpdesk</a:t>
            </a:r>
          </a:p>
          <a:p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October 16, 2019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3140014"/>
            <a:ext cx="8229600" cy="767063"/>
          </a:xfrm>
        </p:spPr>
        <p:txBody>
          <a:bodyPr/>
          <a:lstStyle/>
          <a:p>
            <a:r>
              <a:rPr lang="en-US" sz="32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 Badger TraCS User Conference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9706" y="5095687"/>
            <a:ext cx="1337094" cy="1337094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792416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#3 - Starting the Update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 Computers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TraCS again.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Login using Admin credentials.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start process, or ‘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ignore update.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B2CA0C9-CB35-4AC8-88C7-9D4514F13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97" y="2771957"/>
            <a:ext cx="5059804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37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#4 - Processing the Update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identical to client computers.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start processing.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 this run.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complete, you return to the login screen.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B6458-6B4E-4397-8766-D1B1668419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617" y="2633662"/>
            <a:ext cx="3627258" cy="367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226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#5 Authorizing Agency Wide Update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 Computer Only.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5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onto Master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your ready say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way to update Mobile and Office computers.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B6458-6B4E-4397-8766-D1B1668419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688" y="2791927"/>
            <a:ext cx="5098621" cy="376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64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Updating Mobile and Office Computers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Environments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After you have updated the Master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Said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update client computer message.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in?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Don’t Log in?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9C937027-E24D-4746-A30E-205771DCC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49" y="3153486"/>
            <a:ext cx="43053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42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Watch for these visual prompts.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Master/Office/Mobile Computers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Wait for the prompts.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Lower Right Corner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First pop-up.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Second pop-up.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Close/Cancel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B6458-6B4E-4397-8766-D1B166841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4" y="2633662"/>
            <a:ext cx="3524250" cy="1590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9E43D-6B58-4534-81B4-F569403B9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9874" y="4774292"/>
            <a:ext cx="35337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6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Starting the Update Process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and Mobile configurations.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TraCS again.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wont get to the log in screen.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start process, or ‘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to ignore update.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CD47539-B218-4A50-A645-37952D27D6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97" y="2771957"/>
            <a:ext cx="5059804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76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Processing the Update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in any environment.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will begin processing.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interrupt this process.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B6458-6B4E-4397-8766-D1B1668419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617" y="2633662"/>
            <a:ext cx="3627258" cy="367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34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Completed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Environments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5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Updates have processed.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Pop-Up Errors.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in screen = Ready to go!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85BE70E-6AD1-4E8A-AF26-796B03B6D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49" y="3153486"/>
            <a:ext cx="43053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449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2A17A8E-30B8-4812-BED4-C7B9C20D59B8}"/>
              </a:ext>
            </a:extLst>
          </p:cNvPr>
          <p:cNvSpPr txBox="1">
            <a:spLocks/>
          </p:cNvSpPr>
          <p:nvPr/>
        </p:nvSpPr>
        <p:spPr>
          <a:xfrm>
            <a:off x="-2" y="-97569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Checking if Updates Installed Properly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4DAA7-5CCF-4105-BDFC-D655A7A8AF2F}"/>
              </a:ext>
            </a:extLst>
          </p:cNvPr>
          <p:cNvSpPr txBox="1"/>
          <p:nvPr/>
        </p:nvSpPr>
        <p:spPr>
          <a:xfrm>
            <a:off x="664390" y="604483"/>
            <a:ext cx="811033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Local Computer Files &amp; Folders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Delta Scripts (SQL Server Environments)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Network File Share.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\\mynetworkserver\TraCS10\DBData\SQLScripts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Example: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20181126115945Delta.sql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rabicPeriod" startAt="2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0B3FC1-ABD9-460F-B6E8-06B94DEBF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182" y="5958989"/>
            <a:ext cx="7735428" cy="3414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736793-7C71-43FC-9587-0C22D667E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2994515"/>
            <a:ext cx="66103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11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2A17A8E-30B8-4812-BED4-C7B9C20D59B8}"/>
              </a:ext>
            </a:extLst>
          </p:cNvPr>
          <p:cNvSpPr txBox="1">
            <a:spLocks/>
          </p:cNvSpPr>
          <p:nvPr/>
        </p:nvSpPr>
        <p:spPr>
          <a:xfrm>
            <a:off x="-2" y="-97569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Versions are Installed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4DAA7-5CCF-4105-BDFC-D655A7A8AF2F}"/>
              </a:ext>
            </a:extLst>
          </p:cNvPr>
          <p:cNvSpPr txBox="1"/>
          <p:nvPr/>
        </p:nvSpPr>
        <p:spPr>
          <a:xfrm>
            <a:off x="664390" y="604483"/>
            <a:ext cx="8110333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 Baseline, Pack, and Map Levels 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file named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rabicPeriod" startAt="2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7CE98D-3C68-45DB-B22D-7A0A240EF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35" y="2745101"/>
            <a:ext cx="8110333" cy="35084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E34921-92AD-4540-85AC-97E5732050AC}"/>
              </a:ext>
            </a:extLst>
          </p:cNvPr>
          <p:cNvSpPr txBox="1"/>
          <p:nvPr/>
        </p:nvSpPr>
        <p:spPr>
          <a:xfrm>
            <a:off x="3144544" y="4369995"/>
            <a:ext cx="2633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Baseline Version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77520E-94A8-4F4E-8D50-E67DCE1CD4FE}"/>
              </a:ext>
            </a:extLst>
          </p:cNvPr>
          <p:cNvSpPr txBox="1"/>
          <p:nvPr/>
        </p:nvSpPr>
        <p:spPr>
          <a:xfrm>
            <a:off x="4571998" y="4860415"/>
            <a:ext cx="2569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WI Pack Version</a:t>
            </a:r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E5C758D9-6A48-4F89-BE6A-EE122E2EAF58}"/>
              </a:ext>
            </a:extLst>
          </p:cNvPr>
          <p:cNvSpPr/>
          <p:nvPr/>
        </p:nvSpPr>
        <p:spPr>
          <a:xfrm>
            <a:off x="4073769" y="5556738"/>
            <a:ext cx="879231" cy="181531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25A08B-DB10-4C56-A74E-9796C56BCBF6}"/>
              </a:ext>
            </a:extLst>
          </p:cNvPr>
          <p:cNvSpPr txBox="1"/>
          <p:nvPr/>
        </p:nvSpPr>
        <p:spPr>
          <a:xfrm>
            <a:off x="5005755" y="5410005"/>
            <a:ext cx="2831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Map Pack Version</a:t>
            </a: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4A6D67FF-292F-47B1-B0F1-944FAD70CF96}"/>
              </a:ext>
            </a:extLst>
          </p:cNvPr>
          <p:cNvSpPr/>
          <p:nvPr/>
        </p:nvSpPr>
        <p:spPr>
          <a:xfrm rot="21031908">
            <a:off x="3686905" y="5078739"/>
            <a:ext cx="879231" cy="181531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39C5D781-4DA4-4745-9A84-F3A3F96C02EA}"/>
              </a:ext>
            </a:extLst>
          </p:cNvPr>
          <p:cNvSpPr/>
          <p:nvPr/>
        </p:nvSpPr>
        <p:spPr>
          <a:xfrm rot="21082528">
            <a:off x="2256674" y="4735508"/>
            <a:ext cx="879231" cy="181531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542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8" grpId="1"/>
      <p:bldP spid="10" grpId="0"/>
      <p:bldP spid="10" grpId="1"/>
      <p:bldP spid="11" grpId="0" animBg="1"/>
      <p:bldP spid="12" grpId="0"/>
      <p:bldP spid="13" grpId="0" animBg="1"/>
      <p:bldP spid="13" grpId="1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0F60C3D-4054-4AB6-BA08-9CCCC0731DC2}"/>
              </a:ext>
            </a:extLst>
          </p:cNvPr>
          <p:cNvSpPr txBox="1">
            <a:spLocks/>
          </p:cNvSpPr>
          <p:nvPr/>
        </p:nvSpPr>
        <p:spPr>
          <a:xfrm>
            <a:off x="-2" y="957531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Breakout Session Topics </a:t>
            </a:r>
            <a:b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Installing &amp; Reinstalling Updates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50BAF34-B7CD-4F59-A772-1D8E52E78A87}"/>
              </a:ext>
            </a:extLst>
          </p:cNvPr>
          <p:cNvSpPr txBox="1">
            <a:spLocks/>
          </p:cNvSpPr>
          <p:nvPr/>
        </p:nvSpPr>
        <p:spPr>
          <a:xfrm>
            <a:off x="444259" y="2070346"/>
            <a:ext cx="8255479" cy="38301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It’s Easy to Install Updates</a:t>
            </a:r>
          </a:p>
          <a:p>
            <a:pPr marL="1257300" lvl="1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Difference between Master, Office, and Mobile Computers</a:t>
            </a:r>
          </a:p>
          <a:p>
            <a:pPr marL="571500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Have the Updates Applied Correctly?</a:t>
            </a:r>
          </a:p>
          <a:p>
            <a:pPr marL="1257300" lvl="1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Checking version numbers, logs, and folders</a:t>
            </a:r>
          </a:p>
          <a:p>
            <a:pPr marL="571500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Did Errors Occur During Update?</a:t>
            </a:r>
          </a:p>
          <a:p>
            <a:pPr marL="1257300" lvl="1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Re-Running Baseline, WIPack, and MapPacks</a:t>
            </a:r>
          </a:p>
          <a:p>
            <a:pPr marL="571500" indent="-571500">
              <a:lnSpc>
                <a:spcPct val="100000"/>
              </a:lnSpc>
              <a:buClr>
                <a:srgbClr val="FFFF00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sz="3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 &amp; Answer Time</a:t>
            </a: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85BA885-A265-414F-A061-8FF0283C3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9706" y="5095687"/>
            <a:ext cx="1337094" cy="1337094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471312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2A17A8E-30B8-4812-BED4-C7B9C20D59B8}"/>
              </a:ext>
            </a:extLst>
          </p:cNvPr>
          <p:cNvSpPr txBox="1">
            <a:spLocks/>
          </p:cNvSpPr>
          <p:nvPr/>
        </p:nvSpPr>
        <p:spPr>
          <a:xfrm>
            <a:off x="-2" y="-97569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 and Past Updates Installed Fully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4DAA7-5CCF-4105-BDFC-D655A7A8AF2F}"/>
              </a:ext>
            </a:extLst>
          </p:cNvPr>
          <p:cNvSpPr txBox="1"/>
          <p:nvPr/>
        </p:nvSpPr>
        <p:spPr>
          <a:xfrm>
            <a:off x="664390" y="604483"/>
            <a:ext cx="8110333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Verify Client Update Folder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Master, Office and Mobile Installation(s).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you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want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see.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don’t want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 see.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+mj-lt"/>
              <a:buAutoNum type="arabicPeriod" startAt="2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A1313E-ADFE-435E-B250-1C941430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24" y="4762564"/>
            <a:ext cx="7638861" cy="17101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1ADCD4-CBE4-4031-BE8E-179642D97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66" y="2659691"/>
            <a:ext cx="7682179" cy="1538618"/>
          </a:xfrm>
          <a:prstGeom prst="rect">
            <a:avLst/>
          </a:prstGeom>
        </p:spPr>
      </p:pic>
      <p:pic>
        <p:nvPicPr>
          <p:cNvPr id="15" name="Graphic 14" descr="Checkmark">
            <a:extLst>
              <a:ext uri="{FF2B5EF4-FFF2-40B4-BE49-F238E27FC236}">
                <a16:creationId xmlns:a16="http://schemas.microsoft.com/office/drawing/2014/main" id="{9E03ACF1-59A1-442F-86F5-45B3A85B08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84970" y="2706501"/>
            <a:ext cx="1354015" cy="1354015"/>
          </a:xfrm>
          <a:prstGeom prst="rect">
            <a:avLst/>
          </a:prstGeom>
        </p:spPr>
      </p:pic>
      <p:pic>
        <p:nvPicPr>
          <p:cNvPr id="17" name="Graphic 16" descr="Close">
            <a:extLst>
              <a:ext uri="{FF2B5EF4-FFF2-40B4-BE49-F238E27FC236}">
                <a16:creationId xmlns:a16="http://schemas.microsoft.com/office/drawing/2014/main" id="{F2A1F6A4-3E72-49D0-894E-29EA343C00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25079" y="5202849"/>
            <a:ext cx="1134208" cy="113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17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 Reinstall WI Pack and Map Pack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Because it’s simple!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method works on any machine.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Master Computer. ( Any Environment )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Computers.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Standalone workstations.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Computers.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is it good to perform these steps?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you have received errors over and over.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Features that worked before, now don’t.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Location tool (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TLT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 has stopped working.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Running distribution has not fixed the issue.</a:t>
            </a: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34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#1 - Reinstall WIPack or WIMap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Works In Any Environment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Clear out the TraCSClientUpdate Folder.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ProgramData\TraCS\TraCSClientUpdate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ALL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Folders.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04D2B3A-621E-4FA4-992E-0722D7CD3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2" y="2764959"/>
            <a:ext cx="8840814" cy="35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05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#2 - Reinstall WIPack or WIMap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Process for Packs and Maps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Pack and Map versions.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C:\Program Files (x86)\TraCS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Open file named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RegistryKeyName.ini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4D2B3A-621E-4FA4-992E-0722D7CD3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17" y="2764959"/>
            <a:ext cx="8824363" cy="35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4471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#3 - Reinstall WIPack or WIMap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Delete Both or Just One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Decide to delete the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Pack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or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Both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EVERYTHING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after the equals sign.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WIPack190321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update again.</a:t>
            </a: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WIMapPack190315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mapping files again.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4D2B3A-621E-4FA4-992E-0722D7CD3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67" y="3130719"/>
            <a:ext cx="6614062" cy="354130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955D0A0-117A-4FE3-AB62-E3CDDFD7BC43}"/>
              </a:ext>
            </a:extLst>
          </p:cNvPr>
          <p:cNvSpPr/>
          <p:nvPr/>
        </p:nvSpPr>
        <p:spPr>
          <a:xfrm>
            <a:off x="2779776" y="5157216"/>
            <a:ext cx="1755648" cy="32918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7C334F-8CA8-47B5-B610-E369704DB259}"/>
              </a:ext>
            </a:extLst>
          </p:cNvPr>
          <p:cNvSpPr/>
          <p:nvPr/>
        </p:nvSpPr>
        <p:spPr>
          <a:xfrm>
            <a:off x="2121408" y="5504688"/>
            <a:ext cx="2688336" cy="32918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614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#3 - Reinstall WIPack or WIMap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Delete Both or Just One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Decide to delete the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Pack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or </a:t>
            </a:r>
            <a:r>
              <a:rPr lang="en-US" sz="24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Both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EVERYTHING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after the equals sign.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WIPack190321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update again.</a:t>
            </a:r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WIMapPack190315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run mapping files again.</a:t>
            </a: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 of what file should look like.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74DE36B-286F-484F-A7C4-C03EBFAE3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73" y="3133978"/>
            <a:ext cx="6680454" cy="352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94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Properly Run Distributions Again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Computers (Primarily)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to run the same distribution again.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Mobiles sometimes don’t fully run distribution.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Other mobiles work just fine.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Don’t waste time creating another distribution.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Simply delete a single file.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causes this to happen?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File(s) got corrupted.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got corrupted.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Windows issue.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Does this work for office machines?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Fresh installations.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YES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Network changes.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Distribution settings changed.</a:t>
            </a:r>
          </a:p>
          <a:p>
            <a:pPr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0965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– Running Same Distribution Again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and Office Computer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Distribution log file.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to: 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C:\ ProgramData\TraCS\Settings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 the file named: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DistributionLog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It’s the only XML file in the folder.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Delete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file.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4D2B3A-621E-4FA4-992E-0722D7CD3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2" y="3359181"/>
            <a:ext cx="8840814" cy="253573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93178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#2 – Running Same Distribution Again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Process for Office and Mobiles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Locate your most recent distribution.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Make sure to run the right batch file.</a:t>
            </a:r>
          </a:p>
          <a:p>
            <a:endParaRPr lang="en-US" sz="2000" b="1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Mobile Distribution</a:t>
            </a:r>
          </a:p>
          <a:p>
            <a:pPr marL="1371600" lvl="2" indent="-457200">
              <a:buFont typeface="Wingdings" panose="05000000000000000000" pitchFamily="2" charset="2"/>
              <a:buChar char="ü"/>
            </a:pP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ü"/>
            </a:pP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ü"/>
            </a:pP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ü"/>
            </a:pP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371600" lvl="2" indent="-457200">
              <a:buFont typeface="Wingdings" panose="05000000000000000000" pitchFamily="2" charset="2"/>
              <a:buChar char="ü"/>
            </a:pP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/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Distribution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8B1C24-703D-4C5B-9EC7-3C2350B10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2" y="5043487"/>
            <a:ext cx="6776409" cy="153855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9F75A06-B3F4-4482-89B0-07EA880B24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3" y="2879978"/>
            <a:ext cx="6776409" cy="165444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7651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1A53CEF1-A9C3-4222-9824-FF659897F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11" y="3029340"/>
            <a:ext cx="36099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15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089424-CAA9-4944-814D-08023A66EB8F}"/>
              </a:ext>
            </a:extLst>
          </p:cNvPr>
          <p:cNvSpPr txBox="1">
            <a:spLocks/>
          </p:cNvSpPr>
          <p:nvPr/>
        </p:nvSpPr>
        <p:spPr>
          <a:xfrm>
            <a:off x="-2" y="957531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 Procedure for Running TraCS Updates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A5EBAF-4223-48BC-A370-4180CB769349}"/>
              </a:ext>
            </a:extLst>
          </p:cNvPr>
          <p:cNvSpPr txBox="1"/>
          <p:nvPr/>
        </p:nvSpPr>
        <p:spPr>
          <a:xfrm>
            <a:off x="664390" y="1940942"/>
            <a:ext cx="8075164" cy="472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Preparing for the update in the Office.</a:t>
            </a:r>
          </a:p>
          <a:p>
            <a:pPr lvl="2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Web Services </a:t>
            </a:r>
            <a:r>
              <a:rPr lang="en-US" sz="24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vs.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Networked </a:t>
            </a:r>
            <a:r>
              <a:rPr lang="en-US" sz="24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vs.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Standalone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Check for previously failed updates.</a:t>
            </a:r>
          </a:p>
          <a:p>
            <a:pPr lvl="2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are these folders and files located?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Properly download the update.</a:t>
            </a:r>
          </a:p>
          <a:p>
            <a:pPr lvl="2"/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update process and make sure the update fully downloaded.</a:t>
            </a:r>
          </a:p>
          <a:p>
            <a:pPr lvl="2" algn="ctr">
              <a:lnSpc>
                <a:spcPct val="150000"/>
              </a:lnSpc>
            </a:pPr>
            <a:endParaRPr lang="en-US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22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53CEF1-A9C3-4222-9824-FF659897F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11" y="3198105"/>
            <a:ext cx="3609975" cy="336769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31683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Troubleshooting 101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Errors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These Errors will warrant reinstalling procedure’s.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are Baseline, Pack, and Map issues.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Could get these errors on any computer.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53CEF1-A9C3-4222-9824-FF659897F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11" y="3250223"/>
            <a:ext cx="3609975" cy="3263458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3306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5059971" y="1783959"/>
            <a:ext cx="3773133" cy="28891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56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 &amp; Answer Time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629586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6C5CBA-EA95-4CF4-8B5F-7390D8F54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7" r="2432"/>
          <a:stretch/>
        </p:blipFill>
        <p:spPr>
          <a:xfrm>
            <a:off x="20" y="10"/>
            <a:ext cx="4518095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600"/>
              </a:spcAft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953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089424-CAA9-4944-814D-08023A66EB8F}"/>
              </a:ext>
            </a:extLst>
          </p:cNvPr>
          <p:cNvSpPr txBox="1">
            <a:spLocks/>
          </p:cNvSpPr>
          <p:nvPr/>
        </p:nvSpPr>
        <p:spPr>
          <a:xfrm>
            <a:off x="-2" y="359641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Preparing for an Update in the Office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A5EBAF-4223-48BC-A370-4180CB769349}"/>
              </a:ext>
            </a:extLst>
          </p:cNvPr>
          <p:cNvSpPr txBox="1"/>
          <p:nvPr/>
        </p:nvSpPr>
        <p:spPr>
          <a:xfrm>
            <a:off x="664390" y="1343052"/>
            <a:ext cx="811033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Web Services Agency </a:t>
            </a: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(Baseline + Pack)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Prepare the staff.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 users in the office logged out of TraCS.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cannot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stay logged in.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IIS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turned off.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Download the Server Baseline from extranet.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Using WAMS ID log in &amp; download files.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download the regular baseline.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 TraCS Help Desk the agency is ready for update.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 </a:t>
            </a:r>
            <a:r>
              <a:rPr lang="en-US" sz="2000" u="sng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BadgerTraCS@dot.wi.us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or call 608-267-2096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Yearly timeline for Baseline + Pack </a:t>
            </a:r>
            <a:r>
              <a:rPr lang="en-US" sz="20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vs.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Pack only updates.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for your protection.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1460612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089424-CAA9-4944-814D-08023A66EB8F}"/>
              </a:ext>
            </a:extLst>
          </p:cNvPr>
          <p:cNvSpPr txBox="1">
            <a:spLocks/>
          </p:cNvSpPr>
          <p:nvPr/>
        </p:nvSpPr>
        <p:spPr>
          <a:xfrm>
            <a:off x="-2" y="359663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Preparing for an Update in the Office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A5EBAF-4223-48BC-A370-4180CB769349}"/>
              </a:ext>
            </a:extLst>
          </p:cNvPr>
          <p:cNvSpPr txBox="1"/>
          <p:nvPr/>
        </p:nvSpPr>
        <p:spPr>
          <a:xfrm>
            <a:off x="664390" y="1343074"/>
            <a:ext cx="811033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Web Services Agency </a:t>
            </a: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(Pack Only)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 the office staff know.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 users in the office logged out of TraCS.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cannot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stay logged in.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 TraCS Help Desk agency is ready for update.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 </a:t>
            </a:r>
            <a:r>
              <a:rPr lang="en-US" sz="2000" u="sng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BadgerTraCS@dot.wi.us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or call 608-267-2096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Again, this is for your protection.</a:t>
            </a: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free to ask for assistance when updating.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Help Desks goal is to make updates go smoothly.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Any agencies downtime should be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30-60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minutes max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08869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089424-CAA9-4944-814D-08023A66EB8F}"/>
              </a:ext>
            </a:extLst>
          </p:cNvPr>
          <p:cNvSpPr txBox="1">
            <a:spLocks/>
          </p:cNvSpPr>
          <p:nvPr/>
        </p:nvSpPr>
        <p:spPr>
          <a:xfrm>
            <a:off x="-2" y="359641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Preparing for an Update in the Office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A5EBAF-4223-48BC-A370-4180CB769349}"/>
              </a:ext>
            </a:extLst>
          </p:cNvPr>
          <p:cNvSpPr txBox="1"/>
          <p:nvPr/>
        </p:nvSpPr>
        <p:spPr>
          <a:xfrm>
            <a:off x="664390" y="1343052"/>
            <a:ext cx="811033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Network Installations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 the office staff.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 users in the office logged out of TraCS.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stay logged in.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Standalone Installations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Nothing to prepare for in this environment.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office computer running TraCS in the agency.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can stay logged in.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free to ask for assistance when updating.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Help Desks goal is to make updates go smoothly.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Any agencies downtime should be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30-60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minutes max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40864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50BE5F-A160-480A-9049-AAA4E2E9E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919" y="3167840"/>
            <a:ext cx="5157993" cy="3543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#1 - Updating Web Services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 Computer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emailed that a software update was released.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Office/Mobile computers need to log out of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Shutdown the Web Server. (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IIS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OK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and log in using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access rights.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41DE0C-0542-4385-B8B1-39CB847192BA}"/>
              </a:ext>
            </a:extLst>
          </p:cNvPr>
          <p:cNvSpPr/>
          <p:nvPr/>
        </p:nvSpPr>
        <p:spPr>
          <a:xfrm>
            <a:off x="6091875" y="5337881"/>
            <a:ext cx="1041222" cy="3129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3946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50BE5F-A160-480A-9049-AAA4E2E9E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023" y="2860063"/>
            <a:ext cx="5487954" cy="37700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#1 – Update Network/Standalone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Master Computer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TraCS emailed that a software update was released.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 users in the office logged out of TraCS.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MDC’s/Squad cars 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not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need to be log out.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OK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and log in using ‘</a:t>
            </a:r>
            <a:r>
              <a:rPr lang="en-US" sz="2000" b="1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Admin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 access rights.</a:t>
            </a: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41DE0C-0542-4385-B8B1-39CB847192BA}"/>
              </a:ext>
            </a:extLst>
          </p:cNvPr>
          <p:cNvSpPr/>
          <p:nvPr/>
        </p:nvSpPr>
        <p:spPr>
          <a:xfrm>
            <a:off x="6031523" y="5169877"/>
            <a:ext cx="1107830" cy="3516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8260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A999-26ED-4428-981F-83D3ECFE8C68}"/>
              </a:ext>
            </a:extLst>
          </p:cNvPr>
          <p:cNvSpPr txBox="1">
            <a:spLocks/>
          </p:cNvSpPr>
          <p:nvPr/>
        </p:nvSpPr>
        <p:spPr>
          <a:xfrm>
            <a:off x="0" y="-105510"/>
            <a:ext cx="9144000" cy="983411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 #2 - Downloading the Updates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1505-22AF-4E84-9A38-C9FE3CEEC0D3}"/>
              </a:ext>
            </a:extLst>
          </p:cNvPr>
          <p:cNvSpPr/>
          <p:nvPr/>
        </p:nvSpPr>
        <p:spPr>
          <a:xfrm>
            <a:off x="492369" y="551739"/>
            <a:ext cx="8159261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 Environments</a:t>
            </a:r>
            <a:endParaRPr lang="en-US" sz="32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Wait for the prompts.</a:t>
            </a:r>
            <a:endParaRPr lang="en-US" sz="24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Lower Right Corner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First pop-up.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Clr>
                <a:srgbClr val="FFFF00"/>
              </a:buClr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Second pop-up.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out of TraCS</a:t>
            </a:r>
          </a:p>
          <a:p>
            <a:pPr marL="914400" lvl="1" indent="-457200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FFFF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B6458-6B4E-4397-8766-D1B166841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4" y="2633662"/>
            <a:ext cx="3524250" cy="1590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9E43D-6B58-4534-81B4-F569403B9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9874" y="4787892"/>
            <a:ext cx="35337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73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</TotalTime>
  <Words>2890</Words>
  <Application>Microsoft Office PowerPoint</Application>
  <PresentationFormat>On-screen Show (4:3)</PresentationFormat>
  <Paragraphs>835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Arial Narrow</vt:lpstr>
      <vt:lpstr>Calibri</vt:lpstr>
      <vt:lpstr>Segoe UI</vt:lpstr>
      <vt:lpstr>Wingdings</vt:lpstr>
      <vt:lpstr>WisDOT template standard screen gray background</vt:lpstr>
      <vt:lpstr>WisDOT template standard screen blue background</vt:lpstr>
      <vt:lpstr>Properly Installing  &amp; Reinstalling TraCS Packs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David Malisch</cp:lastModifiedBy>
  <cp:revision>267</cp:revision>
  <cp:lastPrinted>2017-04-24T18:31:24Z</cp:lastPrinted>
  <dcterms:created xsi:type="dcterms:W3CDTF">2017-03-13T20:15:47Z</dcterms:created>
  <dcterms:modified xsi:type="dcterms:W3CDTF">2019-10-01T20:54:12Z</dcterms:modified>
</cp:coreProperties>
</file>