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ink/ink1.xml" ContentType="application/inkml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ink/ink2.xml" ContentType="application/inkml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27"/>
  </p:notesMasterIdLst>
  <p:handoutMasterIdLst>
    <p:handoutMasterId r:id="rId28"/>
  </p:handoutMasterIdLst>
  <p:sldIdLst>
    <p:sldId id="360" r:id="rId3"/>
    <p:sldId id="361" r:id="rId4"/>
    <p:sldId id="364" r:id="rId5"/>
    <p:sldId id="362" r:id="rId6"/>
    <p:sldId id="363" r:id="rId7"/>
    <p:sldId id="365" r:id="rId8"/>
    <p:sldId id="366" r:id="rId9"/>
    <p:sldId id="367" r:id="rId10"/>
    <p:sldId id="368" r:id="rId11"/>
    <p:sldId id="370" r:id="rId12"/>
    <p:sldId id="376" r:id="rId13"/>
    <p:sldId id="371" r:id="rId14"/>
    <p:sldId id="377" r:id="rId15"/>
    <p:sldId id="381" r:id="rId16"/>
    <p:sldId id="380" r:id="rId17"/>
    <p:sldId id="379" r:id="rId18"/>
    <p:sldId id="378" r:id="rId19"/>
    <p:sldId id="382" r:id="rId20"/>
    <p:sldId id="383" r:id="rId21"/>
    <p:sldId id="384" r:id="rId22"/>
    <p:sldId id="372" r:id="rId23"/>
    <p:sldId id="373" r:id="rId24"/>
    <p:sldId id="374" r:id="rId25"/>
    <p:sldId id="375" r:id="rId2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C070"/>
    <a:srgbClr val="FFFF00"/>
    <a:srgbClr val="FFBE05"/>
    <a:srgbClr val="D8B846"/>
    <a:srgbClr val="D8B832"/>
    <a:srgbClr val="F2CD00"/>
    <a:srgbClr val="00416A"/>
    <a:srgbClr val="A0284C"/>
    <a:srgbClr val="D8B85E"/>
    <a:srgbClr val="1E3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87636" autoAdjust="0"/>
  </p:normalViewPr>
  <p:slideViewPr>
    <p:cSldViewPr snapToGrid="0">
      <p:cViewPr varScale="1">
        <p:scale>
          <a:sx n="97" d="100"/>
          <a:sy n="97" d="100"/>
        </p:scale>
        <p:origin x="1326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5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E387A35C-FE16-4401-8225-4521579CB0E4}" type="datetimeFigureOut">
              <a:rPr lang="en-US" smtClean="0"/>
              <a:t>10/11/2019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230065EF-5B0B-4527-B697-707380E47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16072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18T16:09:57.360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DBFDDA02-9F01-45C1-BF11-C9918CE0F95A}" emma:medium="tactile" emma:mode="ink">
          <msink:context xmlns:msink="http://schemas.microsoft.com/ink/2010/main" type="writingRegion" rotatedBoundingBox="1173,1125 1188,1125 1188,1140 1173,1140"/>
        </emma:interpretation>
      </emma:emma>
    </inkml:annotationXML>
    <inkml:traceGroup>
      <inkml:annotationXML>
        <emma:emma xmlns:emma="http://www.w3.org/2003/04/emma" version="1.0">
          <emma:interpretation id="{2EF3A6D8-2DBA-44EA-BB84-F71448F32D89}" emma:medium="tactile" emma:mode="ink">
            <msink:context xmlns:msink="http://schemas.microsoft.com/ink/2010/main" type="paragraph" rotatedBoundingBox="1173,1125 1188,1125 1188,1140 1173,114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095C8D4-FFF5-4492-B995-6C18F77D0B29}" emma:medium="tactile" emma:mode="ink">
              <msink:context xmlns:msink="http://schemas.microsoft.com/ink/2010/main" type="line" rotatedBoundingBox="1173,1125 1188,1125 1188,1140 1173,1140"/>
            </emma:interpretation>
          </emma:emma>
        </inkml:annotationXML>
        <inkml:traceGroup>
          <inkml:annotationXML>
            <emma:emma xmlns:emma="http://www.w3.org/2003/04/emma" version="1.0">
              <emma:interpretation id="{3D22B72E-8A8E-4226-8662-1F1CB26AC21B}" emma:medium="tactile" emma:mode="ink">
                <msink:context xmlns:msink="http://schemas.microsoft.com/ink/2010/main" type="inkWord" rotatedBoundingBox="1173,1125 1188,1125 1188,1140 1173,1140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1 1 0,'0'0'224,"0"0"-32,0 0-96,0 0 65,0 0-33,0 0 32,0 0 128,0 0 0,0 0-95,0 0-1,0 0-64,0 0-64,0 0-32,0 0 0,0 0 32,0 0-32,0 0-32,0 0 0,0 0 0,0 0 32,0 0-32,0 0 0,0 0 0,0 0 0,0 0-32,0 0-192,0 0-96,0 0-97,0 0-223,0 0-33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25T20:26:41.688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40F59283-50A0-4BF8-90CE-505926B97D5E}" emma:medium="tactile" emma:mode="ink">
          <msink:context xmlns:msink="http://schemas.microsoft.com/ink/2010/main" type="inkDrawing" rotatedBoundingBox="6181,3147 6205,3147 6205,3162 6181,3162" shapeName="Other"/>
        </emma:interpretation>
      </emma:emma>
    </inkml:annotationXML>
    <inkml:trace contextRef="#ctx0" brushRef="#br0">25 1 384,'0'0'417,"0"0"-97,0 0 0,0 0-31,0 0-1,0 0-160,0 0 32,0 0-32,0 0-96,0 0 64,0 0-64,0 0 65,0 0-33,0 0-32,-24 0 0,24 0 0,0 0 0,0 0-32,0 0 0,0 0 0,0 0 0,0 0 0,0 0-32,0 0-96,0 0-129,0 0-95,0 0-128,0 0-353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8B8B34B4-0DAC-4C17-B484-320AB1570CDC}" type="datetimeFigureOut">
              <a:rPr lang="en-US" smtClean="0"/>
              <a:t>10/11/2019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2875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A3688F50-7C5E-4630-BBD8-8950DF35A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1315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5455" y="4462448"/>
            <a:ext cx="5608320" cy="36604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835247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 min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858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min.  Mark or Travis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767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min.  Mark or Travis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451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min.  Mark or Travis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392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min.  Mark or Travis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97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min.  Mark or Travis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5786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min.  Mark or Travis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441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min.  Mark or Travis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661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min.  Mark or Travis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6607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 min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963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10 min.   Food only at first break.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981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 minutes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3633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 min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807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min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801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 high level each form.  5 min.   Will be a word document for each attendee spelling out each form.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705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 over everything on the manager and viewer,   15 minutes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Night time mode, Zoom, Data bars, Buttons, Adding and Deleting groups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Replicate and Add New, What’s the Help tab, Badger TraCS on the Web   (FAQs), About TraCS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75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 minutes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148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10 min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980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10 min.  Might have word doc to hand out.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32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 min Total  crash / Amended/Fatal.  Don’t cover the information which will be discussed at tomorrows sessions.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986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10 min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971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A0284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9" y="5299578"/>
            <a:ext cx="1143000" cy="1143000"/>
          </a:xfrm>
          <a:prstGeom prst="rect">
            <a:avLst/>
          </a:prstGeom>
          <a:effectLst>
            <a:outerShdw blurRad="190500" algn="ctr" rotWithShape="0">
              <a:schemeClr val="tx1">
                <a:lumMod val="50000"/>
                <a:lumOff val="50000"/>
                <a:alpha val="7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15844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67643563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80943360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84345239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281876888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209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57350" indent="-28575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8362678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24744545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858309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E384B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15720425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34275115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84864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 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DCC070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or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3" y="5299578"/>
            <a:ext cx="1143000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20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35756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 rIns="91440" bIns="4572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2408670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customXml" Target="../ink/ink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customXml" Target="../ink/ink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/>
              <p14:cNvContentPartPr/>
              <p14:nvPr userDrawn="1"/>
            </p14:nvContentPartPr>
            <p14:xfrm>
              <a:off x="422348" y="405245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9108" y="402005"/>
                <a:ext cx="6840" cy="684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5" r:id="rId3"/>
    <p:sldLayoutId id="2147483679" r:id="rId4"/>
    <p:sldLayoutId id="2147483676" r:id="rId5"/>
    <p:sldLayoutId id="2147483677" r:id="rId6"/>
    <p:sldLayoutId id="2147483681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26" y="45129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k 2"/>
              <p14:cNvContentPartPr/>
              <p14:nvPr userDrawn="1"/>
            </p14:nvContentPartPr>
            <p14:xfrm>
              <a:off x="2225343" y="1138497"/>
              <a:ext cx="9000" cy="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221743" y="1134897"/>
                <a:ext cx="15840" cy="756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72" r:id="rId5"/>
    <p:sldLayoutId id="2147483670" r:id="rId6"/>
    <p:sldLayoutId id="2147483680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94360"/>
            <a:ext cx="9144000" cy="1222999"/>
          </a:xfrm>
        </p:spPr>
        <p:txBody>
          <a:bodyPr/>
          <a:lstStyle/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2019 Badger TraCS</a:t>
            </a:r>
            <a:b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User Conference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56840" y="3413326"/>
            <a:ext cx="7695930" cy="711222"/>
          </a:xfrm>
        </p:spPr>
        <p:txBody>
          <a:bodyPr/>
          <a:lstStyle/>
          <a:p>
            <a:pPr algn="l"/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 Herrera  &amp;  Dennis Rodenkirch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7200" y="4224434"/>
            <a:ext cx="8229600" cy="623100"/>
          </a:xfrm>
        </p:spPr>
        <p:txBody>
          <a:bodyPr/>
          <a:lstStyle/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Holiday Inn Hotel &amp; Convention Center</a:t>
            </a:r>
          </a:p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1001 Amber Ave., Stevens Point, WI 54482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79098" y="5031359"/>
            <a:ext cx="2585805" cy="316992"/>
          </a:xfrm>
        </p:spPr>
        <p:txBody>
          <a:bodyPr/>
          <a:lstStyle/>
          <a:p>
            <a:r>
              <a:rPr lang="en-US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 15, 2019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1731FA-352E-4153-91FD-938D06C0E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7168" y="5207785"/>
            <a:ext cx="1177229" cy="117722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5400"/>
          </a:effectLst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234CFE-8FF9-410F-AE9B-26A67FBA1CDC}"/>
              </a:ext>
            </a:extLst>
          </p:cNvPr>
          <p:cNvSpPr txBox="1">
            <a:spLocks/>
          </p:cNvSpPr>
          <p:nvPr/>
        </p:nvSpPr>
        <p:spPr>
          <a:xfrm>
            <a:off x="521562" y="2136858"/>
            <a:ext cx="8100876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spc="-15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Forms Training </a:t>
            </a:r>
          </a:p>
          <a:p>
            <a:r>
              <a:rPr lang="en-US" sz="28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Novice Users</a:t>
            </a:r>
          </a:p>
        </p:txBody>
      </p:sp>
    </p:spTree>
    <p:extLst>
      <p:ext uri="{BB962C8B-B14F-4D97-AF65-F5344CB8AC3E}">
        <p14:creationId xmlns:p14="http://schemas.microsoft.com/office/powerpoint/2010/main" val="2747044988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DAD81-2FA0-4DF8-AB62-695F0CAAB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0"/>
            <a:ext cx="7886700" cy="998466"/>
          </a:xfrm>
        </p:spPr>
        <p:txBody>
          <a:bodyPr/>
          <a:lstStyle/>
          <a:p>
            <a:r>
              <a:rPr lang="en-US" sz="4000" dirty="0"/>
              <a:t>Use of Force &amp; Arrest Related Death</a:t>
            </a:r>
            <a:br>
              <a:rPr lang="en-US" sz="4000" dirty="0"/>
            </a:br>
            <a:r>
              <a:rPr lang="en-US" sz="4000" dirty="0"/>
              <a:t>UFAD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D483A-53D1-45C4-8A9B-10BBC4376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6567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New form by DOJ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7F8BAF-E867-448D-A0D2-BCF3796BD068}"/>
              </a:ext>
            </a:extLst>
          </p:cNvPr>
          <p:cNvSpPr txBox="1"/>
          <p:nvPr/>
        </p:nvSpPr>
        <p:spPr>
          <a:xfrm>
            <a:off x="3354060" y="5118602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2283302142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46417-8E22-4217-A4A6-067526235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1"/>
            <a:ext cx="7886700" cy="929640"/>
          </a:xfrm>
        </p:spPr>
        <p:txBody>
          <a:bodyPr/>
          <a:lstStyle/>
          <a:p>
            <a:r>
              <a:rPr lang="en-US" dirty="0"/>
              <a:t>Warning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4A171-AC1F-4D6B-A83E-786FFD413F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86233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Fill out Warning form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9CDB6A-F90A-428B-9B27-2EDD39430A73}"/>
              </a:ext>
            </a:extLst>
          </p:cNvPr>
          <p:cNvSpPr txBox="1"/>
          <p:nvPr/>
        </p:nvSpPr>
        <p:spPr>
          <a:xfrm>
            <a:off x="3354060" y="5118602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257096913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C006E-E2F2-498B-826C-3260E1A5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Driver Condition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9D7C-C985-44C6-A414-B6B330521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Fill out Driver Condition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925950-CF74-4D8B-99F2-1CEBBF431A4E}"/>
              </a:ext>
            </a:extLst>
          </p:cNvPr>
          <p:cNvSpPr txBox="1"/>
          <p:nvPr/>
        </p:nvSpPr>
        <p:spPr>
          <a:xfrm>
            <a:off x="3354060" y="5118602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4126748333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C006E-E2F2-498B-826C-3260E1A5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9D7C-C985-44C6-A414-B6B330521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4522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Contact Summary</a:t>
            </a:r>
          </a:p>
        </p:txBody>
      </p:sp>
    </p:spTree>
    <p:extLst>
      <p:ext uri="{BB962C8B-B14F-4D97-AF65-F5344CB8AC3E}">
        <p14:creationId xmlns:p14="http://schemas.microsoft.com/office/powerpoint/2010/main" val="13671132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C006E-E2F2-498B-826C-3260E1A5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9D7C-C985-44C6-A414-B6B330521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4522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Drug and Alcohol Influence </a:t>
            </a:r>
          </a:p>
        </p:txBody>
      </p:sp>
    </p:spTree>
    <p:extLst>
      <p:ext uri="{BB962C8B-B14F-4D97-AF65-F5344CB8AC3E}">
        <p14:creationId xmlns:p14="http://schemas.microsoft.com/office/powerpoint/2010/main" val="24441023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C006E-E2F2-498B-826C-3260E1A5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9D7C-C985-44C6-A414-B6B330521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4522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MV Inspection</a:t>
            </a:r>
          </a:p>
        </p:txBody>
      </p:sp>
    </p:spTree>
    <p:extLst>
      <p:ext uri="{BB962C8B-B14F-4D97-AF65-F5344CB8AC3E}">
        <p14:creationId xmlns:p14="http://schemas.microsoft.com/office/powerpoint/2010/main" val="10139927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C006E-E2F2-498B-826C-3260E1A5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9D7C-C985-44C6-A414-B6B330521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4522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Task</a:t>
            </a:r>
          </a:p>
        </p:txBody>
      </p:sp>
    </p:spTree>
    <p:extLst>
      <p:ext uri="{BB962C8B-B14F-4D97-AF65-F5344CB8AC3E}">
        <p14:creationId xmlns:p14="http://schemas.microsoft.com/office/powerpoint/2010/main" val="20524293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C006E-E2F2-498B-826C-3260E1A5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9D7C-C985-44C6-A414-B6B330521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4522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Pursuit</a:t>
            </a:r>
          </a:p>
        </p:txBody>
      </p:sp>
    </p:spTree>
    <p:extLst>
      <p:ext uri="{BB962C8B-B14F-4D97-AF65-F5344CB8AC3E}">
        <p14:creationId xmlns:p14="http://schemas.microsoft.com/office/powerpoint/2010/main" val="26647524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C006E-E2F2-498B-826C-3260E1A5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9D7C-C985-44C6-A414-B6B330521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4522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DNR Citation</a:t>
            </a:r>
          </a:p>
        </p:txBody>
      </p:sp>
    </p:spTree>
    <p:extLst>
      <p:ext uri="{BB962C8B-B14F-4D97-AF65-F5344CB8AC3E}">
        <p14:creationId xmlns:p14="http://schemas.microsoft.com/office/powerpoint/2010/main" val="12089186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C006E-E2F2-498B-826C-3260E1A5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9D7C-C985-44C6-A414-B6B330521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4522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DNR Crash</a:t>
            </a:r>
          </a:p>
        </p:txBody>
      </p:sp>
    </p:spTree>
    <p:extLst>
      <p:ext uri="{BB962C8B-B14F-4D97-AF65-F5344CB8AC3E}">
        <p14:creationId xmlns:p14="http://schemas.microsoft.com/office/powerpoint/2010/main" val="7401559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51809-39CA-4E7F-8A9D-7FBFE4438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0"/>
            <a:ext cx="7886700" cy="816429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D0E87-F200-4056-9B58-865FFFE44C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736" y="1537063"/>
            <a:ext cx="2680607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Start Time:</a:t>
            </a:r>
          </a:p>
          <a:p>
            <a:pPr marL="0" indent="0">
              <a:buNone/>
            </a:pPr>
            <a:r>
              <a:rPr lang="en-US" dirty="0"/>
              <a:t>1:15 pm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Break Times:  </a:t>
            </a:r>
          </a:p>
          <a:p>
            <a:pPr marL="0" indent="0">
              <a:buNone/>
            </a:pPr>
            <a:r>
              <a:rPr lang="en-US" dirty="0"/>
              <a:t>2:45 pm -- 2:55 pm  </a:t>
            </a:r>
          </a:p>
          <a:p>
            <a:pPr marL="0" indent="0">
              <a:buNone/>
            </a:pPr>
            <a:r>
              <a:rPr lang="en-US" dirty="0"/>
              <a:t>3:50 pm – 4:00 pm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End Time:</a:t>
            </a:r>
          </a:p>
          <a:p>
            <a:pPr marL="0" indent="0">
              <a:buNone/>
            </a:pPr>
            <a:r>
              <a:rPr lang="en-US" dirty="0"/>
              <a:t>5:00 pm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89287D-7F91-4910-95C5-94479230498C}"/>
              </a:ext>
            </a:extLst>
          </p:cNvPr>
          <p:cNvSpPr txBox="1"/>
          <p:nvPr/>
        </p:nvSpPr>
        <p:spPr>
          <a:xfrm>
            <a:off x="3857897" y="1589073"/>
            <a:ext cx="432815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Overview of Forms Manager and Viewer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ELCI-Uniform Traffic Citation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Alcohol form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NTC- Non Traffic Citation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NTC-Parking Ticket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Crash form  / Amended Crash  / Fatal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of Force &amp; Arrest Related Death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Driver Condition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Call for Service / Contact Summary/ Influence / Inspection /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End Shifting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Transmitting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Archiving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DNR  (Crash and Citation)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1199951033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C006E-E2F2-498B-826C-3260E1A5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9D7C-C985-44C6-A414-B6B330521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4522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Citizen Contact</a:t>
            </a:r>
          </a:p>
        </p:txBody>
      </p:sp>
    </p:spTree>
    <p:extLst>
      <p:ext uri="{BB962C8B-B14F-4D97-AF65-F5344CB8AC3E}">
        <p14:creationId xmlns:p14="http://schemas.microsoft.com/office/powerpoint/2010/main" val="38231124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C8B89-B281-4073-8B95-0CAB09042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0"/>
            <a:ext cx="7886700" cy="801821"/>
          </a:xfrm>
        </p:spPr>
        <p:txBody>
          <a:bodyPr/>
          <a:lstStyle/>
          <a:p>
            <a:r>
              <a:rPr lang="en-US" dirty="0"/>
              <a:t>End Shifting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5E02C-9CC7-4723-A0CF-3AB81E3A4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308" y="1587910"/>
            <a:ext cx="7886700" cy="4351338"/>
          </a:xfrm>
        </p:spPr>
        <p:txBody>
          <a:bodyPr/>
          <a:lstStyle/>
          <a:p>
            <a:r>
              <a:rPr lang="en-US" dirty="0"/>
              <a:t>Bring in Forms which was endshifted from the squads.</a:t>
            </a:r>
          </a:p>
          <a:p>
            <a:r>
              <a:rPr lang="en-US" dirty="0"/>
              <a:t>Any user can do an endshift on any office computer</a:t>
            </a:r>
          </a:p>
          <a:p>
            <a:r>
              <a:rPr lang="en-US" dirty="0"/>
              <a:t>Must understand error messages or save them.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3D3399-7293-4E4E-8D52-11ABBDEE842F}"/>
              </a:ext>
            </a:extLst>
          </p:cNvPr>
          <p:cNvSpPr txBox="1"/>
          <p:nvPr/>
        </p:nvSpPr>
        <p:spPr>
          <a:xfrm>
            <a:off x="3354060" y="5118602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1211335384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EC26C-C03B-42C9-9B1B-1BCF06F4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1"/>
            <a:ext cx="7886700" cy="841150"/>
          </a:xfrm>
        </p:spPr>
        <p:txBody>
          <a:bodyPr/>
          <a:lstStyle/>
          <a:p>
            <a:r>
              <a:rPr lang="en-US" dirty="0"/>
              <a:t>Transmitting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33505-A101-49E4-BCD6-CB6BDCED7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46831"/>
            <a:ext cx="7886700" cy="4351338"/>
          </a:xfrm>
        </p:spPr>
        <p:txBody>
          <a:bodyPr/>
          <a:lstStyle/>
          <a:p>
            <a:r>
              <a:rPr lang="en-US" dirty="0"/>
              <a:t>Only on TraCS office computers.   Any office computer</a:t>
            </a:r>
          </a:p>
          <a:p>
            <a:r>
              <a:rPr lang="en-US" dirty="0"/>
              <a:t>Must have TraCS Supervisor access rights</a:t>
            </a:r>
          </a:p>
          <a:p>
            <a:r>
              <a:rPr lang="en-US" dirty="0"/>
              <a:t>Must understand error messages or save them.</a:t>
            </a:r>
          </a:p>
          <a:p>
            <a:r>
              <a:rPr lang="en-US" dirty="0"/>
              <a:t>Understand how to use WIJIS Workflow website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AF6EA0-2332-4096-9BD0-343D55BBDECD}"/>
              </a:ext>
            </a:extLst>
          </p:cNvPr>
          <p:cNvSpPr txBox="1"/>
          <p:nvPr/>
        </p:nvSpPr>
        <p:spPr>
          <a:xfrm>
            <a:off x="3354060" y="5118602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3475131693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DBFF5-7C20-4075-9143-F18E62BCB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Archiving / Unarchiving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578F6-A61D-4069-A5C1-8097EAEDDB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Must have Supervisor access rights </a:t>
            </a:r>
          </a:p>
          <a:p>
            <a:r>
              <a:rPr lang="en-US" dirty="0"/>
              <a:t>Have a policy on when to archive.  Couple of ideas.</a:t>
            </a:r>
          </a:p>
          <a:p>
            <a:pPr lvl="1"/>
            <a:r>
              <a:rPr lang="en-US" dirty="0"/>
              <a:t>After transmitting</a:t>
            </a:r>
          </a:p>
          <a:p>
            <a:pPr lvl="1"/>
            <a:r>
              <a:rPr lang="en-US" dirty="0"/>
              <a:t>After court date has passed</a:t>
            </a:r>
          </a:p>
          <a:p>
            <a:pPr lvl="1"/>
            <a:r>
              <a:rPr lang="en-US" dirty="0"/>
              <a:t>Weekly, Monthly, …..</a:t>
            </a:r>
          </a:p>
          <a:p>
            <a:r>
              <a:rPr lang="en-US" dirty="0"/>
              <a:t>Don’t think you can’t archive because you may need that form.  You can view and print archived forms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9B9A08-ED4A-4527-91E2-A2C47B0400E5}"/>
              </a:ext>
            </a:extLst>
          </p:cNvPr>
          <p:cNvSpPr txBox="1"/>
          <p:nvPr/>
        </p:nvSpPr>
        <p:spPr>
          <a:xfrm>
            <a:off x="3354060" y="5236589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2793259972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78994-DE9E-4E24-826C-743C585AF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0"/>
            <a:ext cx="7886700" cy="811653"/>
          </a:xfrm>
        </p:spPr>
        <p:txBody>
          <a:bodyPr/>
          <a:lstStyle/>
          <a:p>
            <a:r>
              <a:rPr lang="en-US" dirty="0"/>
              <a:t>Questions &amp; Answers</a:t>
            </a:r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CBEECF76-E560-42FD-BC38-DA97AC3A89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25460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CA622-935B-40EC-9061-431A985B8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0"/>
            <a:ext cx="7886700" cy="816997"/>
          </a:xfrm>
        </p:spPr>
        <p:txBody>
          <a:bodyPr/>
          <a:lstStyle/>
          <a:p>
            <a:r>
              <a:rPr lang="en-US" dirty="0"/>
              <a:t>TraCS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5A3AF-7834-42AB-A355-631F9D4D6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1573"/>
            <a:ext cx="3790122" cy="4351338"/>
          </a:xfrm>
          <a:ln w="22225">
            <a:solidFill>
              <a:srgbClr val="FF0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/>
              <a:t>Alcohol</a:t>
            </a:r>
          </a:p>
          <a:p>
            <a:pPr marL="0" indent="0">
              <a:buNone/>
            </a:pPr>
            <a:r>
              <a:rPr lang="en-US" dirty="0"/>
              <a:t>Arrest</a:t>
            </a:r>
          </a:p>
          <a:p>
            <a:pPr marL="0" indent="0">
              <a:buNone/>
            </a:pPr>
            <a:r>
              <a:rPr lang="en-US" dirty="0"/>
              <a:t>Attachment</a:t>
            </a:r>
          </a:p>
          <a:p>
            <a:pPr marL="0" indent="0">
              <a:buNone/>
            </a:pPr>
            <a:r>
              <a:rPr lang="en-US" dirty="0"/>
              <a:t>Citizen Contact</a:t>
            </a:r>
          </a:p>
          <a:p>
            <a:pPr marL="0" indent="0">
              <a:buNone/>
            </a:pPr>
            <a:r>
              <a:rPr lang="en-US" dirty="0"/>
              <a:t>Contact Summary</a:t>
            </a:r>
          </a:p>
          <a:p>
            <a:pPr marL="0" indent="0">
              <a:buNone/>
            </a:pPr>
            <a:r>
              <a:rPr lang="en-US" dirty="0"/>
              <a:t>Crash</a:t>
            </a:r>
          </a:p>
          <a:p>
            <a:pPr marL="0" indent="0">
              <a:buNone/>
            </a:pPr>
            <a:r>
              <a:rPr lang="en-US" dirty="0"/>
              <a:t>Driver Condition / Behavior</a:t>
            </a:r>
          </a:p>
          <a:p>
            <a:pPr marL="0" indent="0">
              <a:buNone/>
            </a:pPr>
            <a:r>
              <a:rPr lang="en-US" dirty="0"/>
              <a:t>Drug and Alcohol Influence</a:t>
            </a:r>
          </a:p>
          <a:p>
            <a:pPr marL="0" indent="0">
              <a:buNone/>
            </a:pPr>
            <a:r>
              <a:rPr lang="en-US" dirty="0"/>
              <a:t>DNR citation</a:t>
            </a:r>
          </a:p>
          <a:p>
            <a:pPr marL="0" indent="0">
              <a:buNone/>
            </a:pPr>
            <a:r>
              <a:rPr lang="en-US" dirty="0"/>
              <a:t>DNR Crash</a:t>
            </a:r>
          </a:p>
          <a:p>
            <a:pPr marL="0" indent="0">
              <a:buNone/>
            </a:pPr>
            <a:r>
              <a:rPr lang="en-US" dirty="0"/>
              <a:t>Equipment Inventory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5D5687-8CC3-497B-A459-0B9EA054A765}"/>
              </a:ext>
            </a:extLst>
          </p:cNvPr>
          <p:cNvSpPr txBox="1">
            <a:spLocks/>
          </p:cNvSpPr>
          <p:nvPr/>
        </p:nvSpPr>
        <p:spPr>
          <a:xfrm>
            <a:off x="4418772" y="1481573"/>
            <a:ext cx="4096578" cy="4351338"/>
          </a:xfrm>
          <a:prstGeom prst="rect">
            <a:avLst/>
          </a:prstGeom>
          <a:ln w="22225">
            <a:solidFill>
              <a:srgbClr val="FF0000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MV Inspection form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Non-Traffic </a:t>
            </a:r>
            <a:r>
              <a:rPr lang="en-US" dirty="0"/>
              <a:t>Citation (NTC)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Parking Ticket  (NTC)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Pursuit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Task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Vehicle Killed Wild Animal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Uniform Traffic Citation (ELCI)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Use of Force &amp; Arrest Related Death  (UFAD)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Warning</a:t>
            </a:r>
          </a:p>
        </p:txBody>
      </p:sp>
    </p:spTree>
    <p:extLst>
      <p:ext uri="{BB962C8B-B14F-4D97-AF65-F5344CB8AC3E}">
        <p14:creationId xmlns:p14="http://schemas.microsoft.com/office/powerpoint/2010/main" val="28367784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5C07B-4895-438D-AF03-DF5BB1E38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1"/>
            <a:ext cx="7886700" cy="903514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03E77-69D7-4886-895C-C279531FBA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15440"/>
            <a:ext cx="3690801" cy="3191691"/>
          </a:xfrm>
          <a:ln w="22225">
            <a:solidFill>
              <a:srgbClr val="FF0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/>
              <a:t>Forms Manager:  </a:t>
            </a:r>
          </a:p>
          <a:p>
            <a:pPr lvl="1"/>
            <a:r>
              <a:rPr lang="en-US" dirty="0"/>
              <a:t>Select forms</a:t>
            </a:r>
          </a:p>
          <a:p>
            <a:pPr lvl="1"/>
            <a:r>
              <a:rPr lang="en-US" dirty="0"/>
              <a:t>Perform actions on forms</a:t>
            </a:r>
          </a:p>
          <a:p>
            <a:pPr lvl="2"/>
            <a:r>
              <a:rPr lang="en-US" dirty="0"/>
              <a:t>Consists of: </a:t>
            </a:r>
          </a:p>
          <a:p>
            <a:pPr lvl="3"/>
            <a:r>
              <a:rPr lang="en-US" dirty="0"/>
              <a:t>   Ribbon Controls</a:t>
            </a:r>
          </a:p>
          <a:p>
            <a:pPr lvl="3"/>
            <a:r>
              <a:rPr lang="en-US" dirty="0"/>
              <a:t>   Navigation Panel</a:t>
            </a:r>
          </a:p>
          <a:p>
            <a:pPr lvl="3"/>
            <a:r>
              <a:rPr lang="en-US" dirty="0"/>
              <a:t>   Search Box</a:t>
            </a:r>
          </a:p>
          <a:p>
            <a:pPr lvl="3"/>
            <a:r>
              <a:rPr lang="en-US" dirty="0"/>
              <a:t>   Form Grid</a:t>
            </a:r>
          </a:p>
          <a:p>
            <a:pPr marL="457200" lvl="1" indent="0">
              <a:buNone/>
            </a:pPr>
            <a:r>
              <a:rPr lang="en-US" dirty="0"/>
              <a:t>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F13A42-6F20-4983-86C8-0324ED367A22}"/>
              </a:ext>
            </a:extLst>
          </p:cNvPr>
          <p:cNvSpPr txBox="1">
            <a:spLocks/>
          </p:cNvSpPr>
          <p:nvPr/>
        </p:nvSpPr>
        <p:spPr>
          <a:xfrm>
            <a:off x="4319451" y="1611086"/>
            <a:ext cx="3814354" cy="3204753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Forms Viewer: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DCC070"/>
                </a:solidFill>
                <a:latin typeface="Arial Narrow" panose="020B0606020202030204" pitchFamily="34" charset="0"/>
              </a:rPr>
              <a:t>Enter data in forms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rial Narrow" panose="020B0606020202030204" pitchFamily="34" charset="0"/>
              </a:rPr>
              <a:t>Consists of: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DCC070"/>
                </a:solidFill>
                <a:latin typeface="Arial Narrow" panose="020B0606020202030204" pitchFamily="34" charset="0"/>
              </a:rPr>
              <a:t>Ribbon Controls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DCC070"/>
                </a:solidFill>
                <a:latin typeface="Arial Narrow" panose="020B0606020202030204" pitchFamily="34" charset="0"/>
              </a:rPr>
              <a:t>Navigation Panel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DCC070"/>
                </a:solidFill>
                <a:latin typeface="Arial Narrow" panose="020B0606020202030204" pitchFamily="34" charset="0"/>
              </a:rPr>
              <a:t>Data Bar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DCC070"/>
                </a:solidFill>
                <a:latin typeface="Arial Narrow" panose="020B0606020202030204" pitchFamily="34" charset="0"/>
              </a:rPr>
              <a:t>Forms Window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83A0B4-88AE-4DB8-AC58-24705CBCB37E}"/>
              </a:ext>
            </a:extLst>
          </p:cNvPr>
          <p:cNvSpPr txBox="1"/>
          <p:nvPr/>
        </p:nvSpPr>
        <p:spPr>
          <a:xfrm>
            <a:off x="3249303" y="4980950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1112683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2FB0-3A05-4BC5-9D9B-8AC7EFF72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1"/>
            <a:ext cx="7886700" cy="846814"/>
          </a:xfrm>
        </p:spPr>
        <p:txBody>
          <a:bodyPr/>
          <a:lstStyle/>
          <a:p>
            <a:r>
              <a:rPr lang="en-US" dirty="0"/>
              <a:t>ELCI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012BA-3CA9-45A6-9A2C-7E4F0C50A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0932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Fill out a ELCI—Uniform Traffic Citation</a:t>
            </a:r>
          </a:p>
          <a:p>
            <a:r>
              <a:rPr lang="en-US" dirty="0"/>
              <a:t>External Search</a:t>
            </a:r>
          </a:p>
          <a:p>
            <a:r>
              <a:rPr lang="en-US" dirty="0"/>
              <a:t>Common Information</a:t>
            </a:r>
          </a:p>
          <a:p>
            <a:r>
              <a:rPr lang="en-US" dirty="0"/>
              <a:t>Validating</a:t>
            </a:r>
          </a:p>
          <a:p>
            <a:r>
              <a:rPr lang="en-US" dirty="0"/>
              <a:t>Printing options</a:t>
            </a:r>
          </a:p>
          <a:p>
            <a:r>
              <a:rPr lang="en-US" dirty="0"/>
              <a:t>Replicate to ELCI</a:t>
            </a:r>
          </a:p>
          <a:p>
            <a:r>
              <a:rPr lang="en-US" dirty="0"/>
              <a:t>What’s changed</a:t>
            </a:r>
          </a:p>
          <a:p>
            <a:pPr lvl="1"/>
            <a:r>
              <a:rPr lang="en-US" dirty="0"/>
              <a:t>Supervisor access right</a:t>
            </a:r>
          </a:p>
          <a:p>
            <a:pPr lvl="1"/>
            <a:r>
              <a:rPr lang="en-US" dirty="0"/>
              <a:t>Amended feature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07C1B8-8F57-48C0-A42A-614C5516EE6D}"/>
              </a:ext>
            </a:extLst>
          </p:cNvPr>
          <p:cNvSpPr txBox="1"/>
          <p:nvPr/>
        </p:nvSpPr>
        <p:spPr>
          <a:xfrm>
            <a:off x="3354060" y="5377068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39F77F-7F8E-4D59-9BBF-59BEA38FD572}"/>
              </a:ext>
            </a:extLst>
          </p:cNvPr>
          <p:cNvSpPr txBox="1"/>
          <p:nvPr/>
        </p:nvSpPr>
        <p:spPr>
          <a:xfrm>
            <a:off x="5879690" y="383458"/>
            <a:ext cx="835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2070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A2418-B35F-4B04-81DC-BD137C5A9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1"/>
            <a:ext cx="7886700" cy="759470"/>
          </a:xfrm>
        </p:spPr>
        <p:txBody>
          <a:bodyPr/>
          <a:lstStyle/>
          <a:p>
            <a:r>
              <a:rPr lang="en-US" dirty="0"/>
              <a:t>Alcohol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7B855-6897-4F87-AFB2-921305A847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3874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Fill out Alcohol form</a:t>
            </a:r>
          </a:p>
          <a:p>
            <a:r>
              <a:rPr lang="en-US" dirty="0"/>
              <a:t>Validate</a:t>
            </a:r>
          </a:p>
          <a:p>
            <a:r>
              <a:rPr lang="en-US" dirty="0"/>
              <a:t>Printing options</a:t>
            </a:r>
          </a:p>
          <a:p>
            <a:r>
              <a:rPr lang="en-US" dirty="0"/>
              <a:t>Not Transmitted</a:t>
            </a:r>
          </a:p>
          <a:p>
            <a:r>
              <a:rPr lang="en-US" dirty="0"/>
              <a:t>What’s changed</a:t>
            </a:r>
          </a:p>
          <a:p>
            <a:pPr lvl="1"/>
            <a:r>
              <a:rPr lang="en-US" dirty="0"/>
              <a:t>Yes / No fields changed to toggles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ECEC23-DD3A-42B8-BD3A-759285D77E32}"/>
              </a:ext>
            </a:extLst>
          </p:cNvPr>
          <p:cNvSpPr txBox="1"/>
          <p:nvPr/>
        </p:nvSpPr>
        <p:spPr>
          <a:xfrm>
            <a:off x="3249303" y="4980950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37109128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FB9C6-2841-4C3B-BD7A-B73431B59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4360"/>
            <a:ext cx="7886700" cy="811653"/>
          </a:xfrm>
        </p:spPr>
        <p:txBody>
          <a:bodyPr/>
          <a:lstStyle/>
          <a:p>
            <a:r>
              <a:rPr lang="en-US" dirty="0"/>
              <a:t>NTC  Non-Traffic Citation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6C23F-4D3C-44F4-888D-7E88FA9BA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3707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Fill out NTC form</a:t>
            </a:r>
          </a:p>
          <a:p>
            <a:r>
              <a:rPr lang="en-US" dirty="0"/>
              <a:t>Validate</a:t>
            </a:r>
          </a:p>
          <a:p>
            <a:r>
              <a:rPr lang="en-US" dirty="0"/>
              <a:t>Printing options</a:t>
            </a:r>
          </a:p>
          <a:p>
            <a:r>
              <a:rPr lang="en-US" dirty="0"/>
              <a:t>What’s changed</a:t>
            </a:r>
          </a:p>
          <a:p>
            <a:pPr lvl="1"/>
            <a:r>
              <a:rPr lang="en-US" dirty="0"/>
              <a:t>Yes / No fields changed to toggles</a:t>
            </a:r>
          </a:p>
          <a:p>
            <a:pPr lvl="1"/>
            <a:r>
              <a:rPr lang="en-US" dirty="0"/>
              <a:t>Amended feature</a:t>
            </a:r>
          </a:p>
          <a:p>
            <a:pPr lvl="1"/>
            <a:r>
              <a:rPr lang="en-US" dirty="0"/>
              <a:t>Misdemeanor field</a:t>
            </a:r>
          </a:p>
          <a:p>
            <a:pPr lvl="1"/>
            <a:r>
              <a:rPr lang="en-US" dirty="0"/>
              <a:t>Cover/Parent Letter Closing field--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5D6584-9606-4162-8E12-E9069CFC82BE}"/>
              </a:ext>
            </a:extLst>
          </p:cNvPr>
          <p:cNvSpPr txBox="1"/>
          <p:nvPr/>
        </p:nvSpPr>
        <p:spPr>
          <a:xfrm>
            <a:off x="3354060" y="5118602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7272961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CDFCF-D3CB-4850-8E83-2D26D2988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NTC  Parking Ticket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D61D3-4BC9-4A5F-8429-F5D5ACB35A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Fill out Parking Ticket</a:t>
            </a:r>
          </a:p>
          <a:p>
            <a:r>
              <a:rPr lang="en-US" dirty="0"/>
              <a:t>What does field colors mean?</a:t>
            </a:r>
          </a:p>
          <a:p>
            <a:r>
              <a:rPr lang="en-US" dirty="0"/>
              <a:t>Printing options</a:t>
            </a:r>
          </a:p>
          <a:p>
            <a:r>
              <a:rPr lang="en-US" dirty="0"/>
              <a:t>What’s changed</a:t>
            </a:r>
          </a:p>
          <a:p>
            <a:pPr lvl="1"/>
            <a:r>
              <a:rPr lang="en-US" dirty="0"/>
              <a:t>TVRP Case Number field</a:t>
            </a:r>
          </a:p>
          <a:p>
            <a:pPr lvl="1"/>
            <a:r>
              <a:rPr lang="en-US" dirty="0"/>
              <a:t>Paid field</a:t>
            </a:r>
          </a:p>
          <a:p>
            <a:pPr lvl="1"/>
            <a:r>
              <a:rPr lang="en-US" dirty="0"/>
              <a:t>Parking Amount field</a:t>
            </a:r>
          </a:p>
          <a:p>
            <a:pPr lvl="1"/>
            <a:r>
              <a:rPr lang="en-US" dirty="0"/>
              <a:t>Printed reports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9A25BB-2FD6-4AD5-97C1-9C1A86B67636}"/>
              </a:ext>
            </a:extLst>
          </p:cNvPr>
          <p:cNvSpPr txBox="1"/>
          <p:nvPr/>
        </p:nvSpPr>
        <p:spPr>
          <a:xfrm>
            <a:off x="3658860" y="5325080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3806191671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9C449-3B29-4229-B048-669BBA8F4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Crash and Amended Crash</a:t>
            </a:r>
            <a:br>
              <a:rPr lang="en-US" dirty="0"/>
            </a:br>
            <a:r>
              <a:rPr lang="en-US" dirty="0"/>
              <a:t>Fatal Supplement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17821-6E09-4497-A315-9D0FD869D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12302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Michael </a:t>
            </a:r>
            <a:r>
              <a:rPr lang="en-US" dirty="0" err="1"/>
              <a:t>Satteson</a:t>
            </a:r>
            <a:r>
              <a:rPr lang="en-US" dirty="0"/>
              <a:t>—DOT Crash section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Crash form Question and Answer sessions tomorrow.</a:t>
            </a:r>
          </a:p>
          <a:p>
            <a:pPr marL="0" indent="0">
              <a:buNone/>
            </a:pPr>
            <a:r>
              <a:rPr lang="en-US" dirty="0"/>
              <a:t>10:45 to 12:00 and 12:45 to 2:00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BE9BCE-2FED-431E-A042-D3B5E6E690CB}"/>
              </a:ext>
            </a:extLst>
          </p:cNvPr>
          <p:cNvSpPr txBox="1"/>
          <p:nvPr/>
        </p:nvSpPr>
        <p:spPr>
          <a:xfrm>
            <a:off x="3354060" y="5118602"/>
            <a:ext cx="243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1724482453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WisDOT template standard screen gray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DOT template standard screen blue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23033</TotalTime>
  <Words>853</Words>
  <Application>Microsoft Office PowerPoint</Application>
  <PresentationFormat>On-screen Show (4:3)</PresentationFormat>
  <Paragraphs>250</Paragraphs>
  <Slides>24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Arial Narrow</vt:lpstr>
      <vt:lpstr>Calibri</vt:lpstr>
      <vt:lpstr>Wingdings</vt:lpstr>
      <vt:lpstr>WisDOT template standard screen gray background</vt:lpstr>
      <vt:lpstr>WisDOT template standard screen blue background</vt:lpstr>
      <vt:lpstr>2019 Badger TraCS User Conference</vt:lpstr>
      <vt:lpstr>Agenda</vt:lpstr>
      <vt:lpstr>TraCS Forms</vt:lpstr>
      <vt:lpstr>Overview</vt:lpstr>
      <vt:lpstr>ELCI</vt:lpstr>
      <vt:lpstr>Alcohol</vt:lpstr>
      <vt:lpstr>NTC  Non-Traffic Citation</vt:lpstr>
      <vt:lpstr>NTC  Parking Ticket</vt:lpstr>
      <vt:lpstr>Crash and Amended Crash Fatal Supplement</vt:lpstr>
      <vt:lpstr>Use of Force &amp; Arrest Related Death UFAD</vt:lpstr>
      <vt:lpstr>Warning </vt:lpstr>
      <vt:lpstr>Driver Condition</vt:lpstr>
      <vt:lpstr>Forms Overview</vt:lpstr>
      <vt:lpstr>Forms Overview</vt:lpstr>
      <vt:lpstr>Forms Overview</vt:lpstr>
      <vt:lpstr>Forms Overview</vt:lpstr>
      <vt:lpstr>Forms Overview</vt:lpstr>
      <vt:lpstr>Forms Overview</vt:lpstr>
      <vt:lpstr>Forms Overview</vt:lpstr>
      <vt:lpstr>Forms Overview</vt:lpstr>
      <vt:lpstr>End Shifting</vt:lpstr>
      <vt:lpstr>Transmitting</vt:lpstr>
      <vt:lpstr>Archiving / Unarchiving</vt:lpstr>
      <vt:lpstr>Questions &amp; Answers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KIRKPATRICK, MARY K</dc:creator>
  <cp:lastModifiedBy>Dennis Rodenkirch</cp:lastModifiedBy>
  <cp:revision>354</cp:revision>
  <cp:lastPrinted>2019-08-13T19:48:33Z</cp:lastPrinted>
  <dcterms:created xsi:type="dcterms:W3CDTF">2017-03-13T20:15:47Z</dcterms:created>
  <dcterms:modified xsi:type="dcterms:W3CDTF">2019-10-11T19:53:29Z</dcterms:modified>
</cp:coreProperties>
</file>