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ink/ink1.xml" ContentType="application/inkml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ink/ink2.xml" ContentType="application/inkml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39"/>
  </p:notesMasterIdLst>
  <p:handoutMasterIdLst>
    <p:handoutMasterId r:id="rId40"/>
  </p:handoutMasterIdLst>
  <p:sldIdLst>
    <p:sldId id="271" r:id="rId3"/>
    <p:sldId id="272" r:id="rId4"/>
    <p:sldId id="393" r:id="rId5"/>
    <p:sldId id="394" r:id="rId6"/>
    <p:sldId id="383" r:id="rId7"/>
    <p:sldId id="418" r:id="rId8"/>
    <p:sldId id="402" r:id="rId9"/>
    <p:sldId id="368" r:id="rId10"/>
    <p:sldId id="370" r:id="rId11"/>
    <p:sldId id="421" r:id="rId12"/>
    <p:sldId id="395" r:id="rId13"/>
    <p:sldId id="396" r:id="rId14"/>
    <p:sldId id="399" r:id="rId15"/>
    <p:sldId id="400" r:id="rId16"/>
    <p:sldId id="401" r:id="rId17"/>
    <p:sldId id="403" r:id="rId18"/>
    <p:sldId id="404" r:id="rId19"/>
    <p:sldId id="405" r:id="rId20"/>
    <p:sldId id="406" r:id="rId21"/>
    <p:sldId id="407" r:id="rId22"/>
    <p:sldId id="408" r:id="rId23"/>
    <p:sldId id="410" r:id="rId24"/>
    <p:sldId id="411" r:id="rId25"/>
    <p:sldId id="412" r:id="rId26"/>
    <p:sldId id="413" r:id="rId27"/>
    <p:sldId id="414" r:id="rId28"/>
    <p:sldId id="415" r:id="rId29"/>
    <p:sldId id="416" r:id="rId30"/>
    <p:sldId id="417" r:id="rId31"/>
    <p:sldId id="437" r:id="rId32"/>
    <p:sldId id="438" r:id="rId33"/>
    <p:sldId id="422" r:id="rId34"/>
    <p:sldId id="390" r:id="rId35"/>
    <p:sldId id="436" r:id="rId36"/>
    <p:sldId id="419" r:id="rId37"/>
    <p:sldId id="420" r:id="rId38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6A"/>
    <a:srgbClr val="3D6384"/>
    <a:srgbClr val="D8B846"/>
    <a:srgbClr val="FFBE05"/>
    <a:srgbClr val="F2CD00"/>
    <a:srgbClr val="D8B832"/>
    <a:srgbClr val="A0284C"/>
    <a:srgbClr val="D8B85E"/>
    <a:srgbClr val="DCC070"/>
    <a:srgbClr val="1E3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68" autoAdjust="0"/>
    <p:restoredTop sz="96287" autoAdjust="0"/>
  </p:normalViewPr>
  <p:slideViewPr>
    <p:cSldViewPr snapToGrid="0">
      <p:cViewPr varScale="1">
        <p:scale>
          <a:sx n="72" d="100"/>
          <a:sy n="72" d="100"/>
        </p:scale>
        <p:origin x="1290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5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E387A35C-FE16-4401-8225-4521579CB0E4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230065EF-5B0B-4527-B697-707380E47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16072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18T16:09:57.360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DBFDDA02-9F01-45C1-BF11-C9918CE0F95A}" emma:medium="tactile" emma:mode="ink">
          <msink:context xmlns:msink="http://schemas.microsoft.com/ink/2010/main" type="writingRegion" rotatedBoundingBox="1173,1125 1188,1125 1188,1140 1173,1140"/>
        </emma:interpretation>
      </emma:emma>
    </inkml:annotationXML>
    <inkml:traceGroup>
      <inkml:annotationXML>
        <emma:emma xmlns:emma="http://www.w3.org/2003/04/emma" version="1.0">
          <emma:interpretation id="{2EF3A6D8-2DBA-44EA-BB84-F71448F32D89}" emma:medium="tactile" emma:mode="ink">
            <msink:context xmlns:msink="http://schemas.microsoft.com/ink/2010/main" type="paragraph" rotatedBoundingBox="1173,1125 1188,1125 1188,1140 1173,114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095C8D4-FFF5-4492-B995-6C18F77D0B29}" emma:medium="tactile" emma:mode="ink">
              <msink:context xmlns:msink="http://schemas.microsoft.com/ink/2010/main" type="line" rotatedBoundingBox="1173,1125 1188,1125 1188,1140 1173,1140"/>
            </emma:interpretation>
          </emma:emma>
        </inkml:annotationXML>
        <inkml:traceGroup>
          <inkml:annotationXML>
            <emma:emma xmlns:emma="http://www.w3.org/2003/04/emma" version="1.0">
              <emma:interpretation id="{3D22B72E-8A8E-4226-8662-1F1CB26AC21B}" emma:medium="tactile" emma:mode="ink">
                <msink:context xmlns:msink="http://schemas.microsoft.com/ink/2010/main" type="inkWord" rotatedBoundingBox="1173,1125 1188,1125 1188,1140 1173,1140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1 1 0,'0'0'224,"0"0"-32,0 0-96,0 0 65,0 0-33,0 0 32,0 0 128,0 0 0,0 0-95,0 0-1,0 0-64,0 0-64,0 0-32,0 0 0,0 0 32,0 0-32,0 0-32,0 0 0,0 0 0,0 0 32,0 0-32,0 0 0,0 0 0,0 0 0,0 0-32,0 0-192,0 0-96,0 0-97,0 0-223,0 0-33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25T20:26:41.688"/>
    </inkml:context>
    <inkml:brush xml:id="br0">
      <inkml:brushProperty name="width" value="0.05" units="cm"/>
      <inkml:brushProperty name="height" value="0.05" units="cm"/>
    </inkml:brush>
  </inkml:definitions>
  <inkml:traceGroup>
    <inkml:annotationXML>
      <emma:emma xmlns:emma="http://www.w3.org/2003/04/emma" version="1.0">
        <emma:interpretation id="{40F59283-50A0-4BF8-90CE-505926B97D5E}" emma:medium="tactile" emma:mode="ink">
          <msink:context xmlns:msink="http://schemas.microsoft.com/ink/2010/main" type="inkDrawing" rotatedBoundingBox="6181,3147 6205,3147 6205,3162 6181,3162" shapeName="Other"/>
        </emma:interpretation>
      </emma:emma>
    </inkml:annotationXML>
    <inkml:trace contextRef="#ctx0" brushRef="#br0">25 1 384,'0'0'417,"0"0"-97,0 0 0,0 0-31,0 0-1,0 0-160,0 0 32,0 0-32,0 0-96,0 0 64,0 0-64,0 0 65,0 0-33,0 0-32,-24 0 0,24 0 0,0 0 0,0 0-32,0 0 0,0 0 0,0 0 0,0 0 0,0 0-32,0 0-96,0 0-129,0 0-95,0 0-128,0 0-353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8B8B34B4-0DAC-4C17-B484-320AB1570CDC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03350" y="1160463"/>
            <a:ext cx="4178300" cy="313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67781"/>
            <a:ext cx="5588000" cy="3655457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/>
              <a:t>Wisconsin Department of Transportation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A3688F50-7C5E-4630-BBD8-8950DF35A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1315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2790" y="4456351"/>
            <a:ext cx="5588000" cy="36554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867016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10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0466850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6822033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6416132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3676284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4498169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5393466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0585020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6236760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18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712784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19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001905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256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20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3475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7456907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6561323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0792981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9372473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8700699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7711698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8019730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28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1649208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29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60612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5711808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30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9066170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9103508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6296847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33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5687026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34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1382352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6503">
              <a:defRPr/>
            </a:pPr>
            <a:fld id="{A3688F50-7C5E-4630-BBD8-8950DF35ABB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6503">
                <a:defRPr/>
              </a:pPr>
              <a:t>35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916503">
              <a:defRPr/>
            </a:pPr>
            <a:r>
              <a:rPr lang="en-US">
                <a:solidFill>
                  <a:prstClr val="black"/>
                </a:solidFill>
                <a:latin typeface="Calibri" panose="020F0502020204030204"/>
              </a:rPr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1891116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592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821781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04230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109928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620798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8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958623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88F50-7C5E-4630-BBD8-8950DF35ABB8}" type="slidenum">
              <a:rPr lang="en-US" smtClean="0"/>
              <a:t>9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Wisconsin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261286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A0284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69" y="5299578"/>
            <a:ext cx="1143000" cy="1143000"/>
          </a:xfrm>
          <a:prstGeom prst="rect">
            <a:avLst/>
          </a:prstGeom>
          <a:effectLst>
            <a:outerShdw blurRad="190500" algn="ctr" rotWithShape="0">
              <a:schemeClr val="tx1">
                <a:lumMod val="50000"/>
                <a:lumOff val="50000"/>
                <a:alpha val="7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15844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676435630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80943360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84345239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8B85E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2818768888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209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57350" indent="-28575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8362678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Bullet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59436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bullets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286000"/>
            <a:ext cx="7886700" cy="43513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247445455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or graph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or graph only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23888" y="2743200"/>
            <a:ext cx="7886700" cy="3825879"/>
          </a:xfrm>
          <a:prstGeom prst="rect">
            <a:avLst/>
          </a:prstGeom>
          <a:effectLst>
            <a:outerShdw blurRad="1016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400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858309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 baseline="0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E384B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A0284C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</p:spTree>
    <p:extLst>
      <p:ext uri="{BB962C8B-B14F-4D97-AF65-F5344CB8AC3E}">
        <p14:creationId xmlns:p14="http://schemas.microsoft.com/office/powerpoint/2010/main" val="115720425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Subhead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subhead and paragraph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A0284C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8650" y="2743200"/>
            <a:ext cx="7886700" cy="38254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100"/>
              </a:lnSpc>
              <a:buNone/>
              <a:defRPr baseline="0">
                <a:solidFill>
                  <a:srgbClr val="00416A"/>
                </a:solidFill>
                <a:latin typeface="Arial Narrow" panose="020B0606020202030204" pitchFamily="34" charset="0"/>
              </a:defRPr>
            </a:lvl1pPr>
            <a:lvl2pPr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>
              <a:defRPr baseline="0">
                <a:solidFill>
                  <a:srgbClr val="FFC00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paragraph.</a:t>
            </a:r>
          </a:p>
        </p:txBody>
      </p:sp>
    </p:spTree>
    <p:extLst>
      <p:ext uri="{BB962C8B-B14F-4D97-AF65-F5344CB8AC3E}">
        <p14:creationId xmlns:p14="http://schemas.microsoft.com/office/powerpoint/2010/main" val="342751159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84864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594360"/>
            <a:ext cx="8229600" cy="147574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lnSpc>
                <a:spcPts val="5600"/>
              </a:lnSpc>
              <a:defRPr sz="6000" b="1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Select to edit title </a:t>
            </a:r>
            <a:br>
              <a:rPr lang="en-US" dirty="0"/>
            </a:br>
            <a:r>
              <a:rPr lang="en-US" dirty="0"/>
              <a:t>Line 2 optional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63236"/>
            <a:ext cx="82296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buNone/>
              <a:defRPr sz="4700" b="1" spc="150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730496"/>
            <a:ext cx="8229600" cy="5486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4200"/>
              </a:lnSpc>
              <a:buNone/>
              <a:defRPr sz="4000" spc="100" baseline="0">
                <a:solidFill>
                  <a:srgbClr val="DCC070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Title of Presenter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505200"/>
            <a:ext cx="8229600" cy="100584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>
              <a:lnSpc>
                <a:spcPts val="2700"/>
              </a:lnSpc>
              <a:spcBef>
                <a:spcPts val="0"/>
              </a:spcBef>
              <a:buNone/>
              <a:defRPr sz="2800" spc="1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Name of conference or event</a:t>
            </a:r>
          </a:p>
          <a:p>
            <a:pPr lvl="0"/>
            <a:r>
              <a:rPr lang="en-US" dirty="0"/>
              <a:t>Location, City, State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559300"/>
            <a:ext cx="8229600" cy="482600"/>
          </a:xfrm>
          <a:prstGeom prst="rect">
            <a:avLst/>
          </a:prstGeom>
        </p:spPr>
        <p:txBody>
          <a:bodyPr lIns="0" tIns="0" rIns="0" anchor="t" anchorCtr="0"/>
          <a:lstStyle>
            <a:lvl1pPr marL="0" indent="0" algn="ctr">
              <a:buNone/>
              <a:defRPr sz="2500" b="1" baseline="0">
                <a:solidFill>
                  <a:srgbClr val="D8B85E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Month Day, Year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13" y="5299578"/>
            <a:ext cx="1143000" cy="114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206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357562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 Pictur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594360"/>
            <a:ext cx="7886700" cy="1270528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4400"/>
              </a:lnSpc>
              <a:defRPr sz="45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Example: picture and bullets</a:t>
            </a:r>
            <a:br>
              <a:rPr lang="en-US" dirty="0"/>
            </a:br>
            <a:r>
              <a:rPr lang="en-US" dirty="0"/>
              <a:t>Click here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1930401"/>
            <a:ext cx="7886700" cy="457200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600" b="1">
                <a:solidFill>
                  <a:srgbClr val="DCC070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3888" y="2743200"/>
            <a:ext cx="3867150" cy="382545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baseline="0">
                <a:solidFill>
                  <a:srgbClr val="D8B85E"/>
                </a:solidFill>
                <a:latin typeface="Arial Narrow" panose="020B060602020203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baseline="0">
                <a:solidFill>
                  <a:srgbClr val="DCC070"/>
                </a:solidFill>
                <a:latin typeface="Arial Narrow" panose="020B060602020203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here to edit bullet 1</a:t>
            </a:r>
          </a:p>
          <a:p>
            <a:pPr lvl="1"/>
            <a:r>
              <a:rPr lang="en-US" dirty="0"/>
              <a:t>Click here to edit bullet 2</a:t>
            </a:r>
          </a:p>
          <a:p>
            <a:pPr lvl="2"/>
            <a:r>
              <a:rPr lang="en-US" dirty="0"/>
              <a:t>Click here to edit bullet 3</a:t>
            </a:r>
          </a:p>
          <a:p>
            <a:pPr lvl="3"/>
            <a:r>
              <a:rPr lang="en-US" dirty="0"/>
              <a:t>Click here to edit bullet 4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24400" y="2743200"/>
            <a:ext cx="3786188" cy="3800052"/>
          </a:xfrm>
          <a:prstGeom prst="rect">
            <a:avLst/>
          </a:prstGeom>
          <a:effectLst>
            <a:outerShdw blurRad="88900" algn="tl" rotWithShape="0">
              <a:schemeClr val="tx2">
                <a:lumMod val="50000"/>
                <a:alpha val="70000"/>
              </a:schemeClr>
            </a:outerShdw>
          </a:effectLst>
        </p:spPr>
        <p:txBody>
          <a:bodyPr tIns="914400" rIns="91440" bIns="45720"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Double click on icon </a:t>
            </a:r>
            <a:br>
              <a:rPr lang="en-US" dirty="0"/>
            </a:br>
            <a:r>
              <a:rPr lang="en-US" dirty="0"/>
              <a:t>below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2408670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customXml" Target="../ink/ink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customXml" Target="../ink/ink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 3"/>
              <p14:cNvContentPartPr/>
              <p14:nvPr userDrawn="1"/>
            </p14:nvContentPartPr>
            <p14:xfrm>
              <a:off x="422348" y="405245"/>
              <a:ext cx="360" cy="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19108" y="402005"/>
                <a:ext cx="6840" cy="684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5" r:id="rId3"/>
    <p:sldLayoutId id="2147483679" r:id="rId4"/>
    <p:sldLayoutId id="2147483676" r:id="rId5"/>
    <p:sldLayoutId id="2147483677" r:id="rId6"/>
    <p:sldLayoutId id="2147483681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26" y="4360549"/>
            <a:ext cx="3775972" cy="24974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26" y="4512949"/>
            <a:ext cx="3775972" cy="24974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Ink 2"/>
              <p14:cNvContentPartPr/>
              <p14:nvPr userDrawn="1"/>
            </p14:nvContentPartPr>
            <p14:xfrm>
              <a:off x="2225343" y="1138497"/>
              <a:ext cx="9000" cy="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221743" y="1134897"/>
                <a:ext cx="15840" cy="756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6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72" r:id="rId5"/>
    <p:sldLayoutId id="2147483670" r:id="rId6"/>
    <p:sldLayoutId id="2147483680" r:id="rId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PNG"/><Relationship Id="rId5" Type="http://schemas.openxmlformats.org/officeDocument/2006/relationships/image" Target="../media/image20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18050"/>
            <a:ext cx="9144000" cy="1504259"/>
          </a:xfrm>
        </p:spPr>
        <p:txBody>
          <a:bodyPr/>
          <a:lstStyle/>
          <a:p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2019 Badger TraCS</a:t>
            </a:r>
            <a:b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pc="0" dirty="0">
                <a:latin typeface="Arial" panose="020B0604020202020204" pitchFamily="34" charset="0"/>
                <a:cs typeface="Arial" panose="020B0604020202020204" pitchFamily="34" charset="0"/>
              </a:rPr>
              <a:t>User Conference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7200" y="4409962"/>
            <a:ext cx="8229600" cy="623100"/>
          </a:xfrm>
        </p:spPr>
        <p:txBody>
          <a:bodyPr/>
          <a:lstStyle/>
          <a:p>
            <a:r>
              <a:rPr lang="en-US" sz="2000" spc="0" dirty="0">
                <a:latin typeface="Arial" panose="020B0604020202020204" pitchFamily="34" charset="0"/>
                <a:cs typeface="Arial" panose="020B0604020202020204" pitchFamily="34" charset="0"/>
              </a:rPr>
              <a:t>Holiday Inn Hotel &amp; Convention Center</a:t>
            </a:r>
          </a:p>
          <a:p>
            <a:r>
              <a:rPr lang="en-US" sz="2000" spc="0" dirty="0">
                <a:latin typeface="Arial" panose="020B0604020202020204" pitchFamily="34" charset="0"/>
                <a:cs typeface="Arial" panose="020B0604020202020204" pitchFamily="34" charset="0"/>
              </a:rPr>
              <a:t>1001 Amber Ave., Stevens Point, WI 54482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79098" y="5137375"/>
            <a:ext cx="2585805" cy="316992"/>
          </a:xfrm>
        </p:spPr>
        <p:txBody>
          <a:bodyPr/>
          <a:lstStyle/>
          <a:p>
            <a:r>
              <a:rPr lang="en-US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 16, 2019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1731FA-352E-4153-91FD-938D06C0E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7168" y="5207785"/>
            <a:ext cx="1177229" cy="117722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25400"/>
          </a:effectLst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234CFE-8FF9-410F-AE9B-26A67FBA1CDC}"/>
              </a:ext>
            </a:extLst>
          </p:cNvPr>
          <p:cNvSpPr txBox="1">
            <a:spLocks/>
          </p:cNvSpPr>
          <p:nvPr/>
        </p:nvSpPr>
        <p:spPr>
          <a:xfrm>
            <a:off x="0" y="1982162"/>
            <a:ext cx="9144000" cy="56726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spc="0" dirty="0">
                <a:solidFill>
                  <a:srgbClr val="F9D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 Hoc Reports for Beginners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7583C9-1DB0-496C-A69F-5F1732D44C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982" y="3365020"/>
            <a:ext cx="2781546" cy="468520"/>
          </a:xfrm>
        </p:spPr>
        <p:txBody>
          <a:bodyPr/>
          <a:lstStyle/>
          <a:p>
            <a:r>
              <a:rPr lang="en-US" sz="36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Alex Herrera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DDE7196-ABA6-40B4-8064-458867EDB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2878" y="3771197"/>
            <a:ext cx="2595755" cy="468520"/>
          </a:xfrm>
        </p:spPr>
        <p:txBody>
          <a:bodyPr/>
          <a:lstStyle/>
          <a:p>
            <a:r>
              <a:rPr lang="en-US" sz="2000" b="1" spc="0" dirty="0">
                <a:solidFill>
                  <a:srgbClr val="F9DC5C"/>
                </a:solidFill>
                <a:cs typeface="Arial" panose="020B0604020202020204" pitchFamily="34" charset="0"/>
              </a:rPr>
              <a:t>Badger TraCS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273CCD6-6D64-4CB4-AE2D-EA27595C7F50}"/>
              </a:ext>
            </a:extLst>
          </p:cNvPr>
          <p:cNvSpPr txBox="1">
            <a:spLocks/>
          </p:cNvSpPr>
          <p:nvPr/>
        </p:nvSpPr>
        <p:spPr>
          <a:xfrm>
            <a:off x="6063339" y="2764467"/>
            <a:ext cx="2781546" cy="106907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Insp.</a:t>
            </a:r>
          </a:p>
          <a:p>
            <a:r>
              <a:rPr lang="en-US" sz="36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Travis Lauer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BC33F3FE-6027-4E4C-B80D-75468710F495}"/>
              </a:ext>
            </a:extLst>
          </p:cNvPr>
          <p:cNvSpPr txBox="1">
            <a:spLocks/>
          </p:cNvSpPr>
          <p:nvPr/>
        </p:nvSpPr>
        <p:spPr>
          <a:xfrm>
            <a:off x="3036498" y="2786934"/>
            <a:ext cx="2781546" cy="104660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00" b="1" kern="1200" spc="15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Insp.</a:t>
            </a:r>
          </a:p>
          <a:p>
            <a:r>
              <a:rPr lang="en-US" sz="360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 Fetzer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088F7CF-E10E-4608-8D55-E19256437645}"/>
              </a:ext>
            </a:extLst>
          </p:cNvPr>
          <p:cNvSpPr txBox="1">
            <a:spLocks/>
          </p:cNvSpPr>
          <p:nvPr/>
        </p:nvSpPr>
        <p:spPr>
          <a:xfrm>
            <a:off x="6093887" y="3771197"/>
            <a:ext cx="2595755" cy="46852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 spc="1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spc="0" dirty="0">
                <a:solidFill>
                  <a:srgbClr val="F9DC5C"/>
                </a:solidFill>
                <a:cs typeface="Arial" panose="020B0604020202020204" pitchFamily="34" charset="0"/>
              </a:rPr>
              <a:t>Wisconsin State Patrol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4A7564F-B44B-4E80-8B68-A629466818EF}"/>
              </a:ext>
            </a:extLst>
          </p:cNvPr>
          <p:cNvSpPr txBox="1">
            <a:spLocks/>
          </p:cNvSpPr>
          <p:nvPr/>
        </p:nvSpPr>
        <p:spPr>
          <a:xfrm>
            <a:off x="3067046" y="3771197"/>
            <a:ext cx="2595755" cy="46852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ctr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 spc="1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spc="0" dirty="0">
                <a:solidFill>
                  <a:srgbClr val="F9DC5C"/>
                </a:solidFill>
                <a:cs typeface="Arial" panose="020B0604020202020204" pitchFamily="34" charset="0"/>
              </a:rPr>
              <a:t>Wisconsin State Patrol</a:t>
            </a:r>
          </a:p>
        </p:txBody>
      </p:sp>
    </p:spTree>
    <p:extLst>
      <p:ext uri="{BB962C8B-B14F-4D97-AF65-F5344CB8AC3E}">
        <p14:creationId xmlns:p14="http://schemas.microsoft.com/office/powerpoint/2010/main" val="2096451165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Handout p. 3 - 10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26EF4BA-3297-4130-8097-4FDDF7FDD790}"/>
              </a:ext>
            </a:extLst>
          </p:cNvPr>
          <p:cNvSpPr txBox="1">
            <a:spLocks/>
          </p:cNvSpPr>
          <p:nvPr/>
        </p:nvSpPr>
        <p:spPr>
          <a:xfrm>
            <a:off x="0" y="1819074"/>
            <a:ext cx="9267824" cy="50389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The rest of the handout will guide you through the four practice queries that we will go through in this session.</a:t>
            </a:r>
          </a:p>
          <a:p>
            <a:pPr marL="0" indent="0">
              <a:buNone/>
            </a:pPr>
            <a:endParaRPr lang="en-US" sz="2400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Each query is more complex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than the last.</a:t>
            </a:r>
          </a:p>
          <a:p>
            <a:pPr marL="0" indent="0">
              <a:buNone/>
            </a:pPr>
            <a:endParaRPr lang="en-US" sz="2400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Queries represent different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functionalities offered by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TraCS Ad Hoc Queries.</a:t>
            </a:r>
          </a:p>
          <a:p>
            <a:pPr marL="0" indent="0">
              <a:buNone/>
            </a:pPr>
            <a:endParaRPr lang="en-US" sz="2400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We will provide time toward the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End of the training for Q&amp;A and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for creating your own queries.</a:t>
            </a: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41984E-96C9-497A-8488-FF81E2AE5B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" t="1899" r="4357"/>
          <a:stretch/>
        </p:blipFill>
        <p:spPr>
          <a:xfrm>
            <a:off x="4465983" y="2408712"/>
            <a:ext cx="4412203" cy="446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81520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Query Builder - Overview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Accessing the </a:t>
            </a:r>
            <a:r>
              <a:rPr lang="en-US" sz="3200" b="1" i="1" dirty="0"/>
              <a:t>Ad Hoc Query Builder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4" name="Picture 23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76766CC5-5467-4065-8EE1-C212F4A1D3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07"/>
          <a:stretch/>
        </p:blipFill>
        <p:spPr>
          <a:xfrm>
            <a:off x="3302499" y="1780901"/>
            <a:ext cx="5659992" cy="5088944"/>
          </a:xfrm>
          <a:prstGeom prst="rect">
            <a:avLst/>
          </a:prstGeom>
          <a:ln w="3175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341308" y="2034123"/>
            <a:ext cx="2727894" cy="4467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b="1" u="sng" dirty="0">
                <a:solidFill>
                  <a:srgbClr val="F9DC5C"/>
                </a:solidFill>
              </a:rPr>
              <a:t>TraCS Office</a:t>
            </a:r>
            <a:endParaRPr lang="en-US" sz="2200" u="sng" dirty="0">
              <a:solidFill>
                <a:srgbClr val="FFC00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D2652E1-4C9F-48AC-9166-0AAF7A59C6ED}"/>
              </a:ext>
            </a:extLst>
          </p:cNvPr>
          <p:cNvSpPr/>
          <p:nvPr/>
        </p:nvSpPr>
        <p:spPr>
          <a:xfrm rot="8100000">
            <a:off x="5706078" y="4966470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081236-EB40-4C54-8D56-E127FC8BF9C5}"/>
              </a:ext>
            </a:extLst>
          </p:cNvPr>
          <p:cNvSpPr txBox="1"/>
          <p:nvPr/>
        </p:nvSpPr>
        <p:spPr>
          <a:xfrm>
            <a:off x="1041075" y="2510936"/>
            <a:ext cx="125528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Search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45778D7-549A-4B38-A2B5-BD9B1A9E7A6F}"/>
              </a:ext>
            </a:extLst>
          </p:cNvPr>
          <p:cNvCxnSpPr>
            <a:cxnSpLocks/>
          </p:cNvCxnSpPr>
          <p:nvPr/>
        </p:nvCxnSpPr>
        <p:spPr>
          <a:xfrm>
            <a:off x="1607751" y="2972601"/>
            <a:ext cx="0" cy="742766"/>
          </a:xfrm>
          <a:prstGeom prst="straightConnector1">
            <a:avLst/>
          </a:prstGeom>
          <a:ln w="38100" cap="flat" cmpd="sng" algn="ctr">
            <a:solidFill>
              <a:srgbClr val="F9DC5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B52DF3B-2E98-447E-9B7E-190FDAABE252}"/>
              </a:ext>
            </a:extLst>
          </p:cNvPr>
          <p:cNvSpPr txBox="1"/>
          <p:nvPr/>
        </p:nvSpPr>
        <p:spPr>
          <a:xfrm>
            <a:off x="847727" y="3729656"/>
            <a:ext cx="164197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Advanced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579207-34BA-4354-8B61-6CA4C3498A10}"/>
              </a:ext>
            </a:extLst>
          </p:cNvPr>
          <p:cNvSpPr txBox="1"/>
          <p:nvPr/>
        </p:nvSpPr>
        <p:spPr>
          <a:xfrm>
            <a:off x="422592" y="4948376"/>
            <a:ext cx="249224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Ad Hoc Queries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EF23B5-34AE-47E8-8840-17550643CF7E}"/>
              </a:ext>
            </a:extLst>
          </p:cNvPr>
          <p:cNvSpPr txBox="1"/>
          <p:nvPr/>
        </p:nvSpPr>
        <p:spPr>
          <a:xfrm>
            <a:off x="1242253" y="6220441"/>
            <a:ext cx="85292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New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B432736-04F8-4B55-ABD5-0548AF5202D9}"/>
              </a:ext>
            </a:extLst>
          </p:cNvPr>
          <p:cNvSpPr/>
          <p:nvPr/>
        </p:nvSpPr>
        <p:spPr>
          <a:xfrm>
            <a:off x="4433853" y="6594863"/>
            <a:ext cx="458526" cy="123578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48FF33-D27D-4F83-B044-78C8A7FFD368}"/>
              </a:ext>
            </a:extLst>
          </p:cNvPr>
          <p:cNvCxnSpPr>
            <a:cxnSpLocks/>
          </p:cNvCxnSpPr>
          <p:nvPr/>
        </p:nvCxnSpPr>
        <p:spPr>
          <a:xfrm>
            <a:off x="1601246" y="4205610"/>
            <a:ext cx="0" cy="742766"/>
          </a:xfrm>
          <a:prstGeom prst="straightConnector1">
            <a:avLst/>
          </a:prstGeom>
          <a:ln w="38100" cap="flat" cmpd="sng" algn="ctr">
            <a:solidFill>
              <a:srgbClr val="F9DC5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5514283-93CE-414B-AC5F-EF57EBBF6185}"/>
              </a:ext>
            </a:extLst>
          </p:cNvPr>
          <p:cNvCxnSpPr>
            <a:cxnSpLocks/>
          </p:cNvCxnSpPr>
          <p:nvPr/>
        </p:nvCxnSpPr>
        <p:spPr>
          <a:xfrm>
            <a:off x="1596220" y="5477675"/>
            <a:ext cx="0" cy="742766"/>
          </a:xfrm>
          <a:prstGeom prst="straightConnector1">
            <a:avLst/>
          </a:prstGeom>
          <a:ln w="38100" cap="flat" cmpd="sng" algn="ctr">
            <a:solidFill>
              <a:srgbClr val="F9DC5C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7391337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F7624EE-E577-41FC-AF6B-42371D0B9416}"/>
              </a:ext>
            </a:extLst>
          </p:cNvPr>
          <p:cNvGrpSpPr/>
          <p:nvPr/>
        </p:nvGrpSpPr>
        <p:grpSpPr>
          <a:xfrm>
            <a:off x="784412" y="2392863"/>
            <a:ext cx="7575176" cy="4187919"/>
            <a:chOff x="784412" y="2392863"/>
            <a:chExt cx="7575176" cy="4187919"/>
          </a:xfrm>
        </p:grpSpPr>
        <p:pic>
          <p:nvPicPr>
            <p:cNvPr id="13" name="Picture 12" descr="A screenshot of a social media post&#10;&#10;Description generated with very high confidence">
              <a:extLst>
                <a:ext uri="{FF2B5EF4-FFF2-40B4-BE49-F238E27FC236}">
                  <a16:creationId xmlns:a16="http://schemas.microsoft.com/office/drawing/2014/main" id="{19DF27F8-B46A-466C-BE4E-47F0360FBA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412" y="2392863"/>
              <a:ext cx="7575176" cy="2255488"/>
            </a:xfrm>
            <a:prstGeom prst="rect">
              <a:avLst/>
            </a:prstGeom>
          </p:spPr>
        </p:pic>
        <p:pic>
          <p:nvPicPr>
            <p:cNvPr id="3" name="Picture 2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DAA7AAF2-0C7D-42E8-89E1-45A88EA04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412" y="4648351"/>
              <a:ext cx="7575176" cy="1932431"/>
            </a:xfrm>
            <a:prstGeom prst="rect">
              <a:avLst/>
            </a:prstGeom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Query Builder - Overview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The different parts of Query Builder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C880CABB-762B-4655-A8B2-78419F7FFEBE}"/>
              </a:ext>
            </a:extLst>
          </p:cNvPr>
          <p:cNvSpPr/>
          <p:nvPr/>
        </p:nvSpPr>
        <p:spPr>
          <a:xfrm rot="2700000">
            <a:off x="41036" y="1916706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8F029271-8B90-4562-A403-01CF93987876}"/>
              </a:ext>
            </a:extLst>
          </p:cNvPr>
          <p:cNvSpPr/>
          <p:nvPr/>
        </p:nvSpPr>
        <p:spPr>
          <a:xfrm rot="2700000">
            <a:off x="3093992" y="1916707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167882F-3B85-4500-B800-127F73ED957D}"/>
              </a:ext>
            </a:extLst>
          </p:cNvPr>
          <p:cNvSpPr/>
          <p:nvPr/>
        </p:nvSpPr>
        <p:spPr>
          <a:xfrm rot="2700000">
            <a:off x="5521311" y="1916705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CD31D7F-E0BD-462D-BFDC-475EBD3A4108}"/>
              </a:ext>
            </a:extLst>
          </p:cNvPr>
          <p:cNvSpPr/>
          <p:nvPr/>
        </p:nvSpPr>
        <p:spPr>
          <a:xfrm>
            <a:off x="105771" y="4997913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475B358-0878-4BCF-BDCE-62E89BA5289B}"/>
              </a:ext>
            </a:extLst>
          </p:cNvPr>
          <p:cNvSpPr txBox="1"/>
          <p:nvPr/>
        </p:nvSpPr>
        <p:spPr>
          <a:xfrm>
            <a:off x="857248" y="1958618"/>
            <a:ext cx="244336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Query Name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53EB4D-43DF-4552-9032-41F19E965721}"/>
              </a:ext>
            </a:extLst>
          </p:cNvPr>
          <p:cNvSpPr txBox="1"/>
          <p:nvPr/>
        </p:nvSpPr>
        <p:spPr>
          <a:xfrm>
            <a:off x="3885396" y="1974136"/>
            <a:ext cx="163910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Database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613D04-5D44-497E-A748-A818042F453B}"/>
              </a:ext>
            </a:extLst>
          </p:cNvPr>
          <p:cNvSpPr txBox="1"/>
          <p:nvPr/>
        </p:nvSpPr>
        <p:spPr>
          <a:xfrm>
            <a:off x="6304746" y="1957234"/>
            <a:ext cx="275935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Include Archive?</a:t>
            </a:r>
            <a:endParaRPr lang="en-US" sz="2400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7ECFA5-4BA2-4D27-8EF1-C3CA25081A76}"/>
              </a:ext>
            </a:extLst>
          </p:cNvPr>
          <p:cNvSpPr txBox="1"/>
          <p:nvPr/>
        </p:nvSpPr>
        <p:spPr>
          <a:xfrm>
            <a:off x="1029135" y="5146970"/>
            <a:ext cx="611461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n>
                  <a:solidFill>
                    <a:srgbClr val="D8B846"/>
                  </a:solidFill>
                </a:ln>
                <a:solidFill>
                  <a:srgbClr val="FFBE05"/>
                </a:solidFill>
                <a:latin typeface="Arial Narrow" panose="020B0606020202030204" pitchFamily="34" charset="0"/>
              </a:rPr>
              <a:t>Query Criteria – query workspace</a:t>
            </a:r>
            <a:endParaRPr lang="en-US" sz="2400" dirty="0">
              <a:ln>
                <a:solidFill>
                  <a:srgbClr val="D8B846"/>
                </a:solidFill>
              </a:ln>
              <a:solidFill>
                <a:srgbClr val="FFBE0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696494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3"/>
            <a:ext cx="9143999" cy="988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  <a:p>
            <a:pPr marL="0" indent="0" algn="ctr">
              <a:buNone/>
            </a:pPr>
            <a:r>
              <a:rPr lang="en-US" sz="3200" dirty="0"/>
              <a:t>Handout p.3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4FBFFBF-0730-405B-9410-BB50A4EAFC2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1286" y="3094559"/>
          <a:ext cx="8221428" cy="1995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6297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614114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003729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252524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784764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73973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Junction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JunctionJunctionLocation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Intersection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Form Information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Status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Transmitted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Summary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SummaryTotalInjured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Greater Than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0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539343903"/>
                  </a:ext>
                </a:extLst>
              </a:tr>
              <a:tr h="499750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Summary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SummaryDateOccurred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</a:tbl>
          </a:graphicData>
        </a:graphic>
      </p:graphicFrame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D634CBB-19E9-4E82-9BD9-FAD88A61C6F2}"/>
              </a:ext>
            </a:extLst>
          </p:cNvPr>
          <p:cNvSpPr txBox="1">
            <a:spLocks/>
          </p:cNvSpPr>
          <p:nvPr/>
        </p:nvSpPr>
        <p:spPr>
          <a:xfrm>
            <a:off x="209548" y="2267386"/>
            <a:ext cx="8558891" cy="4467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“What data do I need to answer this question?”</a:t>
            </a:r>
            <a:endParaRPr lang="en-US" sz="2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49861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39F13E1-6EF8-41BA-9CB9-940073BFF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481" y="2784365"/>
            <a:ext cx="6956277" cy="1617476"/>
          </a:xfrm>
          <a:prstGeom prst="rect">
            <a:avLst/>
          </a:prstGeom>
        </p:spPr>
      </p:pic>
      <p:pic>
        <p:nvPicPr>
          <p:cNvPr id="18" name="Picture 1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499D5B6-C686-40D5-8D1E-C3AFBA0F0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641" y="5274560"/>
            <a:ext cx="6956277" cy="125962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244754" y="1648907"/>
            <a:ext cx="8043839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Summary 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100" b="1" i="1" u="sng" dirty="0">
                <a:solidFill>
                  <a:srgbClr val="F9DC5C"/>
                </a:solidFill>
              </a:rPr>
              <a:t>Crash Date</a:t>
            </a:r>
            <a:r>
              <a:rPr lang="en-US" sz="2100" b="1" dirty="0">
                <a:solidFill>
                  <a:srgbClr val="F9DC5C"/>
                </a:solidFill>
              </a:rPr>
              <a:t>: </a:t>
            </a:r>
            <a:r>
              <a:rPr lang="en-US" sz="2100" dirty="0">
                <a:solidFill>
                  <a:srgbClr val="F9DC5C"/>
                </a:solidFill>
              </a:rPr>
              <a:t>must have taken place in 2018.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100" b="1" i="1" u="sng" dirty="0">
                <a:solidFill>
                  <a:srgbClr val="F9DC5C"/>
                </a:solidFill>
              </a:rPr>
              <a:t>Total Injured</a:t>
            </a:r>
            <a:r>
              <a:rPr lang="en-US" sz="2100" b="1" dirty="0">
                <a:solidFill>
                  <a:srgbClr val="F9DC5C"/>
                </a:solidFill>
              </a:rPr>
              <a:t>: </a:t>
            </a:r>
            <a:r>
              <a:rPr lang="en-US" sz="2100" dirty="0">
                <a:solidFill>
                  <a:srgbClr val="F9DC5C"/>
                </a:solidFill>
              </a:rPr>
              <a:t>there must be injured individuals (more than zero).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5A713D8-D762-47F2-9F0A-11C94DA8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E63F4FD-F476-44E6-9E9A-1A4E3084F71E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Where do I find the information on the form?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A11680D-3068-4992-8C2B-3F802A665900}"/>
              </a:ext>
            </a:extLst>
          </p:cNvPr>
          <p:cNvSpPr/>
          <p:nvPr/>
        </p:nvSpPr>
        <p:spPr>
          <a:xfrm>
            <a:off x="244754" y="4448202"/>
            <a:ext cx="793216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Crash Scene 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100" b="1" i="1" u="sng" dirty="0">
                <a:solidFill>
                  <a:srgbClr val="F9DC5C"/>
                </a:solidFill>
              </a:rPr>
              <a:t>Junction Location</a:t>
            </a:r>
            <a:r>
              <a:rPr lang="en-US" sz="2100" b="1" dirty="0">
                <a:solidFill>
                  <a:srgbClr val="F9DC5C"/>
                </a:solidFill>
              </a:rPr>
              <a:t>: </a:t>
            </a:r>
            <a:r>
              <a:rPr lang="en-US" sz="2100" dirty="0">
                <a:solidFill>
                  <a:srgbClr val="F9DC5C"/>
                </a:solidFill>
              </a:rPr>
              <a:t>must have occurred within an intersection.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6F05057-5665-499C-84FE-46B13AD39672}"/>
              </a:ext>
            </a:extLst>
          </p:cNvPr>
          <p:cNvSpPr/>
          <p:nvPr/>
        </p:nvSpPr>
        <p:spPr>
          <a:xfrm>
            <a:off x="1220641" y="2987040"/>
            <a:ext cx="1714148" cy="319795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E7EAD19B-ED2A-4C14-90BC-0DC72A54BD36}"/>
              </a:ext>
            </a:extLst>
          </p:cNvPr>
          <p:cNvSpPr/>
          <p:nvPr/>
        </p:nvSpPr>
        <p:spPr>
          <a:xfrm>
            <a:off x="343515" y="2748686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50D06A2-59C3-4D50-A2A7-A40971C9F9C4}"/>
              </a:ext>
            </a:extLst>
          </p:cNvPr>
          <p:cNvSpPr/>
          <p:nvPr/>
        </p:nvSpPr>
        <p:spPr>
          <a:xfrm>
            <a:off x="6338122" y="3340322"/>
            <a:ext cx="829032" cy="319795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096A394-DAA5-4346-8AE2-47519761C2AF}"/>
              </a:ext>
            </a:extLst>
          </p:cNvPr>
          <p:cNvSpPr/>
          <p:nvPr/>
        </p:nvSpPr>
        <p:spPr>
          <a:xfrm rot="13500000">
            <a:off x="6897046" y="3504926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89351D9-61E2-44EC-90D5-E3F14673950E}"/>
              </a:ext>
            </a:extLst>
          </p:cNvPr>
          <p:cNvSpPr/>
          <p:nvPr/>
        </p:nvSpPr>
        <p:spPr>
          <a:xfrm>
            <a:off x="2771961" y="6150550"/>
            <a:ext cx="2244175" cy="319795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8C748F9-7E54-4592-A9B3-A620C4C53F94}"/>
              </a:ext>
            </a:extLst>
          </p:cNvPr>
          <p:cNvSpPr/>
          <p:nvPr/>
        </p:nvSpPr>
        <p:spPr>
          <a:xfrm rot="2700000">
            <a:off x="2030973" y="5439915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797470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244755" y="1648907"/>
            <a:ext cx="788300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Form Information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100" b="1" i="1" u="sng" dirty="0">
                <a:solidFill>
                  <a:srgbClr val="F9DC5C"/>
                </a:solidFill>
              </a:rPr>
              <a:t>Status</a:t>
            </a:r>
            <a:r>
              <a:rPr lang="en-US" sz="2100" b="1" dirty="0">
                <a:solidFill>
                  <a:srgbClr val="F9DC5C"/>
                </a:solidFill>
              </a:rPr>
              <a:t>: </a:t>
            </a:r>
            <a:r>
              <a:rPr lang="en-US" sz="2100" dirty="0">
                <a:solidFill>
                  <a:srgbClr val="F9DC5C"/>
                </a:solidFill>
              </a:rPr>
              <a:t>the form must have been transmitted.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5A713D8-D762-47F2-9F0A-11C94DA8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E63F4FD-F476-44E6-9E9A-1A4E3084F71E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Where do I find the information on the form?</a:t>
            </a:r>
          </a:p>
        </p:txBody>
      </p:sp>
      <p:pic>
        <p:nvPicPr>
          <p:cNvPr id="3" name="Picture 2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3B56F9BF-53E7-44BC-B949-75E80E7B52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569" y="2532500"/>
            <a:ext cx="5746777" cy="4050270"/>
          </a:xfrm>
          <a:prstGeom prst="rect">
            <a:avLst/>
          </a:prstGeom>
          <a:ln w="3175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C53BFD4-3839-4EEE-AB3E-D32DAAB72E29}"/>
              </a:ext>
            </a:extLst>
          </p:cNvPr>
          <p:cNvSpPr/>
          <p:nvPr/>
        </p:nvSpPr>
        <p:spPr>
          <a:xfrm>
            <a:off x="4330740" y="3797891"/>
            <a:ext cx="580383" cy="157560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E7EAD19B-ED2A-4C14-90BC-0DC72A54BD36}"/>
              </a:ext>
            </a:extLst>
          </p:cNvPr>
          <p:cNvSpPr/>
          <p:nvPr/>
        </p:nvSpPr>
        <p:spPr>
          <a:xfrm rot="2700000">
            <a:off x="3594320" y="3106418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866829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988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  <a:p>
            <a:pPr marL="0" indent="0" algn="ctr">
              <a:buNone/>
            </a:pPr>
            <a:r>
              <a:rPr lang="en-US" sz="3200" dirty="0"/>
              <a:t>Handout p.3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4FBFFBF-0730-405B-9410-BB50A4EAFC2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1286" y="1893019"/>
          <a:ext cx="8221428" cy="1995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6297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614114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003729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407381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629907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73973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Junction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JunctionJunctionLocation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Intersection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Form Information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Status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Transmitted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Summary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SummaryTotalInjured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Greater Than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0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539343903"/>
                  </a:ext>
                </a:extLst>
              </a:tr>
              <a:tr h="499750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Crash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Summary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SummaryDateOccurred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User Entered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E08FCB26-76C1-4EE9-A501-49085F4F1502}"/>
              </a:ext>
            </a:extLst>
          </p:cNvPr>
          <p:cNvGrpSpPr/>
          <p:nvPr/>
        </p:nvGrpSpPr>
        <p:grpSpPr>
          <a:xfrm>
            <a:off x="173415" y="4208016"/>
            <a:ext cx="8797170" cy="2412545"/>
            <a:chOff x="811667" y="2258144"/>
            <a:chExt cx="7520665" cy="206247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A69625F-BD0A-4CB0-B438-2893D663F4F7}"/>
                </a:ext>
              </a:extLst>
            </p:cNvPr>
            <p:cNvGrpSpPr/>
            <p:nvPr/>
          </p:nvGrpSpPr>
          <p:grpSpPr>
            <a:xfrm>
              <a:off x="811667" y="2258144"/>
              <a:ext cx="7520665" cy="2062475"/>
              <a:chOff x="811667" y="2258144"/>
              <a:chExt cx="7520665" cy="2062475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47DD5CA1-3469-4A80-922D-35AB06BCE4CE}"/>
                  </a:ext>
                </a:extLst>
              </p:cNvPr>
              <p:cNvGrpSpPr/>
              <p:nvPr/>
            </p:nvGrpSpPr>
            <p:grpSpPr>
              <a:xfrm>
                <a:off x="811667" y="2258144"/>
                <a:ext cx="7520665" cy="2062475"/>
                <a:chOff x="811667" y="2258144"/>
                <a:chExt cx="7520665" cy="2062475"/>
              </a:xfrm>
            </p:grpSpPr>
            <p:pic>
              <p:nvPicPr>
                <p:cNvPr id="8" name="Picture 7" descr="A screenshot of a social media post&#10;&#10;Description generated with very high confidence">
                  <a:extLst>
                    <a:ext uri="{FF2B5EF4-FFF2-40B4-BE49-F238E27FC236}">
                      <a16:creationId xmlns:a16="http://schemas.microsoft.com/office/drawing/2014/main" id="{EDDDE397-D07D-4005-ADFF-0C73C0870A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1667" y="2258144"/>
                  <a:ext cx="7520665" cy="2062475"/>
                </a:xfrm>
                <a:prstGeom prst="rect">
                  <a:avLst/>
                </a:prstGeom>
                <a:ln w="3175">
                  <a:solidFill>
                    <a:schemeClr val="bg1">
                      <a:lumMod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" name="Picture 3" descr="A screenshot of a social media post&#10;&#10;Description generated with very high confidence">
                  <a:extLst>
                    <a:ext uri="{FF2B5EF4-FFF2-40B4-BE49-F238E27FC236}">
                      <a16:creationId xmlns:a16="http://schemas.microsoft.com/office/drawing/2014/main" id="{B2556B9D-8FEE-4ACE-8FDF-D1630AD4FF4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2725" y="2728939"/>
                  <a:ext cx="6918616" cy="1544055"/>
                </a:xfrm>
                <a:prstGeom prst="rect">
                  <a:avLst/>
                </a:prstGeom>
                <a:ln w="3175" cap="sq">
                  <a:noFill/>
                  <a:miter lim="800000"/>
                </a:ln>
                <a:effectLst/>
              </p:spPr>
            </p:pic>
          </p:grpSp>
          <p:pic>
            <p:nvPicPr>
              <p:cNvPr id="13" name="Picture 12" descr="A screenshot of a social media post&#10;&#10;Description generated with very high confidence">
                <a:extLst>
                  <a:ext uri="{FF2B5EF4-FFF2-40B4-BE49-F238E27FC236}">
                    <a16:creationId xmlns:a16="http://schemas.microsoft.com/office/drawing/2014/main" id="{AFEA5815-5F6D-4394-A6BC-9259438FD8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2670" t="77704" b="13267"/>
              <a:stretch/>
            </p:blipFill>
            <p:spPr>
              <a:xfrm>
                <a:off x="7777081" y="3810663"/>
                <a:ext cx="555251" cy="203653"/>
              </a:xfrm>
              <a:prstGeom prst="rect">
                <a:avLst/>
              </a:prstGeom>
            </p:spPr>
          </p:pic>
        </p:grpSp>
        <p:pic>
          <p:nvPicPr>
            <p:cNvPr id="19" name="Picture 18" descr="A screenshot of a social media post&#10;&#10;Description generated with very high confidence">
              <a:extLst>
                <a:ext uri="{FF2B5EF4-FFF2-40B4-BE49-F238E27FC236}">
                  <a16:creationId xmlns:a16="http://schemas.microsoft.com/office/drawing/2014/main" id="{19215682-8628-4549-9B28-486B25A06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725" y="2755230"/>
              <a:ext cx="7421615" cy="1518225"/>
            </a:xfrm>
            <a:prstGeom prst="rect">
              <a:avLst/>
            </a:prstGeom>
          </p:spPr>
        </p:pic>
      </p:grp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2D8E7D1-9715-4B90-8157-FA0BF7626EF9}"/>
              </a:ext>
            </a:extLst>
          </p:cNvPr>
          <p:cNvSpPr/>
          <p:nvPr/>
        </p:nvSpPr>
        <p:spPr>
          <a:xfrm rot="5400000">
            <a:off x="6645140" y="5463594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713576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2F25C8-3EA9-41A4-B154-0E585BD6C5B9}"/>
              </a:ext>
            </a:extLst>
          </p:cNvPr>
          <p:cNvGrpSpPr/>
          <p:nvPr/>
        </p:nvGrpSpPr>
        <p:grpSpPr>
          <a:xfrm>
            <a:off x="1731276" y="4403741"/>
            <a:ext cx="5259581" cy="2332188"/>
            <a:chOff x="1940208" y="4403741"/>
            <a:chExt cx="5259581" cy="2332188"/>
          </a:xfrm>
        </p:grpSpPr>
        <p:pic>
          <p:nvPicPr>
            <p:cNvPr id="21" name="Picture 20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20CDBD6C-A96D-40FF-8E5C-C499B902D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5414" y="4403741"/>
              <a:ext cx="4664375" cy="2332188"/>
            </a:xfrm>
            <a:prstGeom prst="rect">
              <a:avLst/>
            </a:prstGeom>
            <a:ln>
              <a:solidFill>
                <a:srgbClr val="00416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Arrow: Right 16">
              <a:extLst>
                <a:ext uri="{FF2B5EF4-FFF2-40B4-BE49-F238E27FC236}">
                  <a16:creationId xmlns:a16="http://schemas.microsoft.com/office/drawing/2014/main" id="{C2D8E7D1-9715-4B90-8157-FA0BF7626EF9}"/>
                </a:ext>
              </a:extLst>
            </p:cNvPr>
            <p:cNvSpPr/>
            <p:nvPr/>
          </p:nvSpPr>
          <p:spPr>
            <a:xfrm rot="2700000">
              <a:off x="2029342" y="4636051"/>
              <a:ext cx="923364" cy="824753"/>
            </a:xfrm>
            <a:prstGeom prst="rightArrow">
              <a:avLst/>
            </a:prstGeom>
            <a:solidFill>
              <a:srgbClr val="FFBE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Arrow: Right 19">
              <a:extLst>
                <a:ext uri="{FF2B5EF4-FFF2-40B4-BE49-F238E27FC236}">
                  <a16:creationId xmlns:a16="http://schemas.microsoft.com/office/drawing/2014/main" id="{A5EB43C5-84FC-48A4-8884-2DC5E541A1E8}"/>
                </a:ext>
              </a:extLst>
            </p:cNvPr>
            <p:cNvSpPr/>
            <p:nvPr/>
          </p:nvSpPr>
          <p:spPr>
            <a:xfrm rot="2700000">
              <a:off x="1890903" y="5811022"/>
              <a:ext cx="923364" cy="824753"/>
            </a:xfrm>
            <a:prstGeom prst="rightArrow">
              <a:avLst/>
            </a:prstGeom>
            <a:solidFill>
              <a:srgbClr val="FFBE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3EB0CE2-C61C-4692-836A-5B1FC305651C}"/>
              </a:ext>
            </a:extLst>
          </p:cNvPr>
          <p:cNvGrpSpPr/>
          <p:nvPr/>
        </p:nvGrpSpPr>
        <p:grpSpPr>
          <a:xfrm>
            <a:off x="35469" y="1873192"/>
            <a:ext cx="9073063" cy="2449822"/>
            <a:chOff x="200712" y="4318532"/>
            <a:chExt cx="8824773" cy="2382781"/>
          </a:xfrm>
        </p:grpSpPr>
        <p:pic>
          <p:nvPicPr>
            <p:cNvPr id="12" name="Picture 11" descr="A screenshot of a social media post&#10;&#10;Description generated with very high confidence">
              <a:extLst>
                <a:ext uri="{FF2B5EF4-FFF2-40B4-BE49-F238E27FC236}">
                  <a16:creationId xmlns:a16="http://schemas.microsoft.com/office/drawing/2014/main" id="{D5C9BCB6-63E3-4C46-B4DB-700B0B1ED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712" y="4318532"/>
              <a:ext cx="8742577" cy="2382781"/>
            </a:xfrm>
            <a:prstGeom prst="rect">
              <a:avLst/>
            </a:prstGeom>
          </p:spPr>
        </p:pic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22A1FD12-3D56-4F41-AEC2-2EDBF2CDF0D1}"/>
                </a:ext>
              </a:extLst>
            </p:cNvPr>
            <p:cNvSpPr/>
            <p:nvPr/>
          </p:nvSpPr>
          <p:spPr>
            <a:xfrm rot="5400000">
              <a:off x="8151427" y="5314605"/>
              <a:ext cx="923364" cy="824753"/>
            </a:xfrm>
            <a:prstGeom prst="rightArrow">
              <a:avLst/>
            </a:prstGeom>
            <a:solidFill>
              <a:srgbClr val="FFBE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CEFA152-5768-4C20-BFB5-49C9F0A9A767}"/>
                </a:ext>
              </a:extLst>
            </p:cNvPr>
            <p:cNvSpPr/>
            <p:nvPr/>
          </p:nvSpPr>
          <p:spPr>
            <a:xfrm>
              <a:off x="6761535" y="6342085"/>
              <a:ext cx="720105" cy="245146"/>
            </a:xfrm>
            <a:prstGeom prst="rect">
              <a:avLst/>
            </a:prstGeom>
            <a:noFill/>
            <a:ln w="38100">
              <a:solidFill>
                <a:srgbClr val="FFBE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1277A575-88C6-4A99-848E-55E810E8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409A783-5AA1-4039-BDF0-2313AC80D2EA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988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rgbClr val="F9DC5C"/>
                </a:solidFill>
              </a:rPr>
              <a:t>Choosing the ‘Exact Match’ Action </a:t>
            </a:r>
          </a:p>
        </p:txBody>
      </p:sp>
    </p:spTree>
    <p:extLst>
      <p:ext uri="{BB962C8B-B14F-4D97-AF65-F5344CB8AC3E}">
        <p14:creationId xmlns:p14="http://schemas.microsoft.com/office/powerpoint/2010/main" val="3197586284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7376524-2504-4F44-8125-5F1298280CE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58595" y="2041864"/>
          <a:ext cx="8654938" cy="210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8887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599198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209411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481591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715851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93692">
                <a:tc>
                  <a:txBody>
                    <a:bodyPr/>
                    <a:lstStyle/>
                    <a:p>
                      <a:r>
                        <a:rPr lang="en-US" sz="1400" dirty="0"/>
                        <a:t>FORM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GROUP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FIELD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ACTION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VALUE</a:t>
                      </a:r>
                    </a:p>
                  </a:txBody>
                  <a:tcPr marL="68551" marR="68551" marT="34275" marB="34275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93692">
                <a:tc>
                  <a:txBody>
                    <a:bodyPr/>
                    <a:lstStyle/>
                    <a:p>
                      <a:r>
                        <a:rPr lang="en-US" sz="1500" b="1" dirty="0"/>
                        <a:t>Crash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Junction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 err="1"/>
                        <a:t>JunctionJunctionLocation</a:t>
                      </a:r>
                      <a:endParaRPr lang="en-US" sz="1500" b="1" dirty="0"/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Exact Match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Intersection</a:t>
                      </a:r>
                    </a:p>
                  </a:txBody>
                  <a:tcPr marL="68551" marR="68551" marT="34275" marB="34275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93692">
                <a:tc>
                  <a:txBody>
                    <a:bodyPr/>
                    <a:lstStyle/>
                    <a:p>
                      <a:r>
                        <a:rPr lang="en-US" sz="1500" b="1" spc="0" dirty="0"/>
                        <a:t>Crash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Form Information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Status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Exact Match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Transmitted</a:t>
                      </a:r>
                    </a:p>
                  </a:txBody>
                  <a:tcPr marL="68551" marR="68551" marT="34275" marB="34275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93692">
                <a:tc>
                  <a:txBody>
                    <a:bodyPr/>
                    <a:lstStyle/>
                    <a:p>
                      <a:r>
                        <a:rPr lang="en-US" sz="1500" b="1" dirty="0"/>
                        <a:t>Crash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Summary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 err="1"/>
                        <a:t>SummaryTotalInjured</a:t>
                      </a:r>
                      <a:endParaRPr lang="en-US" sz="1500" b="1" dirty="0"/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Greater Than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0</a:t>
                      </a:r>
                    </a:p>
                  </a:txBody>
                  <a:tcPr marL="68551" marR="68551" marT="34275" marB="34275"/>
                </a:tc>
                <a:extLst>
                  <a:ext uri="{0D108BD9-81ED-4DB2-BD59-A6C34878D82A}">
                    <a16:rowId xmlns:a16="http://schemas.microsoft.com/office/drawing/2014/main" val="3539343903"/>
                  </a:ext>
                </a:extLst>
              </a:tr>
              <a:tr h="526102">
                <a:tc>
                  <a:txBody>
                    <a:bodyPr/>
                    <a:lstStyle/>
                    <a:p>
                      <a:r>
                        <a:rPr lang="en-US" sz="1500" b="1" spc="0" dirty="0"/>
                        <a:t>Crash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Summary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 err="1"/>
                        <a:t>SummaryDateOccurred</a:t>
                      </a:r>
                      <a:endParaRPr lang="en-US" sz="1500" b="1" dirty="0"/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Range</a:t>
                      </a:r>
                    </a:p>
                  </a:txBody>
                  <a:tcPr marL="68551" marR="68551" marT="34275" marB="34275"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User Entered</a:t>
                      </a:r>
                    </a:p>
                  </a:txBody>
                  <a:tcPr marL="68551" marR="68551" marT="34275" marB="34275"/>
                </a:tc>
                <a:extLst>
                  <a:ext uri="{0D108BD9-81ED-4DB2-BD59-A6C34878D82A}">
                    <a16:rowId xmlns:a16="http://schemas.microsoft.com/office/drawing/2014/main" val="1509931055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8545EACA-D691-436B-ABEE-D0F306C10965}"/>
              </a:ext>
            </a:extLst>
          </p:cNvPr>
          <p:cNvSpPr/>
          <p:nvPr/>
        </p:nvSpPr>
        <p:spPr>
          <a:xfrm>
            <a:off x="295205" y="2854613"/>
            <a:ext cx="8589163" cy="345667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‘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D07FBA-7DC4-48E3-B43B-CDED7E887972}"/>
              </a:ext>
            </a:extLst>
          </p:cNvPr>
          <p:cNvSpPr/>
          <p:nvPr/>
        </p:nvSpPr>
        <p:spPr>
          <a:xfrm>
            <a:off x="293128" y="3244491"/>
            <a:ext cx="8589163" cy="345667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25D0C9-BC32-4561-A696-CB9E15FE401C}"/>
              </a:ext>
            </a:extLst>
          </p:cNvPr>
          <p:cNvSpPr txBox="1"/>
          <p:nvPr/>
        </p:nvSpPr>
        <p:spPr>
          <a:xfrm>
            <a:off x="258595" y="4595188"/>
            <a:ext cx="6876094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Follow the same process for next two criteria.</a:t>
            </a:r>
          </a:p>
          <a:p>
            <a:endParaRPr lang="en-US" sz="24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Questions?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Raise your hand 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and someone will come to assist you.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DD9B91-3C16-4AA8-8BBC-C2BA89D8E75E}"/>
              </a:ext>
            </a:extLst>
          </p:cNvPr>
          <p:cNvSpPr txBox="1"/>
          <p:nvPr/>
        </p:nvSpPr>
        <p:spPr>
          <a:xfrm>
            <a:off x="7521192" y="4595188"/>
            <a:ext cx="962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golian Baiti" panose="03000500000000000000" pitchFamily="66" charset="0"/>
                <a:cs typeface="Mongolian Baiti" panose="03000500000000000000" pitchFamily="66" charset="0"/>
              </a:rPr>
              <a:t>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4D630ED-694A-4E38-BD67-D4B904A72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E6AD554-2B00-4981-A07E-D25E53E0C0DB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988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</p:spTree>
    <p:extLst>
      <p:ext uri="{BB962C8B-B14F-4D97-AF65-F5344CB8AC3E}">
        <p14:creationId xmlns:p14="http://schemas.microsoft.com/office/powerpoint/2010/main" val="3988050301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F629DF0-33E8-45D5-A673-94FF965C8C93}"/>
              </a:ext>
            </a:extLst>
          </p:cNvPr>
          <p:cNvGrpSpPr/>
          <p:nvPr/>
        </p:nvGrpSpPr>
        <p:grpSpPr>
          <a:xfrm>
            <a:off x="307317" y="1787608"/>
            <a:ext cx="8529366" cy="2339102"/>
            <a:chOff x="811667" y="1828854"/>
            <a:chExt cx="7520665" cy="2062475"/>
          </a:xfrm>
        </p:grpSpPr>
        <p:pic>
          <p:nvPicPr>
            <p:cNvPr id="9" name="Picture 8" descr="A screenshot of a social media post&#10;&#10;Description generated with very high confidence">
              <a:extLst>
                <a:ext uri="{FF2B5EF4-FFF2-40B4-BE49-F238E27FC236}">
                  <a16:creationId xmlns:a16="http://schemas.microsoft.com/office/drawing/2014/main" id="{72D5E58F-5452-4E45-8780-20BDFAC53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667" y="1828854"/>
              <a:ext cx="7520665" cy="2062475"/>
            </a:xfrm>
            <a:prstGeom prst="rect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23C00F02-5EFA-4A17-B8FA-574AAA4F3595}"/>
                </a:ext>
              </a:extLst>
            </p:cNvPr>
            <p:cNvSpPr/>
            <p:nvPr/>
          </p:nvSpPr>
          <p:spPr>
            <a:xfrm rot="8100000">
              <a:off x="6839567" y="2902322"/>
              <a:ext cx="923364" cy="824753"/>
            </a:xfrm>
            <a:prstGeom prst="rightArrow">
              <a:avLst/>
            </a:prstGeom>
            <a:solidFill>
              <a:srgbClr val="FFBE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79E69D3-1FEF-462E-8FC5-844520030C2C}"/>
              </a:ext>
            </a:extLst>
          </p:cNvPr>
          <p:cNvGrpSpPr/>
          <p:nvPr/>
        </p:nvGrpSpPr>
        <p:grpSpPr>
          <a:xfrm>
            <a:off x="3377097" y="4206462"/>
            <a:ext cx="5674429" cy="2570972"/>
            <a:chOff x="3377097" y="4206462"/>
            <a:chExt cx="5674429" cy="2570972"/>
          </a:xfrm>
        </p:grpSpPr>
        <p:pic>
          <p:nvPicPr>
            <p:cNvPr id="13" name="Picture 12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AE4B04C1-9167-4120-9239-D05154329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1553" y="4206462"/>
              <a:ext cx="5126024" cy="2570972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E642BEDA-160F-4235-9E92-9B8C307B2FDF}"/>
                </a:ext>
              </a:extLst>
            </p:cNvPr>
            <p:cNvSpPr/>
            <p:nvPr/>
          </p:nvSpPr>
          <p:spPr>
            <a:xfrm rot="5400000">
              <a:off x="3322770" y="4932667"/>
              <a:ext cx="1017404" cy="908750"/>
            </a:xfrm>
            <a:prstGeom prst="rightArrow">
              <a:avLst/>
            </a:prstGeom>
            <a:solidFill>
              <a:srgbClr val="FFBE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A0459149-1E2D-4204-B692-4ACA2DF0C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9581" y="4367815"/>
              <a:ext cx="2151945" cy="2272527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9FA7A8D5-612B-4B40-B370-27EE0008D4D4}"/>
              </a:ext>
            </a:extLst>
          </p:cNvPr>
          <p:cNvSpPr/>
          <p:nvPr/>
        </p:nvSpPr>
        <p:spPr>
          <a:xfrm>
            <a:off x="6494" y="4147062"/>
            <a:ext cx="3465059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</a:rPr>
              <a:t>User Entered Value</a:t>
            </a:r>
          </a:p>
          <a:p>
            <a:endParaRPr lang="en-US" sz="2500" b="1" dirty="0">
              <a:solidFill>
                <a:srgbClr val="F9DC5C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F9DC5C"/>
                </a:solidFill>
              </a:rPr>
              <a:t>Prompt User for value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Prompt Text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Default Value</a:t>
            </a:r>
          </a:p>
          <a:p>
            <a:endParaRPr lang="en-US" sz="2100" b="1" dirty="0">
              <a:solidFill>
                <a:srgbClr val="F9DC5C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1E2503F-6BA0-408F-BE42-A52529838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9495B027-A0CC-4A11-B43C-2465D1AEC34D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988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rgbClr val="F9DC5C"/>
                </a:solidFill>
              </a:rPr>
              <a:t>Using a User Entered Value</a:t>
            </a:r>
          </a:p>
        </p:txBody>
      </p:sp>
    </p:spTree>
    <p:extLst>
      <p:ext uri="{BB962C8B-B14F-4D97-AF65-F5344CB8AC3E}">
        <p14:creationId xmlns:p14="http://schemas.microsoft.com/office/powerpoint/2010/main" val="1151419218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DD8ABA8-D1EF-4BA1-9A67-0A2FB959E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689"/>
            <a:ext cx="9144000" cy="60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211" y="766815"/>
            <a:ext cx="2195618" cy="63490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dirty="0">
                <a:solidFill>
                  <a:srgbClr val="EFF0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4040" y="1137689"/>
            <a:ext cx="6439960" cy="457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en-US" sz="3200" dirty="0">
                <a:solidFill>
                  <a:srgbClr val="F9DC5C"/>
                </a:solidFill>
              </a:rPr>
              <a:t>Ad Hoc Reports for Beginners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393138-2846-48F2-A59A-2BF4D1053E98}"/>
              </a:ext>
            </a:extLst>
          </p:cNvPr>
          <p:cNvSpPr/>
          <p:nvPr/>
        </p:nvSpPr>
        <p:spPr>
          <a:xfrm flipH="1">
            <a:off x="2522447" y="766815"/>
            <a:ext cx="45719" cy="5321808"/>
          </a:xfrm>
          <a:prstGeom prst="rect">
            <a:avLst/>
          </a:prstGeom>
          <a:solidFill>
            <a:srgbClr val="EFF0D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14191FF-037F-4EFC-BB95-7CB87A5BAB4C}"/>
              </a:ext>
            </a:extLst>
          </p:cNvPr>
          <p:cNvSpPr/>
          <p:nvPr/>
        </p:nvSpPr>
        <p:spPr>
          <a:xfrm rot="5400000" flipH="1">
            <a:off x="4558283" y="-4208336"/>
            <a:ext cx="27432" cy="9144000"/>
          </a:xfrm>
          <a:prstGeom prst="rect">
            <a:avLst/>
          </a:prstGeom>
          <a:solidFill>
            <a:srgbClr val="E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0AE0B1C-6449-4837-A369-FC58E44F5389}"/>
              </a:ext>
            </a:extLst>
          </p:cNvPr>
          <p:cNvSpPr/>
          <p:nvPr/>
        </p:nvSpPr>
        <p:spPr>
          <a:xfrm rot="5400000" flipH="1">
            <a:off x="4556779" y="1919405"/>
            <a:ext cx="27432" cy="9144000"/>
          </a:xfrm>
          <a:prstGeom prst="rect">
            <a:avLst/>
          </a:prstGeom>
          <a:solidFill>
            <a:srgbClr val="E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B97E5A2-C34A-4EBF-9FC4-E197E96A5F49}"/>
              </a:ext>
            </a:extLst>
          </p:cNvPr>
          <p:cNvGrpSpPr/>
          <p:nvPr/>
        </p:nvGrpSpPr>
        <p:grpSpPr>
          <a:xfrm>
            <a:off x="2658099" y="1770586"/>
            <a:ext cx="2491378" cy="307777"/>
            <a:chOff x="2658099" y="1915867"/>
            <a:chExt cx="2491378" cy="307777"/>
          </a:xfrm>
        </p:grpSpPr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402E133D-066E-45D2-9A6F-B9146A775BDA}"/>
                </a:ext>
              </a:extLst>
            </p:cNvPr>
            <p:cNvSpPr/>
            <p:nvPr/>
          </p:nvSpPr>
          <p:spPr>
            <a:xfrm rot="5400000">
              <a:off x="2649153" y="2009961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E15270E-97D9-4F9B-B8D0-EC2C5F418359}"/>
                </a:ext>
              </a:extLst>
            </p:cNvPr>
            <p:cNvSpPr txBox="1"/>
            <p:nvPr/>
          </p:nvSpPr>
          <p:spPr>
            <a:xfrm>
              <a:off x="2784326" y="1915867"/>
              <a:ext cx="2365151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 Hoc Reports Overview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AD38A67-AC80-476B-AB02-B47C084C7650}"/>
              </a:ext>
            </a:extLst>
          </p:cNvPr>
          <p:cNvGrpSpPr/>
          <p:nvPr/>
        </p:nvGrpSpPr>
        <p:grpSpPr>
          <a:xfrm>
            <a:off x="2658094" y="2347780"/>
            <a:ext cx="1772832" cy="307777"/>
            <a:chOff x="2658099" y="2424740"/>
            <a:chExt cx="1772832" cy="307777"/>
          </a:xfrm>
        </p:grpSpPr>
        <p:sp>
          <p:nvSpPr>
            <p:cNvPr id="51" name="Isosceles Triangle 50">
              <a:extLst>
                <a:ext uri="{FF2B5EF4-FFF2-40B4-BE49-F238E27FC236}">
                  <a16:creationId xmlns:a16="http://schemas.microsoft.com/office/drawing/2014/main" id="{4C8DC07C-1F5D-4BA4-9F86-346A4C87E3EB}"/>
                </a:ext>
              </a:extLst>
            </p:cNvPr>
            <p:cNvSpPr/>
            <p:nvPr/>
          </p:nvSpPr>
          <p:spPr>
            <a:xfrm rot="5400000">
              <a:off x="2649153" y="2520677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61E0A62-6214-44BD-87BA-A973DCFD05C3}"/>
                </a:ext>
              </a:extLst>
            </p:cNvPr>
            <p:cNvSpPr txBox="1"/>
            <p:nvPr/>
          </p:nvSpPr>
          <p:spPr>
            <a:xfrm>
              <a:off x="2784326" y="2424740"/>
              <a:ext cx="1646605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Analysis Reports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5E5ECEE-BD55-49CB-BDB5-DFD3791ACFFE}"/>
              </a:ext>
            </a:extLst>
          </p:cNvPr>
          <p:cNvGrpSpPr/>
          <p:nvPr/>
        </p:nvGrpSpPr>
        <p:grpSpPr>
          <a:xfrm>
            <a:off x="2658095" y="2860030"/>
            <a:ext cx="3018365" cy="307777"/>
            <a:chOff x="2658099" y="3056449"/>
            <a:chExt cx="3018365" cy="307777"/>
          </a:xfrm>
        </p:grpSpPr>
        <p:sp>
          <p:nvSpPr>
            <p:cNvPr id="59" name="Isosceles Triangle 58">
              <a:extLst>
                <a:ext uri="{FF2B5EF4-FFF2-40B4-BE49-F238E27FC236}">
                  <a16:creationId xmlns:a16="http://schemas.microsoft.com/office/drawing/2014/main" id="{A9992404-7FA1-4FFF-9B9D-5924DD7456A4}"/>
                </a:ext>
              </a:extLst>
            </p:cNvPr>
            <p:cNvSpPr/>
            <p:nvPr/>
          </p:nvSpPr>
          <p:spPr>
            <a:xfrm rot="5400000">
              <a:off x="2649153" y="3150543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DC0E747-C013-4CA1-A539-029BC3157E94}"/>
                </a:ext>
              </a:extLst>
            </p:cNvPr>
            <p:cNvSpPr txBox="1"/>
            <p:nvPr/>
          </p:nvSpPr>
          <p:spPr>
            <a:xfrm>
              <a:off x="2784326" y="3056449"/>
              <a:ext cx="2892138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 Hoc Query Builder Overview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876061C-73C3-49F1-9D1C-714CF49A6542}"/>
              </a:ext>
            </a:extLst>
          </p:cNvPr>
          <p:cNvGrpSpPr/>
          <p:nvPr/>
        </p:nvGrpSpPr>
        <p:grpSpPr>
          <a:xfrm>
            <a:off x="2658096" y="3360619"/>
            <a:ext cx="1981222" cy="307777"/>
            <a:chOff x="2658099" y="3155126"/>
            <a:chExt cx="1981222" cy="307777"/>
          </a:xfrm>
        </p:grpSpPr>
        <p:sp>
          <p:nvSpPr>
            <p:cNvPr id="65" name="Isosceles Triangle 64">
              <a:extLst>
                <a:ext uri="{FF2B5EF4-FFF2-40B4-BE49-F238E27FC236}">
                  <a16:creationId xmlns:a16="http://schemas.microsoft.com/office/drawing/2014/main" id="{3A28EC28-D430-493C-A544-570853FE09F8}"/>
                </a:ext>
              </a:extLst>
            </p:cNvPr>
            <p:cNvSpPr/>
            <p:nvPr/>
          </p:nvSpPr>
          <p:spPr>
            <a:xfrm rot="5400000">
              <a:off x="2649153" y="3251062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352AA34-DC3B-4F7E-B6D9-12E21B18A1B7}"/>
                </a:ext>
              </a:extLst>
            </p:cNvPr>
            <p:cNvSpPr txBox="1"/>
            <p:nvPr/>
          </p:nvSpPr>
          <p:spPr>
            <a:xfrm>
              <a:off x="2784326" y="3155126"/>
              <a:ext cx="1854995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Handouts Overview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486E674-EDB1-4843-8645-067B559E6236}"/>
              </a:ext>
            </a:extLst>
          </p:cNvPr>
          <p:cNvGrpSpPr/>
          <p:nvPr/>
        </p:nvGrpSpPr>
        <p:grpSpPr>
          <a:xfrm>
            <a:off x="2658099" y="3966377"/>
            <a:ext cx="2491378" cy="307777"/>
            <a:chOff x="2658099" y="4207847"/>
            <a:chExt cx="2491378" cy="307777"/>
          </a:xfrm>
        </p:grpSpPr>
        <p:sp>
          <p:nvSpPr>
            <p:cNvPr id="67" name="Isosceles Triangle 66">
              <a:extLst>
                <a:ext uri="{FF2B5EF4-FFF2-40B4-BE49-F238E27FC236}">
                  <a16:creationId xmlns:a16="http://schemas.microsoft.com/office/drawing/2014/main" id="{500D0132-AE2E-4AAF-B65C-BA5B163860B5}"/>
                </a:ext>
              </a:extLst>
            </p:cNvPr>
            <p:cNvSpPr/>
            <p:nvPr/>
          </p:nvSpPr>
          <p:spPr>
            <a:xfrm rot="5400000">
              <a:off x="2649153" y="4301941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AB03185-E2FD-4A68-8CE1-3526EEFAB0B6}"/>
                </a:ext>
              </a:extLst>
            </p:cNvPr>
            <p:cNvSpPr txBox="1"/>
            <p:nvPr/>
          </p:nvSpPr>
          <p:spPr>
            <a:xfrm>
              <a:off x="2784326" y="4207847"/>
              <a:ext cx="2365151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Creating Ad Hoc Reports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D16377B-E60C-43F1-9949-0E87FE0D3189}"/>
              </a:ext>
            </a:extLst>
          </p:cNvPr>
          <p:cNvGrpSpPr/>
          <p:nvPr/>
        </p:nvGrpSpPr>
        <p:grpSpPr>
          <a:xfrm>
            <a:off x="2640783" y="4496964"/>
            <a:ext cx="3701245" cy="307777"/>
            <a:chOff x="2658099" y="4708172"/>
            <a:chExt cx="3701245" cy="307777"/>
          </a:xfrm>
        </p:grpSpPr>
        <p:sp>
          <p:nvSpPr>
            <p:cNvPr id="70" name="Isosceles Triangle 69">
              <a:extLst>
                <a:ext uri="{FF2B5EF4-FFF2-40B4-BE49-F238E27FC236}">
                  <a16:creationId xmlns:a16="http://schemas.microsoft.com/office/drawing/2014/main" id="{2B18A455-30FF-48BE-B420-9B974B56BD1C}"/>
                </a:ext>
              </a:extLst>
            </p:cNvPr>
            <p:cNvSpPr/>
            <p:nvPr/>
          </p:nvSpPr>
          <p:spPr>
            <a:xfrm rot="5400000">
              <a:off x="2649153" y="4804109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A0CC7F7-1146-49E8-9353-EEC2A4F7F17E}"/>
                </a:ext>
              </a:extLst>
            </p:cNvPr>
            <p:cNvSpPr txBox="1"/>
            <p:nvPr/>
          </p:nvSpPr>
          <p:spPr>
            <a:xfrm>
              <a:off x="2784326" y="4708172"/>
              <a:ext cx="3575018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Query 1: ‘Injury Crashes at Intersection’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E3F389-C9A6-4B4B-802D-A48C3DBCDE67}"/>
              </a:ext>
            </a:extLst>
          </p:cNvPr>
          <p:cNvGrpSpPr/>
          <p:nvPr/>
        </p:nvGrpSpPr>
        <p:grpSpPr>
          <a:xfrm>
            <a:off x="2658097" y="5134360"/>
            <a:ext cx="4964411" cy="307777"/>
            <a:chOff x="2658099" y="5229848"/>
            <a:chExt cx="4964411" cy="307777"/>
          </a:xfrm>
        </p:grpSpPr>
        <p:sp>
          <p:nvSpPr>
            <p:cNvPr id="74" name="Isosceles Triangle 73">
              <a:extLst>
                <a:ext uri="{FF2B5EF4-FFF2-40B4-BE49-F238E27FC236}">
                  <a16:creationId xmlns:a16="http://schemas.microsoft.com/office/drawing/2014/main" id="{9ECE45B1-04A2-48B0-800B-7DBB8821086D}"/>
                </a:ext>
              </a:extLst>
            </p:cNvPr>
            <p:cNvSpPr/>
            <p:nvPr/>
          </p:nvSpPr>
          <p:spPr>
            <a:xfrm rot="5400000">
              <a:off x="2649153" y="5325785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7A5B1FD5-211C-445A-8381-B91ABC6790E8}"/>
                </a:ext>
              </a:extLst>
            </p:cNvPr>
            <p:cNvSpPr txBox="1"/>
            <p:nvPr/>
          </p:nvSpPr>
          <p:spPr>
            <a:xfrm>
              <a:off x="2784326" y="5229848"/>
              <a:ext cx="4838184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Query 2: ‘Criminal Statutes Issued by Officer and Date’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FC920C4-F1A2-4208-96AD-E92D6300EBED}"/>
              </a:ext>
            </a:extLst>
          </p:cNvPr>
          <p:cNvGrpSpPr/>
          <p:nvPr/>
        </p:nvGrpSpPr>
        <p:grpSpPr>
          <a:xfrm>
            <a:off x="2640784" y="5754768"/>
            <a:ext cx="2458917" cy="307777"/>
            <a:chOff x="2658099" y="6155955"/>
            <a:chExt cx="2458917" cy="307777"/>
          </a:xfrm>
        </p:grpSpPr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3195236-28A0-40F5-A107-D18D2C02CB70}"/>
                </a:ext>
              </a:extLst>
            </p:cNvPr>
            <p:cNvSpPr/>
            <p:nvPr/>
          </p:nvSpPr>
          <p:spPr>
            <a:xfrm rot="5400000">
              <a:off x="2649153" y="6251892"/>
              <a:ext cx="129709" cy="111818"/>
            </a:xfrm>
            <a:prstGeom prst="triangle">
              <a:avLst/>
            </a:prstGeom>
            <a:solidFill>
              <a:srgbClr val="EFF0D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4C08EFB-CF68-4513-9340-7F73B4E56FAE}"/>
                </a:ext>
              </a:extLst>
            </p:cNvPr>
            <p:cNvSpPr txBox="1"/>
            <p:nvPr/>
          </p:nvSpPr>
          <p:spPr>
            <a:xfrm>
              <a:off x="2784326" y="6155955"/>
              <a:ext cx="2332690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EFF0D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Building Custom Queries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3708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EDB5095-8909-4578-8276-B9C4E34A3409}"/>
              </a:ext>
            </a:extLst>
          </p:cNvPr>
          <p:cNvGrpSpPr/>
          <p:nvPr/>
        </p:nvGrpSpPr>
        <p:grpSpPr>
          <a:xfrm>
            <a:off x="286305" y="1934485"/>
            <a:ext cx="8571390" cy="4738674"/>
            <a:chOff x="784412" y="2392863"/>
            <a:chExt cx="7575176" cy="418791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AFE04B7-B9C9-4A01-809E-1150BE3803AD}"/>
                </a:ext>
              </a:extLst>
            </p:cNvPr>
            <p:cNvGrpSpPr/>
            <p:nvPr/>
          </p:nvGrpSpPr>
          <p:grpSpPr>
            <a:xfrm>
              <a:off x="784412" y="2392863"/>
              <a:ext cx="7575176" cy="4187919"/>
              <a:chOff x="784412" y="2392863"/>
              <a:chExt cx="7575176" cy="4187919"/>
            </a:xfrm>
          </p:grpSpPr>
          <p:pic>
            <p:nvPicPr>
              <p:cNvPr id="16" name="Picture 15" descr="A screenshot of a social media post&#10;&#10;Description generated with very high confidence">
                <a:extLst>
                  <a:ext uri="{FF2B5EF4-FFF2-40B4-BE49-F238E27FC236}">
                    <a16:creationId xmlns:a16="http://schemas.microsoft.com/office/drawing/2014/main" id="{EC1EB86A-9050-4D6C-851C-171DD239A5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412" y="2392863"/>
                <a:ext cx="7575176" cy="2255488"/>
              </a:xfrm>
              <a:prstGeom prst="rect">
                <a:avLst/>
              </a:prstGeom>
            </p:spPr>
          </p:pic>
          <p:pic>
            <p:nvPicPr>
              <p:cNvPr id="18" name="Picture 17" descr="A screenshot of a cell phone&#10;&#10;Description generated with high confidence">
                <a:extLst>
                  <a:ext uri="{FF2B5EF4-FFF2-40B4-BE49-F238E27FC236}">
                    <a16:creationId xmlns:a16="http://schemas.microsoft.com/office/drawing/2014/main" id="{7C5696F1-8186-42DA-92A9-E4FDDB042D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412" y="4648351"/>
                <a:ext cx="7575176" cy="1932431"/>
              </a:xfrm>
              <a:prstGeom prst="rect">
                <a:avLst/>
              </a:prstGeom>
            </p:spPr>
          </p:pic>
        </p:grpSp>
        <p:pic>
          <p:nvPicPr>
            <p:cNvPr id="3" name="Picture 2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10985905-B8E4-4DD6-8FF7-05DF855C4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100" y="4923385"/>
              <a:ext cx="4866667" cy="885714"/>
            </a:xfrm>
            <a:prstGeom prst="rect">
              <a:avLst/>
            </a:prstGeom>
          </p:spPr>
        </p:pic>
      </p:grp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1F7C069A-6D29-418B-8F52-18A22F99915B}"/>
              </a:ext>
            </a:extLst>
          </p:cNvPr>
          <p:cNvSpPr/>
          <p:nvPr/>
        </p:nvSpPr>
        <p:spPr>
          <a:xfrm rot="5400000">
            <a:off x="5784961" y="5564866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03D104A-4BCF-4D7B-AA11-92D487D25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59AFAC2-B4E3-4F92-B85F-C7727A8A64D0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8499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rgbClr val="F9DC5C"/>
                </a:solidFill>
              </a:rPr>
              <a:t>Creating the Report</a:t>
            </a:r>
          </a:p>
        </p:txBody>
      </p:sp>
    </p:spTree>
    <p:extLst>
      <p:ext uri="{BB962C8B-B14F-4D97-AF65-F5344CB8AC3E}">
        <p14:creationId xmlns:p14="http://schemas.microsoft.com/office/powerpoint/2010/main" val="1232300662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F7CA2662-E577-4431-A6F3-6F2361729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138" y="1482541"/>
            <a:ext cx="6509424" cy="3860332"/>
          </a:xfrm>
          <a:prstGeom prst="rect">
            <a:avLst/>
          </a:prstGeom>
          <a:ln w="1270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1F7C069A-6D29-418B-8F52-18A22F99915B}"/>
              </a:ext>
            </a:extLst>
          </p:cNvPr>
          <p:cNvSpPr/>
          <p:nvPr/>
        </p:nvSpPr>
        <p:spPr>
          <a:xfrm rot="8100000">
            <a:off x="6441612" y="4140349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580CD20-9006-498A-8BC6-1B310E19ED49}"/>
              </a:ext>
            </a:extLst>
          </p:cNvPr>
          <p:cNvGrpSpPr/>
          <p:nvPr/>
        </p:nvGrpSpPr>
        <p:grpSpPr>
          <a:xfrm>
            <a:off x="131072" y="4252338"/>
            <a:ext cx="6772222" cy="2431822"/>
            <a:chOff x="131072" y="4065902"/>
            <a:chExt cx="6772222" cy="2431822"/>
          </a:xfrm>
        </p:grpSpPr>
        <p:pic>
          <p:nvPicPr>
            <p:cNvPr id="20" name="Picture 19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0AA495CD-3568-40D5-9072-56AB112C86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072" y="4065902"/>
              <a:ext cx="5201758" cy="2431822"/>
            </a:xfrm>
            <a:prstGeom prst="rect">
              <a:avLst/>
            </a:prstGeom>
            <a:ln w="12700" cap="sq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Picture 20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5EDA94FC-8542-4C89-AA60-E4FF97B2B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4422" y="5106041"/>
              <a:ext cx="5138872" cy="834057"/>
            </a:xfrm>
            <a:prstGeom prst="rect">
              <a:avLst/>
            </a:prstGeom>
            <a:ln w="12700" cap="sq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B6EDFBCE-FCE5-4420-AB3C-3D0B9F561175}"/>
              </a:ext>
            </a:extLst>
          </p:cNvPr>
          <p:cNvSpPr/>
          <p:nvPr/>
        </p:nvSpPr>
        <p:spPr>
          <a:xfrm>
            <a:off x="0" y="1535721"/>
            <a:ext cx="25035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4020202020204" pitchFamily="34" charset="0"/>
              </a:rPr>
              <a:t>Results displayed</a:t>
            </a:r>
          </a:p>
          <a:p>
            <a:endParaRPr lang="en-US" sz="2400" b="1" dirty="0">
              <a:solidFill>
                <a:srgbClr val="F9DC5C"/>
              </a:solidFill>
              <a:latin typeface="Arial Narrow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9DC5C"/>
                </a:solidFill>
                <a:latin typeface="Arial Narrow" panose="020B0604020202020204" pitchFamily="34" charset="0"/>
              </a:rPr>
              <a:t>Edit Captions</a:t>
            </a:r>
          </a:p>
          <a:p>
            <a:pPr lvl="1"/>
            <a:endParaRPr lang="en-US" sz="2400" b="1" dirty="0">
              <a:solidFill>
                <a:srgbClr val="F9DC5C"/>
              </a:solidFill>
              <a:latin typeface="Arial Narrow" panose="020B0604020202020204" pitchFamily="34" charset="0"/>
            </a:endParaRPr>
          </a:p>
          <a:p>
            <a:endParaRPr lang="en-US" sz="2400" b="1" dirty="0">
              <a:solidFill>
                <a:srgbClr val="F9DC5C"/>
              </a:solidFill>
              <a:latin typeface="Arial Narrow" panose="020B06040202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5BF0AD5-E46B-4036-A650-4048BA548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9E62678-01A1-4DE5-A7B8-C34899AA7C06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</p:spTree>
    <p:extLst>
      <p:ext uri="{BB962C8B-B14F-4D97-AF65-F5344CB8AC3E}">
        <p14:creationId xmlns:p14="http://schemas.microsoft.com/office/powerpoint/2010/main" val="2096472818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F7CA2662-E577-4431-A6F3-6F2361729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675" y="2130434"/>
            <a:ext cx="7574745" cy="4492107"/>
          </a:xfrm>
          <a:prstGeom prst="rect">
            <a:avLst/>
          </a:prstGeom>
          <a:ln w="1270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6EDFBCE-FCE5-4420-AB3C-3D0B9F561175}"/>
              </a:ext>
            </a:extLst>
          </p:cNvPr>
          <p:cNvSpPr/>
          <p:nvPr/>
        </p:nvSpPr>
        <p:spPr>
          <a:xfrm>
            <a:off x="572610" y="1535721"/>
            <a:ext cx="79987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4020202020204" pitchFamily="34" charset="0"/>
              </a:rPr>
              <a:t>Add optional Header and Footer texts to your Report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5BF0AD5-E46B-4036-A650-4048BA548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9E62678-01A1-4DE5-A7B8-C34899AA7C06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6F08B64-C199-4619-B030-ECD4FC2139BF}"/>
              </a:ext>
            </a:extLst>
          </p:cNvPr>
          <p:cNvCxnSpPr/>
          <p:nvPr/>
        </p:nvCxnSpPr>
        <p:spPr>
          <a:xfrm>
            <a:off x="723534" y="2885243"/>
            <a:ext cx="3200400" cy="0"/>
          </a:xfrm>
          <a:prstGeom prst="straightConnector1">
            <a:avLst/>
          </a:prstGeom>
          <a:ln w="57150">
            <a:solidFill>
              <a:srgbClr val="FFBE05"/>
            </a:solidFill>
            <a:tailEnd type="triangl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5E7467-DD7F-4424-9646-A6A9EED56D5B}"/>
              </a:ext>
            </a:extLst>
          </p:cNvPr>
          <p:cNvCxnSpPr/>
          <p:nvPr/>
        </p:nvCxnSpPr>
        <p:spPr>
          <a:xfrm>
            <a:off x="723534" y="5825232"/>
            <a:ext cx="3200400" cy="0"/>
          </a:xfrm>
          <a:prstGeom prst="straightConnector1">
            <a:avLst/>
          </a:prstGeom>
          <a:ln w="57150">
            <a:solidFill>
              <a:srgbClr val="FFBE05"/>
            </a:solidFill>
            <a:tailEnd type="triangl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2144386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88E0D24D-7A65-4570-8DD9-07174A529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93" y="1485129"/>
            <a:ext cx="8006425" cy="4492114"/>
          </a:xfrm>
          <a:prstGeom prst="rect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D7FFF259-85A0-401D-9B67-EFD8F26BDD22}"/>
              </a:ext>
            </a:extLst>
          </p:cNvPr>
          <p:cNvGrpSpPr/>
          <p:nvPr/>
        </p:nvGrpSpPr>
        <p:grpSpPr>
          <a:xfrm>
            <a:off x="6705287" y="4081895"/>
            <a:ext cx="986118" cy="1648365"/>
            <a:chOff x="7423944" y="3332430"/>
            <a:chExt cx="986118" cy="1648365"/>
          </a:xfrm>
        </p:grpSpPr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2F52F754-0DE9-4492-9064-93192696B80C}"/>
                </a:ext>
              </a:extLst>
            </p:cNvPr>
            <p:cNvSpPr/>
            <p:nvPr/>
          </p:nvSpPr>
          <p:spPr>
            <a:xfrm rot="5400000">
              <a:off x="7374639" y="4106736"/>
              <a:ext cx="923364" cy="824753"/>
            </a:xfrm>
            <a:prstGeom prst="rightArrow">
              <a:avLst/>
            </a:prstGeom>
            <a:solidFill>
              <a:srgbClr val="FFBE05"/>
            </a:solidFill>
            <a:ln>
              <a:solidFill>
                <a:srgbClr val="0041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0B899B4-6778-479C-BB39-B271A02CB2EC}"/>
                </a:ext>
              </a:extLst>
            </p:cNvPr>
            <p:cNvSpPr/>
            <p:nvPr/>
          </p:nvSpPr>
          <p:spPr>
            <a:xfrm>
              <a:off x="7766704" y="3771686"/>
              <a:ext cx="643358" cy="643358"/>
            </a:xfrm>
            <a:prstGeom prst="ellipse">
              <a:avLst/>
            </a:prstGeom>
            <a:solidFill>
              <a:srgbClr val="FFBE05"/>
            </a:solidFill>
            <a:ln>
              <a:solidFill>
                <a:srgbClr val="0041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6382A26-3F98-4D7E-8154-CB87D6F48466}"/>
                </a:ext>
              </a:extLst>
            </p:cNvPr>
            <p:cNvSpPr txBox="1"/>
            <p:nvPr/>
          </p:nvSpPr>
          <p:spPr>
            <a:xfrm>
              <a:off x="7846538" y="3332430"/>
              <a:ext cx="36540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ln w="12700">
                    <a:solidFill>
                      <a:srgbClr val="00416A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PhagsPa" panose="020B0502040204020203" pitchFamily="34" charset="0"/>
                  <a:cs typeface="Mongolian Baiti" panose="03000500000000000000" pitchFamily="66" charset="0"/>
                </a:rPr>
                <a:t>!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82A99E72-8C32-4461-9AAA-6414253A401E}"/>
              </a:ext>
            </a:extLst>
          </p:cNvPr>
          <p:cNvSpPr/>
          <p:nvPr/>
        </p:nvSpPr>
        <p:spPr>
          <a:xfrm>
            <a:off x="266331" y="5987535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chemeClr val="bg1">
                    <a:lumMod val="95000"/>
                  </a:schemeClr>
                </a:solidFill>
                <a:latin typeface="Arial Narrow" panose="020B0606020202030204" pitchFamily="34" charset="0"/>
              </a:rPr>
              <a:t>It is important to </a:t>
            </a:r>
            <a:r>
              <a:rPr lang="en-US" sz="2500" b="1" u="sng" dirty="0">
                <a:solidFill>
                  <a:srgbClr val="F9DC5C"/>
                </a:solidFill>
                <a:latin typeface="Arial Narrow" panose="020B0606020202030204" pitchFamily="34" charset="0"/>
              </a:rPr>
              <a:t>click ‘Finish’ or your report will not be saved. </a:t>
            </a:r>
            <a:r>
              <a:rPr lang="en-US" sz="2500" b="1" dirty="0">
                <a:solidFill>
                  <a:schemeClr val="bg1">
                    <a:lumMod val="95000"/>
                  </a:schemeClr>
                </a:solidFill>
                <a:latin typeface="Arial Narrow" panose="020B0606020202030204" pitchFamily="34" charset="0"/>
              </a:rPr>
              <a:t>Clicking Cancel will remove your query entirely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7694135-B8D8-4683-8E4C-6EF114660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E6E6305-4AC8-4E3A-9035-613CF30FA617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</p:spTree>
    <p:extLst>
      <p:ext uri="{BB962C8B-B14F-4D97-AF65-F5344CB8AC3E}">
        <p14:creationId xmlns:p14="http://schemas.microsoft.com/office/powerpoint/2010/main" val="333966941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0" y="1515741"/>
            <a:ext cx="91440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  <a:latin typeface="Arial Narrow" panose="020B0604020202020204" pitchFamily="34" charset="0"/>
              </a:rPr>
              <a:t>Clicking View Results will take you back to the Report Editor. Clicking View Results will also allow you to enter new parameters.</a:t>
            </a:r>
            <a:endParaRPr lang="en-US" sz="2100" dirty="0">
              <a:solidFill>
                <a:srgbClr val="F9DC5C"/>
              </a:solidFill>
              <a:latin typeface="Arial Narrow" panose="020B0604020202020204" pitchFamily="34" charset="0"/>
            </a:endParaRPr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4C0FDBD-B7E8-473F-AB27-E62EAF019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759" y="5464579"/>
            <a:ext cx="3349207" cy="1237750"/>
          </a:xfrm>
          <a:prstGeom prst="rect">
            <a:avLst/>
          </a:prstGeom>
          <a:ln w="3175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C:\Users\DOTA6H\AppData\Local\Microsoft\Windows\INetCache\Content.Word\Pointer.png">
            <a:extLst>
              <a:ext uri="{FF2B5EF4-FFF2-40B4-BE49-F238E27FC236}">
                <a16:creationId xmlns:a16="http://schemas.microsoft.com/office/drawing/2014/main" id="{83D877D5-6D66-4C85-A61B-D3608850CDE8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7" b="26369"/>
          <a:stretch/>
        </p:blipFill>
        <p:spPr bwMode="auto">
          <a:xfrm>
            <a:off x="3364834" y="5164778"/>
            <a:ext cx="2779317" cy="168624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B0866BC9-0038-4BAF-AC42-0F94A2666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9CDE134-A2E6-4846-A604-5B60DDDFC662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  <p:pic>
        <p:nvPicPr>
          <p:cNvPr id="16" name="Picture 1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8D55640-7C37-463B-B6EF-0ADC62B757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51" y="2762236"/>
            <a:ext cx="7160097" cy="2476502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9986C86E-60DE-4878-B484-7C8AC5B7D4B9}"/>
              </a:ext>
            </a:extLst>
          </p:cNvPr>
          <p:cNvSpPr/>
          <p:nvPr/>
        </p:nvSpPr>
        <p:spPr>
          <a:xfrm rot="5400000">
            <a:off x="6754681" y="4085305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D6AE8A7-E4EF-49AB-B3B4-C678CED7E282}"/>
              </a:ext>
            </a:extLst>
          </p:cNvPr>
          <p:cNvSpPr/>
          <p:nvPr/>
        </p:nvSpPr>
        <p:spPr>
          <a:xfrm rot="2700000">
            <a:off x="309296" y="2932400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5759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0.06128 -2.59259E-6 C 0.08871 -2.59259E-6 0.12257 0.11736 0.12257 0.21297 L 0.12257 0.42616 " pathEditMode="relative" rAng="0" ptsTypes="AAAA">
                                      <p:cBhvr>
                                        <p:cTn id="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8" y="2129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88E0D24D-7A65-4570-8DD9-07174A529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98" y="2244878"/>
            <a:ext cx="7385604" cy="4143794"/>
          </a:xfrm>
          <a:prstGeom prst="rect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7694135-B8D8-4683-8E4C-6EF114660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E6E6305-4AC8-4E3A-9035-613CF30FA617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1DE50A-B6DF-4992-8ACD-0AF762E2CF78}"/>
              </a:ext>
            </a:extLst>
          </p:cNvPr>
          <p:cNvSpPr/>
          <p:nvPr/>
        </p:nvSpPr>
        <p:spPr>
          <a:xfrm>
            <a:off x="1722268" y="1515741"/>
            <a:ext cx="569946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  <a:latin typeface="Arial Narrow" panose="020B0604020202020204" pitchFamily="34" charset="0"/>
              </a:rPr>
              <a:t>Click Export to export your report</a:t>
            </a:r>
            <a:endParaRPr lang="en-US" sz="2100" dirty="0">
              <a:solidFill>
                <a:srgbClr val="F9DC5C"/>
              </a:solidFill>
              <a:latin typeface="Arial Narrow" panose="020B0604020202020204" pitchFamily="34" charset="0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03902C4-534B-4602-ACFB-88F2C96DBCCC}"/>
              </a:ext>
            </a:extLst>
          </p:cNvPr>
          <p:cNvSpPr/>
          <p:nvPr/>
        </p:nvSpPr>
        <p:spPr>
          <a:xfrm rot="5400000">
            <a:off x="2751163" y="5283794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097942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7694135-B8D8-4683-8E4C-6EF114660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91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Query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E6E6305-4AC8-4E3A-9035-613CF30FA617}"/>
              </a:ext>
            </a:extLst>
          </p:cNvPr>
          <p:cNvSpPr txBox="1">
            <a:spLocks/>
          </p:cNvSpPr>
          <p:nvPr/>
        </p:nvSpPr>
        <p:spPr>
          <a:xfrm>
            <a:off x="1" y="880757"/>
            <a:ext cx="9144000" cy="5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Practice Query 1: ‘Injury Crashes at Intersection’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1DE50A-B6DF-4992-8ACD-0AF762E2CF78}"/>
              </a:ext>
            </a:extLst>
          </p:cNvPr>
          <p:cNvSpPr/>
          <p:nvPr/>
        </p:nvSpPr>
        <p:spPr>
          <a:xfrm>
            <a:off x="0" y="1515741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500" b="1" dirty="0">
                <a:solidFill>
                  <a:srgbClr val="F9DC5C"/>
                </a:solidFill>
                <a:latin typeface="Arial Narrow" panose="020B0604020202020204" pitchFamily="34" charset="0"/>
              </a:rPr>
              <a:t>File types available include .PDF, .XSLT, or .CSV file. </a:t>
            </a:r>
            <a:endParaRPr lang="en-US" sz="2100" dirty="0">
              <a:solidFill>
                <a:srgbClr val="F9DC5C"/>
              </a:solidFill>
              <a:latin typeface="Arial Narrow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B9BA45-D33D-40BD-80EB-80AA00E01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53" y="2105864"/>
            <a:ext cx="7148179" cy="444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513600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FBCDD8F-A957-4D10-93D0-554E1EC43B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766" y="5295901"/>
            <a:ext cx="3349207" cy="1237750"/>
          </a:xfrm>
          <a:prstGeom prst="rect">
            <a:avLst/>
          </a:prstGeom>
          <a:ln w="3175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C:\Users\DOTA6H\AppData\Local\Microsoft\Windows\INetCache\Content.Word\Pointer.png">
            <a:extLst>
              <a:ext uri="{FF2B5EF4-FFF2-40B4-BE49-F238E27FC236}">
                <a16:creationId xmlns:a16="http://schemas.microsoft.com/office/drawing/2014/main" id="{732D3D40-6926-402D-BDC7-FC8B6C2E5BC7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7" b="26369"/>
          <a:stretch/>
        </p:blipFill>
        <p:spPr bwMode="auto">
          <a:xfrm>
            <a:off x="2477065" y="5004979"/>
            <a:ext cx="2779317" cy="168624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D262DCC-87A8-4E41-9FF0-CC161EED22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76" y="2571748"/>
            <a:ext cx="7160097" cy="2476502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9986C86E-60DE-4878-B484-7C8AC5B7D4B9}"/>
              </a:ext>
            </a:extLst>
          </p:cNvPr>
          <p:cNvSpPr/>
          <p:nvPr/>
        </p:nvSpPr>
        <p:spPr>
          <a:xfrm rot="5400000">
            <a:off x="4813749" y="3893591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244755" y="1648907"/>
            <a:ext cx="788300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F9DC5C"/>
                </a:solidFill>
              </a:rPr>
              <a:t>Case &amp; Form Information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100" b="1" i="1" u="sng" dirty="0">
                <a:solidFill>
                  <a:srgbClr val="F9DC5C"/>
                </a:solidFill>
              </a:rPr>
              <a:t>Status</a:t>
            </a:r>
            <a:r>
              <a:rPr lang="en-US" sz="2100" b="1" dirty="0">
                <a:solidFill>
                  <a:srgbClr val="F9DC5C"/>
                </a:solidFill>
              </a:rPr>
              <a:t>: </a:t>
            </a:r>
            <a:r>
              <a:rPr lang="en-US" sz="2100" dirty="0">
                <a:solidFill>
                  <a:srgbClr val="F9DC5C"/>
                </a:solidFill>
              </a:rPr>
              <a:t>the form must have been transmitted.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5A713D8-D762-47F2-9F0A-11C94DA8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E63F4FD-F476-44E6-9E9A-1A4E3084F71E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Pin Map</a:t>
            </a:r>
          </a:p>
        </p:txBody>
      </p:sp>
    </p:spTree>
    <p:extLst>
      <p:ext uri="{BB962C8B-B14F-4D97-AF65-F5344CB8AC3E}">
        <p14:creationId xmlns:p14="http://schemas.microsoft.com/office/powerpoint/2010/main" val="39686006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0.06128 -2.59259E-6 C 0.08871 -2.59259E-6 0.12257 0.11736 0.12257 0.21297 L 0.12257 0.42616 " pathEditMode="relative" rAng="0" ptsTypes="AAAA">
                                      <p:cBhvr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8" y="2129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244755" y="1753682"/>
            <a:ext cx="746097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</a:rPr>
              <a:t>The Pin Map</a:t>
            </a:r>
            <a:r>
              <a:rPr lang="en-US" sz="2100" b="1" dirty="0">
                <a:solidFill>
                  <a:srgbClr val="F9DC5C"/>
                </a:solidFill>
              </a:rPr>
              <a:t> will display locations for the results of your query.</a:t>
            </a:r>
            <a:endParaRPr lang="en-US" sz="2100" dirty="0">
              <a:solidFill>
                <a:srgbClr val="F9DC5C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5A713D8-D762-47F2-9F0A-11C94DA8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E63F4FD-F476-44E6-9E9A-1A4E3084F71E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Pin Map</a:t>
            </a:r>
          </a:p>
        </p:txBody>
      </p:sp>
      <p:pic>
        <p:nvPicPr>
          <p:cNvPr id="3" name="Picture 2" descr="A screenshot of a video game&#10;&#10;Description generated with high confidence">
            <a:extLst>
              <a:ext uri="{FF2B5EF4-FFF2-40B4-BE49-F238E27FC236}">
                <a16:creationId xmlns:a16="http://schemas.microsoft.com/office/drawing/2014/main" id="{9C2E58A3-DA24-4C13-93A3-FD379EE29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454" y="2359817"/>
            <a:ext cx="6499835" cy="4214888"/>
          </a:xfrm>
          <a:prstGeom prst="rect">
            <a:avLst/>
          </a:prstGeom>
          <a:ln w="952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49426702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map&#10;&#10;Description generated with high confidence">
            <a:extLst>
              <a:ext uri="{FF2B5EF4-FFF2-40B4-BE49-F238E27FC236}">
                <a16:creationId xmlns:a16="http://schemas.microsoft.com/office/drawing/2014/main" id="{4714662D-3C5C-47AF-9B10-C75135288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50" y="2358712"/>
            <a:ext cx="6178348" cy="4207282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6EE7D1F-5393-47B4-A2EA-2521EECAB685}"/>
              </a:ext>
            </a:extLst>
          </p:cNvPr>
          <p:cNvSpPr/>
          <p:nvPr/>
        </p:nvSpPr>
        <p:spPr>
          <a:xfrm>
            <a:off x="244755" y="1763207"/>
            <a:ext cx="499399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</a:rPr>
              <a:t>Right-Click a pin to view information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5A713D8-D762-47F2-9F0A-11C94DA8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E63F4FD-F476-44E6-9E9A-1A4E3084F71E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Pin Map</a:t>
            </a:r>
          </a:p>
        </p:txBody>
      </p:sp>
      <p:pic>
        <p:nvPicPr>
          <p:cNvPr id="10" name="Picture 9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9C7A2CF-C1E1-407F-9BF9-4E72D3B65A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8" y="4424723"/>
            <a:ext cx="1502081" cy="2239084"/>
          </a:xfrm>
          <a:prstGeom prst="rect">
            <a:avLst/>
          </a:prstGeom>
          <a:ln w="3175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A02309B0-6CA0-45E9-8661-BC787CE03B93}"/>
              </a:ext>
            </a:extLst>
          </p:cNvPr>
          <p:cNvSpPr/>
          <p:nvPr/>
        </p:nvSpPr>
        <p:spPr>
          <a:xfrm rot="5400000">
            <a:off x="6873875" y="3621499"/>
            <a:ext cx="923364" cy="824753"/>
          </a:xfrm>
          <a:prstGeom prst="rightArrow">
            <a:avLst/>
          </a:prstGeom>
          <a:solidFill>
            <a:srgbClr val="FFBE05"/>
          </a:solidFill>
          <a:ln>
            <a:solidFill>
              <a:srgbClr val="004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4460239-563C-424D-9E24-4D43E64D3B03}"/>
              </a:ext>
            </a:extLst>
          </p:cNvPr>
          <p:cNvSpPr/>
          <p:nvPr/>
        </p:nvSpPr>
        <p:spPr>
          <a:xfrm>
            <a:off x="7265940" y="3286449"/>
            <a:ext cx="643358" cy="643358"/>
          </a:xfrm>
          <a:prstGeom prst="ellipse">
            <a:avLst/>
          </a:prstGeom>
          <a:solidFill>
            <a:srgbClr val="FFBE05"/>
          </a:solidFill>
          <a:ln>
            <a:solidFill>
              <a:srgbClr val="004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DE2630-3EE2-46F6-B008-9D33ABCEE536}"/>
              </a:ext>
            </a:extLst>
          </p:cNvPr>
          <p:cNvSpPr/>
          <p:nvPr/>
        </p:nvSpPr>
        <p:spPr>
          <a:xfrm>
            <a:off x="7757459" y="6360486"/>
            <a:ext cx="700741" cy="277505"/>
          </a:xfrm>
          <a:prstGeom prst="rect">
            <a:avLst/>
          </a:prstGeom>
          <a:noFill/>
          <a:ln w="38100">
            <a:solidFill>
              <a:srgbClr val="FFBE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24673C3-C7DD-4FD6-9DEA-DEE4BA4797E8}"/>
              </a:ext>
            </a:extLst>
          </p:cNvPr>
          <p:cNvSpPr/>
          <p:nvPr/>
        </p:nvSpPr>
        <p:spPr>
          <a:xfrm rot="2700000">
            <a:off x="6995375" y="5658182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AC0247-5CDD-463C-A79A-A23FFB56BBF0}"/>
              </a:ext>
            </a:extLst>
          </p:cNvPr>
          <p:cNvSpPr txBox="1"/>
          <p:nvPr/>
        </p:nvSpPr>
        <p:spPr>
          <a:xfrm>
            <a:off x="244755" y="2372882"/>
            <a:ext cx="2196898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Click on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‘Open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Form’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 to access the form the pin is referencing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7A7C53A-1B31-409B-8DE9-CBEF952A5C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759" y="3269687"/>
            <a:ext cx="684831" cy="64335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6840193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What are TraCS Ad Hoc Reports?</a:t>
            </a:r>
            <a:endParaRPr lang="en-US" sz="3200" b="1" i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95275" y="1977179"/>
            <a:ext cx="3933825" cy="47787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What is an Ad Hoc Report?</a:t>
            </a:r>
          </a:p>
          <a:p>
            <a:pPr marL="0" indent="0">
              <a:buNone/>
            </a:pPr>
            <a:endParaRPr lang="en-US" sz="2400" dirty="0">
              <a:solidFill>
                <a:srgbClr val="F9DC5C"/>
              </a:solidFill>
            </a:endParaRPr>
          </a:p>
          <a:p>
            <a:r>
              <a:rPr lang="en-US" sz="2400" b="1" dirty="0">
                <a:solidFill>
                  <a:srgbClr val="F9DC5C"/>
                </a:solidFill>
              </a:rPr>
              <a:t>Any field can be searched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r>
              <a:rPr lang="en-US" sz="2400" b="1" dirty="0">
                <a:solidFill>
                  <a:srgbClr val="F9DC5C"/>
                </a:solidFill>
              </a:rPr>
              <a:t>Different criteria can be asked for at time of running report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r>
              <a:rPr lang="en-US" sz="2400" b="1" dirty="0">
                <a:solidFill>
                  <a:srgbClr val="F9DC5C"/>
                </a:solidFill>
              </a:rPr>
              <a:t>Reports can be viewed on a Pin Map, exported as a PDF, exported into Excel, etc.</a:t>
            </a:r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9" name="Picture 8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BD2AEF12-B956-4C56-B14A-989053266F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77179"/>
            <a:ext cx="4269455" cy="491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3815"/>
      </p:ext>
    </p:extLst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3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850167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Tips – Consider User Permissions</a:t>
            </a:r>
            <a:endParaRPr lang="en-US" sz="3200" b="1" i="1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16502" y="1457839"/>
            <a:ext cx="4375822" cy="51047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Any user with the </a:t>
            </a:r>
            <a:r>
              <a:rPr lang="en-US" sz="2500" b="1" dirty="0"/>
              <a:t>Supervisor </a:t>
            </a:r>
            <a:r>
              <a:rPr lang="en-US" sz="2500" b="1" dirty="0">
                <a:solidFill>
                  <a:srgbClr val="F9DC5C"/>
                </a:solidFill>
              </a:rPr>
              <a:t>Access Right can </a:t>
            </a:r>
            <a:r>
              <a:rPr lang="en-US" sz="2500" b="1" dirty="0"/>
              <a:t>create/run</a:t>
            </a:r>
            <a:r>
              <a:rPr lang="en-US" sz="2500" b="1" dirty="0">
                <a:solidFill>
                  <a:srgbClr val="F9DC5C"/>
                </a:solidFill>
              </a:rPr>
              <a:t> Ad Hoc Queries.</a:t>
            </a:r>
          </a:p>
          <a:p>
            <a:pPr marL="0" indent="0">
              <a:buNone/>
            </a:pPr>
            <a:endParaRPr lang="en-US" sz="2500" b="1" dirty="0">
              <a:solidFill>
                <a:srgbClr val="FFBE05"/>
              </a:solidFill>
            </a:endParaRPr>
          </a:p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However, results of the query may differ between users running the query if the user running the query does not have access to view others’ forms.</a:t>
            </a:r>
          </a:p>
          <a:p>
            <a:pPr marL="0" indent="0">
              <a:buNone/>
            </a:pPr>
            <a:endParaRPr lang="en-US" sz="2500" b="1" dirty="0">
              <a:solidFill>
                <a:srgbClr val="FFBE05"/>
              </a:solidFill>
            </a:endParaRPr>
          </a:p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Give</a:t>
            </a:r>
            <a:r>
              <a:rPr lang="en-US" sz="2500" b="1" dirty="0">
                <a:solidFill>
                  <a:srgbClr val="FFBE05"/>
                </a:solidFill>
              </a:rPr>
              <a:t> </a:t>
            </a:r>
            <a:r>
              <a:rPr lang="en-US" sz="2500" b="1" dirty="0" err="1"/>
              <a:t>ViewOnly</a:t>
            </a:r>
            <a:r>
              <a:rPr lang="en-US" sz="2500" b="1" dirty="0">
                <a:solidFill>
                  <a:srgbClr val="F9DC5C"/>
                </a:solidFill>
              </a:rPr>
              <a:t> permission to the </a:t>
            </a:r>
            <a:r>
              <a:rPr lang="en-US" sz="2500" b="1" dirty="0">
                <a:solidFill>
                  <a:srgbClr val="F0F0F0"/>
                </a:solidFill>
              </a:rPr>
              <a:t>‘All’ </a:t>
            </a:r>
            <a:r>
              <a:rPr lang="en-US" sz="2500" b="1" dirty="0">
                <a:solidFill>
                  <a:srgbClr val="F9DC5C"/>
                </a:solidFill>
              </a:rPr>
              <a:t>associated user to ensure </a:t>
            </a:r>
            <a:r>
              <a:rPr lang="en-US" sz="2500" b="1" u="sng" dirty="0"/>
              <a:t>all users’</a:t>
            </a:r>
            <a:r>
              <a:rPr lang="en-US" sz="2500" b="1" dirty="0">
                <a:solidFill>
                  <a:srgbClr val="F9DC5C"/>
                </a:solidFill>
              </a:rPr>
              <a:t> forms are viewable. Will not be able to edit others’ forms.</a:t>
            </a: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276423-F8E7-43BC-9EA9-86765CAB4A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" r="1724"/>
          <a:stretch/>
        </p:blipFill>
        <p:spPr>
          <a:xfrm>
            <a:off x="4327360" y="1457839"/>
            <a:ext cx="4764042" cy="5400161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969F001-5D85-4369-9B02-C91EF209C332}"/>
              </a:ext>
            </a:extLst>
          </p:cNvPr>
          <p:cNvCxnSpPr/>
          <p:nvPr/>
        </p:nvCxnSpPr>
        <p:spPr>
          <a:xfrm>
            <a:off x="3876172" y="2469815"/>
            <a:ext cx="2712720" cy="1801195"/>
          </a:xfrm>
          <a:prstGeom prst="straightConnector1">
            <a:avLst/>
          </a:prstGeom>
          <a:ln w="57150">
            <a:solidFill>
              <a:srgbClr val="FFBE0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1B6539D5-8310-4CD1-AD1E-BA617B56FF96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777801" y="5763242"/>
            <a:ext cx="849660" cy="716280"/>
          </a:xfrm>
          <a:prstGeom prst="bentConnector3">
            <a:avLst>
              <a:gd name="adj1" fmla="val -12306"/>
            </a:avLst>
          </a:prstGeom>
          <a:ln w="57150">
            <a:solidFill>
              <a:srgbClr val="FFBE0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256976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0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8689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i="1" dirty="0"/>
              <a:t>Tips – Sharing Ad Hoc Reports: Export/Import </a:t>
            </a:r>
            <a:r>
              <a:rPr lang="en-US" b="1" i="1" dirty="0">
                <a:solidFill>
                  <a:srgbClr val="F2CD00"/>
                </a:solidFill>
              </a:rPr>
              <a:t>QRY.EXML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-1" y="1596908"/>
            <a:ext cx="9144000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Ad Hoc Reports are associated with a User’s Profile – they are treated in much the same way as </a:t>
            </a:r>
            <a:r>
              <a:rPr lang="en-US" sz="2400" b="1" dirty="0"/>
              <a:t>Advanced Searches</a:t>
            </a:r>
            <a:r>
              <a:rPr lang="en-US" sz="2400" b="1" dirty="0">
                <a:solidFill>
                  <a:srgbClr val="F9DC5C"/>
                </a:solidFill>
              </a:rPr>
              <a:t>. The same user can view reports they created on </a:t>
            </a:r>
            <a:r>
              <a:rPr lang="en-US" sz="2400" b="1" dirty="0"/>
              <a:t>ANY</a:t>
            </a:r>
            <a:r>
              <a:rPr lang="en-US" sz="2400" b="1" dirty="0">
                <a:solidFill>
                  <a:srgbClr val="F9DC5C"/>
                </a:solidFill>
              </a:rPr>
              <a:t> Office Machine.</a:t>
            </a:r>
          </a:p>
          <a:p>
            <a:pPr marL="0" indent="0">
              <a:buNone/>
            </a:pPr>
            <a:endParaRPr lang="en-US" sz="24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9DC5C"/>
                </a:solidFill>
              </a:rPr>
              <a:t>Ad Hoc Reports can be shared between users by exporting the report: Right-click the report and choose </a:t>
            </a:r>
            <a:r>
              <a:rPr lang="en-US" sz="2400" b="1" dirty="0">
                <a:solidFill>
                  <a:srgbClr val="F0F0F0"/>
                </a:solidFill>
              </a:rPr>
              <a:t>Export</a:t>
            </a:r>
            <a:r>
              <a:rPr lang="en-US" sz="2400" b="1" dirty="0">
                <a:solidFill>
                  <a:srgbClr val="F9DC5C"/>
                </a:solidFill>
              </a:rPr>
              <a:t>.</a:t>
            </a: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1A995D-0EB1-49FE-A11C-DD8207A45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80" y="3766913"/>
            <a:ext cx="8658557" cy="309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569323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18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859822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i="1" dirty="0"/>
              <a:t>Tips – Sharing Ad Hoc Reports: Export/Import </a:t>
            </a:r>
            <a:r>
              <a:rPr lang="en-US" b="1" i="1" dirty="0">
                <a:solidFill>
                  <a:srgbClr val="F2CD00"/>
                </a:solidFill>
              </a:rPr>
              <a:t>QRY.EXML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85749" y="2005755"/>
            <a:ext cx="8572502" cy="217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7AD79C-4633-491A-9101-AD9C9124D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89" y="1519436"/>
            <a:ext cx="8539606" cy="21700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83AD28-4AF9-4255-83F4-87CE4F881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30" y="3875222"/>
            <a:ext cx="8482725" cy="2672973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AF011FFD-D2A1-4A96-A1B2-DA8B4501F506}"/>
              </a:ext>
            </a:extLst>
          </p:cNvPr>
          <p:cNvSpPr/>
          <p:nvPr/>
        </p:nvSpPr>
        <p:spPr>
          <a:xfrm rot="5400000">
            <a:off x="6597012" y="3301702"/>
            <a:ext cx="923364" cy="824753"/>
          </a:xfrm>
          <a:prstGeom prst="rightArrow">
            <a:avLst/>
          </a:prstGeom>
          <a:solidFill>
            <a:srgbClr val="FFBE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183263"/>
      </p:ext>
    </p:ext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461287" y="1173723"/>
            <a:ext cx="8221428" cy="14586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2: ‘Criminal Statutes Issued by Officer and Date’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Handout p.8 (step 32)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7376524-2504-4F44-8125-5F1298280CE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1286" y="2846812"/>
          <a:ext cx="8221428" cy="149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7296">
                  <a:extLst>
                    <a:ext uri="{9D8B030D-6E8A-4147-A177-3AD203B41FA5}">
                      <a16:colId xmlns:a16="http://schemas.microsoft.com/office/drawing/2014/main" val="1259126889"/>
                    </a:ext>
                  </a:extLst>
                </a:gridCol>
                <a:gridCol w="1547573">
                  <a:extLst>
                    <a:ext uri="{9D8B030D-6E8A-4147-A177-3AD203B41FA5}">
                      <a16:colId xmlns:a16="http://schemas.microsoft.com/office/drawing/2014/main" val="3131408654"/>
                    </a:ext>
                  </a:extLst>
                </a:gridCol>
                <a:gridCol w="2593075">
                  <a:extLst>
                    <a:ext uri="{9D8B030D-6E8A-4147-A177-3AD203B41FA5}">
                      <a16:colId xmlns:a16="http://schemas.microsoft.com/office/drawing/2014/main" val="3202318672"/>
                    </a:ext>
                  </a:extLst>
                </a:gridCol>
                <a:gridCol w="1241946">
                  <a:extLst>
                    <a:ext uri="{9D8B030D-6E8A-4147-A177-3AD203B41FA5}">
                      <a16:colId xmlns:a16="http://schemas.microsoft.com/office/drawing/2014/main" val="2161107638"/>
                    </a:ext>
                  </a:extLst>
                </a:gridCol>
                <a:gridCol w="1831538">
                  <a:extLst>
                    <a:ext uri="{9D8B030D-6E8A-4147-A177-3AD203B41FA5}">
                      <a16:colId xmlns:a16="http://schemas.microsoft.com/office/drawing/2014/main" val="694685700"/>
                    </a:ext>
                  </a:extLst>
                </a:gridCol>
              </a:tblGrid>
              <a:tr h="373973">
                <a:tc>
                  <a:txBody>
                    <a:bodyPr/>
                    <a:lstStyle/>
                    <a:p>
                      <a:r>
                        <a:rPr lang="en-US" sz="1300" dirty="0"/>
                        <a:t>FORM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GROUP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FIELD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ACTION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VALUE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227672897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Plaintiff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PlaintiffDistrictAttorneyRouting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Yes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2332177800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spc="0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Form Information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Status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Exact Match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Transmitted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020574713"/>
                  </a:ext>
                </a:extLst>
              </a:tr>
              <a:tr h="373973">
                <a:tc>
                  <a:txBody>
                    <a:bodyPr/>
                    <a:lstStyle/>
                    <a:p>
                      <a:r>
                        <a:rPr lang="en-US" sz="1400" b="1" dirty="0"/>
                        <a:t>ELCI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Violation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 err="1"/>
                        <a:t>ViolationDateOccurred</a:t>
                      </a:r>
                      <a:endParaRPr lang="en-US" sz="1400" b="1" dirty="0"/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Range</a:t>
                      </a:r>
                    </a:p>
                  </a:txBody>
                  <a:tcPr marL="65117" marR="65117" marT="32558" marB="32558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[User Entered Value]</a:t>
                      </a:r>
                    </a:p>
                  </a:txBody>
                  <a:tcPr marL="65117" marR="65117" marT="32558" marB="32558"/>
                </a:tc>
                <a:extLst>
                  <a:ext uri="{0D108BD9-81ED-4DB2-BD59-A6C34878D82A}">
                    <a16:rowId xmlns:a16="http://schemas.microsoft.com/office/drawing/2014/main" val="3539343903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9025D0C9-BC32-4561-A696-CB9E15FE401C}"/>
              </a:ext>
            </a:extLst>
          </p:cNvPr>
          <p:cNvSpPr txBox="1"/>
          <p:nvPr/>
        </p:nvSpPr>
        <p:spPr>
          <a:xfrm>
            <a:off x="368443" y="4978472"/>
            <a:ext cx="8314271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9DC5C"/>
                </a:solidFill>
                <a:latin typeface="Arial Narrow" panose="020B0606020202030204" pitchFamily="34" charset="0"/>
              </a:rPr>
              <a:t>Hands-on Presentation: </a:t>
            </a:r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Try Query 2 on your own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Raise</a:t>
            </a:r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 y</a:t>
            </a:r>
            <a:r>
              <a:rPr lang="en-US" sz="32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our hand for assistance</a:t>
            </a:r>
          </a:p>
        </p:txBody>
      </p:sp>
    </p:spTree>
    <p:extLst>
      <p:ext uri="{BB962C8B-B14F-4D97-AF65-F5344CB8AC3E}">
        <p14:creationId xmlns:p14="http://schemas.microsoft.com/office/powerpoint/2010/main" val="3334871780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18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4"/>
            <a:ext cx="9143999" cy="4640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Practice Query 2: ‘Criminal Statutes Issued by Officer and Date’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FBA6BA-6500-44EC-8651-F35FF3355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6" y="1789855"/>
            <a:ext cx="8673151" cy="49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695894"/>
      </p:ext>
    </p:extLst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351"/>
            <a:ext cx="9144000" cy="1097887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Building Custom Queries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535838"/>
            <a:ext cx="9144000" cy="20157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Use this time to build your own Ad Hoc Reports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3200" dirty="0">
              <a:solidFill>
                <a:prstClr val="white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Ask Questions, get answers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D63D79-1B79-4477-9550-3881F55CD61F}"/>
              </a:ext>
            </a:extLst>
          </p:cNvPr>
          <p:cNvSpPr txBox="1"/>
          <p:nvPr/>
        </p:nvSpPr>
        <p:spPr>
          <a:xfrm>
            <a:off x="333937" y="5504683"/>
            <a:ext cx="8314271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Raise</a:t>
            </a:r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 y</a:t>
            </a:r>
            <a:r>
              <a:rPr lang="en-US" sz="32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our hand for assistance</a:t>
            </a:r>
          </a:p>
        </p:txBody>
      </p:sp>
    </p:spTree>
    <p:extLst>
      <p:ext uri="{BB962C8B-B14F-4D97-AF65-F5344CB8AC3E}">
        <p14:creationId xmlns:p14="http://schemas.microsoft.com/office/powerpoint/2010/main" val="4098638603"/>
      </p:ext>
    </p:extLst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DD8ABA8-D1EF-4BA1-9A67-0A2FB959E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689"/>
            <a:ext cx="9144000" cy="6096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4040" y="1137689"/>
            <a:ext cx="6439960" cy="457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en-US" sz="3200" dirty="0">
                <a:solidFill>
                  <a:srgbClr val="F9DC5C"/>
                </a:solidFill>
              </a:rPr>
              <a:t>Ad Hoc Reports for Beginners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393138-2846-48F2-A59A-2BF4D1053E98}"/>
              </a:ext>
            </a:extLst>
          </p:cNvPr>
          <p:cNvSpPr/>
          <p:nvPr/>
        </p:nvSpPr>
        <p:spPr>
          <a:xfrm flipH="1">
            <a:off x="2522447" y="766815"/>
            <a:ext cx="45719" cy="5321808"/>
          </a:xfrm>
          <a:prstGeom prst="rect">
            <a:avLst/>
          </a:prstGeom>
          <a:solidFill>
            <a:srgbClr val="EFF0D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14191FF-037F-4EFC-BB95-7CB87A5BAB4C}"/>
              </a:ext>
            </a:extLst>
          </p:cNvPr>
          <p:cNvSpPr/>
          <p:nvPr/>
        </p:nvSpPr>
        <p:spPr>
          <a:xfrm rot="5400000" flipH="1">
            <a:off x="4558283" y="-4208336"/>
            <a:ext cx="27432" cy="9144000"/>
          </a:xfrm>
          <a:prstGeom prst="rect">
            <a:avLst/>
          </a:prstGeom>
          <a:solidFill>
            <a:srgbClr val="E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0AE0B1C-6449-4837-A369-FC58E44F5389}"/>
              </a:ext>
            </a:extLst>
          </p:cNvPr>
          <p:cNvSpPr/>
          <p:nvPr/>
        </p:nvSpPr>
        <p:spPr>
          <a:xfrm rot="5400000" flipH="1">
            <a:off x="4556779" y="1919405"/>
            <a:ext cx="27432" cy="9144000"/>
          </a:xfrm>
          <a:prstGeom prst="rect">
            <a:avLst/>
          </a:prstGeom>
          <a:solidFill>
            <a:srgbClr val="E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93206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What are TraCS Ad Hoc Reports?</a:t>
            </a:r>
            <a:endParaRPr lang="en-US" sz="3200" b="1" i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9C87C72-C634-4886-8837-37F3A0A4349B}"/>
              </a:ext>
            </a:extLst>
          </p:cNvPr>
          <p:cNvSpPr txBox="1">
            <a:spLocks/>
          </p:cNvSpPr>
          <p:nvPr/>
        </p:nvSpPr>
        <p:spPr>
          <a:xfrm>
            <a:off x="285749" y="2005755"/>
            <a:ext cx="5553076" cy="290512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Ad Hoc Report documentation and step-by-step instructions can be found in the </a:t>
            </a:r>
            <a:r>
              <a:rPr lang="en-US" sz="2500" b="1" dirty="0"/>
              <a:t>TraCS Administrator Guide.</a:t>
            </a: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r>
              <a:rPr lang="en-US" sz="2500" b="1" dirty="0">
                <a:solidFill>
                  <a:srgbClr val="F9DC5C"/>
                </a:solidFill>
              </a:rPr>
              <a:t>You will need </a:t>
            </a:r>
            <a:r>
              <a:rPr lang="en-US" sz="2500" b="1" dirty="0"/>
              <a:t>Supervisor</a:t>
            </a:r>
            <a:r>
              <a:rPr lang="en-US" sz="2500" b="1" dirty="0">
                <a:solidFill>
                  <a:srgbClr val="F9DC5C"/>
                </a:solidFill>
              </a:rPr>
              <a:t> access rights within TraCS to create and run Ad Hoc Reports.</a:t>
            </a: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500" b="1" dirty="0"/>
          </a:p>
          <a:p>
            <a:pPr marL="0" indent="0">
              <a:buNone/>
            </a:pPr>
            <a:endParaRPr lang="en-US" sz="2100" b="1" dirty="0"/>
          </a:p>
          <a:p>
            <a:pPr lvl="1"/>
            <a:endParaRPr lang="en-US" sz="2100" b="1" dirty="0">
              <a:solidFill>
                <a:srgbClr val="F9DC5C"/>
              </a:solidFill>
            </a:endParaRPr>
          </a:p>
          <a:p>
            <a:pPr marL="457200" lvl="1" indent="0">
              <a:buNone/>
            </a:pPr>
            <a:endParaRPr lang="en-US" sz="2100" b="1" dirty="0">
              <a:solidFill>
                <a:srgbClr val="F9DC5C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FFC000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E75931D-4FA7-45A8-99E7-1623C06463BC}"/>
              </a:ext>
            </a:extLst>
          </p:cNvPr>
          <p:cNvGrpSpPr/>
          <p:nvPr/>
        </p:nvGrpSpPr>
        <p:grpSpPr>
          <a:xfrm>
            <a:off x="6326503" y="1615230"/>
            <a:ext cx="2234806" cy="3128221"/>
            <a:chOff x="6126478" y="1567605"/>
            <a:chExt cx="2234806" cy="3128221"/>
          </a:xfrm>
        </p:grpSpPr>
        <p:pic>
          <p:nvPicPr>
            <p:cNvPr id="14" name="Picture 13" descr="A close up of a logo&#10;&#10;Description generated with very high confidence">
              <a:extLst>
                <a:ext uri="{FF2B5EF4-FFF2-40B4-BE49-F238E27FC236}">
                  <a16:creationId xmlns:a16="http://schemas.microsoft.com/office/drawing/2014/main" id="{AE7E1BB3-C999-410C-A819-4124294753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7" t="1893" r="5890" b="16536"/>
            <a:stretch/>
          </p:blipFill>
          <p:spPr>
            <a:xfrm>
              <a:off x="6353412" y="1862880"/>
              <a:ext cx="2007872" cy="28329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pic>
          <p:nvPicPr>
            <p:cNvPr id="13" name="Picture 12" descr="A close up of a logo&#10;&#10;Description generated with very high confidence">
              <a:extLst>
                <a:ext uri="{FF2B5EF4-FFF2-40B4-BE49-F238E27FC236}">
                  <a16:creationId xmlns:a16="http://schemas.microsoft.com/office/drawing/2014/main" id="{4B6556FB-E663-4EB6-90FD-7FD6E1CA69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7" t="1893" r="5890" b="16536"/>
            <a:stretch/>
          </p:blipFill>
          <p:spPr>
            <a:xfrm>
              <a:off x="6248637" y="1710480"/>
              <a:ext cx="2007872" cy="28329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pic>
          <p:nvPicPr>
            <p:cNvPr id="5" name="Picture 4" descr="A close up of a logo&#10;&#10;Description generated with very high confidence">
              <a:extLst>
                <a:ext uri="{FF2B5EF4-FFF2-40B4-BE49-F238E27FC236}">
                  <a16:creationId xmlns:a16="http://schemas.microsoft.com/office/drawing/2014/main" id="{2DDE5EC9-1ED8-459D-830E-4D36067290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7" t="1893" r="5890" b="16536"/>
            <a:stretch/>
          </p:blipFill>
          <p:spPr>
            <a:xfrm>
              <a:off x="6126478" y="1567605"/>
              <a:ext cx="2007872" cy="28329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BAE81A2-A6ED-42B2-8727-4D4C14536EC9}"/>
              </a:ext>
            </a:extLst>
          </p:cNvPr>
          <p:cNvSpPr txBox="1"/>
          <p:nvPr/>
        </p:nvSpPr>
        <p:spPr>
          <a:xfrm>
            <a:off x="312422" y="4910876"/>
            <a:ext cx="841247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  <a:latin typeface="Arial Narrow" panose="020B0606020202030204" pitchFamily="34" charset="0"/>
              </a:rPr>
              <a:t>Ad Hoc Reports vs. Analysis Reports</a:t>
            </a:r>
          </a:p>
          <a:p>
            <a:pPr algn="just"/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Analysis Reports are created by Badger TraCS Staff and are canned reports released state-wide. Ad Hoc Reports are created at the agency level.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729798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Analysis Reports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Accessing </a:t>
            </a:r>
            <a:r>
              <a:rPr lang="en-US" sz="3200" b="1" i="1" dirty="0"/>
              <a:t>Analysis Reports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AAFC63-7995-4530-AC0F-AFAA8652CDBA}"/>
              </a:ext>
            </a:extLst>
          </p:cNvPr>
          <p:cNvSpPr txBox="1"/>
          <p:nvPr/>
        </p:nvSpPr>
        <p:spPr>
          <a:xfrm>
            <a:off x="134050" y="1926581"/>
            <a:ext cx="878773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Badger TraCS Provides several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Analysis Reports 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that can be run from any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supervisor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 account.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4C974B4-FA83-4A81-95AB-56912DCB3BAC}"/>
              </a:ext>
            </a:extLst>
          </p:cNvPr>
          <p:cNvGrpSpPr/>
          <p:nvPr/>
        </p:nvGrpSpPr>
        <p:grpSpPr>
          <a:xfrm>
            <a:off x="212690" y="2819401"/>
            <a:ext cx="8483635" cy="1784914"/>
            <a:chOff x="222215" y="3496241"/>
            <a:chExt cx="8483635" cy="1784914"/>
          </a:xfrm>
        </p:grpSpPr>
        <p:pic>
          <p:nvPicPr>
            <p:cNvPr id="5" name="Picture 4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EBBE2611-B7BE-4BE7-9B55-729900E0A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215" y="3496241"/>
              <a:ext cx="6911340" cy="1127760"/>
            </a:xfrm>
            <a:prstGeom prst="rect">
              <a:avLst/>
            </a:prstGeom>
            <a:ln w="127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5" name="Picture 14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B5999CD3-FB7B-4F90-9DB2-FF0EF799A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7085" y="4438365"/>
              <a:ext cx="3808765" cy="842790"/>
            </a:xfrm>
            <a:prstGeom prst="rect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7A4F974-8A22-439C-AD6F-B459720B70CA}"/>
              </a:ext>
            </a:extLst>
          </p:cNvPr>
          <p:cNvSpPr txBox="1"/>
          <p:nvPr/>
        </p:nvSpPr>
        <p:spPr>
          <a:xfrm>
            <a:off x="212690" y="4990506"/>
            <a:ext cx="878773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Analysis Reports can be accessed in the 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 Narrow" panose="020B0606020202030204" pitchFamily="34" charset="0"/>
              </a:rPr>
              <a:t>TraCS Software </a:t>
            </a:r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from several areas – depending on the content of the report.</a:t>
            </a:r>
          </a:p>
        </p:txBody>
      </p:sp>
    </p:spTree>
    <p:extLst>
      <p:ext uri="{BB962C8B-B14F-4D97-AF65-F5344CB8AC3E}">
        <p14:creationId xmlns:p14="http://schemas.microsoft.com/office/powerpoint/2010/main" val="4025338553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Analysis Reports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2036E0E1-955A-401C-BF3E-51FE4D5D1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527" y="1316981"/>
            <a:ext cx="5768272" cy="5541018"/>
          </a:xfrm>
          <a:prstGeom prst="rect">
            <a:avLst/>
          </a:prstGeom>
          <a:ln w="9525" cap="sq">
            <a:solidFill>
              <a:schemeClr val="bg1">
                <a:lumMod val="9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0627C5C-2EA1-41EE-9D87-16FABF9C0BBE}"/>
              </a:ext>
            </a:extLst>
          </p:cNvPr>
          <p:cNvSpPr txBox="1"/>
          <p:nvPr/>
        </p:nvSpPr>
        <p:spPr>
          <a:xfrm>
            <a:off x="143575" y="1316981"/>
            <a:ext cx="3155952" cy="41549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9DC5C"/>
                </a:solidFill>
                <a:latin typeface="Arial Narrow" panose="020B0606020202030204" pitchFamily="34" charset="0"/>
              </a:rPr>
              <a:t>Fall 2019 Preview:</a:t>
            </a:r>
          </a:p>
          <a:p>
            <a:endParaRPr lang="en-US" sz="24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 Narrow" panose="020B0606020202030204" pitchFamily="34" charset="0"/>
              </a:rPr>
              <a:t>Unpaid Parking Citations</a:t>
            </a:r>
          </a:p>
          <a:p>
            <a:endParaRPr lang="en-US" sz="2400" b="1" dirty="0">
              <a:solidFill>
                <a:schemeClr val="bg1">
                  <a:lumMod val="9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 Narrow" panose="020B0606020202030204" pitchFamily="34" charset="0"/>
              </a:rPr>
              <a:t>Parking Status Listing</a:t>
            </a:r>
          </a:p>
          <a:p>
            <a:endParaRPr lang="en-US" sz="2400" b="1" dirty="0">
              <a:solidFill>
                <a:schemeClr val="bg1">
                  <a:lumMod val="9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 Narrow" panose="020B0606020202030204" pitchFamily="34" charset="0"/>
              </a:rPr>
              <a:t>User Access Levels</a:t>
            </a:r>
          </a:p>
          <a:p>
            <a:endParaRPr lang="en-US" sz="2400" b="1" dirty="0">
              <a:solidFill>
                <a:schemeClr val="bg1">
                  <a:lumMod val="9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 Narrow" panose="020B0606020202030204" pitchFamily="34" charset="0"/>
              </a:rPr>
              <a:t>Transmission Log Report</a:t>
            </a:r>
          </a:p>
        </p:txBody>
      </p:sp>
    </p:spTree>
    <p:extLst>
      <p:ext uri="{BB962C8B-B14F-4D97-AF65-F5344CB8AC3E}">
        <p14:creationId xmlns:p14="http://schemas.microsoft.com/office/powerpoint/2010/main" val="256373298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882725" y="1173723"/>
            <a:ext cx="7378551" cy="6202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2019 Fall TraCS Training Version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10F4438-F6F6-41FD-BF4E-B1EA95CF39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" r="248" b="4688"/>
          <a:stretch/>
        </p:blipFill>
        <p:spPr>
          <a:xfrm>
            <a:off x="3977840" y="1834370"/>
            <a:ext cx="5000809" cy="3524969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7C71C05-171A-4A8D-93F5-186C48F252DF}"/>
              </a:ext>
            </a:extLst>
          </p:cNvPr>
          <p:cNvSpPr/>
          <p:nvPr/>
        </p:nvSpPr>
        <p:spPr>
          <a:xfrm>
            <a:off x="449981" y="2058206"/>
            <a:ext cx="334966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2019 TraCS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5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Log-in Credentials:</a:t>
            </a:r>
          </a:p>
          <a:p>
            <a:endParaRPr lang="en-US" sz="2500" b="1" dirty="0">
              <a:solidFill>
                <a:srgbClr val="F9DC5C"/>
              </a:solidFill>
              <a:latin typeface="Arial Narrow" panose="020B0606020202030204" pitchFamily="34" charset="0"/>
            </a:endParaRPr>
          </a:p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Username: </a:t>
            </a:r>
            <a:r>
              <a:rPr lang="en-US" sz="2500" b="1" dirty="0">
                <a:solidFill>
                  <a:schemeClr val="bg1"/>
                </a:solidFill>
                <a:latin typeface="Arial Narrow" panose="020B0606020202030204" pitchFamily="34" charset="0"/>
              </a:rPr>
              <a:t>222</a:t>
            </a:r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 </a:t>
            </a:r>
          </a:p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Password: </a:t>
            </a:r>
            <a:r>
              <a:rPr lang="en-US" sz="25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tracs</a:t>
            </a:r>
            <a:endParaRPr lang="en-US" sz="2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AFB485D-F18A-4EFD-96C5-E99FB4C0F65E}"/>
              </a:ext>
            </a:extLst>
          </p:cNvPr>
          <p:cNvSpPr/>
          <p:nvPr/>
        </p:nvSpPr>
        <p:spPr>
          <a:xfrm>
            <a:off x="133165" y="5582220"/>
            <a:ext cx="88454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Questions? </a:t>
            </a:r>
            <a:r>
              <a:rPr lang="en-US" sz="2500" b="1" dirty="0">
                <a:solidFill>
                  <a:schemeClr val="bg1"/>
                </a:solidFill>
                <a:latin typeface="Arial Narrow" panose="020B0606020202030204" pitchFamily="34" charset="0"/>
              </a:rPr>
              <a:t>Raise your hand at any time </a:t>
            </a:r>
            <a:r>
              <a:rPr lang="en-US" sz="2500" b="1" dirty="0">
                <a:solidFill>
                  <a:srgbClr val="F9DC5C"/>
                </a:solidFill>
                <a:latin typeface="Arial Narrow" panose="020B0606020202030204" pitchFamily="34" charset="0"/>
              </a:rPr>
              <a:t>and someone will come to assist you.</a:t>
            </a:r>
          </a:p>
        </p:txBody>
      </p:sp>
    </p:spTree>
    <p:extLst>
      <p:ext uri="{BB962C8B-B14F-4D97-AF65-F5344CB8AC3E}">
        <p14:creationId xmlns:p14="http://schemas.microsoft.com/office/powerpoint/2010/main" val="4147366617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Query Builder - Overview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0" y="1173724"/>
            <a:ext cx="9144000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2019 Badger TraCS User Conference Folder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26EF4BA-3297-4130-8097-4FDDF7FDD790}"/>
              </a:ext>
            </a:extLst>
          </p:cNvPr>
          <p:cNvSpPr txBox="1">
            <a:spLocks/>
          </p:cNvSpPr>
          <p:nvPr/>
        </p:nvSpPr>
        <p:spPr>
          <a:xfrm>
            <a:off x="0" y="1819074"/>
            <a:ext cx="9143999" cy="50389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2019 Badger TraCS User Conference: Creating Ad Hoc Reports found in Conference Folder. First section gives an overview of the format of the </a:t>
            </a:r>
            <a:r>
              <a:rPr lang="en-US" sz="2400" b="1" i="1" dirty="0">
                <a:solidFill>
                  <a:srgbClr val="F9DC5C"/>
                </a:solidFill>
              </a:rPr>
              <a:t>Ad Hoc Query Builder</a:t>
            </a:r>
            <a:r>
              <a:rPr lang="en-US" sz="2400" dirty="0">
                <a:solidFill>
                  <a:srgbClr val="F9DC5C"/>
                </a:solidFill>
              </a:rPr>
              <a:t>.</a:t>
            </a:r>
          </a:p>
          <a:p>
            <a:pPr marL="0" indent="0">
              <a:buNone/>
            </a:pPr>
            <a:endParaRPr lang="en-US" sz="2500" dirty="0">
              <a:solidFill>
                <a:srgbClr val="F9DC5C"/>
              </a:solidFill>
            </a:endParaRPr>
          </a:p>
          <a:p>
            <a:r>
              <a:rPr lang="en-US" sz="2500" b="1" dirty="0">
                <a:solidFill>
                  <a:srgbClr val="F9DC5C"/>
                </a:solidFill>
              </a:rPr>
              <a:t>Form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Type of entry form</a:t>
            </a:r>
          </a:p>
          <a:p>
            <a:r>
              <a:rPr lang="en-US" sz="2500" b="1" dirty="0">
                <a:solidFill>
                  <a:srgbClr val="F9DC5C"/>
                </a:solidFill>
              </a:rPr>
              <a:t>Group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Section within entry form</a:t>
            </a:r>
          </a:p>
          <a:p>
            <a:r>
              <a:rPr lang="en-US" sz="2500" b="1" dirty="0">
                <a:solidFill>
                  <a:srgbClr val="F9DC5C"/>
                </a:solidFill>
              </a:rPr>
              <a:t>Field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Field within section</a:t>
            </a:r>
          </a:p>
          <a:p>
            <a:r>
              <a:rPr lang="en-US" sz="2500" b="1" dirty="0">
                <a:solidFill>
                  <a:srgbClr val="F9DC5C"/>
                </a:solidFill>
              </a:rPr>
              <a:t>Action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Desired action with data</a:t>
            </a: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166ECE-11F3-4976-8AC2-47B40FA10D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" t="829" r="864" b="-1"/>
          <a:stretch/>
        </p:blipFill>
        <p:spPr>
          <a:xfrm>
            <a:off x="4561367" y="2753832"/>
            <a:ext cx="4316819" cy="411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71457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59522A-445E-44A6-8BA7-1A728B685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3820"/>
            <a:ext cx="9144000" cy="849904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Ad Hoc Report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487863-9B74-45B4-AC4D-E0775CB99283}"/>
              </a:ext>
            </a:extLst>
          </p:cNvPr>
          <p:cNvSpPr txBox="1">
            <a:spLocks/>
          </p:cNvSpPr>
          <p:nvPr/>
        </p:nvSpPr>
        <p:spPr>
          <a:xfrm>
            <a:off x="1177052" y="1173724"/>
            <a:ext cx="6789896" cy="457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Handout p. 2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26EF4BA-3297-4130-8097-4FDDF7FDD790}"/>
              </a:ext>
            </a:extLst>
          </p:cNvPr>
          <p:cNvSpPr txBox="1">
            <a:spLocks/>
          </p:cNvSpPr>
          <p:nvPr/>
        </p:nvSpPr>
        <p:spPr>
          <a:xfrm>
            <a:off x="0" y="1819074"/>
            <a:ext cx="9267824" cy="50389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 baseline="0">
                <a:solidFill>
                  <a:srgbClr val="DCC070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 baseline="0">
                <a:solidFill>
                  <a:srgbClr val="D8B85E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F9DC5C"/>
                </a:solidFill>
              </a:rPr>
              <a:t>2019 Badger TraCS User Conference: Creating Ad Hoc Reports found in Conference Folder. First section gives an overview of the format of the </a:t>
            </a:r>
            <a:r>
              <a:rPr lang="en-US" sz="2400" b="1" i="1" dirty="0">
                <a:solidFill>
                  <a:srgbClr val="F9DC5C"/>
                </a:solidFill>
              </a:rPr>
              <a:t>Ad Hoc Query Builder</a:t>
            </a:r>
            <a:r>
              <a:rPr lang="en-US" sz="2400" dirty="0">
                <a:solidFill>
                  <a:srgbClr val="F9DC5C"/>
                </a:solidFill>
              </a:rPr>
              <a:t>.</a:t>
            </a:r>
          </a:p>
          <a:p>
            <a:pPr marL="0" indent="0">
              <a:buNone/>
            </a:pPr>
            <a:endParaRPr lang="en-US" sz="2500" dirty="0">
              <a:solidFill>
                <a:srgbClr val="F9DC5C"/>
              </a:solidFill>
            </a:endParaRPr>
          </a:p>
          <a:p>
            <a:r>
              <a:rPr lang="en-US" sz="2400" b="1" dirty="0">
                <a:solidFill>
                  <a:srgbClr val="F9DC5C"/>
                </a:solidFill>
              </a:rPr>
              <a:t>Form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Type of entry form</a:t>
            </a:r>
          </a:p>
          <a:p>
            <a:r>
              <a:rPr lang="en-US" sz="2400" b="1" dirty="0">
                <a:solidFill>
                  <a:srgbClr val="F9DC5C"/>
                </a:solidFill>
              </a:rPr>
              <a:t>Group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Section within entry form</a:t>
            </a:r>
          </a:p>
          <a:p>
            <a:r>
              <a:rPr lang="en-US" sz="2400" b="1" dirty="0">
                <a:solidFill>
                  <a:srgbClr val="F9DC5C"/>
                </a:solidFill>
              </a:rPr>
              <a:t>Field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Field within section</a:t>
            </a:r>
          </a:p>
          <a:p>
            <a:r>
              <a:rPr lang="en-US" sz="2400" b="1" dirty="0">
                <a:solidFill>
                  <a:srgbClr val="F9DC5C"/>
                </a:solidFill>
              </a:rPr>
              <a:t>Action</a:t>
            </a:r>
          </a:p>
          <a:p>
            <a:pPr lvl="1"/>
            <a:r>
              <a:rPr lang="en-US" sz="2100" dirty="0">
                <a:solidFill>
                  <a:srgbClr val="F9DC5C"/>
                </a:solidFill>
              </a:rPr>
              <a:t>Desired action with data</a:t>
            </a: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rgbClr val="FFC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CC9292-8E5D-4A2C-A07D-D3EFB4B806C2}"/>
              </a:ext>
            </a:extLst>
          </p:cNvPr>
          <p:cNvSpPr/>
          <p:nvPr/>
        </p:nvSpPr>
        <p:spPr>
          <a:xfrm>
            <a:off x="-545973" y="18502"/>
            <a:ext cx="457200" cy="4572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64479-AAD4-45D0-BE00-9994EDA95ED0}"/>
              </a:ext>
            </a:extLst>
          </p:cNvPr>
          <p:cNvSpPr/>
          <p:nvPr/>
        </p:nvSpPr>
        <p:spPr>
          <a:xfrm>
            <a:off x="-317373" y="496901"/>
            <a:ext cx="228600" cy="228600"/>
          </a:xfrm>
          <a:prstGeom prst="rect">
            <a:avLst/>
          </a:prstGeom>
          <a:solidFill>
            <a:srgbClr val="FF017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6FEF67-C75C-49CE-AB86-FFD39A9420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" t="927" r="2181" b="8942"/>
          <a:stretch/>
        </p:blipFill>
        <p:spPr>
          <a:xfrm>
            <a:off x="4161183" y="2668480"/>
            <a:ext cx="4748901" cy="421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5832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WisDOT template standard screen gray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DOT template standard screen blue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9663</TotalTime>
  <Words>1598</Words>
  <Application>Microsoft Office PowerPoint</Application>
  <PresentationFormat>On-screen Show (4:3)</PresentationFormat>
  <Paragraphs>452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Arial</vt:lpstr>
      <vt:lpstr>Arial Narrow</vt:lpstr>
      <vt:lpstr>Calibri</vt:lpstr>
      <vt:lpstr>Microsoft PhagsPa</vt:lpstr>
      <vt:lpstr>Mongolian Baiti</vt:lpstr>
      <vt:lpstr>Wingdings</vt:lpstr>
      <vt:lpstr>WisDOT template standard screen gray background</vt:lpstr>
      <vt:lpstr>WisDOT template standard screen blue background</vt:lpstr>
      <vt:lpstr>2019 Badger TraCS User Conference</vt:lpstr>
      <vt:lpstr>Outline</vt:lpstr>
      <vt:lpstr>Ad Hoc Reports</vt:lpstr>
      <vt:lpstr>Ad Hoc Reports</vt:lpstr>
      <vt:lpstr>Analysis Reports</vt:lpstr>
      <vt:lpstr>Analysis Reports</vt:lpstr>
      <vt:lpstr>Ad Hoc Report</vt:lpstr>
      <vt:lpstr>Ad Hoc Query Builder - Overview</vt:lpstr>
      <vt:lpstr>Ad Hoc Report</vt:lpstr>
      <vt:lpstr>Ad Hoc Report</vt:lpstr>
      <vt:lpstr>Ad Hoc Query Builder - Overview</vt:lpstr>
      <vt:lpstr>Ad Hoc Query Builder - Overview</vt:lpstr>
      <vt:lpstr>Ad Hoc Report</vt:lpstr>
      <vt:lpstr>Ad Hoc Reports</vt:lpstr>
      <vt:lpstr>Ad Hoc Reports</vt:lpstr>
      <vt:lpstr>Query 1</vt:lpstr>
      <vt:lpstr>Query 1</vt:lpstr>
      <vt:lpstr>Query 1</vt:lpstr>
      <vt:lpstr>Query 1</vt:lpstr>
      <vt:lpstr>Query 1</vt:lpstr>
      <vt:lpstr>Query 1</vt:lpstr>
      <vt:lpstr>Query 1</vt:lpstr>
      <vt:lpstr>Query 1</vt:lpstr>
      <vt:lpstr>Query 1</vt:lpstr>
      <vt:lpstr>Query 1</vt:lpstr>
      <vt:lpstr>Query 1</vt:lpstr>
      <vt:lpstr>Ad Hoc Reports</vt:lpstr>
      <vt:lpstr>Ad Hoc Reports</vt:lpstr>
      <vt:lpstr>Ad Hoc Reports</vt:lpstr>
      <vt:lpstr>Ad Hoc Reports</vt:lpstr>
      <vt:lpstr>Ad Hoc Reports</vt:lpstr>
      <vt:lpstr>Ad Hoc Reports</vt:lpstr>
      <vt:lpstr>Ad Hoc Report</vt:lpstr>
      <vt:lpstr>Ad Hoc Report</vt:lpstr>
      <vt:lpstr>Building Custom Queries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KIRKPATRICK, MARY K</dc:creator>
  <cp:lastModifiedBy>HERRERA, ALEJANDRO</cp:lastModifiedBy>
  <cp:revision>216</cp:revision>
  <cp:lastPrinted>2017-04-24T18:31:24Z</cp:lastPrinted>
  <dcterms:created xsi:type="dcterms:W3CDTF">2017-03-13T20:15:47Z</dcterms:created>
  <dcterms:modified xsi:type="dcterms:W3CDTF">2019-10-16T16:07:31Z</dcterms:modified>
</cp:coreProperties>
</file>