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ink/ink1.xml" ContentType="application/inkml+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ink/ink2.xml" ContentType="application/inkml+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Lst>
  <p:notesMasterIdLst>
    <p:notesMasterId r:id="rId23"/>
  </p:notesMasterIdLst>
  <p:handoutMasterIdLst>
    <p:handoutMasterId r:id="rId24"/>
  </p:handoutMasterIdLst>
  <p:sldIdLst>
    <p:sldId id="256" r:id="rId3"/>
    <p:sldId id="271" r:id="rId4"/>
    <p:sldId id="273" r:id="rId5"/>
    <p:sldId id="272" r:id="rId6"/>
    <p:sldId id="274" r:id="rId7"/>
    <p:sldId id="276" r:id="rId8"/>
    <p:sldId id="277" r:id="rId9"/>
    <p:sldId id="278" r:id="rId10"/>
    <p:sldId id="279" r:id="rId11"/>
    <p:sldId id="280" r:id="rId12"/>
    <p:sldId id="283" r:id="rId13"/>
    <p:sldId id="285" r:id="rId14"/>
    <p:sldId id="286" r:id="rId15"/>
    <p:sldId id="281" r:id="rId16"/>
    <p:sldId id="287" r:id="rId17"/>
    <p:sldId id="289" r:id="rId18"/>
    <p:sldId id="261" r:id="rId19"/>
    <p:sldId id="269" r:id="rId20"/>
    <p:sldId id="270" r:id="rId21"/>
    <p:sldId id="288" r:id="rId2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C070"/>
    <a:srgbClr val="D8B846"/>
    <a:srgbClr val="D8B832"/>
    <a:srgbClr val="FFBE05"/>
    <a:srgbClr val="F2CD00"/>
    <a:srgbClr val="00416A"/>
    <a:srgbClr val="A0284C"/>
    <a:srgbClr val="D8B85E"/>
    <a:srgbClr val="1E38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0" autoAdjust="0"/>
    <p:restoredTop sz="89818" autoAdjust="0"/>
  </p:normalViewPr>
  <p:slideViewPr>
    <p:cSldViewPr snapToGrid="0">
      <p:cViewPr varScale="1">
        <p:scale>
          <a:sx n="95" d="100"/>
          <a:sy n="95" d="100"/>
        </p:scale>
        <p:origin x="1242" y="66"/>
      </p:cViewPr>
      <p:guideLst>
        <p:guide orient="horz" pos="2160"/>
        <p:guide pos="2904"/>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4" d="100"/>
          <a:sy n="84" d="100"/>
        </p:scale>
        <p:origin x="315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200"/>
            </a:lvl1pPr>
          </a:lstStyle>
          <a:p>
            <a:r>
              <a:rPr lang="en-US"/>
              <a:t>Presentation Title</a:t>
            </a:r>
          </a:p>
        </p:txBody>
      </p:sp>
      <p:sp>
        <p:nvSpPr>
          <p:cNvPr id="3" name="Date Placeholder 2"/>
          <p:cNvSpPr>
            <a:spLocks noGrp="1"/>
          </p:cNvSpPr>
          <p:nvPr>
            <p:ph type="dt" sz="quarter" idx="1"/>
          </p:nvPr>
        </p:nvSpPr>
        <p:spPr>
          <a:xfrm>
            <a:off x="3970938" y="1"/>
            <a:ext cx="3037840" cy="466434"/>
          </a:xfrm>
          <a:prstGeom prst="rect">
            <a:avLst/>
          </a:prstGeom>
        </p:spPr>
        <p:txBody>
          <a:bodyPr vert="horz" lIns="93172" tIns="46586" rIns="93172" bIns="46586" rtlCol="0"/>
          <a:lstStyle>
            <a:lvl1pPr algn="r">
              <a:defRPr sz="1200"/>
            </a:lvl1pPr>
          </a:lstStyle>
          <a:p>
            <a:fld id="{E387A35C-FE16-4401-8225-4521579CB0E4}" type="datetimeFigureOut">
              <a:rPr lang="en-US" smtClean="0"/>
              <a:t>10/14/2019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2" tIns="46586" rIns="93172" bIns="46586" rtlCol="0" anchor="b"/>
          <a:lstStyle>
            <a:lvl1pPr algn="l">
              <a:defRPr sz="1200"/>
            </a:lvl1pPr>
          </a:lstStyle>
          <a:p>
            <a:r>
              <a:rPr lang="en-US"/>
              <a:t>Wisconsin Department of Transportation</a:t>
            </a: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2" tIns="46586" rIns="93172" bIns="46586" rtlCol="0" anchor="b"/>
          <a:lstStyle>
            <a:lvl1pPr algn="r">
              <a:defRPr sz="1200"/>
            </a:lvl1pPr>
          </a:lstStyle>
          <a:p>
            <a:fld id="{230065EF-5B0B-4527-B697-707380E472D5}" type="slidenum">
              <a:rPr lang="en-US" smtClean="0"/>
              <a:t>‹#›</a:t>
            </a:fld>
            <a:endParaRPr lang="en-US"/>
          </a:p>
        </p:txBody>
      </p:sp>
    </p:spTree>
    <p:extLst>
      <p:ext uri="{BB962C8B-B14F-4D97-AF65-F5344CB8AC3E}">
        <p14:creationId xmlns:p14="http://schemas.microsoft.com/office/powerpoint/2010/main" val="1519160728"/>
      </p:ext>
    </p:extLst>
  </p:cSld>
  <p:clrMap bg1="lt1" tx1="dk1" bg2="lt2" tx2="dk2" accent1="accent1" accent2="accent2" accent3="accent3" accent4="accent4" accent5="accent5" accent6="accent6" hlink="hlink" folHlink="folHlink"/>
  <p:hf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18T16:09:57.360"/>
    </inkml:context>
    <inkml:brush xml:id="br0">
      <inkml:brushProperty name="width" value="0.05" units="cm"/>
      <inkml:brushProperty name="height" value="0.05" units="cm"/>
    </inkml:brush>
  </inkml:definitions>
  <inkml:traceGroup>
    <inkml:annotationXML>
      <emma:emma xmlns:emma="http://www.w3.org/2003/04/emma" version="1.0">
        <emma:interpretation id="{DBFDDA02-9F01-45C1-BF11-C9918CE0F95A}" emma:medium="tactile" emma:mode="ink">
          <msink:context xmlns:msink="http://schemas.microsoft.com/ink/2010/main" type="writingRegion" rotatedBoundingBox="1173,1125 1188,1125 1188,1140 1173,1140"/>
        </emma:interpretation>
      </emma:emma>
    </inkml:annotationXML>
    <inkml:traceGroup>
      <inkml:annotationXML>
        <emma:emma xmlns:emma="http://www.w3.org/2003/04/emma" version="1.0">
          <emma:interpretation id="{2EF3A6D8-2DBA-44EA-BB84-F71448F32D89}" emma:medium="tactile" emma:mode="ink">
            <msink:context xmlns:msink="http://schemas.microsoft.com/ink/2010/main" type="paragraph" rotatedBoundingBox="1173,1125 1188,1125 1188,1140 1173,1140" alignmentLevel="1"/>
          </emma:interpretation>
        </emma:emma>
      </inkml:annotationXML>
      <inkml:traceGroup>
        <inkml:annotationXML>
          <emma:emma xmlns:emma="http://www.w3.org/2003/04/emma" version="1.0">
            <emma:interpretation id="{3095C8D4-FFF5-4492-B995-6C18F77D0B29}" emma:medium="tactile" emma:mode="ink">
              <msink:context xmlns:msink="http://schemas.microsoft.com/ink/2010/main" type="line" rotatedBoundingBox="1173,1125 1188,1125 1188,1140 1173,1140"/>
            </emma:interpretation>
          </emma:emma>
        </inkml:annotationXML>
        <inkml:traceGroup>
          <inkml:annotationXML>
            <emma:emma xmlns:emma="http://www.w3.org/2003/04/emma" version="1.0">
              <emma:interpretation id="{3D22B72E-8A8E-4226-8662-1F1CB26AC21B}" emma:medium="tactile" emma:mode="ink">
                <msink:context xmlns:msink="http://schemas.microsoft.com/ink/2010/main" type="inkWord" rotatedBoundingBox="1173,1125 1188,1125 1188,1140 1173,1140"/>
              </emma:interpretation>
              <emma:one-of disjunction-type="recognition" id="oneOf0">
                <emma:interpretation id="interp0" emma:lang="en-US" emma:confidence="0">
                  <emma:literal>.</emma:literal>
                </emma:interpretation>
                <emma:interpretation id="interp1" emma:lang="en-US" emma:confidence="0">
                  <emma:literal>v</emma:literal>
                </emma:interpretation>
                <emma:interpretation id="interp2" emma:lang="en-US" emma:confidence="0">
                  <emma:literal>}</emma:literal>
                </emma:interpretation>
                <emma:interpretation id="interp3" emma:lang="en-US" emma:confidence="0">
                  <emma:literal>w</emma:literal>
                </emma:interpretation>
                <emma:interpretation id="interp4" emma:lang="en-US" emma:confidence="0">
                  <emma:literal>3</emma:literal>
                </emma:interpretation>
              </emma:one-of>
            </emma:emma>
          </inkml:annotationXML>
          <inkml:trace contextRef="#ctx0" brushRef="#br0">1 1 0,'0'0'224,"0"0"-32,0 0-96,0 0 65,0 0-33,0 0 32,0 0 128,0 0 0,0 0-95,0 0-1,0 0-64,0 0-64,0 0-32,0 0 0,0 0 32,0 0-32,0 0-32,0 0 0,0 0 0,0 0 32,0 0-32,0 0 0,0 0 0,0 0 0,0 0-32,0 0-192,0 0-96,0 0-97,0 0-223,0 0-33</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25T20:26:41.688"/>
    </inkml:context>
    <inkml:brush xml:id="br0">
      <inkml:brushProperty name="width" value="0.05" units="cm"/>
      <inkml:brushProperty name="height" value="0.05" units="cm"/>
    </inkml:brush>
  </inkml:definitions>
  <inkml:traceGroup>
    <inkml:annotationXML>
      <emma:emma xmlns:emma="http://www.w3.org/2003/04/emma" version="1.0">
        <emma:interpretation id="{40F59283-50A0-4BF8-90CE-505926B97D5E}" emma:medium="tactile" emma:mode="ink">
          <msink:context xmlns:msink="http://schemas.microsoft.com/ink/2010/main" type="inkDrawing" rotatedBoundingBox="6181,3147 6205,3147 6205,3162 6181,3162" shapeName="Other"/>
        </emma:interpretation>
      </emma:emma>
    </inkml:annotationXML>
    <inkml:trace contextRef="#ctx0" brushRef="#br0">25 1 384,'0'0'417,"0"0"-97,0 0 0,0 0-31,0 0-1,0 0-160,0 0 32,0 0-32,0 0-96,0 0 64,0 0-64,0 0 65,0 0-33,0 0-32,-24 0 0,24 0 0,0 0 0,0 0-32,0 0 0,0 0 0,0 0 0,0 0 0,0 0-32,0 0-96,0 0-129,0 0-95,0 0-128,0 0-353</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200"/>
            </a:lvl1pPr>
          </a:lstStyle>
          <a:p>
            <a:r>
              <a:rPr lang="en-US"/>
              <a:t>Presentation Title</a:t>
            </a:r>
          </a:p>
        </p:txBody>
      </p:sp>
      <p:sp>
        <p:nvSpPr>
          <p:cNvPr id="3" name="Date Placeholder 2"/>
          <p:cNvSpPr>
            <a:spLocks noGrp="1"/>
          </p:cNvSpPr>
          <p:nvPr>
            <p:ph type="dt" idx="1"/>
          </p:nvPr>
        </p:nvSpPr>
        <p:spPr>
          <a:xfrm>
            <a:off x="3970938" y="1"/>
            <a:ext cx="3037840" cy="466434"/>
          </a:xfrm>
          <a:prstGeom prst="rect">
            <a:avLst/>
          </a:prstGeom>
        </p:spPr>
        <p:txBody>
          <a:bodyPr vert="horz" lIns="93172" tIns="46586" rIns="93172" bIns="46586" rtlCol="0"/>
          <a:lstStyle>
            <a:lvl1pPr algn="r">
              <a:defRPr sz="1200"/>
            </a:lvl1pPr>
          </a:lstStyle>
          <a:p>
            <a:fld id="{8B8B34B4-0DAC-4C17-B484-320AB1570CDC}" type="datetimeFigureOut">
              <a:rPr lang="en-US" smtClean="0"/>
              <a:t>10/14/2019</a:t>
            </a:fld>
            <a:endParaRPr lang="en-US"/>
          </a:p>
        </p:txBody>
      </p:sp>
      <p:sp>
        <p:nvSpPr>
          <p:cNvPr id="4" name="Slide Image Placeholder 3"/>
          <p:cNvSpPr>
            <a:spLocks noGrp="1" noRot="1" noChangeAspect="1"/>
          </p:cNvSpPr>
          <p:nvPr>
            <p:ph type="sldImg" idx="2"/>
          </p:nvPr>
        </p:nvSpPr>
        <p:spPr>
          <a:xfrm>
            <a:off x="1412875" y="1162050"/>
            <a:ext cx="4184650" cy="3138488"/>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73893"/>
            <a:ext cx="5608320" cy="3660458"/>
          </a:xfrm>
          <a:prstGeom prst="rect">
            <a:avLst/>
          </a:prstGeom>
        </p:spPr>
        <p:txBody>
          <a:bodyPr vert="horz" lIns="93172" tIns="46586" rIns="93172" bIns="465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2" tIns="46586" rIns="93172" bIns="46586" rtlCol="0" anchor="b"/>
          <a:lstStyle>
            <a:lvl1pPr algn="l">
              <a:defRPr sz="1200"/>
            </a:lvl1pPr>
          </a:lstStyle>
          <a:p>
            <a:r>
              <a:rPr lang="en-US"/>
              <a:t>Wisconsin Department of Transportation</a:t>
            </a:r>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2" tIns="46586" rIns="93172" bIns="46586" rtlCol="0" anchor="b"/>
          <a:lstStyle>
            <a:lvl1pPr algn="r">
              <a:defRPr sz="1200"/>
            </a:lvl1pPr>
          </a:lstStyle>
          <a:p>
            <a:fld id="{A3688F50-7C5E-4630-BBD8-8950DF35ABB8}" type="slidenum">
              <a:rPr lang="en-US" smtClean="0"/>
              <a:t>‹#›</a:t>
            </a:fld>
            <a:endParaRPr lang="en-US"/>
          </a:p>
        </p:txBody>
      </p:sp>
    </p:spTree>
    <p:extLst>
      <p:ext uri="{BB962C8B-B14F-4D97-AF65-F5344CB8AC3E}">
        <p14:creationId xmlns:p14="http://schemas.microsoft.com/office/powerpoint/2010/main" val="218781315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5455" y="4462448"/>
            <a:ext cx="5608320" cy="3660458"/>
          </a:xfrm>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Slide Number Placeholder 4"/>
          <p:cNvSpPr>
            <a:spLocks noGrp="1"/>
          </p:cNvSpPr>
          <p:nvPr>
            <p:ph type="sldNum" sz="quarter" idx="11"/>
          </p:nvPr>
        </p:nvSpPr>
        <p:spPr/>
        <p:txBody>
          <a:bodyPr/>
          <a:lstStyle/>
          <a:p>
            <a:fld id="{A3688F50-7C5E-4630-BBD8-8950DF35ABB8}" type="slidenum">
              <a:rPr lang="en-US" smtClean="0"/>
              <a:t>1</a:t>
            </a:fld>
            <a:endParaRPr lang="en-US"/>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754781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00"/>
                </a:highlight>
              </a:rPr>
              <a:t>Accept new Pack, Baseline, or map downloads   - LEA</a:t>
            </a:r>
          </a:p>
        </p:txBody>
      </p:sp>
      <p:sp>
        <p:nvSpPr>
          <p:cNvPr id="4" name="Slide Number Placeholder 3"/>
          <p:cNvSpPr>
            <a:spLocks noGrp="1"/>
          </p:cNvSpPr>
          <p:nvPr>
            <p:ph type="sldNum" sz="quarter" idx="10"/>
          </p:nvPr>
        </p:nvSpPr>
        <p:spPr/>
        <p:txBody>
          <a:bodyPr/>
          <a:lstStyle/>
          <a:p>
            <a:fld id="{A3688F50-7C5E-4630-BBD8-8950DF35ABB8}" type="slidenum">
              <a:rPr lang="en-US" smtClean="0"/>
              <a:t>10</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4283700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00"/>
                </a:highlight>
              </a:rPr>
              <a:t>Accept new Pack, Baseline, or map downloads   - LEA</a:t>
            </a:r>
          </a:p>
        </p:txBody>
      </p:sp>
      <p:sp>
        <p:nvSpPr>
          <p:cNvPr id="4" name="Slide Number Placeholder 3"/>
          <p:cNvSpPr>
            <a:spLocks noGrp="1"/>
          </p:cNvSpPr>
          <p:nvPr>
            <p:ph type="sldNum" sz="quarter" idx="10"/>
          </p:nvPr>
        </p:nvSpPr>
        <p:spPr/>
        <p:txBody>
          <a:bodyPr/>
          <a:lstStyle/>
          <a:p>
            <a:fld id="{A3688F50-7C5E-4630-BBD8-8950DF35ABB8}" type="slidenum">
              <a:rPr lang="en-US" smtClean="0"/>
              <a:t>11</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251098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agencies that are currently using web services.  With web services, there isn’t any end shifting from the car to the headquarters, so when the officer is done with the form they need to put it into a ‘completed’ status so the office staff/supervisors know to review and transmit.  Once reviewed put in ‘accepted’ status and transmit.</a:t>
            </a:r>
          </a:p>
          <a:p>
            <a:r>
              <a:rPr lang="en-US" dirty="0"/>
              <a:t>Warning and Parking Citation – can stay in ‘issued’ status if you don’t have an RMS or transmit to court (parking)</a:t>
            </a:r>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12</a:t>
            </a:fld>
            <a:endParaRPr lang="en-US"/>
          </a:p>
        </p:txBody>
      </p:sp>
    </p:spTree>
    <p:extLst>
      <p:ext uri="{BB962C8B-B14F-4D97-AF65-F5344CB8AC3E}">
        <p14:creationId xmlns:p14="http://schemas.microsoft.com/office/powerpoint/2010/main" val="3679058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13</a:t>
            </a:fld>
            <a:endParaRPr lang="en-US"/>
          </a:p>
        </p:txBody>
      </p:sp>
    </p:spTree>
    <p:extLst>
      <p:ext uri="{BB962C8B-B14F-4D97-AF65-F5344CB8AC3E}">
        <p14:creationId xmlns:p14="http://schemas.microsoft.com/office/powerpoint/2010/main" val="3509537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14</a:t>
            </a:fld>
            <a:endParaRPr lang="en-US"/>
          </a:p>
        </p:txBody>
      </p:sp>
    </p:spTree>
    <p:extLst>
      <p:ext uri="{BB962C8B-B14F-4D97-AF65-F5344CB8AC3E}">
        <p14:creationId xmlns:p14="http://schemas.microsoft.com/office/powerpoint/2010/main" val="4089538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 Patrol IT staff will be ordering and configuring the equipment – Jacob</a:t>
            </a:r>
          </a:p>
          <a:p>
            <a:r>
              <a:rPr lang="en-US" dirty="0"/>
              <a:t>*We need to modify TraCS some to make this work – for example add the RMS download button, </a:t>
            </a:r>
            <a:r>
              <a:rPr lang="en-US" dirty="0" err="1"/>
              <a:t>etc</a:t>
            </a:r>
            <a:endParaRPr lang="en-US" dirty="0"/>
          </a:p>
          <a:p>
            <a:pPr marL="171450" indent="-171450">
              <a:buFont typeface="Arial" panose="020B0604020202020204" pitchFamily="34" charset="0"/>
              <a:buChar char="•"/>
            </a:pPr>
            <a:r>
              <a:rPr lang="en-US" dirty="0"/>
              <a:t>Test the software in the new system</a:t>
            </a:r>
          </a:p>
          <a:p>
            <a:pPr marL="171450" indent="-171450">
              <a:buFont typeface="Arial" panose="020B0604020202020204" pitchFamily="34" charset="0"/>
              <a:buChar char="•"/>
            </a:pPr>
            <a:r>
              <a:rPr lang="en-US" dirty="0"/>
              <a:t>Looking for agencies who would pilot this system – once it seems to be working for a handful of agencies, we’ll begin rolling out to agencies</a:t>
            </a:r>
          </a:p>
          <a:p>
            <a:pPr marL="171450" indent="-171450">
              <a:buFont typeface="Arial" panose="020B0604020202020204" pitchFamily="34" charset="0"/>
              <a:buChar char="•"/>
            </a:pPr>
            <a:r>
              <a:rPr lang="en-US" dirty="0"/>
              <a:t>We are planning to have this take a year and a half to migrate everyone who wants to</a:t>
            </a:r>
          </a:p>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15</a:t>
            </a:fld>
            <a:endParaRPr lang="en-US"/>
          </a:p>
        </p:txBody>
      </p:sp>
    </p:spTree>
    <p:extLst>
      <p:ext uri="{BB962C8B-B14F-4D97-AF65-F5344CB8AC3E}">
        <p14:creationId xmlns:p14="http://schemas.microsoft.com/office/powerpoint/2010/main" val="73480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16</a:t>
            </a:fld>
            <a:endParaRPr lang="en-US"/>
          </a:p>
        </p:txBody>
      </p:sp>
    </p:spTree>
    <p:extLst>
      <p:ext uri="{BB962C8B-B14F-4D97-AF65-F5344CB8AC3E}">
        <p14:creationId xmlns:p14="http://schemas.microsoft.com/office/powerpoint/2010/main" val="1875945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17</a:t>
            </a:fld>
            <a:endParaRPr lang="en-US"/>
          </a:p>
        </p:txBody>
      </p:sp>
    </p:spTree>
    <p:extLst>
      <p:ext uri="{BB962C8B-B14F-4D97-AF65-F5344CB8AC3E}">
        <p14:creationId xmlns:p14="http://schemas.microsoft.com/office/powerpoint/2010/main" val="4128938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18</a:t>
            </a:fld>
            <a:endParaRPr lang="en-US"/>
          </a:p>
        </p:txBody>
      </p:sp>
    </p:spTree>
    <p:extLst>
      <p:ext uri="{BB962C8B-B14F-4D97-AF65-F5344CB8AC3E}">
        <p14:creationId xmlns:p14="http://schemas.microsoft.com/office/powerpoint/2010/main" val="739483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2</a:t>
            </a:fld>
            <a:endParaRPr lang="en-US"/>
          </a:p>
        </p:txBody>
      </p:sp>
    </p:spTree>
    <p:extLst>
      <p:ext uri="{BB962C8B-B14F-4D97-AF65-F5344CB8AC3E}">
        <p14:creationId xmlns:p14="http://schemas.microsoft.com/office/powerpoint/2010/main" val="2916924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3</a:t>
            </a:fld>
            <a:endParaRPr lang="en-US"/>
          </a:p>
        </p:txBody>
      </p:sp>
    </p:spTree>
    <p:extLst>
      <p:ext uri="{BB962C8B-B14F-4D97-AF65-F5344CB8AC3E}">
        <p14:creationId xmlns:p14="http://schemas.microsoft.com/office/powerpoint/2010/main" val="2383130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4</a:t>
            </a:fld>
            <a:endParaRPr lang="en-US"/>
          </a:p>
        </p:txBody>
      </p:sp>
    </p:spTree>
    <p:extLst>
      <p:ext uri="{BB962C8B-B14F-4D97-AF65-F5344CB8AC3E}">
        <p14:creationId xmlns:p14="http://schemas.microsoft.com/office/powerpoint/2010/main" val="1398369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Items in Blue is the Centralized DB that DSP will be hosting.  Agencies will continue to have field units/workstations with Web Services Client</a:t>
            </a:r>
          </a:p>
          <a:p>
            <a:endParaRPr lang="en-US" dirty="0"/>
          </a:p>
          <a:p>
            <a:r>
              <a:rPr lang="en-US" dirty="0"/>
              <a:t>Explain how it will all work.</a:t>
            </a:r>
          </a:p>
          <a:p>
            <a:r>
              <a:rPr lang="en-US" dirty="0"/>
              <a:t>TraCS will install TraCS Baseline, the pack and shape files for the agency.</a:t>
            </a:r>
          </a:p>
          <a:p>
            <a:r>
              <a:rPr lang="en-US" dirty="0"/>
              <a:t>The agency will have to select ‘Yes’ to update your client workstations.</a:t>
            </a:r>
          </a:p>
          <a:p>
            <a:r>
              <a:rPr lang="en-US" dirty="0"/>
              <a:t>  </a:t>
            </a:r>
            <a:r>
              <a:rPr lang="en-US" dirty="0">
                <a:solidFill>
                  <a:srgbClr val="FF0000"/>
                </a:solidFill>
              </a:rPr>
              <a:t>*The agency will need to distribute the pack</a:t>
            </a:r>
          </a:p>
          <a:p>
            <a:r>
              <a:rPr lang="en-US" dirty="0">
                <a:solidFill>
                  <a:srgbClr val="FF0000"/>
                </a:solidFill>
              </a:rPr>
              <a:t>After forms have been issues or validated, they need to get into an ‘Accepted’ status and TraCS will transmit for all agencies. </a:t>
            </a:r>
          </a:p>
          <a:p>
            <a:r>
              <a:rPr lang="en-US" dirty="0">
                <a:solidFill>
                  <a:srgbClr val="FF0000"/>
                </a:solidFill>
              </a:rPr>
              <a:t>   * They will transmit once or twice a day depending on volume</a:t>
            </a:r>
          </a:p>
          <a:p>
            <a:r>
              <a:rPr lang="en-US" dirty="0">
                <a:solidFill>
                  <a:srgbClr val="FF0000"/>
                </a:solidFill>
              </a:rPr>
              <a:t>As the data is transmitted, if you have an RMS and want the data to transmit to the RMS, there will be a button that you press daily weekly (up to the agency) and that will put the data that has been transmitted for your agency into your RMS.</a:t>
            </a:r>
          </a:p>
          <a:p>
            <a:r>
              <a:rPr lang="en-US" dirty="0">
                <a:solidFill>
                  <a:srgbClr val="FF0000"/>
                </a:solidFill>
              </a:rPr>
              <a:t>Attachments up to 1MB can be stored with your forms.  Anything larger will need to be stored at your agency.</a:t>
            </a:r>
          </a:p>
          <a:p>
            <a:r>
              <a:rPr lang="en-US" dirty="0">
                <a:solidFill>
                  <a:srgbClr val="FF0000"/>
                </a:solidFill>
              </a:rPr>
              <a:t>Agencies will need to maintain/update their local tables, such as the ordinance table</a:t>
            </a:r>
          </a:p>
          <a:p>
            <a:r>
              <a:rPr lang="en-US" dirty="0">
                <a:solidFill>
                  <a:srgbClr val="FF0000"/>
                </a:solidFill>
              </a:rPr>
              <a:t>All other tables will be maintained by TraCS</a:t>
            </a:r>
          </a:p>
          <a:p>
            <a:r>
              <a:rPr lang="en-US" dirty="0">
                <a:solidFill>
                  <a:srgbClr val="FF0000"/>
                </a:solidFill>
              </a:rPr>
              <a:t>Archived data can be moved to this DB or not –it is up to the agency</a:t>
            </a:r>
          </a:p>
          <a:p>
            <a:r>
              <a:rPr lang="en-US" dirty="0">
                <a:solidFill>
                  <a:srgbClr val="FF0000"/>
                </a:solidFill>
              </a:rPr>
              <a:t>   * We’ll update the data once a day</a:t>
            </a:r>
          </a:p>
          <a:p>
            <a:r>
              <a:rPr lang="en-US" dirty="0">
                <a:solidFill>
                  <a:srgbClr val="FF0000"/>
                </a:solidFill>
              </a:rPr>
              <a:t>This is your data that is being housed on this database.</a:t>
            </a:r>
          </a:p>
          <a:p>
            <a:r>
              <a:rPr lang="en-US" dirty="0">
                <a:solidFill>
                  <a:srgbClr val="FF0000"/>
                </a:solidFill>
              </a:rPr>
              <a:t>Only people with access to this data will be the TraCS staff and a couple other State Patrol IT staff. </a:t>
            </a:r>
          </a:p>
          <a:p>
            <a:r>
              <a:rPr lang="en-US" dirty="0">
                <a:solidFill>
                  <a:srgbClr val="FF0000"/>
                </a:solidFill>
              </a:rPr>
              <a:t>We’ll document the people with access in the MOU.  It is important that you know who has access to the data.  There access will only be for maintenance of the database, fixing data per agencies request.</a:t>
            </a:r>
          </a:p>
          <a:p>
            <a:endParaRPr lang="en-US" dirty="0">
              <a:solidFill>
                <a:srgbClr val="FF0000"/>
              </a:solidFill>
            </a:endParaRPr>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5</a:t>
            </a:fld>
            <a:endParaRPr lang="en-US"/>
          </a:p>
        </p:txBody>
      </p:sp>
    </p:spTree>
    <p:extLst>
      <p:ext uri="{BB962C8B-B14F-4D97-AF65-F5344CB8AC3E}">
        <p14:creationId xmlns:p14="http://schemas.microsoft.com/office/powerpoint/2010/main" val="3946112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6</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2200654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7</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1239828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8</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2431680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9</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134442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ample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594360"/>
            <a:ext cx="8229600" cy="1475740"/>
          </a:xfrm>
          <a:prstGeom prst="rect">
            <a:avLst/>
          </a:prstGeom>
        </p:spPr>
        <p:txBody>
          <a:bodyPr lIns="0" tIns="0" rIns="0" bIns="0" anchor="ctr" anchorCtr="0"/>
          <a:lstStyle>
            <a:lvl1pPr algn="ctr">
              <a:lnSpc>
                <a:spcPts val="5600"/>
              </a:lnSpc>
              <a:defRPr sz="6000" b="1" spc="0" baseline="0">
                <a:solidFill>
                  <a:srgbClr val="00416A"/>
                </a:solidFill>
                <a:latin typeface="Arial Narrow" panose="020B0606020202030204" pitchFamily="34" charset="0"/>
              </a:defRPr>
            </a:lvl1pPr>
          </a:lstStyle>
          <a:p>
            <a:r>
              <a:rPr lang="en-US" dirty="0"/>
              <a:t>Select to edit title</a:t>
            </a:r>
            <a:br>
              <a:rPr lang="en-US" dirty="0"/>
            </a:br>
            <a:r>
              <a:rPr lang="en-US" dirty="0"/>
              <a:t>Line 2 optional</a:t>
            </a:r>
          </a:p>
        </p:txBody>
      </p:sp>
      <p:sp>
        <p:nvSpPr>
          <p:cNvPr id="15" name="Text Placeholder 14"/>
          <p:cNvSpPr>
            <a:spLocks noGrp="1"/>
          </p:cNvSpPr>
          <p:nvPr>
            <p:ph type="body" sz="quarter" idx="10" hasCustomPrompt="1"/>
          </p:nvPr>
        </p:nvSpPr>
        <p:spPr>
          <a:xfrm>
            <a:off x="457200" y="2163236"/>
            <a:ext cx="8229600" cy="567260"/>
          </a:xfrm>
          <a:prstGeom prst="rect">
            <a:avLst/>
          </a:prstGeom>
        </p:spPr>
        <p:txBody>
          <a:bodyPr lIns="0" tIns="0" rIns="0" bIns="0" anchor="t" anchorCtr="0"/>
          <a:lstStyle>
            <a:lvl1pPr marL="0" indent="0" algn="ctr">
              <a:buNone/>
              <a:defRPr sz="4700" b="1" spc="150" baseline="0">
                <a:solidFill>
                  <a:srgbClr val="A0284C"/>
                </a:solidFill>
                <a:latin typeface="Arial Narrow" panose="020B0606020202030204" pitchFamily="34" charset="0"/>
              </a:defRPr>
            </a:lvl1pPr>
          </a:lstStyle>
          <a:p>
            <a:pPr lvl="0"/>
            <a:r>
              <a:rPr lang="en-US" dirty="0"/>
              <a:t>Name of Presenter</a:t>
            </a:r>
          </a:p>
        </p:txBody>
      </p:sp>
      <p:sp>
        <p:nvSpPr>
          <p:cNvPr id="18" name="Text Placeholder 17"/>
          <p:cNvSpPr>
            <a:spLocks noGrp="1"/>
          </p:cNvSpPr>
          <p:nvPr>
            <p:ph type="body" sz="quarter" idx="11" hasCustomPrompt="1"/>
          </p:nvPr>
        </p:nvSpPr>
        <p:spPr>
          <a:xfrm>
            <a:off x="457200" y="2730496"/>
            <a:ext cx="8229600" cy="548640"/>
          </a:xfrm>
          <a:prstGeom prst="rect">
            <a:avLst/>
          </a:prstGeom>
        </p:spPr>
        <p:txBody>
          <a:bodyPr lIns="0" tIns="0" rIns="0" bIns="0" anchor="t" anchorCtr="0"/>
          <a:lstStyle>
            <a:lvl1pPr marL="0" indent="0" algn="ctr">
              <a:lnSpc>
                <a:spcPts val="4200"/>
              </a:lnSpc>
              <a:buNone/>
              <a:defRPr sz="4000" spc="100" baseline="0">
                <a:solidFill>
                  <a:srgbClr val="A02842"/>
                </a:solidFill>
                <a:latin typeface="Arial Narrow" panose="020B0606020202030204" pitchFamily="34" charset="0"/>
              </a:defRPr>
            </a:lvl1pPr>
          </a:lstStyle>
          <a:p>
            <a:pPr lvl="0"/>
            <a:r>
              <a:rPr lang="en-US" dirty="0"/>
              <a:t>Title of Presenter</a:t>
            </a:r>
          </a:p>
        </p:txBody>
      </p:sp>
      <p:sp>
        <p:nvSpPr>
          <p:cNvPr id="20" name="Text Placeholder 19"/>
          <p:cNvSpPr>
            <a:spLocks noGrp="1"/>
          </p:cNvSpPr>
          <p:nvPr>
            <p:ph type="body" sz="quarter" idx="12" hasCustomPrompt="1"/>
          </p:nvPr>
        </p:nvSpPr>
        <p:spPr>
          <a:xfrm>
            <a:off x="457200" y="3505200"/>
            <a:ext cx="8229600" cy="1005840"/>
          </a:xfrm>
          <a:prstGeom prst="rect">
            <a:avLst/>
          </a:prstGeom>
        </p:spPr>
        <p:txBody>
          <a:bodyPr lIns="0" tIns="0" rIns="0" bIns="0" anchor="t" anchorCtr="0"/>
          <a:lstStyle>
            <a:lvl1pPr marL="0" indent="0" algn="ctr">
              <a:lnSpc>
                <a:spcPts val="2700"/>
              </a:lnSpc>
              <a:spcBef>
                <a:spcPts val="0"/>
              </a:spcBef>
              <a:buNone/>
              <a:defRPr sz="2800" spc="100" baseline="0">
                <a:solidFill>
                  <a:srgbClr val="00416A"/>
                </a:solidFill>
                <a:latin typeface="Arial Narrow" panose="020B0606020202030204" pitchFamily="34" charset="0"/>
              </a:defRPr>
            </a:lvl1pPr>
          </a:lstStyle>
          <a:p>
            <a:pPr lvl="0"/>
            <a:r>
              <a:rPr lang="en-US" dirty="0"/>
              <a:t>Name of conference event</a:t>
            </a:r>
          </a:p>
          <a:p>
            <a:pPr lvl="0"/>
            <a:r>
              <a:rPr lang="en-US" dirty="0"/>
              <a:t>Location, City, State</a:t>
            </a:r>
          </a:p>
        </p:txBody>
      </p:sp>
      <p:sp>
        <p:nvSpPr>
          <p:cNvPr id="22" name="Text Placeholder 21"/>
          <p:cNvSpPr>
            <a:spLocks noGrp="1"/>
          </p:cNvSpPr>
          <p:nvPr>
            <p:ph type="body" sz="quarter" idx="13" hasCustomPrompt="1"/>
          </p:nvPr>
        </p:nvSpPr>
        <p:spPr>
          <a:xfrm>
            <a:off x="457200" y="4559300"/>
            <a:ext cx="8229600" cy="482600"/>
          </a:xfrm>
          <a:prstGeom prst="rect">
            <a:avLst/>
          </a:prstGeom>
        </p:spPr>
        <p:txBody>
          <a:bodyPr lIns="0" tIns="0" rIns="0" anchor="t" anchorCtr="0"/>
          <a:lstStyle>
            <a:lvl1pPr marL="0" indent="0" algn="ctr">
              <a:buNone/>
              <a:defRPr sz="2500" b="1" baseline="0">
                <a:solidFill>
                  <a:srgbClr val="A0284C"/>
                </a:solidFill>
                <a:latin typeface="Arial Narrow" panose="020B0606020202030204" pitchFamily="34" charset="0"/>
              </a:defRPr>
            </a:lvl1pPr>
          </a:lstStyle>
          <a:p>
            <a:pPr lvl="0"/>
            <a:r>
              <a:rPr lang="en-US" dirty="0"/>
              <a:t>Month Day, Year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6469" y="5299578"/>
            <a:ext cx="1143000" cy="1143000"/>
          </a:xfrm>
          <a:prstGeom prst="rect">
            <a:avLst/>
          </a:prstGeom>
          <a:effectLst>
            <a:outerShdw blurRad="190500" algn="ctr" rotWithShape="0">
              <a:schemeClr val="tx1">
                <a:lumMod val="50000"/>
                <a:lumOff val="50000"/>
                <a:alpha val="70000"/>
              </a:schemeClr>
            </a:outerShdw>
          </a:effectLst>
        </p:spPr>
      </p:pic>
    </p:spTree>
    <p:extLst>
      <p:ext uri="{BB962C8B-B14F-4D97-AF65-F5344CB8AC3E}">
        <p14:creationId xmlns:p14="http://schemas.microsoft.com/office/powerpoint/2010/main" val="211158444"/>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Example Bullet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594360"/>
            <a:ext cx="7886700" cy="1325563"/>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bullets only</a:t>
            </a:r>
            <a:br>
              <a:rPr lang="en-US" dirty="0"/>
            </a:br>
            <a:r>
              <a:rPr lang="en-US" dirty="0"/>
              <a:t>Click here to edit headline</a:t>
            </a:r>
          </a:p>
        </p:txBody>
      </p:sp>
      <p:sp>
        <p:nvSpPr>
          <p:cNvPr id="3" name="Content Placeholder 2"/>
          <p:cNvSpPr>
            <a:spLocks noGrp="1"/>
          </p:cNvSpPr>
          <p:nvPr>
            <p:ph idx="1" hasCustomPrompt="1"/>
          </p:nvPr>
        </p:nvSpPr>
        <p:spPr>
          <a:xfrm>
            <a:off x="628650" y="2286000"/>
            <a:ext cx="7886700" cy="4351338"/>
          </a:xfrm>
          <a:prstGeom prst="rect">
            <a:avLst/>
          </a:prstGeom>
        </p:spPr>
        <p:txBody>
          <a:bodyPr/>
          <a:lstStyle>
            <a:lvl1pPr>
              <a:spcBef>
                <a:spcPts val="0"/>
              </a:spcBef>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8B85E"/>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1676435630"/>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ample Subhead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subhead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CC070"/>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8B85E"/>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CC07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809433602"/>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ample picture or graph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picture or graph only</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8B85E"/>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9" name="Picture Placeholder 8"/>
          <p:cNvSpPr>
            <a:spLocks noGrp="1"/>
          </p:cNvSpPr>
          <p:nvPr>
            <p:ph type="pic" sz="quarter" idx="14" hasCustomPrompt="1"/>
          </p:nvPr>
        </p:nvSpPr>
        <p:spPr>
          <a:xfrm>
            <a:off x="623888" y="2743200"/>
            <a:ext cx="7886700" cy="3825879"/>
          </a:xfrm>
          <a:prstGeom prst="rect">
            <a:avLst/>
          </a:prstGeom>
          <a:effectLst>
            <a:outerShdw blurRad="101600" algn="tl" rotWithShape="0">
              <a:schemeClr val="tx2">
                <a:lumMod val="50000"/>
                <a:alpha val="70000"/>
              </a:schemeClr>
            </a:outerShdw>
          </a:effectLst>
        </p:spPr>
        <p:txBody>
          <a:bodyPr tIns="914400"/>
          <a:lstStyle>
            <a:lvl1pPr marL="0" indent="0" algn="ctr">
              <a:lnSpc>
                <a:spcPts val="2400"/>
              </a:lnSpc>
              <a:spcBef>
                <a:spcPts val="0"/>
              </a:spcBef>
              <a:buNone/>
              <a:defRPr sz="2400" baseline="0">
                <a:solidFill>
                  <a:schemeClr val="bg1"/>
                </a:solidFill>
                <a:latin typeface="Arial Narrow" panose="020B0606020202030204" pitchFamily="34" charset="0"/>
              </a:defRPr>
            </a:lvl1pPr>
          </a:lstStyle>
          <a:p>
            <a:r>
              <a:rPr lang="en-US" dirty="0"/>
              <a:t>Double click on icon below to insert picture</a:t>
            </a:r>
          </a:p>
        </p:txBody>
      </p:sp>
    </p:spTree>
    <p:extLst>
      <p:ext uri="{BB962C8B-B14F-4D97-AF65-F5344CB8AC3E}">
        <p14:creationId xmlns:p14="http://schemas.microsoft.com/office/powerpoint/2010/main" val="3584345239"/>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ample Subhead and Para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subhead and paragraph</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8B85E"/>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marL="0" indent="0">
              <a:lnSpc>
                <a:spcPts val="3100"/>
              </a:lnSpc>
              <a:buNone/>
              <a:defRPr baseline="0">
                <a:solidFill>
                  <a:schemeClr val="bg1"/>
                </a:solidFill>
                <a:latin typeface="Arial Narrow" panose="020B0606020202030204" pitchFamily="34" charset="0"/>
              </a:defRPr>
            </a:lvl1pPr>
            <a:lvl2pP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a:defRPr baseline="0">
                <a:solidFill>
                  <a:srgbClr val="FFC00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paragraph.</a:t>
            </a:r>
          </a:p>
        </p:txBody>
      </p:sp>
    </p:spTree>
    <p:extLst>
      <p:ext uri="{BB962C8B-B14F-4D97-AF65-F5344CB8AC3E}">
        <p14:creationId xmlns:p14="http://schemas.microsoft.com/office/powerpoint/2010/main" val="2818768888"/>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82093"/>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xample Pictur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picture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8" name="Content Placeholder 2"/>
          <p:cNvSpPr>
            <a:spLocks noGrp="1"/>
          </p:cNvSpPr>
          <p:nvPr>
            <p:ph idx="13" hasCustomPrompt="1"/>
          </p:nvPr>
        </p:nvSpPr>
        <p:spPr>
          <a:xfrm>
            <a:off x="623888" y="2743200"/>
            <a:ext cx="3867150" cy="3825453"/>
          </a:xfrm>
          <a:prstGeom prst="rect">
            <a:avLst/>
          </a:prstGeom>
        </p:spPr>
        <p:txBody>
          <a:bodyPr/>
          <a:lstStyle>
            <a:lvl1pPr>
              <a:defRPr baseline="0">
                <a:solidFill>
                  <a:srgbClr val="00416A"/>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57350" indent="-28575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to edit bullet 4</a:t>
            </a:r>
          </a:p>
        </p:txBody>
      </p:sp>
      <p:sp>
        <p:nvSpPr>
          <p:cNvPr id="9" name="Picture Placeholder 8"/>
          <p:cNvSpPr>
            <a:spLocks noGrp="1"/>
          </p:cNvSpPr>
          <p:nvPr>
            <p:ph type="pic" sz="quarter" idx="14" hasCustomPrompt="1"/>
          </p:nvPr>
        </p:nvSpPr>
        <p:spPr>
          <a:xfrm>
            <a:off x="4724400" y="2743200"/>
            <a:ext cx="3786188" cy="3800052"/>
          </a:xfrm>
          <a:prstGeom prst="rect">
            <a:avLst/>
          </a:prstGeom>
          <a:effectLst>
            <a:outerShdw blurRad="88900" algn="tl" rotWithShape="0">
              <a:schemeClr val="tx2">
                <a:lumMod val="50000"/>
                <a:alpha val="70000"/>
              </a:schemeClr>
            </a:outerShdw>
          </a:effectLst>
        </p:spPr>
        <p:txBody>
          <a:bodyPr tIns="914400"/>
          <a:lstStyle>
            <a:lvl1pPr marL="0" indent="0" algn="ctr">
              <a:lnSpc>
                <a:spcPts val="2400"/>
              </a:lnSpc>
              <a:spcBef>
                <a:spcPts val="0"/>
              </a:spcBef>
              <a:buNone/>
              <a:defRPr sz="2400" baseline="0">
                <a:solidFill>
                  <a:srgbClr val="00416A"/>
                </a:solidFill>
                <a:latin typeface="Arial Narrow" panose="020B0606020202030204" pitchFamily="34" charset="0"/>
              </a:defRPr>
            </a:lvl1pPr>
          </a:lstStyle>
          <a:p>
            <a:r>
              <a:rPr lang="en-US" dirty="0"/>
              <a:t>Double click on icon </a:t>
            </a:r>
            <a:br>
              <a:rPr lang="en-US" dirty="0"/>
            </a:br>
            <a:r>
              <a:rPr lang="en-US" dirty="0"/>
              <a:t>below to insert picture</a:t>
            </a:r>
          </a:p>
        </p:txBody>
      </p:sp>
    </p:spTree>
    <p:extLst>
      <p:ext uri="{BB962C8B-B14F-4D97-AF65-F5344CB8AC3E}">
        <p14:creationId xmlns:p14="http://schemas.microsoft.com/office/powerpoint/2010/main" val="1083626787"/>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ample Bullet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594360"/>
            <a:ext cx="7886700" cy="1325563"/>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bullets only</a:t>
            </a:r>
            <a:br>
              <a:rPr lang="en-US" dirty="0"/>
            </a:br>
            <a:r>
              <a:rPr lang="en-US" dirty="0"/>
              <a:t>Click here to edit headline</a:t>
            </a:r>
          </a:p>
        </p:txBody>
      </p:sp>
      <p:sp>
        <p:nvSpPr>
          <p:cNvPr id="3" name="Content Placeholder 2"/>
          <p:cNvSpPr>
            <a:spLocks noGrp="1"/>
          </p:cNvSpPr>
          <p:nvPr>
            <p:ph idx="1" hasCustomPrompt="1"/>
          </p:nvPr>
        </p:nvSpPr>
        <p:spPr>
          <a:xfrm>
            <a:off x="628650" y="2286000"/>
            <a:ext cx="7886700" cy="4351338"/>
          </a:xfrm>
          <a:prstGeom prst="rect">
            <a:avLst/>
          </a:prstGeom>
        </p:spPr>
        <p:txBody>
          <a:bodyPr/>
          <a:lstStyle>
            <a:lvl1pPr>
              <a:spcBef>
                <a:spcPts val="0"/>
              </a:spcBef>
              <a:defRPr baseline="0">
                <a:solidFill>
                  <a:srgbClr val="00416A"/>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00200" indent="-22860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247445455"/>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ample picture or graph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picture or graph only</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9" name="Picture Placeholder 8"/>
          <p:cNvSpPr>
            <a:spLocks noGrp="1"/>
          </p:cNvSpPr>
          <p:nvPr>
            <p:ph type="pic" sz="quarter" idx="14" hasCustomPrompt="1"/>
          </p:nvPr>
        </p:nvSpPr>
        <p:spPr>
          <a:xfrm>
            <a:off x="623888" y="2743200"/>
            <a:ext cx="7886700" cy="3825879"/>
          </a:xfrm>
          <a:prstGeom prst="rect">
            <a:avLst/>
          </a:prstGeom>
          <a:effectLst>
            <a:outerShdw blurRad="101600" algn="tl" rotWithShape="0">
              <a:schemeClr val="tx2">
                <a:lumMod val="50000"/>
                <a:alpha val="70000"/>
              </a:schemeClr>
            </a:outerShdw>
          </a:effectLst>
        </p:spPr>
        <p:txBody>
          <a:bodyPr tIns="914400"/>
          <a:lstStyle>
            <a:lvl1pPr marL="0" indent="0" algn="ctr">
              <a:lnSpc>
                <a:spcPts val="2700"/>
              </a:lnSpc>
              <a:spcBef>
                <a:spcPts val="0"/>
              </a:spcBef>
              <a:buNone/>
              <a:defRPr sz="2400" baseline="0">
                <a:solidFill>
                  <a:srgbClr val="00416A"/>
                </a:solidFill>
                <a:latin typeface="Arial Narrow" panose="020B0606020202030204" pitchFamily="34" charset="0"/>
              </a:defRPr>
            </a:lvl1pPr>
          </a:lstStyle>
          <a:p>
            <a:r>
              <a:rPr lang="en-US" dirty="0"/>
              <a:t>Double click on icon below to insert picture</a:t>
            </a:r>
          </a:p>
        </p:txBody>
      </p:sp>
    </p:spTree>
    <p:extLst>
      <p:ext uri="{BB962C8B-B14F-4D97-AF65-F5344CB8AC3E}">
        <p14:creationId xmlns:p14="http://schemas.microsoft.com/office/powerpoint/2010/main" val="1878583094"/>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ample Subhead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subhead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a:defRPr baseline="0">
                <a:solidFill>
                  <a:srgbClr val="1E384B"/>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00200" indent="-22860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1157204259"/>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ample Subhead and Para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subhead and paragraph</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marL="0" indent="0">
              <a:lnSpc>
                <a:spcPts val="3100"/>
              </a:lnSpc>
              <a:buNone/>
              <a:defRPr baseline="0">
                <a:solidFill>
                  <a:srgbClr val="00416A"/>
                </a:solidFill>
                <a:latin typeface="Arial Narrow" panose="020B0606020202030204" pitchFamily="34" charset="0"/>
              </a:defRPr>
            </a:lvl1pPr>
            <a:lvl2pP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a:defRPr baseline="0">
                <a:solidFill>
                  <a:srgbClr val="FFC00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paragraph.</a:t>
            </a:r>
          </a:p>
        </p:txBody>
      </p:sp>
    </p:spTree>
    <p:extLst>
      <p:ext uri="{BB962C8B-B14F-4D97-AF65-F5344CB8AC3E}">
        <p14:creationId xmlns:p14="http://schemas.microsoft.com/office/powerpoint/2010/main" val="3427511594"/>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848641"/>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594360"/>
            <a:ext cx="8229600" cy="1475740"/>
          </a:xfrm>
          <a:prstGeom prst="rect">
            <a:avLst/>
          </a:prstGeom>
        </p:spPr>
        <p:txBody>
          <a:bodyPr lIns="0" tIns="0" rIns="0" bIns="0" anchor="ctr" anchorCtr="0"/>
          <a:lstStyle>
            <a:lvl1pPr algn="ctr">
              <a:lnSpc>
                <a:spcPts val="5600"/>
              </a:lnSpc>
              <a:defRPr sz="6000" b="1" spc="100" baseline="0">
                <a:solidFill>
                  <a:schemeClr val="bg1"/>
                </a:solidFill>
                <a:latin typeface="Arial Narrow" panose="020B0606020202030204" pitchFamily="34" charset="0"/>
              </a:defRPr>
            </a:lvl1pPr>
          </a:lstStyle>
          <a:p>
            <a:r>
              <a:rPr lang="en-US" dirty="0"/>
              <a:t>Select to edit title </a:t>
            </a:r>
            <a:br>
              <a:rPr lang="en-US" dirty="0"/>
            </a:br>
            <a:r>
              <a:rPr lang="en-US" dirty="0"/>
              <a:t>Line 2 optional</a:t>
            </a:r>
          </a:p>
        </p:txBody>
      </p:sp>
      <p:sp>
        <p:nvSpPr>
          <p:cNvPr id="15" name="Text Placeholder 14"/>
          <p:cNvSpPr>
            <a:spLocks noGrp="1"/>
          </p:cNvSpPr>
          <p:nvPr>
            <p:ph type="body" sz="quarter" idx="10" hasCustomPrompt="1"/>
          </p:nvPr>
        </p:nvSpPr>
        <p:spPr>
          <a:xfrm>
            <a:off x="457200" y="2163236"/>
            <a:ext cx="8229600" cy="567260"/>
          </a:xfrm>
          <a:prstGeom prst="rect">
            <a:avLst/>
          </a:prstGeom>
        </p:spPr>
        <p:txBody>
          <a:bodyPr lIns="0" tIns="0" rIns="0" bIns="0" anchor="t" anchorCtr="0"/>
          <a:lstStyle>
            <a:lvl1pPr marL="0" indent="0" algn="ctr">
              <a:buNone/>
              <a:defRPr sz="4700" b="1" spc="150" baseline="0">
                <a:solidFill>
                  <a:srgbClr val="D8B85E"/>
                </a:solidFill>
                <a:latin typeface="Arial Narrow" panose="020B0606020202030204" pitchFamily="34" charset="0"/>
              </a:defRPr>
            </a:lvl1pPr>
          </a:lstStyle>
          <a:p>
            <a:pPr lvl="0"/>
            <a:r>
              <a:rPr lang="en-US" dirty="0"/>
              <a:t>Name of Presenter</a:t>
            </a:r>
          </a:p>
        </p:txBody>
      </p:sp>
      <p:sp>
        <p:nvSpPr>
          <p:cNvPr id="18" name="Text Placeholder 17"/>
          <p:cNvSpPr>
            <a:spLocks noGrp="1"/>
          </p:cNvSpPr>
          <p:nvPr>
            <p:ph type="body" sz="quarter" idx="11" hasCustomPrompt="1"/>
          </p:nvPr>
        </p:nvSpPr>
        <p:spPr>
          <a:xfrm>
            <a:off x="457200" y="2730496"/>
            <a:ext cx="8229600" cy="548640"/>
          </a:xfrm>
          <a:prstGeom prst="rect">
            <a:avLst/>
          </a:prstGeom>
        </p:spPr>
        <p:txBody>
          <a:bodyPr lIns="0" tIns="0" rIns="0" bIns="0" anchor="t" anchorCtr="0"/>
          <a:lstStyle>
            <a:lvl1pPr marL="0" indent="0" algn="ctr">
              <a:lnSpc>
                <a:spcPts val="4200"/>
              </a:lnSpc>
              <a:buNone/>
              <a:defRPr sz="4000" spc="100" baseline="0">
                <a:solidFill>
                  <a:srgbClr val="DCC070"/>
                </a:solidFill>
                <a:latin typeface="Arial Narrow" panose="020B0606020202030204" pitchFamily="34" charset="0"/>
              </a:defRPr>
            </a:lvl1pPr>
          </a:lstStyle>
          <a:p>
            <a:pPr lvl="0"/>
            <a:r>
              <a:rPr lang="en-US" dirty="0"/>
              <a:t>Title of Presenter</a:t>
            </a:r>
          </a:p>
        </p:txBody>
      </p:sp>
      <p:sp>
        <p:nvSpPr>
          <p:cNvPr id="20" name="Text Placeholder 19"/>
          <p:cNvSpPr>
            <a:spLocks noGrp="1"/>
          </p:cNvSpPr>
          <p:nvPr>
            <p:ph type="body" sz="quarter" idx="12" hasCustomPrompt="1"/>
          </p:nvPr>
        </p:nvSpPr>
        <p:spPr>
          <a:xfrm>
            <a:off x="457200" y="3505200"/>
            <a:ext cx="8229600" cy="1005840"/>
          </a:xfrm>
          <a:prstGeom prst="rect">
            <a:avLst/>
          </a:prstGeom>
        </p:spPr>
        <p:txBody>
          <a:bodyPr lIns="0" tIns="0" rIns="0" bIns="0" anchor="t" anchorCtr="0"/>
          <a:lstStyle>
            <a:lvl1pPr marL="0" indent="0" algn="ctr">
              <a:lnSpc>
                <a:spcPts val="2700"/>
              </a:lnSpc>
              <a:spcBef>
                <a:spcPts val="0"/>
              </a:spcBef>
              <a:buNone/>
              <a:defRPr sz="2800" spc="100" baseline="0">
                <a:solidFill>
                  <a:schemeClr val="bg1"/>
                </a:solidFill>
                <a:latin typeface="Arial Narrow" panose="020B0606020202030204" pitchFamily="34" charset="0"/>
              </a:defRPr>
            </a:lvl1pPr>
          </a:lstStyle>
          <a:p>
            <a:pPr lvl="0"/>
            <a:r>
              <a:rPr lang="en-US" dirty="0"/>
              <a:t>Name of conference or event</a:t>
            </a:r>
          </a:p>
          <a:p>
            <a:pPr lvl="0"/>
            <a:r>
              <a:rPr lang="en-US" dirty="0"/>
              <a:t>Location, City, State</a:t>
            </a:r>
          </a:p>
        </p:txBody>
      </p:sp>
      <p:sp>
        <p:nvSpPr>
          <p:cNvPr id="22" name="Text Placeholder 21"/>
          <p:cNvSpPr>
            <a:spLocks noGrp="1"/>
          </p:cNvSpPr>
          <p:nvPr>
            <p:ph type="body" sz="quarter" idx="13" hasCustomPrompt="1"/>
          </p:nvPr>
        </p:nvSpPr>
        <p:spPr>
          <a:xfrm>
            <a:off x="457200" y="4559300"/>
            <a:ext cx="8229600" cy="482600"/>
          </a:xfrm>
          <a:prstGeom prst="rect">
            <a:avLst/>
          </a:prstGeom>
        </p:spPr>
        <p:txBody>
          <a:bodyPr lIns="0" tIns="0" rIns="0" anchor="t" anchorCtr="0"/>
          <a:lstStyle>
            <a:lvl1pPr marL="0" indent="0" algn="ctr">
              <a:buNone/>
              <a:defRPr sz="2500" b="1" baseline="0">
                <a:solidFill>
                  <a:srgbClr val="D8B85E"/>
                </a:solidFill>
                <a:latin typeface="Arial Narrow" panose="020B0606020202030204" pitchFamily="34" charset="0"/>
              </a:defRPr>
            </a:lvl1pPr>
          </a:lstStyle>
          <a:p>
            <a:pPr lvl="0"/>
            <a:r>
              <a:rPr lang="en-US" dirty="0"/>
              <a:t>Month Day, Year</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913" y="5299578"/>
            <a:ext cx="1143000" cy="1143000"/>
          </a:xfrm>
          <a:prstGeom prst="rect">
            <a:avLst/>
          </a:prstGeom>
          <a:ln>
            <a:noFill/>
          </a:ln>
          <a:effectLst>
            <a:outerShdw blurRad="190500" algn="tl" rotWithShape="0">
              <a:srgbClr val="002060">
                <a:alpha val="70000"/>
              </a:srgbClr>
            </a:outerShdw>
          </a:effectLst>
        </p:spPr>
      </p:pic>
    </p:spTree>
    <p:extLst>
      <p:ext uri="{BB962C8B-B14F-4D97-AF65-F5344CB8AC3E}">
        <p14:creationId xmlns:p14="http://schemas.microsoft.com/office/powerpoint/2010/main" val="3623575624"/>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ample Pictur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picture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CC070"/>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8" name="Content Placeholder 2"/>
          <p:cNvSpPr>
            <a:spLocks noGrp="1"/>
          </p:cNvSpPr>
          <p:nvPr>
            <p:ph idx="13" hasCustomPrompt="1"/>
          </p:nvPr>
        </p:nvSpPr>
        <p:spPr>
          <a:xfrm>
            <a:off x="623888" y="2743200"/>
            <a:ext cx="3867150" cy="3825453"/>
          </a:xfrm>
          <a:prstGeom prst="rect">
            <a:avLst/>
          </a:prstGeom>
        </p:spPr>
        <p:txBody>
          <a:bodyPr/>
          <a:lstStyle>
            <a:lvl1pPr>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8B85E"/>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CC07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
        <p:nvSpPr>
          <p:cNvPr id="9" name="Picture Placeholder 8"/>
          <p:cNvSpPr>
            <a:spLocks noGrp="1"/>
          </p:cNvSpPr>
          <p:nvPr>
            <p:ph type="pic" sz="quarter" idx="14" hasCustomPrompt="1"/>
          </p:nvPr>
        </p:nvSpPr>
        <p:spPr>
          <a:xfrm>
            <a:off x="4724400" y="2743200"/>
            <a:ext cx="3786188" cy="3800052"/>
          </a:xfrm>
          <a:prstGeom prst="rect">
            <a:avLst/>
          </a:prstGeom>
          <a:effectLst>
            <a:outerShdw blurRad="88900" algn="tl" rotWithShape="0">
              <a:schemeClr val="tx2">
                <a:lumMod val="50000"/>
                <a:alpha val="70000"/>
              </a:schemeClr>
            </a:outerShdw>
          </a:effectLst>
        </p:spPr>
        <p:txBody>
          <a:bodyPr tIns="914400" rIns="91440" bIns="45720"/>
          <a:lstStyle>
            <a:lvl1pPr marL="0" indent="0" algn="ctr">
              <a:lnSpc>
                <a:spcPts val="2400"/>
              </a:lnSpc>
              <a:spcBef>
                <a:spcPts val="0"/>
              </a:spcBef>
              <a:buNone/>
              <a:defRPr sz="2400" baseline="0">
                <a:solidFill>
                  <a:schemeClr val="bg1"/>
                </a:solidFill>
                <a:latin typeface="Arial Narrow" panose="020B0606020202030204" pitchFamily="34" charset="0"/>
              </a:defRPr>
            </a:lvl1pPr>
          </a:lstStyle>
          <a:p>
            <a:r>
              <a:rPr lang="en-US" dirty="0"/>
              <a:t>Double click on icon </a:t>
            </a:r>
            <a:br>
              <a:rPr lang="en-US" dirty="0"/>
            </a:br>
            <a:r>
              <a:rPr lang="en-US" dirty="0"/>
              <a:t>below to insert picture</a:t>
            </a:r>
          </a:p>
        </p:txBody>
      </p:sp>
    </p:spTree>
    <p:extLst>
      <p:ext uri="{BB962C8B-B14F-4D97-AF65-F5344CB8AC3E}">
        <p14:creationId xmlns:p14="http://schemas.microsoft.com/office/powerpoint/2010/main" val="4124086706"/>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customXml" Target="../ink/ink1.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6.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customXml" Target="../ink/ink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868826" y="4360549"/>
            <a:ext cx="3775972" cy="2497451"/>
          </a:xfrm>
          <a:prstGeom prst="rect">
            <a:avLst/>
          </a:prstGeom>
        </p:spPr>
      </p:pic>
      <mc:AlternateContent xmlns:mc="http://schemas.openxmlformats.org/markup-compatibility/2006" xmlns:p14="http://schemas.microsoft.com/office/powerpoint/2010/main">
        <mc:Choice Requires="p14">
          <p:contentPart p14:bwMode="auto" r:id="rId10">
            <p14:nvContentPartPr>
              <p14:cNvPr id="4" name="Ink 3"/>
              <p14:cNvContentPartPr/>
              <p14:nvPr userDrawn="1"/>
            </p14:nvContentPartPr>
            <p14:xfrm>
              <a:off x="422348" y="405245"/>
              <a:ext cx="360" cy="360"/>
            </p14:xfrm>
          </p:contentPart>
        </mc:Choice>
        <mc:Fallback xmlns="">
          <p:pic>
            <p:nvPicPr>
              <p:cNvPr id="4" name="Ink 3"/>
              <p:cNvPicPr/>
              <p:nvPr/>
            </p:nvPicPr>
            <p:blipFill>
              <a:blip r:embed="rId11"/>
              <a:stretch>
                <a:fillRect/>
              </a:stretch>
            </p:blipFill>
            <p:spPr>
              <a:xfrm>
                <a:off x="419108" y="402005"/>
                <a:ext cx="6840" cy="6840"/>
              </a:xfrm>
              <a:prstGeom prst="rect">
                <a:avLst/>
              </a:prstGeom>
            </p:spPr>
          </p:pic>
        </mc:Fallback>
      </mc:AlternateContent>
      <p:pic>
        <p:nvPicPr>
          <p:cNvPr id="5" name="Picture 4"/>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888889"/>
      </p:ext>
    </p:extLst>
  </p:cSld>
  <p:clrMap bg1="lt1" tx1="dk1" bg2="lt2" tx2="dk2" accent1="accent1" accent2="accent2" accent3="accent3" accent4="accent4" accent5="accent5" accent6="accent6" hlink="hlink" folHlink="folHlink"/>
  <p:sldLayoutIdLst>
    <p:sldLayoutId id="2147483674" r:id="rId1"/>
    <p:sldLayoutId id="2147483678" r:id="rId2"/>
    <p:sldLayoutId id="2147483675" r:id="rId3"/>
    <p:sldLayoutId id="2147483679" r:id="rId4"/>
    <p:sldLayoutId id="2147483676" r:id="rId5"/>
    <p:sldLayoutId id="2147483677" r:id="rId6"/>
    <p:sldLayoutId id="2147483681" r:id="rId7"/>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868826" y="4360549"/>
            <a:ext cx="3775972" cy="2497451"/>
          </a:xfrm>
          <a:prstGeom prst="rect">
            <a:avLst/>
          </a:prstGeom>
        </p:spPr>
      </p:pic>
      <p:pic>
        <p:nvPicPr>
          <p:cNvPr id="6" name="Picture 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021226" y="4512949"/>
            <a:ext cx="3775972" cy="2497451"/>
          </a:xfrm>
          <a:prstGeom prst="rect">
            <a:avLst/>
          </a:prstGeom>
        </p:spPr>
      </p:pic>
      <mc:AlternateContent xmlns:mc="http://schemas.openxmlformats.org/markup-compatibility/2006" xmlns:p14="http://schemas.microsoft.com/office/powerpoint/2010/main">
        <mc:Choice Requires="p14">
          <p:contentPart p14:bwMode="auto" r:id="rId10">
            <p14:nvContentPartPr>
              <p14:cNvPr id="3" name="Ink 2"/>
              <p14:cNvContentPartPr/>
              <p14:nvPr userDrawn="1"/>
            </p14:nvContentPartPr>
            <p14:xfrm>
              <a:off x="2225343" y="1138497"/>
              <a:ext cx="9000" cy="360"/>
            </p14:xfrm>
          </p:contentPart>
        </mc:Choice>
        <mc:Fallback xmlns="">
          <p:pic>
            <p:nvPicPr>
              <p:cNvPr id="3" name="Ink 2"/>
              <p:cNvPicPr/>
              <p:nvPr/>
            </p:nvPicPr>
            <p:blipFill>
              <a:blip r:embed="rId11"/>
              <a:stretch>
                <a:fillRect/>
              </a:stretch>
            </p:blipFill>
            <p:spPr>
              <a:xfrm>
                <a:off x="2221743" y="1134897"/>
                <a:ext cx="15840" cy="7560"/>
              </a:xfrm>
              <a:prstGeom prst="rect">
                <a:avLst/>
              </a:prstGeom>
            </p:spPr>
          </p:pic>
        </mc:Fallback>
      </mc:AlternateContent>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326841"/>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2" r:id="rId3"/>
    <p:sldLayoutId id="2147483663" r:id="rId4"/>
    <p:sldLayoutId id="2147483672" r:id="rId5"/>
    <p:sldLayoutId id="2147483670" r:id="rId6"/>
    <p:sldLayoutId id="2147483680" r:id="rId7"/>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2019 Badger TraCS</a:t>
            </a:r>
            <a:br>
              <a:rPr lang="en-US" dirty="0"/>
            </a:br>
            <a:r>
              <a:rPr lang="en-US" dirty="0"/>
              <a:t>User Conference</a:t>
            </a:r>
          </a:p>
        </p:txBody>
      </p:sp>
      <p:sp>
        <p:nvSpPr>
          <p:cNvPr id="5" name="Text Placeholder 4"/>
          <p:cNvSpPr>
            <a:spLocks noGrp="1"/>
          </p:cNvSpPr>
          <p:nvPr>
            <p:ph type="body" sz="quarter" idx="12"/>
          </p:nvPr>
        </p:nvSpPr>
        <p:spPr>
          <a:xfrm>
            <a:off x="457200" y="4359870"/>
            <a:ext cx="8229600" cy="791227"/>
          </a:xfrm>
        </p:spPr>
        <p:txBody>
          <a:bodyPr/>
          <a:lstStyle/>
          <a:p>
            <a:r>
              <a:rPr lang="en-US" dirty="0"/>
              <a:t>Holiday Inn Convention Center</a:t>
            </a:r>
          </a:p>
          <a:p>
            <a:r>
              <a:rPr lang="en-US" dirty="0"/>
              <a:t>1001 Amber Avenue, Stevens Point, WI 54482</a:t>
            </a:r>
          </a:p>
        </p:txBody>
      </p:sp>
      <p:sp>
        <p:nvSpPr>
          <p:cNvPr id="6" name="Text Placeholder 5"/>
          <p:cNvSpPr>
            <a:spLocks noGrp="1"/>
          </p:cNvSpPr>
          <p:nvPr>
            <p:ph type="body" sz="quarter" idx="13"/>
          </p:nvPr>
        </p:nvSpPr>
        <p:spPr>
          <a:xfrm>
            <a:off x="3162928" y="5676472"/>
            <a:ext cx="2818144" cy="482600"/>
          </a:xfrm>
        </p:spPr>
        <p:txBody>
          <a:bodyPr/>
          <a:lstStyle/>
          <a:p>
            <a:r>
              <a:rPr lang="en-US" dirty="0">
                <a:solidFill>
                  <a:srgbClr val="D8B846"/>
                </a:solidFill>
              </a:rPr>
              <a:t>October 16, 2019</a:t>
            </a:r>
          </a:p>
        </p:txBody>
      </p:sp>
      <p:pic>
        <p:nvPicPr>
          <p:cNvPr id="8" name="Picture 7">
            <a:extLst>
              <a:ext uri="{FF2B5EF4-FFF2-40B4-BE49-F238E27FC236}">
                <a16:creationId xmlns:a16="http://schemas.microsoft.com/office/drawing/2014/main" id="{5C1731FA-352E-4153-91FD-938D06C0E37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68000"/>
                    </a14:imgEffect>
                  </a14:imgLayer>
                </a14:imgProps>
              </a:ext>
            </a:extLst>
          </a:blip>
          <a:stretch>
            <a:fillRect/>
          </a:stretch>
        </p:blipFill>
        <p:spPr>
          <a:xfrm>
            <a:off x="7124729" y="5329158"/>
            <a:ext cx="1177229" cy="1177229"/>
          </a:xfrm>
          <a:prstGeom prst="rect">
            <a:avLst/>
          </a:prstGeom>
          <a:effectLst>
            <a:outerShdw blurRad="50800" dist="50800" dir="5400000" algn="ctr" rotWithShape="0">
              <a:srgbClr val="000000"/>
            </a:outerShdw>
            <a:softEdge rad="25400"/>
          </a:effectLst>
        </p:spPr>
      </p:pic>
      <p:sp>
        <p:nvSpPr>
          <p:cNvPr id="7" name="Text Placeholder 4">
            <a:extLst>
              <a:ext uri="{FF2B5EF4-FFF2-40B4-BE49-F238E27FC236}">
                <a16:creationId xmlns:a16="http://schemas.microsoft.com/office/drawing/2014/main" id="{6B2E5A41-DD5C-420B-978E-53703322FE9B}"/>
              </a:ext>
            </a:extLst>
          </p:cNvPr>
          <p:cNvSpPr txBox="1">
            <a:spLocks/>
          </p:cNvSpPr>
          <p:nvPr/>
        </p:nvSpPr>
        <p:spPr>
          <a:xfrm>
            <a:off x="457200" y="2527538"/>
            <a:ext cx="8229600" cy="482601"/>
          </a:xfrm>
          <a:prstGeom prst="rect">
            <a:avLst/>
          </a:prstGeom>
        </p:spPr>
        <p:txBody>
          <a:bodyPr lIns="0" tIns="0" rIns="0" bIns="0" anchor="t" anchorCtr="0"/>
          <a:lstStyle>
            <a:lvl1pPr marL="0" indent="0" algn="ctr" defTabSz="914400" rtl="0" eaLnBrk="1" latinLnBrk="0" hangingPunct="1">
              <a:lnSpc>
                <a:spcPts val="2700"/>
              </a:lnSpc>
              <a:spcBef>
                <a:spcPts val="0"/>
              </a:spcBef>
              <a:buFont typeface="Arial" panose="020B0604020202020204" pitchFamily="34" charset="0"/>
              <a:buNone/>
              <a:defRPr sz="2800" kern="1200" spc="1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rgbClr val="D8B846"/>
                </a:solidFill>
              </a:rPr>
              <a:t>Centralized Database for Access Agencies</a:t>
            </a:r>
          </a:p>
        </p:txBody>
      </p:sp>
      <p:sp>
        <p:nvSpPr>
          <p:cNvPr id="9" name="Text Placeholder 4">
            <a:extLst>
              <a:ext uri="{FF2B5EF4-FFF2-40B4-BE49-F238E27FC236}">
                <a16:creationId xmlns:a16="http://schemas.microsoft.com/office/drawing/2014/main" id="{27EF2396-FEF6-41F0-B27F-6E48DDAF4D31}"/>
              </a:ext>
            </a:extLst>
          </p:cNvPr>
          <p:cNvSpPr txBox="1">
            <a:spLocks/>
          </p:cNvSpPr>
          <p:nvPr/>
        </p:nvSpPr>
        <p:spPr>
          <a:xfrm>
            <a:off x="495300" y="3373281"/>
            <a:ext cx="8229600" cy="482601"/>
          </a:xfrm>
          <a:prstGeom prst="rect">
            <a:avLst/>
          </a:prstGeom>
        </p:spPr>
        <p:txBody>
          <a:bodyPr lIns="0" tIns="0" rIns="0" bIns="0" anchor="t" anchorCtr="0"/>
          <a:lstStyle>
            <a:lvl1pPr marL="0" indent="0" algn="ctr" defTabSz="914400" rtl="0" eaLnBrk="1" latinLnBrk="0" hangingPunct="1">
              <a:lnSpc>
                <a:spcPts val="2700"/>
              </a:lnSpc>
              <a:spcBef>
                <a:spcPts val="0"/>
              </a:spcBef>
              <a:buFont typeface="Arial" panose="020B0604020202020204" pitchFamily="34" charset="0"/>
              <a:buNone/>
              <a:defRPr sz="2800" kern="1200" spc="1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rgbClr val="D8B846"/>
                </a:solidFill>
              </a:rPr>
              <a:t>Darlene Schwartz / Geri Polster / Dave Harvey</a:t>
            </a:r>
          </a:p>
        </p:txBody>
      </p:sp>
    </p:spTree>
    <p:extLst>
      <p:ext uri="{BB962C8B-B14F-4D97-AF65-F5344CB8AC3E}">
        <p14:creationId xmlns:p14="http://schemas.microsoft.com/office/powerpoint/2010/main" val="2792416604"/>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136469"/>
          </a:xfrm>
        </p:spPr>
        <p:txBody>
          <a:bodyPr/>
          <a:lstStyle/>
          <a:p>
            <a:r>
              <a:rPr lang="en-US" dirty="0"/>
              <a:t>Responsibilities </a:t>
            </a:r>
          </a:p>
        </p:txBody>
      </p:sp>
      <p:graphicFrame>
        <p:nvGraphicFramePr>
          <p:cNvPr id="8" name="Content Placeholder 7">
            <a:extLst>
              <a:ext uri="{FF2B5EF4-FFF2-40B4-BE49-F238E27FC236}">
                <a16:creationId xmlns:a16="http://schemas.microsoft.com/office/drawing/2014/main" id="{EABCD616-1CC8-468D-A405-64C6AAAC7A32}"/>
              </a:ext>
            </a:extLst>
          </p:cNvPr>
          <p:cNvGraphicFramePr>
            <a:graphicFrameLocks noGrp="1"/>
          </p:cNvGraphicFramePr>
          <p:nvPr>
            <p:ph idx="1"/>
            <p:extLst>
              <p:ext uri="{D42A27DB-BD31-4B8C-83A1-F6EECF244321}">
                <p14:modId xmlns:p14="http://schemas.microsoft.com/office/powerpoint/2010/main" val="2432729437"/>
              </p:ext>
            </p:extLst>
          </p:nvPr>
        </p:nvGraphicFramePr>
        <p:xfrm>
          <a:off x="300770" y="1379727"/>
          <a:ext cx="8542459" cy="4576499"/>
        </p:xfrm>
        <a:graphic>
          <a:graphicData uri="http://schemas.openxmlformats.org/drawingml/2006/table">
            <a:tbl>
              <a:tblPr firstRow="1" bandRow="1">
                <a:tableStyleId>{5C22544A-7EE6-4342-B048-85BDC9FD1C3A}</a:tableStyleId>
              </a:tblPr>
              <a:tblGrid>
                <a:gridCol w="3707129">
                  <a:extLst>
                    <a:ext uri="{9D8B030D-6E8A-4147-A177-3AD203B41FA5}">
                      <a16:colId xmlns:a16="http://schemas.microsoft.com/office/drawing/2014/main" val="3479491013"/>
                    </a:ext>
                  </a:extLst>
                </a:gridCol>
                <a:gridCol w="2045314">
                  <a:extLst>
                    <a:ext uri="{9D8B030D-6E8A-4147-A177-3AD203B41FA5}">
                      <a16:colId xmlns:a16="http://schemas.microsoft.com/office/drawing/2014/main" val="2681587810"/>
                    </a:ext>
                  </a:extLst>
                </a:gridCol>
                <a:gridCol w="2790016">
                  <a:extLst>
                    <a:ext uri="{9D8B030D-6E8A-4147-A177-3AD203B41FA5}">
                      <a16:colId xmlns:a16="http://schemas.microsoft.com/office/drawing/2014/main" val="3128965323"/>
                    </a:ext>
                  </a:extLst>
                </a:gridCol>
              </a:tblGrid>
              <a:tr h="977537">
                <a:tc>
                  <a:txBody>
                    <a:bodyPr/>
                    <a:lstStyle/>
                    <a:p>
                      <a:pPr algn="ctr"/>
                      <a:r>
                        <a:rPr lang="en-US" sz="2000" dirty="0"/>
                        <a:t>Tasks</a:t>
                      </a:r>
                    </a:p>
                  </a:txBody>
                  <a:tcPr/>
                </a:tc>
                <a:tc>
                  <a:txBody>
                    <a:bodyPr/>
                    <a:lstStyle/>
                    <a:p>
                      <a:pPr algn="ctr"/>
                      <a:r>
                        <a:rPr lang="en-US" sz="2000" dirty="0"/>
                        <a:t>DSP/Badger TraCS</a:t>
                      </a:r>
                    </a:p>
                  </a:txBody>
                  <a:tcPr/>
                </a:tc>
                <a:tc>
                  <a:txBody>
                    <a:bodyPr/>
                    <a:lstStyle/>
                    <a:p>
                      <a:pPr algn="ctr"/>
                      <a:r>
                        <a:rPr lang="en-US" sz="2000" dirty="0"/>
                        <a:t>Law Enforcement </a:t>
                      </a:r>
                    </a:p>
                    <a:p>
                      <a:pPr algn="ctr"/>
                      <a:r>
                        <a:rPr lang="en-US" sz="2000" dirty="0"/>
                        <a:t>Agencies</a:t>
                      </a:r>
                    </a:p>
                  </a:txBody>
                  <a:tcPr/>
                </a:tc>
                <a:extLst>
                  <a:ext uri="{0D108BD9-81ED-4DB2-BD59-A6C34878D82A}">
                    <a16:rowId xmlns:a16="http://schemas.microsoft.com/office/drawing/2014/main" val="3885322961"/>
                  </a:ext>
                </a:extLst>
              </a:tr>
              <a:tr h="506516">
                <a:tc>
                  <a:txBody>
                    <a:bodyPr/>
                    <a:lstStyle/>
                    <a:p>
                      <a:r>
                        <a:rPr lang="en-US" dirty="0"/>
                        <a:t>Apply New Pack Updates</a:t>
                      </a:r>
                    </a:p>
                  </a:txBody>
                  <a:tcPr/>
                </a:tc>
                <a:tc>
                  <a:txBody>
                    <a:bodyPr/>
                    <a:lstStyle/>
                    <a:p>
                      <a:pPr algn="ctr"/>
                      <a:r>
                        <a:rPr lang="en-US" dirty="0"/>
                        <a:t>X</a:t>
                      </a:r>
                    </a:p>
                  </a:txBody>
                  <a:tcPr/>
                </a:tc>
                <a:tc>
                  <a:txBody>
                    <a:bodyPr/>
                    <a:lstStyle/>
                    <a:p>
                      <a:pPr algn="ctr"/>
                      <a:endParaRPr lang="en-US" dirty="0"/>
                    </a:p>
                  </a:txBody>
                  <a:tcPr/>
                </a:tc>
                <a:extLst>
                  <a:ext uri="{0D108BD9-81ED-4DB2-BD59-A6C34878D82A}">
                    <a16:rowId xmlns:a16="http://schemas.microsoft.com/office/drawing/2014/main" val="2887711231"/>
                  </a:ext>
                </a:extLst>
              </a:tr>
              <a:tr h="470055">
                <a:tc>
                  <a:txBody>
                    <a:bodyPr/>
                    <a:lstStyle/>
                    <a:p>
                      <a:r>
                        <a:rPr lang="en-US" dirty="0"/>
                        <a:t>Apply New Baselines</a:t>
                      </a:r>
                    </a:p>
                  </a:txBody>
                  <a:tcPr/>
                </a:tc>
                <a:tc>
                  <a:txBody>
                    <a:bodyPr/>
                    <a:lstStyle/>
                    <a:p>
                      <a:pPr algn="ctr"/>
                      <a:r>
                        <a:rPr lang="en-US" dirty="0"/>
                        <a:t>X</a:t>
                      </a:r>
                    </a:p>
                  </a:txBody>
                  <a:tcPr/>
                </a:tc>
                <a:tc>
                  <a:txBody>
                    <a:bodyPr/>
                    <a:lstStyle/>
                    <a:p>
                      <a:pPr algn="ctr"/>
                      <a:endParaRPr lang="en-US"/>
                    </a:p>
                  </a:txBody>
                  <a:tcPr/>
                </a:tc>
                <a:extLst>
                  <a:ext uri="{0D108BD9-81ED-4DB2-BD59-A6C34878D82A}">
                    <a16:rowId xmlns:a16="http://schemas.microsoft.com/office/drawing/2014/main" val="1519394506"/>
                  </a:ext>
                </a:extLst>
              </a:tr>
              <a:tr h="444900">
                <a:tc>
                  <a:txBody>
                    <a:bodyPr/>
                    <a:lstStyle/>
                    <a:p>
                      <a:r>
                        <a:rPr lang="en-US" dirty="0"/>
                        <a:t>Apply New Map / Shape Files</a:t>
                      </a:r>
                    </a:p>
                  </a:txBody>
                  <a:tcPr/>
                </a:tc>
                <a:tc>
                  <a:txBody>
                    <a:bodyPr/>
                    <a:lstStyle/>
                    <a:p>
                      <a:pPr algn="ctr"/>
                      <a:r>
                        <a:rPr lang="en-US" dirty="0"/>
                        <a:t>X</a:t>
                      </a:r>
                    </a:p>
                  </a:txBody>
                  <a:tcPr/>
                </a:tc>
                <a:tc>
                  <a:txBody>
                    <a:bodyPr/>
                    <a:lstStyle/>
                    <a:p>
                      <a:pPr algn="ctr"/>
                      <a:endParaRPr lang="en-US" dirty="0"/>
                    </a:p>
                  </a:txBody>
                  <a:tcPr/>
                </a:tc>
                <a:extLst>
                  <a:ext uri="{0D108BD9-81ED-4DB2-BD59-A6C34878D82A}">
                    <a16:rowId xmlns:a16="http://schemas.microsoft.com/office/drawing/2014/main" val="248986271"/>
                  </a:ext>
                </a:extLst>
              </a:tr>
              <a:tr h="673236">
                <a:tc>
                  <a:txBody>
                    <a:bodyPr/>
                    <a:lstStyle/>
                    <a:p>
                      <a:r>
                        <a:rPr lang="en-US" dirty="0"/>
                        <a:t>Accept new Pack, Baseline, or map downloads</a:t>
                      </a:r>
                    </a:p>
                  </a:txBody>
                  <a:tcPr/>
                </a:tc>
                <a:tc>
                  <a:txBody>
                    <a:bodyPr/>
                    <a:lstStyle/>
                    <a:p>
                      <a:pPr algn="ctr"/>
                      <a:endParaRPr lang="en-US" dirty="0">
                        <a:solidFill>
                          <a:schemeClr val="tx1"/>
                        </a:solidFill>
                      </a:endParaRPr>
                    </a:p>
                  </a:txBody>
                  <a:tcPr/>
                </a:tc>
                <a:tc>
                  <a:txBody>
                    <a:bodyPr/>
                    <a:lstStyle/>
                    <a:p>
                      <a:pPr algn="ctr"/>
                      <a:r>
                        <a:rPr lang="en-US" dirty="0"/>
                        <a:t>X</a:t>
                      </a:r>
                    </a:p>
                  </a:txBody>
                  <a:tcPr/>
                </a:tc>
                <a:extLst>
                  <a:ext uri="{0D108BD9-81ED-4DB2-BD59-A6C34878D82A}">
                    <a16:rowId xmlns:a16="http://schemas.microsoft.com/office/drawing/2014/main" val="2571272346"/>
                  </a:ext>
                </a:extLst>
              </a:tr>
              <a:tr h="491818">
                <a:tc>
                  <a:txBody>
                    <a:bodyPr/>
                    <a:lstStyle/>
                    <a:p>
                      <a:r>
                        <a:rPr lang="en-US" dirty="0"/>
                        <a:t>Create / Run Distributions</a:t>
                      </a:r>
                    </a:p>
                  </a:txBody>
                  <a:tcPr/>
                </a:tc>
                <a:tc>
                  <a:txBody>
                    <a:bodyPr/>
                    <a:lstStyle/>
                    <a:p>
                      <a:pPr algn="ctr"/>
                      <a:r>
                        <a:rPr lang="en-US" dirty="0">
                          <a:solidFill>
                            <a:schemeClr val="tx1"/>
                          </a:solidFill>
                        </a:rPr>
                        <a:t>X*</a:t>
                      </a:r>
                    </a:p>
                  </a:txBody>
                  <a:tcPr/>
                </a:tc>
                <a:tc>
                  <a:txBody>
                    <a:bodyPr/>
                    <a:lstStyle/>
                    <a:p>
                      <a:pPr algn="ctr"/>
                      <a:r>
                        <a:rPr lang="en-US" dirty="0"/>
                        <a:t>X</a:t>
                      </a:r>
                    </a:p>
                  </a:txBody>
                  <a:tcPr/>
                </a:tc>
                <a:extLst>
                  <a:ext uri="{0D108BD9-81ED-4DB2-BD59-A6C34878D82A}">
                    <a16:rowId xmlns:a16="http://schemas.microsoft.com/office/drawing/2014/main" val="1034076451"/>
                  </a:ext>
                </a:extLst>
              </a:tr>
              <a:tr h="502418">
                <a:tc>
                  <a:txBody>
                    <a:bodyPr/>
                    <a:lstStyle/>
                    <a:p>
                      <a:r>
                        <a:rPr lang="en-US" dirty="0"/>
                        <a:t>Add New Users / Delete Users</a:t>
                      </a:r>
                    </a:p>
                  </a:txBody>
                  <a:tcPr/>
                </a:tc>
                <a:tc>
                  <a:txBody>
                    <a:bodyPr/>
                    <a:lstStyle/>
                    <a:p>
                      <a:pPr algn="ctr"/>
                      <a:r>
                        <a:rPr lang="en-US" dirty="0">
                          <a:solidFill>
                            <a:schemeClr val="tx1"/>
                          </a:solidFill>
                        </a:rPr>
                        <a:t>X</a:t>
                      </a:r>
                    </a:p>
                  </a:txBody>
                  <a:tcPr/>
                </a:tc>
                <a:tc>
                  <a:txBody>
                    <a:bodyPr/>
                    <a:lstStyle/>
                    <a:p>
                      <a:pPr algn="ctr"/>
                      <a:endParaRPr lang="en-US" dirty="0"/>
                    </a:p>
                  </a:txBody>
                  <a:tcPr/>
                </a:tc>
                <a:extLst>
                  <a:ext uri="{0D108BD9-81ED-4DB2-BD59-A6C34878D82A}">
                    <a16:rowId xmlns:a16="http://schemas.microsoft.com/office/drawing/2014/main" val="189817388"/>
                  </a:ext>
                </a:extLst>
              </a:tr>
              <a:tr h="510019">
                <a:tc>
                  <a:txBody>
                    <a:bodyPr/>
                    <a:lstStyle/>
                    <a:p>
                      <a:r>
                        <a:rPr lang="en-US" dirty="0"/>
                        <a:t>Modify Users</a:t>
                      </a:r>
                    </a:p>
                  </a:txBody>
                  <a:tcPr/>
                </a:tc>
                <a:tc>
                  <a:txBody>
                    <a:bodyPr/>
                    <a:lstStyle/>
                    <a:p>
                      <a:pPr algn="ctr"/>
                      <a:endParaRPr lang="en-US" dirty="0">
                        <a:solidFill>
                          <a:schemeClr val="tx1"/>
                        </a:solidFill>
                      </a:endParaRPr>
                    </a:p>
                  </a:txBody>
                  <a:tcPr/>
                </a:tc>
                <a:tc>
                  <a:txBody>
                    <a:bodyPr/>
                    <a:lstStyle/>
                    <a:p>
                      <a:pPr algn="ctr"/>
                      <a:r>
                        <a:rPr lang="en-US" dirty="0"/>
                        <a:t>X</a:t>
                      </a:r>
                    </a:p>
                  </a:txBody>
                  <a:tcPr/>
                </a:tc>
                <a:extLst>
                  <a:ext uri="{0D108BD9-81ED-4DB2-BD59-A6C34878D82A}">
                    <a16:rowId xmlns:a16="http://schemas.microsoft.com/office/drawing/2014/main" val="3109677757"/>
                  </a:ext>
                </a:extLst>
              </a:tr>
            </a:tbl>
          </a:graphicData>
        </a:graphic>
      </p:graphicFrame>
      <p:sp>
        <p:nvSpPr>
          <p:cNvPr id="4" name="Title 1">
            <a:extLst>
              <a:ext uri="{FF2B5EF4-FFF2-40B4-BE49-F238E27FC236}">
                <a16:creationId xmlns:a16="http://schemas.microsoft.com/office/drawing/2014/main" id="{C625E892-E833-4314-8338-B36AB7E4AF57}"/>
              </a:ext>
            </a:extLst>
          </p:cNvPr>
          <p:cNvSpPr txBox="1">
            <a:spLocks/>
          </p:cNvSpPr>
          <p:nvPr/>
        </p:nvSpPr>
        <p:spPr>
          <a:xfrm>
            <a:off x="350331" y="5777802"/>
            <a:ext cx="7886700" cy="828153"/>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pPr algn="l"/>
            <a:r>
              <a:rPr lang="en-US" sz="1800" dirty="0"/>
              <a:t>*First time only </a:t>
            </a:r>
          </a:p>
        </p:txBody>
      </p:sp>
    </p:spTree>
    <p:extLst>
      <p:ext uri="{BB962C8B-B14F-4D97-AF65-F5344CB8AC3E}">
        <p14:creationId xmlns:p14="http://schemas.microsoft.com/office/powerpoint/2010/main" val="138378226"/>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136469"/>
          </a:xfrm>
        </p:spPr>
        <p:txBody>
          <a:bodyPr/>
          <a:lstStyle/>
          <a:p>
            <a:r>
              <a:rPr lang="en-US" dirty="0"/>
              <a:t>Responsibilities (cont.) </a:t>
            </a:r>
          </a:p>
        </p:txBody>
      </p:sp>
      <p:graphicFrame>
        <p:nvGraphicFramePr>
          <p:cNvPr id="8" name="Content Placeholder 7">
            <a:extLst>
              <a:ext uri="{FF2B5EF4-FFF2-40B4-BE49-F238E27FC236}">
                <a16:creationId xmlns:a16="http://schemas.microsoft.com/office/drawing/2014/main" id="{EABCD616-1CC8-468D-A405-64C6AAAC7A32}"/>
              </a:ext>
            </a:extLst>
          </p:cNvPr>
          <p:cNvGraphicFramePr>
            <a:graphicFrameLocks noGrp="1"/>
          </p:cNvGraphicFramePr>
          <p:nvPr>
            <p:ph idx="1"/>
            <p:extLst>
              <p:ext uri="{D42A27DB-BD31-4B8C-83A1-F6EECF244321}">
                <p14:modId xmlns:p14="http://schemas.microsoft.com/office/powerpoint/2010/main" val="3142512581"/>
              </p:ext>
            </p:extLst>
          </p:nvPr>
        </p:nvGraphicFramePr>
        <p:xfrm>
          <a:off x="276974" y="1406768"/>
          <a:ext cx="8565576" cy="4581864"/>
        </p:xfrm>
        <a:graphic>
          <a:graphicData uri="http://schemas.openxmlformats.org/drawingml/2006/table">
            <a:tbl>
              <a:tblPr firstRow="1" bandRow="1">
                <a:tableStyleId>{5C22544A-7EE6-4342-B048-85BDC9FD1C3A}</a:tableStyleId>
              </a:tblPr>
              <a:tblGrid>
                <a:gridCol w="3717162">
                  <a:extLst>
                    <a:ext uri="{9D8B030D-6E8A-4147-A177-3AD203B41FA5}">
                      <a16:colId xmlns:a16="http://schemas.microsoft.com/office/drawing/2014/main" val="3479491013"/>
                    </a:ext>
                  </a:extLst>
                </a:gridCol>
                <a:gridCol w="2050848">
                  <a:extLst>
                    <a:ext uri="{9D8B030D-6E8A-4147-A177-3AD203B41FA5}">
                      <a16:colId xmlns:a16="http://schemas.microsoft.com/office/drawing/2014/main" val="2681587810"/>
                    </a:ext>
                  </a:extLst>
                </a:gridCol>
                <a:gridCol w="2797566">
                  <a:extLst>
                    <a:ext uri="{9D8B030D-6E8A-4147-A177-3AD203B41FA5}">
                      <a16:colId xmlns:a16="http://schemas.microsoft.com/office/drawing/2014/main" val="3128965323"/>
                    </a:ext>
                  </a:extLst>
                </a:gridCol>
              </a:tblGrid>
              <a:tr h="923183">
                <a:tc>
                  <a:txBody>
                    <a:bodyPr/>
                    <a:lstStyle/>
                    <a:p>
                      <a:pPr algn="ctr"/>
                      <a:r>
                        <a:rPr lang="en-US" sz="2100" dirty="0"/>
                        <a:t>Tasks</a:t>
                      </a:r>
                    </a:p>
                  </a:txBody>
                  <a:tcPr marL="93824" marR="93824" marT="46912" marB="46912"/>
                </a:tc>
                <a:tc>
                  <a:txBody>
                    <a:bodyPr/>
                    <a:lstStyle/>
                    <a:p>
                      <a:pPr algn="ctr"/>
                      <a:r>
                        <a:rPr lang="en-US" sz="2100" dirty="0"/>
                        <a:t>DSP/Badger TraCS</a:t>
                      </a:r>
                    </a:p>
                  </a:txBody>
                  <a:tcPr marL="93824" marR="93824" marT="46912" marB="46912"/>
                </a:tc>
                <a:tc>
                  <a:txBody>
                    <a:bodyPr/>
                    <a:lstStyle/>
                    <a:p>
                      <a:pPr algn="ctr"/>
                      <a:r>
                        <a:rPr lang="en-US" sz="2100" dirty="0"/>
                        <a:t>Law Enforcement </a:t>
                      </a:r>
                    </a:p>
                    <a:p>
                      <a:pPr algn="ctr"/>
                      <a:r>
                        <a:rPr lang="en-US" sz="2100" dirty="0"/>
                        <a:t>Agencies</a:t>
                      </a:r>
                    </a:p>
                  </a:txBody>
                  <a:tcPr marL="93824" marR="93824" marT="46912" marB="46912"/>
                </a:tc>
                <a:extLst>
                  <a:ext uri="{0D108BD9-81ED-4DB2-BD59-A6C34878D82A}">
                    <a16:rowId xmlns:a16="http://schemas.microsoft.com/office/drawing/2014/main" val="3885322961"/>
                  </a:ext>
                </a:extLst>
              </a:tr>
              <a:tr h="826153">
                <a:tc>
                  <a:txBody>
                    <a:bodyPr/>
                    <a:lstStyle/>
                    <a:p>
                      <a:r>
                        <a:rPr lang="en-US" sz="1800" dirty="0"/>
                        <a:t>Update and Modify Table Manager Tables (Local Tables)</a:t>
                      </a:r>
                    </a:p>
                  </a:txBody>
                  <a:tcPr marL="93824" marR="93824" marT="46912" marB="46912"/>
                </a:tc>
                <a:tc>
                  <a:txBody>
                    <a:bodyPr/>
                    <a:lstStyle/>
                    <a:p>
                      <a:pPr algn="ctr"/>
                      <a:endParaRPr lang="en-US" sz="1800" dirty="0"/>
                    </a:p>
                  </a:txBody>
                  <a:tcPr marL="93824" marR="93824" marT="46912" marB="46912"/>
                </a:tc>
                <a:tc>
                  <a:txBody>
                    <a:bodyPr/>
                    <a:lstStyle/>
                    <a:p>
                      <a:pPr algn="ctr"/>
                      <a:r>
                        <a:rPr lang="en-US" sz="1800" dirty="0"/>
                        <a:t>X</a:t>
                      </a:r>
                    </a:p>
                  </a:txBody>
                  <a:tcPr marL="93824" marR="93824" marT="46912" marB="46912"/>
                </a:tc>
                <a:extLst>
                  <a:ext uri="{0D108BD9-81ED-4DB2-BD59-A6C34878D82A}">
                    <a16:rowId xmlns:a16="http://schemas.microsoft.com/office/drawing/2014/main" val="3814916480"/>
                  </a:ext>
                </a:extLst>
              </a:tr>
              <a:tr h="472088">
                <a:tc>
                  <a:txBody>
                    <a:bodyPr/>
                    <a:lstStyle/>
                    <a:p>
                      <a:r>
                        <a:rPr lang="en-US" sz="1800" dirty="0"/>
                        <a:t>Transmit Forms</a:t>
                      </a:r>
                    </a:p>
                  </a:txBody>
                  <a:tcPr marL="93824" marR="93824" marT="46912" marB="46912"/>
                </a:tc>
                <a:tc>
                  <a:txBody>
                    <a:bodyPr/>
                    <a:lstStyle/>
                    <a:p>
                      <a:pPr algn="ctr"/>
                      <a:r>
                        <a:rPr lang="en-US" sz="1800" dirty="0"/>
                        <a:t>X</a:t>
                      </a:r>
                    </a:p>
                  </a:txBody>
                  <a:tcPr marL="93824" marR="93824" marT="46912" marB="46912"/>
                </a:tc>
                <a:tc>
                  <a:txBody>
                    <a:bodyPr/>
                    <a:lstStyle/>
                    <a:p>
                      <a:pPr algn="ctr"/>
                      <a:endParaRPr lang="en-US" sz="1800" dirty="0"/>
                    </a:p>
                  </a:txBody>
                  <a:tcPr marL="93824" marR="93824" marT="46912" marB="46912"/>
                </a:tc>
                <a:extLst>
                  <a:ext uri="{0D108BD9-81ED-4DB2-BD59-A6C34878D82A}">
                    <a16:rowId xmlns:a16="http://schemas.microsoft.com/office/drawing/2014/main" val="1274141662"/>
                  </a:ext>
                </a:extLst>
              </a:tr>
              <a:tr h="472088">
                <a:tc>
                  <a:txBody>
                    <a:bodyPr/>
                    <a:lstStyle/>
                    <a:p>
                      <a:r>
                        <a:rPr lang="en-US" sz="1800" dirty="0"/>
                        <a:t>Data Owner</a:t>
                      </a:r>
                    </a:p>
                  </a:txBody>
                  <a:tcPr marL="93824" marR="93824" marT="46912" marB="46912"/>
                </a:tc>
                <a:tc>
                  <a:txBody>
                    <a:bodyPr/>
                    <a:lstStyle/>
                    <a:p>
                      <a:pPr algn="ctr"/>
                      <a:endParaRPr lang="en-US" sz="1800" dirty="0"/>
                    </a:p>
                  </a:txBody>
                  <a:tcPr marL="93824" marR="93824" marT="46912" marB="46912"/>
                </a:tc>
                <a:tc>
                  <a:txBody>
                    <a:bodyPr/>
                    <a:lstStyle/>
                    <a:p>
                      <a:pPr algn="ctr"/>
                      <a:r>
                        <a:rPr lang="en-US" sz="1800" dirty="0"/>
                        <a:t>X</a:t>
                      </a:r>
                    </a:p>
                  </a:txBody>
                  <a:tcPr marL="93824" marR="93824" marT="46912" marB="46912"/>
                </a:tc>
                <a:extLst>
                  <a:ext uri="{0D108BD9-81ED-4DB2-BD59-A6C34878D82A}">
                    <a16:rowId xmlns:a16="http://schemas.microsoft.com/office/drawing/2014/main" val="3094922805"/>
                  </a:ext>
                </a:extLst>
              </a:tr>
              <a:tr h="472088">
                <a:tc>
                  <a:txBody>
                    <a:bodyPr/>
                    <a:lstStyle/>
                    <a:p>
                      <a:r>
                        <a:rPr lang="en-US" sz="1800" dirty="0"/>
                        <a:t>Respond to Open Records Requests</a:t>
                      </a:r>
                    </a:p>
                  </a:txBody>
                  <a:tcPr marL="93824" marR="93824" marT="46912" marB="46912"/>
                </a:tc>
                <a:tc>
                  <a:txBody>
                    <a:bodyPr/>
                    <a:lstStyle/>
                    <a:p>
                      <a:pPr algn="ctr"/>
                      <a:endParaRPr lang="en-US" sz="1800" dirty="0"/>
                    </a:p>
                  </a:txBody>
                  <a:tcPr marL="93824" marR="93824" marT="46912" marB="46912"/>
                </a:tc>
                <a:tc>
                  <a:txBody>
                    <a:bodyPr/>
                    <a:lstStyle/>
                    <a:p>
                      <a:pPr algn="ctr"/>
                      <a:r>
                        <a:rPr lang="en-US" sz="1800" dirty="0"/>
                        <a:t>X</a:t>
                      </a:r>
                    </a:p>
                  </a:txBody>
                  <a:tcPr marL="93824" marR="93824" marT="46912" marB="46912"/>
                </a:tc>
                <a:extLst>
                  <a:ext uri="{0D108BD9-81ED-4DB2-BD59-A6C34878D82A}">
                    <a16:rowId xmlns:a16="http://schemas.microsoft.com/office/drawing/2014/main" val="533809215"/>
                  </a:ext>
                </a:extLst>
              </a:tr>
              <a:tr h="472088">
                <a:tc>
                  <a:txBody>
                    <a:bodyPr/>
                    <a:lstStyle/>
                    <a:p>
                      <a:r>
                        <a:rPr lang="en-US" sz="1800" dirty="0"/>
                        <a:t>Backup Databases</a:t>
                      </a:r>
                    </a:p>
                  </a:txBody>
                  <a:tcPr marL="93824" marR="93824" marT="46912" marB="46912"/>
                </a:tc>
                <a:tc>
                  <a:txBody>
                    <a:bodyPr/>
                    <a:lstStyle/>
                    <a:p>
                      <a:pPr algn="ctr"/>
                      <a:r>
                        <a:rPr lang="en-US" sz="1800" dirty="0"/>
                        <a:t>X</a:t>
                      </a:r>
                    </a:p>
                  </a:txBody>
                  <a:tcPr marL="93824" marR="93824" marT="46912" marB="46912"/>
                </a:tc>
                <a:tc>
                  <a:txBody>
                    <a:bodyPr/>
                    <a:lstStyle/>
                    <a:p>
                      <a:pPr algn="ctr"/>
                      <a:endParaRPr lang="en-US" sz="1800" dirty="0"/>
                    </a:p>
                  </a:txBody>
                  <a:tcPr marL="93824" marR="93824" marT="46912" marB="46912"/>
                </a:tc>
                <a:extLst>
                  <a:ext uri="{0D108BD9-81ED-4DB2-BD59-A6C34878D82A}">
                    <a16:rowId xmlns:a16="http://schemas.microsoft.com/office/drawing/2014/main" val="1659439910"/>
                  </a:ext>
                </a:extLst>
              </a:tr>
              <a:tr h="472088">
                <a:tc>
                  <a:txBody>
                    <a:bodyPr/>
                    <a:lstStyle/>
                    <a:p>
                      <a:r>
                        <a:rPr lang="en-US" sz="1800" dirty="0"/>
                        <a:t>Create MOU between DOT and LEAs</a:t>
                      </a:r>
                    </a:p>
                  </a:txBody>
                  <a:tcPr marL="93824" marR="93824" marT="46912" marB="46912"/>
                </a:tc>
                <a:tc>
                  <a:txBody>
                    <a:bodyPr/>
                    <a:lstStyle/>
                    <a:p>
                      <a:pPr algn="ctr"/>
                      <a:r>
                        <a:rPr lang="en-US" sz="1800" dirty="0"/>
                        <a:t>X</a:t>
                      </a:r>
                    </a:p>
                  </a:txBody>
                  <a:tcPr marL="93824" marR="93824" marT="46912" marB="46912"/>
                </a:tc>
                <a:tc>
                  <a:txBody>
                    <a:bodyPr/>
                    <a:lstStyle/>
                    <a:p>
                      <a:pPr algn="ctr"/>
                      <a:endParaRPr lang="en-US" sz="1800" dirty="0"/>
                    </a:p>
                  </a:txBody>
                  <a:tcPr marL="93824" marR="93824" marT="46912" marB="46912"/>
                </a:tc>
                <a:extLst>
                  <a:ext uri="{0D108BD9-81ED-4DB2-BD59-A6C34878D82A}">
                    <a16:rowId xmlns:a16="http://schemas.microsoft.com/office/drawing/2014/main" val="3816566977"/>
                  </a:ext>
                </a:extLst>
              </a:tr>
              <a:tr h="472088">
                <a:tc>
                  <a:txBody>
                    <a:bodyPr/>
                    <a:lstStyle/>
                    <a:p>
                      <a:r>
                        <a:rPr lang="en-US" sz="1800" dirty="0"/>
                        <a:t>Troubleshooting/Fixing Errors</a:t>
                      </a:r>
                    </a:p>
                  </a:txBody>
                  <a:tcPr marL="93824" marR="93824" marT="46912" marB="46912"/>
                </a:tc>
                <a:tc>
                  <a:txBody>
                    <a:bodyPr/>
                    <a:lstStyle/>
                    <a:p>
                      <a:pPr algn="ctr"/>
                      <a:r>
                        <a:rPr lang="en-US" sz="1800" dirty="0"/>
                        <a:t>X</a:t>
                      </a:r>
                    </a:p>
                  </a:txBody>
                  <a:tcPr marL="93824" marR="93824" marT="46912" marB="46912"/>
                </a:tc>
                <a:tc>
                  <a:txBody>
                    <a:bodyPr/>
                    <a:lstStyle/>
                    <a:p>
                      <a:pPr algn="ctr"/>
                      <a:r>
                        <a:rPr lang="en-US" sz="1800" dirty="0"/>
                        <a:t>X</a:t>
                      </a:r>
                    </a:p>
                  </a:txBody>
                  <a:tcPr marL="93824" marR="93824" marT="46912" marB="46912"/>
                </a:tc>
                <a:extLst>
                  <a:ext uri="{0D108BD9-81ED-4DB2-BD59-A6C34878D82A}">
                    <a16:rowId xmlns:a16="http://schemas.microsoft.com/office/drawing/2014/main" val="926774355"/>
                  </a:ext>
                </a:extLst>
              </a:tr>
            </a:tbl>
          </a:graphicData>
        </a:graphic>
      </p:graphicFrame>
    </p:spTree>
    <p:extLst>
      <p:ext uri="{BB962C8B-B14F-4D97-AF65-F5344CB8AC3E}">
        <p14:creationId xmlns:p14="http://schemas.microsoft.com/office/powerpoint/2010/main" val="3103481168"/>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FC3BB6-4869-4904-8527-01E98861EB9F}"/>
              </a:ext>
            </a:extLst>
          </p:cNvPr>
          <p:cNvSpPr>
            <a:spLocks noGrp="1"/>
          </p:cNvSpPr>
          <p:nvPr>
            <p:ph type="title"/>
          </p:nvPr>
        </p:nvSpPr>
        <p:spPr>
          <a:xfrm>
            <a:off x="623887" y="122087"/>
            <a:ext cx="7886700" cy="1270528"/>
          </a:xfrm>
        </p:spPr>
        <p:txBody>
          <a:bodyPr/>
          <a:lstStyle/>
          <a:p>
            <a:r>
              <a:rPr lang="en-US" dirty="0"/>
              <a:t>Form Flow Status </a:t>
            </a:r>
          </a:p>
        </p:txBody>
      </p:sp>
      <p:graphicFrame>
        <p:nvGraphicFramePr>
          <p:cNvPr id="10" name="Table 9">
            <a:extLst>
              <a:ext uri="{FF2B5EF4-FFF2-40B4-BE49-F238E27FC236}">
                <a16:creationId xmlns:a16="http://schemas.microsoft.com/office/drawing/2014/main" id="{E58A3663-4551-47B7-939D-7D1CA6F52EB7}"/>
              </a:ext>
            </a:extLst>
          </p:cNvPr>
          <p:cNvGraphicFramePr>
            <a:graphicFrameLocks noGrp="1"/>
          </p:cNvGraphicFramePr>
          <p:nvPr>
            <p:extLst>
              <p:ext uri="{D42A27DB-BD31-4B8C-83A1-F6EECF244321}">
                <p14:modId xmlns:p14="http://schemas.microsoft.com/office/powerpoint/2010/main" val="349435853"/>
              </p:ext>
            </p:extLst>
          </p:nvPr>
        </p:nvGraphicFramePr>
        <p:xfrm>
          <a:off x="460130" y="1714162"/>
          <a:ext cx="8299940" cy="3108960"/>
        </p:xfrm>
        <a:graphic>
          <a:graphicData uri="http://schemas.openxmlformats.org/drawingml/2006/table">
            <a:tbl>
              <a:tblPr firstRow="1" bandRow="1">
                <a:tableStyleId>{5C22544A-7EE6-4342-B048-85BDC9FD1C3A}</a:tableStyleId>
              </a:tblPr>
              <a:tblGrid>
                <a:gridCol w="1659988">
                  <a:extLst>
                    <a:ext uri="{9D8B030D-6E8A-4147-A177-3AD203B41FA5}">
                      <a16:colId xmlns:a16="http://schemas.microsoft.com/office/drawing/2014/main" val="3627522686"/>
                    </a:ext>
                  </a:extLst>
                </a:gridCol>
                <a:gridCol w="1344469">
                  <a:extLst>
                    <a:ext uri="{9D8B030D-6E8A-4147-A177-3AD203B41FA5}">
                      <a16:colId xmlns:a16="http://schemas.microsoft.com/office/drawing/2014/main" val="2256789020"/>
                    </a:ext>
                  </a:extLst>
                </a:gridCol>
                <a:gridCol w="1557494">
                  <a:extLst>
                    <a:ext uri="{9D8B030D-6E8A-4147-A177-3AD203B41FA5}">
                      <a16:colId xmlns:a16="http://schemas.microsoft.com/office/drawing/2014/main" val="1698292329"/>
                    </a:ext>
                  </a:extLst>
                </a:gridCol>
                <a:gridCol w="2078001">
                  <a:extLst>
                    <a:ext uri="{9D8B030D-6E8A-4147-A177-3AD203B41FA5}">
                      <a16:colId xmlns:a16="http://schemas.microsoft.com/office/drawing/2014/main" val="3914419515"/>
                    </a:ext>
                  </a:extLst>
                </a:gridCol>
                <a:gridCol w="1659988">
                  <a:extLst>
                    <a:ext uri="{9D8B030D-6E8A-4147-A177-3AD203B41FA5}">
                      <a16:colId xmlns:a16="http://schemas.microsoft.com/office/drawing/2014/main" val="677553343"/>
                    </a:ext>
                  </a:extLst>
                </a:gridCol>
              </a:tblGrid>
              <a:tr h="895859">
                <a:tc>
                  <a:txBody>
                    <a:bodyPr/>
                    <a:lstStyle/>
                    <a:p>
                      <a:r>
                        <a:rPr lang="en-US" dirty="0"/>
                        <a:t>Form Name</a:t>
                      </a:r>
                    </a:p>
                  </a:txBody>
                  <a:tcPr/>
                </a:tc>
                <a:tc>
                  <a:txBody>
                    <a:bodyPr/>
                    <a:lstStyle/>
                    <a:p>
                      <a:r>
                        <a:rPr lang="en-US" dirty="0"/>
                        <a:t>Validated</a:t>
                      </a:r>
                    </a:p>
                  </a:txBody>
                  <a:tcPr/>
                </a:tc>
                <a:tc>
                  <a:txBody>
                    <a:bodyPr/>
                    <a:lstStyle/>
                    <a:p>
                      <a:r>
                        <a:rPr lang="en-US" dirty="0"/>
                        <a:t>Officer Completion Status</a:t>
                      </a:r>
                    </a:p>
                  </a:txBody>
                  <a:tcPr/>
                </a:tc>
                <a:tc>
                  <a:txBody>
                    <a:bodyPr/>
                    <a:lstStyle/>
                    <a:p>
                      <a:r>
                        <a:rPr lang="en-US" dirty="0"/>
                        <a:t>Supervisor or Office Clerk Review Status</a:t>
                      </a:r>
                    </a:p>
                  </a:txBody>
                  <a:tcPr/>
                </a:tc>
                <a:tc>
                  <a:txBody>
                    <a:bodyPr/>
                    <a:lstStyle/>
                    <a:p>
                      <a:r>
                        <a:rPr lang="en-US" dirty="0"/>
                        <a:t>Form Status for DOT to Transmit</a:t>
                      </a:r>
                    </a:p>
                  </a:txBody>
                  <a:tcPr/>
                </a:tc>
                <a:extLst>
                  <a:ext uri="{0D108BD9-81ED-4DB2-BD59-A6C34878D82A}">
                    <a16:rowId xmlns:a16="http://schemas.microsoft.com/office/drawing/2014/main" val="2309962948"/>
                  </a:ext>
                </a:extLst>
              </a:tr>
              <a:tr h="363321">
                <a:tc>
                  <a:txBody>
                    <a:bodyPr/>
                    <a:lstStyle/>
                    <a:p>
                      <a:r>
                        <a:rPr lang="en-US" dirty="0"/>
                        <a:t>UTC</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330414092"/>
                  </a:ext>
                </a:extLst>
              </a:tr>
              <a:tr h="363321">
                <a:tc>
                  <a:txBody>
                    <a:bodyPr/>
                    <a:lstStyle/>
                    <a:p>
                      <a:r>
                        <a:rPr lang="en-US" dirty="0"/>
                        <a:t>NTC</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4025849554"/>
                  </a:ext>
                </a:extLst>
              </a:tr>
              <a:tr h="363321">
                <a:tc>
                  <a:txBody>
                    <a:bodyPr/>
                    <a:lstStyle/>
                    <a:p>
                      <a:r>
                        <a:rPr lang="en-US" dirty="0"/>
                        <a:t>DNR Citation </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3881778109"/>
                  </a:ext>
                </a:extLst>
              </a:tr>
              <a:tr h="363321">
                <a:tc>
                  <a:txBody>
                    <a:bodyPr/>
                    <a:lstStyle/>
                    <a:p>
                      <a:r>
                        <a:rPr lang="en-US" dirty="0"/>
                        <a:t>Warning</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a:t>
                      </a:r>
                    </a:p>
                  </a:txBody>
                  <a:tcPr/>
                </a:tc>
                <a:tc>
                  <a:txBody>
                    <a:bodyPr/>
                    <a:lstStyle/>
                    <a:p>
                      <a:r>
                        <a:rPr lang="en-US" dirty="0"/>
                        <a:t>Accepted</a:t>
                      </a:r>
                    </a:p>
                  </a:txBody>
                  <a:tcPr/>
                </a:tc>
                <a:extLst>
                  <a:ext uri="{0D108BD9-81ED-4DB2-BD59-A6C34878D82A}">
                    <a16:rowId xmlns:a16="http://schemas.microsoft.com/office/drawing/2014/main" val="471408346"/>
                  </a:ext>
                </a:extLst>
              </a:tr>
              <a:tr h="363321">
                <a:tc>
                  <a:txBody>
                    <a:bodyPr/>
                    <a:lstStyle/>
                    <a:p>
                      <a:r>
                        <a:rPr lang="en-US" dirty="0"/>
                        <a:t>Parking Citation</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a:t>
                      </a:r>
                    </a:p>
                  </a:txBody>
                  <a:tcPr/>
                </a:tc>
                <a:tc>
                  <a:txBody>
                    <a:bodyPr/>
                    <a:lstStyle/>
                    <a:p>
                      <a:r>
                        <a:rPr lang="en-US" dirty="0"/>
                        <a:t>Accepted</a:t>
                      </a:r>
                    </a:p>
                  </a:txBody>
                  <a:tcPr/>
                </a:tc>
                <a:extLst>
                  <a:ext uri="{0D108BD9-81ED-4DB2-BD59-A6C34878D82A}">
                    <a16:rowId xmlns:a16="http://schemas.microsoft.com/office/drawing/2014/main" val="505963834"/>
                  </a:ext>
                </a:extLst>
              </a:tr>
              <a:tr h="363321">
                <a:tc>
                  <a:txBody>
                    <a:bodyPr/>
                    <a:lstStyle/>
                    <a:p>
                      <a:r>
                        <a:rPr lang="en-US" dirty="0"/>
                        <a:t>Inspection</a:t>
                      </a:r>
                    </a:p>
                  </a:txBody>
                  <a:tcPr/>
                </a:tc>
                <a:tc>
                  <a:txBody>
                    <a:bodyPr/>
                    <a:lstStyle/>
                    <a:p>
                      <a:r>
                        <a:rPr lang="en-US" dirty="0"/>
                        <a:t>Issued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695235539"/>
                  </a:ext>
                </a:extLst>
              </a:tr>
            </a:tbl>
          </a:graphicData>
        </a:graphic>
      </p:graphicFrame>
      <p:sp>
        <p:nvSpPr>
          <p:cNvPr id="11" name="Rectangle 10">
            <a:extLst>
              <a:ext uri="{FF2B5EF4-FFF2-40B4-BE49-F238E27FC236}">
                <a16:creationId xmlns:a16="http://schemas.microsoft.com/office/drawing/2014/main" id="{3ABD0195-6E99-4166-8648-0B5E0D462BB9}"/>
              </a:ext>
            </a:extLst>
          </p:cNvPr>
          <p:cNvSpPr/>
          <p:nvPr/>
        </p:nvSpPr>
        <p:spPr>
          <a:xfrm>
            <a:off x="369034" y="6366581"/>
            <a:ext cx="2924775" cy="369332"/>
          </a:xfrm>
          <a:prstGeom prst="rect">
            <a:avLst/>
          </a:prstGeom>
        </p:spPr>
        <p:txBody>
          <a:bodyPr wrap="none">
            <a:spAutoFit/>
          </a:bodyPr>
          <a:lstStyle/>
          <a:p>
            <a:r>
              <a:rPr lang="en-US" b="1" dirty="0">
                <a:solidFill>
                  <a:schemeClr val="bg1"/>
                </a:solidFill>
              </a:rPr>
              <a:t>*Only if Transmitting to RMS</a:t>
            </a:r>
          </a:p>
        </p:txBody>
      </p:sp>
    </p:spTree>
    <p:extLst>
      <p:ext uri="{BB962C8B-B14F-4D97-AF65-F5344CB8AC3E}">
        <p14:creationId xmlns:p14="http://schemas.microsoft.com/office/powerpoint/2010/main" val="3913953199"/>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FC3BB6-4869-4904-8527-01E98861EB9F}"/>
              </a:ext>
            </a:extLst>
          </p:cNvPr>
          <p:cNvSpPr>
            <a:spLocks noGrp="1"/>
          </p:cNvSpPr>
          <p:nvPr>
            <p:ph type="title"/>
          </p:nvPr>
        </p:nvSpPr>
        <p:spPr>
          <a:xfrm>
            <a:off x="623887" y="122087"/>
            <a:ext cx="7886700" cy="1270528"/>
          </a:xfrm>
        </p:spPr>
        <p:txBody>
          <a:bodyPr/>
          <a:lstStyle/>
          <a:p>
            <a:r>
              <a:rPr lang="en-US" dirty="0"/>
              <a:t>Form Flow Status (cont.) </a:t>
            </a:r>
          </a:p>
        </p:txBody>
      </p:sp>
      <p:graphicFrame>
        <p:nvGraphicFramePr>
          <p:cNvPr id="10" name="Table 9">
            <a:extLst>
              <a:ext uri="{FF2B5EF4-FFF2-40B4-BE49-F238E27FC236}">
                <a16:creationId xmlns:a16="http://schemas.microsoft.com/office/drawing/2014/main" id="{E58A3663-4551-47B7-939D-7D1CA6F52EB7}"/>
              </a:ext>
            </a:extLst>
          </p:cNvPr>
          <p:cNvGraphicFramePr>
            <a:graphicFrameLocks noGrp="1"/>
          </p:cNvGraphicFramePr>
          <p:nvPr>
            <p:extLst>
              <p:ext uri="{D42A27DB-BD31-4B8C-83A1-F6EECF244321}">
                <p14:modId xmlns:p14="http://schemas.microsoft.com/office/powerpoint/2010/main" val="2750680991"/>
              </p:ext>
            </p:extLst>
          </p:nvPr>
        </p:nvGraphicFramePr>
        <p:xfrm>
          <a:off x="460130" y="1874520"/>
          <a:ext cx="8299940" cy="3108960"/>
        </p:xfrm>
        <a:graphic>
          <a:graphicData uri="http://schemas.openxmlformats.org/drawingml/2006/table">
            <a:tbl>
              <a:tblPr firstRow="1" bandRow="1">
                <a:tableStyleId>{5C22544A-7EE6-4342-B048-85BDC9FD1C3A}</a:tableStyleId>
              </a:tblPr>
              <a:tblGrid>
                <a:gridCol w="1840943">
                  <a:extLst>
                    <a:ext uri="{9D8B030D-6E8A-4147-A177-3AD203B41FA5}">
                      <a16:colId xmlns:a16="http://schemas.microsoft.com/office/drawing/2014/main" val="3627522686"/>
                    </a:ext>
                  </a:extLst>
                </a:gridCol>
                <a:gridCol w="1296237">
                  <a:extLst>
                    <a:ext uri="{9D8B030D-6E8A-4147-A177-3AD203B41FA5}">
                      <a16:colId xmlns:a16="http://schemas.microsoft.com/office/drawing/2014/main" val="2256789020"/>
                    </a:ext>
                  </a:extLst>
                </a:gridCol>
                <a:gridCol w="1424771">
                  <a:extLst>
                    <a:ext uri="{9D8B030D-6E8A-4147-A177-3AD203B41FA5}">
                      <a16:colId xmlns:a16="http://schemas.microsoft.com/office/drawing/2014/main" val="1698292329"/>
                    </a:ext>
                  </a:extLst>
                </a:gridCol>
                <a:gridCol w="2078001">
                  <a:extLst>
                    <a:ext uri="{9D8B030D-6E8A-4147-A177-3AD203B41FA5}">
                      <a16:colId xmlns:a16="http://schemas.microsoft.com/office/drawing/2014/main" val="3914419515"/>
                    </a:ext>
                  </a:extLst>
                </a:gridCol>
                <a:gridCol w="1659988">
                  <a:extLst>
                    <a:ext uri="{9D8B030D-6E8A-4147-A177-3AD203B41FA5}">
                      <a16:colId xmlns:a16="http://schemas.microsoft.com/office/drawing/2014/main" val="677553343"/>
                    </a:ext>
                  </a:extLst>
                </a:gridCol>
              </a:tblGrid>
              <a:tr h="895859">
                <a:tc>
                  <a:txBody>
                    <a:bodyPr/>
                    <a:lstStyle/>
                    <a:p>
                      <a:r>
                        <a:rPr lang="en-US" dirty="0"/>
                        <a:t>Form Name</a:t>
                      </a:r>
                    </a:p>
                  </a:txBody>
                  <a:tcPr/>
                </a:tc>
                <a:tc>
                  <a:txBody>
                    <a:bodyPr/>
                    <a:lstStyle/>
                    <a:p>
                      <a:r>
                        <a:rPr lang="en-US" dirty="0"/>
                        <a:t>Validated</a:t>
                      </a:r>
                    </a:p>
                  </a:txBody>
                  <a:tcPr/>
                </a:tc>
                <a:tc>
                  <a:txBody>
                    <a:bodyPr/>
                    <a:lstStyle/>
                    <a:p>
                      <a:r>
                        <a:rPr lang="en-US" dirty="0"/>
                        <a:t>Officer Completion Status</a:t>
                      </a:r>
                    </a:p>
                  </a:txBody>
                  <a:tcPr/>
                </a:tc>
                <a:tc>
                  <a:txBody>
                    <a:bodyPr/>
                    <a:lstStyle/>
                    <a:p>
                      <a:r>
                        <a:rPr lang="en-US" dirty="0"/>
                        <a:t>Supervisor or Office Clerk Review Status</a:t>
                      </a:r>
                    </a:p>
                  </a:txBody>
                  <a:tcPr/>
                </a:tc>
                <a:tc>
                  <a:txBody>
                    <a:bodyPr/>
                    <a:lstStyle/>
                    <a:p>
                      <a:r>
                        <a:rPr lang="en-US" dirty="0"/>
                        <a:t>Form Status for DOT to Transmit</a:t>
                      </a:r>
                    </a:p>
                  </a:txBody>
                  <a:tcPr/>
                </a:tc>
                <a:extLst>
                  <a:ext uri="{0D108BD9-81ED-4DB2-BD59-A6C34878D82A}">
                    <a16:rowId xmlns:a16="http://schemas.microsoft.com/office/drawing/2014/main" val="2309962948"/>
                  </a:ext>
                </a:extLst>
              </a:tr>
              <a:tr h="363321">
                <a:tc>
                  <a:txBody>
                    <a:bodyPr/>
                    <a:lstStyle/>
                    <a:p>
                      <a:r>
                        <a:rPr lang="en-US" dirty="0"/>
                        <a:t>Crash</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2577172838"/>
                  </a:ext>
                </a:extLst>
              </a:tr>
              <a:tr h="363321">
                <a:tc>
                  <a:txBody>
                    <a:bodyPr/>
                    <a:lstStyle/>
                    <a:p>
                      <a:r>
                        <a:rPr lang="en-US" dirty="0"/>
                        <a:t>DNR Crash</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2588445587"/>
                  </a:ext>
                </a:extLst>
              </a:tr>
              <a:tr h="363321">
                <a:tc>
                  <a:txBody>
                    <a:bodyPr/>
                    <a:lstStyle/>
                    <a:p>
                      <a:r>
                        <a:rPr lang="en-US" dirty="0"/>
                        <a:t>Pursuit</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2764094712"/>
                  </a:ext>
                </a:extLst>
              </a:tr>
              <a:tr h="363321">
                <a:tc>
                  <a:txBody>
                    <a:bodyPr/>
                    <a:lstStyle/>
                    <a:p>
                      <a:r>
                        <a:rPr lang="en-US" dirty="0"/>
                        <a:t>Driver Condition</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714891297"/>
                  </a:ext>
                </a:extLst>
              </a:tr>
              <a:tr h="363321">
                <a:tc>
                  <a:txBody>
                    <a:bodyPr/>
                    <a:lstStyle/>
                    <a:p>
                      <a:r>
                        <a:rPr lang="en-US" dirty="0"/>
                        <a:t>Use of Force</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Accepted/Rejected</a:t>
                      </a:r>
                    </a:p>
                  </a:txBody>
                  <a:tcPr/>
                </a:tc>
                <a:tc>
                  <a:txBody>
                    <a:bodyPr/>
                    <a:lstStyle/>
                    <a:p>
                      <a:r>
                        <a:rPr lang="en-US" dirty="0"/>
                        <a:t>Accepted</a:t>
                      </a:r>
                    </a:p>
                  </a:txBody>
                  <a:tcPr/>
                </a:tc>
                <a:extLst>
                  <a:ext uri="{0D108BD9-81ED-4DB2-BD59-A6C34878D82A}">
                    <a16:rowId xmlns:a16="http://schemas.microsoft.com/office/drawing/2014/main" val="993279411"/>
                  </a:ext>
                </a:extLst>
              </a:tr>
              <a:tr h="363321">
                <a:tc>
                  <a:txBody>
                    <a:bodyPr/>
                    <a:lstStyle/>
                    <a:p>
                      <a:r>
                        <a:rPr lang="en-US" dirty="0"/>
                        <a:t>All other Forms</a:t>
                      </a:r>
                    </a:p>
                  </a:txBody>
                  <a:tcPr/>
                </a:tc>
                <a:tc>
                  <a:txBody>
                    <a:bodyPr/>
                    <a:lstStyle/>
                    <a:p>
                      <a:r>
                        <a:rPr lang="en-US" dirty="0"/>
                        <a:t>Validated</a:t>
                      </a:r>
                    </a:p>
                  </a:txBody>
                  <a:tcPr/>
                </a:tc>
                <a:tc>
                  <a:txBody>
                    <a:bodyPr/>
                    <a:lstStyle/>
                    <a:p>
                      <a:r>
                        <a:rPr lang="en-US" dirty="0"/>
                        <a:t>Completed</a:t>
                      </a:r>
                    </a:p>
                  </a:txBody>
                  <a:tcPr/>
                </a:tc>
                <a:tc>
                  <a:txBody>
                    <a:bodyPr/>
                    <a:lstStyle/>
                    <a:p>
                      <a:r>
                        <a:rPr lang="en-US" dirty="0"/>
                        <a:t>Accepted</a:t>
                      </a:r>
                    </a:p>
                  </a:txBody>
                  <a:tcPr/>
                </a:tc>
                <a:tc>
                  <a:txBody>
                    <a:bodyPr/>
                    <a:lstStyle/>
                    <a:p>
                      <a:r>
                        <a:rPr lang="en-US" dirty="0"/>
                        <a:t>Accepted</a:t>
                      </a:r>
                    </a:p>
                  </a:txBody>
                  <a:tcPr/>
                </a:tc>
                <a:extLst>
                  <a:ext uri="{0D108BD9-81ED-4DB2-BD59-A6C34878D82A}">
                    <a16:rowId xmlns:a16="http://schemas.microsoft.com/office/drawing/2014/main" val="4025642801"/>
                  </a:ext>
                </a:extLst>
              </a:tr>
            </a:tbl>
          </a:graphicData>
        </a:graphic>
      </p:graphicFrame>
    </p:spTree>
    <p:extLst>
      <p:ext uri="{BB962C8B-B14F-4D97-AF65-F5344CB8AC3E}">
        <p14:creationId xmlns:p14="http://schemas.microsoft.com/office/powerpoint/2010/main" val="2553382780"/>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FC3BB6-4869-4904-8527-01E98861EB9F}"/>
              </a:ext>
            </a:extLst>
          </p:cNvPr>
          <p:cNvSpPr>
            <a:spLocks noGrp="1"/>
          </p:cNvSpPr>
          <p:nvPr>
            <p:ph type="title"/>
          </p:nvPr>
        </p:nvSpPr>
        <p:spPr>
          <a:xfrm>
            <a:off x="623887" y="132136"/>
            <a:ext cx="7886700" cy="1270528"/>
          </a:xfrm>
        </p:spPr>
        <p:txBody>
          <a:bodyPr/>
          <a:lstStyle/>
          <a:p>
            <a:r>
              <a:rPr lang="en-US" dirty="0"/>
              <a:t>Transmission Process</a:t>
            </a:r>
          </a:p>
        </p:txBody>
      </p:sp>
      <p:sp>
        <p:nvSpPr>
          <p:cNvPr id="13" name="Rectangle 12">
            <a:extLst>
              <a:ext uri="{FF2B5EF4-FFF2-40B4-BE49-F238E27FC236}">
                <a16:creationId xmlns:a16="http://schemas.microsoft.com/office/drawing/2014/main" id="{FEEE8E1F-FFB5-401F-9574-C7FA0746BFA7}"/>
              </a:ext>
            </a:extLst>
          </p:cNvPr>
          <p:cNvSpPr>
            <a:spLocks noChangeArrowheads="1"/>
          </p:cNvSpPr>
          <p:nvPr/>
        </p:nvSpPr>
        <p:spPr bwMode="auto">
          <a:xfrm>
            <a:off x="4578054" y="2909429"/>
            <a:ext cx="1152020" cy="1039143"/>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rgbClr val="00000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panose="020F0502020204030204" pitchFamily="34" charset="0"/>
              </a:rPr>
              <a:t>Transmission</a:t>
            </a:r>
            <a:endParaRPr kumimoji="0" lang="en-US" altLang="en-US" sz="1000" b="0" i="0" u="none" strike="noStrike" cap="none" normalizeH="0" baseline="0" dirty="0">
              <a:ln>
                <a:noFill/>
              </a:ln>
              <a:solidFill>
                <a:schemeClr val="bg1"/>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panose="020F0502020204030204" pitchFamily="34" charset="0"/>
              </a:rPr>
              <a:t>Workstation </a:t>
            </a:r>
            <a:endParaRPr kumimoji="0" lang="en-US" altLang="en-US" sz="1000" b="0" i="0" u="none" strike="noStrike" cap="none" normalizeH="0" baseline="0" dirty="0">
              <a:ln>
                <a:noFill/>
              </a:ln>
              <a:solidFill>
                <a:schemeClr val="bg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4546204F-7B41-4623-9DC5-4DB1F5B4F946}"/>
              </a:ext>
            </a:extLst>
          </p:cNvPr>
          <p:cNvSpPr>
            <a:spLocks noChangeArrowheads="1"/>
          </p:cNvSpPr>
          <p:nvPr/>
        </p:nvSpPr>
        <p:spPr bwMode="auto">
          <a:xfrm>
            <a:off x="7106693" y="2139992"/>
            <a:ext cx="1152020" cy="1039143"/>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panose="020F0502020204030204" pitchFamily="34" charset="0"/>
              </a:rPr>
              <a:t>LEA hits RMS button to download data</a:t>
            </a:r>
            <a:endParaRPr kumimoji="0" lang="en-US" altLang="en-US" sz="1000" b="0" i="0" u="none" strike="noStrike" cap="none" normalizeH="0" baseline="0" dirty="0">
              <a:ln>
                <a:noFill/>
              </a:ln>
              <a:solidFill>
                <a:schemeClr val="bg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 name="Text Box 10">
            <a:extLst>
              <a:ext uri="{FF2B5EF4-FFF2-40B4-BE49-F238E27FC236}">
                <a16:creationId xmlns:a16="http://schemas.microsoft.com/office/drawing/2014/main" id="{B14F10CB-B04B-4B4D-89FA-84A45804A515}"/>
              </a:ext>
            </a:extLst>
          </p:cNvPr>
          <p:cNvSpPr txBox="1">
            <a:spLocks noChangeArrowheads="1"/>
          </p:cNvSpPr>
          <p:nvPr/>
        </p:nvSpPr>
        <p:spPr bwMode="auto">
          <a:xfrm>
            <a:off x="1160280" y="1789193"/>
            <a:ext cx="983891" cy="70159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6">
            <a:extLst>
              <a:ext uri="{FF2B5EF4-FFF2-40B4-BE49-F238E27FC236}">
                <a16:creationId xmlns:a16="http://schemas.microsoft.com/office/drawing/2014/main" id="{63137E0B-B0D3-4A79-ADBC-FB9B6F9AB860}"/>
              </a:ext>
            </a:extLst>
          </p:cNvPr>
          <p:cNvSpPr>
            <a:spLocks noChangeArrowheads="1"/>
          </p:cNvSpPr>
          <p:nvPr/>
        </p:nvSpPr>
        <p:spPr bwMode="auto">
          <a:xfrm>
            <a:off x="305476" y="2909428"/>
            <a:ext cx="1152020" cy="1039144"/>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dirty="0">
                <a:solidFill>
                  <a:schemeClr val="bg1"/>
                </a:solidFill>
                <a:latin typeface="Calibri" panose="020F0502020204030204" pitchFamily="34" charset="0"/>
              </a:rPr>
              <a:t>LEA puts Form in Accepted Status</a:t>
            </a:r>
            <a:endParaRPr kumimoji="0" lang="en-US" altLang="en-US" sz="1000" b="0" i="0" u="none" strike="noStrike" cap="none" normalizeH="0" baseline="0" dirty="0">
              <a:ln>
                <a:noFill/>
              </a:ln>
              <a:solidFill>
                <a:schemeClr val="bg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Rectangle 27">
            <a:extLst>
              <a:ext uri="{FF2B5EF4-FFF2-40B4-BE49-F238E27FC236}">
                <a16:creationId xmlns:a16="http://schemas.microsoft.com/office/drawing/2014/main" id="{B15A20CC-4681-4C4A-845E-288C38730F3F}"/>
              </a:ext>
            </a:extLst>
          </p:cNvPr>
          <p:cNvSpPr>
            <a:spLocks noChangeArrowheads="1"/>
          </p:cNvSpPr>
          <p:nvPr/>
        </p:nvSpPr>
        <p:spPr bwMode="auto">
          <a:xfrm>
            <a:off x="2413636" y="2909429"/>
            <a:ext cx="1152020" cy="1039143"/>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dirty="0">
                <a:solidFill>
                  <a:schemeClr val="bg1"/>
                </a:solidFill>
                <a:latin typeface="Calibri" panose="020F0502020204030204" pitchFamily="34" charset="0"/>
              </a:rPr>
              <a:t>DOT Transmission Batch Job runs</a:t>
            </a:r>
            <a:r>
              <a:rPr kumimoji="0" lang="en-US" altLang="en-US" sz="1600" b="0" i="0" u="none" strike="noStrike" cap="none" normalizeH="0" baseline="0" dirty="0">
                <a:ln>
                  <a:noFill/>
                </a:ln>
                <a:solidFill>
                  <a:schemeClr val="bg1"/>
                </a:solidFill>
                <a:effectLst/>
                <a:latin typeface="Calibri" panose="020F0502020204030204" pitchFamily="34" charset="0"/>
              </a:rPr>
              <a:t> </a:t>
            </a:r>
            <a:endParaRPr kumimoji="0" lang="en-US" altLang="en-US" sz="1000" b="0" i="0" u="none" strike="noStrike" cap="none" normalizeH="0" baseline="0" dirty="0">
              <a:ln>
                <a:noFill/>
              </a:ln>
              <a:solidFill>
                <a:schemeClr val="bg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Rectangle 28">
            <a:extLst>
              <a:ext uri="{FF2B5EF4-FFF2-40B4-BE49-F238E27FC236}">
                <a16:creationId xmlns:a16="http://schemas.microsoft.com/office/drawing/2014/main" id="{C2D304CD-13DE-40AA-9BD1-E88D708B3980}"/>
              </a:ext>
            </a:extLst>
          </p:cNvPr>
          <p:cNvSpPr>
            <a:spLocks noChangeArrowheads="1"/>
          </p:cNvSpPr>
          <p:nvPr/>
        </p:nvSpPr>
        <p:spPr bwMode="auto">
          <a:xfrm>
            <a:off x="7106693" y="3678866"/>
            <a:ext cx="1152020" cy="1039143"/>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 </a:t>
            </a:r>
            <a:r>
              <a:rPr kumimoji="0" lang="en-US" altLang="en-US" sz="1600" b="0" i="0" u="none" strike="noStrike" cap="none" normalizeH="0" baseline="0" dirty="0">
                <a:ln>
                  <a:noFill/>
                </a:ln>
                <a:solidFill>
                  <a:schemeClr val="bg1"/>
                </a:solidFill>
                <a:effectLst/>
              </a:rPr>
              <a:t>State Agencies receives transmission</a:t>
            </a:r>
          </a:p>
        </p:txBody>
      </p:sp>
      <p:cxnSp>
        <p:nvCxnSpPr>
          <p:cNvPr id="30" name="Straight Arrow Connector 29">
            <a:extLst>
              <a:ext uri="{FF2B5EF4-FFF2-40B4-BE49-F238E27FC236}">
                <a16:creationId xmlns:a16="http://schemas.microsoft.com/office/drawing/2014/main" id="{C8748CA8-989B-410D-B7BF-0D38B71951F4}"/>
              </a:ext>
            </a:extLst>
          </p:cNvPr>
          <p:cNvCxnSpPr>
            <a:stCxn id="27" idx="3"/>
            <a:endCxn id="28" idx="1"/>
          </p:cNvCxnSpPr>
          <p:nvPr/>
        </p:nvCxnSpPr>
        <p:spPr>
          <a:xfrm>
            <a:off x="1457496" y="3429000"/>
            <a:ext cx="956140"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31C7C98-B70F-45CF-A59E-7216991A6D70}"/>
              </a:ext>
            </a:extLst>
          </p:cNvPr>
          <p:cNvCxnSpPr/>
          <p:nvPr/>
        </p:nvCxnSpPr>
        <p:spPr>
          <a:xfrm>
            <a:off x="3609808" y="3429000"/>
            <a:ext cx="956140"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F26476D-24AE-4D25-87ED-6C1F321CC28D}"/>
              </a:ext>
            </a:extLst>
          </p:cNvPr>
          <p:cNvCxnSpPr>
            <a:cxnSpLocks/>
            <a:endCxn id="14" idx="1"/>
          </p:cNvCxnSpPr>
          <p:nvPr/>
        </p:nvCxnSpPr>
        <p:spPr>
          <a:xfrm flipV="1">
            <a:off x="5752102" y="2659564"/>
            <a:ext cx="1354591" cy="76357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47CB208-533F-4C27-AA0F-A8E611EBD2A8}"/>
              </a:ext>
            </a:extLst>
          </p:cNvPr>
          <p:cNvCxnSpPr>
            <a:cxnSpLocks/>
            <a:endCxn id="29" idx="1"/>
          </p:cNvCxnSpPr>
          <p:nvPr/>
        </p:nvCxnSpPr>
        <p:spPr>
          <a:xfrm>
            <a:off x="5730074" y="3429000"/>
            <a:ext cx="1376619" cy="76943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977270"/>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FC3BB6-4869-4904-8527-01E98861EB9F}"/>
              </a:ext>
            </a:extLst>
          </p:cNvPr>
          <p:cNvSpPr>
            <a:spLocks noGrp="1"/>
          </p:cNvSpPr>
          <p:nvPr>
            <p:ph type="title"/>
          </p:nvPr>
        </p:nvSpPr>
        <p:spPr>
          <a:xfrm>
            <a:off x="623887" y="122087"/>
            <a:ext cx="7886700" cy="833097"/>
          </a:xfrm>
        </p:spPr>
        <p:txBody>
          <a:bodyPr/>
          <a:lstStyle/>
          <a:p>
            <a:r>
              <a:rPr lang="en-US" dirty="0"/>
              <a:t> Project Timeline </a:t>
            </a:r>
          </a:p>
        </p:txBody>
      </p:sp>
      <p:pic>
        <p:nvPicPr>
          <p:cNvPr id="3" name="Picture 2">
            <a:extLst>
              <a:ext uri="{FF2B5EF4-FFF2-40B4-BE49-F238E27FC236}">
                <a16:creationId xmlns:a16="http://schemas.microsoft.com/office/drawing/2014/main" id="{18B076EA-2823-46D7-B495-049CCD71D0CD}"/>
              </a:ext>
            </a:extLst>
          </p:cNvPr>
          <p:cNvPicPr>
            <a:picLocks noChangeAspect="1"/>
          </p:cNvPicPr>
          <p:nvPr/>
        </p:nvPicPr>
        <p:blipFill>
          <a:blip r:embed="rId3"/>
          <a:stretch>
            <a:fillRect/>
          </a:stretch>
        </p:blipFill>
        <p:spPr>
          <a:xfrm>
            <a:off x="88053" y="1655923"/>
            <a:ext cx="8967893" cy="4949638"/>
          </a:xfrm>
          <a:prstGeom prst="rect">
            <a:avLst/>
          </a:prstGeom>
        </p:spPr>
      </p:pic>
    </p:spTree>
    <p:extLst>
      <p:ext uri="{BB962C8B-B14F-4D97-AF65-F5344CB8AC3E}">
        <p14:creationId xmlns:p14="http://schemas.microsoft.com/office/powerpoint/2010/main" val="450339422"/>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3"/>
          </p:nvPr>
        </p:nvSpPr>
        <p:spPr>
          <a:xfrm>
            <a:off x="623887" y="1045029"/>
            <a:ext cx="7886700" cy="602900"/>
          </a:xfrm>
        </p:spPr>
        <p:txBody>
          <a:bodyPr/>
          <a:lstStyle/>
          <a:p>
            <a:r>
              <a:rPr lang="en-US" sz="3500" dirty="0"/>
              <a:t>Sign MOU / Agreement</a:t>
            </a:r>
          </a:p>
          <a:p>
            <a:endParaRPr lang="en-US" sz="3600" dirty="0">
              <a:solidFill>
                <a:srgbClr val="D8B846"/>
              </a:solidFill>
            </a:endParaRPr>
          </a:p>
        </p:txBody>
      </p:sp>
      <p:sp>
        <p:nvSpPr>
          <p:cNvPr id="6" name="Title 1">
            <a:extLst>
              <a:ext uri="{FF2B5EF4-FFF2-40B4-BE49-F238E27FC236}">
                <a16:creationId xmlns:a16="http://schemas.microsoft.com/office/drawing/2014/main" id="{B3FC3BB6-4869-4904-8527-01E98861EB9F}"/>
              </a:ext>
            </a:extLst>
          </p:cNvPr>
          <p:cNvSpPr>
            <a:spLocks noGrp="1"/>
          </p:cNvSpPr>
          <p:nvPr>
            <p:ph type="title"/>
          </p:nvPr>
        </p:nvSpPr>
        <p:spPr>
          <a:xfrm>
            <a:off x="623887" y="132136"/>
            <a:ext cx="7886700" cy="912893"/>
          </a:xfrm>
        </p:spPr>
        <p:txBody>
          <a:bodyPr/>
          <a:lstStyle/>
          <a:p>
            <a:r>
              <a:rPr lang="en-US" dirty="0"/>
              <a:t>Transition Steps</a:t>
            </a:r>
          </a:p>
        </p:txBody>
      </p:sp>
      <p:sp>
        <p:nvSpPr>
          <p:cNvPr id="8" name="Content Placeholder 3">
            <a:extLst>
              <a:ext uri="{FF2B5EF4-FFF2-40B4-BE49-F238E27FC236}">
                <a16:creationId xmlns:a16="http://schemas.microsoft.com/office/drawing/2014/main" id="{6F7F342B-019E-4D6F-8C08-9D33D01A023D}"/>
              </a:ext>
            </a:extLst>
          </p:cNvPr>
          <p:cNvSpPr txBox="1">
            <a:spLocks/>
          </p:cNvSpPr>
          <p:nvPr/>
        </p:nvSpPr>
        <p:spPr>
          <a:xfrm>
            <a:off x="623887" y="1657974"/>
            <a:ext cx="7886700" cy="10048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dirty="0"/>
              <a:t>LEAs Provide DOT List of Users</a:t>
            </a:r>
          </a:p>
          <a:p>
            <a:pPr lvl="1"/>
            <a:r>
              <a:rPr lang="en-US" sz="3200" dirty="0">
                <a:solidFill>
                  <a:srgbClr val="D8B846"/>
                </a:solidFill>
              </a:rPr>
              <a:t>DOT will add User the first time</a:t>
            </a:r>
          </a:p>
          <a:p>
            <a:endParaRPr lang="en-US" sz="3600" dirty="0">
              <a:solidFill>
                <a:srgbClr val="D8B846"/>
              </a:solidFill>
            </a:endParaRPr>
          </a:p>
        </p:txBody>
      </p:sp>
      <p:sp>
        <p:nvSpPr>
          <p:cNvPr id="9" name="Content Placeholder 3">
            <a:extLst>
              <a:ext uri="{FF2B5EF4-FFF2-40B4-BE49-F238E27FC236}">
                <a16:creationId xmlns:a16="http://schemas.microsoft.com/office/drawing/2014/main" id="{5B48BCB1-F335-4840-8AC6-407BB7D2F7F0}"/>
              </a:ext>
            </a:extLst>
          </p:cNvPr>
          <p:cNvSpPr txBox="1">
            <a:spLocks/>
          </p:cNvSpPr>
          <p:nvPr/>
        </p:nvSpPr>
        <p:spPr>
          <a:xfrm>
            <a:off x="623887" y="2730635"/>
            <a:ext cx="6912377" cy="11153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dirty="0"/>
              <a:t>Verify if the agency wants to migrate archived data</a:t>
            </a:r>
          </a:p>
          <a:p>
            <a:endParaRPr lang="en-US" sz="3600" dirty="0">
              <a:solidFill>
                <a:srgbClr val="D8B846"/>
              </a:solidFill>
            </a:endParaRPr>
          </a:p>
        </p:txBody>
      </p:sp>
      <p:sp>
        <p:nvSpPr>
          <p:cNvPr id="7" name="Content Placeholder 3">
            <a:extLst>
              <a:ext uri="{FF2B5EF4-FFF2-40B4-BE49-F238E27FC236}">
                <a16:creationId xmlns:a16="http://schemas.microsoft.com/office/drawing/2014/main" id="{CA2336D7-0D7C-4B11-84D7-F35EFF231932}"/>
              </a:ext>
            </a:extLst>
          </p:cNvPr>
          <p:cNvSpPr txBox="1">
            <a:spLocks/>
          </p:cNvSpPr>
          <p:nvPr/>
        </p:nvSpPr>
        <p:spPr>
          <a:xfrm>
            <a:off x="633935" y="3745516"/>
            <a:ext cx="8268903" cy="27316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dirty="0"/>
              <a:t>Schedule Migration Date (Appointment)</a:t>
            </a:r>
          </a:p>
          <a:p>
            <a:pPr lvl="1"/>
            <a:r>
              <a:rPr lang="en-US" sz="3200" dirty="0"/>
              <a:t>TraCS Staff will uninstall old system and install new system</a:t>
            </a:r>
          </a:p>
          <a:p>
            <a:pPr lvl="1"/>
            <a:r>
              <a:rPr lang="en-US" sz="3200" dirty="0"/>
              <a:t>Receive copy of Agency DB</a:t>
            </a:r>
          </a:p>
          <a:p>
            <a:pPr lvl="1"/>
            <a:r>
              <a:rPr lang="en-US" sz="3200" dirty="0"/>
              <a:t>Migrate Data within 24/48 hours after the appointment</a:t>
            </a:r>
          </a:p>
        </p:txBody>
      </p:sp>
    </p:spTree>
    <p:extLst>
      <p:ext uri="{BB962C8B-B14F-4D97-AF65-F5344CB8AC3E}">
        <p14:creationId xmlns:p14="http://schemas.microsoft.com/office/powerpoint/2010/main" val="290375436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88" y="204412"/>
            <a:ext cx="7886700" cy="1270528"/>
          </a:xfrm>
        </p:spPr>
        <p:txBody>
          <a:bodyPr/>
          <a:lstStyle/>
          <a:p>
            <a:r>
              <a:rPr lang="en-US" dirty="0"/>
              <a:t>Costs to sustain the Centralized Database</a:t>
            </a:r>
          </a:p>
        </p:txBody>
      </p:sp>
      <p:sp>
        <p:nvSpPr>
          <p:cNvPr id="6" name="Text Placeholder 5">
            <a:extLst>
              <a:ext uri="{FF2B5EF4-FFF2-40B4-BE49-F238E27FC236}">
                <a16:creationId xmlns:a16="http://schemas.microsoft.com/office/drawing/2014/main" id="{2AE83117-F772-4964-AE4F-2FC3036D884E}"/>
              </a:ext>
            </a:extLst>
          </p:cNvPr>
          <p:cNvSpPr>
            <a:spLocks noGrp="1"/>
          </p:cNvSpPr>
          <p:nvPr>
            <p:ph type="body" idx="1"/>
          </p:nvPr>
        </p:nvSpPr>
        <p:spPr>
          <a:xfrm>
            <a:off x="666750" y="1552550"/>
            <a:ext cx="7886700" cy="978310"/>
          </a:xfrm>
        </p:spPr>
        <p:txBody>
          <a:bodyPr/>
          <a:lstStyle/>
          <a:p>
            <a:pPr marL="571500" indent="-571500" algn="l">
              <a:buFont typeface="Arial" panose="020B0604020202020204" pitchFamily="34" charset="0"/>
              <a:buChar char="•"/>
            </a:pPr>
            <a:r>
              <a:rPr lang="en-US" b="0" dirty="0">
                <a:solidFill>
                  <a:schemeClr val="bg1"/>
                </a:solidFill>
              </a:rPr>
              <a:t>Initial funding came from the Traffic Records Coordinating Committee (TRCC)</a:t>
            </a:r>
          </a:p>
          <a:p>
            <a:r>
              <a:rPr lang="en-US" dirty="0">
                <a:solidFill>
                  <a:schemeClr val="bg1"/>
                </a:solidFill>
              </a:rPr>
              <a:t>	</a:t>
            </a:r>
          </a:p>
        </p:txBody>
      </p:sp>
      <p:sp>
        <p:nvSpPr>
          <p:cNvPr id="7" name="Text Placeholder 5">
            <a:extLst>
              <a:ext uri="{FF2B5EF4-FFF2-40B4-BE49-F238E27FC236}">
                <a16:creationId xmlns:a16="http://schemas.microsoft.com/office/drawing/2014/main" id="{FB9F4C9E-AB60-458A-8547-F5B9F793EA03}"/>
              </a:ext>
            </a:extLst>
          </p:cNvPr>
          <p:cNvSpPr txBox="1">
            <a:spLocks/>
          </p:cNvSpPr>
          <p:nvPr/>
        </p:nvSpPr>
        <p:spPr>
          <a:xfrm>
            <a:off x="666750" y="2608821"/>
            <a:ext cx="7886700" cy="1019628"/>
          </a:xfrm>
          <a:prstGeom prst="rect">
            <a:avLst/>
          </a:prstGeom>
        </p:spPr>
        <p:txBody>
          <a:bodyPr anchor="t" anchorCtr="0"/>
          <a:lstStyle>
            <a:lvl1pPr marL="0" indent="0" algn="ctr" defTabSz="914400" rtl="0" eaLnBrk="1" latinLnBrk="0" hangingPunct="1">
              <a:lnSpc>
                <a:spcPts val="3400"/>
              </a:lnSpc>
              <a:spcBef>
                <a:spcPts val="0"/>
              </a:spcBef>
              <a:buFont typeface="Arial" panose="020B0604020202020204" pitchFamily="34" charset="0"/>
              <a:buNone/>
              <a:defRPr sz="3600" b="1" kern="1200">
                <a:solidFill>
                  <a:srgbClr val="D8B85E"/>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571500" indent="-571500" algn="l">
              <a:buFont typeface="Arial" panose="020B0604020202020204" pitchFamily="34" charset="0"/>
              <a:buChar char="•"/>
            </a:pPr>
            <a:r>
              <a:rPr lang="en-US" b="0" dirty="0">
                <a:solidFill>
                  <a:schemeClr val="bg1"/>
                </a:solidFill>
              </a:rPr>
              <a:t>System upgrade/replacement needed every 3-5 years </a:t>
            </a:r>
            <a:r>
              <a:rPr lang="en-US" dirty="0">
                <a:solidFill>
                  <a:schemeClr val="bg1"/>
                </a:solidFill>
              </a:rPr>
              <a:t>	</a:t>
            </a:r>
          </a:p>
        </p:txBody>
      </p:sp>
      <p:sp>
        <p:nvSpPr>
          <p:cNvPr id="8" name="Text Placeholder 5">
            <a:extLst>
              <a:ext uri="{FF2B5EF4-FFF2-40B4-BE49-F238E27FC236}">
                <a16:creationId xmlns:a16="http://schemas.microsoft.com/office/drawing/2014/main" id="{1DED2DA6-25B4-4B5E-A1F4-E1288D693816}"/>
              </a:ext>
            </a:extLst>
          </p:cNvPr>
          <p:cNvSpPr txBox="1">
            <a:spLocks/>
          </p:cNvSpPr>
          <p:nvPr/>
        </p:nvSpPr>
        <p:spPr>
          <a:xfrm>
            <a:off x="666750" y="3706410"/>
            <a:ext cx="7886700" cy="546457"/>
          </a:xfrm>
          <a:prstGeom prst="rect">
            <a:avLst/>
          </a:prstGeom>
        </p:spPr>
        <p:txBody>
          <a:bodyPr anchor="t" anchorCtr="0"/>
          <a:lstStyle>
            <a:lvl1pPr marL="0" indent="0" algn="ctr" defTabSz="914400" rtl="0" eaLnBrk="1" latinLnBrk="0" hangingPunct="1">
              <a:lnSpc>
                <a:spcPts val="3400"/>
              </a:lnSpc>
              <a:spcBef>
                <a:spcPts val="0"/>
              </a:spcBef>
              <a:buFont typeface="Arial" panose="020B0604020202020204" pitchFamily="34" charset="0"/>
              <a:buNone/>
              <a:defRPr sz="3600" b="1" kern="1200">
                <a:solidFill>
                  <a:srgbClr val="D8B85E"/>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571500" indent="-571500" algn="l">
              <a:buFont typeface="Arial" panose="020B0604020202020204" pitchFamily="34" charset="0"/>
              <a:buChar char="•"/>
            </a:pPr>
            <a:r>
              <a:rPr lang="en-US" b="0" dirty="0">
                <a:solidFill>
                  <a:schemeClr val="bg1"/>
                </a:solidFill>
              </a:rPr>
              <a:t>Minimal cost per agency</a:t>
            </a:r>
            <a:r>
              <a:rPr lang="en-US" dirty="0">
                <a:solidFill>
                  <a:schemeClr val="bg1"/>
                </a:solidFill>
              </a:rPr>
              <a:t>	</a:t>
            </a:r>
          </a:p>
        </p:txBody>
      </p:sp>
      <p:sp>
        <p:nvSpPr>
          <p:cNvPr id="9" name="Text Placeholder 5">
            <a:extLst>
              <a:ext uri="{FF2B5EF4-FFF2-40B4-BE49-F238E27FC236}">
                <a16:creationId xmlns:a16="http://schemas.microsoft.com/office/drawing/2014/main" id="{4A1EE9E1-9985-4486-B7D2-C6B227CC37E0}"/>
              </a:ext>
            </a:extLst>
          </p:cNvPr>
          <p:cNvSpPr txBox="1">
            <a:spLocks/>
          </p:cNvSpPr>
          <p:nvPr/>
        </p:nvSpPr>
        <p:spPr>
          <a:xfrm>
            <a:off x="666750" y="4840642"/>
            <a:ext cx="7886700" cy="1103228"/>
          </a:xfrm>
          <a:prstGeom prst="rect">
            <a:avLst/>
          </a:prstGeom>
        </p:spPr>
        <p:txBody>
          <a:bodyPr anchor="t" anchorCtr="0"/>
          <a:lstStyle>
            <a:lvl1pPr marL="0" indent="0" algn="ctr" defTabSz="914400" rtl="0" eaLnBrk="1" latinLnBrk="0" hangingPunct="1">
              <a:lnSpc>
                <a:spcPts val="3400"/>
              </a:lnSpc>
              <a:spcBef>
                <a:spcPts val="0"/>
              </a:spcBef>
              <a:buFont typeface="Arial" panose="020B0604020202020204" pitchFamily="34" charset="0"/>
              <a:buNone/>
              <a:defRPr sz="3600" b="1" kern="1200">
                <a:solidFill>
                  <a:srgbClr val="D8B85E"/>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571500" indent="-571500" algn="l">
              <a:buFont typeface="Arial" panose="020B0604020202020204" pitchFamily="34" charset="0"/>
              <a:buChar char="•"/>
            </a:pPr>
            <a:r>
              <a:rPr lang="en-US" b="0" dirty="0">
                <a:solidFill>
                  <a:schemeClr val="bg1"/>
                </a:solidFill>
              </a:rPr>
              <a:t>Monies will be put in an account dedicated to this system.</a:t>
            </a:r>
          </a:p>
          <a:p>
            <a:r>
              <a:rPr lang="en-US" dirty="0">
                <a:solidFill>
                  <a:schemeClr val="bg1"/>
                </a:solidFill>
              </a:rPr>
              <a:t>	</a:t>
            </a:r>
          </a:p>
        </p:txBody>
      </p:sp>
      <p:sp>
        <p:nvSpPr>
          <p:cNvPr id="10" name="Text Placeholder 5">
            <a:extLst>
              <a:ext uri="{FF2B5EF4-FFF2-40B4-BE49-F238E27FC236}">
                <a16:creationId xmlns:a16="http://schemas.microsoft.com/office/drawing/2014/main" id="{1E6C9D9F-DB1F-4CE5-8D28-B75EFC87288E}"/>
              </a:ext>
            </a:extLst>
          </p:cNvPr>
          <p:cNvSpPr txBox="1">
            <a:spLocks/>
          </p:cNvSpPr>
          <p:nvPr/>
        </p:nvSpPr>
        <p:spPr>
          <a:xfrm>
            <a:off x="666750" y="4252867"/>
            <a:ext cx="7886700" cy="622782"/>
          </a:xfrm>
          <a:prstGeom prst="rect">
            <a:avLst/>
          </a:prstGeom>
        </p:spPr>
        <p:txBody>
          <a:bodyPr anchor="t" anchorCtr="0"/>
          <a:lstStyle>
            <a:lvl1pPr marL="0" indent="0" algn="ctr" defTabSz="914400" rtl="0" eaLnBrk="1" latinLnBrk="0" hangingPunct="1">
              <a:lnSpc>
                <a:spcPts val="3400"/>
              </a:lnSpc>
              <a:spcBef>
                <a:spcPts val="0"/>
              </a:spcBef>
              <a:buFont typeface="Arial" panose="020B0604020202020204" pitchFamily="34" charset="0"/>
              <a:buNone/>
              <a:defRPr sz="3600" b="1" kern="1200">
                <a:solidFill>
                  <a:srgbClr val="D8B85E"/>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571500" indent="-571500" algn="l">
              <a:buFont typeface="Arial" panose="020B0604020202020204" pitchFamily="34" charset="0"/>
              <a:buChar char="•"/>
            </a:pPr>
            <a:r>
              <a:rPr lang="en-US" b="0" dirty="0">
                <a:solidFill>
                  <a:schemeClr val="bg1"/>
                </a:solidFill>
              </a:rPr>
              <a:t>5-year license agreement </a:t>
            </a:r>
            <a:r>
              <a:rPr lang="en-US" dirty="0">
                <a:solidFill>
                  <a:schemeClr val="bg1"/>
                </a:solidFill>
              </a:rPr>
              <a:t>	</a:t>
            </a:r>
          </a:p>
        </p:txBody>
      </p:sp>
    </p:spTree>
    <p:extLst>
      <p:ext uri="{BB962C8B-B14F-4D97-AF65-F5344CB8AC3E}">
        <p14:creationId xmlns:p14="http://schemas.microsoft.com/office/powerpoint/2010/main" val="379822167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E296400-E368-479D-B740-DAEAC1F89D40}"/>
              </a:ext>
            </a:extLst>
          </p:cNvPr>
          <p:cNvSpPr txBox="1">
            <a:spLocks/>
          </p:cNvSpPr>
          <p:nvPr/>
        </p:nvSpPr>
        <p:spPr>
          <a:xfrm>
            <a:off x="628650" y="4291"/>
            <a:ext cx="7886700" cy="7794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Draft Cost Proposals</a:t>
            </a:r>
          </a:p>
        </p:txBody>
      </p:sp>
      <p:pic>
        <p:nvPicPr>
          <p:cNvPr id="5" name="Picture 4">
            <a:extLst>
              <a:ext uri="{FF2B5EF4-FFF2-40B4-BE49-F238E27FC236}">
                <a16:creationId xmlns:a16="http://schemas.microsoft.com/office/drawing/2014/main" id="{B81DCF08-336C-465C-8F22-262F001BD655}"/>
              </a:ext>
            </a:extLst>
          </p:cNvPr>
          <p:cNvPicPr>
            <a:picLocks noChangeAspect="1"/>
          </p:cNvPicPr>
          <p:nvPr/>
        </p:nvPicPr>
        <p:blipFill>
          <a:blip r:embed="rId3"/>
          <a:stretch>
            <a:fillRect/>
          </a:stretch>
        </p:blipFill>
        <p:spPr>
          <a:xfrm>
            <a:off x="1104900" y="643409"/>
            <a:ext cx="7410450" cy="6210300"/>
          </a:xfrm>
          <a:prstGeom prst="rect">
            <a:avLst/>
          </a:prstGeom>
        </p:spPr>
      </p:pic>
    </p:spTree>
    <p:extLst>
      <p:ext uri="{BB962C8B-B14F-4D97-AF65-F5344CB8AC3E}">
        <p14:creationId xmlns:p14="http://schemas.microsoft.com/office/powerpoint/2010/main" val="2988503044"/>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88" y="123817"/>
            <a:ext cx="7886700" cy="1270528"/>
          </a:xfrm>
        </p:spPr>
        <p:txBody>
          <a:bodyPr/>
          <a:lstStyle/>
          <a:p>
            <a:r>
              <a:rPr lang="en-US" dirty="0"/>
              <a:t>Other Items to Note</a:t>
            </a:r>
          </a:p>
        </p:txBody>
      </p:sp>
      <p:sp>
        <p:nvSpPr>
          <p:cNvPr id="4" name="Content Placeholder 3"/>
          <p:cNvSpPr>
            <a:spLocks noGrp="1"/>
          </p:cNvSpPr>
          <p:nvPr>
            <p:ph idx="13"/>
          </p:nvPr>
        </p:nvSpPr>
        <p:spPr>
          <a:xfrm>
            <a:off x="623888" y="3657385"/>
            <a:ext cx="7886700" cy="1527564"/>
          </a:xfrm>
        </p:spPr>
        <p:txBody>
          <a:bodyPr/>
          <a:lstStyle/>
          <a:p>
            <a:pPr marL="457200" indent="-457200">
              <a:buFont typeface="Arial" panose="020B0604020202020204" pitchFamily="34" charset="0"/>
              <a:buChar char="•"/>
            </a:pPr>
            <a:r>
              <a:rPr lang="en-US" sz="3600" dirty="0"/>
              <a:t>TraCS Attachments will be limited to 1 MB</a:t>
            </a:r>
          </a:p>
          <a:p>
            <a:pPr marL="1143000" lvl="1" indent="-457200"/>
            <a:r>
              <a:rPr lang="en-US" sz="3200" dirty="0"/>
              <a:t>Larger attachments will need to be stored locally</a:t>
            </a:r>
          </a:p>
          <a:p>
            <a:endParaRPr lang="en-US" dirty="0"/>
          </a:p>
        </p:txBody>
      </p:sp>
      <p:sp>
        <p:nvSpPr>
          <p:cNvPr id="7" name="Content Placeholder 3">
            <a:extLst>
              <a:ext uri="{FF2B5EF4-FFF2-40B4-BE49-F238E27FC236}">
                <a16:creationId xmlns:a16="http://schemas.microsoft.com/office/drawing/2014/main" id="{EE1A04B9-B6F6-4C80-8894-0D7D8E8C0453}"/>
              </a:ext>
            </a:extLst>
          </p:cNvPr>
          <p:cNvSpPr txBox="1">
            <a:spLocks/>
          </p:cNvSpPr>
          <p:nvPr/>
        </p:nvSpPr>
        <p:spPr>
          <a:xfrm>
            <a:off x="623888" y="1520731"/>
            <a:ext cx="7886700" cy="1908269"/>
          </a:xfrm>
          <a:prstGeom prst="rect">
            <a:avLst/>
          </a:prstGeom>
        </p:spPr>
        <p:txBody>
          <a:bodyPr/>
          <a:lstStyle>
            <a:lvl1pPr marL="0" indent="0" algn="l" defTabSz="914400" rtl="0" eaLnBrk="1" latinLnBrk="0" hangingPunct="1">
              <a:lnSpc>
                <a:spcPts val="3100"/>
              </a:lnSpc>
              <a:spcBef>
                <a:spcPts val="1000"/>
              </a:spcBef>
              <a:buFont typeface="Arial" panose="020B0604020202020204" pitchFamily="34" charset="0"/>
              <a:buNone/>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FFC00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3600" dirty="0"/>
              <a:t>Survey will be sent out to interested agencies</a:t>
            </a:r>
          </a:p>
          <a:p>
            <a:pPr marL="1143000" lvl="1" indent="-457200"/>
            <a:r>
              <a:rPr lang="en-US" sz="3200" dirty="0"/>
              <a:t>Gather contact info, preferred month, year to migrate, RMS info.</a:t>
            </a:r>
          </a:p>
          <a:p>
            <a:endParaRPr lang="en-US" dirty="0"/>
          </a:p>
        </p:txBody>
      </p:sp>
      <p:sp>
        <p:nvSpPr>
          <p:cNvPr id="8" name="Content Placeholder 3">
            <a:extLst>
              <a:ext uri="{FF2B5EF4-FFF2-40B4-BE49-F238E27FC236}">
                <a16:creationId xmlns:a16="http://schemas.microsoft.com/office/drawing/2014/main" id="{78EF1B09-B2E4-4349-9501-F414AE66991A}"/>
              </a:ext>
            </a:extLst>
          </p:cNvPr>
          <p:cNvSpPr txBox="1">
            <a:spLocks/>
          </p:cNvSpPr>
          <p:nvPr/>
        </p:nvSpPr>
        <p:spPr>
          <a:xfrm>
            <a:off x="623888" y="5337269"/>
            <a:ext cx="7886700" cy="1023338"/>
          </a:xfrm>
          <a:prstGeom prst="rect">
            <a:avLst/>
          </a:prstGeom>
        </p:spPr>
        <p:txBody>
          <a:bodyPr/>
          <a:lstStyle>
            <a:lvl1pPr marL="0" indent="0" algn="l" defTabSz="914400" rtl="0" eaLnBrk="1" latinLnBrk="0" hangingPunct="1">
              <a:lnSpc>
                <a:spcPts val="3100"/>
              </a:lnSpc>
              <a:spcBef>
                <a:spcPts val="1000"/>
              </a:spcBef>
              <a:buFont typeface="Arial" panose="020B0604020202020204" pitchFamily="34" charset="0"/>
              <a:buNone/>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FFC00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3600" dirty="0"/>
              <a:t>Creating a new Maintenance Guide for Users</a:t>
            </a:r>
          </a:p>
          <a:p>
            <a:endParaRPr lang="en-US" dirty="0"/>
          </a:p>
        </p:txBody>
      </p:sp>
    </p:spTree>
    <p:extLst>
      <p:ext uri="{BB962C8B-B14F-4D97-AF65-F5344CB8AC3E}">
        <p14:creationId xmlns:p14="http://schemas.microsoft.com/office/powerpoint/2010/main" val="347453602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52716"/>
            <a:ext cx="7886700" cy="1270528"/>
          </a:xfrm>
        </p:spPr>
        <p:txBody>
          <a:bodyPr/>
          <a:lstStyle/>
          <a:p>
            <a:r>
              <a:rPr lang="en-US" dirty="0"/>
              <a:t>Wisconsin’s Goal</a:t>
            </a:r>
          </a:p>
        </p:txBody>
      </p:sp>
      <p:sp>
        <p:nvSpPr>
          <p:cNvPr id="4" name="Content Placeholder 3"/>
          <p:cNvSpPr>
            <a:spLocks noGrp="1"/>
          </p:cNvSpPr>
          <p:nvPr>
            <p:ph idx="13"/>
          </p:nvPr>
        </p:nvSpPr>
        <p:spPr>
          <a:xfrm>
            <a:off x="628650" y="1864888"/>
            <a:ext cx="7886700" cy="1762567"/>
          </a:xfrm>
        </p:spPr>
        <p:txBody>
          <a:bodyPr/>
          <a:lstStyle/>
          <a:p>
            <a:pPr marL="0" indent="0">
              <a:buNone/>
            </a:pPr>
            <a:r>
              <a:rPr lang="en-US" sz="3900" dirty="0"/>
              <a:t>Assist with transitioning agencies off of their Access databases to SQL databases by December 2021.</a:t>
            </a:r>
          </a:p>
          <a:p>
            <a:pPr marL="0" indent="0" algn="ctr">
              <a:buNone/>
            </a:pPr>
            <a:endParaRPr lang="en-US" sz="3500" dirty="0"/>
          </a:p>
          <a:p>
            <a:pPr lvl="1"/>
            <a:endParaRPr lang="en-US" sz="3200" dirty="0">
              <a:solidFill>
                <a:srgbClr val="D8B846"/>
              </a:solidFill>
            </a:endParaRPr>
          </a:p>
        </p:txBody>
      </p:sp>
      <p:sp>
        <p:nvSpPr>
          <p:cNvPr id="5" name="Content Placeholder 3">
            <a:extLst>
              <a:ext uri="{FF2B5EF4-FFF2-40B4-BE49-F238E27FC236}">
                <a16:creationId xmlns:a16="http://schemas.microsoft.com/office/drawing/2014/main" id="{E54A085E-D0A0-4EAA-A4F1-AE37A958F52B}"/>
              </a:ext>
            </a:extLst>
          </p:cNvPr>
          <p:cNvSpPr txBox="1">
            <a:spLocks/>
          </p:cNvSpPr>
          <p:nvPr/>
        </p:nvSpPr>
        <p:spPr>
          <a:xfrm>
            <a:off x="628650" y="3969099"/>
            <a:ext cx="8344529" cy="11797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3200" dirty="0">
                <a:solidFill>
                  <a:srgbClr val="DCC070"/>
                </a:solidFill>
              </a:rPr>
              <a:t>The National Model developer (TEG) will no longer support the use of Access for TraCS after 2021.</a:t>
            </a:r>
          </a:p>
          <a:p>
            <a:pPr lvl="1"/>
            <a:endParaRPr lang="en-US" sz="3200" dirty="0">
              <a:solidFill>
                <a:srgbClr val="D8B846"/>
              </a:solidFill>
            </a:endParaRPr>
          </a:p>
        </p:txBody>
      </p:sp>
    </p:spTree>
    <p:extLst>
      <p:ext uri="{BB962C8B-B14F-4D97-AF65-F5344CB8AC3E}">
        <p14:creationId xmlns:p14="http://schemas.microsoft.com/office/powerpoint/2010/main" val="232848926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2197115"/>
            <a:ext cx="7886700" cy="2463770"/>
          </a:xfrm>
        </p:spPr>
        <p:txBody>
          <a:bodyPr/>
          <a:lstStyle/>
          <a:p>
            <a:r>
              <a:rPr lang="en-US" dirty="0"/>
              <a:t>Questions?</a:t>
            </a:r>
            <a:br>
              <a:rPr lang="en-US" dirty="0"/>
            </a:br>
            <a:br>
              <a:rPr lang="en-US" dirty="0"/>
            </a:br>
            <a:r>
              <a:rPr lang="en-US" dirty="0"/>
              <a:t>Comments?</a:t>
            </a:r>
          </a:p>
        </p:txBody>
      </p:sp>
    </p:spTree>
    <p:extLst>
      <p:ext uri="{BB962C8B-B14F-4D97-AF65-F5344CB8AC3E}">
        <p14:creationId xmlns:p14="http://schemas.microsoft.com/office/powerpoint/2010/main" val="47549799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89347"/>
            <a:ext cx="7886700" cy="1270528"/>
          </a:xfrm>
        </p:spPr>
        <p:txBody>
          <a:bodyPr/>
          <a:lstStyle/>
          <a:p>
            <a:r>
              <a:rPr lang="en-US" dirty="0"/>
              <a:t>How to Accomplish Goal</a:t>
            </a:r>
          </a:p>
        </p:txBody>
      </p:sp>
      <p:sp>
        <p:nvSpPr>
          <p:cNvPr id="4" name="Content Placeholder 3"/>
          <p:cNvSpPr>
            <a:spLocks noGrp="1"/>
          </p:cNvSpPr>
          <p:nvPr>
            <p:ph idx="13"/>
          </p:nvPr>
        </p:nvSpPr>
        <p:spPr>
          <a:xfrm>
            <a:off x="628650" y="1864889"/>
            <a:ext cx="7886700" cy="1963534"/>
          </a:xfrm>
        </p:spPr>
        <p:txBody>
          <a:bodyPr/>
          <a:lstStyle/>
          <a:p>
            <a:r>
              <a:rPr lang="en-US" sz="3500" dirty="0"/>
              <a:t>DOT/DSP will host a centralized TraCS database/web services environment for smaller Access DB agencies to transition to at minimal cost (partial grant funding obtained)</a:t>
            </a:r>
          </a:p>
          <a:p>
            <a:endParaRPr lang="en-US" sz="3500" dirty="0"/>
          </a:p>
          <a:p>
            <a:pPr lvl="1"/>
            <a:endParaRPr lang="en-US" sz="3200" dirty="0">
              <a:solidFill>
                <a:srgbClr val="D8B846"/>
              </a:solidFill>
            </a:endParaRPr>
          </a:p>
        </p:txBody>
      </p:sp>
      <p:sp>
        <p:nvSpPr>
          <p:cNvPr id="5" name="Content Placeholder 3">
            <a:extLst>
              <a:ext uri="{FF2B5EF4-FFF2-40B4-BE49-F238E27FC236}">
                <a16:creationId xmlns:a16="http://schemas.microsoft.com/office/drawing/2014/main" id="{E0FF713C-4E99-471F-B093-9786D93ACC02}"/>
              </a:ext>
            </a:extLst>
          </p:cNvPr>
          <p:cNvSpPr txBox="1">
            <a:spLocks/>
          </p:cNvSpPr>
          <p:nvPr/>
        </p:nvSpPr>
        <p:spPr>
          <a:xfrm>
            <a:off x="628650" y="3941334"/>
            <a:ext cx="7886700" cy="17560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500" dirty="0"/>
              <a:t>				OR</a:t>
            </a:r>
          </a:p>
          <a:p>
            <a:r>
              <a:rPr lang="en-US" sz="3500" dirty="0"/>
              <a:t>Agencies may make their own move to SQL using their internal IT staff or IT contractors</a:t>
            </a:r>
          </a:p>
          <a:p>
            <a:endParaRPr lang="en-US" sz="3500" dirty="0"/>
          </a:p>
          <a:p>
            <a:endParaRPr lang="en-US" sz="3500" dirty="0"/>
          </a:p>
          <a:p>
            <a:pPr lvl="1"/>
            <a:endParaRPr lang="en-US" sz="3200" dirty="0">
              <a:solidFill>
                <a:srgbClr val="D8B846"/>
              </a:solidFill>
            </a:endParaRPr>
          </a:p>
        </p:txBody>
      </p:sp>
    </p:spTree>
    <p:extLst>
      <p:ext uri="{BB962C8B-B14F-4D97-AF65-F5344CB8AC3E}">
        <p14:creationId xmlns:p14="http://schemas.microsoft.com/office/powerpoint/2010/main" val="19697494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232"/>
            <a:ext cx="7886700" cy="1270528"/>
          </a:xfrm>
        </p:spPr>
        <p:txBody>
          <a:bodyPr/>
          <a:lstStyle/>
          <a:p>
            <a:r>
              <a:rPr lang="en-US" dirty="0"/>
              <a:t>Who May Participate in the DOT/DSP Hosted Solution?</a:t>
            </a:r>
          </a:p>
        </p:txBody>
      </p:sp>
      <p:sp>
        <p:nvSpPr>
          <p:cNvPr id="4" name="Content Placeholder 3"/>
          <p:cNvSpPr>
            <a:spLocks noGrp="1"/>
          </p:cNvSpPr>
          <p:nvPr>
            <p:ph idx="13"/>
          </p:nvPr>
        </p:nvSpPr>
        <p:spPr>
          <a:xfrm>
            <a:off x="666750" y="1864888"/>
            <a:ext cx="7886700" cy="1089327"/>
          </a:xfrm>
        </p:spPr>
        <p:txBody>
          <a:bodyPr/>
          <a:lstStyle/>
          <a:p>
            <a:r>
              <a:rPr lang="en-US" sz="3500" dirty="0"/>
              <a:t>Agencies that currently use an Access DB for  their agency’s TraCS database</a:t>
            </a:r>
          </a:p>
        </p:txBody>
      </p:sp>
      <p:sp>
        <p:nvSpPr>
          <p:cNvPr id="5" name="Content Placeholder 3">
            <a:extLst>
              <a:ext uri="{FF2B5EF4-FFF2-40B4-BE49-F238E27FC236}">
                <a16:creationId xmlns:a16="http://schemas.microsoft.com/office/drawing/2014/main" id="{DFB0BE8F-98B3-40FD-8029-2C49F0A8F8F0}"/>
              </a:ext>
            </a:extLst>
          </p:cNvPr>
          <p:cNvSpPr txBox="1">
            <a:spLocks/>
          </p:cNvSpPr>
          <p:nvPr/>
        </p:nvSpPr>
        <p:spPr>
          <a:xfrm>
            <a:off x="628650" y="2959240"/>
            <a:ext cx="7886700" cy="10893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Interested agencies should sign up at the registration table</a:t>
            </a:r>
          </a:p>
        </p:txBody>
      </p:sp>
      <p:sp>
        <p:nvSpPr>
          <p:cNvPr id="6" name="Content Placeholder 3">
            <a:extLst>
              <a:ext uri="{FF2B5EF4-FFF2-40B4-BE49-F238E27FC236}">
                <a16:creationId xmlns:a16="http://schemas.microsoft.com/office/drawing/2014/main" id="{957471B3-4D51-4799-BF45-101E18187AB2}"/>
              </a:ext>
            </a:extLst>
          </p:cNvPr>
          <p:cNvSpPr txBox="1">
            <a:spLocks/>
          </p:cNvSpPr>
          <p:nvPr/>
        </p:nvSpPr>
        <p:spPr>
          <a:xfrm>
            <a:off x="628650" y="3946031"/>
            <a:ext cx="7886700" cy="686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8B85E"/>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CC070"/>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Circulate a signup sheet</a:t>
            </a:r>
          </a:p>
        </p:txBody>
      </p:sp>
    </p:spTree>
    <p:extLst>
      <p:ext uri="{BB962C8B-B14F-4D97-AF65-F5344CB8AC3E}">
        <p14:creationId xmlns:p14="http://schemas.microsoft.com/office/powerpoint/2010/main" val="662885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92644"/>
            <a:ext cx="7886700" cy="1270528"/>
          </a:xfrm>
        </p:spPr>
        <p:txBody>
          <a:bodyPr/>
          <a:lstStyle/>
          <a:p>
            <a:r>
              <a:rPr lang="en-US" sz="4000" dirty="0"/>
              <a:t>What will the Statewide Centralized TraCS Database look like?</a:t>
            </a:r>
          </a:p>
        </p:txBody>
      </p:sp>
      <p:grpSp>
        <p:nvGrpSpPr>
          <p:cNvPr id="3" name="Group 2">
            <a:extLst>
              <a:ext uri="{FF2B5EF4-FFF2-40B4-BE49-F238E27FC236}">
                <a16:creationId xmlns:a16="http://schemas.microsoft.com/office/drawing/2014/main" id="{B7CCD49E-E868-480D-87F6-4CFBE2AA41F3}"/>
              </a:ext>
            </a:extLst>
          </p:cNvPr>
          <p:cNvGrpSpPr>
            <a:grpSpLocks/>
          </p:cNvGrpSpPr>
          <p:nvPr/>
        </p:nvGrpSpPr>
        <p:grpSpPr bwMode="auto">
          <a:xfrm>
            <a:off x="1223340" y="1864888"/>
            <a:ext cx="6403359" cy="4905141"/>
            <a:chOff x="106038869" y="106824517"/>
            <a:chExt cx="8345214" cy="6392917"/>
          </a:xfrm>
        </p:grpSpPr>
        <p:sp>
          <p:nvSpPr>
            <p:cNvPr id="4" name="AutoShape 3">
              <a:extLst>
                <a:ext uri="{FF2B5EF4-FFF2-40B4-BE49-F238E27FC236}">
                  <a16:creationId xmlns:a16="http://schemas.microsoft.com/office/drawing/2014/main" id="{7649F00F-0604-4A6E-8532-4E10302597FA}"/>
                </a:ext>
              </a:extLst>
            </p:cNvPr>
            <p:cNvSpPr>
              <a:spLocks noChangeArrowheads="1"/>
            </p:cNvSpPr>
            <p:nvPr/>
          </p:nvSpPr>
          <p:spPr bwMode="auto">
            <a:xfrm>
              <a:off x="109936893" y="108519310"/>
              <a:ext cx="1056009" cy="1921205"/>
            </a:xfrm>
            <a:prstGeom prst="can">
              <a:avLst>
                <a:gd name="adj" fmla="val 45483"/>
              </a:avLst>
            </a:prstGeom>
            <a:solidFill>
              <a:srgbClr val="5B9BD5"/>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rgbClr val="00000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panose="020F0502020204030204" pitchFamily="34" charset="0"/>
                </a:rPr>
                <a:t>Application Server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rgbClr val="000000"/>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AutoShape 4">
              <a:extLst>
                <a:ext uri="{FF2B5EF4-FFF2-40B4-BE49-F238E27FC236}">
                  <a16:creationId xmlns:a16="http://schemas.microsoft.com/office/drawing/2014/main" id="{AAE6E53C-821C-4A01-8582-1D45ED9DFAB9}"/>
                </a:ext>
              </a:extLst>
            </p:cNvPr>
            <p:cNvSpPr>
              <a:spLocks noChangeArrowheads="1"/>
            </p:cNvSpPr>
            <p:nvPr/>
          </p:nvSpPr>
          <p:spPr bwMode="auto">
            <a:xfrm>
              <a:off x="107116180" y="111352700"/>
              <a:ext cx="1124606" cy="1864734"/>
            </a:xfrm>
            <a:prstGeom prst="can">
              <a:avLst>
                <a:gd name="adj" fmla="val 41453"/>
              </a:avLst>
            </a:prstGeom>
            <a:solidFill>
              <a:srgbClr val="5B9BD5"/>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SQL Database 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id="{DCAD3149-0084-42F3-8421-F800D9D9E55B}"/>
                </a:ext>
              </a:extLst>
            </p:cNvPr>
            <p:cNvSpPr>
              <a:spLocks noChangeArrowheads="1"/>
            </p:cNvSpPr>
            <p:nvPr/>
          </p:nvSpPr>
          <p:spPr bwMode="auto">
            <a:xfrm>
              <a:off x="109765960" y="111420166"/>
              <a:ext cx="1501377" cy="1198179"/>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rgbClr val="00000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Transmission</a:t>
              </a:r>
              <a:endParaRPr kumimoji="0" lang="en-US" altLang="en-US" sz="1000" b="0" i="0" u="none" strike="noStrike" cap="none" normalizeH="0" baseline="0" dirty="0">
                <a:ln>
                  <a:noFill/>
                </a:ln>
                <a:solidFill>
                  <a:srgbClr val="00000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Workstation </a:t>
              </a:r>
              <a:endParaRPr kumimoji="0" lang="en-US" altLang="en-US" sz="1000" b="0" i="0" u="none" strike="noStrike" cap="none" normalizeH="0" baseline="0" dirty="0">
                <a:ln>
                  <a:noFill/>
                </a:ln>
                <a:solidFill>
                  <a:srgbClr val="000000"/>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id="{7BFC27D0-3D18-46C7-9042-12243963B15E}"/>
                </a:ext>
              </a:extLst>
            </p:cNvPr>
            <p:cNvSpPr>
              <a:spLocks noChangeArrowheads="1"/>
            </p:cNvSpPr>
            <p:nvPr/>
          </p:nvSpPr>
          <p:spPr bwMode="auto">
            <a:xfrm>
              <a:off x="112553969" y="111420166"/>
              <a:ext cx="1501377" cy="1198179"/>
            </a:xfrm>
            <a:prstGeom prst="rect">
              <a:avLst/>
            </a:prstGeom>
            <a:solidFill>
              <a:srgbClr val="5B9BD5"/>
            </a:solidFill>
            <a:ln w="25400"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Dedicated</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Help Desk</a:t>
              </a:r>
              <a:endParaRPr kumimoji="0" lang="en-US" altLang="en-US" sz="1000" b="0" i="0" u="none" strike="noStrike" cap="none" normalizeH="0" baseline="0" dirty="0">
                <a:ln>
                  <a:noFill/>
                </a:ln>
                <a:solidFill>
                  <a:srgbClr val="00000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anose="020F0502020204030204" pitchFamily="34" charset="0"/>
                </a:rPr>
                <a:t>Workstation </a:t>
              </a:r>
              <a:endParaRPr kumimoji="0" lang="en-US" altLang="en-US" sz="1000" b="0" i="0" u="none" strike="noStrike" cap="none" normalizeH="0" baseline="0" dirty="0">
                <a:ln>
                  <a:noFill/>
                </a:ln>
                <a:solidFill>
                  <a:srgbClr val="000000"/>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055" name="AutoShape 7">
              <a:extLst>
                <a:ext uri="{FF2B5EF4-FFF2-40B4-BE49-F238E27FC236}">
                  <a16:creationId xmlns:a16="http://schemas.microsoft.com/office/drawing/2014/main" id="{64B5E778-C7A8-403C-A614-C014C28D2DFB}"/>
                </a:ext>
              </a:extLst>
            </p:cNvPr>
            <p:cNvCxnSpPr>
              <a:cxnSpLocks noChangeShapeType="1"/>
            </p:cNvCxnSpPr>
            <p:nvPr/>
          </p:nvCxnSpPr>
          <p:spPr bwMode="auto">
            <a:xfrm rot="10800000" flipV="1">
              <a:off x="107678483" y="110902957"/>
              <a:ext cx="2807434" cy="437043"/>
            </a:xfrm>
            <a:prstGeom prst="bentConnector2">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056" name="AutoShape 8">
              <a:extLst>
                <a:ext uri="{FF2B5EF4-FFF2-40B4-BE49-F238E27FC236}">
                  <a16:creationId xmlns:a16="http://schemas.microsoft.com/office/drawing/2014/main" id="{45CF24B5-0709-4346-BD78-10DD724D51C5}"/>
                </a:ext>
              </a:extLst>
            </p:cNvPr>
            <p:cNvCxnSpPr>
              <a:cxnSpLocks noChangeShapeType="1"/>
              <a:stCxn id="4" idx="3"/>
            </p:cNvCxnSpPr>
            <p:nvPr/>
          </p:nvCxnSpPr>
          <p:spPr bwMode="auto">
            <a:xfrm rot="5400000">
              <a:off x="109998282" y="110919830"/>
              <a:ext cx="933231" cy="0"/>
            </a:xfrm>
            <a:prstGeom prst="straightConnector1">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057" name="AutoShape 9">
              <a:extLst>
                <a:ext uri="{FF2B5EF4-FFF2-40B4-BE49-F238E27FC236}">
                  <a16:creationId xmlns:a16="http://schemas.microsoft.com/office/drawing/2014/main" id="{C8B8BEC7-E2A3-41C6-B8D1-B2B6E76DCB99}"/>
                </a:ext>
              </a:extLst>
            </p:cNvPr>
            <p:cNvCxnSpPr>
              <a:cxnSpLocks noChangeShapeType="1"/>
            </p:cNvCxnSpPr>
            <p:nvPr/>
          </p:nvCxnSpPr>
          <p:spPr bwMode="auto">
            <a:xfrm rot="16200000" flipH="1">
              <a:off x="111381777" y="109513125"/>
              <a:ext cx="954252" cy="2788009"/>
            </a:xfrm>
            <a:prstGeom prst="bentConnector3">
              <a:avLst>
                <a:gd name="adj1" fmla="val 50000"/>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8" name="Text Box 10">
              <a:extLst>
                <a:ext uri="{FF2B5EF4-FFF2-40B4-BE49-F238E27FC236}">
                  <a16:creationId xmlns:a16="http://schemas.microsoft.com/office/drawing/2014/main" id="{44301F47-4184-40DF-ACD3-5C27A3D4BB2A}"/>
                </a:ext>
              </a:extLst>
            </p:cNvPr>
            <p:cNvSpPr txBox="1">
              <a:spLocks noChangeArrowheads="1"/>
            </p:cNvSpPr>
            <p:nvPr/>
          </p:nvSpPr>
          <p:spPr bwMode="auto">
            <a:xfrm>
              <a:off x="106038869" y="107426234"/>
              <a:ext cx="1282262" cy="9144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AutoShape 11">
              <a:extLst>
                <a:ext uri="{FF2B5EF4-FFF2-40B4-BE49-F238E27FC236}">
                  <a16:creationId xmlns:a16="http://schemas.microsoft.com/office/drawing/2014/main" id="{4DF9A9AA-8048-4F92-94A9-8F61801AD572}"/>
                </a:ext>
              </a:extLst>
            </p:cNvPr>
            <p:cNvSpPr>
              <a:spLocks noChangeArrowheads="1"/>
            </p:cNvSpPr>
            <p:nvPr/>
          </p:nvSpPr>
          <p:spPr bwMode="auto">
            <a:xfrm>
              <a:off x="106186014" y="106824517"/>
              <a:ext cx="1555531" cy="924910"/>
            </a:xfrm>
            <a:prstGeom prst="flowChartMultidocument">
              <a:avLst/>
            </a:prstGeom>
            <a:solidFill>
              <a:srgbClr val="D7AEC2"/>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Agency 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Web Services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AutoShape 12">
              <a:extLst>
                <a:ext uri="{FF2B5EF4-FFF2-40B4-BE49-F238E27FC236}">
                  <a16:creationId xmlns:a16="http://schemas.microsoft.com/office/drawing/2014/main" id="{431BAB09-0D7E-41DF-8437-BBA6459B8913}"/>
                </a:ext>
              </a:extLst>
            </p:cNvPr>
            <p:cNvSpPr>
              <a:spLocks noChangeArrowheads="1"/>
            </p:cNvSpPr>
            <p:nvPr/>
          </p:nvSpPr>
          <p:spPr bwMode="auto">
            <a:xfrm>
              <a:off x="108582373" y="106824517"/>
              <a:ext cx="1555531" cy="924910"/>
            </a:xfrm>
            <a:prstGeom prst="flowChartMultidocument">
              <a:avLst/>
            </a:prstGeom>
            <a:solidFill>
              <a:srgbClr val="D7AEC2"/>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Agency 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Web Services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AutoShape 13">
              <a:extLst>
                <a:ext uri="{FF2B5EF4-FFF2-40B4-BE49-F238E27FC236}">
                  <a16:creationId xmlns:a16="http://schemas.microsoft.com/office/drawing/2014/main" id="{407D56E3-30FC-4803-9FA9-3F2490095970}"/>
                </a:ext>
              </a:extLst>
            </p:cNvPr>
            <p:cNvSpPr>
              <a:spLocks noChangeArrowheads="1"/>
            </p:cNvSpPr>
            <p:nvPr/>
          </p:nvSpPr>
          <p:spPr bwMode="auto">
            <a:xfrm>
              <a:off x="110672617" y="106824517"/>
              <a:ext cx="1555531" cy="924910"/>
            </a:xfrm>
            <a:prstGeom prst="flowChartMultidocument">
              <a:avLst/>
            </a:prstGeom>
            <a:solidFill>
              <a:srgbClr val="D7AEC2"/>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Agency 3</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Web Services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AutoShape 14">
              <a:extLst>
                <a:ext uri="{FF2B5EF4-FFF2-40B4-BE49-F238E27FC236}">
                  <a16:creationId xmlns:a16="http://schemas.microsoft.com/office/drawing/2014/main" id="{636E3A01-1358-4947-88B4-EC957595F7F6}"/>
                </a:ext>
              </a:extLst>
            </p:cNvPr>
            <p:cNvSpPr>
              <a:spLocks noChangeArrowheads="1"/>
            </p:cNvSpPr>
            <p:nvPr/>
          </p:nvSpPr>
          <p:spPr bwMode="auto">
            <a:xfrm>
              <a:off x="112828552" y="106824517"/>
              <a:ext cx="1555531" cy="924910"/>
            </a:xfrm>
            <a:prstGeom prst="flowChartMultidocument">
              <a:avLst/>
            </a:prstGeom>
            <a:solidFill>
              <a:srgbClr val="D7AEC2"/>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Agency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Web Services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2063" name="AutoShape 15">
              <a:extLst>
                <a:ext uri="{FF2B5EF4-FFF2-40B4-BE49-F238E27FC236}">
                  <a16:creationId xmlns:a16="http://schemas.microsoft.com/office/drawing/2014/main" id="{1E9FA878-F03E-4BC7-B1E3-6AD570CDE088}"/>
                </a:ext>
              </a:extLst>
            </p:cNvPr>
            <p:cNvCxnSpPr>
              <a:cxnSpLocks noChangeShapeType="1"/>
              <a:stCxn id="9" idx="2"/>
              <a:endCxn id="4" idx="0"/>
            </p:cNvCxnSpPr>
            <p:nvPr/>
          </p:nvCxnSpPr>
          <p:spPr bwMode="auto">
            <a:xfrm rot="16200000" flipH="1">
              <a:off x="108065336" y="106587349"/>
              <a:ext cx="1298006" cy="3501118"/>
            </a:xfrm>
            <a:prstGeom prst="bentConnector3">
              <a:avLst>
                <a:gd name="adj1" fmla="val 34319"/>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064" name="AutoShape 16">
              <a:extLst>
                <a:ext uri="{FF2B5EF4-FFF2-40B4-BE49-F238E27FC236}">
                  <a16:creationId xmlns:a16="http://schemas.microsoft.com/office/drawing/2014/main" id="{8DE5AA72-7E6F-4A51-8912-93525887D619}"/>
                </a:ext>
              </a:extLst>
            </p:cNvPr>
            <p:cNvCxnSpPr>
              <a:cxnSpLocks noChangeShapeType="1"/>
              <a:stCxn id="10" idx="2"/>
              <a:endCxn id="4" idx="0"/>
            </p:cNvCxnSpPr>
            <p:nvPr/>
          </p:nvCxnSpPr>
          <p:spPr bwMode="auto">
            <a:xfrm rot="16200000" flipH="1">
              <a:off x="109263516" y="107785528"/>
              <a:ext cx="1298006" cy="1104759"/>
            </a:xfrm>
            <a:prstGeom prst="bentConnector3">
              <a:avLst>
                <a:gd name="adj1" fmla="val 34319"/>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065" name="AutoShape 17">
              <a:extLst>
                <a:ext uri="{FF2B5EF4-FFF2-40B4-BE49-F238E27FC236}">
                  <a16:creationId xmlns:a16="http://schemas.microsoft.com/office/drawing/2014/main" id="{C0A91B70-1E01-44AC-82DB-7A96A0ADA654}"/>
                </a:ext>
              </a:extLst>
            </p:cNvPr>
            <p:cNvCxnSpPr>
              <a:cxnSpLocks noChangeShapeType="1"/>
              <a:stCxn id="11" idx="2"/>
              <a:endCxn id="4" idx="0"/>
            </p:cNvCxnSpPr>
            <p:nvPr/>
          </p:nvCxnSpPr>
          <p:spPr bwMode="auto">
            <a:xfrm rot="5400000">
              <a:off x="110308638" y="107845165"/>
              <a:ext cx="1298006" cy="985485"/>
            </a:xfrm>
            <a:prstGeom prst="bentConnector3">
              <a:avLst>
                <a:gd name="adj1" fmla="val 34319"/>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066" name="AutoShape 18">
              <a:extLst>
                <a:ext uri="{FF2B5EF4-FFF2-40B4-BE49-F238E27FC236}">
                  <a16:creationId xmlns:a16="http://schemas.microsoft.com/office/drawing/2014/main" id="{A13BA7FD-2968-4C43-9432-386E185EC6A2}"/>
                </a:ext>
              </a:extLst>
            </p:cNvPr>
            <p:cNvCxnSpPr>
              <a:cxnSpLocks noChangeShapeType="1"/>
              <a:stCxn id="12" idx="2"/>
              <a:endCxn id="4" idx="0"/>
            </p:cNvCxnSpPr>
            <p:nvPr/>
          </p:nvCxnSpPr>
          <p:spPr bwMode="auto">
            <a:xfrm rot="5400000">
              <a:off x="111386605" y="106767198"/>
              <a:ext cx="1298006" cy="3141420"/>
            </a:xfrm>
            <a:prstGeom prst="bentConnector3">
              <a:avLst>
                <a:gd name="adj1" fmla="val 34319"/>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spTree>
    <p:extLst>
      <p:ext uri="{BB962C8B-B14F-4D97-AF65-F5344CB8AC3E}">
        <p14:creationId xmlns:p14="http://schemas.microsoft.com/office/powerpoint/2010/main" val="1567040300"/>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325563"/>
          </a:xfrm>
        </p:spPr>
        <p:txBody>
          <a:bodyPr/>
          <a:lstStyle/>
          <a:p>
            <a:r>
              <a:rPr lang="en-US" dirty="0"/>
              <a:t>How will it work? </a:t>
            </a:r>
          </a:p>
        </p:txBody>
      </p:sp>
      <p:sp>
        <p:nvSpPr>
          <p:cNvPr id="3" name="Content Placeholder 2"/>
          <p:cNvSpPr>
            <a:spLocks noGrp="1"/>
          </p:cNvSpPr>
          <p:nvPr>
            <p:ph idx="1"/>
          </p:nvPr>
        </p:nvSpPr>
        <p:spPr>
          <a:xfrm>
            <a:off x="628650" y="1226587"/>
            <a:ext cx="7886700" cy="2021543"/>
          </a:xfrm>
        </p:spPr>
        <p:txBody>
          <a:bodyPr/>
          <a:lstStyle/>
          <a:p>
            <a:r>
              <a:rPr lang="en-US" sz="3500" dirty="0"/>
              <a:t>Application Server</a:t>
            </a:r>
          </a:p>
          <a:p>
            <a:pPr lvl="1"/>
            <a:r>
              <a:rPr lang="en-US" sz="3200" dirty="0">
                <a:solidFill>
                  <a:srgbClr val="D8B846"/>
                </a:solidFill>
              </a:rPr>
              <a:t>TraCS Server Install including</a:t>
            </a:r>
          </a:p>
          <a:p>
            <a:pPr lvl="2"/>
            <a:r>
              <a:rPr lang="en-US" sz="2800" dirty="0">
                <a:solidFill>
                  <a:srgbClr val="D8B846"/>
                </a:solidFill>
              </a:rPr>
              <a:t>Web Services</a:t>
            </a:r>
          </a:p>
          <a:p>
            <a:pPr lvl="2"/>
            <a:r>
              <a:rPr lang="en-US" sz="2800" dirty="0">
                <a:solidFill>
                  <a:srgbClr val="D8B846"/>
                </a:solidFill>
              </a:rPr>
              <a:t>Update Services</a:t>
            </a:r>
          </a:p>
        </p:txBody>
      </p:sp>
      <p:sp>
        <p:nvSpPr>
          <p:cNvPr id="4" name="Content Placeholder 2">
            <a:extLst>
              <a:ext uri="{FF2B5EF4-FFF2-40B4-BE49-F238E27FC236}">
                <a16:creationId xmlns:a16="http://schemas.microsoft.com/office/drawing/2014/main" id="{302E7534-C338-4A2C-8C7C-AC1182CAF791}"/>
              </a:ext>
            </a:extLst>
          </p:cNvPr>
          <p:cNvSpPr txBox="1">
            <a:spLocks/>
          </p:cNvSpPr>
          <p:nvPr/>
        </p:nvSpPr>
        <p:spPr>
          <a:xfrm>
            <a:off x="628650" y="3429000"/>
            <a:ext cx="7886700" cy="520002"/>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IIS</a:t>
            </a:r>
          </a:p>
        </p:txBody>
      </p:sp>
      <p:sp>
        <p:nvSpPr>
          <p:cNvPr id="5" name="Content Placeholder 2">
            <a:extLst>
              <a:ext uri="{FF2B5EF4-FFF2-40B4-BE49-F238E27FC236}">
                <a16:creationId xmlns:a16="http://schemas.microsoft.com/office/drawing/2014/main" id="{74280F22-BBF0-4A1F-A7F0-4635E2041685}"/>
              </a:ext>
            </a:extLst>
          </p:cNvPr>
          <p:cNvSpPr txBox="1">
            <a:spLocks/>
          </p:cNvSpPr>
          <p:nvPr/>
        </p:nvSpPr>
        <p:spPr>
          <a:xfrm>
            <a:off x="628650" y="3949002"/>
            <a:ext cx="7886700" cy="2383283"/>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Network Resources</a:t>
            </a:r>
          </a:p>
          <a:p>
            <a:pPr lvl="2"/>
            <a:r>
              <a:rPr lang="en-US" sz="2800" dirty="0">
                <a:solidFill>
                  <a:srgbClr val="D8B846"/>
                </a:solidFill>
              </a:rPr>
              <a:t>RMS Folder</a:t>
            </a:r>
          </a:p>
          <a:p>
            <a:pPr lvl="2"/>
            <a:r>
              <a:rPr lang="en-US" sz="2800" dirty="0">
                <a:solidFill>
                  <a:srgbClr val="D8B846"/>
                </a:solidFill>
              </a:rPr>
              <a:t>Table Downloads</a:t>
            </a:r>
          </a:p>
          <a:p>
            <a:pPr lvl="2"/>
            <a:r>
              <a:rPr lang="en-US" sz="2800" dirty="0">
                <a:solidFill>
                  <a:srgbClr val="D8B846"/>
                </a:solidFill>
              </a:rPr>
              <a:t>Packs</a:t>
            </a:r>
          </a:p>
          <a:p>
            <a:pPr lvl="2"/>
            <a:r>
              <a:rPr lang="en-US" sz="2800" dirty="0">
                <a:solidFill>
                  <a:srgbClr val="D8B846"/>
                </a:solidFill>
              </a:rPr>
              <a:t>Attachments</a:t>
            </a:r>
          </a:p>
        </p:txBody>
      </p:sp>
    </p:spTree>
    <p:extLst>
      <p:ext uri="{BB962C8B-B14F-4D97-AF65-F5344CB8AC3E}">
        <p14:creationId xmlns:p14="http://schemas.microsoft.com/office/powerpoint/2010/main" val="8383628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325563"/>
          </a:xfrm>
        </p:spPr>
        <p:txBody>
          <a:bodyPr/>
          <a:lstStyle/>
          <a:p>
            <a:r>
              <a:rPr lang="en-US" dirty="0"/>
              <a:t>How will it work? </a:t>
            </a:r>
          </a:p>
        </p:txBody>
      </p:sp>
      <p:sp>
        <p:nvSpPr>
          <p:cNvPr id="3" name="Content Placeholder 2"/>
          <p:cNvSpPr>
            <a:spLocks noGrp="1"/>
          </p:cNvSpPr>
          <p:nvPr>
            <p:ph idx="1"/>
          </p:nvPr>
        </p:nvSpPr>
        <p:spPr>
          <a:xfrm>
            <a:off x="628650" y="1226587"/>
            <a:ext cx="7886700" cy="3375902"/>
          </a:xfrm>
        </p:spPr>
        <p:txBody>
          <a:bodyPr/>
          <a:lstStyle/>
          <a:p>
            <a:r>
              <a:rPr lang="en-US" sz="3500" dirty="0"/>
              <a:t>SQL Database Server</a:t>
            </a:r>
          </a:p>
          <a:p>
            <a:pPr lvl="1"/>
            <a:r>
              <a:rPr lang="en-US" sz="3200" dirty="0">
                <a:solidFill>
                  <a:srgbClr val="D8B846"/>
                </a:solidFill>
              </a:rPr>
              <a:t>Houses the Agency’s Data</a:t>
            </a:r>
          </a:p>
          <a:p>
            <a:pPr lvl="2"/>
            <a:r>
              <a:rPr lang="en-US" sz="2800" dirty="0">
                <a:solidFill>
                  <a:srgbClr val="D8B846"/>
                </a:solidFill>
              </a:rPr>
              <a:t>Users</a:t>
            </a:r>
          </a:p>
          <a:p>
            <a:pPr lvl="2"/>
            <a:r>
              <a:rPr lang="en-US" sz="2800" dirty="0">
                <a:solidFill>
                  <a:srgbClr val="D8B846"/>
                </a:solidFill>
              </a:rPr>
              <a:t>Support</a:t>
            </a:r>
          </a:p>
          <a:p>
            <a:pPr lvl="2"/>
            <a:r>
              <a:rPr lang="en-US" sz="2800" dirty="0">
                <a:solidFill>
                  <a:srgbClr val="D8B846"/>
                </a:solidFill>
              </a:rPr>
              <a:t>Data</a:t>
            </a:r>
          </a:p>
          <a:p>
            <a:pPr lvl="2"/>
            <a:r>
              <a:rPr lang="en-US" sz="2800" dirty="0">
                <a:solidFill>
                  <a:srgbClr val="D8B846"/>
                </a:solidFill>
              </a:rPr>
              <a:t>Log</a:t>
            </a:r>
          </a:p>
          <a:p>
            <a:pPr lvl="2"/>
            <a:r>
              <a:rPr lang="en-US" sz="2800" dirty="0">
                <a:solidFill>
                  <a:srgbClr val="D8B846"/>
                </a:solidFill>
              </a:rPr>
              <a:t>Update</a:t>
            </a:r>
          </a:p>
          <a:p>
            <a:pPr lvl="2"/>
            <a:endParaRPr lang="en-US" sz="2800" dirty="0">
              <a:solidFill>
                <a:srgbClr val="D8B846"/>
              </a:solidFill>
            </a:endParaRPr>
          </a:p>
        </p:txBody>
      </p:sp>
      <p:sp>
        <p:nvSpPr>
          <p:cNvPr id="4" name="Content Placeholder 2">
            <a:extLst>
              <a:ext uri="{FF2B5EF4-FFF2-40B4-BE49-F238E27FC236}">
                <a16:creationId xmlns:a16="http://schemas.microsoft.com/office/drawing/2014/main" id="{50E62336-5785-476D-9200-AA31D9476D26}"/>
              </a:ext>
            </a:extLst>
          </p:cNvPr>
          <p:cNvSpPr txBox="1">
            <a:spLocks/>
          </p:cNvSpPr>
          <p:nvPr/>
        </p:nvSpPr>
        <p:spPr>
          <a:xfrm>
            <a:off x="628650" y="4602489"/>
            <a:ext cx="7886700" cy="1808359"/>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dirty="0"/>
              <a:t>Database Server Backup</a:t>
            </a:r>
          </a:p>
          <a:p>
            <a:pPr lvl="1"/>
            <a:r>
              <a:rPr lang="en-US" sz="3200" dirty="0">
                <a:solidFill>
                  <a:srgbClr val="D8B846"/>
                </a:solidFill>
              </a:rPr>
              <a:t>Will run once per day early morning</a:t>
            </a:r>
          </a:p>
        </p:txBody>
      </p:sp>
    </p:spTree>
    <p:extLst>
      <p:ext uri="{BB962C8B-B14F-4D97-AF65-F5344CB8AC3E}">
        <p14:creationId xmlns:p14="http://schemas.microsoft.com/office/powerpoint/2010/main" val="18609937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325563"/>
          </a:xfrm>
        </p:spPr>
        <p:txBody>
          <a:bodyPr/>
          <a:lstStyle/>
          <a:p>
            <a:r>
              <a:rPr lang="en-US" dirty="0"/>
              <a:t>How will it work? </a:t>
            </a:r>
          </a:p>
        </p:txBody>
      </p:sp>
      <p:sp>
        <p:nvSpPr>
          <p:cNvPr id="3" name="Content Placeholder 2"/>
          <p:cNvSpPr>
            <a:spLocks noGrp="1"/>
          </p:cNvSpPr>
          <p:nvPr>
            <p:ph idx="1"/>
          </p:nvPr>
        </p:nvSpPr>
        <p:spPr>
          <a:xfrm>
            <a:off x="628650" y="1226586"/>
            <a:ext cx="7886700" cy="1136469"/>
          </a:xfrm>
        </p:spPr>
        <p:txBody>
          <a:bodyPr/>
          <a:lstStyle/>
          <a:p>
            <a:r>
              <a:rPr lang="en-US" sz="3500" dirty="0"/>
              <a:t>Transmission Workstation</a:t>
            </a:r>
          </a:p>
          <a:p>
            <a:pPr lvl="1"/>
            <a:r>
              <a:rPr lang="en-US" sz="2800" dirty="0">
                <a:solidFill>
                  <a:srgbClr val="D8B846"/>
                </a:solidFill>
              </a:rPr>
              <a:t>TraCS Workstation Client</a:t>
            </a:r>
          </a:p>
        </p:txBody>
      </p:sp>
      <p:sp>
        <p:nvSpPr>
          <p:cNvPr id="6" name="Content Placeholder 2">
            <a:extLst>
              <a:ext uri="{FF2B5EF4-FFF2-40B4-BE49-F238E27FC236}">
                <a16:creationId xmlns:a16="http://schemas.microsoft.com/office/drawing/2014/main" id="{C20BEEAA-D9D6-497D-8540-664E93F0FE5D}"/>
              </a:ext>
            </a:extLst>
          </p:cNvPr>
          <p:cNvSpPr txBox="1">
            <a:spLocks/>
          </p:cNvSpPr>
          <p:nvPr/>
        </p:nvSpPr>
        <p:spPr>
          <a:xfrm>
            <a:off x="628650" y="2272679"/>
            <a:ext cx="7886700" cy="2856315"/>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Services Installed</a:t>
            </a:r>
          </a:p>
          <a:p>
            <a:pPr lvl="2"/>
            <a:r>
              <a:rPr lang="en-US" sz="2800" dirty="0">
                <a:solidFill>
                  <a:srgbClr val="D8B846"/>
                </a:solidFill>
              </a:rPr>
              <a:t>Email	</a:t>
            </a:r>
          </a:p>
          <a:p>
            <a:pPr lvl="2"/>
            <a:r>
              <a:rPr lang="en-US" sz="2800" dirty="0">
                <a:solidFill>
                  <a:srgbClr val="D8B846"/>
                </a:solidFill>
              </a:rPr>
              <a:t>Notification</a:t>
            </a:r>
          </a:p>
          <a:p>
            <a:pPr lvl="2"/>
            <a:r>
              <a:rPr lang="en-US" sz="2800" dirty="0">
                <a:solidFill>
                  <a:srgbClr val="D8B846"/>
                </a:solidFill>
              </a:rPr>
              <a:t>Batch Import / Export</a:t>
            </a:r>
          </a:p>
          <a:p>
            <a:pPr lvl="2"/>
            <a:r>
              <a:rPr lang="en-US" sz="2800" dirty="0">
                <a:solidFill>
                  <a:srgbClr val="D8B846"/>
                </a:solidFill>
              </a:rPr>
              <a:t>Batch </a:t>
            </a:r>
            <a:r>
              <a:rPr lang="en-US" sz="2800" dirty="0" err="1">
                <a:solidFill>
                  <a:srgbClr val="D8B846"/>
                </a:solidFill>
              </a:rPr>
              <a:t>TransComm</a:t>
            </a:r>
            <a:endParaRPr lang="en-US" sz="2800" dirty="0">
              <a:solidFill>
                <a:srgbClr val="D8B846"/>
              </a:solidFill>
            </a:endParaRPr>
          </a:p>
          <a:p>
            <a:pPr lvl="3"/>
            <a:r>
              <a:rPr lang="en-US" sz="2600" dirty="0">
                <a:solidFill>
                  <a:srgbClr val="D8B846"/>
                </a:solidFill>
              </a:rPr>
              <a:t>Transmit 1 – 3 times per day</a:t>
            </a:r>
          </a:p>
          <a:p>
            <a:pPr lvl="2"/>
            <a:endParaRPr lang="en-US" sz="2800" dirty="0">
              <a:solidFill>
                <a:srgbClr val="D8B846"/>
              </a:solidFill>
            </a:endParaRPr>
          </a:p>
        </p:txBody>
      </p:sp>
    </p:spTree>
    <p:extLst>
      <p:ext uri="{BB962C8B-B14F-4D97-AF65-F5344CB8AC3E}">
        <p14:creationId xmlns:p14="http://schemas.microsoft.com/office/powerpoint/2010/main" val="38729693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1894"/>
            <a:ext cx="7886700" cy="1136469"/>
          </a:xfrm>
        </p:spPr>
        <p:txBody>
          <a:bodyPr/>
          <a:lstStyle/>
          <a:p>
            <a:r>
              <a:rPr lang="en-US" dirty="0"/>
              <a:t>How will it work? </a:t>
            </a:r>
          </a:p>
        </p:txBody>
      </p:sp>
      <p:sp>
        <p:nvSpPr>
          <p:cNvPr id="3" name="Content Placeholder 2"/>
          <p:cNvSpPr>
            <a:spLocks noGrp="1"/>
          </p:cNvSpPr>
          <p:nvPr>
            <p:ph idx="1"/>
          </p:nvPr>
        </p:nvSpPr>
        <p:spPr>
          <a:xfrm>
            <a:off x="628650" y="1226586"/>
            <a:ext cx="7886700" cy="1136469"/>
          </a:xfrm>
        </p:spPr>
        <p:txBody>
          <a:bodyPr/>
          <a:lstStyle/>
          <a:p>
            <a:r>
              <a:rPr lang="en-US" sz="3500" dirty="0"/>
              <a:t>Dedicated Help Desk Workstation</a:t>
            </a:r>
          </a:p>
          <a:p>
            <a:pPr lvl="1"/>
            <a:r>
              <a:rPr lang="en-US" sz="2800" dirty="0">
                <a:solidFill>
                  <a:srgbClr val="D8B846"/>
                </a:solidFill>
              </a:rPr>
              <a:t>TraCS Workstation Client</a:t>
            </a:r>
          </a:p>
        </p:txBody>
      </p:sp>
      <p:sp>
        <p:nvSpPr>
          <p:cNvPr id="6" name="Content Placeholder 2">
            <a:extLst>
              <a:ext uri="{FF2B5EF4-FFF2-40B4-BE49-F238E27FC236}">
                <a16:creationId xmlns:a16="http://schemas.microsoft.com/office/drawing/2014/main" id="{C20BEEAA-D9D6-497D-8540-664E93F0FE5D}"/>
              </a:ext>
            </a:extLst>
          </p:cNvPr>
          <p:cNvSpPr txBox="1">
            <a:spLocks/>
          </p:cNvSpPr>
          <p:nvPr/>
        </p:nvSpPr>
        <p:spPr>
          <a:xfrm>
            <a:off x="628650" y="2252583"/>
            <a:ext cx="7886700" cy="199787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3200" dirty="0">
                <a:solidFill>
                  <a:srgbClr val="D8B846"/>
                </a:solidFill>
              </a:rPr>
              <a:t>Tasks </a:t>
            </a:r>
          </a:p>
          <a:p>
            <a:pPr lvl="2"/>
            <a:r>
              <a:rPr lang="en-US" sz="2800" dirty="0">
                <a:solidFill>
                  <a:srgbClr val="D8B846"/>
                </a:solidFill>
              </a:rPr>
              <a:t>Add Users (first time)	</a:t>
            </a:r>
          </a:p>
          <a:p>
            <a:pPr lvl="2"/>
            <a:r>
              <a:rPr lang="en-US" sz="2800" dirty="0">
                <a:solidFill>
                  <a:srgbClr val="D8B846"/>
                </a:solidFill>
              </a:rPr>
              <a:t>Notification (create specialized updates)</a:t>
            </a:r>
          </a:p>
          <a:p>
            <a:pPr lvl="2"/>
            <a:r>
              <a:rPr lang="en-US" sz="2800" dirty="0">
                <a:solidFill>
                  <a:srgbClr val="D8B846"/>
                </a:solidFill>
              </a:rPr>
              <a:t>Monitor for User Agency Issues</a:t>
            </a:r>
          </a:p>
          <a:p>
            <a:pPr lvl="2"/>
            <a:endParaRPr lang="en-US" sz="2800" dirty="0">
              <a:solidFill>
                <a:srgbClr val="D8B846"/>
              </a:solidFill>
            </a:endParaRPr>
          </a:p>
        </p:txBody>
      </p:sp>
    </p:spTree>
    <p:extLst>
      <p:ext uri="{BB962C8B-B14F-4D97-AF65-F5344CB8AC3E}">
        <p14:creationId xmlns:p14="http://schemas.microsoft.com/office/powerpoint/2010/main" val="17028360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WisDOT template standard screen gray backgroun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DOT template standard screen blue backgroun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2568</TotalTime>
  <Words>1339</Words>
  <Application>Microsoft Office PowerPoint</Application>
  <PresentationFormat>On-screen Show (4:3)</PresentationFormat>
  <Paragraphs>301</Paragraphs>
  <Slides>20</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Arial Narrow</vt:lpstr>
      <vt:lpstr>Calibri</vt:lpstr>
      <vt:lpstr>Calibri Light</vt:lpstr>
      <vt:lpstr>Wingdings</vt:lpstr>
      <vt:lpstr>WisDOT template standard screen gray background</vt:lpstr>
      <vt:lpstr>WisDOT template standard screen blue background</vt:lpstr>
      <vt:lpstr>2019 Badger TraCS User Conference</vt:lpstr>
      <vt:lpstr>Wisconsin’s Goal</vt:lpstr>
      <vt:lpstr>How to Accomplish Goal</vt:lpstr>
      <vt:lpstr>Who May Participate in the DOT/DSP Hosted Solution?</vt:lpstr>
      <vt:lpstr>What will the Statewide Centralized TraCS Database look like?</vt:lpstr>
      <vt:lpstr>How will it work? </vt:lpstr>
      <vt:lpstr>How will it work? </vt:lpstr>
      <vt:lpstr>How will it work? </vt:lpstr>
      <vt:lpstr>How will it work? </vt:lpstr>
      <vt:lpstr>Responsibilities </vt:lpstr>
      <vt:lpstr>Responsibilities (cont.) </vt:lpstr>
      <vt:lpstr>Form Flow Status </vt:lpstr>
      <vt:lpstr>Form Flow Status (cont.) </vt:lpstr>
      <vt:lpstr>Transmission Process</vt:lpstr>
      <vt:lpstr> Project Timeline </vt:lpstr>
      <vt:lpstr>Transition Steps</vt:lpstr>
      <vt:lpstr>Costs to sustain the Centralized Database</vt:lpstr>
      <vt:lpstr>PowerPoint Presentation</vt:lpstr>
      <vt:lpstr>Other Items to Note</vt:lpstr>
      <vt:lpstr>Questions?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KIRKPATRICK, MARY K</dc:creator>
  <cp:lastModifiedBy>Schwartz, Darlene - DOT</cp:lastModifiedBy>
  <cp:revision>179</cp:revision>
  <cp:lastPrinted>2019-10-14T18:06:24Z</cp:lastPrinted>
  <dcterms:created xsi:type="dcterms:W3CDTF">2017-03-13T20:15:47Z</dcterms:created>
  <dcterms:modified xsi:type="dcterms:W3CDTF">2019-10-14T18:07:28Z</dcterms:modified>
</cp:coreProperties>
</file>