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65"/>
  </p:notesMasterIdLst>
  <p:handoutMasterIdLst>
    <p:handoutMasterId r:id="rId66"/>
  </p:handoutMasterIdLst>
  <p:sldIdLst>
    <p:sldId id="256" r:id="rId2"/>
    <p:sldId id="259" r:id="rId3"/>
    <p:sldId id="261" r:id="rId4"/>
    <p:sldId id="260" r:id="rId5"/>
    <p:sldId id="350" r:id="rId6"/>
    <p:sldId id="351" r:id="rId7"/>
    <p:sldId id="262" r:id="rId8"/>
    <p:sldId id="264" r:id="rId9"/>
    <p:sldId id="352" r:id="rId10"/>
    <p:sldId id="353" r:id="rId11"/>
    <p:sldId id="349" r:id="rId12"/>
    <p:sldId id="354" r:id="rId13"/>
    <p:sldId id="355" r:id="rId14"/>
    <p:sldId id="268" r:id="rId15"/>
    <p:sldId id="269" r:id="rId16"/>
    <p:sldId id="270" r:id="rId17"/>
    <p:sldId id="271" r:id="rId18"/>
    <p:sldId id="272" r:id="rId19"/>
    <p:sldId id="347" r:id="rId20"/>
    <p:sldId id="345" r:id="rId21"/>
    <p:sldId id="273" r:id="rId22"/>
    <p:sldId id="274" r:id="rId23"/>
    <p:sldId id="275" r:id="rId24"/>
    <p:sldId id="276" r:id="rId25"/>
    <p:sldId id="277" r:id="rId26"/>
    <p:sldId id="278" r:id="rId27"/>
    <p:sldId id="280" r:id="rId28"/>
    <p:sldId id="281" r:id="rId29"/>
    <p:sldId id="282" r:id="rId30"/>
    <p:sldId id="329" r:id="rId31"/>
    <p:sldId id="283" r:id="rId32"/>
    <p:sldId id="285" r:id="rId33"/>
    <p:sldId id="334" r:id="rId34"/>
    <p:sldId id="335" r:id="rId35"/>
    <p:sldId id="336" r:id="rId36"/>
    <p:sldId id="289" r:id="rId37"/>
    <p:sldId id="290" r:id="rId38"/>
    <p:sldId id="291" r:id="rId39"/>
    <p:sldId id="292" r:id="rId40"/>
    <p:sldId id="293" r:id="rId41"/>
    <p:sldId id="294" r:id="rId42"/>
    <p:sldId id="295" r:id="rId43"/>
    <p:sldId id="339" r:id="rId44"/>
    <p:sldId id="340" r:id="rId45"/>
    <p:sldId id="300" r:id="rId46"/>
    <p:sldId id="301" r:id="rId47"/>
    <p:sldId id="302" r:id="rId48"/>
    <p:sldId id="304" r:id="rId49"/>
    <p:sldId id="342" r:id="rId50"/>
    <p:sldId id="343" r:id="rId51"/>
    <p:sldId id="344" r:id="rId52"/>
    <p:sldId id="306" r:id="rId53"/>
    <p:sldId id="307" r:id="rId54"/>
    <p:sldId id="308" r:id="rId55"/>
    <p:sldId id="311" r:id="rId56"/>
    <p:sldId id="312" r:id="rId57"/>
    <p:sldId id="313" r:id="rId58"/>
    <p:sldId id="314" r:id="rId59"/>
    <p:sldId id="315" r:id="rId60"/>
    <p:sldId id="316" r:id="rId61"/>
    <p:sldId id="317" r:id="rId62"/>
    <p:sldId id="319" r:id="rId63"/>
    <p:sldId id="323"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7513E1E4-5E2E-4ACB-AD5A-66CDB50A24D1}">
          <p14:sldIdLst>
            <p14:sldId id="256"/>
          </p14:sldIdLst>
        </p14:section>
        <p14:section name="TraCS Resources &amp; Contact Info" id="{F81F0C69-0C20-4483-87E6-70E3BE19D1C5}">
          <p14:sldIdLst>
            <p14:sldId id="259"/>
          </p14:sldIdLst>
        </p14:section>
        <p14:section name="Forms Life Cycle" id="{5077C238-9E1A-4892-9CDE-6A4CECC12627}">
          <p14:sldIdLst>
            <p14:sldId id="261"/>
          </p14:sldIdLst>
        </p14:section>
        <p14:section name="End-Shift vs. Start-Shift" id="{7663218C-4E03-4DF1-AD84-2689A8F73A30}">
          <p14:sldIdLst>
            <p14:sldId id="260"/>
            <p14:sldId id="350"/>
            <p14:sldId id="351"/>
          </p14:sldIdLst>
        </p14:section>
        <p14:section name="Forms Manager &amp; Viewer" id="{FB05874A-BDA8-4DFA-A04F-5F8E5DE56D11}">
          <p14:sldIdLst>
            <p14:sldId id="262"/>
          </p14:sldIdLst>
        </p14:section>
        <p14:section name="Form Statuses" id="{AC00F9F6-5A6D-413A-BEF7-15E08D8168AE}">
          <p14:sldIdLst>
            <p14:sldId id="264"/>
          </p14:sldIdLst>
        </p14:section>
        <p14:section name="Changing Field Information" id="{570D1DD9-3802-43BA-9989-6C9694CD1C71}">
          <p14:sldIdLst>
            <p14:sldId id="352"/>
            <p14:sldId id="353"/>
            <p14:sldId id="349"/>
          </p14:sldIdLst>
        </p14:section>
        <p14:section name="Access Levels Report" id="{34BCB8D8-481B-4C94-9122-A19A058DF517}">
          <p14:sldIdLst>
            <p14:sldId id="354"/>
            <p14:sldId id="355"/>
          </p14:sldIdLst>
        </p14:section>
        <p14:section name="Confidential Forms &amp; Cases" id="{37D433C1-8593-4699-A7B4-B8F8C7919297}">
          <p14:sldIdLst>
            <p14:sldId id="268"/>
            <p14:sldId id="269"/>
          </p14:sldIdLst>
        </p14:section>
        <p14:section name="Office Start-Shift" id="{5FE5368F-6ED7-4432-8EFD-E8AEA7D30DB0}">
          <p14:sldIdLst>
            <p14:sldId id="270"/>
          </p14:sldIdLst>
        </p14:section>
        <p14:section name="Common Information" id="{AEECF6C5-A16D-45B9-B5F5-C397D8236982}">
          <p14:sldIdLst>
            <p14:sldId id="271"/>
          </p14:sldIdLst>
        </p14:section>
        <p14:section name="Archiving/Unarchiving" id="{790D1C6F-B5B9-4699-949C-747F2B57C554}">
          <p14:sldIdLst>
            <p14:sldId id="272"/>
            <p14:sldId id="347"/>
          </p14:sldIdLst>
        </p14:section>
        <p14:section name="Form Tags" id="{6A80E1B2-A66D-48E3-BD25-AFA3AD99F28E}">
          <p14:sldIdLst>
            <p14:sldId id="345"/>
            <p14:sldId id="273"/>
          </p14:sldIdLst>
        </p14:section>
        <p14:section name="On Behalf Of" id="{E481FA1C-52CB-4ED5-98AD-37779DE18D27}">
          <p14:sldIdLst>
            <p14:sldId id="274"/>
          </p14:sldIdLst>
        </p14:section>
        <p14:section name="Transmission" id="{18F40935-4BB4-4DB3-8127-FD45AE137214}">
          <p14:sldIdLst>
            <p14:sldId id="275"/>
            <p14:sldId id="276"/>
            <p14:sldId id="277"/>
          </p14:sldIdLst>
        </p14:section>
        <p14:section name="DA Routing" id="{31D0A3E4-D134-45DE-9C6A-BE841EA954BC}">
          <p14:sldIdLst>
            <p14:sldId id="278"/>
          </p14:sldIdLst>
        </p14:section>
        <p14:section name="WIJIS Dashboard" id="{05643B4D-3557-416C-AD8C-942B99D20F06}">
          <p14:sldIdLst>
            <p14:sldId id="280"/>
          </p14:sldIdLst>
        </p14:section>
        <p14:section name="Where Forms Go" id="{A2F4010D-F43D-4A35-A06B-EC9ACBA4B586}">
          <p14:sldIdLst>
            <p14:sldId id="281"/>
          </p14:sldIdLst>
        </p14:section>
        <p14:section name="Managing Citation Numbers" id="{AE22FFCD-C111-4E49-B9F2-4D5E94AB196B}">
          <p14:sldIdLst>
            <p14:sldId id="282"/>
            <p14:sldId id="329"/>
            <p14:sldId id="283"/>
            <p14:sldId id="285"/>
            <p14:sldId id="334"/>
            <p14:sldId id="335"/>
            <p14:sldId id="336"/>
            <p14:sldId id="289"/>
          </p14:sldIdLst>
        </p14:section>
        <p14:section name="Advanced Forms Manager" id="{24F5661E-2B7B-4CB4-8298-C4B7F43FB860}">
          <p14:sldIdLst>
            <p14:sldId id="290"/>
            <p14:sldId id="291"/>
          </p14:sldIdLst>
        </p14:section>
        <p14:section name="Search Features" id="{B577E11C-EE75-4AB4-8A52-1C048B3F5F21}">
          <p14:sldIdLst>
            <p14:sldId id="292"/>
            <p14:sldId id="293"/>
            <p14:sldId id="294"/>
            <p14:sldId id="295"/>
          </p14:sldIdLst>
        </p14:section>
        <p14:section name="Advanced Search" id="{A32244D4-4028-428E-BFC2-81EA0864F61E}">
          <p14:sldIdLst>
            <p14:sldId id="339"/>
          </p14:sldIdLst>
        </p14:section>
        <p14:section name="Analysis Reports" id="{215E8CEB-CD6C-45A6-905B-6C907960E23E}">
          <p14:sldIdLst>
            <p14:sldId id="340"/>
          </p14:sldIdLst>
        </p14:section>
        <p14:section name="Ad-hoc Queries" id="{73FCC151-3838-4948-A0E7-3015D735A3B4}">
          <p14:sldIdLst>
            <p14:sldId id="300"/>
          </p14:sldIdLst>
        </p14:section>
        <p14:section name="Pin Maps" id="{AAC78B41-0B3E-4253-B76B-0355CE55E89B}">
          <p14:sldIdLst>
            <p14:sldId id="301"/>
          </p14:sldIdLst>
        </p14:section>
        <p14:section name="Understanding &amp; Resolving Errors" id="{9BE3D796-73E9-434C-8346-DDF2D577D595}">
          <p14:sldIdLst>
            <p14:sldId id="302"/>
          </p14:sldIdLst>
        </p14:section>
        <p14:section name="Reading Error Logs" id="{BA648A2A-6570-46A9-8D9B-7908E3014D15}">
          <p14:sldIdLst>
            <p14:sldId id="304"/>
            <p14:sldId id="342"/>
            <p14:sldId id="343"/>
            <p14:sldId id="344"/>
          </p14:sldIdLst>
        </p14:section>
        <p14:section name="Decode Document Number" id="{C948EDE2-43FF-4F3F-8391-F6ABCBE54BDC}">
          <p14:sldIdLst>
            <p14:sldId id="306"/>
          </p14:sldIdLst>
        </p14:section>
        <p14:section name="Working with Cases/RMS" id="{AEF7A444-43F3-47E0-9730-C55D5923EB98}">
          <p14:sldIdLst>
            <p14:sldId id="307"/>
            <p14:sldId id="308"/>
            <p14:sldId id="311"/>
            <p14:sldId id="312"/>
            <p14:sldId id="313"/>
            <p14:sldId id="314"/>
            <p14:sldId id="315"/>
            <p14:sldId id="316"/>
          </p14:sldIdLst>
        </p14:section>
        <p14:section name="Fulfilling Records Requests" id="{A628AFB3-F6B3-47EE-A76E-4327D16D81FC}">
          <p14:sldIdLst>
            <p14:sldId id="317"/>
          </p14:sldIdLst>
        </p14:section>
        <p14:section name="Understanding Master Index" id="{0F2D4122-5294-4AC0-BC8B-21BC8C7CE84B}">
          <p14:sldIdLst>
            <p14:sldId id="319"/>
          </p14:sldIdLst>
        </p14:section>
        <p14:section name="Analysis Reports for Cases" id="{4C934EB9-A176-4BCF-858B-2F74686ADBDA}">
          <p14:sldIdLst>
            <p14:sldId id="32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PTA, ANMOL" initials="GA" lastIdx="5" clrIdx="0">
    <p:extLst>
      <p:ext uri="{19B8F6BF-5375-455C-9EA6-DF929625EA0E}">
        <p15:presenceInfo xmlns:p15="http://schemas.microsoft.com/office/powerpoint/2012/main" userId="S-1-5-21-2014430026-1432593244-2068819953-5927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72" autoAdjust="0"/>
    <p:restoredTop sz="66303" autoAdjust="0"/>
  </p:normalViewPr>
  <p:slideViewPr>
    <p:cSldViewPr snapToGrid="0">
      <p:cViewPr varScale="1">
        <p:scale>
          <a:sx n="69" d="100"/>
          <a:sy n="69" d="100"/>
        </p:scale>
        <p:origin x="1614" y="78"/>
      </p:cViewPr>
      <p:guideLst/>
    </p:cSldViewPr>
  </p:slideViewPr>
  <p:notesTextViewPr>
    <p:cViewPr>
      <p:scale>
        <a:sx n="3" d="2"/>
        <a:sy n="3" d="2"/>
      </p:scale>
      <p:origin x="0" y="0"/>
    </p:cViewPr>
  </p:notesTextViewPr>
  <p:notesViewPr>
    <p:cSldViewPr snapToGrid="0">
      <p:cViewPr varScale="1">
        <p:scale>
          <a:sx n="81" d="100"/>
          <a:sy n="81" d="100"/>
        </p:scale>
        <p:origin x="3174"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8-01T17:08:31.251" idx="2">
    <p:pos x="7156" y="2029"/>
    <p:text>When I was in TraCS, I did not see this dialog box. These instructions are copied from the Office Guide, is it up to date?</p:text>
    <p:extLst>
      <p:ext uri="{C676402C-5697-4E1C-873F-D02D1690AC5C}">
        <p15:threadingInfo xmlns:p15="http://schemas.microsoft.com/office/powerpoint/2012/main" timeZoneBias="300"/>
      </p:ext>
    </p:extLst>
  </p:cm>
  <p:cm authorId="1" dt="2017-08-01T17:10:33.830" idx="3">
    <p:pos x="7156" y="2125"/>
    <p:text>I pulled this screenshot from the office guide as a placeholder</p:text>
    <p:extLst>
      <p:ext uri="{C676402C-5697-4E1C-873F-D02D1690AC5C}">
        <p15:threadingInfo xmlns:p15="http://schemas.microsoft.com/office/powerpoint/2012/main" timeZoneBias="300">
          <p15:parentCm authorId="1" idx="2"/>
        </p15:threadingInfo>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3468A3-34B9-46DD-ABF3-A7B1363630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DD0DCF5F-F45E-4616-AA23-D2A91B4B1D5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F8D7AC-8CC7-428B-B1C0-EBC3CB6F8E5B}" type="datetimeFigureOut">
              <a:rPr lang="en-US" smtClean="0"/>
              <a:t>10/9/2019</a:t>
            </a:fld>
            <a:endParaRPr lang="en-US" dirty="0"/>
          </a:p>
        </p:txBody>
      </p:sp>
      <p:sp>
        <p:nvSpPr>
          <p:cNvPr id="4" name="Footer Placeholder 3">
            <a:extLst>
              <a:ext uri="{FF2B5EF4-FFF2-40B4-BE49-F238E27FC236}">
                <a16:creationId xmlns:a16="http://schemas.microsoft.com/office/drawing/2014/main" id="{D2482699-1D68-49BF-90B9-8FCECA5D96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17A1065-CF2E-47DE-A74A-8EAC4351DA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0E7195-FA8C-43D4-B063-81A0D8E4AAFE}" type="slidenum">
              <a:rPr lang="en-US" smtClean="0"/>
              <a:t>‹#›</a:t>
            </a:fld>
            <a:endParaRPr lang="en-US" dirty="0"/>
          </a:p>
        </p:txBody>
      </p:sp>
    </p:spTree>
    <p:extLst>
      <p:ext uri="{BB962C8B-B14F-4D97-AF65-F5344CB8AC3E}">
        <p14:creationId xmlns:p14="http://schemas.microsoft.com/office/powerpoint/2010/main" val="3308780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D2A2CD-6D22-4EC8-899E-0D0032380D33}" type="datetimeFigureOut">
              <a:rPr lang="en-US"/>
              <a:t>10/9/2019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E95814-7AB4-4349-89CF-A538C13A2406}" type="slidenum">
              <a:rPr lang="en-US"/>
              <a:t>‹#›</a:t>
            </a:fld>
            <a:endParaRPr lang="en-US" dirty="0"/>
          </a:p>
        </p:txBody>
      </p:sp>
    </p:spTree>
    <p:extLst>
      <p:ext uri="{BB962C8B-B14F-4D97-AF65-F5344CB8AC3E}">
        <p14:creationId xmlns:p14="http://schemas.microsoft.com/office/powerpoint/2010/main" val="2201836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David Start:</a:t>
            </a:r>
          </a:p>
          <a:p>
            <a:endParaRPr lang="en-US" b="1" dirty="0"/>
          </a:p>
          <a:p>
            <a:r>
              <a:rPr lang="en-US" b="0" u="sng" dirty="0"/>
              <a:t>Presentation Schedule:</a:t>
            </a:r>
          </a:p>
          <a:p>
            <a:endParaRPr lang="en-US" b="1" dirty="0"/>
          </a:p>
          <a:p>
            <a:r>
              <a:rPr lang="en-US" b="1" dirty="0"/>
              <a:t>Dave Slides 1 – 22</a:t>
            </a:r>
          </a:p>
          <a:p>
            <a:endParaRPr lang="en-US" b="1" dirty="0"/>
          </a:p>
          <a:p>
            <a:r>
              <a:rPr lang="en-US" b="1" dirty="0"/>
              <a:t>Dennis Slides 23 – 36  </a:t>
            </a:r>
            <a:r>
              <a:rPr lang="en-US" b="0" dirty="0"/>
              <a:t>(15 min. break after slide 28)</a:t>
            </a:r>
          </a:p>
          <a:p>
            <a:endParaRPr lang="en-US" b="1" dirty="0"/>
          </a:p>
          <a:p>
            <a:r>
              <a:rPr lang="en-US" b="1" dirty="0"/>
              <a:t>Dave Slides 37 – 51 </a:t>
            </a:r>
            <a:r>
              <a:rPr lang="en-US" b="0" dirty="0"/>
              <a:t>(15 min. break after slide 51)</a:t>
            </a:r>
          </a:p>
          <a:p>
            <a:endParaRPr lang="en-US" b="1" dirty="0"/>
          </a:p>
          <a:p>
            <a:r>
              <a:rPr lang="en-US" b="1" dirty="0"/>
              <a:t>Dennis Slides 52 – 63</a:t>
            </a:r>
          </a:p>
          <a:p>
            <a:endParaRPr lang="en-US" b="1" dirty="0"/>
          </a:p>
          <a:p>
            <a:endParaRPr lang="en-US" b="1" dirty="0"/>
          </a:p>
          <a:p>
            <a:endParaRPr lang="en-US" b="1" dirty="0"/>
          </a:p>
          <a:p>
            <a:r>
              <a:rPr lang="en-US" b="1" dirty="0"/>
              <a:t>Questions and Answers Time </a:t>
            </a:r>
            <a:r>
              <a:rPr lang="en-US" b="0" dirty="0"/>
              <a:t>(15-20 min.)</a:t>
            </a:r>
          </a:p>
        </p:txBody>
      </p:sp>
      <p:sp>
        <p:nvSpPr>
          <p:cNvPr id="4" name="Slide Number Placeholder 3"/>
          <p:cNvSpPr>
            <a:spLocks noGrp="1"/>
          </p:cNvSpPr>
          <p:nvPr>
            <p:ph type="sldNum" sz="quarter" idx="10"/>
          </p:nvPr>
        </p:nvSpPr>
        <p:spPr/>
        <p:txBody>
          <a:bodyPr/>
          <a:lstStyle/>
          <a:p>
            <a:fld id="{1BE95814-7AB4-4349-89CF-A538C13A2406}" type="slidenum">
              <a:rPr lang="en-US" smtClean="0"/>
              <a:t>1</a:t>
            </a:fld>
            <a:endParaRPr lang="en-US" dirty="0"/>
          </a:p>
        </p:txBody>
      </p:sp>
    </p:spTree>
    <p:extLst>
      <p:ext uri="{BB962C8B-B14F-4D97-AF65-F5344CB8AC3E}">
        <p14:creationId xmlns:p14="http://schemas.microsoft.com/office/powerpoint/2010/main" val="52230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Tier III: CitationAmend + EnableAmendedFlag Item (Municipal Court Routing </a:t>
            </a:r>
            <a:r>
              <a:rPr lang="en-US" sz="1200" b="1" u="sng" kern="1200" dirty="0">
                <a:solidFill>
                  <a:schemeClr val="tx1"/>
                </a:solidFill>
                <a:effectLst/>
                <a:latin typeface="+mn-lt"/>
                <a:ea typeface="+mn-ea"/>
                <a:cs typeface="+mn-cs"/>
              </a:rPr>
              <a:t>ONLY)</a:t>
            </a:r>
            <a:endParaRPr lang="en-US" sz="1200" kern="1200" dirty="0">
              <a:solidFill>
                <a:schemeClr val="tx1"/>
              </a:solidFill>
              <a:effectLst/>
              <a:latin typeface="+mn-lt"/>
              <a:ea typeface="+mn-ea"/>
              <a:cs typeface="+mn-cs"/>
            </a:endParaRPr>
          </a:p>
          <a:p>
            <a:r>
              <a:rPr lang="en-US" sz="1200" b="1" u="none" strike="noStrike"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a user has the </a:t>
            </a:r>
            <a:r>
              <a:rPr lang="en-US" sz="1200" b="1" kern="1200" dirty="0">
                <a:solidFill>
                  <a:schemeClr val="tx1"/>
                </a:solidFill>
                <a:effectLst/>
                <a:latin typeface="+mn-lt"/>
                <a:ea typeface="+mn-ea"/>
                <a:cs typeface="+mn-cs"/>
              </a:rPr>
              <a:t>CitationAmend</a:t>
            </a:r>
            <a:r>
              <a:rPr lang="en-US" sz="1200" kern="1200" dirty="0">
                <a:solidFill>
                  <a:schemeClr val="tx1"/>
                </a:solidFill>
                <a:effectLst/>
                <a:latin typeface="+mn-lt"/>
                <a:ea typeface="+mn-ea"/>
                <a:cs typeface="+mn-cs"/>
              </a:rPr>
              <a:t> Access Level and is using a machine on which the </a:t>
            </a:r>
            <a:r>
              <a:rPr lang="en-US" sz="1200" b="1" kern="1200" dirty="0">
                <a:solidFill>
                  <a:schemeClr val="tx1"/>
                </a:solidFill>
                <a:effectLst/>
                <a:latin typeface="+mn-lt"/>
                <a:ea typeface="+mn-ea"/>
                <a:cs typeface="+mn-cs"/>
              </a:rPr>
              <a:t>EnableAmendedFlag</a:t>
            </a:r>
            <a:r>
              <a:rPr lang="en-US" sz="1200" kern="1200" dirty="0">
                <a:solidFill>
                  <a:schemeClr val="tx1"/>
                </a:solidFill>
                <a:effectLst/>
                <a:latin typeface="+mn-lt"/>
                <a:ea typeface="+mn-ea"/>
                <a:cs typeface="+mn-cs"/>
              </a:rPr>
              <a:t> item has been enabled (contact your TraCS Administrator to enable this feature), </a:t>
            </a:r>
            <a:r>
              <a:rPr lang="en-US" sz="1200" b="1" u="sng"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fields on issued citations </a:t>
            </a:r>
            <a:r>
              <a:rPr lang="en-US" sz="1200" b="1" u="sng" kern="1200" dirty="0">
                <a:solidFill>
                  <a:schemeClr val="tx1"/>
                </a:solidFill>
                <a:effectLst/>
                <a:latin typeface="+mn-lt"/>
                <a:ea typeface="+mn-ea"/>
                <a:cs typeface="+mn-cs"/>
              </a:rPr>
              <a:t>except</a:t>
            </a:r>
            <a:r>
              <a:rPr lang="en-US" sz="1200" kern="1200" dirty="0">
                <a:solidFill>
                  <a:schemeClr val="tx1"/>
                </a:solidFill>
                <a:effectLst/>
                <a:latin typeface="+mn-lt"/>
                <a:ea typeface="+mn-ea"/>
                <a:cs typeface="+mn-cs"/>
              </a:rPr>
              <a:t> for the seven below may be edited – when routing to a municipal court:</a:t>
            </a:r>
          </a:p>
          <a:p>
            <a:endParaRPr lang="en-US" b="0" dirty="0"/>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Statute/Transportation Number	Description		Ordinance Number</a:t>
            </a:r>
          </a:p>
          <a:p>
            <a:pPr lvl="0"/>
            <a:r>
              <a:rPr lang="en-US" sz="1200" b="1" kern="1200" dirty="0">
                <a:solidFill>
                  <a:schemeClr val="tx1"/>
                </a:solidFill>
                <a:effectLst/>
                <a:latin typeface="+mn-lt"/>
                <a:ea typeface="+mn-ea"/>
                <a:cs typeface="+mn-cs"/>
              </a:rPr>
              <a:t>Ordinance Description		Court Type		Court Name</a:t>
            </a:r>
          </a:p>
          <a:p>
            <a:pPr lvl="0"/>
            <a:r>
              <a:rPr lang="en-US" sz="1200" b="1" kern="1200" dirty="0">
                <a:solidFill>
                  <a:schemeClr val="tx1"/>
                </a:solidFill>
                <a:effectLst/>
                <a:latin typeface="+mn-lt"/>
                <a:ea typeface="+mn-ea"/>
                <a:cs typeface="+mn-cs"/>
              </a:rPr>
              <a:t>Location County</a:t>
            </a:r>
          </a:p>
          <a:p>
            <a:endParaRPr lang="en-US" sz="1200" kern="1200" dirty="0">
              <a:solidFill>
                <a:schemeClr val="tx1"/>
              </a:solidFill>
              <a:effectLst/>
              <a:latin typeface="+mn-lt"/>
              <a:ea typeface="+mn-ea"/>
              <a:cs typeface="+mn-cs"/>
            </a:endParaRPr>
          </a:p>
          <a:p>
            <a:br>
              <a:rPr lang="en-US" dirty="0">
                <a:effectLst/>
              </a:rPr>
            </a:br>
            <a:r>
              <a:rPr lang="en-US" sz="1200" kern="1200" dirty="0">
                <a:solidFill>
                  <a:schemeClr val="tx1"/>
                </a:solidFill>
                <a:effectLst/>
                <a:latin typeface="+mn-lt"/>
                <a:ea typeface="+mn-ea"/>
                <a:cs typeface="+mn-cs"/>
              </a:rPr>
              <a:t>To edit, users will need to use the Amend Citation button, under </a:t>
            </a:r>
            <a:r>
              <a:rPr lang="en-US" sz="1200" b="1" kern="1200" dirty="0">
                <a:solidFill>
                  <a:schemeClr val="tx1"/>
                </a:solidFill>
                <a:effectLst/>
                <a:latin typeface="+mn-lt"/>
                <a:ea typeface="+mn-ea"/>
                <a:cs typeface="+mn-cs"/>
              </a:rPr>
              <a:t>Citations | Amend Citation</a:t>
            </a:r>
            <a:r>
              <a:rPr lang="en-US" sz="1200" kern="1200" dirty="0">
                <a:solidFill>
                  <a:schemeClr val="tx1"/>
                </a:solidFill>
                <a:effectLst/>
                <a:latin typeface="+mn-lt"/>
                <a:ea typeface="+mn-ea"/>
                <a:cs typeface="+mn-cs"/>
              </a:rPr>
              <a:t>. The user must specify through a pop-up window what they intend to change.</a:t>
            </a:r>
          </a:p>
          <a:p>
            <a:br>
              <a:rPr lang="en-US" dirty="0">
                <a:effectLst/>
              </a:rPr>
            </a:br>
            <a:r>
              <a:rPr lang="en-US" sz="1200" kern="1200" dirty="0">
                <a:solidFill>
                  <a:schemeClr val="tx1"/>
                </a:solidFill>
                <a:effectLst/>
                <a:latin typeface="+mn-lt"/>
                <a:ea typeface="+mn-ea"/>
                <a:cs typeface="+mn-cs"/>
              </a:rPr>
              <a:t>Amending a citation in will not indicate in any way that the form was edited after issuance in the electronic data transmitted to courts. However, a </a:t>
            </a:r>
            <a:r>
              <a:rPr lang="en-US" sz="1200" b="1" i="1" kern="1200" dirty="0">
                <a:solidFill>
                  <a:schemeClr val="tx1"/>
                </a:solidFill>
                <a:effectLst/>
                <a:latin typeface="+mn-lt"/>
                <a:ea typeface="+mn-ea"/>
                <a:cs typeface="+mn-cs"/>
              </a:rPr>
              <a:t>Citation Amended</a:t>
            </a:r>
            <a:r>
              <a:rPr lang="en-US" sz="1200" kern="1200" dirty="0">
                <a:solidFill>
                  <a:schemeClr val="tx1"/>
                </a:solidFill>
                <a:effectLst/>
                <a:latin typeface="+mn-lt"/>
                <a:ea typeface="+mn-ea"/>
                <a:cs typeface="+mn-cs"/>
              </a:rPr>
              <a:t> notation will appear on all reports for citations amended in </a:t>
            </a:r>
            <a:r>
              <a:rPr lang="en-US" sz="1200" b="1" kern="1200" dirty="0">
                <a:solidFill>
                  <a:schemeClr val="tx1"/>
                </a:solidFill>
                <a:effectLst/>
                <a:latin typeface="+mn-lt"/>
                <a:ea typeface="+mn-ea"/>
                <a:cs typeface="+mn-cs"/>
              </a:rPr>
              <a:t>Tier III</a:t>
            </a:r>
            <a:r>
              <a:rPr lang="en-US" sz="1200" kern="1200" dirty="0">
                <a:solidFill>
                  <a:schemeClr val="tx1"/>
                </a:solidFill>
                <a:effectLst/>
                <a:latin typeface="+mn-lt"/>
                <a:ea typeface="+mn-ea"/>
                <a:cs typeface="+mn-cs"/>
              </a:rPr>
              <a:t>.</a:t>
            </a:r>
          </a:p>
          <a:p>
            <a:endParaRPr lang="en-US" b="0" dirty="0"/>
          </a:p>
        </p:txBody>
      </p:sp>
      <p:sp>
        <p:nvSpPr>
          <p:cNvPr id="4" name="Slide Number Placeholder 3"/>
          <p:cNvSpPr>
            <a:spLocks noGrp="1"/>
          </p:cNvSpPr>
          <p:nvPr>
            <p:ph type="sldNum" sz="quarter" idx="10"/>
          </p:nvPr>
        </p:nvSpPr>
        <p:spPr/>
        <p:txBody>
          <a:bodyPr/>
          <a:lstStyle/>
          <a:p>
            <a:fld id="{1BE95814-7AB4-4349-89CF-A538C13A2406}" type="slidenum">
              <a:rPr lang="en-US" smtClean="0"/>
              <a:t>11</a:t>
            </a:fld>
            <a:endParaRPr lang="en-US" dirty="0"/>
          </a:p>
        </p:txBody>
      </p:sp>
    </p:spTree>
    <p:extLst>
      <p:ext uri="{BB962C8B-B14F-4D97-AF65-F5344CB8AC3E}">
        <p14:creationId xmlns:p14="http://schemas.microsoft.com/office/powerpoint/2010/main" val="1891427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1BE95814-7AB4-4349-89CF-A538C13A2406}" type="slidenum">
              <a:rPr lang="en-US" smtClean="0"/>
              <a:t>12</a:t>
            </a:fld>
            <a:endParaRPr lang="en-US" dirty="0"/>
          </a:p>
        </p:txBody>
      </p:sp>
    </p:spTree>
    <p:extLst>
      <p:ext uri="{BB962C8B-B14F-4D97-AF65-F5344CB8AC3E}">
        <p14:creationId xmlns:p14="http://schemas.microsoft.com/office/powerpoint/2010/main" val="1532171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1BE95814-7AB4-4349-89CF-A538C13A2406}" type="slidenum">
              <a:rPr lang="en-US" smtClean="0"/>
              <a:t>13</a:t>
            </a:fld>
            <a:endParaRPr lang="en-US" dirty="0"/>
          </a:p>
        </p:txBody>
      </p:sp>
    </p:spTree>
    <p:extLst>
      <p:ext uri="{BB962C8B-B14F-4D97-AF65-F5344CB8AC3E}">
        <p14:creationId xmlns:p14="http://schemas.microsoft.com/office/powerpoint/2010/main" val="2241632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Creating Confidential Forms and Cases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Forms and cases can be marked </a:t>
            </a:r>
            <a:r>
              <a:rPr lang="en-US" b="1" dirty="0"/>
              <a:t>Not For Public Release</a:t>
            </a:r>
            <a:r>
              <a:rPr lang="en-US" dirty="0"/>
              <a:t>, which will cause records to not appear in search results unless the search specifically includes the </a:t>
            </a:r>
            <a:r>
              <a:rPr lang="en-US" b="1" dirty="0"/>
              <a:t>Not for Public Release </a:t>
            </a:r>
            <a:r>
              <a:rPr lang="en-US" dirty="0"/>
              <a:t>records.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allows your agency to keep sensitive information from being released accidentally.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must have Confidential Admin access rights to mark records Not for Public Release.</a:t>
            </a:r>
          </a:p>
          <a:p>
            <a:endParaRPr lang="en-US" dirty="0"/>
          </a:p>
          <a:p>
            <a:r>
              <a:rPr lang="en-US" b="1" dirty="0"/>
              <a:t>Ask the audience:    Can anyone give us a good example when you could use this feature?</a:t>
            </a:r>
          </a:p>
          <a:p>
            <a:endParaRPr lang="en-US" b="1" i="1" dirty="0"/>
          </a:p>
          <a:p>
            <a:r>
              <a:rPr lang="en-US" b="1" i="1" dirty="0"/>
              <a:t>My Example:</a:t>
            </a:r>
          </a:p>
          <a:p>
            <a:endParaRPr lang="en-US" b="1" i="1" dirty="0"/>
          </a:p>
          <a:p>
            <a:r>
              <a:rPr lang="en-US" b="1" i="1" dirty="0"/>
              <a:t>A person of certain status comes to town and you don’t want the citation information to be accessible to the entire agency.  You would use this feature to limit the people with access to the form(s).</a:t>
            </a:r>
          </a:p>
          <a:p>
            <a:endParaRPr lang="en-US" b="1" dirty="0"/>
          </a:p>
          <a:p>
            <a:endParaRPr lang="en-US" dirty="0"/>
          </a:p>
          <a:p>
            <a:r>
              <a:rPr lang="en-US" sz="1200" b="0" kern="1200" dirty="0">
                <a:solidFill>
                  <a:schemeClr val="tx1"/>
                </a:solidFill>
                <a:effectLst/>
                <a:latin typeface="+mn-lt"/>
                <a:ea typeface="+mn-ea"/>
                <a:cs typeface="+mn-cs"/>
              </a:rPr>
              <a:t>All Confidentially marked forms and cases will be available for only users given explicit access to these forms. You will need to grant this access right to give the user(s) in the agency rights to all confidential records. </a:t>
            </a:r>
          </a:p>
          <a:p>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E95814-7AB4-4349-89CF-A538C13A2406}" type="slidenum">
              <a:rPr lang="en-US" smtClean="0"/>
              <a:t>14</a:t>
            </a:fld>
            <a:endParaRPr lang="en-US" dirty="0"/>
          </a:p>
        </p:txBody>
      </p:sp>
    </p:spTree>
    <p:extLst>
      <p:ext uri="{BB962C8B-B14F-4D97-AF65-F5344CB8AC3E}">
        <p14:creationId xmlns:p14="http://schemas.microsoft.com/office/powerpoint/2010/main" val="1026403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Editing Forma and Case Confidentiality Later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want further information on this subject you can call or email us and we will provide you with the Office Guide which would go further in depth.</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15</a:t>
            </a:fld>
            <a:endParaRPr lang="en-US" dirty="0"/>
          </a:p>
        </p:txBody>
      </p:sp>
    </p:spTree>
    <p:extLst>
      <p:ext uri="{BB962C8B-B14F-4D97-AF65-F5344CB8AC3E}">
        <p14:creationId xmlns:p14="http://schemas.microsoft.com/office/powerpoint/2010/main" val="3132928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officer a Start Shift can be used for two different reasons. Sending forms back out to the officer and it can also be used to move citations to a squad.</a:t>
            </a:r>
          </a:p>
          <a:p>
            <a:endParaRPr lang="en-US" dirty="0"/>
          </a:p>
          <a:p>
            <a:r>
              <a:rPr lang="en-US" dirty="0"/>
              <a:t>WAIT to talk about the (IMPORT SOURCE INSTRUCTION) pop-up.</a:t>
            </a:r>
          </a:p>
          <a:p>
            <a:endParaRPr lang="en-US" dirty="0"/>
          </a:p>
          <a:p>
            <a:r>
              <a:rPr lang="en-US" dirty="0"/>
              <a:t>You will only see this window if your agency has multiple start shift instructions active or the prompt is turned on in the configuration manager for this instruction.  Most of you will not see this pop up window and the start shift function continues to the “Start Shift Results Summary” screen. </a:t>
            </a:r>
            <a:endParaRPr lang="en-US" b="1" dirty="0"/>
          </a:p>
        </p:txBody>
      </p:sp>
      <p:sp>
        <p:nvSpPr>
          <p:cNvPr id="4" name="Slide Number Placeholder 3"/>
          <p:cNvSpPr>
            <a:spLocks noGrp="1"/>
          </p:cNvSpPr>
          <p:nvPr>
            <p:ph type="sldNum" sz="quarter" idx="10"/>
          </p:nvPr>
        </p:nvSpPr>
        <p:spPr/>
        <p:txBody>
          <a:bodyPr/>
          <a:lstStyle/>
          <a:p>
            <a:fld id="{1BE95814-7AB4-4349-89CF-A538C13A2406}" type="slidenum">
              <a:rPr lang="en-US" smtClean="0"/>
              <a:t>16</a:t>
            </a:fld>
            <a:endParaRPr lang="en-US" dirty="0"/>
          </a:p>
        </p:txBody>
      </p:sp>
    </p:spTree>
    <p:extLst>
      <p:ext uri="{BB962C8B-B14F-4D97-AF65-F5344CB8AC3E}">
        <p14:creationId xmlns:p14="http://schemas.microsoft.com/office/powerpoint/2010/main" val="2072185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Have TraCS up and running to help show the common information feature. Have Warning#0D91C3B001 open and available to show them this feature.</a:t>
            </a:r>
          </a:p>
          <a:p>
            <a:endParaRPr lang="en-US" dirty="0"/>
          </a:p>
          <a:p>
            <a:r>
              <a:rPr lang="en-US" dirty="0"/>
              <a:t>A more detailed explanation of Flags will be in our Helpful Hints for the Officer session tomorrow. This will also be video recorded so if you’re not signed up, you can still view this session on your own time.</a:t>
            </a:r>
          </a:p>
          <a:p>
            <a:endParaRPr lang="en-US" dirty="0"/>
          </a:p>
          <a:p>
            <a:r>
              <a:rPr lang="en-US" dirty="0"/>
              <a:t>Add new form.  Show them that this information can simply be dragged and dropped on any new form once it’s in the common information.</a:t>
            </a:r>
          </a:p>
          <a:p>
            <a:endParaRPr lang="en-US" dirty="0"/>
          </a:p>
          <a:p>
            <a:r>
              <a:rPr lang="en-US" dirty="0"/>
              <a:t>Replication will populate this information automatically, but the form needs to be validated first before you can replicate.</a:t>
            </a:r>
          </a:p>
        </p:txBody>
      </p:sp>
      <p:sp>
        <p:nvSpPr>
          <p:cNvPr id="4" name="Slide Number Placeholder 3"/>
          <p:cNvSpPr>
            <a:spLocks noGrp="1"/>
          </p:cNvSpPr>
          <p:nvPr>
            <p:ph type="sldNum" sz="quarter" idx="10"/>
          </p:nvPr>
        </p:nvSpPr>
        <p:spPr/>
        <p:txBody>
          <a:bodyPr/>
          <a:lstStyle/>
          <a:p>
            <a:fld id="{1BE95814-7AB4-4349-89CF-A538C13A2406}" type="slidenum">
              <a:rPr lang="en-US" smtClean="0"/>
              <a:t>17</a:t>
            </a:fld>
            <a:endParaRPr lang="en-US" dirty="0"/>
          </a:p>
        </p:txBody>
      </p:sp>
    </p:spTree>
    <p:extLst>
      <p:ext uri="{BB962C8B-B14F-4D97-AF65-F5344CB8AC3E}">
        <p14:creationId xmlns:p14="http://schemas.microsoft.com/office/powerpoint/2010/main" val="3622314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most common times that agencies archive forms is after transmission and/or after the court date has passed.</a:t>
            </a:r>
          </a:p>
          <a:p>
            <a:endParaRPr lang="en-US" dirty="0"/>
          </a:p>
          <a:p>
            <a:r>
              <a:rPr lang="en-US" dirty="0"/>
              <a:t>Archiving is a very good thing because it’s keep the forms to a minimum in the forms manager window, making it easier to find items and the searches being performed take less time.</a:t>
            </a:r>
          </a:p>
          <a:p>
            <a:endParaRPr lang="en-US" dirty="0"/>
          </a:p>
          <a:p>
            <a:r>
              <a:rPr lang="en-US" dirty="0"/>
              <a:t>Now, back in the TraCS 7.3 days you could not archive forms using SQL Server. Only Access databases were able to archive forms. Since TraCS 10 agencies using SQL Server have been able to archive forms, so if you agency believe they cannot archive forms because it doesn’t work with SQL then advise them that this functionality is working since the new TraCS 10 version.</a:t>
            </a:r>
          </a:p>
        </p:txBody>
      </p:sp>
      <p:sp>
        <p:nvSpPr>
          <p:cNvPr id="4" name="Slide Number Placeholder 3"/>
          <p:cNvSpPr>
            <a:spLocks noGrp="1"/>
          </p:cNvSpPr>
          <p:nvPr>
            <p:ph type="sldNum" sz="quarter" idx="10"/>
          </p:nvPr>
        </p:nvSpPr>
        <p:spPr/>
        <p:txBody>
          <a:bodyPr/>
          <a:lstStyle/>
          <a:p>
            <a:fld id="{1BE95814-7AB4-4349-89CF-A538C13A2406}" type="slidenum">
              <a:rPr lang="en-US" smtClean="0"/>
              <a:t>18</a:t>
            </a:fld>
            <a:endParaRPr lang="en-US" dirty="0"/>
          </a:p>
        </p:txBody>
      </p:sp>
    </p:spTree>
    <p:extLst>
      <p:ext uri="{BB962C8B-B14F-4D97-AF65-F5344CB8AC3E}">
        <p14:creationId xmlns:p14="http://schemas.microsoft.com/office/powerpoint/2010/main" val="3203649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most common times that agencies archive forms is after transmission and/or after the court date has passed.</a:t>
            </a:r>
          </a:p>
          <a:p>
            <a:endParaRPr lang="en-US" dirty="0"/>
          </a:p>
          <a:p>
            <a:r>
              <a:rPr lang="en-US" dirty="0"/>
              <a:t>Archiving is a very good thing because it’s keep the forms to a minimum in the forms manager window, making it easier to find items and the searches being performed take less time.</a:t>
            </a:r>
          </a:p>
          <a:p>
            <a:endParaRPr lang="en-US" dirty="0"/>
          </a:p>
          <a:p>
            <a:r>
              <a:rPr lang="en-US" dirty="0"/>
              <a:t>Now, back in the TraCS 7.3 days you could not archive forms using SQL Server. Only Access databases were able to archive forms. Since TraCS 10 agencies using SQL Server have been able to archive forms, so if you agency believe they cannot archive forms because it doesn’t work with SQL then advise them that this functionality is working since the new TraCS 10 version.</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19</a:t>
            </a:fld>
            <a:endParaRPr lang="en-US" dirty="0"/>
          </a:p>
        </p:txBody>
      </p:sp>
    </p:spTree>
    <p:extLst>
      <p:ext uri="{BB962C8B-B14F-4D97-AF65-F5344CB8AC3E}">
        <p14:creationId xmlns:p14="http://schemas.microsoft.com/office/powerpoint/2010/main" val="3696858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Tags are a multi list field found on every form that can be used to manage workflow and be used as reporting criteria. </a:t>
            </a:r>
          </a:p>
          <a:p>
            <a:endParaRPr lang="en-US" dirty="0"/>
          </a:p>
          <a:p>
            <a:pPr marL="228600" indent="-228600">
              <a:buClr>
                <a:srgbClr val="FFFF00"/>
              </a:buClr>
              <a:buFont typeface="+mj-lt"/>
              <a:buAutoNum type="arabicPeriod"/>
            </a:pPr>
            <a:r>
              <a:rPr lang="en-US" dirty="0"/>
              <a:t> Click on the Tools tab</a:t>
            </a:r>
          </a:p>
          <a:p>
            <a:pPr marL="228600" indent="-228600">
              <a:buClr>
                <a:srgbClr val="FFFF00"/>
              </a:buClr>
              <a:buFont typeface="+mj-lt"/>
              <a:buAutoNum type="arabicPeriod"/>
            </a:pPr>
            <a:r>
              <a:rPr lang="en-US" dirty="0"/>
              <a:t> Click the Table Listing button</a:t>
            </a:r>
          </a:p>
          <a:p>
            <a:pPr marL="228600" indent="-228600">
              <a:buClr>
                <a:srgbClr val="FFFF00"/>
              </a:buClr>
              <a:buFont typeface="+mj-lt"/>
              <a:buAutoNum type="arabicPeriod"/>
            </a:pPr>
            <a:r>
              <a:rPr lang="en-US" dirty="0"/>
              <a:t> Select the Tag Table option</a:t>
            </a:r>
          </a:p>
          <a:p>
            <a:pPr marL="228600" indent="-228600">
              <a:buClr>
                <a:srgbClr val="FFFF00"/>
              </a:buClr>
              <a:buFont typeface="+mj-lt"/>
              <a:buAutoNum type="arabicPeriod"/>
            </a:pPr>
            <a:r>
              <a:rPr lang="en-US" dirty="0"/>
              <a:t> See your IT staff for Assistance Creating Form Tags</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20</a:t>
            </a:fld>
            <a:endParaRPr lang="en-US" dirty="0"/>
          </a:p>
        </p:txBody>
      </p:sp>
    </p:spTree>
    <p:extLst>
      <p:ext uri="{BB962C8B-B14F-4D97-AF65-F5344CB8AC3E}">
        <p14:creationId xmlns:p14="http://schemas.microsoft.com/office/powerpoint/2010/main" val="930573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Typical</a:t>
            </a:r>
            <a:r>
              <a:rPr lang="en-US" b="0" baseline="0" dirty="0"/>
              <a:t> life cycle of a form specifically an ELCI</a:t>
            </a:r>
          </a:p>
          <a:p>
            <a:r>
              <a:rPr lang="en-US" b="1" baseline="0" dirty="0"/>
              <a:t>WIJIS:</a:t>
            </a:r>
            <a:r>
              <a:rPr lang="en-US" b="0" baseline="0" dirty="0"/>
              <a:t> “big electronic mail sorter”; only keeps citations in its system for about 60 to 90 days depending on volume; based on form data</a:t>
            </a:r>
          </a:p>
          <a:p>
            <a:r>
              <a:rPr lang="en-US" b="1" baseline="0" dirty="0"/>
              <a:t>DA PROTECT: </a:t>
            </a:r>
            <a:r>
              <a:rPr lang="en-US" b="0" baseline="0" dirty="0"/>
              <a:t>if form has DA ROUTING FLAG, will then go to Circuit Courts</a:t>
            </a:r>
          </a:p>
          <a:p>
            <a:r>
              <a:rPr lang="en-US" b="1" baseline="0" dirty="0"/>
              <a:t>CIRCUIT COURT: </a:t>
            </a:r>
            <a:r>
              <a:rPr lang="en-US" b="0" baseline="0" dirty="0"/>
              <a:t>CONSOLIDATED COURT AUTOMATION PROGRAMS </a:t>
            </a:r>
          </a:p>
          <a:p>
            <a:r>
              <a:rPr lang="en-US" b="1" baseline="0" dirty="0"/>
              <a:t>DMV CITATION INVENTORY: </a:t>
            </a:r>
            <a:r>
              <a:rPr lang="en-US" b="0" baseline="0" dirty="0"/>
              <a:t>final location for all ELCIs</a:t>
            </a:r>
          </a:p>
          <a:p>
            <a:r>
              <a:rPr lang="en-US" b="1" baseline="0" dirty="0"/>
              <a:t>COWS:</a:t>
            </a:r>
            <a:r>
              <a:rPr lang="en-US" b="0" baseline="0" dirty="0"/>
              <a:t> municipal court records management system.</a:t>
            </a:r>
          </a:p>
          <a:p>
            <a:endParaRPr lang="en-US" b="0" baseline="0" dirty="0"/>
          </a:p>
          <a:p>
            <a:r>
              <a:rPr lang="en-US" b="0" baseline="0" dirty="0"/>
              <a:t>COWS was developed by the state of Wisconsin; it is in  use by many municipal courts; similar to TIPSS, QUICK CLERK etc.</a:t>
            </a:r>
          </a:p>
          <a:p>
            <a:endParaRPr lang="en-US" b="0" baseline="0" dirty="0"/>
          </a:p>
          <a:p>
            <a:r>
              <a:rPr lang="en-US" b="0" baseline="0" dirty="0"/>
              <a:t>ELCIS will go through the DOT/DMV Driver record and all ELCIS end up in the DMV Citation Inventory.</a:t>
            </a:r>
          </a:p>
        </p:txBody>
      </p:sp>
      <p:sp>
        <p:nvSpPr>
          <p:cNvPr id="4" name="Slide Number Placeholder 3"/>
          <p:cNvSpPr>
            <a:spLocks noGrp="1"/>
          </p:cNvSpPr>
          <p:nvPr>
            <p:ph type="sldNum" sz="quarter" idx="10"/>
          </p:nvPr>
        </p:nvSpPr>
        <p:spPr/>
        <p:txBody>
          <a:bodyPr/>
          <a:lstStyle/>
          <a:p>
            <a:fld id="{1BE95814-7AB4-4349-89CF-A538C13A2406}" type="slidenum">
              <a:rPr lang="en-US" smtClean="0"/>
              <a:t>3</a:t>
            </a:fld>
            <a:endParaRPr lang="en-US" dirty="0"/>
          </a:p>
        </p:txBody>
      </p:sp>
    </p:spTree>
    <p:extLst>
      <p:ext uri="{BB962C8B-B14F-4D97-AF65-F5344CB8AC3E}">
        <p14:creationId xmlns:p14="http://schemas.microsoft.com/office/powerpoint/2010/main" val="1614541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Tags make sorting, searching, and analyzing data easier, by allowing you to assign categories to your forms.  Every form has a Tags field, allowing the user to select the categories that apply and “tag” the form.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Because each of your agency’s needs may be different, you will need to decide which tags you want to be available for selection when filling out forms.</a:t>
            </a:r>
            <a:endParaRPr lang="en-US" b="0" dirty="0"/>
          </a:p>
          <a:p>
            <a:endParaRPr lang="en-US" b="0" dirty="0"/>
          </a:p>
          <a:p>
            <a:r>
              <a:rPr lang="en-US" b="1" dirty="0"/>
              <a:t>Some Good Examples of tags:   </a:t>
            </a:r>
          </a:p>
          <a:p>
            <a:r>
              <a:rPr lang="en-US" b="0" dirty="0"/>
              <a:t>When you have grant money.  Like: </a:t>
            </a:r>
            <a:r>
              <a:rPr lang="en-US" b="1" dirty="0"/>
              <a:t>Click it Or Ticket Grant </a:t>
            </a:r>
            <a:r>
              <a:rPr lang="en-US" b="0" dirty="0"/>
              <a:t>or </a:t>
            </a:r>
            <a:r>
              <a:rPr lang="en-US" b="1" dirty="0"/>
              <a:t>Drive Sober Grant  </a:t>
            </a:r>
          </a:p>
          <a:p>
            <a:r>
              <a:rPr lang="en-US" b="1" dirty="0"/>
              <a:t>BAC Follow Up </a:t>
            </a:r>
            <a:r>
              <a:rPr lang="en-US" b="0" dirty="0"/>
              <a:t>= When officers need to update a crash report with the Blood/Alcohol Information</a:t>
            </a:r>
          </a:p>
          <a:p>
            <a:r>
              <a:rPr lang="en-US" b="1" dirty="0"/>
              <a:t>High School </a:t>
            </a:r>
            <a:r>
              <a:rPr lang="en-US" b="0" dirty="0"/>
              <a:t>= Anything generated at the high school</a:t>
            </a:r>
          </a:p>
          <a:p>
            <a:r>
              <a:rPr lang="en-US" b="1" dirty="0"/>
              <a:t>Local Fair </a:t>
            </a:r>
            <a:r>
              <a:rPr lang="en-US" b="0" dirty="0"/>
              <a:t>= Maybe the local fair each year.</a:t>
            </a:r>
          </a:p>
          <a:p>
            <a:endParaRPr lang="en-US" b="0" dirty="0"/>
          </a:p>
          <a:p>
            <a:r>
              <a:rPr lang="en-US" b="0" dirty="0"/>
              <a:t>This can be a very powerful tool, and many agencies do not know nor utilize this feature.</a:t>
            </a:r>
          </a:p>
        </p:txBody>
      </p:sp>
      <p:sp>
        <p:nvSpPr>
          <p:cNvPr id="4" name="Slide Number Placeholder 3"/>
          <p:cNvSpPr>
            <a:spLocks noGrp="1"/>
          </p:cNvSpPr>
          <p:nvPr>
            <p:ph type="sldNum" sz="quarter" idx="10"/>
          </p:nvPr>
        </p:nvSpPr>
        <p:spPr/>
        <p:txBody>
          <a:bodyPr/>
          <a:lstStyle/>
          <a:p>
            <a:fld id="{1BE95814-7AB4-4349-89CF-A538C13A2406}" type="slidenum">
              <a:rPr lang="en-US" smtClean="0"/>
              <a:t>21</a:t>
            </a:fld>
            <a:endParaRPr lang="en-US" dirty="0"/>
          </a:p>
        </p:txBody>
      </p:sp>
    </p:spTree>
    <p:extLst>
      <p:ext uri="{BB962C8B-B14F-4D97-AF65-F5344CB8AC3E}">
        <p14:creationId xmlns:p14="http://schemas.microsoft.com/office/powerpoint/2010/main" val="10584516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FFFF00"/>
              </a:buClr>
              <a:buFont typeface="Wingdings" panose="05000000000000000000" pitchFamily="2" charset="2"/>
              <a:buChar char="Ø"/>
            </a:pPr>
            <a:r>
              <a:rPr lang="en-US" dirty="0"/>
              <a:t> When agencies patrol other jurisdictions, the officer can click the </a:t>
            </a:r>
            <a:r>
              <a:rPr lang="en-US" b="1" dirty="0"/>
              <a:t>On Behalf Of </a:t>
            </a:r>
            <a:r>
              <a:rPr lang="en-US" dirty="0"/>
              <a:t>button so that TraCS forms will display the other jurisdiction’s ordinances and courts.</a:t>
            </a:r>
          </a:p>
          <a:p>
            <a:pPr>
              <a:buClr>
                <a:srgbClr val="FFFF00"/>
              </a:buClr>
              <a:buFont typeface="Wingdings" panose="05000000000000000000" pitchFamily="2" charset="2"/>
              <a:buChar char="Ø"/>
            </a:pPr>
            <a:endParaRPr lang="en-US" dirty="0"/>
          </a:p>
          <a:p>
            <a:pPr>
              <a:buClr>
                <a:srgbClr val="FFFF00"/>
              </a:buClr>
              <a:buFont typeface="Wingdings" panose="05000000000000000000" pitchFamily="2" charset="2"/>
              <a:buChar char="Ø"/>
            </a:pPr>
            <a:r>
              <a:rPr lang="en-US" dirty="0"/>
              <a:t> A system administrator must add ordinances for the “On Behalf Of” agency in order for them to be available in TraCS.</a:t>
            </a:r>
          </a:p>
          <a:p>
            <a:pPr>
              <a:buClr>
                <a:srgbClr val="FFFF00"/>
              </a:buClr>
              <a:buFont typeface="Wingdings" panose="05000000000000000000" pitchFamily="2" charset="2"/>
              <a:buChar char="Ø"/>
            </a:pPr>
            <a:endParaRPr lang="en-US" dirty="0"/>
          </a:p>
          <a:p>
            <a:pPr marL="342900" indent="-342900">
              <a:buClr>
                <a:srgbClr val="FFFF00"/>
              </a:buClr>
              <a:buAutoNum type="arabicPeriod"/>
            </a:pPr>
            <a:r>
              <a:rPr lang="en-US" dirty="0"/>
              <a:t>Click </a:t>
            </a:r>
            <a:r>
              <a:rPr lang="en-US" b="1" dirty="0"/>
              <a:t>On Behalf Of</a:t>
            </a:r>
            <a:r>
              <a:rPr lang="en-US" dirty="0"/>
              <a:t>, under the </a:t>
            </a:r>
            <a:r>
              <a:rPr lang="en-US" b="1" dirty="0"/>
              <a:t>Tools </a:t>
            </a:r>
            <a:r>
              <a:rPr lang="en-US" dirty="0"/>
              <a:t>ribbon.</a:t>
            </a:r>
          </a:p>
          <a:p>
            <a:pPr marL="342900" indent="-342900">
              <a:buClr>
                <a:srgbClr val="FFFF00"/>
              </a:buClr>
              <a:buAutoNum type="arabicPeriod"/>
            </a:pPr>
            <a:r>
              <a:rPr lang="en-US" dirty="0"/>
              <a:t>Put in the </a:t>
            </a:r>
            <a:r>
              <a:rPr lang="en-US" b="1" dirty="0"/>
              <a:t>3 digit</a:t>
            </a:r>
            <a:r>
              <a:rPr lang="en-US" dirty="0"/>
              <a:t> </a:t>
            </a:r>
            <a:r>
              <a:rPr lang="en-US" b="1" dirty="0"/>
              <a:t>TraCS agency number</a:t>
            </a:r>
            <a:r>
              <a:rPr lang="en-US" dirty="0"/>
              <a:t> of the “On Behalf Of” agency.</a:t>
            </a:r>
          </a:p>
          <a:p>
            <a:pPr marL="342900" indent="-342900">
              <a:buClr>
                <a:srgbClr val="FFFF00"/>
              </a:buClr>
              <a:buAutoNum type="arabicPeriod"/>
            </a:pPr>
            <a:r>
              <a:rPr lang="en-US" dirty="0"/>
              <a:t>Click </a:t>
            </a:r>
            <a:r>
              <a:rPr lang="en-US" b="1" dirty="0"/>
              <a:t>OK</a:t>
            </a:r>
            <a:r>
              <a:rPr lang="en-US" dirty="0"/>
              <a:t>. </a:t>
            </a:r>
          </a:p>
          <a:p>
            <a:pPr marL="0" indent="0">
              <a:buNone/>
            </a:pPr>
            <a:endParaRPr lang="en-US" b="1" dirty="0"/>
          </a:p>
          <a:p>
            <a:pPr marL="0" indent="0">
              <a:buNone/>
            </a:pPr>
            <a:r>
              <a:rPr lang="en-US" b="1" dirty="0"/>
              <a:t>Note</a:t>
            </a:r>
            <a:r>
              <a:rPr lang="en-US" dirty="0"/>
              <a:t>:  This agency number will be active until </a:t>
            </a:r>
            <a:r>
              <a:rPr lang="en-US" b="1" dirty="0"/>
              <a:t>On Behalf Of </a:t>
            </a:r>
            <a:r>
              <a:rPr lang="en-US" dirty="0"/>
              <a:t>is clicked again or if TraCS closes.</a:t>
            </a:r>
          </a:p>
          <a:p>
            <a:pPr marL="0" indent="0">
              <a:buNone/>
            </a:pPr>
            <a:r>
              <a:rPr lang="en-US" dirty="0"/>
              <a:t>=-=-=-=-=-=-=-=-=-=-=-=-=-=-=-=-=-=-=-=-=-=-=-=-=-=-=-=-=-=-=-=-=-=-=-=-=-=-=-=-=</a:t>
            </a:r>
          </a:p>
          <a:p>
            <a:endParaRPr lang="en-US" b="1" dirty="0"/>
          </a:p>
          <a:p>
            <a:r>
              <a:rPr lang="en-US" b="1" dirty="0"/>
              <a:t>David End:</a:t>
            </a:r>
            <a:endParaRPr lang="en-US" dirty="0"/>
          </a:p>
          <a:p>
            <a:pPr>
              <a:buClr>
                <a:srgbClr val="FFFF00"/>
              </a:buClr>
              <a:buFont typeface="Wingdings" panose="05000000000000000000" pitchFamily="2" charset="2"/>
              <a:buChar char="Ø"/>
            </a:pPr>
            <a:endParaRPr lang="en-US" b="0" dirty="0"/>
          </a:p>
        </p:txBody>
      </p:sp>
      <p:sp>
        <p:nvSpPr>
          <p:cNvPr id="4" name="Slide Number Placeholder 3"/>
          <p:cNvSpPr>
            <a:spLocks noGrp="1"/>
          </p:cNvSpPr>
          <p:nvPr>
            <p:ph type="sldNum" sz="quarter" idx="10"/>
          </p:nvPr>
        </p:nvSpPr>
        <p:spPr/>
        <p:txBody>
          <a:bodyPr/>
          <a:lstStyle/>
          <a:p>
            <a:fld id="{1BE95814-7AB4-4349-89CF-A538C13A2406}" type="slidenum">
              <a:rPr lang="en-US" smtClean="0"/>
              <a:t>22</a:t>
            </a:fld>
            <a:endParaRPr lang="en-US" dirty="0"/>
          </a:p>
        </p:txBody>
      </p:sp>
    </p:spTree>
    <p:extLst>
      <p:ext uri="{BB962C8B-B14F-4D97-AF65-F5344CB8AC3E}">
        <p14:creationId xmlns:p14="http://schemas.microsoft.com/office/powerpoint/2010/main" val="412328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Dennis Start</a:t>
            </a:r>
            <a:r>
              <a:rPr lang="en-US" dirty="0"/>
              <a:t>: </a:t>
            </a:r>
          </a:p>
          <a:p>
            <a:endParaRPr lang="en-US" dirty="0"/>
          </a:p>
          <a:p>
            <a:r>
              <a:rPr lang="en-US" dirty="0"/>
              <a:t>We’re</a:t>
            </a:r>
            <a:r>
              <a:rPr lang="en-US" baseline="0" dirty="0"/>
              <a:t> going to go over the transmission process.</a:t>
            </a:r>
          </a:p>
          <a:p>
            <a:r>
              <a:rPr lang="en-US" baseline="0" dirty="0"/>
              <a:t>Go over who can transmit, DA ROUTING, the WIJIS dashboard, and what forms you actually need to transmit.</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23</a:t>
            </a:fld>
            <a:endParaRPr lang="en-US" dirty="0"/>
          </a:p>
        </p:txBody>
      </p:sp>
    </p:spTree>
    <p:extLst>
      <p:ext uri="{BB962C8B-B14F-4D97-AF65-F5344CB8AC3E}">
        <p14:creationId xmlns:p14="http://schemas.microsoft.com/office/powerpoint/2010/main" val="320262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transmit you will need internet access.</a:t>
            </a:r>
          </a:p>
          <a:p>
            <a:r>
              <a:rPr lang="en-US" dirty="0"/>
              <a:t>What</a:t>
            </a:r>
            <a:r>
              <a:rPr lang="en-US" baseline="0" dirty="0"/>
              <a:t> it is actually doing it taking forms you tell it to and sending them out to be processed.</a:t>
            </a:r>
          </a:p>
          <a:p>
            <a:r>
              <a:rPr lang="en-US" baseline="0" dirty="0"/>
              <a:t>SELECT FORMS YOU WANT TO TRANSMIT.</a:t>
            </a:r>
          </a:p>
          <a:p>
            <a:r>
              <a:rPr lang="en-US" baseline="0" dirty="0"/>
              <a:t>GO TO DATA TRANSFER TAB.</a:t>
            </a:r>
          </a:p>
          <a:p>
            <a:r>
              <a:rPr lang="en-US" baseline="0" dirty="0"/>
              <a:t>Click Transmit.</a:t>
            </a:r>
          </a:p>
          <a:p>
            <a:r>
              <a:rPr lang="en-US" baseline="0" dirty="0"/>
              <a:t>You can also right click and form and hit TRANSMIT in the dropdown box.</a:t>
            </a:r>
          </a:p>
          <a:p>
            <a:r>
              <a:rPr lang="en-US" baseline="0" dirty="0"/>
              <a:t>What is getting processed here? (Crash to DOT and RMS)</a:t>
            </a:r>
          </a:p>
          <a:p>
            <a:r>
              <a:rPr lang="en-US" baseline="0" dirty="0"/>
              <a:t>ALWAYS RUN TRANSCOMM.</a:t>
            </a:r>
          </a:p>
          <a:p>
            <a:r>
              <a:rPr lang="en-US" baseline="0" dirty="0"/>
              <a:t>Green check mark, like with start shifting and end shifting means you were successful.</a:t>
            </a:r>
          </a:p>
          <a:p>
            <a:r>
              <a:rPr lang="en-US" baseline="0" dirty="0"/>
              <a:t>View details report to get better info, TOPS LAB is the DOT crash unit’s database. We will talk about end locations later.</a:t>
            </a:r>
          </a:p>
          <a:p>
            <a:endParaRPr lang="en-US" baseline="0" dirty="0"/>
          </a:p>
          <a:p>
            <a:r>
              <a:rPr lang="en-US" baseline="0" dirty="0"/>
              <a:t>Try to transmit a form if it has already been transmitted you will get this message. Maybe it didn’t get to your RMS. Maybe not to WIJIS.</a:t>
            </a:r>
          </a:p>
          <a:p>
            <a:endParaRPr lang="en-US" baseline="0" dirty="0"/>
          </a:p>
          <a:p>
            <a:r>
              <a:rPr lang="en-US" baseline="0" dirty="0"/>
              <a:t>If fails getting to a location will see red X. this could mean WIJIS or RMS. Look at details report.</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1BE95814-7AB4-4349-89CF-A538C13A2406}" type="slidenum">
              <a:rPr lang="en-US" smtClean="0"/>
              <a:t>24</a:t>
            </a:fld>
            <a:endParaRPr lang="en-US" dirty="0"/>
          </a:p>
        </p:txBody>
      </p:sp>
    </p:spTree>
    <p:extLst>
      <p:ext uri="{BB962C8B-B14F-4D97-AF65-F5344CB8AC3E}">
        <p14:creationId xmlns:p14="http://schemas.microsoft.com/office/powerpoint/2010/main" val="674316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Anyone with supervisor access can transmit.</a:t>
            </a:r>
          </a:p>
          <a:p>
            <a:r>
              <a:rPr lang="en-US" dirty="0"/>
              <a:t>Need access to others’ forms (ALL GROUP).</a:t>
            </a:r>
            <a:r>
              <a:rPr lang="en-US" baseline="0" dirty="0"/>
              <a:t> NEED supervisor access in ALL GROUP.</a:t>
            </a:r>
          </a:p>
          <a:p>
            <a:r>
              <a:rPr lang="en-US" baseline="0" dirty="0"/>
              <a:t>If you JUST want a user to transmit and not other supervisor privileges like updating COURT date/time on issued forms, maybe only give them transmission privileges. </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25</a:t>
            </a:fld>
            <a:endParaRPr lang="en-US" dirty="0"/>
          </a:p>
        </p:txBody>
      </p:sp>
    </p:spTree>
    <p:extLst>
      <p:ext uri="{BB962C8B-B14F-4D97-AF65-F5344CB8AC3E}">
        <p14:creationId xmlns:p14="http://schemas.microsoft.com/office/powerpoint/2010/main" val="4170661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DA routing field is found in the PLAINTIFF section of a citation.</a:t>
            </a:r>
          </a:p>
          <a:p>
            <a:r>
              <a:rPr lang="en-US" baseline="0" dirty="0"/>
              <a:t>DA routing checkbox is pre-filled based on the statute selected. A CRIMINAL STAT. turns on DA routing flag.</a:t>
            </a:r>
          </a:p>
          <a:p>
            <a:r>
              <a:rPr lang="en-US" baseline="0" dirty="0"/>
              <a:t>DA Routing citations highest priority in WIJIS large volume over weekend = DA first.</a:t>
            </a:r>
          </a:p>
          <a:p>
            <a:r>
              <a:rPr lang="en-US" baseline="0" dirty="0"/>
              <a:t>DA Routing default flag can be changed by creating a shortcut (SHOW)</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26</a:t>
            </a:fld>
            <a:endParaRPr lang="en-US" dirty="0"/>
          </a:p>
        </p:txBody>
      </p:sp>
    </p:spTree>
    <p:extLst>
      <p:ext uri="{BB962C8B-B14F-4D97-AF65-F5344CB8AC3E}">
        <p14:creationId xmlns:p14="http://schemas.microsoft.com/office/powerpoint/2010/main" val="3439931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in</a:t>
            </a:r>
            <a:r>
              <a:rPr lang="en-US" baseline="0" dirty="0"/>
              <a:t> data transfer tab. WIJIS WORKFLOW BUTTON. Open webpage. Internet conn.</a:t>
            </a:r>
          </a:p>
          <a:p>
            <a:r>
              <a:rPr lang="en-US" baseline="0" dirty="0"/>
              <a:t>Search by citation number. Court says never received. 60 to 90 days; volume.</a:t>
            </a:r>
          </a:p>
          <a:p>
            <a:r>
              <a:rPr lang="en-US" baseline="0" dirty="0"/>
              <a:t>Search by agency, again only within the recent past.</a:t>
            </a:r>
          </a:p>
          <a:p>
            <a:r>
              <a:rPr lang="en-US" baseline="0" dirty="0"/>
              <a:t>Search by date. Agency and date. Everything we transmitted to wijis within past week or month for example.</a:t>
            </a:r>
          </a:p>
          <a:p>
            <a:r>
              <a:rPr lang="en-US" baseline="0" dirty="0"/>
              <a:t>Search FAILED transmission. See this? Contact badger tracs help desk. Can go in on our side and try to re-transmit or find out what happened.</a:t>
            </a:r>
          </a:p>
          <a:p>
            <a:endParaRPr lang="en-US" baseline="0" dirty="0"/>
          </a:p>
        </p:txBody>
      </p:sp>
      <p:sp>
        <p:nvSpPr>
          <p:cNvPr id="4" name="Slide Number Placeholder 3"/>
          <p:cNvSpPr>
            <a:spLocks noGrp="1"/>
          </p:cNvSpPr>
          <p:nvPr>
            <p:ph type="sldNum" sz="quarter" idx="10"/>
          </p:nvPr>
        </p:nvSpPr>
        <p:spPr/>
        <p:txBody>
          <a:bodyPr/>
          <a:lstStyle/>
          <a:p>
            <a:fld id="{1BE95814-7AB4-4349-89CF-A538C13A2406}" type="slidenum">
              <a:rPr lang="en-US" smtClean="0"/>
              <a:t>27</a:t>
            </a:fld>
            <a:endParaRPr lang="en-US" dirty="0"/>
          </a:p>
        </p:txBody>
      </p:sp>
    </p:spTree>
    <p:extLst>
      <p:ext uri="{BB962C8B-B14F-4D97-AF65-F5344CB8AC3E}">
        <p14:creationId xmlns:p14="http://schemas.microsoft.com/office/powerpoint/2010/main" val="3393544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type of form, they might not go through WIJIS.</a:t>
            </a:r>
          </a:p>
          <a:p>
            <a:r>
              <a:rPr lang="en-US" dirty="0"/>
              <a:t>CRASH</a:t>
            </a:r>
            <a:r>
              <a:rPr lang="en-US" baseline="0" dirty="0"/>
              <a:t> goes to the crash unit at the DOT. TOPS LAB.</a:t>
            </a:r>
          </a:p>
          <a:p>
            <a:r>
              <a:rPr lang="en-US" baseline="0" dirty="0"/>
              <a:t>PURSUIT goes straight to State Patrol at the DOT.</a:t>
            </a:r>
          </a:p>
          <a:p>
            <a:r>
              <a:rPr lang="en-US" baseline="0" dirty="0"/>
              <a:t>ELCI, NTC are going through WIJIS and to the courts. Again, eventually ELCIS will go into the DMV ELCI record database.</a:t>
            </a:r>
          </a:p>
          <a:p>
            <a:r>
              <a:rPr lang="en-US" baseline="0" dirty="0"/>
              <a:t>WARNINGS will just go to your RMS if set up. All can go to your RMS if set up.</a:t>
            </a:r>
          </a:p>
          <a:p>
            <a:r>
              <a:rPr lang="en-US" baseline="0" dirty="0"/>
              <a:t>ALCOHOL – need to print off or e-mail, follow past process for these.</a:t>
            </a:r>
          </a:p>
          <a:p>
            <a:r>
              <a:rPr lang="en-US" baseline="0" dirty="0"/>
              <a:t>DRIVER CONDITION – go to the DMV at DOT</a:t>
            </a:r>
          </a:p>
          <a:p>
            <a:r>
              <a:rPr lang="en-US" baseline="0" dirty="0"/>
              <a:t>Fatal Supplement goes to TOPS LAB like CRASH FORM (DOT)</a:t>
            </a:r>
          </a:p>
          <a:p>
            <a:r>
              <a:rPr lang="en-US" baseline="0" dirty="0"/>
              <a:t>Citizen contact and contact summary will just go to your RMS, again if you tell them to.</a:t>
            </a:r>
          </a:p>
          <a:p>
            <a:r>
              <a:rPr lang="en-US" baseline="0" dirty="0"/>
              <a:t>NEW DNR CRASH NOT LISTED. If you installed the most recent TraCS Training you will see it. These go straight to the DNR. Will be available soon after the new pack release.</a:t>
            </a:r>
          </a:p>
          <a:p>
            <a:r>
              <a:rPr lang="en-US" b="1" u="sng" baseline="0" dirty="0"/>
              <a:t>TRANSMISSION QUESTIONS??</a:t>
            </a:r>
          </a:p>
        </p:txBody>
      </p:sp>
      <p:sp>
        <p:nvSpPr>
          <p:cNvPr id="4" name="Slide Number Placeholder 3"/>
          <p:cNvSpPr>
            <a:spLocks noGrp="1"/>
          </p:cNvSpPr>
          <p:nvPr>
            <p:ph type="sldNum" sz="quarter" idx="10"/>
          </p:nvPr>
        </p:nvSpPr>
        <p:spPr/>
        <p:txBody>
          <a:bodyPr/>
          <a:lstStyle/>
          <a:p>
            <a:fld id="{1BE95814-7AB4-4349-89CF-A538C13A2406}" type="slidenum">
              <a:rPr lang="en-US" smtClean="0"/>
              <a:t>28</a:t>
            </a:fld>
            <a:endParaRPr lang="en-US" dirty="0"/>
          </a:p>
        </p:txBody>
      </p:sp>
    </p:spTree>
    <p:extLst>
      <p:ext uri="{BB962C8B-B14F-4D97-AF65-F5344CB8AC3E}">
        <p14:creationId xmlns:p14="http://schemas.microsoft.com/office/powerpoint/2010/main" val="1832382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a:t>
            </a:r>
            <a:r>
              <a:rPr lang="en-US" baseline="0" dirty="0"/>
              <a:t>t the ELCI citation Inventory is and how that looks like.</a:t>
            </a:r>
          </a:p>
          <a:p>
            <a:r>
              <a:rPr lang="en-US" baseline="0" dirty="0"/>
              <a:t>Process for ordering citation numbers</a:t>
            </a:r>
          </a:p>
          <a:p>
            <a:r>
              <a:rPr lang="en-US" baseline="0" dirty="0"/>
              <a:t>Installing ELCI citation numbers for your agency</a:t>
            </a:r>
          </a:p>
          <a:p>
            <a:r>
              <a:rPr lang="en-US" baseline="0" dirty="0"/>
              <a:t>Citation number reporting.</a:t>
            </a:r>
          </a:p>
        </p:txBody>
      </p:sp>
      <p:sp>
        <p:nvSpPr>
          <p:cNvPr id="4" name="Slide Number Placeholder 3"/>
          <p:cNvSpPr>
            <a:spLocks noGrp="1"/>
          </p:cNvSpPr>
          <p:nvPr>
            <p:ph type="sldNum" sz="quarter" idx="10"/>
          </p:nvPr>
        </p:nvSpPr>
        <p:spPr/>
        <p:txBody>
          <a:bodyPr/>
          <a:lstStyle/>
          <a:p>
            <a:fld id="{1BE95814-7AB4-4349-89CF-A538C13A2406}" type="slidenum">
              <a:rPr lang="en-US" smtClean="0"/>
              <a:t>29</a:t>
            </a:fld>
            <a:endParaRPr lang="en-US" dirty="0"/>
          </a:p>
        </p:txBody>
      </p:sp>
    </p:spTree>
    <p:extLst>
      <p:ext uri="{BB962C8B-B14F-4D97-AF65-F5344CB8AC3E}">
        <p14:creationId xmlns:p14="http://schemas.microsoft.com/office/powerpoint/2010/main" val="3933601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check to see how many ELCIs are available at your agency</a:t>
            </a:r>
          </a:p>
          <a:p>
            <a:r>
              <a:rPr lang="en-US" baseline="0" dirty="0"/>
              <a:t>Change SEARCH CRITERIA to search.</a:t>
            </a:r>
          </a:p>
          <a:p>
            <a:r>
              <a:rPr lang="en-US" baseline="0" dirty="0"/>
              <a:t>You will see the total number left in this range.</a:t>
            </a:r>
          </a:p>
          <a:p>
            <a:r>
              <a:rPr lang="en-US" baseline="0" dirty="0"/>
              <a:t>Form in INVENTORIED status = can be used by other machines.</a:t>
            </a:r>
          </a:p>
          <a:p>
            <a:r>
              <a:rPr lang="en-US" baseline="0" dirty="0"/>
              <a:t>OPEN INVENTORY FORM. Explain parts.</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30</a:t>
            </a:fld>
            <a:endParaRPr lang="en-US" dirty="0"/>
          </a:p>
        </p:txBody>
      </p:sp>
    </p:spTree>
    <p:extLst>
      <p:ext uri="{BB962C8B-B14F-4D97-AF65-F5344CB8AC3E}">
        <p14:creationId xmlns:p14="http://schemas.microsoft.com/office/powerpoint/2010/main" val="2162161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Explain differences</a:t>
            </a:r>
            <a:r>
              <a:rPr lang="en-US" b="0" baseline="0" dirty="0"/>
              <a:t> between </a:t>
            </a:r>
            <a:r>
              <a:rPr lang="en-US" b="1" baseline="0" dirty="0"/>
              <a:t>end shift </a:t>
            </a:r>
            <a:r>
              <a:rPr lang="en-US" b="0" baseline="0" dirty="0"/>
              <a:t>and </a:t>
            </a:r>
            <a:r>
              <a:rPr lang="en-US" b="1" baseline="0" dirty="0"/>
              <a:t>start shift</a:t>
            </a:r>
            <a:r>
              <a:rPr lang="en-US" b="0" baseline="0" dirty="0"/>
              <a:t>.</a:t>
            </a:r>
          </a:p>
          <a:p>
            <a:endParaRPr lang="en-US" b="0" baseline="0" dirty="0"/>
          </a:p>
          <a:p>
            <a:r>
              <a:rPr lang="en-US" b="1" baseline="0" dirty="0"/>
              <a:t>End-shifting</a:t>
            </a:r>
            <a:r>
              <a:rPr lang="en-US" b="0" baseline="0" dirty="0"/>
              <a:t> is always going to be transferring data FROM the squad car INTO the office. (EXAMPLE)</a:t>
            </a:r>
          </a:p>
          <a:p>
            <a:r>
              <a:rPr lang="en-US" b="1" baseline="0" dirty="0"/>
              <a:t>Start-shifting</a:t>
            </a:r>
            <a:r>
              <a:rPr lang="en-US" b="0" baseline="0" dirty="0"/>
              <a:t> is moving data FROM the office INTO the squad car. Not something we see often. </a:t>
            </a:r>
            <a:r>
              <a:rPr lang="en-US" b="0" u="sng" baseline="0" dirty="0"/>
              <a:t>Does anyone here use start-shift? </a:t>
            </a:r>
          </a:p>
        </p:txBody>
      </p:sp>
      <p:sp>
        <p:nvSpPr>
          <p:cNvPr id="4" name="Slide Number Placeholder 3"/>
          <p:cNvSpPr>
            <a:spLocks noGrp="1"/>
          </p:cNvSpPr>
          <p:nvPr>
            <p:ph type="sldNum" sz="quarter" idx="10"/>
          </p:nvPr>
        </p:nvSpPr>
        <p:spPr/>
        <p:txBody>
          <a:bodyPr/>
          <a:lstStyle/>
          <a:p>
            <a:fld id="{1BE95814-7AB4-4349-89CF-A538C13A2406}" type="slidenum">
              <a:rPr lang="en-US" smtClean="0"/>
              <a:t>4</a:t>
            </a:fld>
            <a:endParaRPr lang="en-US" dirty="0"/>
          </a:p>
        </p:txBody>
      </p:sp>
    </p:spTree>
    <p:extLst>
      <p:ext uri="{BB962C8B-B14F-4D97-AF65-F5344CB8AC3E}">
        <p14:creationId xmlns:p14="http://schemas.microsoft.com/office/powerpoint/2010/main" val="483121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always recommend, whenever we get a call to help office staff</a:t>
            </a:r>
            <a:r>
              <a:rPr lang="en-US" baseline="0" dirty="0"/>
              <a:t> order citations for their agency; 6 months for ALL MACHINES. All machines pull from this range.</a:t>
            </a:r>
          </a:p>
          <a:p>
            <a:endParaRPr lang="en-US" baseline="0" dirty="0"/>
          </a:p>
          <a:p>
            <a:r>
              <a:rPr lang="en-US" baseline="0" dirty="0"/>
              <a:t>Tools &gt; ELCI &gt; Order Citation Numbers for Agency</a:t>
            </a:r>
          </a:p>
          <a:p>
            <a:r>
              <a:rPr lang="en-US" baseline="0" dirty="0"/>
              <a:t>Enter quantity</a:t>
            </a:r>
          </a:p>
          <a:p>
            <a:r>
              <a:rPr lang="en-US" baseline="0" dirty="0"/>
              <a:t>Enter e-mail address for receipt from EARS. EARS is the DMV system</a:t>
            </a:r>
          </a:p>
          <a:p>
            <a:r>
              <a:rPr lang="en-US" baseline="0" dirty="0"/>
              <a:t>After ordering will get INVENTORIED ELCI control form. Agency space can be filled in however you see fit.</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31</a:t>
            </a:fld>
            <a:endParaRPr lang="en-US" dirty="0"/>
          </a:p>
        </p:txBody>
      </p:sp>
    </p:spTree>
    <p:extLst>
      <p:ext uri="{BB962C8B-B14F-4D97-AF65-F5344CB8AC3E}">
        <p14:creationId xmlns:p14="http://schemas.microsoft.com/office/powerpoint/2010/main" val="582817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Tools &gt; ELCI &gt; Order Citation Numbers for Agency</a:t>
            </a:r>
          </a:p>
          <a:p>
            <a:r>
              <a:rPr lang="en-US" baseline="0" dirty="0"/>
              <a:t>Enter quantity</a:t>
            </a:r>
          </a:p>
          <a:p>
            <a:r>
              <a:rPr lang="en-US" baseline="0" dirty="0"/>
              <a:t>Enter e-mail address for receipt from EARS. EARS is the DMV system</a:t>
            </a:r>
          </a:p>
          <a:p>
            <a:r>
              <a:rPr lang="en-US" baseline="0" dirty="0"/>
              <a:t>After ordering will get INVENTORIED ELCI control form. Agency space can be filled in however you see fit.</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32</a:t>
            </a:fld>
            <a:endParaRPr lang="en-US" dirty="0"/>
          </a:p>
        </p:txBody>
      </p:sp>
    </p:spTree>
    <p:extLst>
      <p:ext uri="{BB962C8B-B14F-4D97-AF65-F5344CB8AC3E}">
        <p14:creationId xmlns:p14="http://schemas.microsoft.com/office/powerpoint/2010/main" val="1861546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INSTALLED</a:t>
            </a:r>
            <a:r>
              <a:rPr lang="en-US" baseline="0" dirty="0"/>
              <a:t>: on a machine. Description tells you what machine is on.</a:t>
            </a:r>
          </a:p>
          <a:p>
            <a:r>
              <a:rPr lang="en-US" baseline="0" dirty="0"/>
              <a:t>DEPLETED: range is tapped out. Archive this form.</a:t>
            </a:r>
          </a:p>
          <a:p>
            <a:r>
              <a:rPr lang="en-US" baseline="0" dirty="0"/>
              <a:t>INVENTORIED: range still available. DO NOT ARCHIVE. Keep this form in your current database.</a:t>
            </a:r>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33</a:t>
            </a:fld>
            <a:endParaRPr lang="en-US" dirty="0"/>
          </a:p>
        </p:txBody>
      </p:sp>
    </p:spTree>
    <p:extLst>
      <p:ext uri="{BB962C8B-B14F-4D97-AF65-F5344CB8AC3E}">
        <p14:creationId xmlns:p14="http://schemas.microsoft.com/office/powerpoint/2010/main" val="3525830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a:t>
            </a:r>
            <a:r>
              <a:rPr lang="en-US" baseline="0" dirty="0"/>
              <a:t> Analysis Reports you will find a UTC Inventory Status Report.</a:t>
            </a:r>
          </a:p>
          <a:p>
            <a:r>
              <a:rPr lang="en-US" baseline="0" dirty="0"/>
              <a:t>this report tells you what ELCIS have been used within date frame.</a:t>
            </a:r>
          </a:p>
          <a:p>
            <a:r>
              <a:rPr lang="en-US" baseline="0" dirty="0"/>
              <a:t>Must have already been end-shifted into office.</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34</a:t>
            </a:fld>
            <a:endParaRPr lang="en-US" dirty="0"/>
          </a:p>
        </p:txBody>
      </p:sp>
    </p:spTree>
    <p:extLst>
      <p:ext uri="{BB962C8B-B14F-4D97-AF65-F5344CB8AC3E}">
        <p14:creationId xmlns:p14="http://schemas.microsoft.com/office/powerpoint/2010/main" val="30854920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Finish</a:t>
            </a:r>
            <a:r>
              <a:rPr lang="en-US" b="1" baseline="0" dirty="0"/>
              <a:t> and ask for questions … </a:t>
            </a:r>
          </a:p>
          <a:p>
            <a:endParaRPr lang="en-US" b="1" baseline="0" dirty="0"/>
          </a:p>
          <a:p>
            <a:r>
              <a:rPr lang="en-US" b="1" baseline="0" dirty="0"/>
              <a:t>Break after this slide? </a:t>
            </a:r>
            <a:endParaRPr lang="en-US" b="1" dirty="0"/>
          </a:p>
        </p:txBody>
      </p:sp>
      <p:sp>
        <p:nvSpPr>
          <p:cNvPr id="4" name="Slide Number Placeholder 3"/>
          <p:cNvSpPr>
            <a:spLocks noGrp="1"/>
          </p:cNvSpPr>
          <p:nvPr>
            <p:ph type="sldNum" sz="quarter" idx="10"/>
          </p:nvPr>
        </p:nvSpPr>
        <p:spPr/>
        <p:txBody>
          <a:bodyPr/>
          <a:lstStyle/>
          <a:p>
            <a:fld id="{1BE95814-7AB4-4349-89CF-A538C13A2406}" type="slidenum">
              <a:rPr lang="en-US" smtClean="0"/>
              <a:t>35</a:t>
            </a:fld>
            <a:endParaRPr lang="en-US" dirty="0"/>
          </a:p>
        </p:txBody>
      </p:sp>
    </p:spTree>
    <p:extLst>
      <p:ext uri="{BB962C8B-B14F-4D97-AF65-F5344CB8AC3E}">
        <p14:creationId xmlns:p14="http://schemas.microsoft.com/office/powerpoint/2010/main" val="800456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Dennis End</a:t>
            </a:r>
            <a:r>
              <a:rPr lang="en-US" dirty="0"/>
              <a:t>: </a:t>
            </a:r>
          </a:p>
          <a:p>
            <a:endParaRPr lang="en-US" b="1" dirty="0"/>
          </a:p>
        </p:txBody>
      </p:sp>
      <p:sp>
        <p:nvSpPr>
          <p:cNvPr id="4" name="Slide Number Placeholder 3"/>
          <p:cNvSpPr>
            <a:spLocks noGrp="1"/>
          </p:cNvSpPr>
          <p:nvPr>
            <p:ph type="sldNum" sz="quarter" idx="10"/>
          </p:nvPr>
        </p:nvSpPr>
        <p:spPr/>
        <p:txBody>
          <a:bodyPr/>
          <a:lstStyle/>
          <a:p>
            <a:fld id="{1BE95814-7AB4-4349-89CF-A538C13A2406}" type="slidenum">
              <a:rPr lang="en-US" smtClean="0"/>
              <a:t>36</a:t>
            </a:fld>
            <a:endParaRPr lang="en-US" dirty="0"/>
          </a:p>
        </p:txBody>
      </p:sp>
    </p:spTree>
    <p:extLst>
      <p:ext uri="{BB962C8B-B14F-4D97-AF65-F5344CB8AC3E}">
        <p14:creationId xmlns:p14="http://schemas.microsoft.com/office/powerpoint/2010/main" val="32143582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Dave Start:</a:t>
            </a:r>
          </a:p>
        </p:txBody>
      </p:sp>
      <p:sp>
        <p:nvSpPr>
          <p:cNvPr id="4" name="Slide Number Placeholder 3"/>
          <p:cNvSpPr>
            <a:spLocks noGrp="1"/>
          </p:cNvSpPr>
          <p:nvPr>
            <p:ph type="sldNum" sz="quarter" idx="10"/>
          </p:nvPr>
        </p:nvSpPr>
        <p:spPr/>
        <p:txBody>
          <a:bodyPr/>
          <a:lstStyle/>
          <a:p>
            <a:fld id="{1BE95814-7AB4-4349-89CF-A538C13A2406}" type="slidenum">
              <a:rPr lang="en-US" smtClean="0"/>
              <a:t>37</a:t>
            </a:fld>
            <a:endParaRPr lang="en-US" dirty="0"/>
          </a:p>
        </p:txBody>
      </p:sp>
    </p:spTree>
    <p:extLst>
      <p:ext uri="{BB962C8B-B14F-4D97-AF65-F5344CB8AC3E}">
        <p14:creationId xmlns:p14="http://schemas.microsoft.com/office/powerpoint/2010/main" val="1775611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46</a:t>
            </a:fld>
            <a:endParaRPr lang="en-US" dirty="0"/>
          </a:p>
        </p:txBody>
      </p:sp>
    </p:spTree>
    <p:extLst>
      <p:ext uri="{BB962C8B-B14F-4D97-AF65-F5344CB8AC3E}">
        <p14:creationId xmlns:p14="http://schemas.microsoft.com/office/powerpoint/2010/main" val="11283040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session tomorrow that I go over this part with greater detail.  If you are not signed up for that session we will have it recorded for you to view.  You all should have a handout in your folders that goes along with the session tomorrow so please save that to use with the presentation when you watch the video.</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47</a:t>
            </a:fld>
            <a:endParaRPr lang="en-US" dirty="0"/>
          </a:p>
        </p:txBody>
      </p:sp>
    </p:spTree>
    <p:extLst>
      <p:ext uri="{BB962C8B-B14F-4D97-AF65-F5344CB8AC3E}">
        <p14:creationId xmlns:p14="http://schemas.microsoft.com/office/powerpoint/2010/main" val="16652821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David End</a:t>
            </a:r>
            <a:r>
              <a:rPr lang="en-US" dirty="0"/>
              <a:t>: </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51</a:t>
            </a:fld>
            <a:endParaRPr lang="en-US" dirty="0"/>
          </a:p>
        </p:txBody>
      </p:sp>
    </p:spTree>
    <p:extLst>
      <p:ext uri="{BB962C8B-B14F-4D97-AF65-F5344CB8AC3E}">
        <p14:creationId xmlns:p14="http://schemas.microsoft.com/office/powerpoint/2010/main" val="1345878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sng" baseline="0" dirty="0"/>
              <a:t>End-shift from Squad Car. </a:t>
            </a:r>
          </a:p>
          <a:p>
            <a:pPr marL="171450" indent="-171450">
              <a:buFont typeface="Arial" panose="020B0604020202020204" pitchFamily="34" charset="0"/>
              <a:buChar char="•"/>
            </a:pPr>
            <a:r>
              <a:rPr lang="en-US" b="0" baseline="0" dirty="0"/>
              <a:t>Have to choose the forms you want to end-shift in the mobile. Green check mark.</a:t>
            </a:r>
          </a:p>
          <a:p>
            <a:pPr marL="0" indent="0">
              <a:buFont typeface="Arial" panose="020B0604020202020204" pitchFamily="34"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u="sng" baseline="0" dirty="0"/>
              <a:t>End-shift from Office. </a:t>
            </a:r>
            <a:endParaRPr lang="en-US" b="0" baseline="0" dirty="0"/>
          </a:p>
          <a:p>
            <a:pPr marL="171450" indent="-171450">
              <a:buFont typeface="Arial" panose="020B0604020202020204" pitchFamily="34" charset="0"/>
              <a:buChar char="•"/>
            </a:pPr>
            <a:r>
              <a:rPr lang="en-US" b="0" baseline="0" dirty="0"/>
              <a:t>In the office computer, any user can end-shift. Just click the button; you don’t need to try and choose what specific forms will come in. </a:t>
            </a:r>
          </a:p>
          <a:p>
            <a:pPr marL="171450" indent="-171450">
              <a:buFont typeface="Arial" panose="020B0604020202020204" pitchFamily="34" charset="0"/>
              <a:buChar char="•"/>
            </a:pPr>
            <a:r>
              <a:rPr lang="en-US" b="0" baseline="0" dirty="0"/>
              <a:t>Press the end-shift button. It will pull everything from the mailbox.</a:t>
            </a:r>
          </a:p>
        </p:txBody>
      </p:sp>
      <p:sp>
        <p:nvSpPr>
          <p:cNvPr id="4" name="Slide Number Placeholder 3"/>
          <p:cNvSpPr>
            <a:spLocks noGrp="1"/>
          </p:cNvSpPr>
          <p:nvPr>
            <p:ph type="sldNum" sz="quarter" idx="10"/>
          </p:nvPr>
        </p:nvSpPr>
        <p:spPr/>
        <p:txBody>
          <a:bodyPr/>
          <a:lstStyle/>
          <a:p>
            <a:fld id="{1BE95814-7AB4-4349-89CF-A538C13A2406}" type="slidenum">
              <a:rPr lang="en-US" smtClean="0"/>
              <a:t>5</a:t>
            </a:fld>
            <a:endParaRPr lang="en-US" dirty="0"/>
          </a:p>
        </p:txBody>
      </p:sp>
    </p:spTree>
    <p:extLst>
      <p:ext uri="{BB962C8B-B14F-4D97-AF65-F5344CB8AC3E}">
        <p14:creationId xmlns:p14="http://schemas.microsoft.com/office/powerpoint/2010/main" val="16354767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Dennis Start</a:t>
            </a:r>
            <a:r>
              <a:rPr lang="en-US" dirty="0"/>
              <a:t>: </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52</a:t>
            </a:fld>
            <a:endParaRPr lang="en-US" dirty="0"/>
          </a:p>
        </p:txBody>
      </p:sp>
    </p:spTree>
    <p:extLst>
      <p:ext uri="{BB962C8B-B14F-4D97-AF65-F5344CB8AC3E}">
        <p14:creationId xmlns:p14="http://schemas.microsoft.com/office/powerpoint/2010/main" val="13119552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Dennis starts again here:</a:t>
            </a: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53</a:t>
            </a:fld>
            <a:endParaRPr lang="en-US" dirty="0"/>
          </a:p>
        </p:txBody>
      </p:sp>
    </p:spTree>
    <p:extLst>
      <p:ext uri="{BB962C8B-B14F-4D97-AF65-F5344CB8AC3E}">
        <p14:creationId xmlns:p14="http://schemas.microsoft.com/office/powerpoint/2010/main" val="6114709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60</a:t>
            </a:fld>
            <a:endParaRPr lang="en-US" dirty="0"/>
          </a:p>
        </p:txBody>
      </p:sp>
    </p:spTree>
    <p:extLst>
      <p:ext uri="{BB962C8B-B14F-4D97-AF65-F5344CB8AC3E}">
        <p14:creationId xmlns:p14="http://schemas.microsoft.com/office/powerpoint/2010/main" val="19123627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Use Open Case #101 9/12/2018 to walk through and use the Case Builder part at end of this </a:t>
            </a:r>
          </a:p>
        </p:txBody>
      </p:sp>
      <p:sp>
        <p:nvSpPr>
          <p:cNvPr id="4" name="Slide Number Placeholder 3"/>
          <p:cNvSpPr>
            <a:spLocks noGrp="1"/>
          </p:cNvSpPr>
          <p:nvPr>
            <p:ph type="sldNum" sz="quarter" idx="10"/>
          </p:nvPr>
        </p:nvSpPr>
        <p:spPr/>
        <p:txBody>
          <a:bodyPr/>
          <a:lstStyle/>
          <a:p>
            <a:fld id="{1BE95814-7AB4-4349-89CF-A538C13A2406}" type="slidenum">
              <a:rPr lang="en-US" smtClean="0"/>
              <a:t>61</a:t>
            </a:fld>
            <a:endParaRPr lang="en-US" dirty="0"/>
          </a:p>
        </p:txBody>
      </p:sp>
    </p:spTree>
    <p:extLst>
      <p:ext uri="{BB962C8B-B14F-4D97-AF65-F5344CB8AC3E}">
        <p14:creationId xmlns:p14="http://schemas.microsoft.com/office/powerpoint/2010/main" val="13523384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Other good reports available:</a:t>
            </a:r>
          </a:p>
          <a:p>
            <a:endParaRPr lang="en-US" dirty="0"/>
          </a:p>
          <a:p>
            <a:r>
              <a:rPr lang="en-US" dirty="0"/>
              <a:t>Court Date Summary</a:t>
            </a:r>
          </a:p>
          <a:p>
            <a:endParaRPr lang="en-US" dirty="0"/>
          </a:p>
          <a:p>
            <a:r>
              <a:rPr lang="en-US" dirty="0"/>
              <a:t>Citation/Warning Summary (Violation Date)</a:t>
            </a:r>
          </a:p>
          <a:p>
            <a:endParaRPr lang="en-US" dirty="0"/>
          </a:p>
          <a:p>
            <a:r>
              <a:rPr lang="en-US" dirty="0"/>
              <a:t>Issued Traffic Citations by Officer</a:t>
            </a:r>
          </a:p>
          <a:p>
            <a:endParaRPr lang="en-US" dirty="0"/>
          </a:p>
          <a:p>
            <a:r>
              <a:rPr lang="en-US" dirty="0"/>
              <a:t>Over Due Parking Letter</a:t>
            </a:r>
          </a:p>
          <a:p>
            <a:endParaRPr lang="en-US" dirty="0"/>
          </a:p>
          <a:p>
            <a:r>
              <a:rPr lang="en-US" dirty="0"/>
              <a:t>Duplicate Form Report</a:t>
            </a:r>
          </a:p>
          <a:p>
            <a:endParaRPr lang="en-US" dirty="0"/>
          </a:p>
          <a:p>
            <a:r>
              <a:rPr lang="en-US" dirty="0"/>
              <a:t>UTC Inventory Status Report (WIDoT)</a:t>
            </a:r>
          </a:p>
          <a:p>
            <a:endParaRPr lang="en-US" dirty="0"/>
          </a:p>
          <a:p>
            <a:r>
              <a:rPr lang="en-US" dirty="0"/>
              <a:t>Form Status</a:t>
            </a:r>
          </a:p>
          <a:p>
            <a:endParaRPr lang="en-US" dirty="0"/>
          </a:p>
          <a:p>
            <a:r>
              <a:rPr lang="en-US" dirty="0"/>
              <a:t>Incident and Time Summary (Time of Day)</a:t>
            </a:r>
          </a:p>
          <a:p>
            <a:endParaRPr lang="en-US" dirty="0"/>
          </a:p>
          <a:p>
            <a:r>
              <a:rPr lang="en-US" dirty="0"/>
              <a:t>Total Forms</a:t>
            </a:r>
          </a:p>
          <a:p>
            <a:endParaRPr lang="en-US" dirty="0"/>
          </a:p>
          <a:p>
            <a:r>
              <a:rPr lang="en-US" dirty="0"/>
              <a:t>Crash/Deer Crash Summary</a:t>
            </a:r>
          </a:p>
          <a:p>
            <a:endParaRPr lang="en-US" dirty="0"/>
          </a:p>
          <a:p>
            <a:r>
              <a:rPr lang="en-US" dirty="0"/>
              <a:t>Major Cause First Harmful Event</a:t>
            </a:r>
          </a:p>
          <a:p>
            <a:endParaRPr lang="en-US" dirty="0"/>
          </a:p>
          <a:p>
            <a:r>
              <a:rPr lang="en-US" dirty="0"/>
              <a:t>Major Cause Light</a:t>
            </a:r>
          </a:p>
          <a:p>
            <a:endParaRPr lang="en-US" dirty="0"/>
          </a:p>
          <a:p>
            <a:r>
              <a:rPr lang="en-US" dirty="0"/>
              <a:t>Major Cause Severity</a:t>
            </a:r>
          </a:p>
          <a:p>
            <a:endParaRPr lang="en-US" dirty="0"/>
          </a:p>
          <a:p>
            <a:r>
              <a:rPr lang="en-US" dirty="0"/>
              <a:t>Citizen Contact Summary</a:t>
            </a:r>
          </a:p>
          <a:p>
            <a:endParaRPr lang="en-US" dirty="0"/>
          </a:p>
          <a:p>
            <a:r>
              <a:rPr lang="en-US" dirty="0"/>
              <a:t>Go to the TraCS software and show them a little more.  </a:t>
            </a:r>
            <a:r>
              <a:rPr lang="en-US" b="1" dirty="0"/>
              <a:t>Fill time!!!!</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Dennis End</a:t>
            </a:r>
            <a:r>
              <a:rPr lang="en-US"/>
              <a:t>: </a:t>
            </a:r>
          </a:p>
          <a:p>
            <a:endParaRPr lang="en-US" b="1" dirty="0"/>
          </a:p>
        </p:txBody>
      </p:sp>
      <p:sp>
        <p:nvSpPr>
          <p:cNvPr id="4" name="Slide Number Placeholder 3"/>
          <p:cNvSpPr>
            <a:spLocks noGrp="1"/>
          </p:cNvSpPr>
          <p:nvPr>
            <p:ph type="sldNum" sz="quarter" idx="10"/>
          </p:nvPr>
        </p:nvSpPr>
        <p:spPr/>
        <p:txBody>
          <a:bodyPr/>
          <a:lstStyle/>
          <a:p>
            <a:fld id="{1BE95814-7AB4-4349-89CF-A538C13A2406}" type="slidenum">
              <a:rPr lang="en-US" smtClean="0"/>
              <a:t>63</a:t>
            </a:fld>
            <a:endParaRPr lang="en-US" dirty="0"/>
          </a:p>
        </p:txBody>
      </p:sp>
    </p:spTree>
    <p:extLst>
      <p:ext uri="{BB962C8B-B14F-4D97-AF65-F5344CB8AC3E}">
        <p14:creationId xmlns:p14="http://schemas.microsoft.com/office/powerpoint/2010/main" val="3274682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sng" dirty="0"/>
              <a:t>Start-shift STARTS</a:t>
            </a:r>
            <a:r>
              <a:rPr lang="en-US" b="0" u="sng" baseline="0" dirty="0"/>
              <a:t> in OFFICE.</a:t>
            </a:r>
          </a:p>
          <a:p>
            <a:pPr marL="171450" indent="-171450">
              <a:buFont typeface="Arial" panose="020B0604020202020204" pitchFamily="34" charset="0"/>
              <a:buChar char="•"/>
            </a:pPr>
            <a:r>
              <a:rPr lang="en-US" b="0" baseline="0" dirty="0"/>
              <a:t>Choose what form you need to start-shift back to the officer.</a:t>
            </a:r>
          </a:p>
          <a:p>
            <a:pPr marL="171450" indent="-171450">
              <a:buFont typeface="Arial" panose="020B0604020202020204" pitchFamily="34" charset="0"/>
              <a:buChar char="•"/>
            </a:pPr>
            <a:r>
              <a:rPr lang="en-US" b="0" baseline="0" dirty="0"/>
              <a:t>Click the start-shift button – see GREEN CHECKMARK.</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u="sng" baseline="0" dirty="0"/>
              <a:t>Start-shift ENDS In the squad car.</a:t>
            </a:r>
          </a:p>
          <a:p>
            <a:pPr marL="171450" indent="-171450">
              <a:buFont typeface="Arial" panose="020B0604020202020204" pitchFamily="34" charset="0"/>
              <a:buChar char="•"/>
            </a:pPr>
            <a:r>
              <a:rPr lang="en-US" b="0" baseline="0" dirty="0"/>
              <a:t>Officer clicks start-shift button to see if there’s anything for her or him to work on.</a:t>
            </a:r>
          </a:p>
          <a:p>
            <a:pPr marL="171450" indent="-171450">
              <a:buFont typeface="Arial" panose="020B0604020202020204" pitchFamily="34" charset="0"/>
              <a:buChar char="•"/>
            </a:pPr>
            <a:r>
              <a:rPr lang="en-US" b="0" baseline="0" dirty="0"/>
              <a:t>Best practice is to have officers do this when starting shift.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See GREEN CHECKMARK.</a:t>
            </a:r>
          </a:p>
          <a:p>
            <a:pPr marL="171450" indent="-171450">
              <a:buFont typeface="Arial" panose="020B0604020202020204" pitchFamily="34" charset="0"/>
              <a:buChar char="•"/>
            </a:pPr>
            <a:endParaRPr lang="en-US" b="0" baseline="0" dirty="0"/>
          </a:p>
        </p:txBody>
      </p:sp>
      <p:sp>
        <p:nvSpPr>
          <p:cNvPr id="4" name="Slide Number Placeholder 3"/>
          <p:cNvSpPr>
            <a:spLocks noGrp="1"/>
          </p:cNvSpPr>
          <p:nvPr>
            <p:ph type="sldNum" sz="quarter" idx="10"/>
          </p:nvPr>
        </p:nvSpPr>
        <p:spPr/>
        <p:txBody>
          <a:bodyPr/>
          <a:lstStyle/>
          <a:p>
            <a:fld id="{1BE95814-7AB4-4349-89CF-A538C13A2406}" type="slidenum">
              <a:rPr lang="en-US" smtClean="0"/>
              <a:t>6</a:t>
            </a:fld>
            <a:endParaRPr lang="en-US" dirty="0"/>
          </a:p>
        </p:txBody>
      </p:sp>
    </p:spTree>
    <p:extLst>
      <p:ext uri="{BB962C8B-B14F-4D97-AF65-F5344CB8AC3E}">
        <p14:creationId xmlns:p14="http://schemas.microsoft.com/office/powerpoint/2010/main" val="1565895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Form</a:t>
            </a:r>
            <a:r>
              <a:rPr lang="en-US" b="0" baseline="0" dirty="0"/>
              <a:t>s Manager is the first screen you’ll see when you log into TraCS.</a:t>
            </a:r>
          </a:p>
          <a:p>
            <a:r>
              <a:rPr lang="en-US" b="0" baseline="0" dirty="0"/>
              <a:t>Across top ribbon control; most functions you’ll need to use in TraCS: Start-shift, End-shift, view tracs logs, create distributions</a:t>
            </a:r>
          </a:p>
          <a:p>
            <a:r>
              <a:rPr lang="en-US" b="0" baseline="0" dirty="0"/>
              <a:t>Forms Grid: where you’ll see a list of your forms. </a:t>
            </a:r>
          </a:p>
          <a:p>
            <a:r>
              <a:rPr lang="en-US" b="0" baseline="0" dirty="0"/>
              <a:t>On the right </a:t>
            </a:r>
            <a:r>
              <a:rPr lang="en-US" b="1" baseline="0" dirty="0"/>
              <a:t>NAVIGATON PANEL </a:t>
            </a:r>
            <a:r>
              <a:rPr lang="en-US" b="0" baseline="0" dirty="0"/>
              <a:t>(quick add to open different forms)</a:t>
            </a:r>
          </a:p>
          <a:p>
            <a:r>
              <a:rPr lang="en-US" b="1" baseline="0" dirty="0"/>
              <a:t>SEARCH</a:t>
            </a:r>
            <a:r>
              <a:rPr lang="en-US" b="0" baseline="0" dirty="0"/>
              <a:t> on the bottom. Change search parameters filter by form type or date, etc.</a:t>
            </a:r>
          </a:p>
          <a:p>
            <a:r>
              <a:rPr lang="en-US" b="0" baseline="0" dirty="0"/>
              <a:t>IF FORMS GRID BLANK CLICK </a:t>
            </a:r>
            <a:r>
              <a:rPr lang="en-US" b="1" baseline="0" dirty="0"/>
              <a:t>REFERSH</a:t>
            </a:r>
            <a:r>
              <a:rPr lang="en-US" b="0" baseline="0" dirty="0"/>
              <a:t> OR </a:t>
            </a:r>
            <a:r>
              <a:rPr lang="en-US" b="1" baseline="0" dirty="0"/>
              <a:t>SEARCH</a:t>
            </a:r>
            <a:r>
              <a:rPr lang="en-US" b="0" baseline="0" dirty="0"/>
              <a:t>.</a:t>
            </a:r>
          </a:p>
          <a:p>
            <a:endParaRPr lang="en-US" b="0" baseline="0" dirty="0"/>
          </a:p>
          <a:p>
            <a:endParaRPr lang="en-US" b="0" baseline="0" dirty="0"/>
          </a:p>
          <a:p>
            <a:r>
              <a:rPr lang="en-US" b="0" baseline="0" dirty="0"/>
              <a:t>If you open TraCS and it is blank click refresh or search. If you don’t see what expecting clear search criteria</a:t>
            </a:r>
          </a:p>
          <a:p>
            <a:endParaRPr lang="en-US" b="0" baseline="0" dirty="0"/>
          </a:p>
          <a:p>
            <a:r>
              <a:rPr lang="en-US" b="0" baseline="0" dirty="0"/>
              <a:t>When you open a form you will be taken to Forms Viewer.</a:t>
            </a:r>
          </a:p>
          <a:p>
            <a:r>
              <a:rPr lang="en-US" b="0" baseline="0" dirty="0"/>
              <a:t>This is the view you’ll get when you need to edit a form or look through a form.</a:t>
            </a:r>
          </a:p>
          <a:p>
            <a:endParaRPr lang="en-US" b="0" baseline="0" dirty="0"/>
          </a:p>
          <a:p>
            <a:endParaRPr lang="en-US" b="0" dirty="0"/>
          </a:p>
        </p:txBody>
      </p:sp>
      <p:sp>
        <p:nvSpPr>
          <p:cNvPr id="4" name="Slide Number Placeholder 3"/>
          <p:cNvSpPr>
            <a:spLocks noGrp="1"/>
          </p:cNvSpPr>
          <p:nvPr>
            <p:ph type="sldNum" sz="quarter" idx="10"/>
          </p:nvPr>
        </p:nvSpPr>
        <p:spPr/>
        <p:txBody>
          <a:bodyPr/>
          <a:lstStyle/>
          <a:p>
            <a:fld id="{1BE95814-7AB4-4349-89CF-A538C13A2406}" type="slidenum">
              <a:rPr lang="en-US" smtClean="0"/>
              <a:t>7</a:t>
            </a:fld>
            <a:endParaRPr lang="en-US" dirty="0"/>
          </a:p>
        </p:txBody>
      </p:sp>
    </p:spTree>
    <p:extLst>
      <p:ext uri="{BB962C8B-B14F-4D97-AF65-F5344CB8AC3E}">
        <p14:creationId xmlns:p14="http://schemas.microsoft.com/office/powerpoint/2010/main" val="401790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Different</a:t>
            </a:r>
            <a:r>
              <a:rPr lang="en-US" b="0" baseline="0" dirty="0"/>
              <a:t> statuses to track the progress of form at your agency</a:t>
            </a:r>
          </a:p>
          <a:p>
            <a:r>
              <a:rPr lang="en-US" b="1" baseline="0" dirty="0"/>
              <a:t>OPEN: </a:t>
            </a:r>
            <a:r>
              <a:rPr lang="en-US" b="0" baseline="0" dirty="0"/>
              <a:t>can be completely blank, can be completely filled-out</a:t>
            </a:r>
          </a:p>
          <a:p>
            <a:r>
              <a:rPr lang="en-US" b="1" baseline="0" dirty="0"/>
              <a:t>VALIDATED: </a:t>
            </a:r>
            <a:r>
              <a:rPr lang="en-US" b="0" baseline="0" dirty="0"/>
              <a:t>it has been completely filled out, can still re-open and change all fields.</a:t>
            </a:r>
          </a:p>
          <a:p>
            <a:r>
              <a:rPr lang="en-US" b="1" baseline="0" dirty="0"/>
              <a:t>ISSUED (PRINTED): </a:t>
            </a:r>
            <a:r>
              <a:rPr lang="en-US" b="0" baseline="0" dirty="0"/>
              <a:t>it has been printed can only change certain fields now</a:t>
            </a:r>
          </a:p>
          <a:p>
            <a:r>
              <a:rPr lang="en-US" b="1" baseline="0" dirty="0"/>
              <a:t>OPTONAL STAUSES: </a:t>
            </a:r>
            <a:r>
              <a:rPr lang="en-US" b="0" baseline="0" dirty="0"/>
              <a:t>ACCEPTED, REJECTED, COMPLETED – for internal use</a:t>
            </a:r>
          </a:p>
          <a:p>
            <a:r>
              <a:rPr lang="en-US" b="1" baseline="0" dirty="0"/>
              <a:t>VOIDED: </a:t>
            </a:r>
            <a:r>
              <a:rPr lang="en-US" b="0" baseline="0" dirty="0"/>
              <a:t>the form is not needed, maybe had a mistake that cannot be fixed. </a:t>
            </a:r>
            <a:r>
              <a:rPr lang="en-US" b="0" u="sng" baseline="0" dirty="0"/>
              <a:t>DO YOU TRANSMIT VOIDED FORMS</a:t>
            </a:r>
            <a:r>
              <a:rPr lang="en-US" b="0" baseline="0" dirty="0"/>
              <a:t>?</a:t>
            </a:r>
          </a:p>
          <a:p>
            <a:r>
              <a:rPr lang="en-US" b="1" baseline="0" dirty="0"/>
              <a:t>TRANSMITTED: </a:t>
            </a:r>
            <a:r>
              <a:rPr lang="en-US" b="0" baseline="0" dirty="0"/>
              <a:t>form sent to WIJIS; it has begun the FORM LIFE CYCLE from before.</a:t>
            </a:r>
          </a:p>
          <a:p>
            <a:r>
              <a:rPr lang="en-US" b="0" baseline="0" dirty="0"/>
              <a:t>A Citation MUST be validated before PRINTING</a:t>
            </a:r>
          </a:p>
          <a:p>
            <a:r>
              <a:rPr lang="en-US" b="0" baseline="0" dirty="0"/>
              <a:t>A citation MUST be validated before TRANSMITTED</a:t>
            </a:r>
            <a:endParaRPr lang="en-US" b="0" dirty="0"/>
          </a:p>
        </p:txBody>
      </p:sp>
      <p:sp>
        <p:nvSpPr>
          <p:cNvPr id="4" name="Slide Number Placeholder 3"/>
          <p:cNvSpPr>
            <a:spLocks noGrp="1"/>
          </p:cNvSpPr>
          <p:nvPr>
            <p:ph type="sldNum" sz="quarter" idx="10"/>
          </p:nvPr>
        </p:nvSpPr>
        <p:spPr/>
        <p:txBody>
          <a:bodyPr/>
          <a:lstStyle/>
          <a:p>
            <a:fld id="{1BE95814-7AB4-4349-89CF-A538C13A2406}" type="slidenum">
              <a:rPr lang="en-US" smtClean="0"/>
              <a:t>8</a:t>
            </a:fld>
            <a:endParaRPr lang="en-US" dirty="0"/>
          </a:p>
        </p:txBody>
      </p:sp>
    </p:spTree>
    <p:extLst>
      <p:ext uri="{BB962C8B-B14F-4D97-AF65-F5344CB8AC3E}">
        <p14:creationId xmlns:p14="http://schemas.microsoft.com/office/powerpoint/2010/main" val="1868852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Tier I: Reporter</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Users with the </a:t>
            </a:r>
            <a:r>
              <a:rPr lang="en-US" sz="1200" b="1" dirty="0">
                <a:effectLst/>
              </a:rPr>
              <a:t>Reporter </a:t>
            </a:r>
            <a:r>
              <a:rPr lang="en-US" sz="1200" dirty="0">
                <a:effectLst/>
              </a:rPr>
              <a:t>Access Right will be able to edit the following fields on issued citations:</a:t>
            </a:r>
            <a:r>
              <a:rPr lang="en-US" dirty="0">
                <a:effectLst/>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Police Number		Crash Document Number		Tags</a:t>
            </a:r>
          </a:p>
          <a:p>
            <a:pPr lvl="0"/>
            <a:r>
              <a:rPr lang="en-US" sz="1200" b="1" kern="1200" dirty="0">
                <a:solidFill>
                  <a:schemeClr val="tx1"/>
                </a:solidFill>
                <a:effectLst/>
                <a:latin typeface="+mn-lt"/>
                <a:ea typeface="+mn-ea"/>
                <a:cs typeface="+mn-cs"/>
              </a:rPr>
              <a:t>Defendant Phone Number		District Attorney Routing Flag	Narrative</a:t>
            </a:r>
          </a:p>
          <a:p>
            <a:pPr lvl="0"/>
            <a:r>
              <a:rPr lang="en-US" sz="1200" b="1" kern="1200" dirty="0">
                <a:solidFill>
                  <a:schemeClr val="tx1"/>
                </a:solidFill>
                <a:effectLst/>
                <a:latin typeface="+mn-lt"/>
                <a:ea typeface="+mn-ea"/>
                <a:cs typeface="+mn-cs"/>
              </a:rPr>
              <a:t>Cover/Parent Letter Closing		Actual Speed	Accident Severity	Weather Condition</a:t>
            </a:r>
          </a:p>
          <a:p>
            <a:pPr lvl="0"/>
            <a:r>
              <a:rPr lang="en-US" sz="1200" b="1" kern="1200" dirty="0">
                <a:solidFill>
                  <a:schemeClr val="tx1"/>
                </a:solidFill>
                <a:effectLst/>
                <a:latin typeface="+mn-lt"/>
                <a:ea typeface="+mn-ea"/>
                <a:cs typeface="+mn-cs"/>
              </a:rPr>
              <a:t>Road Condition		Light Condition		Traffic Condition</a:t>
            </a:r>
          </a:p>
          <a:p>
            <a:pPr lvl="0"/>
            <a:r>
              <a:rPr lang="en-US" sz="1200" b="1" kern="1200" dirty="0">
                <a:solidFill>
                  <a:schemeClr val="tx1"/>
                </a:solidFill>
                <a:effectLst/>
                <a:latin typeface="+mn-lt"/>
                <a:ea typeface="+mn-ea"/>
                <a:cs typeface="+mn-cs"/>
              </a:rPr>
              <a:t>Agency Space</a:t>
            </a:r>
          </a:p>
          <a:p>
            <a:br>
              <a:rPr lang="en-US" dirty="0">
                <a:effectLst/>
              </a:rPr>
            </a:br>
            <a:r>
              <a:rPr lang="en-US" sz="1200" kern="1200" dirty="0">
                <a:solidFill>
                  <a:schemeClr val="tx1"/>
                </a:solidFill>
                <a:effectLst/>
                <a:latin typeface="+mn-lt"/>
                <a:ea typeface="+mn-ea"/>
                <a:cs typeface="+mn-cs"/>
              </a:rPr>
              <a:t>To edit, users will need to use the Edit Form button, under </a:t>
            </a:r>
            <a:r>
              <a:rPr lang="en-US" sz="1200" b="1" kern="1200" dirty="0">
                <a:solidFill>
                  <a:schemeClr val="tx1"/>
                </a:solidFill>
                <a:effectLst/>
                <a:latin typeface="+mn-lt"/>
                <a:ea typeface="+mn-ea"/>
                <a:cs typeface="+mn-cs"/>
              </a:rPr>
              <a:t>Home | Edit Form</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The </a:t>
            </a:r>
            <a:r>
              <a:rPr lang="en-US" sz="1200" b="1" kern="1200" dirty="0">
                <a:solidFill>
                  <a:schemeClr val="tx1"/>
                </a:solidFill>
                <a:effectLst/>
                <a:latin typeface="+mn-lt"/>
                <a:ea typeface="+mn-ea"/>
                <a:cs typeface="+mn-cs"/>
              </a:rPr>
              <a:t>Amend Citation</a:t>
            </a:r>
            <a:r>
              <a:rPr lang="en-US" sz="1200" kern="1200" dirty="0">
                <a:solidFill>
                  <a:schemeClr val="tx1"/>
                </a:solidFill>
                <a:effectLst/>
                <a:latin typeface="+mn-lt"/>
                <a:ea typeface="+mn-ea"/>
                <a:cs typeface="+mn-cs"/>
              </a:rPr>
              <a:t> button is not necessary to edit any of these fields. Even if the user has the </a:t>
            </a:r>
            <a:r>
              <a:rPr lang="en-US" sz="1200" b="1" kern="1200" dirty="0">
                <a:solidFill>
                  <a:schemeClr val="tx1"/>
                </a:solidFill>
                <a:effectLst/>
                <a:latin typeface="+mn-lt"/>
                <a:ea typeface="+mn-ea"/>
                <a:cs typeface="+mn-cs"/>
              </a:rPr>
              <a:t>CitationAmend</a:t>
            </a:r>
            <a:r>
              <a:rPr lang="en-US" sz="1200" kern="1200" dirty="0">
                <a:solidFill>
                  <a:schemeClr val="tx1"/>
                </a:solidFill>
                <a:effectLst/>
                <a:latin typeface="+mn-lt"/>
                <a:ea typeface="+mn-ea"/>
                <a:cs typeface="+mn-cs"/>
              </a:rPr>
              <a:t> Access Level, to edit these fields, they may use </a:t>
            </a:r>
            <a:r>
              <a:rPr lang="en-US" sz="1200" b="1" kern="1200" dirty="0">
                <a:solidFill>
                  <a:schemeClr val="tx1"/>
                </a:solidFill>
                <a:effectLst/>
                <a:latin typeface="+mn-lt"/>
                <a:ea typeface="+mn-ea"/>
                <a:cs typeface="+mn-cs"/>
              </a:rPr>
              <a:t>Edit Form</a:t>
            </a:r>
            <a:r>
              <a:rPr lang="en-US" sz="1200" kern="1200" dirty="0">
                <a:solidFill>
                  <a:schemeClr val="tx1"/>
                </a:solidFill>
                <a:effectLst/>
                <a:latin typeface="+mn-lt"/>
                <a:ea typeface="+mn-ea"/>
                <a:cs typeface="+mn-cs"/>
              </a:rPr>
              <a:t>. Otherwise, the user must specify through a pop-up window what they intend to change.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E95814-7AB4-4349-89CF-A538C13A2406}" type="slidenum">
              <a:rPr lang="en-US" smtClean="0"/>
              <a:t>9</a:t>
            </a:fld>
            <a:endParaRPr lang="en-US" dirty="0"/>
          </a:p>
        </p:txBody>
      </p:sp>
    </p:spTree>
    <p:extLst>
      <p:ext uri="{BB962C8B-B14F-4D97-AF65-F5344CB8AC3E}">
        <p14:creationId xmlns:p14="http://schemas.microsoft.com/office/powerpoint/2010/main" val="18485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Tier II: CitationAmend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addition to the previously-mentioned fields, users with the </a:t>
            </a:r>
            <a:r>
              <a:rPr lang="en-US" sz="1200" b="1" kern="1200" dirty="0">
                <a:solidFill>
                  <a:schemeClr val="tx1"/>
                </a:solidFill>
                <a:effectLst/>
                <a:latin typeface="+mn-lt"/>
                <a:ea typeface="+mn-ea"/>
                <a:cs typeface="+mn-cs"/>
              </a:rPr>
              <a:t>CitationAmend </a:t>
            </a:r>
            <a:r>
              <a:rPr lang="en-US" sz="1200" kern="1200" dirty="0">
                <a:solidFill>
                  <a:schemeClr val="tx1"/>
                </a:solidFill>
                <a:effectLst/>
                <a:latin typeface="+mn-lt"/>
                <a:ea typeface="+mn-ea"/>
                <a:cs typeface="+mn-cs"/>
              </a:rPr>
              <a:t>Access Right can edit the following after issuance:</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Defendant Street Address	Defendant City		Defendant State	Defendant Zip Code</a:t>
            </a:r>
          </a:p>
          <a:p>
            <a:pPr lvl="0"/>
            <a:r>
              <a:rPr lang="en-US" sz="1200" b="1" kern="1200" dirty="0">
                <a:solidFill>
                  <a:schemeClr val="tx1"/>
                </a:solidFill>
                <a:effectLst/>
                <a:latin typeface="+mn-lt"/>
                <a:ea typeface="+mn-ea"/>
                <a:cs typeface="+mn-cs"/>
              </a:rPr>
              <a:t>Defendant PO Box	Defendant Gender		Defendant Race	Defendant Height</a:t>
            </a:r>
          </a:p>
          <a:p>
            <a:pPr lvl="0"/>
            <a:r>
              <a:rPr lang="en-US" sz="1200" b="1" kern="1200" dirty="0">
                <a:solidFill>
                  <a:schemeClr val="tx1"/>
                </a:solidFill>
                <a:effectLst/>
                <a:latin typeface="+mn-lt"/>
                <a:ea typeface="+mn-ea"/>
                <a:cs typeface="+mn-cs"/>
              </a:rPr>
              <a:t>Defendant Weight	Defendant Hair Color		Defendant Eye Color	Structure Type</a:t>
            </a:r>
          </a:p>
          <a:p>
            <a:pPr lvl="0"/>
            <a:r>
              <a:rPr lang="en-US" sz="1200" b="1" kern="1200" dirty="0">
                <a:solidFill>
                  <a:schemeClr val="tx1"/>
                </a:solidFill>
                <a:effectLst/>
                <a:latin typeface="+mn-lt"/>
                <a:ea typeface="+mn-ea"/>
                <a:cs typeface="+mn-cs"/>
              </a:rPr>
              <a:t>Structure Number	On Hwy Type			On Hwy Number	On Hwy Direction</a:t>
            </a:r>
          </a:p>
          <a:p>
            <a:pPr lvl="0"/>
            <a:r>
              <a:rPr lang="en-US" sz="1200" b="1" kern="1200" dirty="0">
                <a:solidFill>
                  <a:schemeClr val="tx1"/>
                </a:solidFill>
                <a:effectLst/>
                <a:latin typeface="+mn-lt"/>
                <a:ea typeface="+mn-ea"/>
                <a:cs typeface="+mn-cs"/>
              </a:rPr>
              <a:t>On Street Name	Direction from Intersection		From/At Hwy Type	Est. Distance from Intersection</a:t>
            </a:r>
          </a:p>
          <a:p>
            <a:pPr lvl="0"/>
            <a:r>
              <a:rPr lang="en-US" sz="1200" b="1" kern="1200" dirty="0">
                <a:solidFill>
                  <a:schemeClr val="tx1"/>
                </a:solidFill>
                <a:effectLst/>
                <a:latin typeface="+mn-lt"/>
                <a:ea typeface="+mn-ea"/>
                <a:cs typeface="+mn-cs"/>
              </a:rPr>
              <a:t>From/At Hwy Number	From/At Hwy Dir		From/At Street Name	Latitude</a:t>
            </a:r>
          </a:p>
          <a:p>
            <a:pPr lvl="0"/>
            <a:r>
              <a:rPr lang="en-US" sz="1200" b="1" kern="1200" dirty="0">
                <a:solidFill>
                  <a:schemeClr val="tx1"/>
                </a:solidFill>
                <a:effectLst/>
                <a:latin typeface="+mn-lt"/>
                <a:ea typeface="+mn-ea"/>
                <a:cs typeface="+mn-cs"/>
              </a:rPr>
              <a:t>Court Date		Court Time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edit, users will need to use the Amend Citation button, under </a:t>
            </a:r>
            <a:r>
              <a:rPr lang="en-US" sz="1200" b="1" kern="1200" dirty="0">
                <a:solidFill>
                  <a:schemeClr val="tx1"/>
                </a:solidFill>
                <a:effectLst/>
                <a:latin typeface="+mn-lt"/>
                <a:ea typeface="+mn-ea"/>
                <a:cs typeface="+mn-cs"/>
              </a:rPr>
              <a:t>Citations | Amend Citation</a:t>
            </a:r>
            <a:r>
              <a:rPr lang="en-US" sz="1200" kern="1200" dirty="0">
                <a:solidFill>
                  <a:schemeClr val="tx1"/>
                </a:solidFill>
                <a:effectLst/>
                <a:latin typeface="+mn-lt"/>
                <a:ea typeface="+mn-ea"/>
                <a:cs typeface="+mn-cs"/>
              </a:rPr>
              <a:t>. The user must specify through a pop-up window what they intend to change.</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BE95814-7AB4-4349-89CF-A538C13A2406}" type="slidenum">
              <a:rPr lang="en-US" smtClean="0"/>
              <a:t>10</a:t>
            </a:fld>
            <a:endParaRPr lang="en-US" dirty="0"/>
          </a:p>
        </p:txBody>
      </p:sp>
    </p:spTree>
    <p:extLst>
      <p:ext uri="{BB962C8B-B14F-4D97-AF65-F5344CB8AC3E}">
        <p14:creationId xmlns:p14="http://schemas.microsoft.com/office/powerpoint/2010/main" val="13340470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ved=0ahUKEwiD2cnUheTNAhUESyYKHe9jAkAQjRwIBw&amp;url=https://en.wikipedia.org/wiki/Wisconsin_Legislature&amp;psig=AFQjCNE714Fg2dskzEmXak1-zEvwwY1c3g&amp;ust=1468073380431696"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gif"/><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443396" y="3501142"/>
            <a:ext cx="8835172" cy="451982"/>
          </a:xfrm>
          <a:noFill/>
        </p:spPr>
        <p:txBody>
          <a:bodyPr>
            <a:normAutofit/>
          </a:bodyPr>
          <a:lstStyle>
            <a:lvl1pPr marL="0" indent="0" algn="ctr">
              <a:buNone/>
              <a:defRPr sz="2000">
                <a:solidFill>
                  <a:schemeClr val="tx1">
                    <a:lumMod val="75000"/>
                    <a:lumOff val="25000"/>
                  </a:schemeClr>
                </a:solidFill>
                <a:latin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Presenter(s) Name Here</a:t>
            </a:r>
          </a:p>
        </p:txBody>
      </p:sp>
      <p:sp>
        <p:nvSpPr>
          <p:cNvPr id="7" name="Date Placeholder 6"/>
          <p:cNvSpPr>
            <a:spLocks noGrp="1"/>
          </p:cNvSpPr>
          <p:nvPr>
            <p:ph type="dt" sz="half" idx="10"/>
          </p:nvPr>
        </p:nvSpPr>
        <p:spPr>
          <a:xfrm>
            <a:off x="7708361" y="6232280"/>
            <a:ext cx="2753746" cy="323968"/>
          </a:xfrm>
        </p:spPr>
        <p:txBody>
          <a:bodyPr/>
          <a:lstStyle>
            <a:lvl1pPr>
              <a:defRPr/>
            </a:lvl1pPr>
          </a:lstStyle>
          <a:p>
            <a:r>
              <a:rPr lang="en-US" dirty="0"/>
              <a:t>10/4/2017</a:t>
            </a:r>
          </a:p>
        </p:txBody>
      </p:sp>
      <p:sp>
        <p:nvSpPr>
          <p:cNvPr id="8" name="Footer Placeholder 7"/>
          <p:cNvSpPr>
            <a:spLocks noGrp="1"/>
          </p:cNvSpPr>
          <p:nvPr>
            <p:ph type="ftr" sz="quarter" idx="11"/>
          </p:nvPr>
        </p:nvSpPr>
        <p:spPr>
          <a:xfrm>
            <a:off x="1735207" y="6236208"/>
            <a:ext cx="5901189" cy="320040"/>
          </a:xfrm>
        </p:spPr>
        <p:txBody>
          <a:bodyPr/>
          <a:lstStyle>
            <a:lvl1pPr>
              <a:defRPr>
                <a:latin typeface="Segoe UI" panose="020B0502040204020203" pitchFamily="34" charset="0"/>
                <a:cs typeface="Segoe UI" panose="020B0502040204020203" pitchFamily="34" charset="0"/>
              </a:defRPr>
            </a:lvl1pPr>
          </a:lstStyle>
          <a:p>
            <a:endParaRPr lang="en-US" dirty="0"/>
          </a:p>
        </p:txBody>
      </p:sp>
      <p:pic>
        <p:nvPicPr>
          <p:cNvPr id="10" name="Picture 9"/>
          <p:cNvPicPr>
            <a:picLocks noChangeAspect="1"/>
          </p:cNvPicPr>
          <p:nvPr userDrawn="1"/>
        </p:nvPicPr>
        <p:blipFill>
          <a:blip r:embed="rId2"/>
          <a:stretch>
            <a:fillRect/>
          </a:stretch>
        </p:blipFill>
        <p:spPr>
          <a:xfrm>
            <a:off x="452149" y="258176"/>
            <a:ext cx="1991247" cy="1991247"/>
          </a:xfrm>
          <a:prstGeom prst="rect">
            <a:avLst/>
          </a:prstGeom>
        </p:spPr>
      </p:pic>
      <p:pic>
        <p:nvPicPr>
          <p:cNvPr id="1028" name="Picture 4" descr="https://upload.wikimedia.org/wikipedia/commons/thumb/3/31/Seal_of_Wisconsin.svg/2000px-Seal_of_Wisconsin.svg.png">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798243" y="5480311"/>
            <a:ext cx="1145177" cy="114517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153" y="5556068"/>
            <a:ext cx="1136365" cy="1136365"/>
          </a:xfrm>
          <a:prstGeom prst="rect">
            <a:avLst/>
          </a:prstGeom>
        </p:spPr>
      </p:pic>
      <p:sp>
        <p:nvSpPr>
          <p:cNvPr id="6" name="TextBox 5"/>
          <p:cNvSpPr txBox="1"/>
          <p:nvPr userDrawn="1"/>
        </p:nvSpPr>
        <p:spPr>
          <a:xfrm>
            <a:off x="3191606" y="191970"/>
            <a:ext cx="7103193" cy="2123658"/>
          </a:xfrm>
          <a:prstGeom prst="rect">
            <a:avLst/>
          </a:prstGeom>
          <a:noFill/>
          <a:ln>
            <a:noFill/>
          </a:ln>
        </p:spPr>
        <p:txBody>
          <a:bodyPr wrap="square" rtlCol="0">
            <a:spAutoFit/>
          </a:bodyPr>
          <a:lstStyle/>
          <a:p>
            <a:pPr algn="l"/>
            <a:r>
              <a:rPr lang="en-US" sz="2400" dirty="0">
                <a:solidFill>
                  <a:schemeClr val="tx1"/>
                </a:solidFill>
                <a:latin typeface="Segoe UI" panose="020B0502040204020203" pitchFamily="34" charset="0"/>
                <a:cs typeface="Segoe UI" panose="020B0502040204020203" pitchFamily="34" charset="0"/>
              </a:rPr>
              <a:t>The 14</a:t>
            </a:r>
            <a:r>
              <a:rPr lang="en-US" sz="2400" baseline="30000" dirty="0">
                <a:solidFill>
                  <a:schemeClr val="tx1"/>
                </a:solidFill>
                <a:latin typeface="Segoe UI" panose="020B0502040204020203" pitchFamily="34" charset="0"/>
                <a:cs typeface="Segoe UI" panose="020B0502040204020203" pitchFamily="34" charset="0"/>
              </a:rPr>
              <a:t>th</a:t>
            </a:r>
            <a:r>
              <a:rPr lang="en-US" sz="2400" dirty="0">
                <a:solidFill>
                  <a:schemeClr val="tx1"/>
                </a:solidFill>
                <a:latin typeface="Segoe UI" panose="020B0502040204020203" pitchFamily="34" charset="0"/>
                <a:cs typeface="Segoe UI" panose="020B0502040204020203" pitchFamily="34" charset="0"/>
              </a:rPr>
              <a:t> Annual… </a:t>
            </a:r>
          </a:p>
          <a:p>
            <a:pPr algn="ctr"/>
            <a:r>
              <a:rPr lang="en-US" sz="5400" b="0" i="0" u="none" baseline="0" dirty="0">
                <a:solidFill>
                  <a:schemeClr val="tx1"/>
                </a:solidFill>
                <a:latin typeface="Segoe UI" panose="020B0502040204020203" pitchFamily="34" charset="0"/>
                <a:cs typeface="Segoe UI" panose="020B0502040204020203" pitchFamily="34" charset="0"/>
              </a:rPr>
              <a:t>Badger TraCS</a:t>
            </a:r>
          </a:p>
          <a:p>
            <a:pPr algn="ctr"/>
            <a:r>
              <a:rPr lang="en-US" sz="5400" b="0" i="0" u="none" baseline="0" dirty="0">
                <a:solidFill>
                  <a:schemeClr val="tx1"/>
                </a:solidFill>
                <a:latin typeface="Segoe UI" panose="020B0502040204020203" pitchFamily="34" charset="0"/>
                <a:cs typeface="Segoe UI" panose="020B0502040204020203" pitchFamily="34" charset="0"/>
              </a:rPr>
              <a:t> User Conference</a:t>
            </a:r>
            <a:endParaRPr lang="en-US" sz="5400" b="0" i="0" u="none" dirty="0">
              <a:solidFill>
                <a:schemeClr val="tx1"/>
              </a:solidFill>
              <a:latin typeface="Segoe UI" panose="020B0502040204020203" pitchFamily="34" charset="0"/>
              <a:cs typeface="Segoe UI" panose="020B0502040204020203" pitchFamily="34" charset="0"/>
            </a:endParaRPr>
          </a:p>
        </p:txBody>
      </p:sp>
      <p:sp>
        <p:nvSpPr>
          <p:cNvPr id="13" name="Text Placeholder 12"/>
          <p:cNvSpPr>
            <a:spLocks noGrp="1"/>
          </p:cNvSpPr>
          <p:nvPr>
            <p:ph type="body" sz="quarter" idx="12" hasCustomPrompt="1"/>
          </p:nvPr>
        </p:nvSpPr>
        <p:spPr>
          <a:xfrm>
            <a:off x="2443396" y="2671218"/>
            <a:ext cx="8834438" cy="829924"/>
          </a:xfrm>
        </p:spPr>
        <p:txBody>
          <a:bodyPr>
            <a:normAutofit/>
          </a:bodyPr>
          <a:lstStyle>
            <a:lvl1pPr marL="0" indent="0" algn="ctr">
              <a:buNone/>
              <a:defRPr sz="4800" baseline="0">
                <a:latin typeface="Segoe UI" panose="020B0502040204020203" pitchFamily="34" charset="0"/>
                <a:cs typeface="Segoe UI" panose="020B0502040204020203" pitchFamily="34" charset="0"/>
              </a:defRPr>
            </a:lvl1pPr>
          </a:lstStyle>
          <a:p>
            <a:pPr lvl="0"/>
            <a:r>
              <a:rPr lang="en-US" dirty="0"/>
              <a:t>Session Name Here</a:t>
            </a:r>
          </a:p>
        </p:txBody>
      </p:sp>
      <p:sp>
        <p:nvSpPr>
          <p:cNvPr id="16" name="TextBox 15"/>
          <p:cNvSpPr txBox="1"/>
          <p:nvPr userDrawn="1"/>
        </p:nvSpPr>
        <p:spPr>
          <a:xfrm>
            <a:off x="4685801" y="5129570"/>
            <a:ext cx="4271767" cy="923330"/>
          </a:xfrm>
          <a:prstGeom prst="rect">
            <a:avLst/>
          </a:prstGeom>
          <a:noFill/>
        </p:spPr>
        <p:txBody>
          <a:bodyPr wrap="square" rtlCol="0">
            <a:spAutoFit/>
          </a:bodyPr>
          <a:lstStyle/>
          <a:p>
            <a:pPr algn="ctr"/>
            <a:r>
              <a:rPr lang="en-US" dirty="0">
                <a:latin typeface="Segoe UI" panose="020B0502040204020203" pitchFamily="34" charset="0"/>
                <a:cs typeface="Segoe UI" panose="020B0502040204020203" pitchFamily="34" charset="0"/>
              </a:rPr>
              <a:t>Holiday Inn Hotel &amp; Convention Center</a:t>
            </a:r>
          </a:p>
          <a:p>
            <a:pPr algn="ctr"/>
            <a:r>
              <a:rPr lang="en-US" dirty="0">
                <a:latin typeface="Segoe UI" panose="020B0502040204020203" pitchFamily="34" charset="0"/>
                <a:cs typeface="Segoe UI" panose="020B0502040204020203" pitchFamily="34" charset="0"/>
              </a:rPr>
              <a:t>1001 Amber Avenue</a:t>
            </a:r>
          </a:p>
          <a:p>
            <a:pPr algn="ctr"/>
            <a:r>
              <a:rPr lang="en-US" dirty="0">
                <a:latin typeface="Segoe UI" panose="020B0502040204020203" pitchFamily="34" charset="0"/>
                <a:cs typeface="Segoe UI" panose="020B0502040204020203" pitchFamily="34" charset="0"/>
              </a:rPr>
              <a:t>Stevens Point, WI 54482</a:t>
            </a: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10/9/2019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
        <p:nvSpPr>
          <p:cNvPr id="8" name="Title 1"/>
          <p:cNvSpPr txBox="1">
            <a:spLocks/>
          </p:cNvSpPr>
          <p:nvPr userDrawn="1"/>
        </p:nvSpPr>
        <p:spPr bwMode="black">
          <a:xfrm>
            <a:off x="1342919" y="1095650"/>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10/9/2019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
        <p:nvSpPr>
          <p:cNvPr id="8" name="Title 1"/>
          <p:cNvSpPr txBox="1">
            <a:spLocks/>
          </p:cNvSpPr>
          <p:nvPr userDrawn="1"/>
        </p:nvSpPr>
        <p:spPr bwMode="black">
          <a:xfrm rot="5400000">
            <a:off x="7243893" y="3085188"/>
            <a:ext cx="4983480"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rPr>
              <a:t>Insert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1"/>
          <p:cNvSpPr txBox="1">
            <a:spLocks/>
          </p:cNvSpPr>
          <p:nvPr userDrawn="1"/>
        </p:nvSpPr>
        <p:spPr bwMode="black">
          <a:xfrm>
            <a:off x="1726096" y="684092"/>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endParaRPr>
          </a:p>
        </p:txBody>
      </p:sp>
      <p:sp>
        <p:nvSpPr>
          <p:cNvPr id="2" name="Title 1"/>
          <p:cNvSpPr>
            <a:spLocks noGrp="1"/>
          </p:cNvSpPr>
          <p:nvPr>
            <p:ph type="title" hasCustomPrompt="1"/>
          </p:nvPr>
        </p:nvSpPr>
        <p:spPr>
          <a:xfrm>
            <a:off x="1726096" y="801189"/>
            <a:ext cx="9506162" cy="570530"/>
          </a:xfrm>
          <a:prstGeom prst="rect">
            <a:avLst/>
          </a:prstGeom>
        </p:spPr>
        <p:txBody>
          <a:bodyPr/>
          <a:lstStyle>
            <a:lvl1pPr>
              <a:defRPr baseline="0">
                <a:latin typeface="Segoe UI" panose="020B0502040204020203" pitchFamily="34" charset="0"/>
                <a:cs typeface="Segoe UI" panose="020B0502040204020203" pitchFamily="34" charset="0"/>
              </a:defRPr>
            </a:lvl1pPr>
          </a:lstStyle>
          <a:p>
            <a:r>
              <a:rPr lang="en-US" dirty="0"/>
              <a:t>Click to add title</a:t>
            </a:r>
          </a:p>
        </p:txBody>
      </p:sp>
      <p:pic>
        <p:nvPicPr>
          <p:cNvPr id="7" name="Picture 6"/>
          <p:cNvPicPr>
            <a:picLocks noChangeAspect="1"/>
          </p:cNvPicPr>
          <p:nvPr userDrawn="1"/>
        </p:nvPicPr>
        <p:blipFill>
          <a:blip r:embed="rId2"/>
          <a:stretch>
            <a:fillRect/>
          </a:stretch>
        </p:blipFill>
        <p:spPr>
          <a:xfrm>
            <a:off x="411480" y="313859"/>
            <a:ext cx="1188720" cy="1188720"/>
          </a:xfrm>
          <a:prstGeom prst="rect">
            <a:avLst/>
          </a:prstGeom>
        </p:spPr>
      </p:pic>
      <p:sp>
        <p:nvSpPr>
          <p:cNvPr id="8" name="TextBox 7"/>
          <p:cNvSpPr txBox="1"/>
          <p:nvPr userDrawn="1"/>
        </p:nvSpPr>
        <p:spPr>
          <a:xfrm rot="16200000">
            <a:off x="-1520995" y="3795235"/>
            <a:ext cx="5053670" cy="523220"/>
          </a:xfrm>
          <a:prstGeom prst="rect">
            <a:avLst/>
          </a:prstGeom>
          <a:noFill/>
          <a:ln>
            <a:noFill/>
          </a:ln>
        </p:spPr>
        <p:txBody>
          <a:bodyPr wrap="square" rtlCol="0">
            <a:spAutoFit/>
          </a:bodyPr>
          <a:lstStyle/>
          <a:p>
            <a:pPr algn="ctr"/>
            <a:r>
              <a:rPr lang="en-US" sz="2800" b="1" dirty="0">
                <a:latin typeface="Segoe UI" panose="020B0502040204020203" pitchFamily="34" charset="0"/>
                <a:cs typeface="Segoe UI" panose="020B0502040204020203" pitchFamily="34" charset="0"/>
              </a:rPr>
              <a:t>2019</a:t>
            </a:r>
            <a:r>
              <a:rPr lang="en-US" sz="2800" b="1" baseline="0" dirty="0">
                <a:latin typeface="Segoe UI" panose="020B0502040204020203" pitchFamily="34" charset="0"/>
                <a:cs typeface="Segoe UI" panose="020B0502040204020203" pitchFamily="34" charset="0"/>
              </a:rPr>
              <a:t> TraCS User Conference</a:t>
            </a:r>
            <a:endParaRPr lang="en-US" sz="2800" b="1" dirty="0">
              <a:latin typeface="Segoe UI" panose="020B0502040204020203" pitchFamily="34" charset="0"/>
              <a:cs typeface="Segoe UI" panose="020B0502040204020203" pitchFamily="34" charset="0"/>
            </a:endParaRPr>
          </a:p>
        </p:txBody>
      </p:sp>
      <p:sp>
        <p:nvSpPr>
          <p:cNvPr id="10" name="Text Placeholder 9"/>
          <p:cNvSpPr>
            <a:spLocks noGrp="1"/>
          </p:cNvSpPr>
          <p:nvPr>
            <p:ph type="body" sz="quarter" idx="10"/>
          </p:nvPr>
        </p:nvSpPr>
        <p:spPr>
          <a:xfrm>
            <a:off x="1725613" y="1681163"/>
            <a:ext cx="9505950" cy="4424185"/>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10"/>
          <p:cNvSpPr>
            <a:spLocks noGrp="1"/>
          </p:cNvSpPr>
          <p:nvPr>
            <p:ph type="dt" sz="half" idx="11"/>
          </p:nvPr>
        </p:nvSpPr>
        <p:spPr/>
        <p:txBody>
          <a:bodyPr/>
          <a:lstStyle/>
          <a:p>
            <a:fld id="{1160EA64-D806-43AC-9DF2-F8C432F32B4C}" type="datetimeFigureOut">
              <a:rPr lang="en-US" smtClean="0"/>
              <a:t>10/9/2019</a:t>
            </a:fld>
            <a:endParaRPr lang="en-US" dirty="0"/>
          </a:p>
        </p:txBody>
      </p:sp>
      <p:sp>
        <p:nvSpPr>
          <p:cNvPr id="12" name="Footer Placeholder 11"/>
          <p:cNvSpPr>
            <a:spLocks noGrp="1"/>
          </p:cNvSpPr>
          <p:nvPr>
            <p:ph type="ftr" sz="quarter" idx="12"/>
          </p:nvPr>
        </p:nvSpPr>
        <p:spPr/>
        <p:txBody>
          <a:bodyPr/>
          <a:lstStyle/>
          <a:p>
            <a:endParaRPr lang="en-US" dirty="0"/>
          </a:p>
        </p:txBody>
      </p:sp>
      <p:sp>
        <p:nvSpPr>
          <p:cNvPr id="13" name="Slide Number Placeholder 12"/>
          <p:cNvSpPr>
            <a:spLocks noGrp="1"/>
          </p:cNvSpPr>
          <p:nvPr>
            <p:ph type="sldNum" sz="quarter" idx="13"/>
          </p:nvPr>
        </p:nvSpPr>
        <p:spPr/>
        <p:txBody>
          <a:body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1529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2949" y="1502578"/>
            <a:ext cx="9506162" cy="4601053"/>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8684455" y="6218612"/>
            <a:ext cx="2753874" cy="298212"/>
          </a:xfrm>
        </p:spPr>
        <p:txBody>
          <a:bodyPr/>
          <a:lstStyle>
            <a:lvl1pPr>
              <a:defRPr/>
            </a:lvl1pPr>
          </a:lstStyle>
          <a:p>
            <a:r>
              <a:rPr lang="en-US" dirty="0"/>
              <a:t>11/3/2016</a:t>
            </a:r>
          </a:p>
        </p:txBody>
      </p:sp>
      <p:sp>
        <p:nvSpPr>
          <p:cNvPr id="8" name="Footer Placeholder 7"/>
          <p:cNvSpPr>
            <a:spLocks noGrp="1"/>
          </p:cNvSpPr>
          <p:nvPr>
            <p:ph type="ftr" sz="quarter" idx="11"/>
          </p:nvPr>
        </p:nvSpPr>
        <p:spPr>
          <a:xfrm>
            <a:off x="1932167" y="6209167"/>
            <a:ext cx="6087571" cy="322647"/>
          </a:xfrm>
        </p:spPr>
        <p:txBody>
          <a:bodyPr/>
          <a:lstStyle/>
          <a:p>
            <a:endParaRPr lang="en-US" dirty="0"/>
          </a:p>
        </p:txBody>
      </p:sp>
      <p:pic>
        <p:nvPicPr>
          <p:cNvPr id="10" name="Picture 9"/>
          <p:cNvPicPr>
            <a:picLocks noChangeAspect="1"/>
          </p:cNvPicPr>
          <p:nvPr userDrawn="1"/>
        </p:nvPicPr>
        <p:blipFill>
          <a:blip r:embed="rId2"/>
          <a:stretch>
            <a:fillRect/>
          </a:stretch>
        </p:blipFill>
        <p:spPr>
          <a:xfrm>
            <a:off x="411480" y="313859"/>
            <a:ext cx="1188720" cy="1188720"/>
          </a:xfrm>
          <a:prstGeom prst="rect">
            <a:avLst/>
          </a:prstGeom>
        </p:spPr>
      </p:pic>
      <p:sp>
        <p:nvSpPr>
          <p:cNvPr id="5" name="TextBox 4"/>
          <p:cNvSpPr txBox="1"/>
          <p:nvPr userDrawn="1"/>
        </p:nvSpPr>
        <p:spPr>
          <a:xfrm rot="16200000">
            <a:off x="-1520995" y="3767803"/>
            <a:ext cx="5053670" cy="523220"/>
          </a:xfrm>
          <a:prstGeom prst="rect">
            <a:avLst/>
          </a:prstGeom>
          <a:noFill/>
          <a:ln>
            <a:noFill/>
          </a:ln>
        </p:spPr>
        <p:txBody>
          <a:bodyPr wrap="square" rtlCol="0">
            <a:spAutoFit/>
          </a:bodyPr>
          <a:lstStyle/>
          <a:p>
            <a:pPr algn="ctr"/>
            <a:r>
              <a:rPr lang="en-US" sz="2800" b="1" dirty="0">
                <a:latin typeface="Segoe UI" panose="020B0502040204020203" pitchFamily="34" charset="0"/>
                <a:cs typeface="Segoe UI" panose="020B0502040204020203" pitchFamily="34" charset="0"/>
              </a:rPr>
              <a:t>2019</a:t>
            </a:r>
            <a:r>
              <a:rPr lang="en-US" sz="2800" b="1" baseline="0" dirty="0">
                <a:latin typeface="Segoe UI" panose="020B0502040204020203" pitchFamily="34" charset="0"/>
                <a:cs typeface="Segoe UI" panose="020B0502040204020203" pitchFamily="34" charset="0"/>
              </a:rPr>
              <a:t> TraCS User Conference</a:t>
            </a:r>
            <a:endParaRPr lang="en-US" sz="2800" b="1" dirty="0">
              <a:latin typeface="Segoe UI" panose="020B0502040204020203" pitchFamily="34" charset="0"/>
              <a:cs typeface="Segoe UI" panose="020B0502040204020203" pitchFamily="34" charset="0"/>
            </a:endParaRPr>
          </a:p>
        </p:txBody>
      </p:sp>
      <p:sp>
        <p:nvSpPr>
          <p:cNvPr id="11" name="Title 1"/>
          <p:cNvSpPr txBox="1">
            <a:spLocks/>
          </p:cNvSpPr>
          <p:nvPr userDrawn="1"/>
        </p:nvSpPr>
        <p:spPr bwMode="black">
          <a:xfrm>
            <a:off x="1932167" y="564405"/>
            <a:ext cx="9506162"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endParaRPr>
          </a:p>
        </p:txBody>
      </p:sp>
      <p:sp>
        <p:nvSpPr>
          <p:cNvPr id="4" name="Content Placeholder 3"/>
          <p:cNvSpPr>
            <a:spLocks noGrp="1"/>
          </p:cNvSpPr>
          <p:nvPr>
            <p:ph sz="quarter" idx="12"/>
          </p:nvPr>
        </p:nvSpPr>
        <p:spPr>
          <a:xfrm>
            <a:off x="1932167" y="664378"/>
            <a:ext cx="9506162" cy="616306"/>
          </a:xfrm>
        </p:spPr>
        <p:txBody>
          <a:bodyPr>
            <a:normAutofit/>
          </a:bodyPr>
          <a:lstStyle>
            <a:lvl1pPr marL="0" marR="0" indent="0" algn="ctr" defTabSz="914400" rtl="0" eaLnBrk="1" fontAlgn="auto" latinLnBrk="0" hangingPunct="1">
              <a:lnSpc>
                <a:spcPct val="90000"/>
              </a:lnSpc>
              <a:spcBef>
                <a:spcPct val="0"/>
              </a:spcBef>
              <a:spcAft>
                <a:spcPts val="0"/>
              </a:spcAft>
              <a:buClrTx/>
              <a:buSzTx/>
              <a:buFontTx/>
              <a:buNone/>
              <a:tabLst/>
              <a:defRPr kumimoji="0" lang="en-US" sz="2800" b="0" i="0" u="none" strike="noStrike" kern="1200" cap="none" spc="200" normalizeH="0" baseline="0" noProof="0">
                <a:latin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200" normalizeH="0" baseline="0" noProof="0" dirty="0">
              <a:ln>
                <a:noFill/>
              </a:ln>
              <a:solidFill>
                <a:srgbClr val="262626"/>
              </a:solidFill>
              <a:effectLst/>
              <a:uLnTx/>
              <a:uFillTx/>
              <a:latin typeface="Gill Sans MT" panose="020B0502020104020203"/>
              <a:ea typeface="+mj-ea"/>
              <a:cs typeface="+mj-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81912" y="2638044"/>
            <a:ext cx="4271771" cy="3101982"/>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10/9/2019</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
        <p:nvSpPr>
          <p:cNvPr id="12" name="Title 1"/>
          <p:cNvSpPr txBox="1">
            <a:spLocks/>
          </p:cNvSpPr>
          <p:nvPr userDrawn="1"/>
        </p:nvSpPr>
        <p:spPr bwMode="black">
          <a:xfrm>
            <a:off x="1581912" y="929113"/>
            <a:ext cx="9026650"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Segoe UI" panose="020B0502040204020203" pitchFamily="34" charset="0"/>
                <a:ea typeface="+mj-ea"/>
                <a:cs typeface="Segoe UI" panose="020B0502040204020203" pitchFamily="34" charset="0"/>
              </a:rPr>
              <a:t>Insert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latin typeface="Segoe UI" panose="020B0502040204020203" pitchFamily="34" charset="0"/>
                <a:cs typeface="Segoe UI" panose="020B0502040204020203" pitchFamily="34" charset="0"/>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6338316" y="3143250"/>
            <a:ext cx="4253484" cy="2596776"/>
          </a:xfrm>
        </p:spPr>
        <p:txBody>
          <a:bodyPr/>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latin typeface="Segoe UI" panose="020B0502040204020203" pitchFamily="34" charset="0"/>
                <a:cs typeface="Segoe UI" panose="020B0502040204020203" pitchFamily="34" charset="0"/>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10/9/2019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1"/>
          <p:cNvSpPr txBox="1">
            <a:spLocks/>
          </p:cNvSpPr>
          <p:nvPr userDrawn="1"/>
        </p:nvSpPr>
        <p:spPr bwMode="black">
          <a:xfrm>
            <a:off x="1600200" y="1032598"/>
            <a:ext cx="9008364"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Segoe UI" panose="020B0502040204020203" pitchFamily="34" charset="0"/>
                <a:ea typeface="+mj-ea"/>
                <a:cs typeface="Segoe UI" panose="020B0502040204020203" pitchFamily="34" charset="0"/>
              </a:rPr>
              <a:t>Insert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1037C31-9E7A-4F99-8774-A0E530DE1A42}" type="datetimeFigureOut">
              <a:rPr lang="en-US" dirty="0"/>
              <a:t>10/9/2019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
        <p:nvSpPr>
          <p:cNvPr id="7" name="Title 1"/>
          <p:cNvSpPr txBox="1">
            <a:spLocks/>
          </p:cNvSpPr>
          <p:nvPr userDrawn="1"/>
        </p:nvSpPr>
        <p:spPr bwMode="black">
          <a:xfrm>
            <a:off x="1600200" y="689251"/>
            <a:ext cx="8974975"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Segoe UI" panose="020B0502040204020203" pitchFamily="34" charset="0"/>
                <a:ea typeface="+mj-ea"/>
                <a:cs typeface="Segoe UI" panose="020B0502040204020203" pitchFamily="34" charset="0"/>
              </a:rPr>
              <a:t>Insert Title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10/9/2019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
        <p:nvSpPr>
          <p:cNvPr id="5" name="Title 1"/>
          <p:cNvSpPr txBox="1">
            <a:spLocks/>
          </p:cNvSpPr>
          <p:nvPr userDrawn="1"/>
        </p:nvSpPr>
        <p:spPr bwMode="black">
          <a:xfrm>
            <a:off x="1600200" y="616679"/>
            <a:ext cx="8974975" cy="687627"/>
          </a:xfrm>
          <a:prstGeom prst="rect">
            <a:avLst/>
          </a:prstGeom>
          <a:solidFill>
            <a:srgbClr val="FFFFFF"/>
          </a:solidFill>
          <a:ln w="31750" cap="sq">
            <a:solidFill>
              <a:srgbClr val="404040"/>
            </a:solidFill>
            <a:miter lim="800000"/>
          </a:ln>
        </p:spPr>
        <p:txBody>
          <a:bodyPr vert="horz" lIns="182880" tIns="182880" rIns="182880" bIns="182880" rtlCol="0" anchor="ctr">
            <a:normAutofit fontScale="90000" lnSpcReduction="10000"/>
          </a:bodyPr>
          <a:lst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200" normalizeH="0" baseline="0" noProof="0" dirty="0">
                <a:ln>
                  <a:noFill/>
                </a:ln>
                <a:solidFill>
                  <a:srgbClr val="262626"/>
                </a:solidFill>
                <a:effectLst/>
                <a:uLnTx/>
                <a:uFillTx/>
                <a:latin typeface="Segoe UI" panose="020B0502040204020203" pitchFamily="34" charset="0"/>
                <a:ea typeface="+mj-ea"/>
                <a:cs typeface="Segoe UI" panose="020B0502040204020203" pitchFamily="34" charset="0"/>
              </a:rPr>
              <a:t>Insert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prstGeom prst="rect">
            <a:avLst/>
          </a:prstGeo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10/9/2019</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prstGeom prst="rect">
            <a:avLst/>
          </a:prstGeo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10/9/2019</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10/9/2019</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708" r:id="rId2"/>
    <p:sldLayoutId id="2147483698"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none"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1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gif"/><Relationship Id="rId4" Type="http://schemas.openxmlformats.org/officeDocument/2006/relationships/image" Target="../media/image24.gif"/></Relationships>
</file>

<file path=ppt/slides/_rels/slide1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image" Target="../media/image28.gif"/><Relationship Id="rId4" Type="http://schemas.openxmlformats.org/officeDocument/2006/relationships/image" Target="../media/image27.emf"/></Relationships>
</file>

<file path=ppt/slides/_rels/slide17.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5.png"/><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9.gif"/><Relationship Id="rId4" Type="http://schemas.openxmlformats.org/officeDocument/2006/relationships/image" Target="../media/image38.gif"/></Relationships>
</file>

<file path=ppt/slides/_rels/slide22.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gi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3.JPG"/><Relationship Id="rId7" Type="http://schemas.openxmlformats.org/officeDocument/2006/relationships/image" Target="../media/image47.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image" Target="../media/image51.gif"/><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9.gif"/><Relationship Id="rId5" Type="http://schemas.openxmlformats.org/officeDocument/2006/relationships/image" Target="../media/image68.gif"/><Relationship Id="rId4" Type="http://schemas.openxmlformats.org/officeDocument/2006/relationships/image" Target="../media/image67.gif"/></Relationships>
</file>

<file path=ppt/slides/_rels/slide32.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72.emf"/><Relationship Id="rId4" Type="http://schemas.openxmlformats.org/officeDocument/2006/relationships/image" Target="../media/image71.emf"/></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3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82.gif"/><Relationship Id="rId4" Type="http://schemas.openxmlformats.org/officeDocument/2006/relationships/image" Target="../media/image81.gif"/></Relationships>
</file>

<file path=ppt/slides/_rels/slide38.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2.xml"/><Relationship Id="rId4" Type="http://schemas.openxmlformats.org/officeDocument/2006/relationships/image" Target="../media/image85.emf"/></Relationships>
</file>

<file path=ppt/slides/_rels/slide39.xml.rels><?xml version="1.0" encoding="UTF-8" standalone="yes"?>
<Relationships xmlns="http://schemas.openxmlformats.org/package/2006/relationships"><Relationship Id="rId2" Type="http://schemas.openxmlformats.org/officeDocument/2006/relationships/image" Target="../media/image86.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40.xml.rels><?xml version="1.0" encoding="UTF-8" standalone="yes"?>
<Relationships xmlns="http://schemas.openxmlformats.org/package/2006/relationships"><Relationship Id="rId2" Type="http://schemas.openxmlformats.org/officeDocument/2006/relationships/image" Target="../media/image87.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image" Target="../media/image86.gif"/><Relationship Id="rId1" Type="http://schemas.openxmlformats.org/officeDocument/2006/relationships/slideLayout" Target="../slideLayouts/slideLayout2.xml"/><Relationship Id="rId4" Type="http://schemas.openxmlformats.org/officeDocument/2006/relationships/image" Target="../media/image90.gif"/></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100.png"/></Relationships>
</file>

<file path=ppt/slides/_rels/slide45.xml.rels><?xml version="1.0" encoding="UTF-8" standalone="yes"?>
<Relationships xmlns="http://schemas.openxmlformats.org/package/2006/relationships"><Relationship Id="rId3" Type="http://schemas.openxmlformats.org/officeDocument/2006/relationships/image" Target="../media/image102.gif"/><Relationship Id="rId2" Type="http://schemas.openxmlformats.org/officeDocument/2006/relationships/image" Target="../media/image101.gif"/><Relationship Id="rId1" Type="http://schemas.openxmlformats.org/officeDocument/2006/relationships/slideLayout" Target="../slideLayouts/slideLayout2.xml"/><Relationship Id="rId6" Type="http://schemas.openxmlformats.org/officeDocument/2006/relationships/image" Target="../media/image105.gif"/><Relationship Id="rId5" Type="http://schemas.openxmlformats.org/officeDocument/2006/relationships/image" Target="../media/image104.gif"/><Relationship Id="rId4" Type="http://schemas.openxmlformats.org/officeDocument/2006/relationships/image" Target="../media/image103.gif"/></Relationships>
</file>

<file path=ppt/slides/_rels/slide46.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07.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2.xml"/><Relationship Id="rId4" Type="http://schemas.openxmlformats.org/officeDocument/2006/relationships/image" Target="../media/image110.JPG"/></Relationships>
</file>

<file path=ppt/slides/_rels/slide49.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image" Target="../media/image111.png"/><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5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118.png"/></Relationships>
</file>

<file path=ppt/slides/_rels/slide52.xml.rels><?xml version="1.0" encoding="UTF-8" standalone="yes"?>
<Relationships xmlns="http://schemas.openxmlformats.org/package/2006/relationships"><Relationship Id="rId3" Type="http://schemas.openxmlformats.org/officeDocument/2006/relationships/image" Target="../media/image120.gi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21.gi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24.gif"/><Relationship Id="rId2" Type="http://schemas.openxmlformats.org/officeDocument/2006/relationships/image" Target="../media/image123.gif"/><Relationship Id="rId1" Type="http://schemas.openxmlformats.org/officeDocument/2006/relationships/slideLayout" Target="../slideLayouts/slideLayout2.xml"/><Relationship Id="rId4" Type="http://schemas.openxmlformats.org/officeDocument/2006/relationships/image" Target="../media/image125.gif"/></Relationships>
</file>

<file path=ppt/slides/_rels/slide55.xml.rels><?xml version="1.0" encoding="UTF-8" standalone="yes"?>
<Relationships xmlns="http://schemas.openxmlformats.org/package/2006/relationships"><Relationship Id="rId3" Type="http://schemas.openxmlformats.org/officeDocument/2006/relationships/image" Target="../media/image126.gif"/><Relationship Id="rId2" Type="http://schemas.openxmlformats.org/officeDocument/2006/relationships/image" Target="../media/image124.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27.gif"/><Relationship Id="rId2" Type="http://schemas.openxmlformats.org/officeDocument/2006/relationships/image" Target="../media/image124.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8.gif"/><Relationship Id="rId2" Type="http://schemas.openxmlformats.org/officeDocument/2006/relationships/image" Target="../media/image124.gif"/><Relationship Id="rId1" Type="http://schemas.openxmlformats.org/officeDocument/2006/relationships/slideLayout" Target="../slideLayouts/slideLayout2.xml"/><Relationship Id="rId4" Type="http://schemas.openxmlformats.org/officeDocument/2006/relationships/image" Target="../media/image129.gif"/></Relationships>
</file>

<file path=ppt/slides/_rels/slide58.xml.rels><?xml version="1.0" encoding="UTF-8" standalone="yes"?>
<Relationships xmlns="http://schemas.openxmlformats.org/package/2006/relationships"><Relationship Id="rId3" Type="http://schemas.openxmlformats.org/officeDocument/2006/relationships/image" Target="../media/image130.gif"/><Relationship Id="rId2" Type="http://schemas.openxmlformats.org/officeDocument/2006/relationships/image" Target="../media/image124.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12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24.gi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31.gif"/></Relationships>
</file>

<file path=ppt/slides/_rels/slide61.xml.rels><?xml version="1.0" encoding="UTF-8" standalone="yes"?>
<Relationships xmlns="http://schemas.openxmlformats.org/package/2006/relationships"><Relationship Id="rId3" Type="http://schemas.openxmlformats.org/officeDocument/2006/relationships/image" Target="../media/image132.gi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35.gif"/><Relationship Id="rId5" Type="http://schemas.openxmlformats.org/officeDocument/2006/relationships/image" Target="../media/image134.gif"/><Relationship Id="rId4" Type="http://schemas.openxmlformats.org/officeDocument/2006/relationships/image" Target="../media/image133.gif"/></Relationships>
</file>

<file path=ppt/slides/_rels/slide62.xml.rels><?xml version="1.0" encoding="UTF-8" standalone="yes"?>
<Relationships xmlns="http://schemas.openxmlformats.org/package/2006/relationships"><Relationship Id="rId3" Type="http://schemas.openxmlformats.org/officeDocument/2006/relationships/image" Target="../media/image137.gif"/><Relationship Id="rId2" Type="http://schemas.openxmlformats.org/officeDocument/2006/relationships/image" Target="../media/image136.gif"/><Relationship Id="rId1" Type="http://schemas.openxmlformats.org/officeDocument/2006/relationships/slideLayout" Target="../slideLayouts/slideLayout2.xml"/><Relationship Id="rId4" Type="http://schemas.openxmlformats.org/officeDocument/2006/relationships/image" Target="../media/image138.gif"/></Relationships>
</file>

<file path=ppt/slides/_rels/slide63.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141.JPG"/><Relationship Id="rId4" Type="http://schemas.openxmlformats.org/officeDocument/2006/relationships/image" Target="../media/image140.JPG"/></Relationships>
</file>

<file path=ppt/slides/_rels/slide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71003" y="3597674"/>
            <a:ext cx="8835172" cy="1474056"/>
          </a:xfrm>
        </p:spPr>
        <p:txBody>
          <a:bodyPr>
            <a:noAutofit/>
          </a:bodyPr>
          <a:lstStyle/>
          <a:p>
            <a:r>
              <a:rPr lang="en-US" sz="2400" dirty="0"/>
              <a:t>Dennis Rodenkirch</a:t>
            </a:r>
          </a:p>
          <a:p>
            <a:r>
              <a:rPr lang="en-US" sz="2400" dirty="0"/>
              <a:t>&amp;</a:t>
            </a:r>
          </a:p>
          <a:p>
            <a:r>
              <a:rPr lang="en-US" sz="2400" dirty="0"/>
              <a:t>David Malisch</a:t>
            </a:r>
          </a:p>
          <a:p>
            <a:endParaRPr lang="en-US" sz="2400" dirty="0"/>
          </a:p>
        </p:txBody>
      </p:sp>
      <p:sp>
        <p:nvSpPr>
          <p:cNvPr id="3" name="Text Placeholder 2"/>
          <p:cNvSpPr>
            <a:spLocks noGrp="1"/>
          </p:cNvSpPr>
          <p:nvPr>
            <p:ph type="body" sz="quarter" idx="12"/>
          </p:nvPr>
        </p:nvSpPr>
        <p:spPr>
          <a:xfrm>
            <a:off x="2271003" y="2587742"/>
            <a:ext cx="8835172" cy="829924"/>
          </a:xfrm>
        </p:spPr>
        <p:txBody>
          <a:bodyPr>
            <a:noAutofit/>
          </a:bodyPr>
          <a:lstStyle/>
          <a:p>
            <a:r>
              <a:rPr lang="en-US" sz="3600" dirty="0">
                <a:solidFill>
                  <a:schemeClr val="tx1"/>
                </a:solidFill>
              </a:rPr>
              <a:t>TraCS Office Procedure Training</a:t>
            </a:r>
          </a:p>
        </p:txBody>
      </p:sp>
    </p:spTree>
    <p:extLst>
      <p:ext uri="{BB962C8B-B14F-4D97-AF65-F5344CB8AC3E}">
        <p14:creationId xmlns:p14="http://schemas.microsoft.com/office/powerpoint/2010/main" val="1530346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092579C-B19C-4B05-8849-7A75011BED95}"/>
              </a:ext>
            </a:extLst>
          </p:cNvPr>
          <p:cNvSpPr/>
          <p:nvPr/>
        </p:nvSpPr>
        <p:spPr>
          <a:xfrm>
            <a:off x="1907706" y="1391565"/>
            <a:ext cx="9047864" cy="954107"/>
          </a:xfrm>
          <a:prstGeom prst="rect">
            <a:avLst/>
          </a:prstGeom>
        </p:spPr>
        <p:txBody>
          <a:bodyPr wrap="square">
            <a:spAutoFit/>
          </a:bodyPr>
          <a:lstStyle/>
          <a:p>
            <a:r>
              <a:rPr lang="en-US" sz="2800" dirty="0">
                <a:solidFill>
                  <a:schemeClr val="bg1"/>
                </a:solidFill>
                <a:latin typeface="Arial Narrow" panose="020B0606020202030204" pitchFamily="34" charset="0"/>
              </a:rPr>
              <a:t>In addition to the previously-mentioned fields, users with the</a:t>
            </a:r>
          </a:p>
          <a:p>
            <a:r>
              <a:rPr lang="en-US" sz="2800" b="1" dirty="0">
                <a:solidFill>
                  <a:srgbClr val="FFFF00"/>
                </a:solidFill>
                <a:latin typeface="Arial Narrow" panose="020B0606020202030204" pitchFamily="34" charset="0"/>
              </a:rPr>
              <a:t>CitationAmend</a:t>
            </a:r>
            <a:r>
              <a:rPr lang="en-US" sz="2800" dirty="0">
                <a:solidFill>
                  <a:schemeClr val="bg1"/>
                </a:solidFill>
                <a:latin typeface="Arial Narrow" panose="020B0606020202030204" pitchFamily="34" charset="0"/>
              </a:rPr>
              <a:t> Access Right can edit the following after issuance:</a:t>
            </a:r>
          </a:p>
        </p:txBody>
      </p:sp>
      <p:sp>
        <p:nvSpPr>
          <p:cNvPr id="19" name="Rectangle 18">
            <a:extLst>
              <a:ext uri="{FF2B5EF4-FFF2-40B4-BE49-F238E27FC236}">
                <a16:creationId xmlns:a16="http://schemas.microsoft.com/office/drawing/2014/main" id="{ED6BA5FC-0CE2-43F8-A8F1-23E54AC98AA7}"/>
              </a:ext>
            </a:extLst>
          </p:cNvPr>
          <p:cNvSpPr/>
          <p:nvPr/>
        </p:nvSpPr>
        <p:spPr>
          <a:xfrm>
            <a:off x="1505074" y="2775108"/>
            <a:ext cx="3191617" cy="2862322"/>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Street Address</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City</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State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Zip Code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PO Box</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Gender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Race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Height</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Weight</a:t>
            </a:r>
          </a:p>
        </p:txBody>
      </p:sp>
      <p:sp>
        <p:nvSpPr>
          <p:cNvPr id="23" name="Rectangle 22">
            <a:extLst>
              <a:ext uri="{FF2B5EF4-FFF2-40B4-BE49-F238E27FC236}">
                <a16:creationId xmlns:a16="http://schemas.microsoft.com/office/drawing/2014/main" id="{27E856C5-71FD-4DED-82FF-A540FBABC48D}"/>
              </a:ext>
            </a:extLst>
          </p:cNvPr>
          <p:cNvSpPr/>
          <p:nvPr/>
        </p:nvSpPr>
        <p:spPr>
          <a:xfrm>
            <a:off x="4696691" y="2782350"/>
            <a:ext cx="3754582" cy="2862322"/>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Hair Color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Eye Color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Structure Type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Structure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On Hwy Type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On Hwy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On Hwy Direction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On Street Name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Est. Distance from Intersection</a:t>
            </a:r>
          </a:p>
        </p:txBody>
      </p:sp>
      <p:sp>
        <p:nvSpPr>
          <p:cNvPr id="24" name="Rectangle 23">
            <a:extLst>
              <a:ext uri="{FF2B5EF4-FFF2-40B4-BE49-F238E27FC236}">
                <a16:creationId xmlns:a16="http://schemas.microsoft.com/office/drawing/2014/main" id="{D3CBB0E8-CB99-4C6A-9C92-F7B9A66AE18D}"/>
              </a:ext>
            </a:extLst>
          </p:cNvPr>
          <p:cNvSpPr/>
          <p:nvPr/>
        </p:nvSpPr>
        <p:spPr>
          <a:xfrm>
            <a:off x="8451273" y="2775108"/>
            <a:ext cx="3337302" cy="2554545"/>
          </a:xfrm>
          <a:prstGeom prst="rect">
            <a:avLst/>
          </a:prstGeom>
        </p:spPr>
        <p:txBody>
          <a:bodyPr wrap="square">
            <a:spAutoFit/>
          </a:bodyPr>
          <a:lstStyle/>
          <a:p>
            <a:pPr marL="285750" indent="-285750">
              <a:buFont typeface="Arial" panose="020B0604020202020204" pitchFamily="34" charset="0"/>
              <a:buChar char="•"/>
            </a:pPr>
            <a:r>
              <a:rPr lang="en-US" sz="2000" b="1" dirty="0">
                <a:solidFill>
                  <a:srgbClr val="FFFF00"/>
                </a:solidFill>
                <a:latin typeface="Arial Narrow" panose="020B0606020202030204" pitchFamily="34" charset="0"/>
              </a:rPr>
              <a:t> Direction from Intersection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From/At Hwy Type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From/At Hwy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From/At Hwy Dir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From/At Street Name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Latitude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Court Date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Court Time</a:t>
            </a:r>
          </a:p>
        </p:txBody>
      </p:sp>
      <p:sp>
        <p:nvSpPr>
          <p:cNvPr id="28" name="Text Placeholder 2">
            <a:extLst>
              <a:ext uri="{FF2B5EF4-FFF2-40B4-BE49-F238E27FC236}">
                <a16:creationId xmlns:a16="http://schemas.microsoft.com/office/drawing/2014/main" id="{151DD516-A25C-4B51-AAED-9A4330DCEBF8}"/>
              </a:ext>
            </a:extLst>
          </p:cNvPr>
          <p:cNvSpPr txBox="1">
            <a:spLocks/>
          </p:cNvSpPr>
          <p:nvPr/>
        </p:nvSpPr>
        <p:spPr>
          <a:xfrm>
            <a:off x="1817649" y="762077"/>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chemeClr val="tx1"/>
                </a:solidFill>
              </a:rPr>
              <a:t>After Issuance – Tier II (CitationAmend)</a:t>
            </a:r>
          </a:p>
        </p:txBody>
      </p:sp>
    </p:spTree>
    <p:extLst>
      <p:ext uri="{BB962C8B-B14F-4D97-AF65-F5344CB8AC3E}">
        <p14:creationId xmlns:p14="http://schemas.microsoft.com/office/powerpoint/2010/main" val="3339958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385BB2-FAE4-4010-B6B4-47FC2313797B}"/>
              </a:ext>
            </a:extLst>
          </p:cNvPr>
          <p:cNvSpPr/>
          <p:nvPr/>
        </p:nvSpPr>
        <p:spPr>
          <a:xfrm>
            <a:off x="1606934" y="1666436"/>
            <a:ext cx="8978131" cy="1384995"/>
          </a:xfrm>
          <a:prstGeom prst="rect">
            <a:avLst/>
          </a:prstGeom>
        </p:spPr>
        <p:txBody>
          <a:bodyPr wrap="square">
            <a:spAutoFit/>
          </a:bodyPr>
          <a:lstStyle/>
          <a:p>
            <a:r>
              <a:rPr lang="en-US" sz="2800" dirty="0">
                <a:solidFill>
                  <a:schemeClr val="bg1"/>
                </a:solidFill>
                <a:latin typeface="Arial Narrow" panose="020B0606020202030204" pitchFamily="34" charset="0"/>
              </a:rPr>
              <a:t>If a user has the </a:t>
            </a:r>
            <a:r>
              <a:rPr lang="en-US" sz="2800" b="1" dirty="0">
                <a:solidFill>
                  <a:srgbClr val="FFFF00"/>
                </a:solidFill>
                <a:latin typeface="Arial Narrow" panose="020B0606020202030204" pitchFamily="34" charset="0"/>
              </a:rPr>
              <a:t>highest access level</a:t>
            </a:r>
            <a:r>
              <a:rPr lang="en-US" sz="2800" dirty="0">
                <a:solidFill>
                  <a:schemeClr val="bg1"/>
                </a:solidFill>
                <a:latin typeface="Arial Narrow" panose="020B0606020202030204" pitchFamily="34" charset="0"/>
              </a:rPr>
              <a:t>, </a:t>
            </a:r>
            <a:r>
              <a:rPr lang="en-US" sz="2800" b="1" u="sng" dirty="0">
                <a:solidFill>
                  <a:srgbClr val="FFFF00"/>
                </a:solidFill>
                <a:latin typeface="Arial Narrow" panose="020B0606020202030204" pitchFamily="34" charset="0"/>
              </a:rPr>
              <a:t>ANY</a:t>
            </a:r>
            <a:r>
              <a:rPr lang="en-US" sz="2800" dirty="0">
                <a:solidFill>
                  <a:schemeClr val="bg1"/>
                </a:solidFill>
                <a:latin typeface="Arial Narrow" panose="020B0606020202030204" pitchFamily="34" charset="0"/>
              </a:rPr>
              <a:t> field except for the seven below may be edited (only when the citation is being routed to a </a:t>
            </a:r>
            <a:r>
              <a:rPr lang="en-US" sz="2800" b="1" u="sng" dirty="0">
                <a:solidFill>
                  <a:schemeClr val="bg1"/>
                </a:solidFill>
                <a:latin typeface="Arial Narrow" panose="020B0606020202030204" pitchFamily="34" charset="0"/>
              </a:rPr>
              <a:t>municipal court</a:t>
            </a:r>
            <a:r>
              <a:rPr lang="en-US" sz="2800" dirty="0">
                <a:solidFill>
                  <a:schemeClr val="bg1"/>
                </a:solidFill>
                <a:latin typeface="Arial Narrow" panose="020B0606020202030204" pitchFamily="34" charset="0"/>
              </a:rPr>
              <a:t>):</a:t>
            </a:r>
          </a:p>
        </p:txBody>
      </p:sp>
      <p:sp>
        <p:nvSpPr>
          <p:cNvPr id="16" name="Rectangle 15">
            <a:extLst>
              <a:ext uri="{FF2B5EF4-FFF2-40B4-BE49-F238E27FC236}">
                <a16:creationId xmlns:a16="http://schemas.microsoft.com/office/drawing/2014/main" id="{F7F79358-26C0-48F0-A7E5-F11958F2BF93}"/>
              </a:ext>
            </a:extLst>
          </p:cNvPr>
          <p:cNvSpPr/>
          <p:nvPr/>
        </p:nvSpPr>
        <p:spPr>
          <a:xfrm>
            <a:off x="2814744" y="3429000"/>
            <a:ext cx="2477692" cy="1015663"/>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Court Type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Court Name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Location County</a:t>
            </a:r>
          </a:p>
        </p:txBody>
      </p:sp>
      <p:sp>
        <p:nvSpPr>
          <p:cNvPr id="17" name="Rectangle 16">
            <a:extLst>
              <a:ext uri="{FF2B5EF4-FFF2-40B4-BE49-F238E27FC236}">
                <a16:creationId xmlns:a16="http://schemas.microsoft.com/office/drawing/2014/main" id="{17ACF94A-50C3-4C9C-8565-DC091C272E16}"/>
              </a:ext>
            </a:extLst>
          </p:cNvPr>
          <p:cNvSpPr/>
          <p:nvPr/>
        </p:nvSpPr>
        <p:spPr>
          <a:xfrm>
            <a:off x="5924841" y="3429000"/>
            <a:ext cx="4078141" cy="1323439"/>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Statute/Transportation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Description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Ordinance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Ordinance Description</a:t>
            </a:r>
          </a:p>
        </p:txBody>
      </p:sp>
      <p:sp>
        <p:nvSpPr>
          <p:cNvPr id="18" name="Text Placeholder 2">
            <a:extLst>
              <a:ext uri="{FF2B5EF4-FFF2-40B4-BE49-F238E27FC236}">
                <a16:creationId xmlns:a16="http://schemas.microsoft.com/office/drawing/2014/main" id="{9EEFD036-6BC4-4DAE-B273-D1D3064B9E58}"/>
              </a:ext>
            </a:extLst>
          </p:cNvPr>
          <p:cNvSpPr txBox="1">
            <a:spLocks/>
          </p:cNvSpPr>
          <p:nvPr/>
        </p:nvSpPr>
        <p:spPr>
          <a:xfrm>
            <a:off x="1940312" y="784379"/>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tx1"/>
                </a:solidFill>
              </a:rPr>
              <a:t>Highest Level – Tier III (Municipal Court Routing </a:t>
            </a:r>
            <a:r>
              <a:rPr lang="en-US" b="1" u="sng" dirty="0">
                <a:solidFill>
                  <a:srgbClr val="FF0000"/>
                </a:solidFill>
              </a:rPr>
              <a:t>ONLY</a:t>
            </a:r>
            <a:r>
              <a:rPr lang="en-US" b="1" dirty="0">
                <a:solidFill>
                  <a:schemeClr val="tx1"/>
                </a:solidFill>
              </a:rPr>
              <a:t>)</a:t>
            </a:r>
          </a:p>
        </p:txBody>
      </p:sp>
    </p:spTree>
    <p:extLst>
      <p:ext uri="{BB962C8B-B14F-4D97-AF65-F5344CB8AC3E}">
        <p14:creationId xmlns:p14="http://schemas.microsoft.com/office/powerpoint/2010/main" val="1904087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385BB2-FAE4-4010-B6B4-47FC2313797B}"/>
              </a:ext>
            </a:extLst>
          </p:cNvPr>
          <p:cNvSpPr/>
          <p:nvPr/>
        </p:nvSpPr>
        <p:spPr>
          <a:xfrm>
            <a:off x="1606933" y="1666436"/>
            <a:ext cx="9321261" cy="523220"/>
          </a:xfrm>
          <a:prstGeom prst="rect">
            <a:avLst/>
          </a:prstGeom>
        </p:spPr>
        <p:txBody>
          <a:bodyPr wrap="square">
            <a:spAutoFit/>
          </a:bodyPr>
          <a:lstStyle/>
          <a:p>
            <a:r>
              <a:rPr lang="en-US" sz="2800" dirty="0">
                <a:solidFill>
                  <a:schemeClr val="bg1"/>
                </a:solidFill>
                <a:latin typeface="Arial Narrow" panose="020B0606020202030204" pitchFamily="34" charset="0"/>
              </a:rPr>
              <a:t>View all users access levels by running the User Access Levels report. </a:t>
            </a:r>
          </a:p>
        </p:txBody>
      </p:sp>
      <p:sp>
        <p:nvSpPr>
          <p:cNvPr id="18" name="Text Placeholder 2">
            <a:extLst>
              <a:ext uri="{FF2B5EF4-FFF2-40B4-BE49-F238E27FC236}">
                <a16:creationId xmlns:a16="http://schemas.microsoft.com/office/drawing/2014/main" id="{9EEFD036-6BC4-4DAE-B273-D1D3064B9E58}"/>
              </a:ext>
            </a:extLst>
          </p:cNvPr>
          <p:cNvSpPr txBox="1">
            <a:spLocks/>
          </p:cNvSpPr>
          <p:nvPr/>
        </p:nvSpPr>
        <p:spPr>
          <a:xfrm>
            <a:off x="1940312" y="784379"/>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tx1"/>
                </a:solidFill>
              </a:rPr>
              <a:t>User Access Levels Listing</a:t>
            </a:r>
          </a:p>
        </p:txBody>
      </p:sp>
      <p:pic>
        <p:nvPicPr>
          <p:cNvPr id="3" name="Picture 2" descr="A screenshot of a cell phone&#10;&#10;Description generated with very high confidence">
            <a:extLst>
              <a:ext uri="{FF2B5EF4-FFF2-40B4-BE49-F238E27FC236}">
                <a16:creationId xmlns:a16="http://schemas.microsoft.com/office/drawing/2014/main" id="{4AA4E2AB-4F92-4AE7-8464-6918452738DD}"/>
              </a:ext>
            </a:extLst>
          </p:cNvPr>
          <p:cNvPicPr>
            <a:picLocks noChangeAspect="1"/>
          </p:cNvPicPr>
          <p:nvPr/>
        </p:nvPicPr>
        <p:blipFill>
          <a:blip r:embed="rId3"/>
          <a:stretch>
            <a:fillRect/>
          </a:stretch>
        </p:blipFill>
        <p:spPr>
          <a:xfrm>
            <a:off x="1441066" y="3926347"/>
            <a:ext cx="10450157" cy="1973759"/>
          </a:xfrm>
          <a:prstGeom prst="rect">
            <a:avLst/>
          </a:prstGeom>
        </p:spPr>
      </p:pic>
      <p:sp>
        <p:nvSpPr>
          <p:cNvPr id="4" name="TextBox 3">
            <a:extLst>
              <a:ext uri="{FF2B5EF4-FFF2-40B4-BE49-F238E27FC236}">
                <a16:creationId xmlns:a16="http://schemas.microsoft.com/office/drawing/2014/main" id="{BB16B9F0-9BAD-47DC-AB0F-959219586988}"/>
              </a:ext>
            </a:extLst>
          </p:cNvPr>
          <p:cNvSpPr txBox="1"/>
          <p:nvPr/>
        </p:nvSpPr>
        <p:spPr>
          <a:xfrm>
            <a:off x="1606933" y="2457837"/>
            <a:ext cx="5452947" cy="1200329"/>
          </a:xfrm>
          <a:prstGeom prst="rect">
            <a:avLst/>
          </a:prstGeom>
          <a:noFill/>
        </p:spPr>
        <p:txBody>
          <a:bodyPr wrap="square" rtlCol="0">
            <a:spAutoFit/>
          </a:bodyPr>
          <a:lstStyle/>
          <a:p>
            <a:pPr marL="342900" indent="-342900">
              <a:buFont typeface="Courier New" panose="02070309020205020404" pitchFamily="49" charset="0"/>
              <a:buChar char="o"/>
            </a:pPr>
            <a:r>
              <a:rPr lang="en-US" sz="2400" dirty="0">
                <a:solidFill>
                  <a:srgbClr val="FFFF00"/>
                </a:solidFill>
              </a:rPr>
              <a:t>Tools Ribbon</a:t>
            </a:r>
          </a:p>
          <a:p>
            <a:pPr marL="342900" indent="-342900">
              <a:buFont typeface="Courier New" panose="02070309020205020404" pitchFamily="49" charset="0"/>
              <a:buChar char="o"/>
            </a:pPr>
            <a:r>
              <a:rPr lang="en-US" sz="2400" dirty="0">
                <a:solidFill>
                  <a:srgbClr val="FFFF00"/>
                </a:solidFill>
              </a:rPr>
              <a:t>User Tools Button</a:t>
            </a:r>
          </a:p>
          <a:p>
            <a:pPr marL="342900" indent="-342900">
              <a:buFont typeface="Courier New" panose="02070309020205020404" pitchFamily="49" charset="0"/>
              <a:buChar char="o"/>
            </a:pPr>
            <a:r>
              <a:rPr lang="en-US" sz="2400" dirty="0">
                <a:solidFill>
                  <a:srgbClr val="FFFF00"/>
                </a:solidFill>
              </a:rPr>
              <a:t>User Access Levels</a:t>
            </a:r>
          </a:p>
        </p:txBody>
      </p:sp>
      <p:sp>
        <p:nvSpPr>
          <p:cNvPr id="5" name="Rectangle: Rounded Corners 4">
            <a:extLst>
              <a:ext uri="{FF2B5EF4-FFF2-40B4-BE49-F238E27FC236}">
                <a16:creationId xmlns:a16="http://schemas.microsoft.com/office/drawing/2014/main" id="{C0820416-D19C-480E-B757-F7D9ED0EE754}"/>
              </a:ext>
            </a:extLst>
          </p:cNvPr>
          <p:cNvSpPr/>
          <p:nvPr/>
        </p:nvSpPr>
        <p:spPr>
          <a:xfrm>
            <a:off x="2877015" y="4137102"/>
            <a:ext cx="546409" cy="31223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extLst>
              <a:ext uri="{FF2B5EF4-FFF2-40B4-BE49-F238E27FC236}">
                <a16:creationId xmlns:a16="http://schemas.microsoft.com/office/drawing/2014/main" id="{6001028F-6A92-47CA-862D-1F76F180D71B}"/>
              </a:ext>
            </a:extLst>
          </p:cNvPr>
          <p:cNvSpPr/>
          <p:nvPr/>
        </p:nvSpPr>
        <p:spPr>
          <a:xfrm>
            <a:off x="1441066" y="4371277"/>
            <a:ext cx="655363" cy="64677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AA19A477-F6EA-4773-85DC-99F542144F40}"/>
              </a:ext>
            </a:extLst>
          </p:cNvPr>
          <p:cNvSpPr/>
          <p:nvPr/>
        </p:nvSpPr>
        <p:spPr>
          <a:xfrm>
            <a:off x="1441066" y="5451827"/>
            <a:ext cx="2093871" cy="31223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6468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4" presetClass="emph" presetSubtype="0" fill="hold" nodeType="clickEffect">
                                  <p:stCondLst>
                                    <p:cond delay="0"/>
                                  </p:stCondLst>
                                  <p:childTnLst>
                                    <p:animClr clrSpc="hsl" dir="cw">
                                      <p:cBhvr override="childStyle">
                                        <p:cTn id="16" dur="500" fill="hold"/>
                                        <p:tgtEl>
                                          <p:spTgt spid="4">
                                            <p:txEl>
                                              <p:pRg st="0" end="0"/>
                                            </p:txEl>
                                          </p:spTgt>
                                        </p:tgtEl>
                                        <p:attrNameLst>
                                          <p:attrName>style.color</p:attrName>
                                        </p:attrNameLst>
                                      </p:cBhvr>
                                      <p:by>
                                        <p:hsl h="0" s="-12549" l="-25098"/>
                                      </p:by>
                                    </p:animClr>
                                    <p:animClr clrSpc="hsl" dir="cw">
                                      <p:cBhvr>
                                        <p:cTn id="17" dur="500" fill="hold"/>
                                        <p:tgtEl>
                                          <p:spTgt spid="4">
                                            <p:txEl>
                                              <p:pRg st="0" end="0"/>
                                            </p:txEl>
                                          </p:spTgt>
                                        </p:tgtEl>
                                        <p:attrNameLst>
                                          <p:attrName>fillcolor</p:attrName>
                                        </p:attrNameLst>
                                      </p:cBhvr>
                                      <p:by>
                                        <p:hsl h="0" s="-12549" l="-25098"/>
                                      </p:by>
                                    </p:animClr>
                                    <p:animClr clrSpc="hsl" dir="cw">
                                      <p:cBhvr>
                                        <p:cTn id="18" dur="500" fill="hold"/>
                                        <p:tgtEl>
                                          <p:spTgt spid="4">
                                            <p:txEl>
                                              <p:pRg st="0" end="0"/>
                                            </p:txEl>
                                          </p:spTgt>
                                        </p:tgtEl>
                                        <p:attrNameLst>
                                          <p:attrName>stroke.color</p:attrName>
                                        </p:attrNameLst>
                                      </p:cBhvr>
                                      <p:by>
                                        <p:hsl h="0" s="-12549" l="-25098"/>
                                      </p:by>
                                    </p:animClr>
                                    <p:set>
                                      <p:cBhvr>
                                        <p:cTn id="19" dur="500" fill="hold"/>
                                        <p:tgtEl>
                                          <p:spTgt spid="4">
                                            <p:txEl>
                                              <p:pRg st="0" end="0"/>
                                            </p:txEl>
                                          </p:spTgt>
                                        </p:tgtEl>
                                        <p:attrNameLst>
                                          <p:attrName>fill.type</p:attrName>
                                        </p:attrNameLst>
                                      </p:cBhvr>
                                      <p:to>
                                        <p:strVal val="solid"/>
                                      </p:to>
                                    </p:set>
                                  </p:childTnLst>
                                </p:cTn>
                              </p:par>
                              <p:par>
                                <p:cTn id="20" presetID="1" presetClass="exit" presetSubtype="0" fill="hold" grpId="1" nodeType="withEffect">
                                  <p:stCondLst>
                                    <p:cond delay="0"/>
                                  </p:stCondLst>
                                  <p:childTnLst>
                                    <p:set>
                                      <p:cBhvr>
                                        <p:cTn id="21" dur="1" fill="hold">
                                          <p:stCondLst>
                                            <p:cond delay="0"/>
                                          </p:stCondLst>
                                        </p:cTn>
                                        <p:tgtEl>
                                          <p:spTgt spid="5"/>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4" presetClass="emph" presetSubtype="0" fill="hold" nodeType="clickEffect">
                                  <p:stCondLst>
                                    <p:cond delay="0"/>
                                  </p:stCondLst>
                                  <p:childTnLst>
                                    <p:animClr clrSpc="hsl" dir="cw">
                                      <p:cBhvr override="childStyle">
                                        <p:cTn id="29" dur="500" fill="hold"/>
                                        <p:tgtEl>
                                          <p:spTgt spid="4">
                                            <p:txEl>
                                              <p:pRg st="1" end="1"/>
                                            </p:txEl>
                                          </p:spTgt>
                                        </p:tgtEl>
                                        <p:attrNameLst>
                                          <p:attrName>style.color</p:attrName>
                                        </p:attrNameLst>
                                      </p:cBhvr>
                                      <p:by>
                                        <p:hsl h="0" s="-12549" l="-25098"/>
                                      </p:by>
                                    </p:animClr>
                                    <p:animClr clrSpc="hsl" dir="cw">
                                      <p:cBhvr>
                                        <p:cTn id="30" dur="500" fill="hold"/>
                                        <p:tgtEl>
                                          <p:spTgt spid="4">
                                            <p:txEl>
                                              <p:pRg st="1" end="1"/>
                                            </p:txEl>
                                          </p:spTgt>
                                        </p:tgtEl>
                                        <p:attrNameLst>
                                          <p:attrName>fillcolor</p:attrName>
                                        </p:attrNameLst>
                                      </p:cBhvr>
                                      <p:by>
                                        <p:hsl h="0" s="-12549" l="-25098"/>
                                      </p:by>
                                    </p:animClr>
                                    <p:animClr clrSpc="hsl" dir="cw">
                                      <p:cBhvr>
                                        <p:cTn id="31" dur="500" fill="hold"/>
                                        <p:tgtEl>
                                          <p:spTgt spid="4">
                                            <p:txEl>
                                              <p:pRg st="1" end="1"/>
                                            </p:txEl>
                                          </p:spTgt>
                                        </p:tgtEl>
                                        <p:attrNameLst>
                                          <p:attrName>stroke.color</p:attrName>
                                        </p:attrNameLst>
                                      </p:cBhvr>
                                      <p:by>
                                        <p:hsl h="0" s="-12549" l="-25098"/>
                                      </p:by>
                                    </p:animClr>
                                    <p:set>
                                      <p:cBhvr>
                                        <p:cTn id="32" dur="500" fill="hold"/>
                                        <p:tgtEl>
                                          <p:spTgt spid="4">
                                            <p:txEl>
                                              <p:pRg st="1" end="1"/>
                                            </p:txEl>
                                          </p:spTgt>
                                        </p:tgtEl>
                                        <p:attrNameLst>
                                          <p:attrName>fill.type</p:attrName>
                                        </p:attrNameLst>
                                      </p:cBhvr>
                                      <p:to>
                                        <p:strVal val="solid"/>
                                      </p:to>
                                    </p:set>
                                  </p:childTnLst>
                                </p:cTn>
                              </p:par>
                              <p:par>
                                <p:cTn id="33" presetID="1" presetClass="exit" presetSubtype="0" fill="hold" grpId="1" nodeType="withEffect">
                                  <p:stCondLst>
                                    <p:cond delay="0"/>
                                  </p:stCondLst>
                                  <p:childTnLst>
                                    <p:set>
                                      <p:cBhvr>
                                        <p:cTn id="34" dur="1" fill="hold">
                                          <p:stCondLst>
                                            <p:cond delay="0"/>
                                          </p:stCondLst>
                                        </p:cTn>
                                        <p:tgtEl>
                                          <p:spTgt spid="6"/>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2">
            <a:extLst>
              <a:ext uri="{FF2B5EF4-FFF2-40B4-BE49-F238E27FC236}">
                <a16:creationId xmlns:a16="http://schemas.microsoft.com/office/drawing/2014/main" id="{9EEFD036-6BC4-4DAE-B273-D1D3064B9E58}"/>
              </a:ext>
            </a:extLst>
          </p:cNvPr>
          <p:cNvSpPr txBox="1">
            <a:spLocks/>
          </p:cNvSpPr>
          <p:nvPr/>
        </p:nvSpPr>
        <p:spPr>
          <a:xfrm>
            <a:off x="1876698" y="767153"/>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tx1"/>
                </a:solidFill>
              </a:rPr>
              <a:t>Report Shows User Access Level &amp; Associated User</a:t>
            </a:r>
          </a:p>
        </p:txBody>
      </p:sp>
      <p:pic>
        <p:nvPicPr>
          <p:cNvPr id="15" name="Picture 14">
            <a:extLst>
              <a:ext uri="{FF2B5EF4-FFF2-40B4-BE49-F238E27FC236}">
                <a16:creationId xmlns:a16="http://schemas.microsoft.com/office/drawing/2014/main" id="{BC9EAB8C-4668-4316-9D4E-9380AD3921D9}"/>
              </a:ext>
            </a:extLst>
          </p:cNvPr>
          <p:cNvPicPr>
            <a:picLocks noChangeAspect="1"/>
          </p:cNvPicPr>
          <p:nvPr/>
        </p:nvPicPr>
        <p:blipFill>
          <a:blip r:embed="rId3"/>
          <a:stretch>
            <a:fillRect/>
          </a:stretch>
        </p:blipFill>
        <p:spPr>
          <a:xfrm>
            <a:off x="2657475" y="2189656"/>
            <a:ext cx="6877050" cy="4400550"/>
          </a:xfrm>
          <a:prstGeom prst="rect">
            <a:avLst/>
          </a:prstGeom>
        </p:spPr>
      </p:pic>
      <p:sp>
        <p:nvSpPr>
          <p:cNvPr id="17" name="Rectangle 16">
            <a:extLst>
              <a:ext uri="{FF2B5EF4-FFF2-40B4-BE49-F238E27FC236}">
                <a16:creationId xmlns:a16="http://schemas.microsoft.com/office/drawing/2014/main" id="{6CA6BC89-A4F2-4648-9039-6C84054AD700}"/>
              </a:ext>
            </a:extLst>
          </p:cNvPr>
          <p:cNvSpPr/>
          <p:nvPr/>
        </p:nvSpPr>
        <p:spPr>
          <a:xfrm>
            <a:off x="2657475" y="1561018"/>
            <a:ext cx="3221544" cy="523220"/>
          </a:xfrm>
          <a:prstGeom prst="rect">
            <a:avLst/>
          </a:prstGeom>
        </p:spPr>
        <p:txBody>
          <a:bodyPr wrap="square">
            <a:spAutoFit/>
          </a:bodyPr>
          <a:lstStyle/>
          <a:p>
            <a:r>
              <a:rPr lang="en-US" sz="2800" b="1" dirty="0">
                <a:solidFill>
                  <a:schemeClr val="bg1"/>
                </a:solidFill>
                <a:latin typeface="Arial Narrow" panose="020B0606020202030204" pitchFamily="34" charset="0"/>
              </a:rPr>
              <a:t>User Access Level</a:t>
            </a:r>
          </a:p>
        </p:txBody>
      </p:sp>
      <p:sp>
        <p:nvSpPr>
          <p:cNvPr id="19" name="Rectangle 18">
            <a:extLst>
              <a:ext uri="{FF2B5EF4-FFF2-40B4-BE49-F238E27FC236}">
                <a16:creationId xmlns:a16="http://schemas.microsoft.com/office/drawing/2014/main" id="{6D94EB65-9E3C-4464-89A4-9385B02F1841}"/>
              </a:ext>
            </a:extLst>
          </p:cNvPr>
          <p:cNvSpPr/>
          <p:nvPr/>
        </p:nvSpPr>
        <p:spPr>
          <a:xfrm>
            <a:off x="6312983" y="1560339"/>
            <a:ext cx="3536103" cy="523220"/>
          </a:xfrm>
          <a:prstGeom prst="rect">
            <a:avLst/>
          </a:prstGeom>
        </p:spPr>
        <p:txBody>
          <a:bodyPr wrap="square">
            <a:spAutoFit/>
          </a:bodyPr>
          <a:lstStyle/>
          <a:p>
            <a:r>
              <a:rPr lang="en-US" sz="2800" b="1" dirty="0">
                <a:solidFill>
                  <a:schemeClr val="bg1"/>
                </a:solidFill>
                <a:latin typeface="Arial Narrow" panose="020B0606020202030204" pitchFamily="34" charset="0"/>
              </a:rPr>
              <a:t>Associated User Level</a:t>
            </a:r>
          </a:p>
        </p:txBody>
      </p:sp>
      <p:sp>
        <p:nvSpPr>
          <p:cNvPr id="16" name="Rectangle: Rounded Corners 15">
            <a:extLst>
              <a:ext uri="{FF2B5EF4-FFF2-40B4-BE49-F238E27FC236}">
                <a16:creationId xmlns:a16="http://schemas.microsoft.com/office/drawing/2014/main" id="{EE78DE4B-8F39-47EC-900D-EBF3D54935BC}"/>
              </a:ext>
            </a:extLst>
          </p:cNvPr>
          <p:cNvSpPr/>
          <p:nvPr/>
        </p:nvSpPr>
        <p:spPr>
          <a:xfrm>
            <a:off x="2668626" y="2986471"/>
            <a:ext cx="2527842" cy="51501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Rounded Corners 19">
            <a:extLst>
              <a:ext uri="{FF2B5EF4-FFF2-40B4-BE49-F238E27FC236}">
                <a16:creationId xmlns:a16="http://schemas.microsoft.com/office/drawing/2014/main" id="{8F14E3F5-9CA9-4988-94D6-F4639C01977A}"/>
              </a:ext>
            </a:extLst>
          </p:cNvPr>
          <p:cNvSpPr/>
          <p:nvPr/>
        </p:nvSpPr>
        <p:spPr>
          <a:xfrm>
            <a:off x="2668626" y="4247600"/>
            <a:ext cx="4066710" cy="49085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extLst>
              <a:ext uri="{FF2B5EF4-FFF2-40B4-BE49-F238E27FC236}">
                <a16:creationId xmlns:a16="http://schemas.microsoft.com/office/drawing/2014/main" id="{652B8F74-F947-4D33-B25F-AFA2EF2F8EF4}"/>
              </a:ext>
            </a:extLst>
          </p:cNvPr>
          <p:cNvSpPr/>
          <p:nvPr/>
        </p:nvSpPr>
        <p:spPr>
          <a:xfrm>
            <a:off x="2667236" y="5513290"/>
            <a:ext cx="4066710" cy="49085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extLst>
              <a:ext uri="{FF2B5EF4-FFF2-40B4-BE49-F238E27FC236}">
                <a16:creationId xmlns:a16="http://schemas.microsoft.com/office/drawing/2014/main" id="{D2B398E0-92F1-4E38-8F1D-D8D6255EC009}"/>
              </a:ext>
            </a:extLst>
          </p:cNvPr>
          <p:cNvSpPr/>
          <p:nvPr/>
        </p:nvSpPr>
        <p:spPr>
          <a:xfrm>
            <a:off x="2910468" y="3490331"/>
            <a:ext cx="3501483" cy="53731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149E3577-4600-4671-883C-53C83A9BCBFE}"/>
              </a:ext>
            </a:extLst>
          </p:cNvPr>
          <p:cNvSpPr/>
          <p:nvPr/>
        </p:nvSpPr>
        <p:spPr>
          <a:xfrm>
            <a:off x="2940087" y="4780181"/>
            <a:ext cx="4839631" cy="53731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Rounded Corners 23">
            <a:extLst>
              <a:ext uri="{FF2B5EF4-FFF2-40B4-BE49-F238E27FC236}">
                <a16:creationId xmlns:a16="http://schemas.microsoft.com/office/drawing/2014/main" id="{62E32006-A84B-4CD5-BF92-A3EEA1654D69}"/>
              </a:ext>
            </a:extLst>
          </p:cNvPr>
          <p:cNvSpPr/>
          <p:nvPr/>
        </p:nvSpPr>
        <p:spPr>
          <a:xfrm>
            <a:off x="2943920" y="6017366"/>
            <a:ext cx="4839631" cy="53731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6172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4" presetClass="emph" presetSubtype="0" fill="hold" grpId="1" nodeType="clickEffect">
                                  <p:stCondLst>
                                    <p:cond delay="0"/>
                                  </p:stCondLst>
                                  <p:childTnLst>
                                    <p:animClr clrSpc="hsl" dir="cw">
                                      <p:cBhvr override="childStyle">
                                        <p:cTn id="24" dur="500" fill="hold"/>
                                        <p:tgtEl>
                                          <p:spTgt spid="17"/>
                                        </p:tgtEl>
                                        <p:attrNameLst>
                                          <p:attrName>style.color</p:attrName>
                                        </p:attrNameLst>
                                      </p:cBhvr>
                                      <p:by>
                                        <p:hsl h="0" s="-12549" l="-25098"/>
                                      </p:by>
                                    </p:animClr>
                                    <p:animClr clrSpc="hsl" dir="cw">
                                      <p:cBhvr>
                                        <p:cTn id="25" dur="500" fill="hold"/>
                                        <p:tgtEl>
                                          <p:spTgt spid="17"/>
                                        </p:tgtEl>
                                        <p:attrNameLst>
                                          <p:attrName>fillcolor</p:attrName>
                                        </p:attrNameLst>
                                      </p:cBhvr>
                                      <p:by>
                                        <p:hsl h="0" s="-12549" l="-25098"/>
                                      </p:by>
                                    </p:animClr>
                                    <p:animClr clrSpc="hsl" dir="cw">
                                      <p:cBhvr>
                                        <p:cTn id="26" dur="500" fill="hold"/>
                                        <p:tgtEl>
                                          <p:spTgt spid="17"/>
                                        </p:tgtEl>
                                        <p:attrNameLst>
                                          <p:attrName>stroke.color</p:attrName>
                                        </p:attrNameLst>
                                      </p:cBhvr>
                                      <p:by>
                                        <p:hsl h="0" s="-12549" l="-25098"/>
                                      </p:by>
                                    </p:animClr>
                                    <p:set>
                                      <p:cBhvr>
                                        <p:cTn id="27" dur="500" fill="hold"/>
                                        <p:tgtEl>
                                          <p:spTgt spid="17"/>
                                        </p:tgtEl>
                                        <p:attrNameLst>
                                          <p:attrName>fill.type</p:attrName>
                                        </p:attrNameLst>
                                      </p:cBhvr>
                                      <p:to>
                                        <p:strVal val="solid"/>
                                      </p:to>
                                    </p:set>
                                  </p:childTnLst>
                                </p:cTn>
                              </p:par>
                              <p:par>
                                <p:cTn id="28" presetID="1" presetClass="exit" presetSubtype="0" fill="hold" grpId="1" nodeType="withEffect">
                                  <p:stCondLst>
                                    <p:cond delay="0"/>
                                  </p:stCondLst>
                                  <p:childTnLst>
                                    <p:set>
                                      <p:cBhvr>
                                        <p:cTn id="29" dur="1" fill="hold">
                                          <p:stCondLst>
                                            <p:cond delay="0"/>
                                          </p:stCondLst>
                                        </p:cTn>
                                        <p:tgtEl>
                                          <p:spTgt spid="16"/>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20"/>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21"/>
                                        </p:tgtEl>
                                        <p:attrNameLst>
                                          <p:attrName>style.visibility</p:attrName>
                                        </p:attrNameLst>
                                      </p:cBhvr>
                                      <p:to>
                                        <p:strVal val="hidden"/>
                                      </p:to>
                                    </p:set>
                                  </p:childTnLst>
                                </p:cTn>
                              </p:par>
                              <p:par>
                                <p:cTn id="34" presetID="1"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9" grpId="0"/>
      <p:bldP spid="16" grpId="0" animBg="1"/>
      <p:bldP spid="16" grpId="1" animBg="1"/>
      <p:bldP spid="20" grpId="0" animBg="1"/>
      <p:bldP spid="20" grpId="1" animBg="1"/>
      <p:bldP spid="21" grpId="0" animBg="1"/>
      <p:bldP spid="21" grpId="1" animBg="1"/>
      <p:bldP spid="22" grpId="0" animBg="1"/>
      <p:bldP spid="23"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Creating Confidential Forms &amp; Cases</a:t>
            </a:r>
          </a:p>
        </p:txBody>
      </p:sp>
      <p:sp>
        <p:nvSpPr>
          <p:cNvPr id="3" name="Text Placeholder 2"/>
          <p:cNvSpPr>
            <a:spLocks noGrp="1"/>
          </p:cNvSpPr>
          <p:nvPr>
            <p:ph type="body" sz="quarter" idx="10"/>
          </p:nvPr>
        </p:nvSpPr>
        <p:spPr>
          <a:xfrm>
            <a:off x="1726096" y="1523647"/>
            <a:ext cx="9506162" cy="1837289"/>
          </a:xfrm>
        </p:spPr>
        <p:txBody>
          <a:bodyPr>
            <a:normAutofit lnSpcReduction="10000"/>
          </a:bodyPr>
          <a:lstStyle/>
          <a:p>
            <a:pPr>
              <a:buClr>
                <a:srgbClr val="FFFF00"/>
              </a:buClr>
              <a:buFont typeface="Wingdings" panose="05000000000000000000" pitchFamily="2" charset="2"/>
              <a:buChar char="Ø"/>
            </a:pPr>
            <a:r>
              <a:rPr lang="en-US" dirty="0"/>
              <a:t> Forms and cases can be marked </a:t>
            </a:r>
            <a:r>
              <a:rPr lang="en-US" b="1" dirty="0"/>
              <a:t>Not For Public Release</a:t>
            </a:r>
            <a:r>
              <a:rPr lang="en-US" dirty="0"/>
              <a:t>, which will cause records to not appear in search results unless the search specifically includes the </a:t>
            </a:r>
            <a:r>
              <a:rPr lang="en-US" b="1" dirty="0"/>
              <a:t>Not for Public Release </a:t>
            </a:r>
            <a:r>
              <a:rPr lang="en-US" dirty="0"/>
              <a:t>records. </a:t>
            </a:r>
          </a:p>
          <a:p>
            <a:pPr>
              <a:buClr>
                <a:srgbClr val="FFFF00"/>
              </a:buClr>
              <a:buFont typeface="Wingdings" panose="05000000000000000000" pitchFamily="2" charset="2"/>
              <a:buChar char="Ø"/>
            </a:pPr>
            <a:r>
              <a:rPr lang="en-US" dirty="0"/>
              <a:t> This will help your agency from releasing sensitive information accidentally. </a:t>
            </a:r>
          </a:p>
          <a:p>
            <a:pPr>
              <a:buClr>
                <a:srgbClr val="FFFF00"/>
              </a:buClr>
              <a:buFont typeface="Wingdings" panose="05000000000000000000" pitchFamily="2" charset="2"/>
              <a:buChar char="Ø"/>
            </a:pPr>
            <a:r>
              <a:rPr lang="en-US" dirty="0"/>
              <a:t> You must have </a:t>
            </a:r>
            <a:r>
              <a:rPr lang="en-US" b="1" dirty="0"/>
              <a:t>Confidential Admin </a:t>
            </a:r>
            <a:r>
              <a:rPr lang="en-US" dirty="0"/>
              <a:t>access rights to mark records </a:t>
            </a:r>
            <a:r>
              <a:rPr lang="en-US" b="1" dirty="0"/>
              <a:t>Not for Public Release</a:t>
            </a:r>
            <a:r>
              <a:rPr lang="en-US" dirty="0"/>
              <a:t>. </a:t>
            </a:r>
          </a:p>
          <a:p>
            <a:pPr marL="0" indent="0">
              <a:buNone/>
            </a:pPr>
            <a:endParaRPr lang="en-US" dirty="0"/>
          </a:p>
        </p:txBody>
      </p:sp>
      <p:sp>
        <p:nvSpPr>
          <p:cNvPr id="5" name="Text Placeholder 2"/>
          <p:cNvSpPr txBox="1">
            <a:spLocks/>
          </p:cNvSpPr>
          <p:nvPr/>
        </p:nvSpPr>
        <p:spPr>
          <a:xfrm>
            <a:off x="8459715" y="1527166"/>
            <a:ext cx="3634409" cy="49681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Select the </a:t>
            </a:r>
            <a:r>
              <a:rPr lang="en-US" b="1" dirty="0"/>
              <a:t>Records Management </a:t>
            </a:r>
            <a:r>
              <a:rPr lang="en-US" dirty="0"/>
              <a:t>ribbon menu.</a:t>
            </a:r>
          </a:p>
          <a:p>
            <a:pPr marL="342900" indent="-342900">
              <a:buClr>
                <a:srgbClr val="FFFF00"/>
              </a:buClr>
              <a:buAutoNum type="arabicPeriod"/>
            </a:pPr>
            <a:r>
              <a:rPr lang="en-US" dirty="0"/>
              <a:t>Select the form you want to work with. </a:t>
            </a:r>
          </a:p>
          <a:p>
            <a:pPr marL="342900" indent="-342900">
              <a:buClr>
                <a:srgbClr val="FFFF00"/>
              </a:buClr>
              <a:buAutoNum type="arabicPeriod"/>
            </a:pPr>
            <a:r>
              <a:rPr lang="en-US" dirty="0"/>
              <a:t>Click </a:t>
            </a:r>
            <a:r>
              <a:rPr lang="en-US" b="1" dirty="0"/>
              <a:t>Edit Form Confidentiality</a:t>
            </a:r>
            <a:r>
              <a:rPr lang="en-US" dirty="0"/>
              <a:t>.</a:t>
            </a:r>
          </a:p>
          <a:p>
            <a:pPr marL="342900" indent="-342900">
              <a:buClr>
                <a:srgbClr val="FFFF00"/>
              </a:buClr>
              <a:buAutoNum type="arabicPeriod"/>
            </a:pPr>
            <a:r>
              <a:rPr lang="en-US" dirty="0"/>
              <a:t>The </a:t>
            </a:r>
            <a:r>
              <a:rPr lang="en-US" b="1" dirty="0"/>
              <a:t>Confidentiality Type </a:t>
            </a:r>
            <a:r>
              <a:rPr lang="en-US" dirty="0"/>
              <a:t>field should show </a:t>
            </a:r>
            <a:r>
              <a:rPr lang="en-US" b="1" dirty="0"/>
              <a:t>Not For Public Release</a:t>
            </a:r>
            <a:r>
              <a:rPr lang="en-US" dirty="0"/>
              <a:t>. </a:t>
            </a:r>
          </a:p>
          <a:p>
            <a:pPr marL="342900" indent="-342900">
              <a:buClr>
                <a:srgbClr val="FFFF00"/>
              </a:buClr>
              <a:buAutoNum type="arabicPeriod"/>
            </a:pPr>
            <a:r>
              <a:rPr lang="en-US" dirty="0"/>
              <a:t>Select who should be able to see the record.</a:t>
            </a:r>
          </a:p>
          <a:p>
            <a:pPr marL="342900" indent="-342900">
              <a:buClr>
                <a:srgbClr val="FFFF00"/>
              </a:buClr>
              <a:buAutoNum type="arabicPeriod"/>
            </a:pPr>
            <a:r>
              <a:rPr lang="en-US" dirty="0"/>
              <a:t>Click the </a:t>
            </a:r>
            <a:r>
              <a:rPr lang="en-US" b="1" dirty="0"/>
              <a:t>&gt; </a:t>
            </a:r>
            <a:r>
              <a:rPr lang="en-US" dirty="0"/>
              <a:t>button to move the users/group. </a:t>
            </a:r>
          </a:p>
          <a:p>
            <a:pPr marL="342900" indent="-342900">
              <a:buClr>
                <a:srgbClr val="FFFF00"/>
              </a:buClr>
              <a:buAutoNum type="arabicPeriod"/>
            </a:pPr>
            <a:r>
              <a:rPr lang="en-US" dirty="0"/>
              <a:t>Click </a:t>
            </a:r>
            <a:r>
              <a:rPr lang="en-US" b="1" dirty="0"/>
              <a:t>Mark Confidential</a:t>
            </a:r>
            <a:r>
              <a:rPr lang="en-US" dirty="0"/>
              <a:t> to mark the form. </a:t>
            </a:r>
          </a:p>
          <a:p>
            <a:pPr marL="0" indent="0">
              <a:buFont typeface="Arial" panose="020B0604020202020204" pitchFamily="34" charset="0"/>
              <a:buNone/>
            </a:pP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33564"/>
          <a:stretch/>
        </p:blipFill>
        <p:spPr>
          <a:xfrm>
            <a:off x="1388164" y="2343048"/>
            <a:ext cx="6791739" cy="2606640"/>
          </a:xfrm>
          <a:prstGeom prst="rect">
            <a:avLst/>
          </a:prstGeom>
          <a:effectLst>
            <a:glow rad="101600">
              <a:schemeClr val="tx1">
                <a:alpha val="60000"/>
              </a:schemeClr>
            </a:glow>
          </a:effectLst>
        </p:spPr>
      </p:pic>
      <p:cxnSp>
        <p:nvCxnSpPr>
          <p:cNvPr id="10" name="Straight Arrow Connector 9"/>
          <p:cNvCxnSpPr/>
          <p:nvPr/>
        </p:nvCxnSpPr>
        <p:spPr>
          <a:xfrm flipH="1">
            <a:off x="7315201" y="2415209"/>
            <a:ext cx="1218854" cy="20673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6858001" y="3078828"/>
            <a:ext cx="1676054" cy="22055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675244" y="1767299"/>
            <a:ext cx="2858811" cy="9361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4356" y="2196121"/>
            <a:ext cx="7035453" cy="3169547"/>
          </a:xfrm>
          <a:prstGeom prst="rect">
            <a:avLst/>
          </a:prstGeom>
          <a:effectLst>
            <a:glow rad="101600">
              <a:schemeClr val="tx1">
                <a:alpha val="60000"/>
              </a:schemeClr>
            </a:glow>
          </a:effectLst>
        </p:spPr>
      </p:pic>
      <p:cxnSp>
        <p:nvCxnSpPr>
          <p:cNvPr id="26" name="Straight Arrow Connector 25"/>
          <p:cNvCxnSpPr/>
          <p:nvPr/>
        </p:nvCxnSpPr>
        <p:spPr>
          <a:xfrm flipH="1" flipV="1">
            <a:off x="4005472" y="2703445"/>
            <a:ext cx="4454243" cy="83645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4581939" y="4393096"/>
            <a:ext cx="3952116" cy="1987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4495325" y="3590505"/>
            <a:ext cx="636104" cy="47132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4" name="Straight Arrow Connector 33"/>
          <p:cNvCxnSpPr/>
          <p:nvPr/>
        </p:nvCxnSpPr>
        <p:spPr>
          <a:xfrm flipH="1" flipV="1">
            <a:off x="7104649" y="5128591"/>
            <a:ext cx="1429406" cy="54665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7138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3">
                                            <p:txEl>
                                              <p:pRg st="2" end="2"/>
                                            </p:txEl>
                                          </p:spTgt>
                                        </p:tgtEl>
                                      </p:cBhvr>
                                    </p:animEffect>
                                    <p:set>
                                      <p:cBhvr>
                                        <p:cTn id="23" dur="1" fill="hold">
                                          <p:stCondLst>
                                            <p:cond delay="499"/>
                                          </p:stCondLst>
                                        </p:cTn>
                                        <p:tgtEl>
                                          <p:spTgt spid="3">
                                            <p:txEl>
                                              <p:pRg st="2" end="2"/>
                                            </p:txEl>
                                          </p:spTgt>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5">
                                            <p:txEl>
                                              <p:pRg st="1" end="1"/>
                                            </p:txEl>
                                          </p:spTgt>
                                        </p:tgtEl>
                                        <p:attrNameLst>
                                          <p:attrName>style.visibility</p:attrName>
                                        </p:attrNameLst>
                                      </p:cBhvr>
                                      <p:to>
                                        <p:strVal val="visible"/>
                                      </p:to>
                                    </p:set>
                                    <p:animEffect transition="in" filter="fade">
                                      <p:cBhvr>
                                        <p:cTn id="40" dur="500"/>
                                        <p:tgtEl>
                                          <p:spTgt spid="5">
                                            <p:txEl>
                                              <p:pRg st="1" end="1"/>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nodeType="withEffect">
                                  <p:stCondLst>
                                    <p:cond delay="0"/>
                                  </p:stCondLst>
                                  <p:childTnLst>
                                    <p:set>
                                      <p:cBhvr>
                                        <p:cTn id="53" dur="1" fill="hold">
                                          <p:stCondLst>
                                            <p:cond delay="0"/>
                                          </p:stCondLst>
                                        </p:cTn>
                                        <p:tgtEl>
                                          <p:spTgt spid="5">
                                            <p:txEl>
                                              <p:pRg st="2" end="2"/>
                                            </p:txEl>
                                          </p:spTgt>
                                        </p:tgtEl>
                                        <p:attrNameLst>
                                          <p:attrName>style.visibility</p:attrName>
                                        </p:attrNameLst>
                                      </p:cBhvr>
                                      <p:to>
                                        <p:strVal val="visible"/>
                                      </p:to>
                                    </p:set>
                                    <p:animEffect transition="in" filter="fade">
                                      <p:cBhvr>
                                        <p:cTn id="54" dur="500"/>
                                        <p:tgtEl>
                                          <p:spTgt spid="5">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6"/>
                                        </p:tgtEl>
                                      </p:cBhvr>
                                    </p:animEffect>
                                    <p:set>
                                      <p:cBhvr>
                                        <p:cTn id="59" dur="1" fill="hold">
                                          <p:stCondLst>
                                            <p:cond delay="499"/>
                                          </p:stCondLst>
                                        </p:cTn>
                                        <p:tgtEl>
                                          <p:spTgt spid="6"/>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12"/>
                                        </p:tgtEl>
                                      </p:cBhvr>
                                    </p:animEffect>
                                    <p:set>
                                      <p:cBhvr>
                                        <p:cTn id="62" dur="1" fill="hold">
                                          <p:stCondLst>
                                            <p:cond delay="499"/>
                                          </p:stCondLst>
                                        </p:cTn>
                                        <p:tgtEl>
                                          <p:spTgt spid="12"/>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nodeType="withEffect">
                                  <p:stCondLst>
                                    <p:cond delay="0"/>
                                  </p:stCondLst>
                                  <p:childTnLst>
                                    <p:set>
                                      <p:cBhvr>
                                        <p:cTn id="70" dur="1" fill="hold">
                                          <p:stCondLst>
                                            <p:cond delay="0"/>
                                          </p:stCondLst>
                                        </p:cTn>
                                        <p:tgtEl>
                                          <p:spTgt spid="5">
                                            <p:txEl>
                                              <p:pRg st="3" end="3"/>
                                            </p:txEl>
                                          </p:spTgt>
                                        </p:tgtEl>
                                        <p:attrNameLst>
                                          <p:attrName>style.visibility</p:attrName>
                                        </p:attrNameLst>
                                      </p:cBhvr>
                                      <p:to>
                                        <p:strVal val="visible"/>
                                      </p:to>
                                    </p:set>
                                    <p:animEffect transition="in" filter="fade">
                                      <p:cBhvr>
                                        <p:cTn id="71" dur="500"/>
                                        <p:tgtEl>
                                          <p:spTgt spid="5">
                                            <p:txEl>
                                              <p:pRg st="3" end="3"/>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nodeType="clickEffect">
                                  <p:stCondLst>
                                    <p:cond delay="0"/>
                                  </p:stCondLst>
                                  <p:childTnLst>
                                    <p:animEffect transition="out" filter="fade">
                                      <p:cBhvr>
                                        <p:cTn id="75" dur="500"/>
                                        <p:tgtEl>
                                          <p:spTgt spid="26"/>
                                        </p:tgtEl>
                                      </p:cBhvr>
                                    </p:animEffect>
                                    <p:set>
                                      <p:cBhvr>
                                        <p:cTn id="76" dur="1" fill="hold">
                                          <p:stCondLst>
                                            <p:cond delay="499"/>
                                          </p:stCondLst>
                                        </p:cTn>
                                        <p:tgtEl>
                                          <p:spTgt spid="26"/>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5">
                                            <p:txEl>
                                              <p:pRg st="4" end="4"/>
                                            </p:txEl>
                                          </p:spTgt>
                                        </p:tgtEl>
                                        <p:attrNameLst>
                                          <p:attrName>style.visibility</p:attrName>
                                        </p:attrNameLst>
                                      </p:cBhvr>
                                      <p:to>
                                        <p:strVal val="visible"/>
                                      </p:to>
                                    </p:set>
                                    <p:animEffect transition="in" filter="fade">
                                      <p:cBhvr>
                                        <p:cTn id="79" dur="500"/>
                                        <p:tgtEl>
                                          <p:spTgt spid="5">
                                            <p:txEl>
                                              <p:pRg st="4" end="4"/>
                                            </p:txEl>
                                          </p:spTgt>
                                        </p:tgtEl>
                                      </p:cBhvr>
                                    </p:animEffect>
                                  </p:childTnLst>
                                </p:cTn>
                              </p:par>
                              <p:par>
                                <p:cTn id="80" presetID="10" presetClass="entr" presetSubtype="0" fill="hold"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30"/>
                                        </p:tgtEl>
                                      </p:cBhvr>
                                    </p:animEffect>
                                    <p:set>
                                      <p:cBhvr>
                                        <p:cTn id="87" dur="1" fill="hold">
                                          <p:stCondLst>
                                            <p:cond delay="499"/>
                                          </p:stCondLst>
                                        </p:cTn>
                                        <p:tgtEl>
                                          <p:spTgt spid="30"/>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5">
                                            <p:txEl>
                                              <p:pRg st="5" end="5"/>
                                            </p:txEl>
                                          </p:spTgt>
                                        </p:tgtEl>
                                        <p:attrNameLst>
                                          <p:attrName>style.visibility</p:attrName>
                                        </p:attrNameLst>
                                      </p:cBhvr>
                                      <p:to>
                                        <p:strVal val="visible"/>
                                      </p:to>
                                    </p:set>
                                    <p:animEffect transition="in" filter="fade">
                                      <p:cBhvr>
                                        <p:cTn id="90" dur="500"/>
                                        <p:tgtEl>
                                          <p:spTgt spid="5">
                                            <p:txEl>
                                              <p:pRg st="5" end="5"/>
                                            </p:txEl>
                                          </p:spTgt>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500"/>
                                        <p:tgtEl>
                                          <p:spTgt spid="32"/>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1" nodeType="clickEffect">
                                  <p:stCondLst>
                                    <p:cond delay="0"/>
                                  </p:stCondLst>
                                  <p:childTnLst>
                                    <p:animEffect transition="out" filter="fade">
                                      <p:cBhvr>
                                        <p:cTn id="97" dur="500"/>
                                        <p:tgtEl>
                                          <p:spTgt spid="32"/>
                                        </p:tgtEl>
                                      </p:cBhvr>
                                    </p:animEffect>
                                    <p:set>
                                      <p:cBhvr>
                                        <p:cTn id="98" dur="1" fill="hold">
                                          <p:stCondLst>
                                            <p:cond delay="499"/>
                                          </p:stCondLst>
                                        </p:cTn>
                                        <p:tgtEl>
                                          <p:spTgt spid="32"/>
                                        </p:tgtEl>
                                        <p:attrNameLst>
                                          <p:attrName>style.visibility</p:attrName>
                                        </p:attrNameLst>
                                      </p:cBhvr>
                                      <p:to>
                                        <p:strVal val="hidden"/>
                                      </p:to>
                                    </p:set>
                                  </p:childTnLst>
                                </p:cTn>
                              </p:par>
                              <p:par>
                                <p:cTn id="99" presetID="10" presetClass="entr" presetSubtype="0" fill="hold" nodeType="withEffect">
                                  <p:stCondLst>
                                    <p:cond delay="0"/>
                                  </p:stCondLst>
                                  <p:childTnLst>
                                    <p:set>
                                      <p:cBhvr>
                                        <p:cTn id="100" dur="1" fill="hold">
                                          <p:stCondLst>
                                            <p:cond delay="0"/>
                                          </p:stCondLst>
                                        </p:cTn>
                                        <p:tgtEl>
                                          <p:spTgt spid="5">
                                            <p:txEl>
                                              <p:pRg st="6" end="6"/>
                                            </p:txEl>
                                          </p:spTgt>
                                        </p:tgtEl>
                                        <p:attrNameLst>
                                          <p:attrName>style.visibility</p:attrName>
                                        </p:attrNameLst>
                                      </p:cBhvr>
                                      <p:to>
                                        <p:strVal val="visible"/>
                                      </p:to>
                                    </p:set>
                                    <p:animEffect transition="in" filter="fade">
                                      <p:cBhvr>
                                        <p:cTn id="101" dur="500"/>
                                        <p:tgtEl>
                                          <p:spTgt spid="5">
                                            <p:txEl>
                                              <p:pRg st="6" end="6"/>
                                            </p:txEl>
                                          </p:spTgt>
                                        </p:tgtEl>
                                      </p:cBhvr>
                                    </p:animEffect>
                                  </p:childTnLst>
                                </p:cTn>
                              </p:par>
                              <p:par>
                                <p:cTn id="102" presetID="10" presetClass="entr" presetSubtype="0" fill="hold"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2" grpId="0" animBg="1"/>
      <p:bldP spid="3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Editing Form and Case Confidentiality</a:t>
            </a:r>
          </a:p>
        </p:txBody>
      </p:sp>
      <p:sp>
        <p:nvSpPr>
          <p:cNvPr id="5" name="Text Placeholder 2"/>
          <p:cNvSpPr txBox="1">
            <a:spLocks/>
          </p:cNvSpPr>
          <p:nvPr/>
        </p:nvSpPr>
        <p:spPr>
          <a:xfrm>
            <a:off x="8459715" y="1527166"/>
            <a:ext cx="3634409" cy="496811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To edit the confidentiality later: </a:t>
            </a:r>
          </a:p>
          <a:p>
            <a:pPr marL="342900" indent="-342900">
              <a:buClr>
                <a:srgbClr val="FFFF00"/>
              </a:buClr>
              <a:buAutoNum type="arabicPeriod"/>
            </a:pPr>
            <a:r>
              <a:rPr lang="en-US" dirty="0"/>
              <a:t>Select the form you want to work with. </a:t>
            </a:r>
          </a:p>
          <a:p>
            <a:pPr marL="342900" indent="-342900">
              <a:buClr>
                <a:srgbClr val="FFFF00"/>
              </a:buClr>
              <a:buAutoNum type="arabicPeriod"/>
            </a:pPr>
            <a:r>
              <a:rPr lang="en-US" dirty="0"/>
              <a:t>Click </a:t>
            </a:r>
            <a:r>
              <a:rPr lang="en-US" b="1" dirty="0"/>
              <a:t>Edit Form Confidentiality</a:t>
            </a:r>
            <a:r>
              <a:rPr lang="en-US" dirty="0"/>
              <a:t>.</a:t>
            </a:r>
          </a:p>
          <a:p>
            <a:pPr marL="342900" indent="-342900">
              <a:buClr>
                <a:srgbClr val="FFFF00"/>
              </a:buClr>
              <a:buFont typeface="Arial" panose="020B0604020202020204" pitchFamily="34" charset="0"/>
              <a:buAutoNum type="arabicPeriod"/>
            </a:pPr>
            <a:r>
              <a:rPr lang="en-US" dirty="0"/>
              <a:t>Click the </a:t>
            </a:r>
            <a:r>
              <a:rPr lang="en-US" b="1" dirty="0"/>
              <a:t>&gt; </a:t>
            </a:r>
            <a:r>
              <a:rPr lang="en-US" dirty="0"/>
              <a:t>or </a:t>
            </a:r>
            <a:r>
              <a:rPr lang="en-US" b="1" dirty="0"/>
              <a:t>&lt; </a:t>
            </a:r>
            <a:r>
              <a:rPr lang="en-US" dirty="0"/>
              <a:t>buttons to move users/groups. </a:t>
            </a:r>
          </a:p>
          <a:p>
            <a:pPr marL="342900" indent="-342900">
              <a:buClr>
                <a:srgbClr val="FFFF00"/>
              </a:buClr>
              <a:buAutoNum type="arabicPeriod"/>
            </a:pPr>
            <a:r>
              <a:rPr lang="en-US" dirty="0"/>
              <a:t>Remove the confidentiality by clicking the </a:t>
            </a:r>
            <a:r>
              <a:rPr lang="en-US" b="1" dirty="0"/>
              <a:t>Unmark Confidential </a:t>
            </a:r>
            <a:r>
              <a:rPr lang="en-US" dirty="0"/>
              <a:t>button.</a:t>
            </a:r>
          </a:p>
          <a:p>
            <a:pPr marL="342900" indent="-342900">
              <a:buClr>
                <a:srgbClr val="FFFF00"/>
              </a:buClr>
              <a:buAutoNum type="arabicPeriod"/>
            </a:pPr>
            <a:r>
              <a:rPr lang="en-US" dirty="0"/>
              <a:t>Click </a:t>
            </a:r>
            <a:r>
              <a:rPr lang="en-US" b="1" dirty="0"/>
              <a:t>Yes </a:t>
            </a:r>
            <a:r>
              <a:rPr lang="en-US" dirty="0"/>
              <a:t>to the confirmation dialog box.</a:t>
            </a:r>
          </a:p>
          <a:p>
            <a:pPr marL="0" indent="0">
              <a:buNone/>
            </a:pPr>
            <a:endParaRPr lang="en-US" dirty="0"/>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r="33564"/>
          <a:stretch/>
        </p:blipFill>
        <p:spPr>
          <a:xfrm>
            <a:off x="1527312" y="2174083"/>
            <a:ext cx="6791739" cy="2606640"/>
          </a:xfrm>
          <a:prstGeom prst="rect">
            <a:avLst/>
          </a:prstGeom>
          <a:effectLst>
            <a:glow rad="101600">
              <a:schemeClr val="tx1">
                <a:alpha val="60000"/>
              </a:schemeClr>
            </a:glow>
          </a:effectLst>
        </p:spPr>
      </p:pic>
      <p:cxnSp>
        <p:nvCxnSpPr>
          <p:cNvPr id="11" name="Straight Arrow Connector 10"/>
          <p:cNvCxnSpPr/>
          <p:nvPr/>
        </p:nvCxnSpPr>
        <p:spPr>
          <a:xfrm flipH="1">
            <a:off x="7424530" y="2174083"/>
            <a:ext cx="1133061" cy="21494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6977269" y="2802835"/>
            <a:ext cx="1482446" cy="3690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2270" y="2009981"/>
            <a:ext cx="7056781" cy="3317393"/>
          </a:xfrm>
          <a:prstGeom prst="rect">
            <a:avLst/>
          </a:prstGeom>
          <a:effectLst>
            <a:glow rad="101600">
              <a:schemeClr val="tx1">
                <a:alpha val="60000"/>
              </a:schemeClr>
            </a:glow>
          </a:effectLst>
        </p:spPr>
      </p:pic>
      <p:cxnSp>
        <p:nvCxnSpPr>
          <p:cNvPr id="29" name="Straight Arrow Connector 28"/>
          <p:cNvCxnSpPr/>
          <p:nvPr/>
        </p:nvCxnSpPr>
        <p:spPr>
          <a:xfrm flipH="1">
            <a:off x="2435087" y="4184374"/>
            <a:ext cx="6024628" cy="7156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4472607" y="3825025"/>
            <a:ext cx="636105" cy="47651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2270" y="2589084"/>
            <a:ext cx="7056781" cy="1941237"/>
          </a:xfrm>
          <a:prstGeom prst="rect">
            <a:avLst/>
          </a:prstGeom>
          <a:effectLst>
            <a:glow rad="101600">
              <a:schemeClr val="tx1">
                <a:alpha val="60000"/>
              </a:schemeClr>
            </a:glow>
          </a:effectLst>
        </p:spPr>
      </p:pic>
      <p:sp>
        <p:nvSpPr>
          <p:cNvPr id="38" name="Oval 37"/>
          <p:cNvSpPr/>
          <p:nvPr/>
        </p:nvSpPr>
        <p:spPr>
          <a:xfrm>
            <a:off x="5594831" y="3897099"/>
            <a:ext cx="1282147" cy="62424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27359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500"/>
                                        <p:tgtEl>
                                          <p:spTgt spid="5">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fade">
                                      <p:cBhvr>
                                        <p:cTn id="43" dur="500"/>
                                        <p:tgtEl>
                                          <p:spTgt spid="5">
                                            <p:txEl>
                                              <p:pRg st="4" end="4"/>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29"/>
                                        </p:tgtEl>
                                      </p:cBhvr>
                                    </p:animEffect>
                                    <p:set>
                                      <p:cBhvr>
                                        <p:cTn id="51" dur="1" fill="hold">
                                          <p:stCondLst>
                                            <p:cond delay="499"/>
                                          </p:stCondLst>
                                        </p:cTn>
                                        <p:tgtEl>
                                          <p:spTgt spid="29"/>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7"/>
                                        </p:tgtEl>
                                      </p:cBhvr>
                                    </p:animEffect>
                                    <p:set>
                                      <p:cBhvr>
                                        <p:cTn id="54" dur="1" fill="hold">
                                          <p:stCondLst>
                                            <p:cond delay="499"/>
                                          </p:stCondLst>
                                        </p:cTn>
                                        <p:tgtEl>
                                          <p:spTgt spid="27"/>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10" presetClass="entr" presetSubtype="0" fill="hold" nodeType="withEffect">
                                  <p:stCondLst>
                                    <p:cond delay="0"/>
                                  </p:stCondLst>
                                  <p:childTnLst>
                                    <p:set>
                                      <p:cBhvr>
                                        <p:cTn id="59" dur="1" fill="hold">
                                          <p:stCondLst>
                                            <p:cond delay="0"/>
                                          </p:stCondLst>
                                        </p:cTn>
                                        <p:tgtEl>
                                          <p:spTgt spid="5">
                                            <p:txEl>
                                              <p:pRg st="5" end="5"/>
                                            </p:txEl>
                                          </p:spTgt>
                                        </p:tgtEl>
                                        <p:attrNameLst>
                                          <p:attrName>style.visibility</p:attrName>
                                        </p:attrNameLst>
                                      </p:cBhvr>
                                      <p:to>
                                        <p:strVal val="visible"/>
                                      </p:to>
                                    </p:set>
                                    <p:animEffect transition="in" filter="fade">
                                      <p:cBhvr>
                                        <p:cTn id="60" dur="500"/>
                                        <p:tgtEl>
                                          <p:spTgt spid="5">
                                            <p:txEl>
                                              <p:pRg st="5" end="5"/>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Office start-shift</a:t>
            </a:r>
          </a:p>
        </p:txBody>
      </p:sp>
      <p:sp>
        <p:nvSpPr>
          <p:cNvPr id="3" name="Text Placeholder 2"/>
          <p:cNvSpPr>
            <a:spLocks noGrp="1"/>
          </p:cNvSpPr>
          <p:nvPr>
            <p:ph type="body" sz="quarter" idx="10"/>
          </p:nvPr>
        </p:nvSpPr>
        <p:spPr>
          <a:xfrm>
            <a:off x="1726308" y="1682880"/>
            <a:ext cx="9505950" cy="1231002"/>
          </a:xfrm>
        </p:spPr>
        <p:txBody>
          <a:bodyPr>
            <a:normAutofit fontScale="92500" lnSpcReduction="20000"/>
          </a:bodyPr>
          <a:lstStyle/>
          <a:p>
            <a:pPr>
              <a:buClr>
                <a:srgbClr val="FFFF00"/>
              </a:buClr>
              <a:buFont typeface="Wingdings" panose="05000000000000000000" pitchFamily="2" charset="2"/>
              <a:buChar char="Ø"/>
            </a:pPr>
            <a:r>
              <a:rPr lang="en-US" dirty="0"/>
              <a:t> Sometimes, you may need to send forms back to the user for additional work or corrections. </a:t>
            </a:r>
          </a:p>
          <a:p>
            <a:pPr>
              <a:buClr>
                <a:srgbClr val="FFFF00"/>
              </a:buClr>
              <a:buFont typeface="Wingdings" panose="05000000000000000000" pitchFamily="2" charset="2"/>
              <a:buChar char="Ø"/>
            </a:pPr>
            <a:r>
              <a:rPr lang="en-US" dirty="0"/>
              <a:t> The office start-shift function will allow you to send forms and other files to the mobile, where the user can import them into their own copy of TraCS.</a:t>
            </a:r>
          </a:p>
          <a:p>
            <a:pPr>
              <a:buClr>
                <a:srgbClr val="FFFF00"/>
              </a:buClr>
              <a:buFont typeface="Wingdings" panose="05000000000000000000" pitchFamily="2" charset="2"/>
              <a:buChar char="Ø"/>
            </a:pPr>
            <a:r>
              <a:rPr lang="en-US" dirty="0"/>
              <a:t> Start-shift is used to move citations from office to the mobile computer.</a:t>
            </a:r>
            <a:endParaRPr lang="en-US" strike="sngStrike" dirty="0"/>
          </a:p>
        </p:txBody>
      </p:sp>
      <p:sp>
        <p:nvSpPr>
          <p:cNvPr id="4" name="Text Placeholder 2"/>
          <p:cNvSpPr txBox="1">
            <a:spLocks/>
          </p:cNvSpPr>
          <p:nvPr/>
        </p:nvSpPr>
        <p:spPr>
          <a:xfrm>
            <a:off x="8885583" y="1682880"/>
            <a:ext cx="2862469" cy="474614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Highlight the form to send back to the user. </a:t>
            </a:r>
          </a:p>
          <a:p>
            <a:pPr marL="342900" indent="-342900">
              <a:buClr>
                <a:srgbClr val="FFFF00"/>
              </a:buClr>
              <a:buAutoNum type="arabicPeriod"/>
            </a:pPr>
            <a:r>
              <a:rPr lang="en-US" dirty="0"/>
              <a:t>Click the </a:t>
            </a:r>
            <a:r>
              <a:rPr lang="en-US" b="1" dirty="0"/>
              <a:t>Start Shift </a:t>
            </a:r>
            <a:r>
              <a:rPr lang="en-US" dirty="0"/>
              <a:t>button in the </a:t>
            </a:r>
            <a:r>
              <a:rPr lang="en-US" b="1" dirty="0"/>
              <a:t>Data Transfer </a:t>
            </a:r>
            <a:r>
              <a:rPr lang="en-US" dirty="0"/>
              <a:t>ribbon menu. </a:t>
            </a:r>
          </a:p>
          <a:p>
            <a:pPr marL="342900" indent="-342900">
              <a:buClr>
                <a:srgbClr val="FFFF00"/>
              </a:buClr>
              <a:buAutoNum type="arabicPeriod"/>
            </a:pPr>
            <a:r>
              <a:rPr lang="en-US" dirty="0"/>
              <a:t>Highlight the location (Import Source).</a:t>
            </a:r>
          </a:p>
          <a:p>
            <a:pPr marL="342900" indent="-342900">
              <a:buClr>
                <a:srgbClr val="FFFF00"/>
              </a:buClr>
              <a:buAutoNum type="arabicPeriod"/>
            </a:pPr>
            <a:r>
              <a:rPr lang="en-US" dirty="0"/>
              <a:t>This dialog box will appear as confirmation.</a:t>
            </a:r>
          </a:p>
          <a:p>
            <a:pPr marL="342900" indent="-342900">
              <a:buAutoNum type="arabicPeriod"/>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3341" y="2133933"/>
            <a:ext cx="7492242" cy="2865368"/>
          </a:xfrm>
          <a:prstGeom prst="rect">
            <a:avLst/>
          </a:prstGeom>
          <a:effectLst>
            <a:glow rad="101600">
              <a:schemeClr val="tx1">
                <a:alpha val="60000"/>
              </a:schemeClr>
            </a:glow>
          </a:effectLst>
        </p:spPr>
      </p:pic>
      <p:cxnSp>
        <p:nvCxnSpPr>
          <p:cNvPr id="7" name="Straight Arrow Connector 6"/>
          <p:cNvCxnSpPr/>
          <p:nvPr/>
        </p:nvCxnSpPr>
        <p:spPr>
          <a:xfrm flipH="1">
            <a:off x="7802217" y="1918252"/>
            <a:ext cx="1152940" cy="24152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1828800" y="2613637"/>
            <a:ext cx="7126357" cy="5122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4"/>
          <a:stretch>
            <a:fillRect/>
          </a:stretch>
        </p:blipFill>
        <p:spPr>
          <a:xfrm>
            <a:off x="3786684" y="1751911"/>
            <a:ext cx="5133686" cy="4757144"/>
          </a:xfrm>
          <a:prstGeom prst="rect">
            <a:avLst/>
          </a:prstGeom>
          <a:effectLst>
            <a:glow rad="101600">
              <a:schemeClr val="tx1">
                <a:alpha val="60000"/>
              </a:schemeClr>
            </a:glow>
          </a:effec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8025" y="1995403"/>
            <a:ext cx="5516217" cy="3707621"/>
          </a:xfrm>
          <a:prstGeom prst="rect">
            <a:avLst/>
          </a:prstGeom>
          <a:effectLst>
            <a:glow rad="101600">
              <a:schemeClr val="tx1">
                <a:alpha val="60000"/>
              </a:schemeClr>
            </a:glow>
          </a:effectLst>
        </p:spPr>
      </p:pic>
    </p:spTree>
    <p:extLst>
      <p:ext uri="{BB962C8B-B14F-4D97-AF65-F5344CB8AC3E}">
        <p14:creationId xmlns:p14="http://schemas.microsoft.com/office/powerpoint/2010/main" val="68916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nodeType="with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fade">
                                      <p:cBhvr>
                                        <p:cTn id="34" dur="500"/>
                                        <p:tgtEl>
                                          <p:spTgt spid="4">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4">
                                            <p:txEl>
                                              <p:pRg st="1" end="1"/>
                                            </p:txEl>
                                          </p:spTgt>
                                        </p:tgtEl>
                                        <p:attrNameLst>
                                          <p:attrName>style.visibility</p:attrName>
                                        </p:attrNameLst>
                                      </p:cBhvr>
                                      <p:to>
                                        <p:strVal val="visible"/>
                                      </p:to>
                                    </p:set>
                                    <p:animEffect transition="in" filter="fade">
                                      <p:cBhvr>
                                        <p:cTn id="45" dur="500"/>
                                        <p:tgtEl>
                                          <p:spTgt spid="4">
                                            <p:txEl>
                                              <p:pRg st="1" end="1"/>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9"/>
                                        </p:tgtEl>
                                      </p:cBhvr>
                                    </p:animEffect>
                                    <p:set>
                                      <p:cBhvr>
                                        <p:cTn id="53" dur="1" fill="hold">
                                          <p:stCondLst>
                                            <p:cond delay="499"/>
                                          </p:stCondLst>
                                        </p:cTn>
                                        <p:tgtEl>
                                          <p:spTgt spid="9"/>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5"/>
                                        </p:tgtEl>
                                      </p:cBhvr>
                                    </p:animEffect>
                                    <p:set>
                                      <p:cBhvr>
                                        <p:cTn id="56" dur="1" fill="hold">
                                          <p:stCondLst>
                                            <p:cond delay="499"/>
                                          </p:stCondLst>
                                        </p:cTn>
                                        <p:tgtEl>
                                          <p:spTgt spid="5"/>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4">
                                            <p:txEl>
                                              <p:pRg st="2" end="2"/>
                                            </p:txEl>
                                          </p:spTgt>
                                        </p:tgtEl>
                                        <p:attrNameLst>
                                          <p:attrName>style.visibility</p:attrName>
                                        </p:attrNameLst>
                                      </p:cBhvr>
                                      <p:to>
                                        <p:strVal val="visible"/>
                                      </p:to>
                                    </p:set>
                                    <p:animEffect transition="in" filter="fade">
                                      <p:cBhvr>
                                        <p:cTn id="59" dur="500"/>
                                        <p:tgtEl>
                                          <p:spTgt spid="4">
                                            <p:txEl>
                                              <p:pRg st="2" end="2"/>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4">
                                            <p:txEl>
                                              <p:pRg st="3" end="3"/>
                                            </p:txEl>
                                          </p:spTgt>
                                        </p:tgtEl>
                                        <p:attrNameLst>
                                          <p:attrName>style.visibility</p:attrName>
                                        </p:attrNameLst>
                                      </p:cBhvr>
                                      <p:to>
                                        <p:strVal val="visible"/>
                                      </p:to>
                                    </p:set>
                                    <p:animEffect transition="in" filter="fade">
                                      <p:cBhvr>
                                        <p:cTn id="70" dur="500"/>
                                        <p:tgtEl>
                                          <p:spTgt spid="4">
                                            <p:txEl>
                                              <p:pRg st="3" end="3"/>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Common Information</a:t>
            </a:r>
          </a:p>
        </p:txBody>
      </p:sp>
      <p:sp>
        <p:nvSpPr>
          <p:cNvPr id="3" name="Text Placeholder 2"/>
          <p:cNvSpPr>
            <a:spLocks noGrp="1"/>
          </p:cNvSpPr>
          <p:nvPr>
            <p:ph type="body" sz="quarter" idx="10"/>
          </p:nvPr>
        </p:nvSpPr>
        <p:spPr>
          <a:xfrm>
            <a:off x="1726308" y="1621529"/>
            <a:ext cx="9505950" cy="1701094"/>
          </a:xfrm>
        </p:spPr>
        <p:txBody>
          <a:bodyPr>
            <a:normAutofit/>
          </a:bodyPr>
          <a:lstStyle/>
          <a:p>
            <a:pPr>
              <a:buClr>
                <a:srgbClr val="FFFF00"/>
              </a:buClr>
              <a:buFont typeface="Wingdings" panose="05000000000000000000" pitchFamily="2" charset="2"/>
              <a:buChar char="Ø"/>
            </a:pPr>
            <a:r>
              <a:rPr lang="en-US" dirty="0"/>
              <a:t> All the individuals, vehicles, carriers, and locations associated with the current case can be found in the </a:t>
            </a:r>
            <a:r>
              <a:rPr lang="en-US" b="1" dirty="0"/>
              <a:t>Common Information </a:t>
            </a:r>
            <a:r>
              <a:rPr lang="en-US" dirty="0"/>
              <a:t>tab. </a:t>
            </a:r>
          </a:p>
          <a:p>
            <a:pPr>
              <a:buClr>
                <a:srgbClr val="FFFF00"/>
              </a:buClr>
              <a:buFont typeface="Wingdings" panose="05000000000000000000" pitchFamily="2" charset="2"/>
              <a:buChar char="Ø"/>
            </a:pPr>
            <a:r>
              <a:rPr lang="en-US" dirty="0"/>
              <a:t> Once common information is entered into a TraCS Contact, it can be used in multiple forms.</a:t>
            </a:r>
          </a:p>
          <a:p>
            <a:endParaRPr lang="en-US" dirty="0"/>
          </a:p>
        </p:txBody>
      </p:sp>
      <p:sp>
        <p:nvSpPr>
          <p:cNvPr id="4" name="Text Placeholder 2"/>
          <p:cNvSpPr txBox="1">
            <a:spLocks/>
          </p:cNvSpPr>
          <p:nvPr/>
        </p:nvSpPr>
        <p:spPr>
          <a:xfrm>
            <a:off x="8687496" y="1506021"/>
            <a:ext cx="3011902" cy="506519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0525" y="3149454"/>
            <a:ext cx="9091330" cy="3421762"/>
          </a:xfrm>
          <a:prstGeom prst="rect">
            <a:avLst/>
          </a:prstGeom>
          <a:effectLst>
            <a:glow rad="101600">
              <a:schemeClr val="tx1">
                <a:alpha val="60000"/>
              </a:schemeClr>
            </a:glow>
          </a:effectLst>
        </p:spPr>
      </p:pic>
    </p:spTree>
    <p:extLst>
      <p:ext uri="{BB962C8B-B14F-4D97-AF65-F5344CB8AC3E}">
        <p14:creationId xmlns:p14="http://schemas.microsoft.com/office/powerpoint/2010/main" val="69999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Archiving/Unarchiving</a:t>
            </a:r>
          </a:p>
        </p:txBody>
      </p:sp>
      <p:sp>
        <p:nvSpPr>
          <p:cNvPr id="3" name="Text Placeholder 2"/>
          <p:cNvSpPr>
            <a:spLocks noGrp="1"/>
          </p:cNvSpPr>
          <p:nvPr>
            <p:ph type="body" sz="quarter" idx="10"/>
          </p:nvPr>
        </p:nvSpPr>
        <p:spPr>
          <a:xfrm>
            <a:off x="1726096" y="1542016"/>
            <a:ext cx="9506162" cy="2433636"/>
          </a:xfrm>
        </p:spPr>
        <p:txBody>
          <a:bodyPr>
            <a:normAutofit/>
          </a:bodyPr>
          <a:lstStyle/>
          <a:p>
            <a:pPr>
              <a:buClr>
                <a:srgbClr val="FFFF00"/>
              </a:buClr>
              <a:buFont typeface="Wingdings" panose="05000000000000000000" pitchFamily="2" charset="2"/>
              <a:buChar char="Ø"/>
            </a:pPr>
            <a:r>
              <a:rPr lang="en-US" dirty="0"/>
              <a:t> Archiving moves a form out of sight, usually when an agency is finished with the form (i.e., after transmission). </a:t>
            </a:r>
          </a:p>
          <a:p>
            <a:pPr>
              <a:buClr>
                <a:srgbClr val="FFFF00"/>
              </a:buClr>
              <a:buFont typeface="Wingdings" panose="05000000000000000000" pitchFamily="2" charset="2"/>
              <a:buChar char="Ø"/>
            </a:pPr>
            <a:r>
              <a:rPr lang="en-US" dirty="0"/>
              <a:t> When a form is archived, it will not appear for users in a default search for forms.</a:t>
            </a:r>
          </a:p>
          <a:p>
            <a:pPr>
              <a:buClr>
                <a:srgbClr val="FFFF00"/>
              </a:buClr>
              <a:buFont typeface="Wingdings" panose="05000000000000000000" pitchFamily="2" charset="2"/>
              <a:buChar char="Ø"/>
            </a:pPr>
            <a:r>
              <a:rPr lang="en-US" dirty="0"/>
              <a:t> Do not archive ELCI Number Inventory Control records in an INVENTORIED status.  Officers will not be able to install ELCI citation numbers on their computer.</a:t>
            </a:r>
          </a:p>
        </p:txBody>
      </p:sp>
      <p:sp>
        <p:nvSpPr>
          <p:cNvPr id="5" name="Text Placeholder 2"/>
          <p:cNvSpPr txBox="1">
            <a:spLocks/>
          </p:cNvSpPr>
          <p:nvPr/>
        </p:nvSpPr>
        <p:spPr>
          <a:xfrm>
            <a:off x="9104243" y="1542016"/>
            <a:ext cx="2803875" cy="503768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To archive a form:</a:t>
            </a:r>
          </a:p>
          <a:p>
            <a:pPr marL="342900" indent="-342900">
              <a:buClr>
                <a:srgbClr val="FFFF00"/>
              </a:buClr>
              <a:buAutoNum type="arabicPeriod"/>
            </a:pPr>
            <a:r>
              <a:rPr lang="en-US" dirty="0"/>
              <a:t>Highlight the form(s) to archive.</a:t>
            </a:r>
          </a:p>
          <a:p>
            <a:pPr marL="342900" indent="-342900">
              <a:buClr>
                <a:srgbClr val="FFFF00"/>
              </a:buClr>
              <a:buAutoNum type="arabicPeriod"/>
            </a:pPr>
            <a:r>
              <a:rPr lang="en-US" dirty="0"/>
              <a:t>Click the </a:t>
            </a:r>
            <a:r>
              <a:rPr lang="en-US" b="1" dirty="0"/>
              <a:t>Archive</a:t>
            </a:r>
            <a:r>
              <a:rPr lang="en-US" dirty="0"/>
              <a:t> button in the </a:t>
            </a:r>
            <a:r>
              <a:rPr lang="en-US" b="1" dirty="0"/>
              <a:t>Data Transfer </a:t>
            </a:r>
            <a:r>
              <a:rPr lang="en-US" dirty="0"/>
              <a:t>ribbon menu.</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9577" y="2126042"/>
            <a:ext cx="7543801" cy="2237235"/>
          </a:xfrm>
          <a:prstGeom prst="rect">
            <a:avLst/>
          </a:prstGeom>
          <a:effectLst>
            <a:glow rad="101600">
              <a:schemeClr val="tx1">
                <a:alpha val="60000"/>
              </a:schemeClr>
            </a:glow>
          </a:effectLst>
        </p:spPr>
      </p:pic>
      <p:cxnSp>
        <p:nvCxnSpPr>
          <p:cNvPr id="8" name="Straight Arrow Connector 7"/>
          <p:cNvCxnSpPr/>
          <p:nvPr/>
        </p:nvCxnSpPr>
        <p:spPr>
          <a:xfrm flipH="1">
            <a:off x="7802217" y="2126042"/>
            <a:ext cx="1401418" cy="18496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299791" y="2325757"/>
            <a:ext cx="924339" cy="3733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6583017" y="2578587"/>
            <a:ext cx="1219200" cy="101937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963C409-917A-4894-8032-EA04600033B5}"/>
              </a:ext>
            </a:extLst>
          </p:cNvPr>
          <p:cNvPicPr>
            <a:picLocks noChangeAspect="1"/>
          </p:cNvPicPr>
          <p:nvPr/>
        </p:nvPicPr>
        <p:blipFill>
          <a:blip r:embed="rId4"/>
          <a:stretch>
            <a:fillRect/>
          </a:stretch>
        </p:blipFill>
        <p:spPr>
          <a:xfrm>
            <a:off x="1853564" y="738202"/>
            <a:ext cx="634898" cy="579689"/>
          </a:xfrm>
          <a:prstGeom prst="rect">
            <a:avLst/>
          </a:prstGeom>
          <a:effectLst>
            <a:glow rad="101600">
              <a:schemeClr val="tx1">
                <a:alpha val="60000"/>
              </a:schemeClr>
            </a:glow>
          </a:effectLst>
        </p:spPr>
      </p:pic>
      <p:pic>
        <p:nvPicPr>
          <p:cNvPr id="12" name="Picture 11">
            <a:extLst>
              <a:ext uri="{FF2B5EF4-FFF2-40B4-BE49-F238E27FC236}">
                <a16:creationId xmlns:a16="http://schemas.microsoft.com/office/drawing/2014/main" id="{1B42F39C-4604-4927-BF86-6B10B394E5BB}"/>
              </a:ext>
            </a:extLst>
          </p:cNvPr>
          <p:cNvPicPr>
            <a:picLocks noChangeAspect="1"/>
          </p:cNvPicPr>
          <p:nvPr/>
        </p:nvPicPr>
        <p:blipFill>
          <a:blip r:embed="rId5"/>
          <a:stretch>
            <a:fillRect/>
          </a:stretch>
        </p:blipFill>
        <p:spPr>
          <a:xfrm>
            <a:off x="2488462" y="751033"/>
            <a:ext cx="729691" cy="554025"/>
          </a:xfrm>
          <a:prstGeom prst="rect">
            <a:avLst/>
          </a:prstGeom>
          <a:effectLst>
            <a:glow rad="101600">
              <a:schemeClr val="tx1">
                <a:alpha val="60000"/>
              </a:schemeClr>
            </a:glow>
          </a:effectLst>
        </p:spPr>
      </p:pic>
    </p:spTree>
    <p:extLst>
      <p:ext uri="{BB962C8B-B14F-4D97-AF65-F5344CB8AC3E}">
        <p14:creationId xmlns:p14="http://schemas.microsoft.com/office/powerpoint/2010/main" val="582112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3">
                                            <p:txEl>
                                              <p:pRg st="2" end="2"/>
                                            </p:txEl>
                                          </p:spTgt>
                                        </p:tgtEl>
                                      </p:cBhvr>
                                    </p:animEffect>
                                    <p:set>
                                      <p:cBhvr>
                                        <p:cTn id="23" dur="1" fill="hold">
                                          <p:stCondLst>
                                            <p:cond delay="499"/>
                                          </p:stCondLst>
                                        </p:cTn>
                                        <p:tgtEl>
                                          <p:spTgt spid="3">
                                            <p:txEl>
                                              <p:pRg st="2" end="2"/>
                                            </p:txEl>
                                          </p:spTgt>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xEl>
                                              <p:pRg st="2" end="2"/>
                                            </p:txEl>
                                          </p:spTgt>
                                        </p:tgtEl>
                                        <p:attrNameLst>
                                          <p:attrName>style.visibility</p:attrName>
                                        </p:attrNameLst>
                                      </p:cBhvr>
                                      <p:to>
                                        <p:strVal val="visible"/>
                                      </p:to>
                                    </p:set>
                                    <p:animEffect transition="in" filter="fade">
                                      <p:cBhvr>
                                        <p:cTn id="43" dur="500"/>
                                        <p:tgtEl>
                                          <p:spTgt spid="5">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Archiving/Unarchiving</a:t>
            </a:r>
          </a:p>
        </p:txBody>
      </p:sp>
      <p:sp>
        <p:nvSpPr>
          <p:cNvPr id="3" name="Text Placeholder 2"/>
          <p:cNvSpPr>
            <a:spLocks noGrp="1"/>
          </p:cNvSpPr>
          <p:nvPr>
            <p:ph type="body" sz="quarter" idx="10"/>
          </p:nvPr>
        </p:nvSpPr>
        <p:spPr>
          <a:xfrm>
            <a:off x="8647043" y="1668637"/>
            <a:ext cx="3382896" cy="4424185"/>
          </a:xfrm>
        </p:spPr>
        <p:txBody>
          <a:bodyPr/>
          <a:lstStyle/>
          <a:p>
            <a:pPr marL="0" indent="0">
              <a:buNone/>
            </a:pPr>
            <a:r>
              <a:rPr lang="en-US" b="1" dirty="0">
                <a:solidFill>
                  <a:srgbClr val="FFFF00"/>
                </a:solidFill>
              </a:rPr>
              <a:t>To unarchive a form:</a:t>
            </a:r>
          </a:p>
          <a:p>
            <a:pPr marL="342900" indent="-342900">
              <a:buClr>
                <a:srgbClr val="FFFF00"/>
              </a:buClr>
              <a:buAutoNum type="arabicPeriod"/>
            </a:pPr>
            <a:r>
              <a:rPr lang="en-US" dirty="0"/>
              <a:t>Change Data Source </a:t>
            </a:r>
          </a:p>
          <a:p>
            <a:pPr marL="342900" indent="-342900">
              <a:buClr>
                <a:srgbClr val="FFFF00"/>
              </a:buClr>
              <a:buAutoNum type="arabicPeriod"/>
            </a:pPr>
            <a:r>
              <a:rPr lang="en-US" dirty="0"/>
              <a:t>Click Search</a:t>
            </a:r>
          </a:p>
          <a:p>
            <a:pPr marL="342900" indent="-342900">
              <a:buClr>
                <a:srgbClr val="FFFF00"/>
              </a:buClr>
              <a:buAutoNum type="arabicPeriod"/>
            </a:pPr>
            <a:r>
              <a:rPr lang="en-US" dirty="0"/>
              <a:t>Highlight the form(s) to unarchive. </a:t>
            </a:r>
          </a:p>
          <a:p>
            <a:pPr marL="342900" indent="-342900">
              <a:buClr>
                <a:srgbClr val="FFFF00"/>
              </a:buClr>
              <a:buAutoNum type="arabicPeriod"/>
            </a:pPr>
            <a:r>
              <a:rPr lang="en-US" dirty="0"/>
              <a:t>Click the </a:t>
            </a:r>
            <a:r>
              <a:rPr lang="en-US" b="1" dirty="0"/>
              <a:t>Unarchive </a:t>
            </a:r>
            <a:r>
              <a:rPr lang="en-US" dirty="0"/>
              <a:t>button in the </a:t>
            </a:r>
            <a:r>
              <a:rPr lang="en-US" b="1" dirty="0"/>
              <a:t>Data Transfer </a:t>
            </a:r>
            <a:r>
              <a:rPr lang="en-US" dirty="0"/>
              <a:t>menu.</a:t>
            </a:r>
          </a:p>
          <a:p>
            <a:endParaRPr lang="en-US" dirty="0"/>
          </a:p>
        </p:txBody>
      </p:sp>
      <p:pic>
        <p:nvPicPr>
          <p:cNvPr id="4" name="Picture 3"/>
          <p:cNvPicPr>
            <a:picLocks noChangeAspect="1"/>
          </p:cNvPicPr>
          <p:nvPr/>
        </p:nvPicPr>
        <p:blipFill>
          <a:blip r:embed="rId3"/>
          <a:stretch>
            <a:fillRect/>
          </a:stretch>
        </p:blipFill>
        <p:spPr>
          <a:xfrm>
            <a:off x="1409066" y="5082068"/>
            <a:ext cx="7840320" cy="1037430"/>
          </a:xfrm>
          <a:prstGeom prst="rect">
            <a:avLst/>
          </a:prstGeom>
          <a:effectLst>
            <a:glow rad="101600">
              <a:schemeClr val="tx1">
                <a:alpha val="60000"/>
              </a:schemeClr>
            </a:glow>
          </a:effectLst>
        </p:spPr>
      </p:pic>
      <p:pic>
        <p:nvPicPr>
          <p:cNvPr id="5" name="Picture 4"/>
          <p:cNvPicPr>
            <a:picLocks noChangeAspect="1"/>
          </p:cNvPicPr>
          <p:nvPr/>
        </p:nvPicPr>
        <p:blipFill>
          <a:blip r:embed="rId4"/>
          <a:stretch>
            <a:fillRect/>
          </a:stretch>
        </p:blipFill>
        <p:spPr>
          <a:xfrm>
            <a:off x="1409066" y="2496773"/>
            <a:ext cx="7146211" cy="2275010"/>
          </a:xfrm>
          <a:prstGeom prst="rect">
            <a:avLst/>
          </a:prstGeom>
          <a:effectLst>
            <a:glow rad="101600">
              <a:schemeClr val="tx1">
                <a:alpha val="60000"/>
              </a:schemeClr>
            </a:glow>
          </a:effectLst>
        </p:spPr>
      </p:pic>
      <p:cxnSp>
        <p:nvCxnSpPr>
          <p:cNvPr id="6" name="Straight Arrow Connector 5"/>
          <p:cNvCxnSpPr/>
          <p:nvPr/>
        </p:nvCxnSpPr>
        <p:spPr>
          <a:xfrm flipH="1">
            <a:off x="8016658" y="2738705"/>
            <a:ext cx="584502" cy="149509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7227518" y="3319397"/>
            <a:ext cx="1553227" cy="25774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5"/>
          <a:stretch>
            <a:fillRect/>
          </a:stretch>
        </p:blipFill>
        <p:spPr>
          <a:xfrm>
            <a:off x="1779265" y="2886283"/>
            <a:ext cx="6237393" cy="1528531"/>
          </a:xfrm>
          <a:prstGeom prst="rect">
            <a:avLst/>
          </a:prstGeom>
          <a:effectLst>
            <a:glow rad="101600">
              <a:schemeClr val="tx1">
                <a:alpha val="60000"/>
              </a:schemeClr>
            </a:glow>
          </a:effectLst>
        </p:spPr>
      </p:pic>
      <p:sp>
        <p:nvSpPr>
          <p:cNvPr id="12" name="Rounded Rectangle 11"/>
          <p:cNvSpPr/>
          <p:nvPr/>
        </p:nvSpPr>
        <p:spPr>
          <a:xfrm>
            <a:off x="7114784" y="3206663"/>
            <a:ext cx="855991" cy="90187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Arrow Connector 12"/>
          <p:cNvCxnSpPr/>
          <p:nvPr/>
        </p:nvCxnSpPr>
        <p:spPr>
          <a:xfrm flipH="1">
            <a:off x="7478039" y="2355294"/>
            <a:ext cx="1169004" cy="152664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BE505E9A-6D32-4DB8-9A01-D845C1896F91}"/>
              </a:ext>
            </a:extLst>
          </p:cNvPr>
          <p:cNvPicPr>
            <a:picLocks noChangeAspect="1"/>
          </p:cNvPicPr>
          <p:nvPr/>
        </p:nvPicPr>
        <p:blipFill>
          <a:blip r:embed="rId6"/>
          <a:stretch>
            <a:fillRect/>
          </a:stretch>
        </p:blipFill>
        <p:spPr>
          <a:xfrm>
            <a:off x="1853564" y="738202"/>
            <a:ext cx="634898" cy="579689"/>
          </a:xfrm>
          <a:prstGeom prst="rect">
            <a:avLst/>
          </a:prstGeom>
          <a:effectLst>
            <a:glow rad="101600">
              <a:schemeClr val="tx1">
                <a:alpha val="60000"/>
              </a:schemeClr>
            </a:glow>
          </a:effectLst>
        </p:spPr>
      </p:pic>
      <p:pic>
        <p:nvPicPr>
          <p:cNvPr id="15" name="Picture 14">
            <a:extLst>
              <a:ext uri="{FF2B5EF4-FFF2-40B4-BE49-F238E27FC236}">
                <a16:creationId xmlns:a16="http://schemas.microsoft.com/office/drawing/2014/main" id="{D60A82B9-2973-4F42-9CD5-ADCD2E61C863}"/>
              </a:ext>
            </a:extLst>
          </p:cNvPr>
          <p:cNvPicPr>
            <a:picLocks noChangeAspect="1"/>
          </p:cNvPicPr>
          <p:nvPr/>
        </p:nvPicPr>
        <p:blipFill>
          <a:blip r:embed="rId7"/>
          <a:stretch>
            <a:fillRect/>
          </a:stretch>
        </p:blipFill>
        <p:spPr>
          <a:xfrm>
            <a:off x="2488462" y="751033"/>
            <a:ext cx="729691" cy="554025"/>
          </a:xfrm>
          <a:prstGeom prst="rect">
            <a:avLst/>
          </a:prstGeom>
          <a:effectLst>
            <a:glow rad="101600">
              <a:schemeClr val="tx1">
                <a:alpha val="60000"/>
              </a:schemeClr>
            </a:glow>
          </a:effectLst>
        </p:spPr>
      </p:pic>
    </p:spTree>
    <p:extLst>
      <p:ext uri="{BB962C8B-B14F-4D97-AF65-F5344CB8AC3E}">
        <p14:creationId xmlns:p14="http://schemas.microsoft.com/office/powerpoint/2010/main" val="31475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5"/>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Getting TraCS Authorization/Resources</a:t>
            </a:r>
          </a:p>
        </p:txBody>
      </p:sp>
      <p:sp>
        <p:nvSpPr>
          <p:cNvPr id="3" name="Text Placeholder 2"/>
          <p:cNvSpPr>
            <a:spLocks noGrp="1"/>
          </p:cNvSpPr>
          <p:nvPr>
            <p:ph type="body" sz="quarter" idx="10"/>
          </p:nvPr>
        </p:nvSpPr>
        <p:spPr>
          <a:xfrm>
            <a:off x="1725613" y="1751503"/>
            <a:ext cx="9505950" cy="2267886"/>
          </a:xfrm>
        </p:spPr>
        <p:txBody>
          <a:bodyPr>
            <a:normAutofit fontScale="85000" lnSpcReduction="20000"/>
          </a:bodyPr>
          <a:lstStyle/>
          <a:p>
            <a:pPr marL="0" indent="0">
              <a:buNone/>
            </a:pPr>
            <a:r>
              <a:rPr lang="en-US" sz="2200" b="1" dirty="0">
                <a:solidFill>
                  <a:srgbClr val="FFFF00"/>
                </a:solidFill>
              </a:rPr>
              <a:t>TraCS Mailing List: </a:t>
            </a:r>
          </a:p>
          <a:p>
            <a:pPr lvl="1">
              <a:buClr>
                <a:srgbClr val="FFFF00"/>
              </a:buClr>
              <a:buFont typeface="Courier New" panose="02070309020205020404" pitchFamily="49" charset="0"/>
              <a:buChar char="o"/>
            </a:pPr>
            <a:r>
              <a:rPr lang="en-US" sz="2200" dirty="0"/>
              <a:t>Email</a:t>
            </a:r>
            <a:r>
              <a:rPr lang="en-US" sz="2200" b="1" dirty="0"/>
              <a:t>:</a:t>
            </a:r>
            <a:r>
              <a:rPr lang="en-US" sz="2200" dirty="0"/>
              <a:t> </a:t>
            </a:r>
            <a:r>
              <a:rPr lang="en-US" sz="2200" u="sng" dirty="0"/>
              <a:t>BadgerTraCS@dot.wi.gov</a:t>
            </a:r>
          </a:p>
          <a:p>
            <a:pPr marL="0" indent="0">
              <a:buNone/>
            </a:pPr>
            <a:r>
              <a:rPr lang="en-US" sz="2200" b="1" dirty="0">
                <a:solidFill>
                  <a:srgbClr val="FFFF00"/>
                </a:solidFill>
              </a:rPr>
              <a:t>Getting support from Badger TraCS:</a:t>
            </a:r>
          </a:p>
          <a:p>
            <a:pPr lvl="1">
              <a:buClr>
                <a:srgbClr val="FFFF00"/>
              </a:buClr>
              <a:buFont typeface="Courier New" panose="02070309020205020404" pitchFamily="49" charset="0"/>
              <a:buChar char="o"/>
            </a:pPr>
            <a:r>
              <a:rPr lang="en-US" sz="2200" dirty="0"/>
              <a:t>Email: </a:t>
            </a:r>
            <a:r>
              <a:rPr lang="en-US" sz="2200" u="sng" dirty="0"/>
              <a:t>BadgerTraCS@dot.wi.gov</a:t>
            </a:r>
          </a:p>
          <a:p>
            <a:pPr lvl="1">
              <a:buClr>
                <a:srgbClr val="FFFF00"/>
              </a:buClr>
              <a:buFont typeface="Courier New" panose="02070309020205020404" pitchFamily="49" charset="0"/>
              <a:buChar char="o"/>
            </a:pPr>
            <a:r>
              <a:rPr lang="en-US" sz="2200" dirty="0"/>
              <a:t>Phone: (608) 267-2096</a:t>
            </a:r>
          </a:p>
          <a:p>
            <a:pPr lvl="1">
              <a:buClr>
                <a:srgbClr val="FFFF00"/>
              </a:buClr>
              <a:buFont typeface="Courier New" panose="02070309020205020404" pitchFamily="49" charset="0"/>
              <a:buChar char="o"/>
            </a:pPr>
            <a:r>
              <a:rPr lang="en-US" sz="2200" dirty="0"/>
              <a:t>FAQ’s &amp; Online Videos on Badger TraCS Website (http://WIBadgerTraCS.gov)</a:t>
            </a:r>
          </a:p>
          <a:p>
            <a:endParaRPr lang="en-US" dirty="0"/>
          </a:p>
          <a:p>
            <a:pPr marL="228600" lvl="1" indent="0">
              <a:buNone/>
            </a:pPr>
            <a:endParaRPr lang="en-US" dirty="0"/>
          </a:p>
        </p:txBody>
      </p:sp>
      <p:sp>
        <p:nvSpPr>
          <p:cNvPr id="5" name="Text Placeholder 2"/>
          <p:cNvSpPr txBox="1">
            <a:spLocks/>
          </p:cNvSpPr>
          <p:nvPr/>
        </p:nvSpPr>
        <p:spPr>
          <a:xfrm>
            <a:off x="1725613" y="3906844"/>
            <a:ext cx="9505950" cy="2606497"/>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sz="2000" b="1" dirty="0">
                <a:solidFill>
                  <a:srgbClr val="FFFF00"/>
                </a:solidFill>
              </a:rPr>
              <a:t>Getting Access to the Resources Page: (Extranet)</a:t>
            </a:r>
          </a:p>
          <a:p>
            <a:pPr lvl="1">
              <a:buClr>
                <a:srgbClr val="FFFF00"/>
              </a:buClr>
              <a:buFont typeface="Courier New" panose="02070309020205020404" pitchFamily="49" charset="0"/>
              <a:buChar char="o"/>
            </a:pPr>
            <a:r>
              <a:rPr lang="en-US" sz="2000" dirty="0"/>
              <a:t>Installation, Maintenance, User, and Office Guides, Update Server Agency Reports, FAQ’s, TraCS Baseline downloads</a:t>
            </a:r>
          </a:p>
          <a:p>
            <a:pPr lvl="2">
              <a:buClr>
                <a:srgbClr val="FFFF00"/>
              </a:buClr>
              <a:buFont typeface="Wingdings" panose="05000000000000000000" pitchFamily="2" charset="2"/>
              <a:buChar char="ü"/>
            </a:pPr>
            <a:r>
              <a:rPr lang="en-US" sz="2000" b="1" dirty="0"/>
              <a:t>Step 1: </a:t>
            </a:r>
            <a:r>
              <a:rPr lang="en-US" sz="2000" dirty="0"/>
              <a:t>Create a Wisconsin User ID (WUID) -- https://on.Wisconsin.gov</a:t>
            </a:r>
          </a:p>
          <a:p>
            <a:pPr lvl="2">
              <a:buClr>
                <a:srgbClr val="FFFF00"/>
              </a:buClr>
              <a:buFont typeface="Wingdings" panose="05000000000000000000" pitchFamily="2" charset="2"/>
              <a:buChar char="ü"/>
            </a:pPr>
            <a:r>
              <a:rPr lang="en-US" sz="2000" b="1" dirty="0"/>
              <a:t>Step 2: </a:t>
            </a:r>
            <a:r>
              <a:rPr lang="en-US" sz="2000" dirty="0"/>
              <a:t>Request Extranet Access: email </a:t>
            </a:r>
            <a:r>
              <a:rPr lang="en-US" sz="2000" u="sng" dirty="0"/>
              <a:t>BadgerTraCS@dot.wi.gov</a:t>
            </a:r>
            <a:r>
              <a:rPr lang="en-US" sz="2000" dirty="0"/>
              <a:t> with WUID, First/Last Name, email address, name of agency, TraCS serial number</a:t>
            </a:r>
          </a:p>
          <a:p>
            <a:endParaRPr lang="en-US" dirty="0"/>
          </a:p>
          <a:p>
            <a:pPr marL="228600" lvl="1" indent="0">
              <a:buFont typeface="Arial" panose="020B0604020202020204" pitchFamily="34" charset="0"/>
              <a:buNone/>
            </a:pPr>
            <a:endParaRPr lang="en-US" dirty="0"/>
          </a:p>
        </p:txBody>
      </p:sp>
    </p:spTree>
    <p:extLst>
      <p:ext uri="{BB962C8B-B14F-4D97-AF65-F5344CB8AC3E}">
        <p14:creationId xmlns:p14="http://schemas.microsoft.com/office/powerpoint/2010/main" val="427566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mph" presetSubtype="0" fill="hold" grpId="1" nodeType="clickEffect">
                                  <p:stCondLst>
                                    <p:cond delay="0"/>
                                  </p:stCondLst>
                                  <p:childTnLst>
                                    <p:animClr clrSpc="hsl" dir="cw">
                                      <p:cBhvr override="childStyle">
                                        <p:cTn id="11" dur="500" fill="hold"/>
                                        <p:tgtEl>
                                          <p:spTgt spid="3">
                                            <p:txEl>
                                              <p:pRg st="0" end="0"/>
                                            </p:txEl>
                                          </p:spTgt>
                                        </p:tgtEl>
                                        <p:attrNameLst>
                                          <p:attrName>style.color</p:attrName>
                                        </p:attrNameLst>
                                      </p:cBhvr>
                                      <p:by>
                                        <p:hsl h="0" s="-12549" l="-25098"/>
                                      </p:by>
                                    </p:animClr>
                                    <p:animClr clrSpc="hsl" dir="cw">
                                      <p:cBhvr>
                                        <p:cTn id="12" dur="500" fill="hold"/>
                                        <p:tgtEl>
                                          <p:spTgt spid="3">
                                            <p:txEl>
                                              <p:pRg st="0" end="0"/>
                                            </p:txEl>
                                          </p:spTgt>
                                        </p:tgtEl>
                                        <p:attrNameLst>
                                          <p:attrName>fillcolor</p:attrName>
                                        </p:attrNameLst>
                                      </p:cBhvr>
                                      <p:by>
                                        <p:hsl h="0" s="-12549" l="-25098"/>
                                      </p:by>
                                    </p:animClr>
                                    <p:animClr clrSpc="hsl" dir="cw">
                                      <p:cBhvr>
                                        <p:cTn id="13" dur="500" fill="hold"/>
                                        <p:tgtEl>
                                          <p:spTgt spid="3">
                                            <p:txEl>
                                              <p:pRg st="0" end="0"/>
                                            </p:txEl>
                                          </p:spTgt>
                                        </p:tgtEl>
                                        <p:attrNameLst>
                                          <p:attrName>stroke.color</p:attrName>
                                        </p:attrNameLst>
                                      </p:cBhvr>
                                      <p:by>
                                        <p:hsl h="0" s="-12549" l="-25098"/>
                                      </p:by>
                                    </p:animClr>
                                    <p:set>
                                      <p:cBhvr>
                                        <p:cTn id="14" dur="500" fill="hold"/>
                                        <p:tgtEl>
                                          <p:spTgt spid="3">
                                            <p:txEl>
                                              <p:pRg st="0" end="0"/>
                                            </p:txEl>
                                          </p:spTgt>
                                        </p:tgtEl>
                                        <p:attrNameLst>
                                          <p:attrName>fill.type</p:attrName>
                                        </p:attrNameLst>
                                      </p:cBhvr>
                                      <p:to>
                                        <p:strVal val="solid"/>
                                      </p:to>
                                    </p:se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mph" presetSubtype="0" fill="hold" grpId="1" nodeType="clickEffect">
                                  <p:stCondLst>
                                    <p:cond delay="0"/>
                                  </p:stCondLst>
                                  <p:childTnLst>
                                    <p:animClr clrSpc="hsl" dir="cw">
                                      <p:cBhvr override="childStyle">
                                        <p:cTn id="21" dur="500" fill="hold"/>
                                        <p:tgtEl>
                                          <p:spTgt spid="3">
                                            <p:txEl>
                                              <p:pRg st="1" end="1"/>
                                            </p:txEl>
                                          </p:spTgt>
                                        </p:tgtEl>
                                        <p:attrNameLst>
                                          <p:attrName>style.color</p:attrName>
                                        </p:attrNameLst>
                                      </p:cBhvr>
                                      <p:by>
                                        <p:hsl h="0" s="-12549" l="-25098"/>
                                      </p:by>
                                    </p:animClr>
                                    <p:animClr clrSpc="hsl" dir="cw">
                                      <p:cBhvr>
                                        <p:cTn id="22" dur="500" fill="hold"/>
                                        <p:tgtEl>
                                          <p:spTgt spid="3">
                                            <p:txEl>
                                              <p:pRg st="1" end="1"/>
                                            </p:txEl>
                                          </p:spTgt>
                                        </p:tgtEl>
                                        <p:attrNameLst>
                                          <p:attrName>fillcolor</p:attrName>
                                        </p:attrNameLst>
                                      </p:cBhvr>
                                      <p:by>
                                        <p:hsl h="0" s="-12549" l="-25098"/>
                                      </p:by>
                                    </p:animClr>
                                    <p:animClr clrSpc="hsl" dir="cw">
                                      <p:cBhvr>
                                        <p:cTn id="23" dur="500" fill="hold"/>
                                        <p:tgtEl>
                                          <p:spTgt spid="3">
                                            <p:txEl>
                                              <p:pRg st="1" end="1"/>
                                            </p:txEl>
                                          </p:spTgt>
                                        </p:tgtEl>
                                        <p:attrNameLst>
                                          <p:attrName>stroke.color</p:attrName>
                                        </p:attrNameLst>
                                      </p:cBhvr>
                                      <p:by>
                                        <p:hsl h="0" s="-12549" l="-25098"/>
                                      </p:by>
                                    </p:animClr>
                                    <p:set>
                                      <p:cBhvr>
                                        <p:cTn id="24" dur="500" fill="hold"/>
                                        <p:tgtEl>
                                          <p:spTgt spid="3">
                                            <p:txEl>
                                              <p:pRg st="1" end="1"/>
                                            </p:txEl>
                                          </p:spTgt>
                                        </p:tgtEl>
                                        <p:attrNameLst>
                                          <p:attrName>fill.type</p:attrName>
                                        </p:attrNameLst>
                                      </p:cBhvr>
                                      <p:to>
                                        <p:strVal val="solid"/>
                                      </p:to>
                                    </p:set>
                                  </p:childTnLst>
                                </p:cTn>
                              </p:par>
                              <p:par>
                                <p:cTn id="25" presetID="10"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mph" presetSubtype="0" fill="hold" grpId="1" nodeType="clickEffect">
                                  <p:stCondLst>
                                    <p:cond delay="0"/>
                                  </p:stCondLst>
                                  <p:childTnLst>
                                    <p:animClr clrSpc="hsl" dir="cw">
                                      <p:cBhvr override="childStyle">
                                        <p:cTn id="31" dur="500" fill="hold"/>
                                        <p:tgtEl>
                                          <p:spTgt spid="3">
                                            <p:txEl>
                                              <p:pRg st="2" end="2"/>
                                            </p:txEl>
                                          </p:spTgt>
                                        </p:tgtEl>
                                        <p:attrNameLst>
                                          <p:attrName>style.color</p:attrName>
                                        </p:attrNameLst>
                                      </p:cBhvr>
                                      <p:by>
                                        <p:hsl h="0" s="-12549" l="-25098"/>
                                      </p:by>
                                    </p:animClr>
                                    <p:animClr clrSpc="hsl" dir="cw">
                                      <p:cBhvr>
                                        <p:cTn id="32" dur="500" fill="hold"/>
                                        <p:tgtEl>
                                          <p:spTgt spid="3">
                                            <p:txEl>
                                              <p:pRg st="2" end="2"/>
                                            </p:txEl>
                                          </p:spTgt>
                                        </p:tgtEl>
                                        <p:attrNameLst>
                                          <p:attrName>fillcolor</p:attrName>
                                        </p:attrNameLst>
                                      </p:cBhvr>
                                      <p:by>
                                        <p:hsl h="0" s="-12549" l="-25098"/>
                                      </p:by>
                                    </p:animClr>
                                    <p:animClr clrSpc="hsl" dir="cw">
                                      <p:cBhvr>
                                        <p:cTn id="33" dur="500" fill="hold"/>
                                        <p:tgtEl>
                                          <p:spTgt spid="3">
                                            <p:txEl>
                                              <p:pRg st="2" end="2"/>
                                            </p:txEl>
                                          </p:spTgt>
                                        </p:tgtEl>
                                        <p:attrNameLst>
                                          <p:attrName>stroke.color</p:attrName>
                                        </p:attrNameLst>
                                      </p:cBhvr>
                                      <p:by>
                                        <p:hsl h="0" s="-12549" l="-25098"/>
                                      </p:by>
                                    </p:animClr>
                                    <p:set>
                                      <p:cBhvr>
                                        <p:cTn id="34" dur="500" fill="hold"/>
                                        <p:tgtEl>
                                          <p:spTgt spid="3">
                                            <p:txEl>
                                              <p:pRg st="2" end="2"/>
                                            </p:txEl>
                                          </p:spTgt>
                                        </p:tgtEl>
                                        <p:attrNameLst>
                                          <p:attrName>fill.type</p:attrName>
                                        </p:attrNameLst>
                                      </p:cBhvr>
                                      <p:to>
                                        <p:strVal val="solid"/>
                                      </p:to>
                                    </p:set>
                                  </p:childTnLst>
                                </p:cTn>
                              </p:par>
                              <p:par>
                                <p:cTn id="35" presetID="10" presetClass="entr" presetSubtype="0" fill="hold" grpId="0"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4" presetClass="emph" presetSubtype="0" fill="hold" grpId="1" nodeType="clickEffect">
                                  <p:stCondLst>
                                    <p:cond delay="0"/>
                                  </p:stCondLst>
                                  <p:childTnLst>
                                    <p:animClr clrSpc="hsl" dir="cw">
                                      <p:cBhvr override="childStyle">
                                        <p:cTn id="41" dur="500" fill="hold"/>
                                        <p:tgtEl>
                                          <p:spTgt spid="3">
                                            <p:txEl>
                                              <p:pRg st="3" end="3"/>
                                            </p:txEl>
                                          </p:spTgt>
                                        </p:tgtEl>
                                        <p:attrNameLst>
                                          <p:attrName>style.color</p:attrName>
                                        </p:attrNameLst>
                                      </p:cBhvr>
                                      <p:by>
                                        <p:hsl h="0" s="-12549" l="-25098"/>
                                      </p:by>
                                    </p:animClr>
                                    <p:animClr clrSpc="hsl" dir="cw">
                                      <p:cBhvr>
                                        <p:cTn id="42" dur="500" fill="hold"/>
                                        <p:tgtEl>
                                          <p:spTgt spid="3">
                                            <p:txEl>
                                              <p:pRg st="3" end="3"/>
                                            </p:txEl>
                                          </p:spTgt>
                                        </p:tgtEl>
                                        <p:attrNameLst>
                                          <p:attrName>fillcolor</p:attrName>
                                        </p:attrNameLst>
                                      </p:cBhvr>
                                      <p:by>
                                        <p:hsl h="0" s="-12549" l="-25098"/>
                                      </p:by>
                                    </p:animClr>
                                    <p:animClr clrSpc="hsl" dir="cw">
                                      <p:cBhvr>
                                        <p:cTn id="43" dur="500" fill="hold"/>
                                        <p:tgtEl>
                                          <p:spTgt spid="3">
                                            <p:txEl>
                                              <p:pRg st="3" end="3"/>
                                            </p:txEl>
                                          </p:spTgt>
                                        </p:tgtEl>
                                        <p:attrNameLst>
                                          <p:attrName>stroke.color</p:attrName>
                                        </p:attrNameLst>
                                      </p:cBhvr>
                                      <p:by>
                                        <p:hsl h="0" s="-12549" l="-25098"/>
                                      </p:by>
                                    </p:animClr>
                                    <p:set>
                                      <p:cBhvr>
                                        <p:cTn id="44" dur="500" fill="hold"/>
                                        <p:tgtEl>
                                          <p:spTgt spid="3">
                                            <p:txEl>
                                              <p:pRg st="3" end="3"/>
                                            </p:txEl>
                                          </p:spTgt>
                                        </p:tgtEl>
                                        <p:attrNameLst>
                                          <p:attrName>fill.type</p:attrName>
                                        </p:attrNameLst>
                                      </p:cBhvr>
                                      <p:to>
                                        <p:strVal val="solid"/>
                                      </p:to>
                                    </p:set>
                                  </p:childTnLst>
                                </p:cTn>
                              </p:par>
                              <p:par>
                                <p:cTn id="45" presetID="10" presetClass="entr" presetSubtype="0" fill="hold" grpId="0" nodeType="with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500"/>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4" presetClass="emph" presetSubtype="0" fill="hold" grpId="1" nodeType="clickEffect">
                                  <p:stCondLst>
                                    <p:cond delay="0"/>
                                  </p:stCondLst>
                                  <p:childTnLst>
                                    <p:animClr clrSpc="hsl" dir="cw">
                                      <p:cBhvr override="childStyle">
                                        <p:cTn id="51" dur="500" fill="hold"/>
                                        <p:tgtEl>
                                          <p:spTgt spid="3">
                                            <p:txEl>
                                              <p:pRg st="4" end="4"/>
                                            </p:txEl>
                                          </p:spTgt>
                                        </p:tgtEl>
                                        <p:attrNameLst>
                                          <p:attrName>style.color</p:attrName>
                                        </p:attrNameLst>
                                      </p:cBhvr>
                                      <p:by>
                                        <p:hsl h="0" s="-12549" l="-25098"/>
                                      </p:by>
                                    </p:animClr>
                                    <p:animClr clrSpc="hsl" dir="cw">
                                      <p:cBhvr>
                                        <p:cTn id="52" dur="500" fill="hold"/>
                                        <p:tgtEl>
                                          <p:spTgt spid="3">
                                            <p:txEl>
                                              <p:pRg st="4" end="4"/>
                                            </p:txEl>
                                          </p:spTgt>
                                        </p:tgtEl>
                                        <p:attrNameLst>
                                          <p:attrName>fillcolor</p:attrName>
                                        </p:attrNameLst>
                                      </p:cBhvr>
                                      <p:by>
                                        <p:hsl h="0" s="-12549" l="-25098"/>
                                      </p:by>
                                    </p:animClr>
                                    <p:animClr clrSpc="hsl" dir="cw">
                                      <p:cBhvr>
                                        <p:cTn id="53" dur="500" fill="hold"/>
                                        <p:tgtEl>
                                          <p:spTgt spid="3">
                                            <p:txEl>
                                              <p:pRg st="4" end="4"/>
                                            </p:txEl>
                                          </p:spTgt>
                                        </p:tgtEl>
                                        <p:attrNameLst>
                                          <p:attrName>stroke.color</p:attrName>
                                        </p:attrNameLst>
                                      </p:cBhvr>
                                      <p:by>
                                        <p:hsl h="0" s="-12549" l="-25098"/>
                                      </p:by>
                                    </p:animClr>
                                    <p:set>
                                      <p:cBhvr>
                                        <p:cTn id="54" dur="500" fill="hold"/>
                                        <p:tgtEl>
                                          <p:spTgt spid="3">
                                            <p:txEl>
                                              <p:pRg st="4" end="4"/>
                                            </p:txEl>
                                          </p:spTgt>
                                        </p:tgtEl>
                                        <p:attrNameLst>
                                          <p:attrName>fill.type</p:attrName>
                                        </p:attrNameLst>
                                      </p:cBhvr>
                                      <p:to>
                                        <p:strVal val="solid"/>
                                      </p:to>
                                    </p:set>
                                  </p:childTnLst>
                                </p:cTn>
                              </p:par>
                              <p:par>
                                <p:cTn id="55" presetID="10" presetClass="entr" presetSubtype="0" fill="hold" grpId="0" nodeType="with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500"/>
                                        <p:tgtEl>
                                          <p:spTgt spid="3">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4" presetClass="emph" presetSubtype="0" fill="hold" grpId="1" nodeType="clickEffect">
                                  <p:stCondLst>
                                    <p:cond delay="0"/>
                                  </p:stCondLst>
                                  <p:childTnLst>
                                    <p:animClr clrSpc="hsl" dir="cw">
                                      <p:cBhvr override="childStyle">
                                        <p:cTn id="61" dur="500" fill="hold"/>
                                        <p:tgtEl>
                                          <p:spTgt spid="3">
                                            <p:txEl>
                                              <p:pRg st="5" end="5"/>
                                            </p:txEl>
                                          </p:spTgt>
                                        </p:tgtEl>
                                        <p:attrNameLst>
                                          <p:attrName>style.color</p:attrName>
                                        </p:attrNameLst>
                                      </p:cBhvr>
                                      <p:by>
                                        <p:hsl h="0" s="-12549" l="-25098"/>
                                      </p:by>
                                    </p:animClr>
                                    <p:animClr clrSpc="hsl" dir="cw">
                                      <p:cBhvr>
                                        <p:cTn id="62" dur="500" fill="hold"/>
                                        <p:tgtEl>
                                          <p:spTgt spid="3">
                                            <p:txEl>
                                              <p:pRg st="5" end="5"/>
                                            </p:txEl>
                                          </p:spTgt>
                                        </p:tgtEl>
                                        <p:attrNameLst>
                                          <p:attrName>fillcolor</p:attrName>
                                        </p:attrNameLst>
                                      </p:cBhvr>
                                      <p:by>
                                        <p:hsl h="0" s="-12549" l="-25098"/>
                                      </p:by>
                                    </p:animClr>
                                    <p:animClr clrSpc="hsl" dir="cw">
                                      <p:cBhvr>
                                        <p:cTn id="63" dur="500" fill="hold"/>
                                        <p:tgtEl>
                                          <p:spTgt spid="3">
                                            <p:txEl>
                                              <p:pRg st="5" end="5"/>
                                            </p:txEl>
                                          </p:spTgt>
                                        </p:tgtEl>
                                        <p:attrNameLst>
                                          <p:attrName>stroke.color</p:attrName>
                                        </p:attrNameLst>
                                      </p:cBhvr>
                                      <p:by>
                                        <p:hsl h="0" s="-12549" l="-25098"/>
                                      </p:by>
                                    </p:animClr>
                                    <p:set>
                                      <p:cBhvr>
                                        <p:cTn id="64" dur="500" fill="hold"/>
                                        <p:tgtEl>
                                          <p:spTgt spid="3">
                                            <p:txEl>
                                              <p:pRg st="5" end="5"/>
                                            </p:txEl>
                                          </p:spTgt>
                                        </p:tgtEl>
                                        <p:attrNameLst>
                                          <p:attrName>fill.type</p:attrName>
                                        </p:attrNameLst>
                                      </p:cBhvr>
                                      <p:to>
                                        <p:strVal val="solid"/>
                                      </p:to>
                                    </p:set>
                                  </p:childTnLst>
                                </p:cTn>
                              </p:par>
                              <p:par>
                                <p:cTn id="65" presetID="1" presetClass="entr" presetSubtype="0" fill="hold" nodeType="withEffect">
                                  <p:stCondLst>
                                    <p:cond delay="0"/>
                                  </p:stCondLst>
                                  <p:childTnLst>
                                    <p:set>
                                      <p:cBhvr>
                                        <p:cTn id="6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4" presetClass="emph" presetSubtype="0" fill="hold" grpId="1" nodeType="clickEffect">
                                  <p:stCondLst>
                                    <p:cond delay="0"/>
                                  </p:stCondLst>
                                  <p:childTnLst>
                                    <p:animClr clrSpc="hsl" dir="cw">
                                      <p:cBhvr override="childStyle">
                                        <p:cTn id="70" dur="500" fill="hold"/>
                                        <p:tgtEl>
                                          <p:spTgt spid="5">
                                            <p:txEl>
                                              <p:pRg st="0" end="0"/>
                                            </p:txEl>
                                          </p:spTgt>
                                        </p:tgtEl>
                                        <p:attrNameLst>
                                          <p:attrName>style.color</p:attrName>
                                        </p:attrNameLst>
                                      </p:cBhvr>
                                      <p:by>
                                        <p:hsl h="0" s="-12549" l="-25098"/>
                                      </p:by>
                                    </p:animClr>
                                    <p:animClr clrSpc="hsl" dir="cw">
                                      <p:cBhvr>
                                        <p:cTn id="71" dur="500" fill="hold"/>
                                        <p:tgtEl>
                                          <p:spTgt spid="5">
                                            <p:txEl>
                                              <p:pRg st="0" end="0"/>
                                            </p:txEl>
                                          </p:spTgt>
                                        </p:tgtEl>
                                        <p:attrNameLst>
                                          <p:attrName>fillcolor</p:attrName>
                                        </p:attrNameLst>
                                      </p:cBhvr>
                                      <p:by>
                                        <p:hsl h="0" s="-12549" l="-25098"/>
                                      </p:by>
                                    </p:animClr>
                                    <p:animClr clrSpc="hsl" dir="cw">
                                      <p:cBhvr>
                                        <p:cTn id="72" dur="500" fill="hold"/>
                                        <p:tgtEl>
                                          <p:spTgt spid="5">
                                            <p:txEl>
                                              <p:pRg st="0" end="0"/>
                                            </p:txEl>
                                          </p:spTgt>
                                        </p:tgtEl>
                                        <p:attrNameLst>
                                          <p:attrName>stroke.color</p:attrName>
                                        </p:attrNameLst>
                                      </p:cBhvr>
                                      <p:by>
                                        <p:hsl h="0" s="-12549" l="-25098"/>
                                      </p:by>
                                    </p:animClr>
                                    <p:set>
                                      <p:cBhvr>
                                        <p:cTn id="73" dur="500" fill="hold"/>
                                        <p:tgtEl>
                                          <p:spTgt spid="5">
                                            <p:txEl>
                                              <p:pRg st="0" end="0"/>
                                            </p:txEl>
                                          </p:spTgt>
                                        </p:tgtEl>
                                        <p:attrNameLst>
                                          <p:attrName>fill.type</p:attrName>
                                        </p:attrNameLst>
                                      </p:cBhvr>
                                      <p:to>
                                        <p:strVal val="solid"/>
                                      </p:to>
                                    </p:set>
                                  </p:childTnLst>
                                </p:cTn>
                              </p:par>
                              <p:par>
                                <p:cTn id="74" presetID="1" presetClass="entr" presetSubtype="0" fill="hold" nodeType="withEffect">
                                  <p:stCondLst>
                                    <p:cond delay="0"/>
                                  </p:stCondLst>
                                  <p:childTnLst>
                                    <p:set>
                                      <p:cBhvr>
                                        <p:cTn id="7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24" presetClass="emph" presetSubtype="0" fill="hold" grpId="1" nodeType="clickEffect">
                                  <p:stCondLst>
                                    <p:cond delay="0"/>
                                  </p:stCondLst>
                                  <p:childTnLst>
                                    <p:animClr clrSpc="hsl" dir="cw">
                                      <p:cBhvr override="childStyle">
                                        <p:cTn id="79" dur="500" fill="hold"/>
                                        <p:tgtEl>
                                          <p:spTgt spid="5">
                                            <p:txEl>
                                              <p:pRg st="1" end="1"/>
                                            </p:txEl>
                                          </p:spTgt>
                                        </p:tgtEl>
                                        <p:attrNameLst>
                                          <p:attrName>style.color</p:attrName>
                                        </p:attrNameLst>
                                      </p:cBhvr>
                                      <p:by>
                                        <p:hsl h="0" s="-12549" l="-25098"/>
                                      </p:by>
                                    </p:animClr>
                                    <p:animClr clrSpc="hsl" dir="cw">
                                      <p:cBhvr>
                                        <p:cTn id="80" dur="500" fill="hold"/>
                                        <p:tgtEl>
                                          <p:spTgt spid="5">
                                            <p:txEl>
                                              <p:pRg st="1" end="1"/>
                                            </p:txEl>
                                          </p:spTgt>
                                        </p:tgtEl>
                                        <p:attrNameLst>
                                          <p:attrName>fillcolor</p:attrName>
                                        </p:attrNameLst>
                                      </p:cBhvr>
                                      <p:by>
                                        <p:hsl h="0" s="-12549" l="-25098"/>
                                      </p:by>
                                    </p:animClr>
                                    <p:animClr clrSpc="hsl" dir="cw">
                                      <p:cBhvr>
                                        <p:cTn id="81" dur="500" fill="hold"/>
                                        <p:tgtEl>
                                          <p:spTgt spid="5">
                                            <p:txEl>
                                              <p:pRg st="1" end="1"/>
                                            </p:txEl>
                                          </p:spTgt>
                                        </p:tgtEl>
                                        <p:attrNameLst>
                                          <p:attrName>stroke.color</p:attrName>
                                        </p:attrNameLst>
                                      </p:cBhvr>
                                      <p:by>
                                        <p:hsl h="0" s="-12549" l="-25098"/>
                                      </p:by>
                                    </p:animClr>
                                    <p:set>
                                      <p:cBhvr>
                                        <p:cTn id="82" dur="500" fill="hold"/>
                                        <p:tgtEl>
                                          <p:spTgt spid="5">
                                            <p:txEl>
                                              <p:pRg st="1" end="1"/>
                                            </p:txEl>
                                          </p:spTgt>
                                        </p:tgtEl>
                                        <p:attrNameLst>
                                          <p:attrName>fill.type</p:attrName>
                                        </p:attrNameLst>
                                      </p:cBhvr>
                                      <p:to>
                                        <p:strVal val="solid"/>
                                      </p:to>
                                    </p:set>
                                  </p:childTnLst>
                                </p:cTn>
                              </p:par>
                              <p:par>
                                <p:cTn id="83" presetID="1" presetClass="entr" presetSubtype="0" fill="hold" nodeType="withEffect">
                                  <p:stCondLst>
                                    <p:cond delay="0"/>
                                  </p:stCondLst>
                                  <p:childTnLst>
                                    <p:set>
                                      <p:cBhvr>
                                        <p:cTn id="8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24" presetClass="emph" presetSubtype="0" fill="hold" grpId="1" nodeType="clickEffect">
                                  <p:stCondLst>
                                    <p:cond delay="0"/>
                                  </p:stCondLst>
                                  <p:childTnLst>
                                    <p:animClr clrSpc="hsl" dir="cw">
                                      <p:cBhvr override="childStyle">
                                        <p:cTn id="88" dur="500" fill="hold"/>
                                        <p:tgtEl>
                                          <p:spTgt spid="5">
                                            <p:txEl>
                                              <p:pRg st="2" end="2"/>
                                            </p:txEl>
                                          </p:spTgt>
                                        </p:tgtEl>
                                        <p:attrNameLst>
                                          <p:attrName>style.color</p:attrName>
                                        </p:attrNameLst>
                                      </p:cBhvr>
                                      <p:by>
                                        <p:hsl h="0" s="-12549" l="-25098"/>
                                      </p:by>
                                    </p:animClr>
                                    <p:animClr clrSpc="hsl" dir="cw">
                                      <p:cBhvr>
                                        <p:cTn id="89" dur="500" fill="hold"/>
                                        <p:tgtEl>
                                          <p:spTgt spid="5">
                                            <p:txEl>
                                              <p:pRg st="2" end="2"/>
                                            </p:txEl>
                                          </p:spTgt>
                                        </p:tgtEl>
                                        <p:attrNameLst>
                                          <p:attrName>fillcolor</p:attrName>
                                        </p:attrNameLst>
                                      </p:cBhvr>
                                      <p:by>
                                        <p:hsl h="0" s="-12549" l="-25098"/>
                                      </p:by>
                                    </p:animClr>
                                    <p:animClr clrSpc="hsl" dir="cw">
                                      <p:cBhvr>
                                        <p:cTn id="90" dur="500" fill="hold"/>
                                        <p:tgtEl>
                                          <p:spTgt spid="5">
                                            <p:txEl>
                                              <p:pRg st="2" end="2"/>
                                            </p:txEl>
                                          </p:spTgt>
                                        </p:tgtEl>
                                        <p:attrNameLst>
                                          <p:attrName>stroke.color</p:attrName>
                                        </p:attrNameLst>
                                      </p:cBhvr>
                                      <p:by>
                                        <p:hsl h="0" s="-12549" l="-25098"/>
                                      </p:by>
                                    </p:animClr>
                                    <p:set>
                                      <p:cBhvr>
                                        <p:cTn id="91" dur="500" fill="hold"/>
                                        <p:tgtEl>
                                          <p:spTgt spid="5">
                                            <p:txEl>
                                              <p:pRg st="2" end="2"/>
                                            </p:txEl>
                                          </p:spTgt>
                                        </p:tgtEl>
                                        <p:attrNameLst>
                                          <p:attrName>fill.type</p:attrName>
                                        </p:attrNameLst>
                                      </p:cBhvr>
                                      <p:to>
                                        <p:strVal val="solid"/>
                                      </p:to>
                                    </p:set>
                                  </p:childTnLst>
                                </p:cTn>
                              </p:par>
                              <p:par>
                                <p:cTn id="92" presetID="1" presetClass="entr" presetSubtype="0" fill="hold" nodeType="withEffect">
                                  <p:stCondLst>
                                    <p:cond delay="0"/>
                                  </p:stCondLst>
                                  <p:childTnLst>
                                    <p:set>
                                      <p:cBhvr>
                                        <p:cTn id="9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5" grpId="1" uiExpand="1"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Form Tags</a:t>
            </a:r>
          </a:p>
        </p:txBody>
      </p:sp>
      <p:sp>
        <p:nvSpPr>
          <p:cNvPr id="3" name="Text Placeholder 2"/>
          <p:cNvSpPr>
            <a:spLocks noGrp="1"/>
          </p:cNvSpPr>
          <p:nvPr>
            <p:ph type="body" sz="quarter" idx="10"/>
          </p:nvPr>
        </p:nvSpPr>
        <p:spPr>
          <a:xfrm>
            <a:off x="8041709" y="1681163"/>
            <a:ext cx="3189853" cy="4424185"/>
          </a:xfrm>
        </p:spPr>
        <p:txBody>
          <a:bodyPr/>
          <a:lstStyle/>
          <a:p>
            <a:pPr>
              <a:buClr>
                <a:srgbClr val="FFFF00"/>
              </a:buClr>
              <a:buFont typeface="Courier New" panose="02070309020205020404" pitchFamily="49" charset="0"/>
              <a:buChar char="o"/>
            </a:pPr>
            <a:r>
              <a:rPr lang="en-US" dirty="0"/>
              <a:t>Tags are a multi list field found on every form that can be used to manage workflow and be used as reporting criteria. </a:t>
            </a:r>
          </a:p>
          <a:p>
            <a:pPr>
              <a:buClr>
                <a:srgbClr val="FFFF00"/>
              </a:buClr>
              <a:buFont typeface="Courier New" panose="02070309020205020404" pitchFamily="49" charset="0"/>
              <a:buChar char="o"/>
            </a:pPr>
            <a:r>
              <a:rPr lang="en-US" dirty="0"/>
              <a:t>Click on the Tools tab</a:t>
            </a:r>
          </a:p>
          <a:p>
            <a:pPr>
              <a:buClr>
                <a:srgbClr val="FFFF00"/>
              </a:buClr>
              <a:buFont typeface="Courier New" panose="02070309020205020404" pitchFamily="49" charset="0"/>
              <a:buChar char="o"/>
            </a:pPr>
            <a:r>
              <a:rPr lang="en-US" dirty="0"/>
              <a:t>Click the Table Listing button</a:t>
            </a:r>
          </a:p>
          <a:p>
            <a:pPr>
              <a:buClr>
                <a:srgbClr val="FFFF00"/>
              </a:buClr>
              <a:buFont typeface="Courier New" panose="02070309020205020404" pitchFamily="49" charset="0"/>
              <a:buChar char="o"/>
            </a:pPr>
            <a:r>
              <a:rPr lang="en-US" dirty="0"/>
              <a:t>Select the Tag Table option</a:t>
            </a:r>
          </a:p>
          <a:p>
            <a:pPr>
              <a:buClr>
                <a:srgbClr val="FFFF00"/>
              </a:buClr>
              <a:buFont typeface="Courier New" panose="02070309020205020404" pitchFamily="49" charset="0"/>
              <a:buChar char="o"/>
            </a:pPr>
            <a:r>
              <a:rPr lang="en-US" dirty="0"/>
              <a:t>See your IT staff for Assistance Creating Form Tags</a:t>
            </a:r>
          </a:p>
        </p:txBody>
      </p:sp>
      <p:pic>
        <p:nvPicPr>
          <p:cNvPr id="4" name="Picture 3"/>
          <p:cNvPicPr>
            <a:picLocks noChangeAspect="1"/>
          </p:cNvPicPr>
          <p:nvPr/>
        </p:nvPicPr>
        <p:blipFill rotWithShape="1">
          <a:blip r:embed="rId3"/>
          <a:srcRect l="54596" t="1" r="20593" b="39545"/>
          <a:stretch/>
        </p:blipFill>
        <p:spPr>
          <a:xfrm>
            <a:off x="1726096" y="1681163"/>
            <a:ext cx="6136871" cy="4672809"/>
          </a:xfrm>
          <a:prstGeom prst="rect">
            <a:avLst/>
          </a:prstGeom>
          <a:effectLst>
            <a:glow rad="101600">
              <a:schemeClr val="tx1">
                <a:alpha val="60000"/>
              </a:schemeClr>
            </a:glow>
          </a:effectLst>
        </p:spPr>
      </p:pic>
      <p:cxnSp>
        <p:nvCxnSpPr>
          <p:cNvPr id="6" name="Straight Arrow Connector 5"/>
          <p:cNvCxnSpPr>
            <a:cxnSpLocks/>
          </p:cNvCxnSpPr>
          <p:nvPr/>
        </p:nvCxnSpPr>
        <p:spPr>
          <a:xfrm flipH="1">
            <a:off x="2176670" y="1842655"/>
            <a:ext cx="5865039" cy="12529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6828183" y="2277392"/>
            <a:ext cx="1213526"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6828183" y="2776330"/>
            <a:ext cx="1451113" cy="285915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585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Form Tags</a:t>
            </a:r>
          </a:p>
        </p:txBody>
      </p:sp>
      <p:sp>
        <p:nvSpPr>
          <p:cNvPr id="3" name="Text Placeholder 2"/>
          <p:cNvSpPr>
            <a:spLocks noGrp="1"/>
          </p:cNvSpPr>
          <p:nvPr>
            <p:ph type="body" sz="quarter" idx="10"/>
          </p:nvPr>
        </p:nvSpPr>
        <p:spPr>
          <a:xfrm>
            <a:off x="1726096" y="1576513"/>
            <a:ext cx="9505950" cy="1122997"/>
          </a:xfrm>
        </p:spPr>
        <p:txBody>
          <a:bodyPr/>
          <a:lstStyle/>
          <a:p>
            <a:r>
              <a:rPr lang="en-US" dirty="0"/>
              <a:t>Tags can only be created by a TraCS System Admin. </a:t>
            </a:r>
          </a:p>
          <a:p>
            <a:r>
              <a:rPr lang="en-US" dirty="0"/>
              <a:t>Tags are Entirely agency customizable.</a:t>
            </a:r>
          </a:p>
        </p:txBody>
      </p:sp>
      <p:sp>
        <p:nvSpPr>
          <p:cNvPr id="5" name="Text Placeholder 2"/>
          <p:cNvSpPr txBox="1">
            <a:spLocks/>
          </p:cNvSpPr>
          <p:nvPr/>
        </p:nvSpPr>
        <p:spPr>
          <a:xfrm>
            <a:off x="8365526" y="1576513"/>
            <a:ext cx="3568020" cy="216049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Open the form and select </a:t>
            </a:r>
            <a:r>
              <a:rPr lang="en-US" b="1" dirty="0"/>
              <a:t>Edit Form </a:t>
            </a:r>
            <a:r>
              <a:rPr lang="en-US" dirty="0"/>
              <a:t>from the Home menu.</a:t>
            </a:r>
          </a:p>
          <a:p>
            <a:pPr marL="342900" indent="-342900">
              <a:buClr>
                <a:srgbClr val="FFFF00"/>
              </a:buClr>
              <a:buAutoNum type="arabicPeriod"/>
            </a:pPr>
            <a:r>
              <a:rPr lang="en-US" dirty="0"/>
              <a:t>Go to the </a:t>
            </a:r>
            <a:r>
              <a:rPr lang="en-US" b="1" dirty="0"/>
              <a:t>Tags </a:t>
            </a:r>
            <a:r>
              <a:rPr lang="en-US" dirty="0"/>
              <a:t>field on the top of the form.</a:t>
            </a:r>
          </a:p>
          <a:p>
            <a:pPr marL="342900" indent="-342900">
              <a:buClr>
                <a:srgbClr val="FFFF00"/>
              </a:buClr>
              <a:buAutoNum type="arabicPeriod"/>
            </a:pPr>
            <a:r>
              <a:rPr lang="en-US" dirty="0"/>
              <a:t>Select or deselect the tags.</a:t>
            </a:r>
          </a:p>
          <a:p>
            <a:pPr marL="342900" indent="-342900">
              <a:buClr>
                <a:srgbClr val="FFFF00"/>
              </a:buClr>
              <a:buAutoNum type="arabicPeriod"/>
            </a:pPr>
            <a:r>
              <a:rPr lang="en-US" dirty="0"/>
              <a:t>Close the form.</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8030" y="2442721"/>
            <a:ext cx="6836511" cy="2588582"/>
          </a:xfrm>
          <a:prstGeom prst="rect">
            <a:avLst/>
          </a:prstGeom>
          <a:effectLst>
            <a:glow rad="101600">
              <a:schemeClr val="tx1">
                <a:alpha val="60000"/>
              </a:schemeClr>
            </a:glow>
          </a:effectLst>
        </p:spPr>
      </p:pic>
      <p:sp>
        <p:nvSpPr>
          <p:cNvPr id="10" name="Text Placeholder 2"/>
          <p:cNvSpPr txBox="1">
            <a:spLocks/>
          </p:cNvSpPr>
          <p:nvPr/>
        </p:nvSpPr>
        <p:spPr>
          <a:xfrm>
            <a:off x="8365526" y="3818447"/>
            <a:ext cx="3568020" cy="257008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Searching by Tag</a:t>
            </a:r>
          </a:p>
          <a:p>
            <a:pPr marL="342900" indent="-342900">
              <a:buClr>
                <a:srgbClr val="FFFF00"/>
              </a:buClr>
              <a:buAutoNum type="arabicPeriod"/>
            </a:pPr>
            <a:r>
              <a:rPr lang="en-US" dirty="0"/>
              <a:t>Go to the </a:t>
            </a:r>
            <a:r>
              <a:rPr lang="en-US" b="1" dirty="0"/>
              <a:t>Search</a:t>
            </a:r>
            <a:r>
              <a:rPr lang="en-US" dirty="0"/>
              <a:t> box at the bottom of the screen.</a:t>
            </a:r>
          </a:p>
          <a:p>
            <a:pPr marL="342900" indent="-342900">
              <a:buClr>
                <a:srgbClr val="FFFF00"/>
              </a:buClr>
              <a:buAutoNum type="arabicPeriod"/>
            </a:pPr>
            <a:r>
              <a:rPr lang="en-US" dirty="0"/>
              <a:t>Choose the </a:t>
            </a:r>
            <a:r>
              <a:rPr lang="en-US" b="1" dirty="0"/>
              <a:t>Custom</a:t>
            </a:r>
            <a:r>
              <a:rPr lang="en-US" dirty="0"/>
              <a:t> Tab.</a:t>
            </a:r>
          </a:p>
          <a:p>
            <a:pPr marL="342900" indent="-342900">
              <a:buClr>
                <a:srgbClr val="FFFF00"/>
              </a:buClr>
              <a:buAutoNum type="arabicPeriod"/>
            </a:pPr>
            <a:r>
              <a:rPr lang="en-US" dirty="0"/>
              <a:t>Choose the Tags for the search.</a:t>
            </a:r>
          </a:p>
          <a:p>
            <a:pPr marL="342900" indent="-342900">
              <a:buClr>
                <a:srgbClr val="FFFF00"/>
              </a:buClr>
              <a:buAutoNum type="arabicPeriod"/>
            </a:pPr>
            <a:r>
              <a:rPr lang="en-US" dirty="0"/>
              <a:t>Press </a:t>
            </a:r>
            <a:r>
              <a:rPr lang="en-US" b="1" dirty="0"/>
              <a:t>Search</a:t>
            </a:r>
            <a:r>
              <a:rPr lang="en-US" dirty="0"/>
              <a:t>. </a:t>
            </a:r>
          </a:p>
        </p:txBody>
      </p:sp>
      <p:sp>
        <p:nvSpPr>
          <p:cNvPr id="11" name="Oval 10"/>
          <p:cNvSpPr/>
          <p:nvPr/>
        </p:nvSpPr>
        <p:spPr>
          <a:xfrm>
            <a:off x="4012141" y="3071191"/>
            <a:ext cx="1033670" cy="10560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3602" y="1539274"/>
            <a:ext cx="6881431" cy="4849259"/>
          </a:xfrm>
          <a:prstGeom prst="rect">
            <a:avLst/>
          </a:prstGeom>
          <a:effectLst>
            <a:glow rad="101600">
              <a:schemeClr val="tx1">
                <a:alpha val="60000"/>
              </a:schemeClr>
            </a:glow>
          </a:effectLst>
        </p:spPr>
      </p:pic>
      <p:cxnSp>
        <p:nvCxnSpPr>
          <p:cNvPr id="14" name="Straight Arrow Connector 13"/>
          <p:cNvCxnSpPr/>
          <p:nvPr/>
        </p:nvCxnSpPr>
        <p:spPr>
          <a:xfrm flipH="1">
            <a:off x="6042991" y="2442721"/>
            <a:ext cx="2322535" cy="242745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5625548" y="2355574"/>
            <a:ext cx="2739978" cy="71561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6544" y="2656761"/>
            <a:ext cx="6981924" cy="2300559"/>
          </a:xfrm>
          <a:prstGeom prst="rect">
            <a:avLst/>
          </a:prstGeom>
          <a:effectLst>
            <a:glow rad="101600">
              <a:schemeClr val="tx1">
                <a:alpha val="60000"/>
              </a:schemeClr>
            </a:glow>
          </a:effectLst>
        </p:spPr>
      </p:pic>
      <p:sp>
        <p:nvSpPr>
          <p:cNvPr id="19" name="Oval 18"/>
          <p:cNvSpPr/>
          <p:nvPr/>
        </p:nvSpPr>
        <p:spPr>
          <a:xfrm>
            <a:off x="2037522" y="2832652"/>
            <a:ext cx="556591" cy="377687"/>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3747052" y="3329609"/>
            <a:ext cx="3289852" cy="100385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364896" y="4482548"/>
            <a:ext cx="876703" cy="47477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755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animEffect transition="in" filter="fade">
                                      <p:cBhvr>
                                        <p:cTn id="43" dur="500"/>
                                        <p:tgtEl>
                                          <p:spTgt spid="5">
                                            <p:txEl>
                                              <p:pRg st="1" end="1"/>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5">
                                            <p:txEl>
                                              <p:pRg st="2" end="2"/>
                                            </p:txEl>
                                          </p:spTgt>
                                        </p:tgtEl>
                                        <p:attrNameLst>
                                          <p:attrName>style.visibility</p:attrName>
                                        </p:attrNameLst>
                                      </p:cBhvr>
                                      <p:to>
                                        <p:strVal val="visible"/>
                                      </p:to>
                                    </p:set>
                                    <p:animEffect transition="in" filter="fade">
                                      <p:cBhvr>
                                        <p:cTn id="54" dur="500"/>
                                        <p:tgtEl>
                                          <p:spTgt spid="5">
                                            <p:txEl>
                                              <p:pRg st="2" end="2"/>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par>
                                <p:cTn id="66" presetID="10" presetClass="entr" presetSubtype="0" fill="hold" nodeType="withEffect">
                                  <p:stCondLst>
                                    <p:cond delay="0"/>
                                  </p:stCondLst>
                                  <p:childTnLst>
                                    <p:set>
                                      <p:cBhvr>
                                        <p:cTn id="67" dur="1" fill="hold">
                                          <p:stCondLst>
                                            <p:cond delay="0"/>
                                          </p:stCondLst>
                                        </p:cTn>
                                        <p:tgtEl>
                                          <p:spTgt spid="5">
                                            <p:txEl>
                                              <p:pRg st="3" end="3"/>
                                            </p:txEl>
                                          </p:spTgt>
                                        </p:tgtEl>
                                        <p:attrNameLst>
                                          <p:attrName>style.visibility</p:attrName>
                                        </p:attrNameLst>
                                      </p:cBhvr>
                                      <p:to>
                                        <p:strVal val="visible"/>
                                      </p:to>
                                    </p:set>
                                    <p:animEffect transition="in" filter="fade">
                                      <p:cBhvr>
                                        <p:cTn id="68" dur="500"/>
                                        <p:tgtEl>
                                          <p:spTgt spid="5">
                                            <p:txEl>
                                              <p:pRg st="3" end="3"/>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10">
                                            <p:txEl>
                                              <p:pRg st="0" end="0"/>
                                            </p:txEl>
                                          </p:spTgt>
                                        </p:tgtEl>
                                        <p:attrNameLst>
                                          <p:attrName>style.visibility</p:attrName>
                                        </p:attrNameLst>
                                      </p:cBhvr>
                                      <p:to>
                                        <p:strVal val="visible"/>
                                      </p:to>
                                    </p:set>
                                    <p:animEffect transition="in" filter="fade">
                                      <p:cBhvr>
                                        <p:cTn id="71" dur="500"/>
                                        <p:tgtEl>
                                          <p:spTgt spid="10">
                                            <p:txEl>
                                              <p:pRg st="0" end="0"/>
                                            </p:txEl>
                                          </p:spTgt>
                                        </p:tgtEl>
                                      </p:cBhvr>
                                    </p:animEffect>
                                  </p:childTnLst>
                                </p:cTn>
                              </p:par>
                              <p:par>
                                <p:cTn id="72" presetID="10" presetClass="entr" presetSubtype="0" fill="hold" nodeType="withEffect">
                                  <p:stCondLst>
                                    <p:cond delay="0"/>
                                  </p:stCondLst>
                                  <p:childTnLst>
                                    <p:set>
                                      <p:cBhvr>
                                        <p:cTn id="73" dur="1" fill="hold">
                                          <p:stCondLst>
                                            <p:cond delay="0"/>
                                          </p:stCondLst>
                                        </p:cTn>
                                        <p:tgtEl>
                                          <p:spTgt spid="10">
                                            <p:txEl>
                                              <p:pRg st="1" end="1"/>
                                            </p:txEl>
                                          </p:spTgt>
                                        </p:tgtEl>
                                        <p:attrNameLst>
                                          <p:attrName>style.visibility</p:attrName>
                                        </p:attrNameLst>
                                      </p:cBhvr>
                                      <p:to>
                                        <p:strVal val="visible"/>
                                      </p:to>
                                    </p:set>
                                    <p:animEffect transition="in" filter="fade">
                                      <p:cBhvr>
                                        <p:cTn id="74" dur="500"/>
                                        <p:tgtEl>
                                          <p:spTgt spid="10">
                                            <p:txEl>
                                              <p:pRg st="1" end="1"/>
                                            </p:txEl>
                                          </p:spTgt>
                                        </p:tgtEl>
                                      </p:cBhvr>
                                    </p:animEffect>
                                  </p:childTnLst>
                                </p:cTn>
                              </p:par>
                              <p:par>
                                <p:cTn id="75" presetID="10" presetClass="entr" presetSubtype="0" fill="hold"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0">
                                            <p:txEl>
                                              <p:pRg st="2" end="2"/>
                                            </p:txEl>
                                          </p:spTgt>
                                        </p:tgtEl>
                                        <p:attrNameLst>
                                          <p:attrName>style.visibility</p:attrName>
                                        </p:attrNameLst>
                                      </p:cBhvr>
                                      <p:to>
                                        <p:strVal val="visible"/>
                                      </p:to>
                                    </p:set>
                                    <p:animEffect transition="in" filter="fade">
                                      <p:cBhvr>
                                        <p:cTn id="82" dur="500"/>
                                        <p:tgtEl>
                                          <p:spTgt spid="10">
                                            <p:txEl>
                                              <p:pRg st="2" end="2"/>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19"/>
                                        </p:tgtEl>
                                      </p:cBhvr>
                                    </p:animEffect>
                                    <p:set>
                                      <p:cBhvr>
                                        <p:cTn id="90" dur="1" fill="hold">
                                          <p:stCondLst>
                                            <p:cond delay="499"/>
                                          </p:stCondLst>
                                        </p:cTn>
                                        <p:tgtEl>
                                          <p:spTgt spid="19"/>
                                        </p:tgtEl>
                                        <p:attrNameLst>
                                          <p:attrName>style.visibility</p:attrName>
                                        </p:attrNameLst>
                                      </p:cBhvr>
                                      <p:to>
                                        <p:strVal val="hidden"/>
                                      </p:to>
                                    </p:set>
                                  </p:childTnLst>
                                </p:cTn>
                              </p:par>
                              <p:par>
                                <p:cTn id="91" presetID="10" presetClass="entr" presetSubtype="0" fill="hold" nodeType="withEffect">
                                  <p:stCondLst>
                                    <p:cond delay="0"/>
                                  </p:stCondLst>
                                  <p:childTnLst>
                                    <p:set>
                                      <p:cBhvr>
                                        <p:cTn id="92" dur="1" fill="hold">
                                          <p:stCondLst>
                                            <p:cond delay="0"/>
                                          </p:stCondLst>
                                        </p:cTn>
                                        <p:tgtEl>
                                          <p:spTgt spid="10">
                                            <p:txEl>
                                              <p:pRg st="3" end="3"/>
                                            </p:txEl>
                                          </p:spTgt>
                                        </p:tgtEl>
                                        <p:attrNameLst>
                                          <p:attrName>style.visibility</p:attrName>
                                        </p:attrNameLst>
                                      </p:cBhvr>
                                      <p:to>
                                        <p:strVal val="visible"/>
                                      </p:to>
                                    </p:set>
                                    <p:animEffect transition="in" filter="fade">
                                      <p:cBhvr>
                                        <p:cTn id="93" dur="500"/>
                                        <p:tgtEl>
                                          <p:spTgt spid="10">
                                            <p:txEl>
                                              <p:pRg st="3" end="3"/>
                                            </p:txEl>
                                          </p:spTgt>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grpId="1" nodeType="clickEffect">
                                  <p:stCondLst>
                                    <p:cond delay="0"/>
                                  </p:stCondLst>
                                  <p:childTnLst>
                                    <p:animEffect transition="out" filter="fad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0" presetClass="entr" presetSubtype="0" fill="hold" grpId="0" nodeType="with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500"/>
                                        <p:tgtEl>
                                          <p:spTgt spid="21"/>
                                        </p:tgtEl>
                                      </p:cBhvr>
                                    </p:animEffect>
                                  </p:childTnLst>
                                </p:cTn>
                              </p:par>
                              <p:par>
                                <p:cTn id="105" presetID="10" presetClass="entr" presetSubtype="0" fill="hold" nodeType="withEffect">
                                  <p:stCondLst>
                                    <p:cond delay="0"/>
                                  </p:stCondLst>
                                  <p:childTnLst>
                                    <p:set>
                                      <p:cBhvr>
                                        <p:cTn id="106" dur="1" fill="hold">
                                          <p:stCondLst>
                                            <p:cond delay="0"/>
                                          </p:stCondLst>
                                        </p:cTn>
                                        <p:tgtEl>
                                          <p:spTgt spid="10">
                                            <p:txEl>
                                              <p:pRg st="4" end="4"/>
                                            </p:txEl>
                                          </p:spTgt>
                                        </p:tgtEl>
                                        <p:attrNameLst>
                                          <p:attrName>style.visibility</p:attrName>
                                        </p:attrNameLst>
                                      </p:cBhvr>
                                      <p:to>
                                        <p:strVal val="visible"/>
                                      </p:to>
                                    </p:set>
                                    <p:animEffect transition="in" filter="fade">
                                      <p:cBhvr>
                                        <p:cTn id="10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11" grpId="0" animBg="1"/>
      <p:bldP spid="11" grpId="1" animBg="1"/>
      <p:bldP spid="19" grpId="0" animBg="1"/>
      <p:bldP spid="19" grpId="1" animBg="1"/>
      <p:bldP spid="20" grpId="0" animBg="1"/>
      <p:bldP spid="20" grpId="1"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On behalf of</a:t>
            </a:r>
          </a:p>
        </p:txBody>
      </p:sp>
      <p:sp>
        <p:nvSpPr>
          <p:cNvPr id="3" name="Text Placeholder 2"/>
          <p:cNvSpPr>
            <a:spLocks noGrp="1"/>
          </p:cNvSpPr>
          <p:nvPr>
            <p:ph type="body" sz="quarter" idx="10"/>
          </p:nvPr>
        </p:nvSpPr>
        <p:spPr>
          <a:xfrm>
            <a:off x="1725613" y="1681164"/>
            <a:ext cx="9505950" cy="1489420"/>
          </a:xfrm>
        </p:spPr>
        <p:txBody>
          <a:bodyPr/>
          <a:lstStyle/>
          <a:p>
            <a:pPr>
              <a:buClr>
                <a:srgbClr val="FFFF00"/>
              </a:buClr>
              <a:buFont typeface="Wingdings" panose="05000000000000000000" pitchFamily="2" charset="2"/>
              <a:buChar char="Ø"/>
            </a:pPr>
            <a:r>
              <a:rPr lang="en-US" dirty="0"/>
              <a:t>When agencies patrol other jurisdictions, the officer can click the </a:t>
            </a:r>
            <a:r>
              <a:rPr lang="en-US" b="1" dirty="0"/>
              <a:t>On Behalf Of </a:t>
            </a:r>
            <a:r>
              <a:rPr lang="en-US" dirty="0"/>
              <a:t>button so that TraCS forms will display the other jurisdiction’s ordinances and courts.</a:t>
            </a:r>
          </a:p>
          <a:p>
            <a:pPr>
              <a:buClr>
                <a:srgbClr val="FFFF00"/>
              </a:buClr>
              <a:buFont typeface="Wingdings" panose="05000000000000000000" pitchFamily="2" charset="2"/>
              <a:buChar char="Ø"/>
            </a:pPr>
            <a:r>
              <a:rPr lang="en-US" dirty="0"/>
              <a:t>A system administrator must add ordinances for the “On Behalf Of” agency in order for them to be available in TraCS.</a:t>
            </a:r>
          </a:p>
        </p:txBody>
      </p:sp>
      <p:sp>
        <p:nvSpPr>
          <p:cNvPr id="5" name="Text Placeholder 2"/>
          <p:cNvSpPr txBox="1">
            <a:spLocks/>
          </p:cNvSpPr>
          <p:nvPr/>
        </p:nvSpPr>
        <p:spPr>
          <a:xfrm>
            <a:off x="8259418" y="1681164"/>
            <a:ext cx="3796748" cy="506750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Click </a:t>
            </a:r>
            <a:r>
              <a:rPr lang="en-US" b="1" dirty="0"/>
              <a:t>On Behalf Of</a:t>
            </a:r>
            <a:r>
              <a:rPr lang="en-US" dirty="0"/>
              <a:t>, under the </a:t>
            </a:r>
            <a:r>
              <a:rPr lang="en-US" b="1" dirty="0"/>
              <a:t>Tools </a:t>
            </a:r>
            <a:r>
              <a:rPr lang="en-US" dirty="0"/>
              <a:t>ribbon.</a:t>
            </a:r>
          </a:p>
          <a:p>
            <a:pPr marL="342900" indent="-342900">
              <a:buClr>
                <a:srgbClr val="FFFF00"/>
              </a:buClr>
              <a:buAutoNum type="arabicPeriod"/>
            </a:pPr>
            <a:r>
              <a:rPr lang="en-US" dirty="0"/>
              <a:t>Put in the </a:t>
            </a:r>
            <a:r>
              <a:rPr lang="en-US" b="1" dirty="0"/>
              <a:t>3 digit</a:t>
            </a:r>
            <a:r>
              <a:rPr lang="en-US" dirty="0"/>
              <a:t> </a:t>
            </a:r>
            <a:r>
              <a:rPr lang="en-US" b="1" dirty="0"/>
              <a:t>TraCS agency number</a:t>
            </a:r>
            <a:r>
              <a:rPr lang="en-US" dirty="0"/>
              <a:t> of the “On Behalf Of” agency.</a:t>
            </a:r>
          </a:p>
          <a:p>
            <a:pPr marL="342900" indent="-342900">
              <a:buClr>
                <a:srgbClr val="FFFF00"/>
              </a:buClr>
              <a:buAutoNum type="arabicPeriod"/>
            </a:pPr>
            <a:r>
              <a:rPr lang="en-US" dirty="0"/>
              <a:t>Click OK. </a:t>
            </a:r>
          </a:p>
          <a:p>
            <a:pPr marL="0" indent="0">
              <a:buNone/>
            </a:pPr>
            <a:r>
              <a:rPr lang="en-US" b="1" dirty="0"/>
              <a:t>Note</a:t>
            </a:r>
            <a:r>
              <a:rPr lang="en-US" dirty="0"/>
              <a:t>:  This agency number will be active until </a:t>
            </a:r>
            <a:r>
              <a:rPr lang="en-US" b="1" dirty="0"/>
              <a:t>On Behalf Of </a:t>
            </a:r>
            <a:r>
              <a:rPr lang="en-US" dirty="0"/>
              <a:t>is clicked again or if TraCS closes.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0464" y="2623929"/>
            <a:ext cx="6775535" cy="2335697"/>
          </a:xfrm>
          <a:prstGeom prst="rect">
            <a:avLst/>
          </a:prstGeom>
          <a:effectLst>
            <a:glow rad="101600">
              <a:schemeClr val="tx1">
                <a:alpha val="60000"/>
              </a:schemeClr>
            </a:glow>
          </a:effectLst>
        </p:spPr>
      </p:pic>
      <p:sp>
        <p:nvSpPr>
          <p:cNvPr id="7" name="Oval 6"/>
          <p:cNvSpPr/>
          <p:nvPr/>
        </p:nvSpPr>
        <p:spPr>
          <a:xfrm>
            <a:off x="2981739" y="2832652"/>
            <a:ext cx="586409" cy="42738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776870" y="3170584"/>
            <a:ext cx="675860" cy="68082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8693" y="2504809"/>
            <a:ext cx="6799075" cy="2573936"/>
          </a:xfrm>
          <a:prstGeom prst="rect">
            <a:avLst/>
          </a:prstGeom>
          <a:effectLst>
            <a:glow rad="101600">
              <a:schemeClr val="tx1">
                <a:alpha val="60000"/>
              </a:schemeClr>
            </a:glow>
          </a:effectLst>
        </p:spPr>
      </p:pic>
      <p:sp>
        <p:nvSpPr>
          <p:cNvPr id="12" name="Rectangle 11"/>
          <p:cNvSpPr/>
          <p:nvPr/>
        </p:nvSpPr>
        <p:spPr>
          <a:xfrm>
            <a:off x="2186609" y="3510998"/>
            <a:ext cx="5695121" cy="34041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351033" y="4562061"/>
            <a:ext cx="1127555" cy="28691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A80D34B0-A921-4B36-B977-193C201B3FA5}"/>
              </a:ext>
            </a:extLst>
          </p:cNvPr>
          <p:cNvPicPr>
            <a:picLocks noChangeAspect="1"/>
          </p:cNvPicPr>
          <p:nvPr/>
        </p:nvPicPr>
        <p:blipFill>
          <a:blip r:embed="rId5"/>
          <a:stretch>
            <a:fillRect/>
          </a:stretch>
        </p:blipFill>
        <p:spPr>
          <a:xfrm>
            <a:off x="1767817" y="710388"/>
            <a:ext cx="677368" cy="647263"/>
          </a:xfrm>
          <a:prstGeom prst="rect">
            <a:avLst/>
          </a:prstGeom>
          <a:effectLst>
            <a:glow rad="101600">
              <a:schemeClr val="tx1">
                <a:alpha val="60000"/>
              </a:schemeClr>
            </a:glow>
          </a:effectLst>
        </p:spPr>
      </p:pic>
    </p:spTree>
    <p:extLst>
      <p:ext uri="{BB962C8B-B14F-4D97-AF65-F5344CB8AC3E}">
        <p14:creationId xmlns:p14="http://schemas.microsoft.com/office/powerpoint/2010/main" val="286690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5">
                                            <p:txEl>
                                              <p:pRg st="1" end="1"/>
                                            </p:txEl>
                                          </p:spTgt>
                                        </p:tgtEl>
                                        <p:attrNameLst>
                                          <p:attrName>style.visibility</p:attrName>
                                        </p:attrNameLst>
                                      </p:cBhvr>
                                      <p:to>
                                        <p:strVal val="visible"/>
                                      </p:to>
                                    </p:set>
                                    <p:animEffect transition="in" filter="fade">
                                      <p:cBhvr>
                                        <p:cTn id="46" dur="500"/>
                                        <p:tgtEl>
                                          <p:spTgt spid="5">
                                            <p:txEl>
                                              <p:pRg st="1" end="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nodeType="withEffect">
                                  <p:stCondLst>
                                    <p:cond delay="0"/>
                                  </p:stCondLst>
                                  <p:childTnLst>
                                    <p:set>
                                      <p:cBhvr>
                                        <p:cTn id="62" dur="1" fill="hold">
                                          <p:stCondLst>
                                            <p:cond delay="0"/>
                                          </p:stCondLst>
                                        </p:cTn>
                                        <p:tgtEl>
                                          <p:spTgt spid="5">
                                            <p:txEl>
                                              <p:pRg st="2" end="2"/>
                                            </p:txEl>
                                          </p:spTgt>
                                        </p:tgtEl>
                                        <p:attrNameLst>
                                          <p:attrName>style.visibility</p:attrName>
                                        </p:attrNameLst>
                                      </p:cBhvr>
                                      <p:to>
                                        <p:strVal val="visible"/>
                                      </p:to>
                                    </p:set>
                                    <p:animEffect transition="in" filter="fade">
                                      <p:cBhvr>
                                        <p:cTn id="63" dur="500"/>
                                        <p:tgtEl>
                                          <p:spTgt spid="5">
                                            <p:txEl>
                                              <p:pRg st="2" end="2"/>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5">
                                            <p:txEl>
                                              <p:pRg st="3" end="3"/>
                                            </p:txEl>
                                          </p:spTgt>
                                        </p:tgtEl>
                                        <p:attrNameLst>
                                          <p:attrName>style.visibility</p:attrName>
                                        </p:attrNameLst>
                                      </p:cBhvr>
                                      <p:to>
                                        <p:strVal val="visible"/>
                                      </p:to>
                                    </p:set>
                                    <p:animEffect transition="in" filter="fade">
                                      <p:cBhvr>
                                        <p:cTn id="6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7" grpId="0" animBg="1"/>
      <p:bldP spid="7" grpId="1" animBg="1"/>
      <p:bldP spid="8" grpId="0" animBg="1"/>
      <p:bldP spid="8" grpId="1" animBg="1"/>
      <p:bldP spid="12" grpId="0" animBg="1"/>
      <p:bldP spid="12" grpId="1"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Transmission</a:t>
            </a:r>
          </a:p>
        </p:txBody>
      </p:sp>
      <p:sp>
        <p:nvSpPr>
          <p:cNvPr id="3" name="Text Placeholder 2"/>
          <p:cNvSpPr>
            <a:spLocks noGrp="1"/>
          </p:cNvSpPr>
          <p:nvPr>
            <p:ph type="body" sz="quarter" idx="10"/>
          </p:nvPr>
        </p:nvSpPr>
        <p:spPr/>
        <p:txBody>
          <a:bodyPr/>
          <a:lstStyle/>
          <a:p>
            <a:pPr>
              <a:buClr>
                <a:srgbClr val="FFFF00"/>
              </a:buClr>
              <a:buFont typeface="Wingdings" panose="05000000000000000000" pitchFamily="2" charset="2"/>
              <a:buChar char="Ø"/>
            </a:pPr>
            <a:r>
              <a:rPr lang="en-US" sz="2800" dirty="0"/>
              <a:t> The Transmission Process</a:t>
            </a:r>
          </a:p>
          <a:p>
            <a:pPr>
              <a:buClr>
                <a:srgbClr val="FFFF00"/>
              </a:buClr>
              <a:buFont typeface="Wingdings" panose="05000000000000000000" pitchFamily="2" charset="2"/>
              <a:buChar char="Ø"/>
            </a:pPr>
            <a:r>
              <a:rPr lang="en-US" sz="2800" dirty="0"/>
              <a:t> Who can transmit?</a:t>
            </a:r>
          </a:p>
          <a:p>
            <a:pPr>
              <a:buClr>
                <a:srgbClr val="FFFF00"/>
              </a:buClr>
              <a:buFont typeface="Wingdings" panose="05000000000000000000" pitchFamily="2" charset="2"/>
              <a:buChar char="Ø"/>
            </a:pPr>
            <a:r>
              <a:rPr lang="en-US" sz="2800" dirty="0"/>
              <a:t> DA Routing</a:t>
            </a:r>
          </a:p>
          <a:p>
            <a:pPr>
              <a:buClr>
                <a:srgbClr val="FFFF00"/>
              </a:buClr>
              <a:buFont typeface="Wingdings" panose="05000000000000000000" pitchFamily="2" charset="2"/>
              <a:buChar char="Ø"/>
            </a:pPr>
            <a:r>
              <a:rPr lang="en-US" sz="2800" dirty="0"/>
              <a:t> WIJIS Dashboard</a:t>
            </a:r>
          </a:p>
          <a:p>
            <a:pPr>
              <a:buClr>
                <a:srgbClr val="FFFF00"/>
              </a:buClr>
              <a:buFont typeface="Wingdings" panose="05000000000000000000" pitchFamily="2" charset="2"/>
              <a:buChar char="Ø"/>
            </a:pPr>
            <a:r>
              <a:rPr lang="en-US" sz="2800" dirty="0"/>
              <a:t> Which forms should be transmitted?</a:t>
            </a:r>
          </a:p>
          <a:p>
            <a:endParaRPr lang="en-US" dirty="0"/>
          </a:p>
        </p:txBody>
      </p:sp>
    </p:spTree>
    <p:extLst>
      <p:ext uri="{BB962C8B-B14F-4D97-AF65-F5344CB8AC3E}">
        <p14:creationId xmlns:p14="http://schemas.microsoft.com/office/powerpoint/2010/main" val="2221806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Transmission Process</a:t>
            </a:r>
          </a:p>
        </p:txBody>
      </p:sp>
      <p:sp>
        <p:nvSpPr>
          <p:cNvPr id="3" name="Text Placeholder 2"/>
          <p:cNvSpPr>
            <a:spLocks noGrp="1"/>
          </p:cNvSpPr>
          <p:nvPr>
            <p:ph type="body" sz="quarter" idx="10"/>
          </p:nvPr>
        </p:nvSpPr>
        <p:spPr>
          <a:xfrm>
            <a:off x="1726096" y="1581778"/>
            <a:ext cx="9505950" cy="1210083"/>
          </a:xfrm>
        </p:spPr>
        <p:txBody>
          <a:bodyPr/>
          <a:lstStyle/>
          <a:p>
            <a:pPr>
              <a:buClr>
                <a:srgbClr val="FFFF00"/>
              </a:buClr>
              <a:buFont typeface="Wingdings" panose="05000000000000000000" pitchFamily="2" charset="2"/>
              <a:buChar char="Ø"/>
            </a:pPr>
            <a:r>
              <a:rPr lang="en-US" dirty="0"/>
              <a:t> Transmission extracts, formats, and sends data from the TraCS office database to the WisDOT, DNR, courts, and DA offices. </a:t>
            </a:r>
          </a:p>
          <a:p>
            <a:pPr>
              <a:buClr>
                <a:srgbClr val="FFFF00"/>
              </a:buClr>
              <a:buFont typeface="Wingdings" panose="05000000000000000000" pitchFamily="2" charset="2"/>
              <a:buChar char="Ø"/>
            </a:pPr>
            <a:r>
              <a:rPr lang="en-US" dirty="0"/>
              <a:t> Internet access is required.</a:t>
            </a:r>
          </a:p>
          <a:p>
            <a:endParaRPr lang="en-US" dirty="0"/>
          </a:p>
        </p:txBody>
      </p:sp>
      <p:sp>
        <p:nvSpPr>
          <p:cNvPr id="4" name="Text Placeholder 2"/>
          <p:cNvSpPr txBox="1">
            <a:spLocks/>
          </p:cNvSpPr>
          <p:nvPr/>
        </p:nvSpPr>
        <p:spPr>
          <a:xfrm>
            <a:off x="8466094" y="1566156"/>
            <a:ext cx="3380785" cy="505056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In the </a:t>
            </a:r>
            <a:r>
              <a:rPr lang="en-US" b="1" dirty="0"/>
              <a:t>Forms Manager</a:t>
            </a:r>
            <a:r>
              <a:rPr lang="en-US" dirty="0"/>
              <a:t>, select the forms to transmit.</a:t>
            </a:r>
          </a:p>
          <a:p>
            <a:pPr marL="342900" indent="-342900">
              <a:buClr>
                <a:srgbClr val="FFFF00"/>
              </a:buClr>
              <a:buAutoNum type="arabicPeriod"/>
            </a:pPr>
            <a:r>
              <a:rPr lang="en-US" dirty="0"/>
              <a:t>Press the </a:t>
            </a:r>
            <a:r>
              <a:rPr lang="en-US" b="1" dirty="0"/>
              <a:t>Transmit </a:t>
            </a:r>
            <a:r>
              <a:rPr lang="en-US" dirty="0"/>
              <a:t>button in the </a:t>
            </a:r>
            <a:r>
              <a:rPr lang="en-US" b="1" dirty="0"/>
              <a:t>Data Transfer </a:t>
            </a:r>
            <a:r>
              <a:rPr lang="en-US" dirty="0"/>
              <a:t>ribbon.</a:t>
            </a:r>
          </a:p>
          <a:p>
            <a:pPr marL="342900" indent="-342900">
              <a:buAutoNum type="arabicPeriod"/>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4386" y="2102675"/>
            <a:ext cx="5426875" cy="3546577"/>
          </a:xfrm>
          <a:prstGeom prst="rect">
            <a:avLst/>
          </a:prstGeom>
          <a:effectLst>
            <a:glow rad="101600">
              <a:schemeClr val="tx1">
                <a:alpha val="60000"/>
              </a:schemeClr>
            </a:glo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1220" y="2584153"/>
            <a:ext cx="4273205" cy="2258082"/>
          </a:xfrm>
          <a:prstGeom prst="rect">
            <a:avLst/>
          </a:prstGeom>
          <a:effectLst>
            <a:glow rad="101600">
              <a:schemeClr val="tx1">
                <a:alpha val="60000"/>
              </a:schemeClr>
            </a:glo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7118" y="1918923"/>
            <a:ext cx="5621407" cy="3914079"/>
          </a:xfrm>
          <a:prstGeom prst="rect">
            <a:avLst/>
          </a:prstGeom>
          <a:effectLst>
            <a:glow rad="101600">
              <a:schemeClr val="tx1">
                <a:alpha val="60000"/>
              </a:schemeClr>
            </a:glo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1637" y="1566156"/>
            <a:ext cx="6824457" cy="4939077"/>
          </a:xfrm>
          <a:prstGeom prst="rect">
            <a:avLst/>
          </a:prstGeom>
          <a:effectLst>
            <a:glow rad="101600">
              <a:schemeClr val="tx1">
                <a:alpha val="60000"/>
              </a:schemeClr>
            </a:glow>
          </a:effectLst>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1145" y="3129006"/>
            <a:ext cx="7034949" cy="1470856"/>
          </a:xfrm>
          <a:prstGeom prst="rect">
            <a:avLst/>
          </a:prstGeom>
          <a:effectLst>
            <a:glow rad="101600">
              <a:schemeClr val="tx1">
                <a:alpha val="60000"/>
              </a:schemeClr>
            </a:glow>
          </a:effectLst>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32112" y="2254853"/>
            <a:ext cx="5211417" cy="3561681"/>
          </a:xfrm>
          <a:prstGeom prst="rect">
            <a:avLst/>
          </a:prstGeom>
          <a:effectLst>
            <a:glow rad="101600">
              <a:schemeClr val="tx1">
                <a:alpha val="60000"/>
              </a:schemeClr>
            </a:glow>
          </a:effectLst>
        </p:spPr>
      </p:pic>
    </p:spTree>
    <p:extLst>
      <p:ext uri="{BB962C8B-B14F-4D97-AF65-F5344CB8AC3E}">
        <p14:creationId xmlns:p14="http://schemas.microsoft.com/office/powerpoint/2010/main" val="4140621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500"/>
                                        <p:tgtEl>
                                          <p:spTgt spid="4">
                                            <p:txEl>
                                              <p:pRg st="1" end="1"/>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Who can transmit?</a:t>
            </a:r>
          </a:p>
        </p:txBody>
      </p:sp>
      <p:sp>
        <p:nvSpPr>
          <p:cNvPr id="3" name="Text Placeholder 2"/>
          <p:cNvSpPr>
            <a:spLocks noGrp="1"/>
          </p:cNvSpPr>
          <p:nvPr>
            <p:ph type="body" sz="quarter" idx="10"/>
          </p:nvPr>
        </p:nvSpPr>
        <p:spPr>
          <a:xfrm>
            <a:off x="1725613" y="1681163"/>
            <a:ext cx="5005387" cy="4424185"/>
          </a:xfrm>
        </p:spPr>
        <p:txBody>
          <a:bodyPr/>
          <a:lstStyle/>
          <a:p>
            <a:pPr>
              <a:buClr>
                <a:srgbClr val="FFFF00"/>
              </a:buClr>
              <a:buFont typeface="Wingdings" panose="05000000000000000000" pitchFamily="2" charset="2"/>
              <a:buChar char="Ø"/>
            </a:pPr>
            <a:r>
              <a:rPr lang="en-US" dirty="0"/>
              <a:t> Anyone with supervisor access</a:t>
            </a:r>
          </a:p>
          <a:p>
            <a:pPr>
              <a:buClr>
                <a:srgbClr val="FFFF00"/>
              </a:buClr>
              <a:buFont typeface="Wingdings" panose="05000000000000000000" pitchFamily="2" charset="2"/>
              <a:buChar char="Ø"/>
            </a:pPr>
            <a:r>
              <a:rPr lang="en-US" dirty="0"/>
              <a:t> Need to have permission to see ALL user forms </a:t>
            </a:r>
          </a:p>
          <a:p>
            <a:pPr marL="0" indent="0">
              <a:buNone/>
            </a:pPr>
            <a:endParaRPr lang="en-US" dirty="0"/>
          </a:p>
        </p:txBody>
      </p:sp>
      <p:pic>
        <p:nvPicPr>
          <p:cNvPr id="5" name="Picture 4"/>
          <p:cNvPicPr>
            <a:picLocks noChangeAspect="1"/>
          </p:cNvPicPr>
          <p:nvPr/>
        </p:nvPicPr>
        <p:blipFill>
          <a:blip r:embed="rId3"/>
          <a:stretch>
            <a:fillRect/>
          </a:stretch>
        </p:blipFill>
        <p:spPr>
          <a:xfrm>
            <a:off x="6743700" y="1592382"/>
            <a:ext cx="4895850" cy="4105275"/>
          </a:xfrm>
          <a:prstGeom prst="rect">
            <a:avLst/>
          </a:prstGeom>
          <a:effectLst>
            <a:glow rad="101600">
              <a:schemeClr val="tx1">
                <a:alpha val="60000"/>
              </a:schemeClr>
            </a:glow>
          </a:effectLst>
        </p:spPr>
      </p:pic>
      <p:grpSp>
        <p:nvGrpSpPr>
          <p:cNvPr id="16" name="Group 15"/>
          <p:cNvGrpSpPr/>
          <p:nvPr/>
        </p:nvGrpSpPr>
        <p:grpSpPr>
          <a:xfrm>
            <a:off x="6479177" y="2044700"/>
            <a:ext cx="4250555" cy="2212092"/>
            <a:chOff x="6479177" y="2044700"/>
            <a:chExt cx="4250555" cy="2212092"/>
          </a:xfrm>
        </p:grpSpPr>
        <p:sp>
          <p:nvSpPr>
            <p:cNvPr id="6" name="Oval 5"/>
            <p:cNvSpPr/>
            <p:nvPr/>
          </p:nvSpPr>
          <p:spPr>
            <a:xfrm>
              <a:off x="9931400" y="3690174"/>
              <a:ext cx="798332" cy="56661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p:nvPr/>
          </p:nvCxnSpPr>
          <p:spPr>
            <a:xfrm>
              <a:off x="6479177" y="2044700"/>
              <a:ext cx="3452223" cy="18485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5981304" y="2717800"/>
            <a:ext cx="1803796" cy="2979857"/>
            <a:chOff x="5981304" y="2717800"/>
            <a:chExt cx="1803796" cy="2979857"/>
          </a:xfrm>
        </p:grpSpPr>
        <p:sp>
          <p:nvSpPr>
            <p:cNvPr id="7" name="Oval 6"/>
            <p:cNvSpPr/>
            <p:nvPr/>
          </p:nvSpPr>
          <p:spPr>
            <a:xfrm>
              <a:off x="6591300" y="5210414"/>
              <a:ext cx="1193800" cy="48724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Arrow Connector 10"/>
            <p:cNvCxnSpPr/>
            <p:nvPr/>
          </p:nvCxnSpPr>
          <p:spPr>
            <a:xfrm>
              <a:off x="5981304" y="2717800"/>
              <a:ext cx="1079896" cy="249261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75074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 Routing</a:t>
            </a:r>
          </a:p>
        </p:txBody>
      </p:sp>
      <p:sp>
        <p:nvSpPr>
          <p:cNvPr id="3" name="Text Placeholder 2"/>
          <p:cNvSpPr>
            <a:spLocks noGrp="1"/>
          </p:cNvSpPr>
          <p:nvPr>
            <p:ph type="body" sz="quarter" idx="10"/>
          </p:nvPr>
        </p:nvSpPr>
        <p:spPr>
          <a:xfrm>
            <a:off x="1725613" y="1681163"/>
            <a:ext cx="4611687" cy="3017837"/>
          </a:xfrm>
        </p:spPr>
        <p:txBody>
          <a:bodyPr>
            <a:normAutofit/>
          </a:bodyPr>
          <a:lstStyle/>
          <a:p>
            <a:pPr>
              <a:buClr>
                <a:srgbClr val="FFFF00"/>
              </a:buClr>
              <a:buFont typeface="Wingdings" panose="05000000000000000000" pitchFamily="2" charset="2"/>
              <a:buChar char="Ø"/>
            </a:pPr>
            <a:r>
              <a:rPr lang="en-US" dirty="0"/>
              <a:t> DA Routing field is located in the Plaintiff group on the ELCI, NTC, and DNR forms.</a:t>
            </a:r>
          </a:p>
          <a:p>
            <a:pPr>
              <a:buClr>
                <a:srgbClr val="FFFF00"/>
              </a:buClr>
              <a:buFont typeface="Wingdings" panose="05000000000000000000" pitchFamily="2" charset="2"/>
              <a:buChar char="Ø"/>
            </a:pPr>
            <a:r>
              <a:rPr lang="en-US" dirty="0"/>
              <a:t> DA Routing field is populated based of the statute selected.  Criminal Statutes=YES</a:t>
            </a:r>
          </a:p>
          <a:p>
            <a:pPr>
              <a:buClr>
                <a:srgbClr val="FFFF00"/>
              </a:buClr>
              <a:buFont typeface="Wingdings" panose="05000000000000000000" pitchFamily="2" charset="2"/>
              <a:buChar char="Ø"/>
            </a:pPr>
            <a:r>
              <a:rPr lang="en-US" dirty="0"/>
              <a:t> Citations routed to the DA receive the highest priority in the WIJIS workflow.</a:t>
            </a:r>
          </a:p>
          <a:p>
            <a:pPr>
              <a:buClr>
                <a:srgbClr val="FFFF00"/>
              </a:buClr>
              <a:buFont typeface="Wingdings" panose="05000000000000000000" pitchFamily="2" charset="2"/>
              <a:buChar char="Ø"/>
            </a:pPr>
            <a:r>
              <a:rPr lang="en-US" dirty="0"/>
              <a:t> The DA routing default setting can be changed by creating a statute shortcut.</a:t>
            </a:r>
          </a:p>
        </p:txBody>
      </p:sp>
      <p:pic>
        <p:nvPicPr>
          <p:cNvPr id="4" name="Picture 3"/>
          <p:cNvPicPr>
            <a:picLocks noChangeAspect="1"/>
          </p:cNvPicPr>
          <p:nvPr/>
        </p:nvPicPr>
        <p:blipFill>
          <a:blip r:embed="rId3"/>
          <a:stretch>
            <a:fillRect/>
          </a:stretch>
        </p:blipFill>
        <p:spPr>
          <a:xfrm>
            <a:off x="6221048" y="2166937"/>
            <a:ext cx="5791200" cy="1914525"/>
          </a:xfrm>
          <a:prstGeom prst="rect">
            <a:avLst/>
          </a:prstGeom>
          <a:effectLst>
            <a:glow rad="101600">
              <a:schemeClr val="tx1">
                <a:alpha val="60000"/>
              </a:schemeClr>
            </a:glow>
          </a:effectLst>
        </p:spPr>
      </p:pic>
      <p:sp>
        <p:nvSpPr>
          <p:cNvPr id="5" name="Oval 4"/>
          <p:cNvSpPr/>
          <p:nvPr/>
        </p:nvSpPr>
        <p:spPr>
          <a:xfrm>
            <a:off x="9306045" y="3333509"/>
            <a:ext cx="2333585" cy="59030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3836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WIJIS Dashboard</a:t>
            </a:r>
          </a:p>
        </p:txBody>
      </p:sp>
      <p:sp>
        <p:nvSpPr>
          <p:cNvPr id="3" name="Text Placeholder 2"/>
          <p:cNvSpPr>
            <a:spLocks noGrp="1"/>
          </p:cNvSpPr>
          <p:nvPr>
            <p:ph type="body" sz="quarter" idx="10"/>
          </p:nvPr>
        </p:nvSpPr>
        <p:spPr>
          <a:xfrm>
            <a:off x="9116839" y="1590628"/>
            <a:ext cx="2757482" cy="4846386"/>
          </a:xfrm>
        </p:spPr>
        <p:txBody>
          <a:bodyPr>
            <a:normAutofit lnSpcReduction="10000"/>
          </a:bodyPr>
          <a:lstStyle/>
          <a:p>
            <a:pPr>
              <a:buClr>
                <a:srgbClr val="FFFF00"/>
              </a:buClr>
              <a:buFont typeface="Wingdings" panose="05000000000000000000" pitchFamily="2" charset="2"/>
              <a:buChar char="Ø"/>
            </a:pPr>
            <a:r>
              <a:rPr lang="en-US" dirty="0"/>
              <a:t>Select the WIJIS button</a:t>
            </a:r>
          </a:p>
          <a:p>
            <a:pPr>
              <a:buClr>
                <a:srgbClr val="FFFF00"/>
              </a:buClr>
              <a:buFont typeface="Wingdings" panose="05000000000000000000" pitchFamily="2" charset="2"/>
              <a:buChar char="Ø"/>
            </a:pPr>
            <a:endParaRPr lang="en-US" dirty="0"/>
          </a:p>
          <a:p>
            <a:pPr>
              <a:buClr>
                <a:srgbClr val="FFFF00"/>
              </a:buClr>
              <a:buFont typeface="Wingdings" panose="05000000000000000000" pitchFamily="2" charset="2"/>
              <a:buChar char="Ø"/>
            </a:pPr>
            <a:r>
              <a:rPr lang="en-US" dirty="0"/>
              <a:t>This will take you to the website</a:t>
            </a:r>
          </a:p>
          <a:p>
            <a:pPr lvl="1">
              <a:buClr>
                <a:srgbClr val="FFFF00"/>
              </a:buClr>
              <a:buFont typeface="Courier New" panose="02070309020205020404" pitchFamily="49" charset="0"/>
              <a:buChar char="o"/>
            </a:pPr>
            <a:r>
              <a:rPr lang="en-US" dirty="0"/>
              <a:t>Enter the citation number</a:t>
            </a:r>
          </a:p>
          <a:p>
            <a:pPr>
              <a:buClr>
                <a:srgbClr val="FFFF00"/>
              </a:buClr>
              <a:buFont typeface="Wingdings" panose="05000000000000000000" pitchFamily="2" charset="2"/>
              <a:buChar char="Ø"/>
            </a:pPr>
            <a:endParaRPr lang="en-US" dirty="0"/>
          </a:p>
          <a:p>
            <a:pPr>
              <a:buClr>
                <a:srgbClr val="FFFF00"/>
              </a:buClr>
              <a:buFont typeface="Wingdings" panose="05000000000000000000" pitchFamily="2" charset="2"/>
              <a:buChar char="Ø"/>
            </a:pPr>
            <a:r>
              <a:rPr lang="en-US" dirty="0"/>
              <a:t>Review the results.</a:t>
            </a:r>
          </a:p>
          <a:p>
            <a:pPr>
              <a:buClr>
                <a:srgbClr val="FFFF00"/>
              </a:buClr>
              <a:buFont typeface="Wingdings" panose="05000000000000000000" pitchFamily="2" charset="2"/>
              <a:buChar char="Ø"/>
            </a:pPr>
            <a:endParaRPr lang="en-US" dirty="0"/>
          </a:p>
          <a:p>
            <a:pPr>
              <a:buClr>
                <a:srgbClr val="FFFF00"/>
              </a:buClr>
              <a:buFont typeface="Wingdings" panose="05000000000000000000" pitchFamily="2" charset="2"/>
              <a:buChar char="Ø"/>
            </a:pPr>
            <a:r>
              <a:rPr lang="en-US" dirty="0"/>
              <a:t>Search all records the agency has transmitted</a:t>
            </a:r>
          </a:p>
          <a:p>
            <a:pPr lvl="1">
              <a:buClr>
                <a:srgbClr val="FFFF00"/>
              </a:buClr>
              <a:buFont typeface="Courier New" panose="02070309020205020404" pitchFamily="49" charset="0"/>
              <a:buChar char="o"/>
            </a:pPr>
            <a:r>
              <a:rPr lang="en-US" dirty="0"/>
              <a:t>Specific range of dates</a:t>
            </a:r>
          </a:p>
          <a:p>
            <a:pPr lvl="1">
              <a:buClr>
                <a:srgbClr val="FFFF00"/>
              </a:buClr>
              <a:buFont typeface="Courier New" panose="02070309020205020404" pitchFamily="49" charset="0"/>
              <a:buChar char="o"/>
            </a:pPr>
            <a:r>
              <a:rPr lang="en-US" dirty="0"/>
              <a:t>Select different status levels</a:t>
            </a:r>
          </a:p>
          <a:p>
            <a:pPr marL="0" indent="0">
              <a:buNone/>
            </a:pP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146" y="2258959"/>
            <a:ext cx="5804977" cy="1670245"/>
          </a:xfrm>
          <a:prstGeom prst="rect">
            <a:avLst/>
          </a:prstGeom>
          <a:effectLst>
            <a:glow rad="101600">
              <a:schemeClr val="tx1">
                <a:alpha val="60000"/>
              </a:schemeClr>
            </a:glow>
          </a:effectLst>
        </p:spPr>
      </p:pic>
      <p:sp>
        <p:nvSpPr>
          <p:cNvPr id="7" name="Rectangle 6"/>
          <p:cNvSpPr/>
          <p:nvPr/>
        </p:nvSpPr>
        <p:spPr>
          <a:xfrm>
            <a:off x="7125077" y="2833735"/>
            <a:ext cx="733331" cy="104114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4"/>
          <a:stretch>
            <a:fillRect/>
          </a:stretch>
        </p:blipFill>
        <p:spPr>
          <a:xfrm>
            <a:off x="1726096" y="1783732"/>
            <a:ext cx="6987521" cy="3891512"/>
          </a:xfrm>
          <a:prstGeom prst="rect">
            <a:avLst/>
          </a:prstGeom>
          <a:effectLst>
            <a:glow rad="101600">
              <a:schemeClr val="tx1">
                <a:alpha val="60000"/>
              </a:schemeClr>
            </a:glow>
          </a:effectLst>
        </p:spPr>
      </p:pic>
      <p:pic>
        <p:nvPicPr>
          <p:cNvPr id="9" name="Picture 8"/>
          <p:cNvPicPr>
            <a:picLocks noChangeAspect="1"/>
          </p:cNvPicPr>
          <p:nvPr/>
        </p:nvPicPr>
        <p:blipFill>
          <a:blip r:embed="rId5"/>
          <a:stretch>
            <a:fillRect/>
          </a:stretch>
        </p:blipFill>
        <p:spPr>
          <a:xfrm>
            <a:off x="1726096" y="1783732"/>
            <a:ext cx="6987521" cy="3891512"/>
          </a:xfrm>
          <a:prstGeom prst="rect">
            <a:avLst/>
          </a:prstGeom>
          <a:effectLst>
            <a:glow rad="101600">
              <a:schemeClr val="tx1">
                <a:alpha val="60000"/>
              </a:schemeClr>
            </a:glow>
          </a:effectLst>
        </p:spPr>
      </p:pic>
      <p:pic>
        <p:nvPicPr>
          <p:cNvPr id="10" name="Picture 9"/>
          <p:cNvPicPr>
            <a:picLocks noChangeAspect="1"/>
          </p:cNvPicPr>
          <p:nvPr/>
        </p:nvPicPr>
        <p:blipFill>
          <a:blip r:embed="rId6"/>
          <a:stretch>
            <a:fillRect/>
          </a:stretch>
        </p:blipFill>
        <p:spPr>
          <a:xfrm>
            <a:off x="1726096" y="2191236"/>
            <a:ext cx="6975792" cy="3076503"/>
          </a:xfrm>
          <a:prstGeom prst="rect">
            <a:avLst/>
          </a:prstGeom>
          <a:effectLst>
            <a:glow rad="101600">
              <a:schemeClr val="tx1">
                <a:alpha val="60000"/>
              </a:schemeClr>
            </a:glow>
          </a:effectLst>
        </p:spPr>
      </p:pic>
      <p:pic>
        <p:nvPicPr>
          <p:cNvPr id="11" name="Picture 10"/>
          <p:cNvPicPr>
            <a:picLocks noChangeAspect="1"/>
          </p:cNvPicPr>
          <p:nvPr/>
        </p:nvPicPr>
        <p:blipFill>
          <a:blip r:embed="rId7"/>
          <a:stretch>
            <a:fillRect/>
          </a:stretch>
        </p:blipFill>
        <p:spPr>
          <a:xfrm>
            <a:off x="1808326" y="1783732"/>
            <a:ext cx="6911155" cy="3891512"/>
          </a:xfrm>
          <a:prstGeom prst="rect">
            <a:avLst/>
          </a:prstGeom>
          <a:effectLst>
            <a:glow rad="101600">
              <a:schemeClr val="tx1">
                <a:alpha val="60000"/>
              </a:schemeClr>
            </a:glow>
          </a:effectLst>
        </p:spPr>
      </p:pic>
      <p:pic>
        <p:nvPicPr>
          <p:cNvPr id="12" name="Picture 11"/>
          <p:cNvPicPr>
            <a:picLocks noChangeAspect="1"/>
          </p:cNvPicPr>
          <p:nvPr/>
        </p:nvPicPr>
        <p:blipFill>
          <a:blip r:embed="rId8"/>
          <a:stretch>
            <a:fillRect/>
          </a:stretch>
        </p:blipFill>
        <p:spPr>
          <a:xfrm>
            <a:off x="3091765" y="1522137"/>
            <a:ext cx="4548358" cy="3032750"/>
          </a:xfrm>
          <a:prstGeom prst="rect">
            <a:avLst/>
          </a:prstGeom>
          <a:effectLst>
            <a:glow rad="101600">
              <a:schemeClr val="tx1">
                <a:alpha val="60000"/>
              </a:schemeClr>
            </a:glow>
          </a:effectLst>
        </p:spPr>
      </p:pic>
      <p:pic>
        <p:nvPicPr>
          <p:cNvPr id="13" name="Picture 12"/>
          <p:cNvPicPr>
            <a:picLocks noChangeAspect="1"/>
          </p:cNvPicPr>
          <p:nvPr/>
        </p:nvPicPr>
        <p:blipFill rotWithShape="1">
          <a:blip r:embed="rId9"/>
          <a:srcRect t="2026"/>
          <a:stretch/>
        </p:blipFill>
        <p:spPr>
          <a:xfrm>
            <a:off x="2969246" y="4511234"/>
            <a:ext cx="4670877" cy="2328017"/>
          </a:xfrm>
          <a:prstGeom prst="rect">
            <a:avLst/>
          </a:prstGeom>
          <a:effectLst>
            <a:glow rad="101600">
              <a:schemeClr val="tx1">
                <a:alpha val="60000"/>
              </a:schemeClr>
            </a:glow>
          </a:effectLst>
        </p:spPr>
      </p:pic>
      <p:pic>
        <p:nvPicPr>
          <p:cNvPr id="14" name="Picture 13"/>
          <p:cNvPicPr>
            <a:picLocks noChangeAspect="1"/>
          </p:cNvPicPr>
          <p:nvPr/>
        </p:nvPicPr>
        <p:blipFill>
          <a:blip r:embed="rId10"/>
          <a:stretch>
            <a:fillRect/>
          </a:stretch>
        </p:blipFill>
        <p:spPr>
          <a:xfrm>
            <a:off x="1725381" y="1779222"/>
            <a:ext cx="7113522" cy="3896021"/>
          </a:xfrm>
          <a:prstGeom prst="rect">
            <a:avLst/>
          </a:prstGeom>
          <a:effectLst>
            <a:glow rad="101600">
              <a:schemeClr val="tx1">
                <a:alpha val="60000"/>
              </a:schemeClr>
            </a:glow>
          </a:effectLst>
        </p:spPr>
      </p:pic>
      <p:pic>
        <p:nvPicPr>
          <p:cNvPr id="15" name="Picture 14"/>
          <p:cNvPicPr>
            <a:picLocks noChangeAspect="1"/>
          </p:cNvPicPr>
          <p:nvPr/>
        </p:nvPicPr>
        <p:blipFill rotWithShape="1">
          <a:blip r:embed="rId11"/>
          <a:srcRect t="16062"/>
          <a:stretch/>
        </p:blipFill>
        <p:spPr>
          <a:xfrm>
            <a:off x="3207688" y="4327335"/>
            <a:ext cx="4316512" cy="2382028"/>
          </a:xfrm>
          <a:prstGeom prst="rect">
            <a:avLst/>
          </a:prstGeom>
          <a:effectLst>
            <a:glow rad="101600">
              <a:schemeClr val="tx1">
                <a:alpha val="60000"/>
              </a:schemeClr>
            </a:glow>
          </a:effectLst>
        </p:spPr>
      </p:pic>
      <p:pic>
        <p:nvPicPr>
          <p:cNvPr id="16" name="Picture 15"/>
          <p:cNvPicPr>
            <a:picLocks noChangeAspect="1"/>
          </p:cNvPicPr>
          <p:nvPr/>
        </p:nvPicPr>
        <p:blipFill>
          <a:blip r:embed="rId12"/>
          <a:stretch>
            <a:fillRect/>
          </a:stretch>
        </p:blipFill>
        <p:spPr>
          <a:xfrm>
            <a:off x="3305607" y="1456040"/>
            <a:ext cx="4129075" cy="2871295"/>
          </a:xfrm>
          <a:prstGeom prst="rect">
            <a:avLst/>
          </a:prstGeom>
          <a:effectLst>
            <a:glow rad="101600">
              <a:schemeClr val="tx1">
                <a:alpha val="60000"/>
              </a:schemeClr>
            </a:glow>
          </a:effectLst>
        </p:spPr>
      </p:pic>
      <p:pic>
        <p:nvPicPr>
          <p:cNvPr id="17" name="Picture 16"/>
          <p:cNvPicPr>
            <a:picLocks noChangeAspect="1"/>
          </p:cNvPicPr>
          <p:nvPr/>
        </p:nvPicPr>
        <p:blipFill>
          <a:blip r:embed="rId13"/>
          <a:stretch>
            <a:fillRect/>
          </a:stretch>
        </p:blipFill>
        <p:spPr>
          <a:xfrm>
            <a:off x="1725381" y="1779220"/>
            <a:ext cx="7060905" cy="3816509"/>
          </a:xfrm>
          <a:prstGeom prst="rect">
            <a:avLst/>
          </a:prstGeom>
          <a:effectLst>
            <a:glow rad="101600">
              <a:schemeClr val="tx1">
                <a:alpha val="60000"/>
              </a:schemeClr>
            </a:glow>
          </a:effectLst>
        </p:spPr>
      </p:pic>
      <p:pic>
        <p:nvPicPr>
          <p:cNvPr id="18" name="Picture 17"/>
          <p:cNvPicPr>
            <a:picLocks noChangeAspect="1"/>
          </p:cNvPicPr>
          <p:nvPr/>
        </p:nvPicPr>
        <p:blipFill>
          <a:blip r:embed="rId14"/>
          <a:stretch>
            <a:fillRect/>
          </a:stretch>
        </p:blipFill>
        <p:spPr>
          <a:xfrm>
            <a:off x="1799769" y="1779220"/>
            <a:ext cx="6862641" cy="4124624"/>
          </a:xfrm>
          <a:prstGeom prst="rect">
            <a:avLst/>
          </a:prstGeom>
          <a:effectLst>
            <a:glow rad="101600">
              <a:schemeClr val="tx1">
                <a:alpha val="60000"/>
              </a:schemeClr>
            </a:glow>
          </a:effectLst>
        </p:spPr>
      </p:pic>
      <p:sp>
        <p:nvSpPr>
          <p:cNvPr id="5" name="Rectangle: Rounded Corners 4">
            <a:extLst>
              <a:ext uri="{FF2B5EF4-FFF2-40B4-BE49-F238E27FC236}">
                <a16:creationId xmlns:a16="http://schemas.microsoft.com/office/drawing/2014/main" id="{73030C89-8354-4F56-B3C1-078FB22FBAE0}"/>
              </a:ext>
            </a:extLst>
          </p:cNvPr>
          <p:cNvSpPr/>
          <p:nvPr/>
        </p:nvSpPr>
        <p:spPr>
          <a:xfrm>
            <a:off x="3172691" y="4544291"/>
            <a:ext cx="1995054" cy="33250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Rounded Corners 19">
            <a:extLst>
              <a:ext uri="{FF2B5EF4-FFF2-40B4-BE49-F238E27FC236}">
                <a16:creationId xmlns:a16="http://schemas.microsoft.com/office/drawing/2014/main" id="{24AEBF8B-6150-4862-B7A1-1790C8A0E1E4}"/>
              </a:ext>
            </a:extLst>
          </p:cNvPr>
          <p:cNvSpPr/>
          <p:nvPr/>
        </p:nvSpPr>
        <p:spPr>
          <a:xfrm>
            <a:off x="7772400" y="2784764"/>
            <a:ext cx="498764" cy="223058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extLst>
              <a:ext uri="{FF2B5EF4-FFF2-40B4-BE49-F238E27FC236}">
                <a16:creationId xmlns:a16="http://schemas.microsoft.com/office/drawing/2014/main" id="{4B1CDA2D-6E3E-4658-9BC5-472AA9DBCFFB}"/>
              </a:ext>
            </a:extLst>
          </p:cNvPr>
          <p:cNvSpPr/>
          <p:nvPr/>
        </p:nvSpPr>
        <p:spPr>
          <a:xfrm>
            <a:off x="7495309" y="3934691"/>
            <a:ext cx="928255" cy="26323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extLst>
              <a:ext uri="{FF2B5EF4-FFF2-40B4-BE49-F238E27FC236}">
                <a16:creationId xmlns:a16="http://schemas.microsoft.com/office/drawing/2014/main" id="{E51AD7D7-3D25-4B3A-BC6E-7D786629A142}"/>
              </a:ext>
            </a:extLst>
          </p:cNvPr>
          <p:cNvSpPr/>
          <p:nvPr/>
        </p:nvSpPr>
        <p:spPr>
          <a:xfrm>
            <a:off x="3075709" y="3144982"/>
            <a:ext cx="1440873" cy="3463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2F0FFB14-AE41-453D-A560-E0E14BA32F0B}"/>
              </a:ext>
            </a:extLst>
          </p:cNvPr>
          <p:cNvSpPr/>
          <p:nvPr/>
        </p:nvSpPr>
        <p:spPr>
          <a:xfrm>
            <a:off x="1726096" y="3158836"/>
            <a:ext cx="6975792" cy="148243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Rounded Corners 23">
            <a:extLst>
              <a:ext uri="{FF2B5EF4-FFF2-40B4-BE49-F238E27FC236}">
                <a16:creationId xmlns:a16="http://schemas.microsoft.com/office/drawing/2014/main" id="{62F09923-6E8A-41C1-975D-E1BD2AFCD660}"/>
              </a:ext>
            </a:extLst>
          </p:cNvPr>
          <p:cNvSpPr/>
          <p:nvPr/>
        </p:nvSpPr>
        <p:spPr>
          <a:xfrm>
            <a:off x="1808326" y="3726873"/>
            <a:ext cx="4149129" cy="41563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Rounded Corners 24">
            <a:extLst>
              <a:ext uri="{FF2B5EF4-FFF2-40B4-BE49-F238E27FC236}">
                <a16:creationId xmlns:a16="http://schemas.microsoft.com/office/drawing/2014/main" id="{4D023578-54C4-4F60-8FB9-950C75B7FC52}"/>
              </a:ext>
            </a:extLst>
          </p:cNvPr>
          <p:cNvSpPr/>
          <p:nvPr/>
        </p:nvSpPr>
        <p:spPr>
          <a:xfrm>
            <a:off x="4114800" y="2147455"/>
            <a:ext cx="1274617" cy="4461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Rounded Corners 25">
            <a:extLst>
              <a:ext uri="{FF2B5EF4-FFF2-40B4-BE49-F238E27FC236}">
                <a16:creationId xmlns:a16="http://schemas.microsoft.com/office/drawing/2014/main" id="{AFCB0482-DAA3-4832-98BF-5F1D24CB2B56}"/>
              </a:ext>
            </a:extLst>
          </p:cNvPr>
          <p:cNvSpPr/>
          <p:nvPr/>
        </p:nvSpPr>
        <p:spPr>
          <a:xfrm>
            <a:off x="5943600" y="2008909"/>
            <a:ext cx="1163782" cy="451658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6999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2"/>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childTnLst>
                                </p:cTn>
                              </p:par>
                              <p:par>
                                <p:cTn id="47" presetID="10"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23"/>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0"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500"/>
                                        <p:tgtEl>
                                          <p:spTgt spid="11"/>
                                        </p:tgtEl>
                                      </p:cBhvr>
                                    </p:animEffect>
                                    <p:set>
                                      <p:cBhvr>
                                        <p:cTn id="70" dur="1" fill="hold">
                                          <p:stCondLst>
                                            <p:cond delay="499"/>
                                          </p:stCondLst>
                                        </p:cTn>
                                        <p:tgtEl>
                                          <p:spTgt spid="11"/>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4"/>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par>
                                <p:cTn id="75" presetID="10" presetClass="entr" presetSubtype="0"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500"/>
                                        <p:tgtEl>
                                          <p:spTgt spid="12"/>
                                        </p:tgtEl>
                                      </p:cBhvr>
                                    </p:animEffect>
                                  </p:childTnLst>
                                </p:cTn>
                              </p:par>
                              <p:par>
                                <p:cTn id="78" presetID="10" presetClass="entr" presetSubtype="0" fill="hold" nodeType="with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12"/>
                                        </p:tgtEl>
                                      </p:cBhvr>
                                    </p:animEffect>
                                    <p:set>
                                      <p:cBhvr>
                                        <p:cTn id="85" dur="1" fill="hold">
                                          <p:stCondLst>
                                            <p:cond delay="499"/>
                                          </p:stCondLst>
                                        </p:cTn>
                                        <p:tgtEl>
                                          <p:spTgt spid="12"/>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25"/>
                                        </p:tgtEl>
                                        <p:attrNameLst>
                                          <p:attrName>style.visibility</p:attrName>
                                        </p:attrNameLst>
                                      </p:cBhvr>
                                      <p:to>
                                        <p:strVal val="hidden"/>
                                      </p:to>
                                    </p:set>
                                  </p:childTnLst>
                                </p:cTn>
                              </p:par>
                              <p:par>
                                <p:cTn id="88" presetID="1" presetClass="entr" presetSubtype="0" fill="hold" grpId="0" nodeType="withEffect">
                                  <p:stCondLst>
                                    <p:cond delay="0"/>
                                  </p:stCondLst>
                                  <p:childTnLst>
                                    <p:set>
                                      <p:cBhvr>
                                        <p:cTn id="89" dur="1" fill="hold">
                                          <p:stCondLst>
                                            <p:cond delay="0"/>
                                          </p:stCondLst>
                                        </p:cTn>
                                        <p:tgtEl>
                                          <p:spTgt spid="3">
                                            <p:txEl>
                                              <p:pRg st="8" end="8"/>
                                            </p:txEl>
                                          </p:spTgt>
                                        </p:tgtEl>
                                        <p:attrNameLst>
                                          <p:attrName>style.visibility</p:attrName>
                                        </p:attrNameLst>
                                      </p:cBhvr>
                                      <p:to>
                                        <p:strVal val="visible"/>
                                      </p:to>
                                    </p:set>
                                  </p:childTnLst>
                                </p:cTn>
                              </p:par>
                              <p:par>
                                <p:cTn id="90" presetID="10" presetClass="exit" presetSubtype="0" fill="hold" nodeType="withEffect">
                                  <p:stCondLst>
                                    <p:cond delay="0"/>
                                  </p:stCondLst>
                                  <p:childTnLst>
                                    <p:animEffect transition="out" filter="fade">
                                      <p:cBhvr>
                                        <p:cTn id="91" dur="500"/>
                                        <p:tgtEl>
                                          <p:spTgt spid="13"/>
                                        </p:tgtEl>
                                      </p:cBhvr>
                                    </p:animEffect>
                                    <p:set>
                                      <p:cBhvr>
                                        <p:cTn id="92" dur="1" fill="hold">
                                          <p:stCondLst>
                                            <p:cond delay="499"/>
                                          </p:stCondLst>
                                        </p:cTn>
                                        <p:tgtEl>
                                          <p:spTgt spid="13"/>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5"/>
                                        </p:tgtEl>
                                        <p:attrNameLst>
                                          <p:attrName>style.visibility</p:attrName>
                                        </p:attrNameLst>
                                      </p:cBhvr>
                                      <p:to>
                                        <p:strVal val="visible"/>
                                      </p:to>
                                    </p:set>
                                  </p:childTnLst>
                                </p:cTn>
                              </p:par>
                              <p:par>
                                <p:cTn id="95" presetID="10" presetClass="entr" presetSubtype="0" fill="hold"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14"/>
                                        </p:tgtEl>
                                      </p:cBhvr>
                                    </p:animEffect>
                                    <p:set>
                                      <p:cBhvr>
                                        <p:cTn id="102" dur="1" fill="hold">
                                          <p:stCondLst>
                                            <p:cond delay="499"/>
                                          </p:stCondLst>
                                        </p:cTn>
                                        <p:tgtEl>
                                          <p:spTgt spid="14"/>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5"/>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par>
                                <p:cTn id="107" presetID="10" presetClass="entr" presetSubtype="0" fill="hold" nodeType="with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500"/>
                                        <p:tgtEl>
                                          <p:spTgt spid="16"/>
                                        </p:tgtEl>
                                      </p:cBhvr>
                                    </p:animEffect>
                                  </p:childTnLst>
                                </p:cTn>
                              </p:par>
                              <p:par>
                                <p:cTn id="110" presetID="10" presetClass="entr" presetSubtype="0" fill="hold" nodeType="withEffect">
                                  <p:stCondLst>
                                    <p:cond delay="0"/>
                                  </p:stCondLst>
                                  <p:childTnLst>
                                    <p:set>
                                      <p:cBhvr>
                                        <p:cTn id="111" dur="1" fill="hold">
                                          <p:stCondLst>
                                            <p:cond delay="0"/>
                                          </p:stCondLst>
                                        </p:cTn>
                                        <p:tgtEl>
                                          <p:spTgt spid="15"/>
                                        </p:tgtEl>
                                        <p:attrNameLst>
                                          <p:attrName>style.visibility</p:attrName>
                                        </p:attrNameLst>
                                      </p:cBhvr>
                                      <p:to>
                                        <p:strVal val="visible"/>
                                      </p:to>
                                    </p:set>
                                    <p:animEffect transition="in" filter="fade">
                                      <p:cBhvr>
                                        <p:cTn id="112" dur="500"/>
                                        <p:tgtEl>
                                          <p:spTgt spid="15"/>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nodeType="clickEffect">
                                  <p:stCondLst>
                                    <p:cond delay="0"/>
                                  </p:stCondLst>
                                  <p:childTnLst>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15"/>
                                        </p:tgtEl>
                                      </p:cBhvr>
                                    </p:animEffect>
                                    <p:set>
                                      <p:cBhvr>
                                        <p:cTn id="120" dur="1" fill="hold">
                                          <p:stCondLst>
                                            <p:cond delay="499"/>
                                          </p:stCondLst>
                                        </p:cTn>
                                        <p:tgtEl>
                                          <p:spTgt spid="15"/>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26"/>
                                        </p:tgtEl>
                                        <p:attrNameLst>
                                          <p:attrName>style.visibility</p:attrName>
                                        </p:attrNameLst>
                                      </p:cBhvr>
                                      <p:to>
                                        <p:strVal val="hidden"/>
                                      </p:to>
                                    </p:set>
                                  </p:childTnLst>
                                </p:cTn>
                              </p:par>
                              <p:par>
                                <p:cTn id="123" presetID="1" presetClass="entr" presetSubtype="0" fill="hold" nodeType="withEffect">
                                  <p:stCondLst>
                                    <p:cond delay="0"/>
                                  </p:stCondLst>
                                  <p:childTnLst>
                                    <p:set>
                                      <p:cBhvr>
                                        <p:cTn id="124" dur="1" fill="hold">
                                          <p:stCondLst>
                                            <p:cond delay="0"/>
                                          </p:stCondLst>
                                        </p:cTn>
                                        <p:tgtEl>
                                          <p:spTgt spid="3">
                                            <p:txEl>
                                              <p:pRg st="9" end="9"/>
                                            </p:txEl>
                                          </p:spTgt>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childTnLst>
                                </p:cTn>
                              </p:par>
                              <p:par>
                                <p:cTn id="127" presetID="10" presetClass="entr" presetSubtype="0" fill="hold" nodeType="withEffect">
                                  <p:stCondLst>
                                    <p:cond delay="0"/>
                                  </p:stCondLst>
                                  <p:childTnLst>
                                    <p:set>
                                      <p:cBhvr>
                                        <p:cTn id="128" dur="1" fill="hold">
                                          <p:stCondLst>
                                            <p:cond delay="0"/>
                                          </p:stCondLst>
                                        </p:cTn>
                                        <p:tgtEl>
                                          <p:spTgt spid="17"/>
                                        </p:tgtEl>
                                        <p:attrNameLst>
                                          <p:attrName>style.visibility</p:attrName>
                                        </p:attrNameLst>
                                      </p:cBhvr>
                                      <p:to>
                                        <p:strVal val="visible"/>
                                      </p:to>
                                    </p:set>
                                    <p:animEffect transition="in" filter="fade">
                                      <p:cBhvr>
                                        <p:cTn id="129" dur="500"/>
                                        <p:tgtEl>
                                          <p:spTgt spid="17"/>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nodeType="clickEffect">
                                  <p:stCondLst>
                                    <p:cond delay="0"/>
                                  </p:stCondLst>
                                  <p:childTnLst>
                                    <p:animEffect transition="out" filter="fade">
                                      <p:cBhvr>
                                        <p:cTn id="133" dur="500"/>
                                        <p:tgtEl>
                                          <p:spTgt spid="17"/>
                                        </p:tgtEl>
                                      </p:cBhvr>
                                    </p:animEffect>
                                    <p:set>
                                      <p:cBhvr>
                                        <p:cTn id="134" dur="1" fill="hold">
                                          <p:stCondLst>
                                            <p:cond delay="499"/>
                                          </p:stCondLst>
                                        </p:cTn>
                                        <p:tgtEl>
                                          <p:spTgt spid="17"/>
                                        </p:tgtEl>
                                        <p:attrNameLst>
                                          <p:attrName>style.visibility</p:attrName>
                                        </p:attrNameLst>
                                      </p:cBhvr>
                                      <p:to>
                                        <p:strVal val="hidden"/>
                                      </p:to>
                                    </p:set>
                                  </p:childTnLst>
                                </p:cTn>
                              </p:par>
                              <p:par>
                                <p:cTn id="135" presetID="1" presetClass="exit" presetSubtype="0" fill="hold" grpId="1" nodeType="withEffect">
                                  <p:stCondLst>
                                    <p:cond delay="0"/>
                                  </p:stCondLst>
                                  <p:childTnLst>
                                    <p:set>
                                      <p:cBhvr>
                                        <p:cTn id="136" dur="1" fill="hold">
                                          <p:stCondLst>
                                            <p:cond delay="0"/>
                                          </p:stCondLst>
                                        </p:cTn>
                                        <p:tgtEl>
                                          <p:spTgt spid="21"/>
                                        </p:tgtEl>
                                        <p:attrNameLst>
                                          <p:attrName>style.visibility</p:attrName>
                                        </p:attrNameLst>
                                      </p:cBhvr>
                                      <p:to>
                                        <p:strVal val="hidden"/>
                                      </p:to>
                                    </p:set>
                                  </p:childTnLst>
                                </p:cTn>
                              </p:par>
                              <p:par>
                                <p:cTn id="137" presetID="10" presetClass="entr" presetSubtype="0" fill="hold" nodeType="with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500"/>
                                        <p:tgtEl>
                                          <p:spTgt spid="18"/>
                                        </p:tgtEl>
                                      </p:cBhvr>
                                    </p:animEffect>
                                  </p:childTnLst>
                                </p:cTn>
                              </p:par>
                              <p:par>
                                <p:cTn id="140" presetID="1" presetClass="entr" presetSubtype="0" fill="hold" grpId="0" nodeType="withEffect">
                                  <p:stCondLst>
                                    <p:cond delay="0"/>
                                  </p:stCondLst>
                                  <p:childTnLst>
                                    <p:set>
                                      <p:cBhvr>
                                        <p:cTn id="14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P spid="7" grpId="1" uiExpand="1" animBg="1"/>
      <p:bldP spid="5" grpId="0" animBg="1"/>
      <p:bldP spid="5" grpId="1" animBg="1"/>
      <p:bldP spid="20" grpId="0"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Where do Forms Go?</a:t>
            </a:r>
          </a:p>
        </p:txBody>
      </p:sp>
      <p:graphicFrame>
        <p:nvGraphicFramePr>
          <p:cNvPr id="4" name="Table 3"/>
          <p:cNvGraphicFramePr>
            <a:graphicFrameLocks noGrp="1"/>
          </p:cNvGraphicFramePr>
          <p:nvPr>
            <p:extLst>
              <p:ext uri="{D42A27DB-BD31-4B8C-83A1-F6EECF244321}">
                <p14:modId xmlns:p14="http://schemas.microsoft.com/office/powerpoint/2010/main" val="1909749383"/>
              </p:ext>
            </p:extLst>
          </p:nvPr>
        </p:nvGraphicFramePr>
        <p:xfrm>
          <a:off x="1725613" y="1466556"/>
          <a:ext cx="9505952" cy="5161548"/>
        </p:xfrm>
        <a:graphic>
          <a:graphicData uri="http://schemas.openxmlformats.org/drawingml/2006/table">
            <a:tbl>
              <a:tblPr firstRow="1" firstCol="1" bandRow="1">
                <a:tableStyleId>{5C22544A-7EE6-4342-B048-85BDC9FD1C3A}</a:tableStyleId>
              </a:tblPr>
              <a:tblGrid>
                <a:gridCol w="4752976">
                  <a:extLst>
                    <a:ext uri="{9D8B030D-6E8A-4147-A177-3AD203B41FA5}">
                      <a16:colId xmlns:a16="http://schemas.microsoft.com/office/drawing/2014/main" val="20000"/>
                    </a:ext>
                  </a:extLst>
                </a:gridCol>
                <a:gridCol w="4752976">
                  <a:extLst>
                    <a:ext uri="{9D8B030D-6E8A-4147-A177-3AD203B41FA5}">
                      <a16:colId xmlns:a16="http://schemas.microsoft.com/office/drawing/2014/main" val="20001"/>
                    </a:ext>
                  </a:extLst>
                </a:gridCol>
              </a:tblGrid>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Form</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Disposition</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0"/>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Crash</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DOT</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1"/>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Pursuit</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DOT</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2"/>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ELCI</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WIJIS</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3"/>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NTC</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WIJIS</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4"/>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Warning</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5"/>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DNR Citation</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WIJIS</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6"/>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ea typeface="Calibri" panose="020F0502020204030204" pitchFamily="34" charset="0"/>
                          <a:cs typeface="Segoe UI" panose="020B0502040204020203" pitchFamily="34" charset="0"/>
                        </a:rPr>
                        <a:t>DNR Crash</a:t>
                      </a:r>
                    </a:p>
                  </a:txBody>
                  <a:tcPr marL="68580" marR="68580" marT="0" marB="0"/>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DNR</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656072960"/>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Alcohol</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1" dirty="0">
                          <a:effectLst/>
                          <a:latin typeface="Segoe UI" panose="020B0502040204020203" pitchFamily="34" charset="0"/>
                          <a:cs typeface="Segoe UI" panose="020B0502040204020203" pitchFamily="34" charset="0"/>
                        </a:rPr>
                        <a:t>Printed</a:t>
                      </a:r>
                      <a:r>
                        <a:rPr lang="en-US" sz="1800" b="0" dirty="0">
                          <a:effectLst/>
                          <a:latin typeface="Segoe UI" panose="020B0502040204020203" pitchFamily="34" charset="0"/>
                          <a:cs typeface="Segoe UI" panose="020B0502040204020203" pitchFamily="34" charset="0"/>
                        </a:rPr>
                        <a:t> &amp; </a:t>
                      </a:r>
                      <a:r>
                        <a:rPr lang="en-US" sz="1800" b="1" dirty="0">
                          <a:effectLst/>
                          <a:latin typeface="Segoe UI" panose="020B0502040204020203" pitchFamily="34" charset="0"/>
                          <a:cs typeface="Segoe UI" panose="020B0502040204020203" pitchFamily="34" charset="0"/>
                        </a:rPr>
                        <a:t>Mailed</a:t>
                      </a:r>
                      <a:r>
                        <a:rPr lang="en-US" sz="1800" b="0" dirty="0">
                          <a:effectLst/>
                          <a:latin typeface="Segoe UI" panose="020B0502040204020203" pitchFamily="34" charset="0"/>
                          <a:cs typeface="Segoe UI" panose="020B0502040204020203" pitchFamily="34" charset="0"/>
                        </a:rPr>
                        <a:t> or </a:t>
                      </a:r>
                      <a:r>
                        <a:rPr lang="en-US" sz="1800" b="1" dirty="0">
                          <a:effectLst/>
                          <a:latin typeface="Segoe UI" panose="020B0502040204020203" pitchFamily="34" charset="0"/>
                          <a:cs typeface="Segoe UI" panose="020B0502040204020203" pitchFamily="34" charset="0"/>
                        </a:rPr>
                        <a:t>Emailed</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7"/>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Driver Condition/Behavior</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DOT</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8"/>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Fatal Supplement</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DOT</a:t>
                      </a:r>
                      <a:r>
                        <a:rPr lang="en-US" sz="1800" b="0" dirty="0">
                          <a:effectLst/>
                          <a:latin typeface="Segoe UI" panose="020B0502040204020203" pitchFamily="34" charset="0"/>
                          <a:cs typeface="Segoe UI" panose="020B0502040204020203" pitchFamily="34" charset="0"/>
                        </a:rPr>
                        <a:t>,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09"/>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Citizen Contact</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10"/>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cs typeface="Segoe UI" panose="020B0502040204020203" pitchFamily="34" charset="0"/>
                        </a:rPr>
                        <a:t>Contact Summary</a:t>
                      </a:r>
                      <a:endParaRPr lang="en-US" sz="1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cs typeface="Segoe UI" panose="020B0502040204020203" pitchFamily="34" charset="0"/>
                        </a:rPr>
                        <a:t>Transmit to </a:t>
                      </a:r>
                      <a:r>
                        <a:rPr lang="en-US" sz="1800" b="1" dirty="0">
                          <a:effectLst/>
                          <a:latin typeface="Segoe UI" panose="020B0502040204020203" pitchFamily="34" charset="0"/>
                          <a:cs typeface="Segoe UI" panose="020B0502040204020203" pitchFamily="34" charset="0"/>
                        </a:rPr>
                        <a:t>RMS</a:t>
                      </a:r>
                      <a:endParaRPr lang="en-US" sz="1800" b="1"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tc>
                <a:extLst>
                  <a:ext uri="{0D108BD9-81ED-4DB2-BD59-A6C34878D82A}">
                    <a16:rowId xmlns:a16="http://schemas.microsoft.com/office/drawing/2014/main" val="10011"/>
                  </a:ext>
                </a:extLst>
              </a:tr>
              <a:tr h="368682">
                <a:tc>
                  <a:txBody>
                    <a:bodyPr/>
                    <a:lstStyle/>
                    <a:p>
                      <a:pPr marL="0" marR="0">
                        <a:lnSpc>
                          <a:spcPct val="115000"/>
                        </a:lnSpc>
                        <a:spcBef>
                          <a:spcPts val="0"/>
                        </a:spcBef>
                        <a:spcAft>
                          <a:spcPts val="0"/>
                        </a:spcAft>
                      </a:pPr>
                      <a:r>
                        <a:rPr lang="en-US" sz="1800" dirty="0">
                          <a:effectLst/>
                          <a:latin typeface="Segoe UI" panose="020B0502040204020203" pitchFamily="34" charset="0"/>
                          <a:ea typeface="Calibri" panose="020F0502020204030204" pitchFamily="34" charset="0"/>
                          <a:cs typeface="Segoe UI" panose="020B0502040204020203" pitchFamily="34" charset="0"/>
                        </a:rPr>
                        <a:t>UFAD</a:t>
                      </a:r>
                    </a:p>
                  </a:txBody>
                  <a:tcPr marL="68580" marR="68580" marT="0" marB="0"/>
                </a:tc>
                <a:tc>
                  <a:txBody>
                    <a:bodyPr/>
                    <a:lstStyle/>
                    <a:p>
                      <a:pPr marL="0" marR="0">
                        <a:lnSpc>
                          <a:spcPct val="115000"/>
                        </a:lnSpc>
                        <a:spcBef>
                          <a:spcPts val="0"/>
                        </a:spcBef>
                        <a:spcAft>
                          <a:spcPts val="0"/>
                        </a:spcAft>
                      </a:pPr>
                      <a:r>
                        <a:rPr lang="en-US" sz="1800" b="0" dirty="0">
                          <a:effectLst/>
                          <a:latin typeface="Segoe UI" panose="020B0502040204020203" pitchFamily="34" charset="0"/>
                          <a:ea typeface="Calibri" panose="020F0502020204030204" pitchFamily="34" charset="0"/>
                          <a:cs typeface="Segoe UI" panose="020B0502040204020203" pitchFamily="34" charset="0"/>
                        </a:rPr>
                        <a:t>Transmit to </a:t>
                      </a:r>
                      <a:r>
                        <a:rPr lang="en-US" sz="1800" b="1" dirty="0">
                          <a:effectLst/>
                          <a:latin typeface="Segoe UI" panose="020B0502040204020203" pitchFamily="34" charset="0"/>
                          <a:ea typeface="Calibri" panose="020F0502020204030204" pitchFamily="34" charset="0"/>
                          <a:cs typeface="Segoe UI" panose="020B0502040204020203" pitchFamily="34" charset="0"/>
                        </a:rPr>
                        <a:t>DOJ</a:t>
                      </a:r>
                      <a:r>
                        <a:rPr lang="en-US" sz="1800" b="0" dirty="0">
                          <a:effectLst/>
                          <a:latin typeface="Segoe UI" panose="020B0502040204020203" pitchFamily="34" charset="0"/>
                          <a:ea typeface="Calibri" panose="020F0502020204030204" pitchFamily="34" charset="0"/>
                          <a:cs typeface="Segoe UI" panose="020B0502040204020203" pitchFamily="34" charset="0"/>
                        </a:rPr>
                        <a:t>, </a:t>
                      </a:r>
                      <a:r>
                        <a:rPr lang="en-US" sz="1800" b="1" dirty="0">
                          <a:effectLst/>
                          <a:latin typeface="Segoe UI" panose="020B0502040204020203" pitchFamily="34" charset="0"/>
                          <a:ea typeface="Calibri" panose="020F0502020204030204" pitchFamily="34" charset="0"/>
                          <a:cs typeface="Segoe UI" panose="020B0502040204020203" pitchFamily="34" charset="0"/>
                        </a:rPr>
                        <a:t>RMS</a:t>
                      </a:r>
                    </a:p>
                  </a:txBody>
                  <a:tcPr marL="68580" marR="68580" marT="0" marB="0"/>
                </a:tc>
                <a:extLst>
                  <a:ext uri="{0D108BD9-81ED-4DB2-BD59-A6C34878D82A}">
                    <a16:rowId xmlns:a16="http://schemas.microsoft.com/office/drawing/2014/main" val="2452211927"/>
                  </a:ext>
                </a:extLst>
              </a:tr>
            </a:tbl>
          </a:graphicData>
        </a:graphic>
      </p:graphicFrame>
    </p:spTree>
    <p:extLst>
      <p:ext uri="{BB962C8B-B14F-4D97-AF65-F5344CB8AC3E}">
        <p14:creationId xmlns:p14="http://schemas.microsoft.com/office/powerpoint/2010/main" val="290795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Managing ELCI Citation Numbers</a:t>
            </a:r>
          </a:p>
        </p:txBody>
      </p:sp>
      <p:sp>
        <p:nvSpPr>
          <p:cNvPr id="3" name="Text Placeholder 2"/>
          <p:cNvSpPr>
            <a:spLocks noGrp="1"/>
          </p:cNvSpPr>
          <p:nvPr>
            <p:ph type="body" sz="quarter" idx="10"/>
          </p:nvPr>
        </p:nvSpPr>
        <p:spPr/>
        <p:txBody>
          <a:bodyPr/>
          <a:lstStyle/>
          <a:p>
            <a:pPr>
              <a:buClr>
                <a:srgbClr val="FFFF00"/>
              </a:buClr>
              <a:buFont typeface="Wingdings" panose="05000000000000000000" pitchFamily="2" charset="2"/>
              <a:buChar char="Ø"/>
            </a:pPr>
            <a:r>
              <a:rPr lang="en-US" sz="2800" dirty="0"/>
              <a:t> ELCI Citation Inventory</a:t>
            </a:r>
          </a:p>
          <a:p>
            <a:pPr>
              <a:buClr>
                <a:srgbClr val="FFFF00"/>
              </a:buClr>
              <a:buFont typeface="Wingdings" panose="05000000000000000000" pitchFamily="2" charset="2"/>
              <a:buChar char="Ø"/>
            </a:pPr>
            <a:r>
              <a:rPr lang="en-US" sz="2800" dirty="0"/>
              <a:t> Ordering Citation Numbers</a:t>
            </a:r>
          </a:p>
          <a:p>
            <a:pPr>
              <a:buClr>
                <a:srgbClr val="FFFF00"/>
              </a:buClr>
              <a:buFont typeface="Wingdings" panose="05000000000000000000" pitchFamily="2" charset="2"/>
              <a:buChar char="Ø"/>
            </a:pPr>
            <a:r>
              <a:rPr lang="en-US" sz="2800" dirty="0"/>
              <a:t> Installing Citation Numbers</a:t>
            </a:r>
          </a:p>
          <a:p>
            <a:pPr>
              <a:buClr>
                <a:srgbClr val="FFFF00"/>
              </a:buClr>
              <a:buFont typeface="Wingdings" panose="05000000000000000000" pitchFamily="2" charset="2"/>
              <a:buChar char="Ø"/>
            </a:pPr>
            <a:r>
              <a:rPr lang="en-US" sz="2800" dirty="0"/>
              <a:t> Citation Reporting</a:t>
            </a:r>
          </a:p>
          <a:p>
            <a:pPr marL="0" indent="0">
              <a:buNone/>
            </a:pPr>
            <a:endParaRPr lang="en-US" dirty="0"/>
          </a:p>
        </p:txBody>
      </p:sp>
    </p:spTree>
    <p:extLst>
      <p:ext uri="{BB962C8B-B14F-4D97-AF65-F5344CB8AC3E}">
        <p14:creationId xmlns:p14="http://schemas.microsoft.com/office/powerpoint/2010/main" val="2826061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Forms Life Cycle</a:t>
            </a:r>
          </a:p>
        </p:txBody>
      </p:sp>
      <p:pic>
        <p:nvPicPr>
          <p:cNvPr id="147" name="Picture 146"/>
          <p:cNvPicPr>
            <a:picLocks noChangeAspect="1"/>
          </p:cNvPicPr>
          <p:nvPr/>
        </p:nvPicPr>
        <p:blipFill>
          <a:blip r:embed="rId3"/>
          <a:stretch>
            <a:fillRect/>
          </a:stretch>
        </p:blipFill>
        <p:spPr>
          <a:xfrm>
            <a:off x="6030214" y="1571210"/>
            <a:ext cx="2164355" cy="597063"/>
          </a:xfrm>
          <a:prstGeom prst="rect">
            <a:avLst/>
          </a:prstGeom>
          <a:effectLst>
            <a:glow rad="101600">
              <a:schemeClr val="tx1">
                <a:alpha val="60000"/>
              </a:schemeClr>
            </a:glow>
          </a:effectLst>
        </p:spPr>
      </p:pic>
      <p:pic>
        <p:nvPicPr>
          <p:cNvPr id="148" name="Picture 147"/>
          <p:cNvPicPr>
            <a:picLocks noChangeAspect="1"/>
          </p:cNvPicPr>
          <p:nvPr/>
        </p:nvPicPr>
        <p:blipFill>
          <a:blip r:embed="rId4"/>
          <a:stretch>
            <a:fillRect/>
          </a:stretch>
        </p:blipFill>
        <p:spPr>
          <a:xfrm>
            <a:off x="6238444" y="2623833"/>
            <a:ext cx="1747896" cy="707279"/>
          </a:xfrm>
          <a:prstGeom prst="rect">
            <a:avLst/>
          </a:prstGeom>
          <a:effectLst>
            <a:glow rad="101600">
              <a:schemeClr val="tx1">
                <a:alpha val="60000"/>
              </a:schemeClr>
            </a:glow>
          </a:effectLst>
        </p:spPr>
      </p:pic>
      <p:pic>
        <p:nvPicPr>
          <p:cNvPr id="150" name="Picture 149"/>
          <p:cNvPicPr>
            <a:picLocks noChangeAspect="1"/>
          </p:cNvPicPr>
          <p:nvPr/>
        </p:nvPicPr>
        <p:blipFill>
          <a:blip r:embed="rId5"/>
          <a:stretch>
            <a:fillRect/>
          </a:stretch>
        </p:blipFill>
        <p:spPr>
          <a:xfrm>
            <a:off x="6151979" y="3438648"/>
            <a:ext cx="1920826" cy="782033"/>
          </a:xfrm>
          <a:prstGeom prst="rect">
            <a:avLst/>
          </a:prstGeom>
          <a:effectLst>
            <a:glow rad="101600">
              <a:schemeClr val="tx1">
                <a:alpha val="60000"/>
              </a:schemeClr>
            </a:glow>
          </a:effectLst>
        </p:spPr>
      </p:pic>
      <p:pic>
        <p:nvPicPr>
          <p:cNvPr id="152" name="Picture 151"/>
          <p:cNvPicPr>
            <a:picLocks noChangeAspect="1"/>
          </p:cNvPicPr>
          <p:nvPr/>
        </p:nvPicPr>
        <p:blipFill>
          <a:blip r:embed="rId6"/>
          <a:stretch>
            <a:fillRect/>
          </a:stretch>
        </p:blipFill>
        <p:spPr>
          <a:xfrm>
            <a:off x="6180058" y="4250849"/>
            <a:ext cx="1853582" cy="654205"/>
          </a:xfrm>
          <a:prstGeom prst="rect">
            <a:avLst/>
          </a:prstGeom>
          <a:effectLst>
            <a:glow rad="101600">
              <a:schemeClr val="tx1">
                <a:alpha val="60000"/>
              </a:schemeClr>
            </a:glow>
          </a:effectLst>
        </p:spPr>
      </p:pic>
      <p:pic>
        <p:nvPicPr>
          <p:cNvPr id="154" name="Picture 153"/>
          <p:cNvPicPr>
            <a:picLocks noChangeAspect="1"/>
          </p:cNvPicPr>
          <p:nvPr/>
        </p:nvPicPr>
        <p:blipFill>
          <a:blip r:embed="rId7"/>
          <a:stretch>
            <a:fillRect/>
          </a:stretch>
        </p:blipFill>
        <p:spPr>
          <a:xfrm>
            <a:off x="6051939" y="5263208"/>
            <a:ext cx="2120906" cy="1408662"/>
          </a:xfrm>
          <a:prstGeom prst="rect">
            <a:avLst/>
          </a:prstGeom>
          <a:effectLst>
            <a:glow rad="101600">
              <a:schemeClr val="tx1">
                <a:alpha val="60000"/>
              </a:schemeClr>
            </a:glow>
          </a:effectLst>
        </p:spPr>
      </p:pic>
      <p:pic>
        <p:nvPicPr>
          <p:cNvPr id="155" name="Picture 154"/>
          <p:cNvPicPr>
            <a:picLocks noChangeAspect="1"/>
          </p:cNvPicPr>
          <p:nvPr/>
        </p:nvPicPr>
        <p:blipFill>
          <a:blip r:embed="rId8"/>
          <a:stretch>
            <a:fillRect/>
          </a:stretch>
        </p:blipFill>
        <p:spPr>
          <a:xfrm>
            <a:off x="1959835" y="3116055"/>
            <a:ext cx="1226985" cy="1401273"/>
          </a:xfrm>
          <a:prstGeom prst="rect">
            <a:avLst/>
          </a:prstGeom>
          <a:effectLst>
            <a:glow rad="101600">
              <a:schemeClr val="tx1">
                <a:alpha val="60000"/>
              </a:schemeClr>
            </a:glow>
          </a:effectLst>
        </p:spPr>
      </p:pic>
      <p:pic>
        <p:nvPicPr>
          <p:cNvPr id="156" name="Picture 155"/>
          <p:cNvPicPr>
            <a:picLocks noChangeAspect="1"/>
          </p:cNvPicPr>
          <p:nvPr/>
        </p:nvPicPr>
        <p:blipFill>
          <a:blip r:embed="rId9"/>
          <a:stretch>
            <a:fillRect/>
          </a:stretch>
        </p:blipFill>
        <p:spPr>
          <a:xfrm>
            <a:off x="1956804" y="5000517"/>
            <a:ext cx="1116847" cy="746781"/>
          </a:xfrm>
          <a:prstGeom prst="rect">
            <a:avLst/>
          </a:prstGeom>
          <a:effectLst>
            <a:glow rad="101600">
              <a:schemeClr val="tx1">
                <a:alpha val="60000"/>
              </a:schemeClr>
            </a:glow>
          </a:effectLst>
        </p:spPr>
      </p:pic>
      <p:pic>
        <p:nvPicPr>
          <p:cNvPr id="157" name="Picture 156"/>
          <p:cNvPicPr>
            <a:picLocks noChangeAspect="1"/>
          </p:cNvPicPr>
          <p:nvPr/>
        </p:nvPicPr>
        <p:blipFill>
          <a:blip r:embed="rId10"/>
          <a:stretch>
            <a:fillRect/>
          </a:stretch>
        </p:blipFill>
        <p:spPr>
          <a:xfrm>
            <a:off x="4244658" y="3116055"/>
            <a:ext cx="497024" cy="1401273"/>
          </a:xfrm>
          <a:prstGeom prst="rect">
            <a:avLst/>
          </a:prstGeom>
          <a:effectLst>
            <a:glow rad="101600">
              <a:schemeClr val="tx1">
                <a:alpha val="60000"/>
              </a:schemeClr>
            </a:glow>
          </a:effectLst>
        </p:spPr>
      </p:pic>
      <p:pic>
        <p:nvPicPr>
          <p:cNvPr id="158" name="Picture 157"/>
          <p:cNvPicPr>
            <a:picLocks noChangeAspect="1"/>
          </p:cNvPicPr>
          <p:nvPr/>
        </p:nvPicPr>
        <p:blipFill>
          <a:blip r:embed="rId11"/>
          <a:stretch>
            <a:fillRect/>
          </a:stretch>
        </p:blipFill>
        <p:spPr>
          <a:xfrm>
            <a:off x="3873277" y="5000516"/>
            <a:ext cx="1245374" cy="746781"/>
          </a:xfrm>
          <a:prstGeom prst="rect">
            <a:avLst/>
          </a:prstGeom>
          <a:effectLst>
            <a:glow rad="101600">
              <a:schemeClr val="tx1">
                <a:alpha val="60000"/>
              </a:schemeClr>
            </a:glow>
          </a:effectLst>
        </p:spPr>
      </p:pic>
      <p:pic>
        <p:nvPicPr>
          <p:cNvPr id="159" name="Picture 158"/>
          <p:cNvPicPr>
            <a:picLocks noChangeAspect="1"/>
          </p:cNvPicPr>
          <p:nvPr/>
        </p:nvPicPr>
        <p:blipFill>
          <a:blip r:embed="rId12"/>
          <a:stretch>
            <a:fillRect/>
          </a:stretch>
        </p:blipFill>
        <p:spPr>
          <a:xfrm>
            <a:off x="9563002" y="3015878"/>
            <a:ext cx="1669256" cy="1669256"/>
          </a:xfrm>
          <a:prstGeom prst="rect">
            <a:avLst/>
          </a:prstGeom>
          <a:effectLst>
            <a:glow rad="101600">
              <a:schemeClr val="tx1">
                <a:alpha val="60000"/>
              </a:schemeClr>
            </a:glow>
          </a:effectLst>
        </p:spPr>
      </p:pic>
      <p:cxnSp>
        <p:nvCxnSpPr>
          <p:cNvPr id="165" name="Straight Arrow Connector 164"/>
          <p:cNvCxnSpPr>
            <a:cxnSpLocks/>
          </p:cNvCxnSpPr>
          <p:nvPr/>
        </p:nvCxnSpPr>
        <p:spPr>
          <a:xfrm>
            <a:off x="7112392" y="2109908"/>
            <a:ext cx="0" cy="418238"/>
          </a:xfrm>
          <a:prstGeom prst="straightConnector1">
            <a:avLst/>
          </a:prstGeom>
          <a:ln w="38100" cmpd="sng">
            <a:solidFill>
              <a:schemeClr val="bg1"/>
            </a:solidFill>
            <a:prstDash val="lgDash"/>
            <a:tailEnd type="arrow"/>
          </a:ln>
          <a:effectLst>
            <a:glow rad="25400">
              <a:schemeClr val="tx1"/>
            </a:glow>
          </a:effectLst>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stCxn id="155" idx="3"/>
            <a:endCxn id="157" idx="1"/>
          </p:cNvCxnSpPr>
          <p:nvPr/>
        </p:nvCxnSpPr>
        <p:spPr>
          <a:xfrm>
            <a:off x="3186820" y="3816692"/>
            <a:ext cx="1057838" cy="0"/>
          </a:xfrm>
          <a:prstGeom prst="straightConnector1">
            <a:avLst/>
          </a:prstGeom>
          <a:noFill/>
          <a:ln w="38100" cap="flat" cmpd="sng" algn="ctr">
            <a:solidFill>
              <a:srgbClr val="FF0000"/>
            </a:solidFill>
            <a:prstDash val="lgDash"/>
            <a:tailEnd type="triangle"/>
          </a:ln>
          <a:effectLst>
            <a:glow rad="25400">
              <a:schemeClr val="tx1"/>
            </a:glow>
          </a:effectLst>
        </p:spPr>
      </p:cxnSp>
      <p:cxnSp>
        <p:nvCxnSpPr>
          <p:cNvPr id="173" name="Straight Arrow Connector 172"/>
          <p:cNvCxnSpPr>
            <a:stCxn id="156" idx="3"/>
            <a:endCxn id="158" idx="1"/>
          </p:cNvCxnSpPr>
          <p:nvPr/>
        </p:nvCxnSpPr>
        <p:spPr>
          <a:xfrm flipV="1">
            <a:off x="3073651" y="5373907"/>
            <a:ext cx="799626" cy="1"/>
          </a:xfrm>
          <a:prstGeom prst="straightConnector1">
            <a:avLst/>
          </a:prstGeom>
          <a:noFill/>
          <a:ln w="38100" cap="flat" cmpd="sng" algn="ctr">
            <a:solidFill>
              <a:srgbClr val="FFFF00"/>
            </a:solidFill>
            <a:prstDash val="lgDash"/>
            <a:tailEnd type="triangle"/>
          </a:ln>
          <a:effectLst>
            <a:glow rad="25400">
              <a:schemeClr val="tx1"/>
            </a:glow>
          </a:effectLst>
        </p:spPr>
      </p:cxnSp>
      <p:cxnSp>
        <p:nvCxnSpPr>
          <p:cNvPr id="177" name="Straight Arrow Connector 176"/>
          <p:cNvCxnSpPr>
            <a:stCxn id="157" idx="3"/>
            <a:endCxn id="147" idx="1"/>
          </p:cNvCxnSpPr>
          <p:nvPr/>
        </p:nvCxnSpPr>
        <p:spPr>
          <a:xfrm flipV="1">
            <a:off x="4741682" y="1869742"/>
            <a:ext cx="1288532" cy="1946950"/>
          </a:xfrm>
          <a:prstGeom prst="straightConnector1">
            <a:avLst/>
          </a:prstGeom>
          <a:noFill/>
          <a:ln w="38100" cap="flat" cmpd="sng" algn="ctr">
            <a:solidFill>
              <a:srgbClr val="FF0000"/>
            </a:solidFill>
            <a:prstDash val="lgDash"/>
            <a:tailEnd type="triangle"/>
          </a:ln>
          <a:effectLst>
            <a:glow rad="25400">
              <a:schemeClr val="tx1"/>
            </a:glow>
          </a:effectLst>
        </p:spPr>
      </p:cxnSp>
      <p:cxnSp>
        <p:nvCxnSpPr>
          <p:cNvPr id="180" name="Straight Arrow Connector 179"/>
          <p:cNvCxnSpPr>
            <a:stCxn id="157" idx="3"/>
          </p:cNvCxnSpPr>
          <p:nvPr/>
        </p:nvCxnSpPr>
        <p:spPr>
          <a:xfrm flipV="1">
            <a:off x="4741682" y="2959027"/>
            <a:ext cx="1496762" cy="857665"/>
          </a:xfrm>
          <a:prstGeom prst="straightConnector1">
            <a:avLst/>
          </a:prstGeom>
          <a:noFill/>
          <a:ln w="38100" cap="flat" cmpd="sng" algn="ctr">
            <a:solidFill>
              <a:srgbClr val="FF0000"/>
            </a:solidFill>
            <a:prstDash val="lgDash"/>
            <a:tailEnd type="triangle"/>
          </a:ln>
          <a:effectLst>
            <a:glow rad="25400">
              <a:schemeClr val="tx1"/>
            </a:glow>
          </a:effectLst>
        </p:spPr>
      </p:cxnSp>
      <p:cxnSp>
        <p:nvCxnSpPr>
          <p:cNvPr id="183" name="Straight Arrow Connector 182"/>
          <p:cNvCxnSpPr>
            <a:stCxn id="157" idx="3"/>
            <a:endCxn id="150" idx="1"/>
          </p:cNvCxnSpPr>
          <p:nvPr/>
        </p:nvCxnSpPr>
        <p:spPr>
          <a:xfrm>
            <a:off x="4741682" y="3816692"/>
            <a:ext cx="1410297" cy="12973"/>
          </a:xfrm>
          <a:prstGeom prst="straightConnector1">
            <a:avLst/>
          </a:prstGeom>
          <a:noFill/>
          <a:ln w="38100" cap="flat" cmpd="sng" algn="ctr">
            <a:solidFill>
              <a:srgbClr val="FF0000"/>
            </a:solidFill>
            <a:prstDash val="lgDash"/>
            <a:tailEnd type="triangle"/>
          </a:ln>
          <a:effectLst>
            <a:glow rad="25400">
              <a:schemeClr val="tx1"/>
            </a:glow>
          </a:effectLst>
        </p:spPr>
      </p:cxnSp>
      <p:cxnSp>
        <p:nvCxnSpPr>
          <p:cNvPr id="186" name="Straight Arrow Connector 185"/>
          <p:cNvCxnSpPr>
            <a:stCxn id="157" idx="3"/>
            <a:endCxn id="152" idx="1"/>
          </p:cNvCxnSpPr>
          <p:nvPr/>
        </p:nvCxnSpPr>
        <p:spPr>
          <a:xfrm>
            <a:off x="4741682" y="3816692"/>
            <a:ext cx="1438376" cy="761260"/>
          </a:xfrm>
          <a:prstGeom prst="straightConnector1">
            <a:avLst/>
          </a:prstGeom>
          <a:noFill/>
          <a:ln w="38100" cap="flat" cmpd="sng" algn="ctr">
            <a:solidFill>
              <a:srgbClr val="FF0000"/>
            </a:solidFill>
            <a:prstDash val="lgDash"/>
            <a:tailEnd type="triangle"/>
          </a:ln>
          <a:effectLst>
            <a:glow rad="25400">
              <a:schemeClr val="tx1"/>
            </a:glow>
          </a:effectLst>
        </p:spPr>
      </p:cxnSp>
      <p:cxnSp>
        <p:nvCxnSpPr>
          <p:cNvPr id="189" name="Straight Arrow Connector 188"/>
          <p:cNvCxnSpPr>
            <a:stCxn id="157" idx="3"/>
            <a:endCxn id="154" idx="1"/>
          </p:cNvCxnSpPr>
          <p:nvPr/>
        </p:nvCxnSpPr>
        <p:spPr>
          <a:xfrm>
            <a:off x="4741682" y="3816692"/>
            <a:ext cx="1310257" cy="2150847"/>
          </a:xfrm>
          <a:prstGeom prst="straightConnector1">
            <a:avLst/>
          </a:prstGeom>
          <a:noFill/>
          <a:ln w="38100" cap="flat" cmpd="sng" algn="ctr">
            <a:solidFill>
              <a:srgbClr val="FF0000"/>
            </a:solidFill>
            <a:prstDash val="lgDash"/>
            <a:tailEnd type="triangle"/>
          </a:ln>
          <a:effectLst>
            <a:glow rad="25400">
              <a:schemeClr val="tx1"/>
            </a:glow>
          </a:effectLst>
        </p:spPr>
      </p:cxnSp>
      <p:cxnSp>
        <p:nvCxnSpPr>
          <p:cNvPr id="192" name="Straight Arrow Connector 191"/>
          <p:cNvCxnSpPr>
            <a:cxnSpLocks/>
          </p:cNvCxnSpPr>
          <p:nvPr/>
        </p:nvCxnSpPr>
        <p:spPr>
          <a:xfrm flipV="1">
            <a:off x="5118651" y="4713270"/>
            <a:ext cx="1033328" cy="688773"/>
          </a:xfrm>
          <a:prstGeom prst="straightConnector1">
            <a:avLst/>
          </a:prstGeom>
          <a:noFill/>
          <a:ln w="38100" cap="flat" cmpd="sng" algn="ctr">
            <a:solidFill>
              <a:srgbClr val="FFFF00"/>
            </a:solidFill>
            <a:prstDash val="lgDash"/>
            <a:tailEnd type="triangle"/>
          </a:ln>
          <a:effectLst>
            <a:glow rad="25400">
              <a:schemeClr val="tx1"/>
            </a:glow>
          </a:effectLst>
        </p:spPr>
      </p:cxnSp>
      <p:cxnSp>
        <p:nvCxnSpPr>
          <p:cNvPr id="195" name="Straight Arrow Connector 194"/>
          <p:cNvCxnSpPr>
            <a:cxnSpLocks/>
            <a:stCxn id="158" idx="3"/>
          </p:cNvCxnSpPr>
          <p:nvPr/>
        </p:nvCxnSpPr>
        <p:spPr>
          <a:xfrm>
            <a:off x="5118651" y="5373907"/>
            <a:ext cx="911563" cy="829945"/>
          </a:xfrm>
          <a:prstGeom prst="straightConnector1">
            <a:avLst/>
          </a:prstGeom>
          <a:noFill/>
          <a:ln w="38100" cap="flat" cmpd="sng" algn="ctr">
            <a:solidFill>
              <a:srgbClr val="FFFF00"/>
            </a:solidFill>
            <a:prstDash val="lgDash"/>
            <a:tailEnd type="triangle"/>
          </a:ln>
          <a:effectLst>
            <a:glow rad="25400">
              <a:schemeClr val="tx1"/>
            </a:glow>
          </a:effectLst>
        </p:spPr>
      </p:cxnSp>
      <p:cxnSp>
        <p:nvCxnSpPr>
          <p:cNvPr id="199" name="Straight Arrow Connector 198"/>
          <p:cNvCxnSpPr>
            <a:stCxn id="148" idx="3"/>
          </p:cNvCxnSpPr>
          <p:nvPr/>
        </p:nvCxnSpPr>
        <p:spPr>
          <a:xfrm>
            <a:off x="7986340" y="2977473"/>
            <a:ext cx="1576662" cy="766452"/>
          </a:xfrm>
          <a:prstGeom prst="straightConnector1">
            <a:avLst/>
          </a:prstGeom>
          <a:noFill/>
          <a:ln w="38100" cap="flat" cmpd="sng" algn="ctr">
            <a:solidFill>
              <a:schemeClr val="accent1"/>
            </a:solidFill>
            <a:prstDash val="lgDash"/>
            <a:tailEnd type="triangle"/>
          </a:ln>
          <a:effectLst>
            <a:glow rad="25400">
              <a:schemeClr val="tx1"/>
            </a:glow>
          </a:effectLst>
        </p:spPr>
      </p:cxnSp>
      <p:cxnSp>
        <p:nvCxnSpPr>
          <p:cNvPr id="202" name="Straight Arrow Connector 201"/>
          <p:cNvCxnSpPr>
            <a:stCxn id="152" idx="3"/>
          </p:cNvCxnSpPr>
          <p:nvPr/>
        </p:nvCxnSpPr>
        <p:spPr>
          <a:xfrm flipV="1">
            <a:off x="8033640" y="4010890"/>
            <a:ext cx="1529362" cy="567062"/>
          </a:xfrm>
          <a:prstGeom prst="straightConnector1">
            <a:avLst/>
          </a:prstGeom>
          <a:noFill/>
          <a:ln w="38100" cap="flat" cmpd="sng" algn="ctr">
            <a:solidFill>
              <a:schemeClr val="accent1"/>
            </a:solidFill>
            <a:prstDash val="lgDash"/>
            <a:tailEnd type="triangle"/>
          </a:ln>
          <a:effectLst>
            <a:glow rad="25400">
              <a:schemeClr val="tx1"/>
            </a:glow>
          </a:effectLst>
        </p:spPr>
      </p:cxnSp>
      <p:cxnSp>
        <p:nvCxnSpPr>
          <p:cNvPr id="205" name="Straight Arrow Connector 204"/>
          <p:cNvCxnSpPr>
            <a:stCxn id="159" idx="1"/>
            <a:endCxn id="150" idx="3"/>
          </p:cNvCxnSpPr>
          <p:nvPr/>
        </p:nvCxnSpPr>
        <p:spPr>
          <a:xfrm flipH="1" flipV="1">
            <a:off x="8072805" y="3829665"/>
            <a:ext cx="1490197" cy="20841"/>
          </a:xfrm>
          <a:prstGeom prst="straightConnector1">
            <a:avLst/>
          </a:prstGeom>
          <a:noFill/>
          <a:ln w="38100" cap="flat" cmpd="sng" algn="ctr">
            <a:solidFill>
              <a:schemeClr val="accent1"/>
            </a:solidFill>
            <a:prstDash val="lgDash"/>
            <a:tailEnd type="triangle"/>
          </a:ln>
          <a:effectLst>
            <a:glow rad="25400">
              <a:schemeClr val="tx1"/>
            </a:glow>
          </a:effectLst>
        </p:spPr>
      </p:cxnSp>
      <p:cxnSp>
        <p:nvCxnSpPr>
          <p:cNvPr id="224" name="Straight Arrow Connector 223"/>
          <p:cNvCxnSpPr>
            <a:stCxn id="154" idx="3"/>
          </p:cNvCxnSpPr>
          <p:nvPr/>
        </p:nvCxnSpPr>
        <p:spPr>
          <a:xfrm flipV="1">
            <a:off x="8172845" y="4685135"/>
            <a:ext cx="2364838" cy="1282404"/>
          </a:xfrm>
          <a:prstGeom prst="straightConnector1">
            <a:avLst/>
          </a:prstGeom>
          <a:noFill/>
          <a:ln w="38100" cap="flat" cmpd="sng" algn="ctr">
            <a:solidFill>
              <a:schemeClr val="accent1"/>
            </a:solidFill>
            <a:prstDash val="lgDash"/>
            <a:tailEnd type="triangle"/>
          </a:ln>
          <a:effectLst>
            <a:glow rad="25400">
              <a:schemeClr val="tx1"/>
            </a:glow>
          </a:effectLst>
        </p:spPr>
      </p:cxnSp>
      <p:cxnSp>
        <p:nvCxnSpPr>
          <p:cNvPr id="231" name="Straight Arrow Connector 230"/>
          <p:cNvCxnSpPr>
            <a:cxnSpLocks/>
          </p:cNvCxnSpPr>
          <p:nvPr/>
        </p:nvCxnSpPr>
        <p:spPr>
          <a:xfrm flipV="1">
            <a:off x="5118651" y="4517328"/>
            <a:ext cx="4444351" cy="907969"/>
          </a:xfrm>
          <a:prstGeom prst="straightConnector1">
            <a:avLst/>
          </a:prstGeom>
          <a:noFill/>
          <a:ln w="38100" cap="flat" cmpd="sng" algn="ctr">
            <a:solidFill>
              <a:srgbClr val="FFFF00"/>
            </a:solidFill>
            <a:prstDash val="lgDash"/>
            <a:tailEnd type="triangle"/>
          </a:ln>
          <a:effectLst>
            <a:glow rad="25400">
              <a:schemeClr val="tx1"/>
            </a:glow>
          </a:effectLst>
        </p:spPr>
      </p:cxnSp>
    </p:spTree>
    <p:extLst>
      <p:ext uri="{BB962C8B-B14F-4D97-AF65-F5344CB8AC3E}">
        <p14:creationId xmlns:p14="http://schemas.microsoft.com/office/powerpoint/2010/main" val="2618563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wipe(left)">
                                      <p:cBhvr>
                                        <p:cTn id="7" dur="500"/>
                                        <p:tgtEl>
                                          <p:spTgt spid="1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7"/>
                                        </p:tgtEl>
                                        <p:attrNameLst>
                                          <p:attrName>style.visibility</p:attrName>
                                        </p:attrNameLst>
                                      </p:cBhvr>
                                      <p:to>
                                        <p:strVal val="visible"/>
                                      </p:to>
                                    </p:set>
                                    <p:animEffect transition="in" filter="wipe(down)">
                                      <p:cBhvr>
                                        <p:cTn id="12" dur="500"/>
                                        <p:tgtEl>
                                          <p:spTgt spid="17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0"/>
                                        </p:tgtEl>
                                        <p:attrNameLst>
                                          <p:attrName>style.visibility</p:attrName>
                                        </p:attrNameLst>
                                      </p:cBhvr>
                                      <p:to>
                                        <p:strVal val="visible"/>
                                      </p:to>
                                    </p:set>
                                    <p:animEffect transition="in" filter="wipe(down)">
                                      <p:cBhvr>
                                        <p:cTn id="17" dur="500"/>
                                        <p:tgtEl>
                                          <p:spTgt spid="1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3"/>
                                        </p:tgtEl>
                                        <p:attrNameLst>
                                          <p:attrName>style.visibility</p:attrName>
                                        </p:attrNameLst>
                                      </p:cBhvr>
                                      <p:to>
                                        <p:strVal val="visible"/>
                                      </p:to>
                                    </p:set>
                                    <p:animEffect transition="in" filter="wipe(left)">
                                      <p:cBhvr>
                                        <p:cTn id="22" dur="500"/>
                                        <p:tgtEl>
                                          <p:spTgt spid="1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9"/>
                                        </p:tgtEl>
                                        <p:attrNameLst>
                                          <p:attrName>style.visibility</p:attrName>
                                        </p:attrNameLst>
                                      </p:cBhvr>
                                      <p:to>
                                        <p:strVal val="visible"/>
                                      </p:to>
                                    </p:set>
                                    <p:animEffect transition="in" filter="wipe(left)">
                                      <p:cBhvr>
                                        <p:cTn id="32" dur="500"/>
                                        <p:tgtEl>
                                          <p:spTgt spid="18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73"/>
                                        </p:tgtEl>
                                        <p:attrNameLst>
                                          <p:attrName>style.visibility</p:attrName>
                                        </p:attrNameLst>
                                      </p:cBhvr>
                                      <p:to>
                                        <p:strVal val="visible"/>
                                      </p:to>
                                    </p:set>
                                    <p:animEffect transition="in" filter="wipe(left)">
                                      <p:cBhvr>
                                        <p:cTn id="37" dur="500"/>
                                        <p:tgtEl>
                                          <p:spTgt spid="17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92"/>
                                        </p:tgtEl>
                                        <p:attrNameLst>
                                          <p:attrName>style.visibility</p:attrName>
                                        </p:attrNameLst>
                                      </p:cBhvr>
                                      <p:to>
                                        <p:strVal val="visible"/>
                                      </p:to>
                                    </p:set>
                                    <p:animEffect transition="in" filter="wipe(down)">
                                      <p:cBhvr>
                                        <p:cTn id="42" dur="500"/>
                                        <p:tgtEl>
                                          <p:spTgt spid="19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95"/>
                                        </p:tgtEl>
                                        <p:attrNameLst>
                                          <p:attrName>style.visibility</p:attrName>
                                        </p:attrNameLst>
                                      </p:cBhvr>
                                      <p:to>
                                        <p:strVal val="visible"/>
                                      </p:to>
                                    </p:set>
                                    <p:animEffect transition="in" filter="wipe(left)">
                                      <p:cBhvr>
                                        <p:cTn id="47" dur="500"/>
                                        <p:tgtEl>
                                          <p:spTgt spid="19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wipe(up)">
                                      <p:cBhvr>
                                        <p:cTn id="52" dur="500"/>
                                        <p:tgtEl>
                                          <p:spTgt spid="16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99"/>
                                        </p:tgtEl>
                                        <p:attrNameLst>
                                          <p:attrName>style.visibility</p:attrName>
                                        </p:attrNameLst>
                                      </p:cBhvr>
                                      <p:to>
                                        <p:strVal val="visible"/>
                                      </p:to>
                                    </p:set>
                                    <p:animEffect transition="in" filter="wipe(left)">
                                      <p:cBhvr>
                                        <p:cTn id="57" dur="500"/>
                                        <p:tgtEl>
                                          <p:spTgt spid="19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02"/>
                                        </p:tgtEl>
                                        <p:attrNameLst>
                                          <p:attrName>style.visibility</p:attrName>
                                        </p:attrNameLst>
                                      </p:cBhvr>
                                      <p:to>
                                        <p:strVal val="visible"/>
                                      </p:to>
                                    </p:set>
                                    <p:animEffect transition="in" filter="wipe(left)">
                                      <p:cBhvr>
                                        <p:cTn id="62" dur="500"/>
                                        <p:tgtEl>
                                          <p:spTgt spid="20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31"/>
                                        </p:tgtEl>
                                        <p:attrNameLst>
                                          <p:attrName>style.visibility</p:attrName>
                                        </p:attrNameLst>
                                      </p:cBhvr>
                                      <p:to>
                                        <p:strVal val="visible"/>
                                      </p:to>
                                    </p:set>
                                    <p:animEffect transition="in" filter="wipe(down)">
                                      <p:cBhvr>
                                        <p:cTn id="67" dur="500"/>
                                        <p:tgtEl>
                                          <p:spTgt spid="23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24"/>
                                        </p:tgtEl>
                                        <p:attrNameLst>
                                          <p:attrName>style.visibility</p:attrName>
                                        </p:attrNameLst>
                                      </p:cBhvr>
                                      <p:to>
                                        <p:strVal val="visible"/>
                                      </p:to>
                                    </p:set>
                                    <p:animEffect transition="in" filter="wipe(left)">
                                      <p:cBhvr>
                                        <p:cTn id="72" dur="500"/>
                                        <p:tgtEl>
                                          <p:spTgt spid="22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205"/>
                                        </p:tgtEl>
                                        <p:attrNameLst>
                                          <p:attrName>style.visibility</p:attrName>
                                        </p:attrNameLst>
                                      </p:cBhvr>
                                      <p:to>
                                        <p:strVal val="visible"/>
                                      </p:to>
                                    </p:set>
                                    <p:animEffect transition="in" filter="wipe(right)">
                                      <p:cBhvr>
                                        <p:cTn id="77"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ELCI Citation Inventory</a:t>
            </a:r>
          </a:p>
        </p:txBody>
      </p:sp>
      <p:pic>
        <p:nvPicPr>
          <p:cNvPr id="4" name="Picture 3"/>
          <p:cNvPicPr>
            <a:picLocks noChangeAspect="1"/>
          </p:cNvPicPr>
          <p:nvPr/>
        </p:nvPicPr>
        <p:blipFill rotWithShape="1">
          <a:blip r:embed="rId3"/>
          <a:srcRect l="969" r="1139"/>
          <a:stretch/>
        </p:blipFill>
        <p:spPr>
          <a:xfrm>
            <a:off x="1485900" y="1845527"/>
            <a:ext cx="6223000" cy="2181225"/>
          </a:xfrm>
          <a:prstGeom prst="rect">
            <a:avLst/>
          </a:prstGeom>
          <a:effectLst>
            <a:glow rad="101600">
              <a:schemeClr val="tx1">
                <a:alpha val="60000"/>
              </a:schemeClr>
            </a:glow>
          </a:effectLst>
        </p:spPr>
      </p:pic>
      <p:sp>
        <p:nvSpPr>
          <p:cNvPr id="5" name="Text Placeholder 2"/>
          <p:cNvSpPr txBox="1">
            <a:spLocks/>
          </p:cNvSpPr>
          <p:nvPr/>
        </p:nvSpPr>
        <p:spPr>
          <a:xfrm>
            <a:off x="7949096" y="1586968"/>
            <a:ext cx="4213224" cy="4233861"/>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endParaRPr lang="en-US" b="1" dirty="0">
              <a:solidFill>
                <a:srgbClr val="FFFF00"/>
              </a:solidFill>
            </a:endParaRPr>
          </a:p>
          <a:p>
            <a:pPr marL="0" indent="0">
              <a:buNone/>
            </a:pPr>
            <a:r>
              <a:rPr lang="en-US" b="1" dirty="0">
                <a:solidFill>
                  <a:srgbClr val="FFFF00"/>
                </a:solidFill>
              </a:rPr>
              <a:t>How to Check your ELCI Inventory</a:t>
            </a:r>
          </a:p>
          <a:p>
            <a:pPr marL="342900" indent="-342900">
              <a:buClr>
                <a:srgbClr val="FFFF00"/>
              </a:buClr>
              <a:buFont typeface="+mj-lt"/>
              <a:buAutoNum type="arabicPeriod"/>
            </a:pPr>
            <a:r>
              <a:rPr lang="en-US" dirty="0"/>
              <a:t>Search for </a:t>
            </a:r>
            <a:r>
              <a:rPr lang="en-US" b="1" dirty="0"/>
              <a:t>UtilityElciNumberInventoryControl</a:t>
            </a:r>
            <a:r>
              <a:rPr lang="en-US" dirty="0"/>
              <a:t> Records in an </a:t>
            </a:r>
            <a:r>
              <a:rPr lang="en-US" b="1" dirty="0"/>
              <a:t>Inventoried</a:t>
            </a:r>
            <a:r>
              <a:rPr lang="en-US" dirty="0"/>
              <a:t> Status.</a:t>
            </a:r>
          </a:p>
          <a:p>
            <a:pPr marL="342900" indent="-342900">
              <a:buClr>
                <a:srgbClr val="FFFF00"/>
              </a:buClr>
              <a:buFont typeface="+mj-lt"/>
              <a:buAutoNum type="arabicPeriod"/>
            </a:pPr>
            <a:r>
              <a:rPr lang="en-US" dirty="0"/>
              <a:t>The Form Description will show you the citations remaining in the inventory.   </a:t>
            </a:r>
          </a:p>
          <a:p>
            <a:pPr marL="342900" indent="-342900">
              <a:buClr>
                <a:srgbClr val="FFFF00"/>
              </a:buClr>
              <a:buFont typeface="+mj-lt"/>
              <a:buAutoNum type="arabicPeriod"/>
            </a:pPr>
            <a:r>
              <a:rPr lang="en-US" dirty="0"/>
              <a:t>Open the inventory form</a:t>
            </a:r>
          </a:p>
        </p:txBody>
      </p:sp>
      <p:pic>
        <p:nvPicPr>
          <p:cNvPr id="6" name="Picture 5"/>
          <p:cNvPicPr>
            <a:picLocks noChangeAspect="1"/>
          </p:cNvPicPr>
          <p:nvPr/>
        </p:nvPicPr>
        <p:blipFill>
          <a:blip r:embed="rId4"/>
          <a:stretch>
            <a:fillRect/>
          </a:stretch>
        </p:blipFill>
        <p:spPr>
          <a:xfrm>
            <a:off x="1726096" y="1845527"/>
            <a:ext cx="5953125" cy="4200525"/>
          </a:xfrm>
          <a:prstGeom prst="rect">
            <a:avLst/>
          </a:prstGeom>
          <a:effectLst>
            <a:glow rad="101600">
              <a:schemeClr val="tx1">
                <a:alpha val="60000"/>
              </a:schemeClr>
            </a:glow>
          </a:effectLst>
        </p:spPr>
      </p:pic>
      <p:pic>
        <p:nvPicPr>
          <p:cNvPr id="7" name="Picture 6"/>
          <p:cNvPicPr>
            <a:picLocks noChangeAspect="1"/>
          </p:cNvPicPr>
          <p:nvPr/>
        </p:nvPicPr>
        <p:blipFill>
          <a:blip r:embed="rId5"/>
          <a:stretch>
            <a:fillRect/>
          </a:stretch>
        </p:blipFill>
        <p:spPr>
          <a:xfrm>
            <a:off x="1485900" y="5167473"/>
            <a:ext cx="9553575" cy="790575"/>
          </a:xfrm>
          <a:prstGeom prst="rect">
            <a:avLst/>
          </a:prstGeom>
          <a:effectLst>
            <a:glow rad="101600">
              <a:schemeClr val="tx1">
                <a:alpha val="60000"/>
              </a:schemeClr>
            </a:glow>
          </a:effectLst>
        </p:spPr>
      </p:pic>
      <p:sp>
        <p:nvSpPr>
          <p:cNvPr id="8" name="Oval 7"/>
          <p:cNvSpPr/>
          <p:nvPr/>
        </p:nvSpPr>
        <p:spPr>
          <a:xfrm>
            <a:off x="2268638" y="2789499"/>
            <a:ext cx="2569580" cy="7523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a:cxnSpLocks/>
          </p:cNvCxnSpPr>
          <p:nvPr/>
        </p:nvCxnSpPr>
        <p:spPr>
          <a:xfrm flipH="1">
            <a:off x="4965540" y="2575775"/>
            <a:ext cx="2983556" cy="4799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572263" y="3703899"/>
            <a:ext cx="378186" cy="15750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9046157" y="5365015"/>
            <a:ext cx="2569580" cy="7523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608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7"/>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5">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Order Citation Numbers</a:t>
            </a:r>
          </a:p>
        </p:txBody>
      </p:sp>
      <p:sp>
        <p:nvSpPr>
          <p:cNvPr id="3" name="Text Placeholder 2"/>
          <p:cNvSpPr>
            <a:spLocks noGrp="1"/>
          </p:cNvSpPr>
          <p:nvPr>
            <p:ph type="body" sz="quarter" idx="10"/>
          </p:nvPr>
        </p:nvSpPr>
        <p:spPr>
          <a:xfrm>
            <a:off x="1726096" y="1691278"/>
            <a:ext cx="9505950" cy="4424185"/>
          </a:xfrm>
        </p:spPr>
        <p:txBody>
          <a:bodyPr/>
          <a:lstStyle/>
          <a:p>
            <a:pPr>
              <a:buClr>
                <a:srgbClr val="FFFF00"/>
              </a:buClr>
              <a:buFont typeface="Wingdings" panose="05000000000000000000" pitchFamily="2" charset="2"/>
              <a:buChar char="Ø"/>
            </a:pPr>
            <a:r>
              <a:rPr lang="en-US" dirty="0"/>
              <a:t> Typically once or twice a year, your agency will need to order a new batch of traffic citation numbers</a:t>
            </a:r>
          </a:p>
          <a:p>
            <a:pPr>
              <a:buClr>
                <a:srgbClr val="FFFF00"/>
              </a:buClr>
              <a:buFont typeface="Wingdings" panose="05000000000000000000" pitchFamily="2" charset="2"/>
              <a:buChar char="Ø"/>
            </a:pPr>
            <a:r>
              <a:rPr lang="en-US" dirty="0"/>
              <a:t> Internet access is required.</a:t>
            </a:r>
          </a:p>
        </p:txBody>
      </p:sp>
      <p:sp>
        <p:nvSpPr>
          <p:cNvPr id="4" name="Text Placeholder 2"/>
          <p:cNvSpPr txBox="1">
            <a:spLocks/>
          </p:cNvSpPr>
          <p:nvPr/>
        </p:nvSpPr>
        <p:spPr>
          <a:xfrm>
            <a:off x="8482987" y="1808947"/>
            <a:ext cx="3431621" cy="4906924"/>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Start TraCS with a user account with </a:t>
            </a:r>
            <a:r>
              <a:rPr lang="en-US" b="1" dirty="0"/>
              <a:t>Number Manager </a:t>
            </a:r>
            <a:r>
              <a:rPr lang="en-US" dirty="0"/>
              <a:t>access.</a:t>
            </a:r>
          </a:p>
          <a:p>
            <a:pPr marL="342900" indent="-342900">
              <a:buClr>
                <a:srgbClr val="FFFF00"/>
              </a:buClr>
              <a:buAutoNum type="arabicPeriod"/>
            </a:pPr>
            <a:r>
              <a:rPr lang="en-US" dirty="0"/>
              <a:t>Select the </a:t>
            </a:r>
            <a:r>
              <a:rPr lang="en-US" b="1" dirty="0"/>
              <a:t>ELCI </a:t>
            </a:r>
            <a:r>
              <a:rPr lang="en-US" dirty="0"/>
              <a:t>button from the </a:t>
            </a:r>
            <a:r>
              <a:rPr lang="en-US" b="1" dirty="0"/>
              <a:t>Tools </a:t>
            </a:r>
            <a:r>
              <a:rPr lang="en-US" dirty="0"/>
              <a:t>ribbon, and click </a:t>
            </a:r>
            <a:r>
              <a:rPr lang="en-US" b="1" dirty="0"/>
              <a:t>Order Citation Numbers for Agency.</a:t>
            </a:r>
            <a:endParaRPr lang="en-US" dirty="0"/>
          </a:p>
          <a:p>
            <a:pPr marL="342900" indent="-342900">
              <a:buClr>
                <a:srgbClr val="FFFF00"/>
              </a:buClr>
              <a:buAutoNum type="arabicPeriod"/>
            </a:pPr>
            <a:r>
              <a:rPr lang="en-US" dirty="0"/>
              <a:t>Enter the quantity you want to order and click OK.</a:t>
            </a:r>
          </a:p>
          <a:p>
            <a:pPr marL="342900" indent="-342900">
              <a:buClr>
                <a:srgbClr val="FFFF00"/>
              </a:buClr>
              <a:buAutoNum type="arabicPeriod"/>
            </a:pPr>
            <a:r>
              <a:rPr lang="en-US" dirty="0"/>
              <a:t>Enter your email address for a confirmation and click OK.</a:t>
            </a:r>
          </a:p>
          <a:p>
            <a:pPr marL="342900" indent="-342900">
              <a:buClr>
                <a:srgbClr val="FFFF00"/>
              </a:buClr>
              <a:buAutoNum type="arabicPeriod"/>
            </a:pPr>
            <a:r>
              <a:rPr lang="en-US" dirty="0"/>
              <a:t>The </a:t>
            </a:r>
            <a:r>
              <a:rPr lang="en-US" b="1" dirty="0"/>
              <a:t>Citation Numbers Utility Form</a:t>
            </a:r>
            <a:r>
              <a:rPr lang="en-US" dirty="0"/>
              <a:t> will be displayed.</a:t>
            </a:r>
          </a:p>
          <a:p>
            <a:pPr marL="342900" indent="-342900">
              <a:buAutoNum type="arabicPeriod"/>
            </a:pPr>
            <a:endParaRPr lang="en-US" dirty="0"/>
          </a:p>
          <a:p>
            <a:pPr marL="342900" indent="-342900">
              <a:buAutoNum type="arabicPeriod"/>
            </a:pP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6096" y="1528099"/>
            <a:ext cx="6342980" cy="4750544"/>
          </a:xfrm>
          <a:prstGeom prst="rect">
            <a:avLst/>
          </a:prstGeom>
          <a:effectLst>
            <a:glow rad="101600">
              <a:schemeClr val="tx1">
                <a:alpha val="60000"/>
              </a:schemeClr>
            </a:glo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9832" y="2699133"/>
            <a:ext cx="6527379" cy="2318648"/>
          </a:xfrm>
          <a:prstGeom prst="rect">
            <a:avLst/>
          </a:prstGeom>
          <a:effectLst>
            <a:glow rad="101600">
              <a:schemeClr val="tx1">
                <a:alpha val="60000"/>
              </a:schemeClr>
            </a:glow>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3531" y="2458759"/>
            <a:ext cx="6259980" cy="2889222"/>
          </a:xfrm>
          <a:prstGeom prst="rect">
            <a:avLst/>
          </a:prstGeom>
          <a:effectLst>
            <a:glow rad="101600">
              <a:schemeClr val="tx1">
                <a:alpha val="60000"/>
              </a:schemeClr>
            </a:glow>
          </a:effec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3250" y="1916936"/>
            <a:ext cx="7151605" cy="4518086"/>
          </a:xfrm>
          <a:prstGeom prst="rect">
            <a:avLst/>
          </a:prstGeom>
          <a:effectLst>
            <a:glow rad="101600">
              <a:schemeClr val="tx1">
                <a:alpha val="60000"/>
              </a:schemeClr>
            </a:glow>
          </a:effectLst>
        </p:spPr>
      </p:pic>
    </p:spTree>
    <p:extLst>
      <p:ext uri="{BB962C8B-B14F-4D97-AF65-F5344CB8AC3E}">
        <p14:creationId xmlns:p14="http://schemas.microsoft.com/office/powerpoint/2010/main" val="245810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fade">
                                      <p:cBhvr>
                                        <p:cTn id="26" dur="500"/>
                                        <p:tgtEl>
                                          <p:spTgt spid="4">
                                            <p:txEl>
                                              <p:pRg st="1" end="1"/>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fade">
                                      <p:cBhvr>
                                        <p:cTn id="37" dur="500"/>
                                        <p:tgtEl>
                                          <p:spTgt spid="4">
                                            <p:txEl>
                                              <p:pRg st="2" end="2"/>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nodeType="with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animEffect transition="in" filter="fade">
                                      <p:cBhvr>
                                        <p:cTn id="51" dur="500"/>
                                        <p:tgtEl>
                                          <p:spTgt spid="4">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8"/>
                                        </p:tgtEl>
                                      </p:cBhvr>
                                    </p:animEffect>
                                    <p:set>
                                      <p:cBhvr>
                                        <p:cTn id="56" dur="1" fill="hold">
                                          <p:stCondLst>
                                            <p:cond delay="499"/>
                                          </p:stCondLst>
                                        </p:cTn>
                                        <p:tgtEl>
                                          <p:spTgt spid="8"/>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4">
                                            <p:txEl>
                                              <p:pRg st="4" end="4"/>
                                            </p:txEl>
                                          </p:spTgt>
                                        </p:tgtEl>
                                        <p:attrNameLst>
                                          <p:attrName>style.visibility</p:attrName>
                                        </p:attrNameLst>
                                      </p:cBhvr>
                                      <p:to>
                                        <p:strVal val="visible"/>
                                      </p:to>
                                    </p:set>
                                    <p:animEffect transition="in" filter="fade">
                                      <p:cBhvr>
                                        <p:cTn id="59" dur="500"/>
                                        <p:tgtEl>
                                          <p:spTgt spid="4">
                                            <p:txEl>
                                              <p:pRg st="4" end="4"/>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Installing Citation Numbers</a:t>
            </a:r>
          </a:p>
        </p:txBody>
      </p:sp>
      <p:sp>
        <p:nvSpPr>
          <p:cNvPr id="3" name="Text Placeholder 2"/>
          <p:cNvSpPr>
            <a:spLocks noGrp="1"/>
          </p:cNvSpPr>
          <p:nvPr>
            <p:ph type="body" sz="quarter" idx="10"/>
          </p:nvPr>
        </p:nvSpPr>
        <p:spPr>
          <a:xfrm>
            <a:off x="1726096" y="1681163"/>
            <a:ext cx="9505950" cy="4424185"/>
          </a:xfrm>
        </p:spPr>
        <p:txBody>
          <a:bodyPr/>
          <a:lstStyle/>
          <a:p>
            <a:pPr>
              <a:buClr>
                <a:srgbClr val="FFFF00"/>
              </a:buClr>
              <a:buFont typeface="Wingdings" panose="05000000000000000000" pitchFamily="2" charset="2"/>
              <a:buChar char="Ø"/>
            </a:pPr>
            <a:r>
              <a:rPr lang="en-US" dirty="0"/>
              <a:t> You can use the following procedure to install citation numbers on an individual machine.</a:t>
            </a:r>
          </a:p>
          <a:p>
            <a:pPr>
              <a:buClr>
                <a:srgbClr val="FFFF00"/>
              </a:buClr>
              <a:buFont typeface="Wingdings" panose="05000000000000000000" pitchFamily="2" charset="2"/>
              <a:buChar char="Ø"/>
            </a:pPr>
            <a:r>
              <a:rPr lang="en-US" dirty="0"/>
              <a:t> Network access is required. </a:t>
            </a:r>
          </a:p>
        </p:txBody>
      </p:sp>
      <p:sp>
        <p:nvSpPr>
          <p:cNvPr id="4" name="Text Placeholder 2"/>
          <p:cNvSpPr txBox="1">
            <a:spLocks/>
          </p:cNvSpPr>
          <p:nvPr/>
        </p:nvSpPr>
        <p:spPr>
          <a:xfrm>
            <a:off x="8098971" y="1681163"/>
            <a:ext cx="3701144" cy="495476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342900" indent="-342900">
              <a:buClr>
                <a:srgbClr val="FFFF00"/>
              </a:buClr>
              <a:buAutoNum type="arabicPeriod"/>
            </a:pPr>
            <a:r>
              <a:rPr lang="en-US" dirty="0"/>
              <a:t>Start TraCS with a user account with </a:t>
            </a:r>
            <a:r>
              <a:rPr lang="en-US" b="1" dirty="0"/>
              <a:t>Number Manager </a:t>
            </a:r>
            <a:r>
              <a:rPr lang="en-US" dirty="0"/>
              <a:t>access.</a:t>
            </a:r>
          </a:p>
          <a:p>
            <a:pPr marL="342900" indent="-342900">
              <a:buClr>
                <a:srgbClr val="FFFF00"/>
              </a:buClr>
              <a:buAutoNum type="arabicPeriod"/>
            </a:pPr>
            <a:r>
              <a:rPr lang="en-US" dirty="0"/>
              <a:t>Select </a:t>
            </a:r>
            <a:r>
              <a:rPr lang="en-US" b="1" dirty="0"/>
              <a:t>Install Citation Numbers </a:t>
            </a:r>
            <a:r>
              <a:rPr lang="en-US" dirty="0"/>
              <a:t>from the </a:t>
            </a:r>
            <a:r>
              <a:rPr lang="en-US" b="1" dirty="0"/>
              <a:t>ELCI </a:t>
            </a:r>
            <a:r>
              <a:rPr lang="en-US" dirty="0"/>
              <a:t>menu under the </a:t>
            </a:r>
            <a:r>
              <a:rPr lang="en-US" b="1" dirty="0"/>
              <a:t>Tools </a:t>
            </a:r>
            <a:r>
              <a:rPr lang="en-US" dirty="0"/>
              <a:t>ribbon.</a:t>
            </a:r>
          </a:p>
          <a:p>
            <a:pPr marL="342900" indent="-342900">
              <a:buClr>
                <a:srgbClr val="FFFF00"/>
              </a:buClr>
              <a:buAutoNum type="arabicPeriod"/>
            </a:pPr>
            <a:r>
              <a:rPr lang="en-US" dirty="0"/>
              <a:t>Enter the quantity of numbers to install on the machine.</a:t>
            </a:r>
          </a:p>
          <a:p>
            <a:pPr marL="342900" indent="-342900">
              <a:buClr>
                <a:srgbClr val="FFFF00"/>
              </a:buClr>
              <a:buAutoNum type="arabicPeriod"/>
            </a:pPr>
            <a:r>
              <a:rPr lang="en-US" dirty="0"/>
              <a:t>Confirm the transaction by clicking yes.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509" y="1701133"/>
            <a:ext cx="6181771" cy="4349179"/>
          </a:xfrm>
          <a:prstGeom prst="rect">
            <a:avLst/>
          </a:prstGeom>
          <a:effectLst>
            <a:glow rad="101600">
              <a:schemeClr val="tx1">
                <a:alpha val="60000"/>
              </a:schemeClr>
            </a:glow>
          </a:effectLst>
        </p:spPr>
      </p:pic>
      <p:pic>
        <p:nvPicPr>
          <p:cNvPr id="6" name="Picture 5"/>
          <p:cNvPicPr>
            <a:picLocks noChangeAspect="1"/>
          </p:cNvPicPr>
          <p:nvPr/>
        </p:nvPicPr>
        <p:blipFill>
          <a:blip r:embed="rId4"/>
          <a:stretch>
            <a:fillRect/>
          </a:stretch>
        </p:blipFill>
        <p:spPr>
          <a:xfrm>
            <a:off x="1906679" y="2448580"/>
            <a:ext cx="6048601" cy="2854286"/>
          </a:xfrm>
          <a:prstGeom prst="rect">
            <a:avLst/>
          </a:prstGeom>
          <a:effectLst>
            <a:glow rad="101600">
              <a:schemeClr val="tx1">
                <a:alpha val="60000"/>
              </a:schemeClr>
            </a:glow>
          </a:effectLst>
        </p:spPr>
      </p:pic>
      <p:pic>
        <p:nvPicPr>
          <p:cNvPr id="7" name="Picture 6"/>
          <p:cNvPicPr>
            <a:picLocks noChangeAspect="1"/>
          </p:cNvPicPr>
          <p:nvPr/>
        </p:nvPicPr>
        <p:blipFill>
          <a:blip r:embed="rId5"/>
          <a:stretch>
            <a:fillRect/>
          </a:stretch>
        </p:blipFill>
        <p:spPr>
          <a:xfrm>
            <a:off x="1846961" y="2651384"/>
            <a:ext cx="6168036" cy="1944516"/>
          </a:xfrm>
          <a:prstGeom prst="rect">
            <a:avLst/>
          </a:prstGeom>
          <a:effectLst>
            <a:glow rad="101600">
              <a:schemeClr val="tx1">
                <a:alpha val="60000"/>
              </a:schemeClr>
            </a:glow>
          </a:effectLst>
        </p:spPr>
      </p:pic>
    </p:spTree>
    <p:extLst>
      <p:ext uri="{BB962C8B-B14F-4D97-AF65-F5344CB8AC3E}">
        <p14:creationId xmlns:p14="http://schemas.microsoft.com/office/powerpoint/2010/main" val="67913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fade">
                                      <p:cBhvr>
                                        <p:cTn id="29" dur="500"/>
                                        <p:tgtEl>
                                          <p:spTgt spid="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nodeType="with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animEffect transition="in" filter="fade">
                                      <p:cBhvr>
                                        <p:cTn id="40" dur="500"/>
                                        <p:tgtEl>
                                          <p:spTgt spid="4">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0" presetClass="entr" presetSubtype="0" fill="hold" nodeType="with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animEffect transition="in" filter="fade">
                                      <p:cBhvr>
                                        <p:cTn id="51"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Citation Tracking</a:t>
            </a:r>
          </a:p>
        </p:txBody>
      </p:sp>
      <p:pic>
        <p:nvPicPr>
          <p:cNvPr id="4" name="Picture 3"/>
          <p:cNvPicPr>
            <a:picLocks noChangeAspect="1"/>
          </p:cNvPicPr>
          <p:nvPr/>
        </p:nvPicPr>
        <p:blipFill>
          <a:blip r:embed="rId3"/>
          <a:stretch>
            <a:fillRect/>
          </a:stretch>
        </p:blipFill>
        <p:spPr>
          <a:xfrm>
            <a:off x="1598613" y="2133426"/>
            <a:ext cx="9953625" cy="3876675"/>
          </a:xfrm>
          <a:prstGeom prst="rect">
            <a:avLst/>
          </a:prstGeom>
          <a:effectLst>
            <a:glow rad="101600">
              <a:schemeClr val="tx1">
                <a:alpha val="60000"/>
              </a:schemeClr>
            </a:glow>
          </a:effectLst>
        </p:spPr>
      </p:pic>
    </p:spTree>
    <p:extLst>
      <p:ext uri="{BB962C8B-B14F-4D97-AF65-F5344CB8AC3E}">
        <p14:creationId xmlns:p14="http://schemas.microsoft.com/office/powerpoint/2010/main" val="25133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Citation Reporting</a:t>
            </a:r>
          </a:p>
        </p:txBody>
      </p:sp>
      <p:pic>
        <p:nvPicPr>
          <p:cNvPr id="5" name="Picture 4"/>
          <p:cNvPicPr>
            <a:picLocks noChangeAspect="1"/>
          </p:cNvPicPr>
          <p:nvPr/>
        </p:nvPicPr>
        <p:blipFill>
          <a:blip r:embed="rId3"/>
          <a:stretch>
            <a:fillRect/>
          </a:stretch>
        </p:blipFill>
        <p:spPr>
          <a:xfrm>
            <a:off x="1971004" y="2505075"/>
            <a:ext cx="9709304" cy="2269937"/>
          </a:xfrm>
          <a:prstGeom prst="rect">
            <a:avLst/>
          </a:prstGeom>
          <a:effectLst>
            <a:glow rad="101600">
              <a:schemeClr val="tx1">
                <a:alpha val="60000"/>
              </a:schemeClr>
            </a:glow>
          </a:effectLst>
        </p:spPr>
      </p:pic>
      <p:pic>
        <p:nvPicPr>
          <p:cNvPr id="6" name="Picture 5"/>
          <p:cNvPicPr>
            <a:picLocks noChangeAspect="1"/>
          </p:cNvPicPr>
          <p:nvPr/>
        </p:nvPicPr>
        <p:blipFill>
          <a:blip r:embed="rId4"/>
          <a:stretch>
            <a:fillRect/>
          </a:stretch>
        </p:blipFill>
        <p:spPr>
          <a:xfrm>
            <a:off x="4387849" y="2505075"/>
            <a:ext cx="2619375" cy="1609725"/>
          </a:xfrm>
          <a:prstGeom prst="rect">
            <a:avLst/>
          </a:prstGeom>
          <a:effectLst>
            <a:glow rad="101600">
              <a:schemeClr val="tx1">
                <a:alpha val="60000"/>
              </a:schemeClr>
            </a:glow>
          </a:effectLst>
        </p:spPr>
      </p:pic>
      <p:sp>
        <p:nvSpPr>
          <p:cNvPr id="3" name="Text Placeholder 2"/>
          <p:cNvSpPr>
            <a:spLocks noGrp="1"/>
          </p:cNvSpPr>
          <p:nvPr>
            <p:ph type="body" sz="quarter" idx="10"/>
          </p:nvPr>
        </p:nvSpPr>
        <p:spPr>
          <a:xfrm>
            <a:off x="8240713" y="1664612"/>
            <a:ext cx="3544887" cy="503237"/>
          </a:xfrm>
        </p:spPr>
        <p:txBody>
          <a:bodyPr/>
          <a:lstStyle/>
          <a:p>
            <a:pPr marL="0" indent="0">
              <a:buNone/>
            </a:pPr>
            <a:r>
              <a:rPr lang="en-US" b="1" dirty="0">
                <a:solidFill>
                  <a:srgbClr val="FFFF00"/>
                </a:solidFill>
              </a:rPr>
              <a:t>UTC Inventory Status Report</a:t>
            </a:r>
          </a:p>
        </p:txBody>
      </p:sp>
      <p:pic>
        <p:nvPicPr>
          <p:cNvPr id="7" name="Picture 6"/>
          <p:cNvPicPr>
            <a:picLocks noChangeAspect="1"/>
          </p:cNvPicPr>
          <p:nvPr/>
        </p:nvPicPr>
        <p:blipFill>
          <a:blip r:embed="rId5"/>
          <a:stretch>
            <a:fillRect/>
          </a:stretch>
        </p:blipFill>
        <p:spPr>
          <a:xfrm>
            <a:off x="2168525" y="1664612"/>
            <a:ext cx="5924550" cy="4610100"/>
          </a:xfrm>
          <a:prstGeom prst="rect">
            <a:avLst/>
          </a:prstGeom>
          <a:effectLst>
            <a:glow rad="101600">
              <a:schemeClr val="tx1">
                <a:alpha val="60000"/>
              </a:schemeClr>
            </a:glow>
          </a:effectLst>
        </p:spPr>
      </p:pic>
      <p:sp>
        <p:nvSpPr>
          <p:cNvPr id="8" name="Oval 7"/>
          <p:cNvSpPr/>
          <p:nvPr/>
        </p:nvSpPr>
        <p:spPr>
          <a:xfrm>
            <a:off x="8583545" y="3729345"/>
            <a:ext cx="2905617" cy="4305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863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8"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Citation Reporting</a:t>
            </a:r>
          </a:p>
        </p:txBody>
      </p:sp>
      <p:sp>
        <p:nvSpPr>
          <p:cNvPr id="3" name="Text Placeholder 2"/>
          <p:cNvSpPr>
            <a:spLocks noGrp="1"/>
          </p:cNvSpPr>
          <p:nvPr>
            <p:ph type="body" sz="quarter" idx="10"/>
          </p:nvPr>
        </p:nvSpPr>
        <p:spPr>
          <a:xfrm>
            <a:off x="8901917" y="1723361"/>
            <a:ext cx="2792372" cy="483303"/>
          </a:xfrm>
        </p:spPr>
        <p:txBody>
          <a:bodyPr/>
          <a:lstStyle/>
          <a:p>
            <a:pPr marL="0" indent="0">
              <a:buNone/>
            </a:pPr>
            <a:r>
              <a:rPr lang="en-US" b="1" dirty="0">
                <a:solidFill>
                  <a:srgbClr val="FFFF00"/>
                </a:solidFill>
              </a:rPr>
              <a:t>Duplicate Forms Report</a:t>
            </a:r>
          </a:p>
        </p:txBody>
      </p:sp>
      <p:pic>
        <p:nvPicPr>
          <p:cNvPr id="5" name="Picture 4"/>
          <p:cNvPicPr>
            <a:picLocks noChangeAspect="1"/>
          </p:cNvPicPr>
          <p:nvPr/>
        </p:nvPicPr>
        <p:blipFill>
          <a:blip r:embed="rId3"/>
          <a:stretch>
            <a:fillRect/>
          </a:stretch>
        </p:blipFill>
        <p:spPr>
          <a:xfrm>
            <a:off x="2093129" y="2661138"/>
            <a:ext cx="8918308" cy="2255855"/>
          </a:xfrm>
          <a:prstGeom prst="rect">
            <a:avLst/>
          </a:prstGeom>
          <a:effectLst>
            <a:glow rad="101600">
              <a:schemeClr val="tx1">
                <a:alpha val="60000"/>
              </a:schemeClr>
            </a:glow>
          </a:effectLst>
        </p:spPr>
      </p:pic>
      <p:sp>
        <p:nvSpPr>
          <p:cNvPr id="6" name="Oval 5"/>
          <p:cNvSpPr/>
          <p:nvPr/>
        </p:nvSpPr>
        <p:spPr>
          <a:xfrm>
            <a:off x="8138122" y="3580328"/>
            <a:ext cx="2667253" cy="38092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4"/>
          <a:stretch>
            <a:fillRect/>
          </a:stretch>
        </p:blipFill>
        <p:spPr>
          <a:xfrm>
            <a:off x="4169578" y="1522188"/>
            <a:ext cx="2371725" cy="5029200"/>
          </a:xfrm>
          <a:prstGeom prst="rect">
            <a:avLst/>
          </a:prstGeom>
          <a:effectLst>
            <a:glow rad="101600">
              <a:schemeClr val="tx1">
                <a:alpha val="60000"/>
              </a:schemeClr>
            </a:glow>
          </a:effectLst>
        </p:spPr>
      </p:pic>
      <p:sp>
        <p:nvSpPr>
          <p:cNvPr id="8" name="Oval 7"/>
          <p:cNvSpPr/>
          <p:nvPr/>
        </p:nvSpPr>
        <p:spPr>
          <a:xfrm>
            <a:off x="4169578" y="6073933"/>
            <a:ext cx="1091880" cy="4774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rotWithShape="1">
          <a:blip r:embed="rId5"/>
          <a:srcRect t="-173" b="22253"/>
          <a:stretch/>
        </p:blipFill>
        <p:spPr>
          <a:xfrm>
            <a:off x="2818302" y="1447919"/>
            <a:ext cx="5991225" cy="5225005"/>
          </a:xfrm>
          <a:prstGeom prst="rect">
            <a:avLst/>
          </a:prstGeom>
          <a:effectLst>
            <a:glow rad="101600">
              <a:schemeClr val="tx1">
                <a:alpha val="60000"/>
              </a:schemeClr>
            </a:glow>
          </a:effectLst>
        </p:spPr>
      </p:pic>
    </p:spTree>
    <p:extLst>
      <p:ext uri="{BB962C8B-B14F-4D97-AF65-F5344CB8AC3E}">
        <p14:creationId xmlns:p14="http://schemas.microsoft.com/office/powerpoint/2010/main" val="263512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6" grpId="1"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Reporting</a:t>
            </a:r>
          </a:p>
        </p:txBody>
      </p:sp>
      <p:sp>
        <p:nvSpPr>
          <p:cNvPr id="3" name="Text Placeholder 2"/>
          <p:cNvSpPr>
            <a:spLocks noGrp="1"/>
          </p:cNvSpPr>
          <p:nvPr>
            <p:ph type="body" sz="quarter" idx="10"/>
          </p:nvPr>
        </p:nvSpPr>
        <p:spPr/>
        <p:txBody>
          <a:bodyPr>
            <a:normAutofit/>
          </a:bodyPr>
          <a:lstStyle/>
          <a:p>
            <a:pPr>
              <a:buClr>
                <a:srgbClr val="FFFF00"/>
              </a:buClr>
              <a:buFont typeface="Wingdings" panose="05000000000000000000" pitchFamily="2" charset="2"/>
              <a:buChar char="Ø"/>
            </a:pPr>
            <a:r>
              <a:rPr lang="en-US" sz="2800" dirty="0"/>
              <a:t> Advanced Forms Manager Features</a:t>
            </a:r>
          </a:p>
          <a:p>
            <a:pPr>
              <a:buClr>
                <a:srgbClr val="FFFF00"/>
              </a:buClr>
              <a:buFont typeface="Wingdings" panose="05000000000000000000" pitchFamily="2" charset="2"/>
              <a:buChar char="Ø"/>
            </a:pPr>
            <a:r>
              <a:rPr lang="en-US" sz="2800" dirty="0"/>
              <a:t> Using Search Features</a:t>
            </a:r>
          </a:p>
          <a:p>
            <a:pPr lvl="1">
              <a:buClr>
                <a:srgbClr val="FFFF00"/>
              </a:buClr>
              <a:buFont typeface="Courier New" panose="02070309020205020404" pitchFamily="49" charset="0"/>
              <a:buChar char="o"/>
            </a:pPr>
            <a:r>
              <a:rPr lang="en-US" sz="2400" dirty="0"/>
              <a:t> Review Tabs</a:t>
            </a:r>
          </a:p>
          <a:p>
            <a:pPr lvl="1">
              <a:buClr>
                <a:srgbClr val="FFFF00"/>
              </a:buClr>
              <a:buFont typeface="Courier New" panose="02070309020205020404" pitchFamily="49" charset="0"/>
              <a:buChar char="o"/>
            </a:pPr>
            <a:r>
              <a:rPr lang="en-US" sz="2400" dirty="0"/>
              <a:t> Programmed Advanced Searches</a:t>
            </a:r>
          </a:p>
          <a:p>
            <a:pPr lvl="1">
              <a:buClr>
                <a:srgbClr val="FFFF00"/>
              </a:buClr>
              <a:buFont typeface="Courier New" panose="02070309020205020404" pitchFamily="49" charset="0"/>
              <a:buChar char="o"/>
            </a:pPr>
            <a:r>
              <a:rPr lang="en-US" sz="2400" dirty="0"/>
              <a:t> Analysis Reports</a:t>
            </a:r>
          </a:p>
          <a:p>
            <a:pPr lvl="1">
              <a:buClr>
                <a:srgbClr val="FFFF00"/>
              </a:buClr>
              <a:buFont typeface="Courier New" panose="02070309020205020404" pitchFamily="49" charset="0"/>
              <a:buChar char="o"/>
            </a:pPr>
            <a:r>
              <a:rPr lang="en-US" sz="2400" dirty="0"/>
              <a:t> Ad-hoc Queries</a:t>
            </a:r>
          </a:p>
          <a:p>
            <a:pPr lvl="1">
              <a:buClr>
                <a:srgbClr val="FFFF00"/>
              </a:buClr>
              <a:buFont typeface="Courier New" panose="02070309020205020404" pitchFamily="49" charset="0"/>
              <a:buChar char="o"/>
            </a:pPr>
            <a:r>
              <a:rPr lang="en-US" sz="2400" dirty="0"/>
              <a:t> Sample Queries/Advanced Searches</a:t>
            </a:r>
          </a:p>
          <a:p>
            <a:pPr lvl="1">
              <a:buClr>
                <a:srgbClr val="FFFF00"/>
              </a:buClr>
              <a:buFont typeface="Courier New" panose="02070309020205020404" pitchFamily="49" charset="0"/>
              <a:buChar char="o"/>
            </a:pPr>
            <a:r>
              <a:rPr lang="en-US" sz="2400" dirty="0"/>
              <a:t> Pin Maps</a:t>
            </a:r>
          </a:p>
        </p:txBody>
      </p:sp>
    </p:spTree>
    <p:extLst>
      <p:ext uri="{BB962C8B-B14F-4D97-AF65-F5344CB8AC3E}">
        <p14:creationId xmlns:p14="http://schemas.microsoft.com/office/powerpoint/2010/main" val="4153840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Advanced Forms Manager Features</a:t>
            </a:r>
          </a:p>
        </p:txBody>
      </p:sp>
      <p:sp>
        <p:nvSpPr>
          <p:cNvPr id="3" name="Text Placeholder 2"/>
          <p:cNvSpPr>
            <a:spLocks noGrp="1"/>
          </p:cNvSpPr>
          <p:nvPr>
            <p:ph type="body" sz="quarter" idx="10"/>
          </p:nvPr>
        </p:nvSpPr>
        <p:spPr>
          <a:xfrm>
            <a:off x="8547651" y="1681163"/>
            <a:ext cx="2683911" cy="4898541"/>
          </a:xfrm>
        </p:spPr>
        <p:txBody>
          <a:bodyPr>
            <a:normAutofit lnSpcReduction="10000"/>
          </a:bodyPr>
          <a:lstStyle/>
          <a:p>
            <a:pPr marL="0" indent="0">
              <a:buNone/>
            </a:pPr>
            <a:r>
              <a:rPr lang="en-US" b="1" dirty="0">
                <a:solidFill>
                  <a:srgbClr val="FFFF00"/>
                </a:solidFill>
              </a:rPr>
              <a:t>Drag &amp; Drop</a:t>
            </a:r>
          </a:p>
          <a:p>
            <a:pPr marL="342900" indent="-342900">
              <a:buClr>
                <a:srgbClr val="FFFF00"/>
              </a:buClr>
              <a:buAutoNum type="arabicPeriod"/>
            </a:pPr>
            <a:r>
              <a:rPr lang="en-US" dirty="0"/>
              <a:t>Click the </a:t>
            </a:r>
            <a:r>
              <a:rPr lang="en-US" b="1" dirty="0"/>
              <a:t>List Grouping </a:t>
            </a:r>
            <a:r>
              <a:rPr lang="en-US" dirty="0"/>
              <a:t>submenu in the </a:t>
            </a:r>
            <a:r>
              <a:rPr lang="en-US" b="1" dirty="0"/>
              <a:t>View </a:t>
            </a:r>
            <a:r>
              <a:rPr lang="en-US" dirty="0"/>
              <a:t>ribbon.</a:t>
            </a:r>
          </a:p>
          <a:p>
            <a:pPr marL="342900" indent="-342900">
              <a:buClr>
                <a:srgbClr val="FFFF00"/>
              </a:buClr>
              <a:buAutoNum type="arabicPeriod"/>
            </a:pPr>
            <a:r>
              <a:rPr lang="en-US" dirty="0"/>
              <a:t>Choose </a:t>
            </a:r>
            <a:r>
              <a:rPr lang="en-US" b="1" dirty="0"/>
              <a:t>Advanced</a:t>
            </a:r>
            <a:r>
              <a:rPr lang="en-US" dirty="0"/>
              <a:t>. </a:t>
            </a:r>
          </a:p>
          <a:p>
            <a:pPr marL="342900" indent="-342900">
              <a:buClr>
                <a:srgbClr val="FFFF00"/>
              </a:buClr>
              <a:buAutoNum type="arabicPeriod"/>
            </a:pPr>
            <a:r>
              <a:rPr lang="en-US" dirty="0"/>
              <a:t>Click the </a:t>
            </a:r>
            <a:r>
              <a:rPr lang="en-US" b="1" dirty="0"/>
              <a:t>List Grouping </a:t>
            </a:r>
            <a:r>
              <a:rPr lang="en-US" dirty="0"/>
              <a:t>submenu in the </a:t>
            </a:r>
            <a:r>
              <a:rPr lang="en-US" b="1" dirty="0"/>
              <a:t>View</a:t>
            </a:r>
            <a:r>
              <a:rPr lang="en-US" dirty="0"/>
              <a:t> ribbon.</a:t>
            </a:r>
          </a:p>
          <a:p>
            <a:pPr marL="342900" indent="-342900">
              <a:buClr>
                <a:srgbClr val="FFFF00"/>
              </a:buClr>
              <a:buAutoNum type="arabicPeriod"/>
            </a:pPr>
            <a:r>
              <a:rPr lang="en-US" dirty="0"/>
              <a:t>Click </a:t>
            </a:r>
            <a:r>
              <a:rPr lang="en-US" b="1" dirty="0"/>
              <a:t>Drag and Drop Grouping</a:t>
            </a:r>
            <a:r>
              <a:rPr lang="en-US" dirty="0"/>
              <a:t>. </a:t>
            </a:r>
          </a:p>
          <a:p>
            <a:pPr marL="342900" indent="-342900">
              <a:buClr>
                <a:srgbClr val="FFFF00"/>
              </a:buClr>
              <a:buAutoNum type="arabicPeriod"/>
            </a:pPr>
            <a:r>
              <a:rPr lang="en-US" dirty="0"/>
              <a:t>The grid will look like this. You can now drag and drop column headers to where arrows are located.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513" y="2598753"/>
            <a:ext cx="7325138" cy="2068393"/>
          </a:xfrm>
          <a:prstGeom prst="rect">
            <a:avLst/>
          </a:prstGeom>
          <a:effectLst>
            <a:glow rad="101600">
              <a:schemeClr val="tx1">
                <a:alpha val="60000"/>
              </a:schemeClr>
            </a:glow>
          </a:effectLst>
        </p:spPr>
      </p:pic>
      <p:sp>
        <p:nvSpPr>
          <p:cNvPr id="5" name="Rounded Rectangle 4"/>
          <p:cNvSpPr/>
          <p:nvPr/>
        </p:nvSpPr>
        <p:spPr>
          <a:xfrm>
            <a:off x="2325757" y="2882348"/>
            <a:ext cx="506895" cy="26835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p:cNvSpPr/>
          <p:nvPr/>
        </p:nvSpPr>
        <p:spPr>
          <a:xfrm>
            <a:off x="6871253" y="3150703"/>
            <a:ext cx="821634" cy="67586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871252" y="3826563"/>
            <a:ext cx="1199321" cy="27829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513" y="2598753"/>
            <a:ext cx="7325138" cy="2068393"/>
          </a:xfrm>
          <a:prstGeom prst="rect">
            <a:avLst/>
          </a:prstGeom>
          <a:effectLst>
            <a:glow rad="101600">
              <a:schemeClr val="tx1">
                <a:alpha val="60000"/>
              </a:schemeClr>
            </a:glow>
          </a:effectLst>
        </p:spPr>
      </p:pic>
      <p:sp>
        <p:nvSpPr>
          <p:cNvPr id="9" name="Rounded Rectangle 8"/>
          <p:cNvSpPr/>
          <p:nvPr/>
        </p:nvSpPr>
        <p:spPr>
          <a:xfrm>
            <a:off x="6619461" y="4333461"/>
            <a:ext cx="1928190" cy="33368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6096" y="1520211"/>
            <a:ext cx="6712224" cy="5169297"/>
          </a:xfrm>
          <a:prstGeom prst="rect">
            <a:avLst/>
          </a:prstGeom>
          <a:effectLst>
            <a:glow rad="101600">
              <a:schemeClr val="tx1">
                <a:alpha val="60000"/>
              </a:schemeClr>
            </a:glow>
          </a:effectLst>
        </p:spPr>
      </p:pic>
      <p:sp>
        <p:nvSpPr>
          <p:cNvPr id="11" name="Rectangle 10"/>
          <p:cNvSpPr/>
          <p:nvPr/>
        </p:nvSpPr>
        <p:spPr>
          <a:xfrm>
            <a:off x="5863740" y="1928191"/>
            <a:ext cx="447608" cy="67056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2506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par>
                                <p:cTn id="25" presetID="10" presetClass="exit" presetSubtype="0" fill="hold" grpId="1" nodeType="with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500"/>
                                        <p:tgtEl>
                                          <p:spTgt spid="3">
                                            <p:txEl>
                                              <p:pRg st="3" end="3"/>
                                            </p:txEl>
                                          </p:spTgt>
                                        </p:tgtEl>
                                      </p:cBhvr>
                                    </p:animEffect>
                                  </p:childTnLst>
                                </p:cTn>
                              </p:par>
                              <p:par>
                                <p:cTn id="39" presetID="10" presetClass="exit" presetSubtype="0" fill="hold" nodeType="with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4" end="4"/>
                                            </p:txEl>
                                          </p:spTgt>
                                        </p:tgtEl>
                                        <p:attrNameLst>
                                          <p:attrName>style.visibility</p:attrName>
                                        </p:attrNameLst>
                                      </p:cBhvr>
                                      <p:to>
                                        <p:strVal val="visible"/>
                                      </p:to>
                                    </p:set>
                                    <p:animEffect transition="in" filter="fade">
                                      <p:cBhvr>
                                        <p:cTn id="52" dur="500"/>
                                        <p:tgtEl>
                                          <p:spTgt spid="3">
                                            <p:txEl>
                                              <p:pRg st="4" end="4"/>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500"/>
                                        <p:tgtEl>
                                          <p:spTgt spid="3">
                                            <p:txEl>
                                              <p:pRg st="5" end="5"/>
                                            </p:txEl>
                                          </p:spTgt>
                                        </p:tgtEl>
                                      </p:cBhvr>
                                    </p:animEffect>
                                  </p:childTnLst>
                                </p:cTn>
                              </p:par>
                              <p:par>
                                <p:cTn id="61" presetID="10" presetClass="exit" presetSubtype="0" fill="hold" nodeType="withEffect">
                                  <p:stCondLst>
                                    <p:cond delay="0"/>
                                  </p:stCondLst>
                                  <p:childTnLst>
                                    <p:animEffect transition="out" filter="fade">
                                      <p:cBhvr>
                                        <p:cTn id="62" dur="500"/>
                                        <p:tgtEl>
                                          <p:spTgt spid="8"/>
                                        </p:tgtEl>
                                      </p:cBhvr>
                                    </p:animEffect>
                                    <p:set>
                                      <p:cBhvr>
                                        <p:cTn id="63" dur="1" fill="hold">
                                          <p:stCondLst>
                                            <p:cond delay="499"/>
                                          </p:stCondLst>
                                        </p:cTn>
                                        <p:tgtEl>
                                          <p:spTgt spid="8"/>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9" grpId="0" animBg="1"/>
      <p:bldP spid="9" grpId="1"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Advanced Forms Manager Features</a:t>
            </a:r>
          </a:p>
        </p:txBody>
      </p:sp>
      <p:sp>
        <p:nvSpPr>
          <p:cNvPr id="3" name="Text Placeholder 2"/>
          <p:cNvSpPr>
            <a:spLocks noGrp="1"/>
          </p:cNvSpPr>
          <p:nvPr>
            <p:ph type="body" sz="quarter" idx="10"/>
          </p:nvPr>
        </p:nvSpPr>
        <p:spPr>
          <a:xfrm>
            <a:off x="8547651" y="1681163"/>
            <a:ext cx="2683911" cy="4898541"/>
          </a:xfrm>
        </p:spPr>
        <p:txBody>
          <a:bodyPr>
            <a:normAutofit/>
          </a:bodyPr>
          <a:lstStyle/>
          <a:p>
            <a:pPr marL="0" indent="0">
              <a:buNone/>
            </a:pPr>
            <a:r>
              <a:rPr lang="en-US" b="1" dirty="0">
                <a:solidFill>
                  <a:srgbClr val="FFFF00"/>
                </a:solidFill>
              </a:rPr>
              <a:t>Sorting Forms</a:t>
            </a:r>
          </a:p>
          <a:p>
            <a:pPr>
              <a:buClr>
                <a:srgbClr val="FFFF00"/>
              </a:buClr>
              <a:buFont typeface="Wingdings" panose="05000000000000000000" pitchFamily="2" charset="2"/>
              <a:buChar char="Ø"/>
            </a:pPr>
            <a:r>
              <a:rPr lang="en-US" dirty="0"/>
              <a:t> Clicking the column header toggles the order from ascending to descending.</a:t>
            </a:r>
          </a:p>
          <a:p>
            <a:pPr>
              <a:buClr>
                <a:srgbClr val="FFFF00"/>
              </a:buClr>
              <a:buFont typeface="Wingdings" panose="05000000000000000000" pitchFamily="2" charset="2"/>
              <a:buChar char="Ø"/>
            </a:pPr>
            <a:r>
              <a:rPr lang="en-US" dirty="0"/>
              <a:t> Right clicking a header will bring up a menu:</a:t>
            </a:r>
          </a:p>
          <a:p>
            <a:pPr lvl="1">
              <a:buClr>
                <a:srgbClr val="FFFF00"/>
              </a:buClr>
              <a:buFont typeface="Courier New" panose="02070309020205020404" pitchFamily="49" charset="0"/>
              <a:buChar char="o"/>
            </a:pPr>
            <a:r>
              <a:rPr lang="en-US" dirty="0"/>
              <a:t>Sort Ascending</a:t>
            </a:r>
          </a:p>
          <a:p>
            <a:pPr lvl="1">
              <a:buClr>
                <a:srgbClr val="FFFF00"/>
              </a:buClr>
              <a:buFont typeface="Courier New" panose="02070309020205020404" pitchFamily="49" charset="0"/>
              <a:buChar char="o"/>
            </a:pPr>
            <a:r>
              <a:rPr lang="en-US" dirty="0"/>
              <a:t>Sort Descending</a:t>
            </a:r>
          </a:p>
          <a:p>
            <a:pPr lvl="1">
              <a:buClr>
                <a:srgbClr val="FFFF00"/>
              </a:buClr>
              <a:buFont typeface="Courier New" panose="02070309020205020404" pitchFamily="49" charset="0"/>
              <a:buChar char="o"/>
            </a:pPr>
            <a:r>
              <a:rPr lang="en-US" dirty="0"/>
              <a:t>Column Chooser: customization dialog box to add columns</a:t>
            </a:r>
          </a:p>
          <a:p>
            <a:pPr lvl="1">
              <a:buClr>
                <a:srgbClr val="FFFF00"/>
              </a:buClr>
              <a:buFont typeface="Courier New" panose="02070309020205020404" pitchFamily="49" charset="0"/>
              <a:buChar char="o"/>
            </a:pPr>
            <a:r>
              <a:rPr lang="en-US" dirty="0"/>
              <a:t>Best Fit: resize the field to largest field</a:t>
            </a:r>
          </a:p>
          <a:p>
            <a:pPr lvl="1"/>
            <a:endParaRPr lang="en-US" dirty="0"/>
          </a:p>
          <a:p>
            <a:pPr marL="0" indent="0">
              <a:buNone/>
            </a:pPr>
            <a:endParaRPr lang="en-US" b="1" dirty="0"/>
          </a:p>
        </p:txBody>
      </p:sp>
      <p:pic>
        <p:nvPicPr>
          <p:cNvPr id="15" name="Picture 14"/>
          <p:cNvPicPr>
            <a:picLocks noChangeAspect="1"/>
          </p:cNvPicPr>
          <p:nvPr/>
        </p:nvPicPr>
        <p:blipFill>
          <a:blip r:embed="rId2"/>
          <a:stretch>
            <a:fillRect/>
          </a:stretch>
        </p:blipFill>
        <p:spPr>
          <a:xfrm>
            <a:off x="2307670" y="2081264"/>
            <a:ext cx="5275887" cy="403520"/>
          </a:xfrm>
          <a:prstGeom prst="rect">
            <a:avLst/>
          </a:prstGeom>
          <a:effectLst>
            <a:glow rad="101600">
              <a:schemeClr val="tx1">
                <a:alpha val="60000"/>
              </a:schemeClr>
            </a:glow>
          </a:effectLst>
        </p:spPr>
      </p:pic>
      <p:pic>
        <p:nvPicPr>
          <p:cNvPr id="16" name="Picture 15"/>
          <p:cNvPicPr>
            <a:picLocks noChangeAspect="1"/>
          </p:cNvPicPr>
          <p:nvPr/>
        </p:nvPicPr>
        <p:blipFill>
          <a:blip r:embed="rId3"/>
          <a:stretch>
            <a:fillRect/>
          </a:stretch>
        </p:blipFill>
        <p:spPr>
          <a:xfrm>
            <a:off x="2307669" y="2484784"/>
            <a:ext cx="5280601" cy="506894"/>
          </a:xfrm>
          <a:prstGeom prst="rect">
            <a:avLst/>
          </a:prstGeom>
          <a:effectLst>
            <a:glow rad="101600">
              <a:schemeClr val="tx1">
                <a:alpha val="60000"/>
              </a:schemeClr>
            </a:glow>
          </a:effectLst>
        </p:spPr>
      </p:pic>
      <p:pic>
        <p:nvPicPr>
          <p:cNvPr id="17" name="Picture 16"/>
          <p:cNvPicPr>
            <a:picLocks noChangeAspect="1"/>
          </p:cNvPicPr>
          <p:nvPr/>
        </p:nvPicPr>
        <p:blipFill>
          <a:blip r:embed="rId4"/>
          <a:stretch>
            <a:fillRect/>
          </a:stretch>
        </p:blipFill>
        <p:spPr>
          <a:xfrm>
            <a:off x="3850245" y="1681163"/>
            <a:ext cx="2729459" cy="4720971"/>
          </a:xfrm>
          <a:prstGeom prst="rect">
            <a:avLst/>
          </a:prstGeom>
          <a:effectLst>
            <a:glow rad="101600">
              <a:schemeClr val="tx1">
                <a:alpha val="60000"/>
              </a:schemeClr>
            </a:glow>
          </a:effectLst>
        </p:spPr>
      </p:pic>
      <p:cxnSp>
        <p:nvCxnSpPr>
          <p:cNvPr id="19" name="Straight Arrow Connector 18"/>
          <p:cNvCxnSpPr>
            <a:cxnSpLocks/>
          </p:cNvCxnSpPr>
          <p:nvPr/>
        </p:nvCxnSpPr>
        <p:spPr>
          <a:xfrm flipH="1" flipV="1">
            <a:off x="5754758" y="1868557"/>
            <a:ext cx="3021494" cy="252313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p:cNvCxnSpPr>
          <p:nvPr/>
        </p:nvCxnSpPr>
        <p:spPr>
          <a:xfrm flipH="1" flipV="1">
            <a:off x="5640632" y="2283026"/>
            <a:ext cx="3135620" cy="246629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flipV="1">
            <a:off x="5973418" y="4749323"/>
            <a:ext cx="2802834" cy="130748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cxnSpLocks/>
          </p:cNvCxnSpPr>
          <p:nvPr/>
        </p:nvCxnSpPr>
        <p:spPr>
          <a:xfrm flipH="1" flipV="1">
            <a:off x="5973418" y="4293575"/>
            <a:ext cx="2802834" cy="88326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6735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par>
                                <p:cTn id="22" presetID="10" presetClass="exit" presetSubtype="0" fill="hold"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500"/>
                                        <p:tgtEl>
                                          <p:spTgt spid="3">
                                            <p:txEl>
                                              <p:pRg st="3" end="3"/>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500"/>
                                        <p:tgtEl>
                                          <p:spTgt spid="3">
                                            <p:txEl>
                                              <p:pRg st="4" end="4"/>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500"/>
                                        <p:tgtEl>
                                          <p:spTgt spid="3">
                                            <p:txEl>
                                              <p:pRg st="5" end="5"/>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fade">
                                      <p:cBhvr>
                                        <p:cTn id="57" dur="500"/>
                                        <p:tgtEl>
                                          <p:spTgt spid="3">
                                            <p:txEl>
                                              <p:pRg st="6" end="6"/>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Using Search Features</a:t>
            </a:r>
          </a:p>
        </p:txBody>
      </p:sp>
      <p:sp>
        <p:nvSpPr>
          <p:cNvPr id="3" name="Text Placeholder 2"/>
          <p:cNvSpPr>
            <a:spLocks noGrp="1"/>
          </p:cNvSpPr>
          <p:nvPr>
            <p:ph type="body" sz="quarter" idx="10"/>
          </p:nvPr>
        </p:nvSpPr>
        <p:spPr>
          <a:xfrm>
            <a:off x="8786191" y="1691102"/>
            <a:ext cx="2971799" cy="4968115"/>
          </a:xfrm>
        </p:spPr>
        <p:txBody>
          <a:bodyPr/>
          <a:lstStyle/>
          <a:p>
            <a:pPr marL="0" indent="0">
              <a:buNone/>
            </a:pPr>
            <a:r>
              <a:rPr lang="en-US" b="1" dirty="0">
                <a:solidFill>
                  <a:srgbClr val="FFFF00"/>
                </a:solidFill>
              </a:rPr>
              <a:t>Form Tab</a:t>
            </a:r>
          </a:p>
          <a:p>
            <a:pPr lvl="1">
              <a:buClr>
                <a:srgbClr val="FFFF00"/>
              </a:buClr>
              <a:buFont typeface="Courier New" panose="02070309020205020404" pitchFamily="49" charset="0"/>
              <a:buChar char="o"/>
            </a:pPr>
            <a:r>
              <a:rPr lang="en-US" dirty="0"/>
              <a:t>User ID </a:t>
            </a:r>
          </a:p>
          <a:p>
            <a:pPr lvl="1">
              <a:buClr>
                <a:srgbClr val="FFFF00"/>
              </a:buClr>
              <a:buFont typeface="Courier New" panose="02070309020205020404" pitchFamily="49" charset="0"/>
              <a:buChar char="o"/>
            </a:pPr>
            <a:r>
              <a:rPr lang="en-US" dirty="0"/>
              <a:t>Location</a:t>
            </a:r>
          </a:p>
          <a:p>
            <a:pPr lvl="1">
              <a:buClr>
                <a:srgbClr val="FFFF00"/>
              </a:buClr>
              <a:buFont typeface="Courier New" panose="02070309020205020404" pitchFamily="49" charset="0"/>
              <a:buChar char="o"/>
            </a:pPr>
            <a:r>
              <a:rPr lang="en-US" dirty="0"/>
              <a:t>Form</a:t>
            </a:r>
          </a:p>
          <a:p>
            <a:pPr lvl="1">
              <a:buClr>
                <a:srgbClr val="FFFF00"/>
              </a:buClr>
              <a:buFont typeface="Courier New" panose="02070309020205020404" pitchFamily="49" charset="0"/>
              <a:buChar char="o"/>
            </a:pPr>
            <a:r>
              <a:rPr lang="en-US" dirty="0"/>
              <a:t>Status</a:t>
            </a:r>
          </a:p>
          <a:p>
            <a:pPr lvl="1">
              <a:buClr>
                <a:srgbClr val="FFFF00"/>
              </a:buClr>
              <a:buFont typeface="Courier New" panose="02070309020205020404" pitchFamily="49" charset="0"/>
              <a:buChar char="o"/>
            </a:pPr>
            <a:r>
              <a:rPr lang="en-US" dirty="0"/>
              <a:t>Form Number</a:t>
            </a:r>
          </a:p>
          <a:p>
            <a:pPr lvl="1">
              <a:buClr>
                <a:srgbClr val="FFFF00"/>
              </a:buClr>
              <a:buFont typeface="Courier New" panose="02070309020205020404" pitchFamily="49" charset="0"/>
              <a:buChar char="o"/>
            </a:pPr>
            <a:r>
              <a:rPr lang="en-US" dirty="0"/>
              <a:t>Form Description</a:t>
            </a:r>
          </a:p>
          <a:p>
            <a:pPr lvl="1">
              <a:buClr>
                <a:srgbClr val="FFFF00"/>
              </a:buClr>
              <a:buFont typeface="Courier New" panose="02070309020205020404" pitchFamily="49" charset="0"/>
              <a:buChar char="o"/>
            </a:pPr>
            <a:r>
              <a:rPr lang="en-US" dirty="0"/>
              <a:t>Data Source</a:t>
            </a:r>
          </a:p>
          <a:p>
            <a:pPr lvl="1">
              <a:buClr>
                <a:srgbClr val="FFFF00"/>
              </a:buClr>
              <a:buFont typeface="Courier New" panose="02070309020205020404" pitchFamily="49" charset="0"/>
              <a:buChar char="o"/>
            </a:pPr>
            <a:r>
              <a:rPr lang="en-US" dirty="0"/>
              <a:t>Date</a:t>
            </a:r>
          </a:p>
          <a:p>
            <a:pPr lvl="1">
              <a:buClr>
                <a:srgbClr val="FFFF00"/>
              </a:buClr>
              <a:buFont typeface="Courier New" panose="02070309020205020404" pitchFamily="49" charset="0"/>
              <a:buChar char="o"/>
            </a:pPr>
            <a:r>
              <a:rPr lang="en-US" dirty="0"/>
              <a:t>Confidential</a:t>
            </a:r>
          </a:p>
          <a:p>
            <a:pPr lvl="1">
              <a:buClr>
                <a:srgbClr val="FFFF00"/>
              </a:buClr>
              <a:buFont typeface="Courier New" panose="02070309020205020404" pitchFamily="49" charset="0"/>
              <a:buChar char="o"/>
            </a:pPr>
            <a:r>
              <a:rPr lang="en-US" dirty="0"/>
              <a:t>Search</a:t>
            </a:r>
          </a:p>
          <a:p>
            <a:pPr lvl="1">
              <a:buClr>
                <a:srgbClr val="FFFF00"/>
              </a:buClr>
              <a:buFont typeface="Courier New" panose="02070309020205020404" pitchFamily="49" charset="0"/>
              <a:buChar char="o"/>
            </a:pPr>
            <a:r>
              <a:rPr lang="en-US" dirty="0"/>
              <a:t>Clear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7253" y="2555184"/>
            <a:ext cx="7210218" cy="2324100"/>
          </a:xfrm>
          <a:prstGeom prst="rect">
            <a:avLst/>
          </a:prstGeom>
          <a:effectLst>
            <a:glow rad="101600">
              <a:schemeClr val="tx1">
                <a:alpha val="60000"/>
              </a:schemeClr>
            </a:glow>
          </a:effectLst>
        </p:spPr>
      </p:pic>
      <p:cxnSp>
        <p:nvCxnSpPr>
          <p:cNvPr id="7" name="Straight Arrow Connector 6"/>
          <p:cNvCxnSpPr>
            <a:cxnSpLocks/>
          </p:cNvCxnSpPr>
          <p:nvPr/>
        </p:nvCxnSpPr>
        <p:spPr>
          <a:xfrm flipH="1">
            <a:off x="2494723" y="2279561"/>
            <a:ext cx="6549886" cy="9804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2991678" y="2654043"/>
            <a:ext cx="6052931" cy="8899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flipH="1">
            <a:off x="2493067" y="3028241"/>
            <a:ext cx="6551542" cy="77134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085584" y="3384982"/>
            <a:ext cx="5959025" cy="6619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a:xfrm flipH="1">
            <a:off x="3061253" y="3799586"/>
            <a:ext cx="5983356" cy="8029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6809424" y="3328266"/>
            <a:ext cx="2246244" cy="78359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6379265" y="3829759"/>
            <a:ext cx="2715040" cy="6602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7354958" y="4532243"/>
            <a:ext cx="1689651" cy="3048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2468964" y="4405601"/>
            <a:ext cx="6599583" cy="82565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8107391" y="4688370"/>
            <a:ext cx="974035" cy="8775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8282236" y="4134559"/>
            <a:ext cx="775253" cy="18142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84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3">
                                            <p:txEl>
                                              <p:pRg st="4" end="4"/>
                                            </p:txEl>
                                          </p:spTgt>
                                        </p:tgtEl>
                                        <p:attrNameLst>
                                          <p:attrName>style.visibility</p:attrName>
                                        </p:attrNameLst>
                                      </p:cBhvr>
                                      <p:to>
                                        <p:strVal val="visible"/>
                                      </p:to>
                                    </p:set>
                                    <p:animEffect transition="in" filter="fade">
                                      <p:cBhvr>
                                        <p:cTn id="48" dur="500"/>
                                        <p:tgtEl>
                                          <p:spTgt spid="3">
                                            <p:txEl>
                                              <p:pRg st="4" end="4"/>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3">
                                            <p:txEl>
                                              <p:pRg st="5" end="5"/>
                                            </p:txEl>
                                          </p:spTgt>
                                        </p:tgtEl>
                                        <p:attrNameLst>
                                          <p:attrName>style.visibility</p:attrName>
                                        </p:attrNameLst>
                                      </p:cBhvr>
                                      <p:to>
                                        <p:strVal val="visible"/>
                                      </p:to>
                                    </p:set>
                                    <p:animEffect transition="in" filter="fade">
                                      <p:cBhvr>
                                        <p:cTn id="59" dur="500"/>
                                        <p:tgtEl>
                                          <p:spTgt spid="3">
                                            <p:txEl>
                                              <p:pRg st="5" end="5"/>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3">
                                            <p:txEl>
                                              <p:pRg st="6" end="6"/>
                                            </p:txEl>
                                          </p:spTgt>
                                        </p:tgtEl>
                                        <p:attrNameLst>
                                          <p:attrName>style.visibility</p:attrName>
                                        </p:attrNameLst>
                                      </p:cBhvr>
                                      <p:to>
                                        <p:strVal val="visible"/>
                                      </p:to>
                                    </p:set>
                                    <p:animEffect transition="in" filter="fade">
                                      <p:cBhvr>
                                        <p:cTn id="70" dur="500"/>
                                        <p:tgtEl>
                                          <p:spTgt spid="3">
                                            <p:txEl>
                                              <p:pRg st="6" end="6"/>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12"/>
                                        </p:tgtEl>
                                      </p:cBhvr>
                                    </p:animEffect>
                                    <p:set>
                                      <p:cBhvr>
                                        <p:cTn id="78" dur="1" fill="hold">
                                          <p:stCondLst>
                                            <p:cond delay="499"/>
                                          </p:stCondLst>
                                        </p:cTn>
                                        <p:tgtEl>
                                          <p:spTgt spid="12"/>
                                        </p:tgtEl>
                                        <p:attrNameLst>
                                          <p:attrName>style.visibility</p:attrName>
                                        </p:attrNameLst>
                                      </p:cBhvr>
                                      <p:to>
                                        <p:strVal val="hidden"/>
                                      </p:to>
                                    </p:set>
                                  </p:childTnLst>
                                </p:cTn>
                              </p:par>
                              <p:par>
                                <p:cTn id="79" presetID="10" presetClass="entr" presetSubtype="0" fill="hold" nodeType="withEffect">
                                  <p:stCondLst>
                                    <p:cond delay="0"/>
                                  </p:stCondLst>
                                  <p:childTnLst>
                                    <p:set>
                                      <p:cBhvr>
                                        <p:cTn id="80" dur="1" fill="hold">
                                          <p:stCondLst>
                                            <p:cond delay="0"/>
                                          </p:stCondLst>
                                        </p:cTn>
                                        <p:tgtEl>
                                          <p:spTgt spid="3">
                                            <p:txEl>
                                              <p:pRg st="7" end="7"/>
                                            </p:txEl>
                                          </p:spTgt>
                                        </p:tgtEl>
                                        <p:attrNameLst>
                                          <p:attrName>style.visibility</p:attrName>
                                        </p:attrNameLst>
                                      </p:cBhvr>
                                      <p:to>
                                        <p:strVal val="visible"/>
                                      </p:to>
                                    </p:set>
                                    <p:animEffect transition="in" filter="fade">
                                      <p:cBhvr>
                                        <p:cTn id="81" dur="500"/>
                                        <p:tgtEl>
                                          <p:spTgt spid="3">
                                            <p:txEl>
                                              <p:pRg st="7" end="7"/>
                                            </p:txEl>
                                          </p:spTgt>
                                        </p:tgtEl>
                                      </p:cBhvr>
                                    </p:animEffect>
                                  </p:childTnLst>
                                </p:cTn>
                              </p:par>
                              <p:par>
                                <p:cTn id="82" presetID="10" presetClass="entr" presetSubtype="0" fill="hold" nodeType="with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500"/>
                                        <p:tgtEl>
                                          <p:spTgt spid="13"/>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13"/>
                                        </p:tgtEl>
                                      </p:cBhvr>
                                    </p:animEffect>
                                    <p:set>
                                      <p:cBhvr>
                                        <p:cTn id="89" dur="1" fill="hold">
                                          <p:stCondLst>
                                            <p:cond delay="499"/>
                                          </p:stCondLst>
                                        </p:cTn>
                                        <p:tgtEl>
                                          <p:spTgt spid="13"/>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3">
                                            <p:txEl>
                                              <p:pRg st="8" end="8"/>
                                            </p:txEl>
                                          </p:spTgt>
                                        </p:tgtEl>
                                        <p:attrNameLst>
                                          <p:attrName>style.visibility</p:attrName>
                                        </p:attrNameLst>
                                      </p:cBhvr>
                                      <p:to>
                                        <p:strVal val="visible"/>
                                      </p:to>
                                    </p:set>
                                    <p:animEffect transition="in" filter="fade">
                                      <p:cBhvr>
                                        <p:cTn id="92" dur="500"/>
                                        <p:tgtEl>
                                          <p:spTgt spid="3">
                                            <p:txEl>
                                              <p:pRg st="8" end="8"/>
                                            </p:txEl>
                                          </p:spTgt>
                                        </p:tgtEl>
                                      </p:cBhvr>
                                    </p:animEffect>
                                  </p:childTnLst>
                                </p:cTn>
                              </p:par>
                              <p:par>
                                <p:cTn id="93" presetID="10" presetClass="entr" presetSubtype="0" fill="hold" nodeType="with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fade">
                                      <p:cBhvr>
                                        <p:cTn id="95" dur="500"/>
                                        <p:tgtEl>
                                          <p:spTgt spid="1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nodeType="clickEffect">
                                  <p:stCondLst>
                                    <p:cond delay="0"/>
                                  </p:stCondLst>
                                  <p:childTnLst>
                                    <p:animEffect transition="out" filter="fade">
                                      <p:cBhvr>
                                        <p:cTn id="99" dur="500"/>
                                        <p:tgtEl>
                                          <p:spTgt spid="14"/>
                                        </p:tgtEl>
                                      </p:cBhvr>
                                    </p:animEffect>
                                    <p:set>
                                      <p:cBhvr>
                                        <p:cTn id="100" dur="1" fill="hold">
                                          <p:stCondLst>
                                            <p:cond delay="499"/>
                                          </p:stCondLst>
                                        </p:cTn>
                                        <p:tgtEl>
                                          <p:spTgt spid="14"/>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3">
                                            <p:txEl>
                                              <p:pRg st="9" end="9"/>
                                            </p:txEl>
                                          </p:spTgt>
                                        </p:tgtEl>
                                        <p:attrNameLst>
                                          <p:attrName>style.visibility</p:attrName>
                                        </p:attrNameLst>
                                      </p:cBhvr>
                                      <p:to>
                                        <p:strVal val="visible"/>
                                      </p:to>
                                    </p:set>
                                    <p:animEffect transition="in" filter="fade">
                                      <p:cBhvr>
                                        <p:cTn id="103" dur="500"/>
                                        <p:tgtEl>
                                          <p:spTgt spid="3">
                                            <p:txEl>
                                              <p:pRg st="9" end="9"/>
                                            </p:txEl>
                                          </p:spTgt>
                                        </p:tgtEl>
                                      </p:cBhvr>
                                    </p:animEffect>
                                  </p:childTnLst>
                                </p:cTn>
                              </p:par>
                              <p:par>
                                <p:cTn id="104" presetID="10" presetClass="entr" presetSubtype="0" fill="hold" nodeType="with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500"/>
                                        <p:tgtEl>
                                          <p:spTgt spid="15"/>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nodeType="clickEffect">
                                  <p:stCondLst>
                                    <p:cond delay="0"/>
                                  </p:stCondLst>
                                  <p:childTnLst>
                                    <p:animEffect transition="out" filter="fade">
                                      <p:cBhvr>
                                        <p:cTn id="110" dur="500"/>
                                        <p:tgtEl>
                                          <p:spTgt spid="15"/>
                                        </p:tgtEl>
                                      </p:cBhvr>
                                    </p:animEffect>
                                    <p:set>
                                      <p:cBhvr>
                                        <p:cTn id="111" dur="1" fill="hold">
                                          <p:stCondLst>
                                            <p:cond delay="499"/>
                                          </p:stCondLst>
                                        </p:cTn>
                                        <p:tgtEl>
                                          <p:spTgt spid="15"/>
                                        </p:tgtEl>
                                        <p:attrNameLst>
                                          <p:attrName>style.visibility</p:attrName>
                                        </p:attrNameLst>
                                      </p:cBhvr>
                                      <p:to>
                                        <p:strVal val="hidden"/>
                                      </p:to>
                                    </p:set>
                                  </p:childTnLst>
                                </p:cTn>
                              </p:par>
                              <p:par>
                                <p:cTn id="112" presetID="10" presetClass="entr" presetSubtype="0" fill="hold" nodeType="withEffect">
                                  <p:stCondLst>
                                    <p:cond delay="0"/>
                                  </p:stCondLst>
                                  <p:childTnLst>
                                    <p:set>
                                      <p:cBhvr>
                                        <p:cTn id="113" dur="1" fill="hold">
                                          <p:stCondLst>
                                            <p:cond delay="0"/>
                                          </p:stCondLst>
                                        </p:cTn>
                                        <p:tgtEl>
                                          <p:spTgt spid="3">
                                            <p:txEl>
                                              <p:pRg st="10" end="10"/>
                                            </p:txEl>
                                          </p:spTgt>
                                        </p:tgtEl>
                                        <p:attrNameLst>
                                          <p:attrName>style.visibility</p:attrName>
                                        </p:attrNameLst>
                                      </p:cBhvr>
                                      <p:to>
                                        <p:strVal val="visible"/>
                                      </p:to>
                                    </p:set>
                                    <p:animEffect transition="in" filter="fade">
                                      <p:cBhvr>
                                        <p:cTn id="114" dur="500"/>
                                        <p:tgtEl>
                                          <p:spTgt spid="3">
                                            <p:txEl>
                                              <p:pRg st="10" end="10"/>
                                            </p:txEl>
                                          </p:spTgt>
                                        </p:tgtEl>
                                      </p:cBhvr>
                                    </p:animEffect>
                                  </p:childTnLst>
                                </p:cTn>
                              </p:par>
                              <p:par>
                                <p:cTn id="115" presetID="10" presetClass="entr" presetSubtype="0" fill="hold" nodeType="with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16"/>
                                        </p:tgtEl>
                                      </p:cBhvr>
                                    </p:animEffect>
                                    <p:set>
                                      <p:cBhvr>
                                        <p:cTn id="122" dur="1" fill="hold">
                                          <p:stCondLst>
                                            <p:cond delay="499"/>
                                          </p:stCondLst>
                                        </p:cTn>
                                        <p:tgtEl>
                                          <p:spTgt spid="16"/>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500"/>
                                        <p:tgtEl>
                                          <p:spTgt spid="17"/>
                                        </p:tgtEl>
                                      </p:cBhvr>
                                    </p:animEffect>
                                  </p:childTnLst>
                                </p:cTn>
                              </p:par>
                              <p:par>
                                <p:cTn id="126" presetID="10" presetClass="entr" presetSubtype="0" fill="hold" nodeType="withEffect">
                                  <p:stCondLst>
                                    <p:cond delay="0"/>
                                  </p:stCondLst>
                                  <p:childTnLst>
                                    <p:set>
                                      <p:cBhvr>
                                        <p:cTn id="127" dur="1" fill="hold">
                                          <p:stCondLst>
                                            <p:cond delay="0"/>
                                          </p:stCondLst>
                                        </p:cTn>
                                        <p:tgtEl>
                                          <p:spTgt spid="3">
                                            <p:txEl>
                                              <p:pRg st="11" end="11"/>
                                            </p:txEl>
                                          </p:spTgt>
                                        </p:tgtEl>
                                        <p:attrNameLst>
                                          <p:attrName>style.visibility</p:attrName>
                                        </p:attrNameLst>
                                      </p:cBhvr>
                                      <p:to>
                                        <p:strVal val="visible"/>
                                      </p:to>
                                    </p:set>
                                    <p:animEffect transition="in" filter="fade">
                                      <p:cBhvr>
                                        <p:cTn id="12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C6C816D6-8BD3-45FB-B6E9-D98A5DBBEB88}"/>
              </a:ext>
            </a:extLst>
          </p:cNvPr>
          <p:cNvSpPr/>
          <p:nvPr/>
        </p:nvSpPr>
        <p:spPr>
          <a:xfrm>
            <a:off x="1726096" y="3922541"/>
            <a:ext cx="9506162" cy="1971822"/>
          </a:xfrm>
          <a:prstGeom prst="roundRect">
            <a:avLst/>
          </a:prstGeom>
          <a:solidFill>
            <a:schemeClr val="bg1"/>
          </a:solidFill>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DE27A016-B37F-4A7E-994F-DE5E83FF68F9}"/>
              </a:ext>
            </a:extLst>
          </p:cNvPr>
          <p:cNvSpPr/>
          <p:nvPr/>
        </p:nvSpPr>
        <p:spPr>
          <a:xfrm>
            <a:off x="1726096" y="1730326"/>
            <a:ext cx="9506162" cy="1927274"/>
          </a:xfrm>
          <a:prstGeom prst="roundRect">
            <a:avLst/>
          </a:prstGeom>
          <a:solidFill>
            <a:schemeClr val="bg1"/>
          </a:solidFill>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726096" y="787792"/>
            <a:ext cx="9506162" cy="640199"/>
          </a:xfrm>
        </p:spPr>
        <p:txBody>
          <a:bodyPr/>
          <a:lstStyle/>
          <a:p>
            <a:r>
              <a:rPr lang="en-US" b="1" dirty="0"/>
              <a:t>End Shift vs Start Shift</a:t>
            </a:r>
          </a:p>
        </p:txBody>
      </p:sp>
      <p:sp>
        <p:nvSpPr>
          <p:cNvPr id="12" name="TextBox 11">
            <a:extLst>
              <a:ext uri="{FF2B5EF4-FFF2-40B4-BE49-F238E27FC236}">
                <a16:creationId xmlns:a16="http://schemas.microsoft.com/office/drawing/2014/main" id="{C4ECA319-0E1A-4F89-A329-EF056BA96CEC}"/>
              </a:ext>
            </a:extLst>
          </p:cNvPr>
          <p:cNvSpPr txBox="1"/>
          <p:nvPr/>
        </p:nvSpPr>
        <p:spPr>
          <a:xfrm>
            <a:off x="4976958" y="4842802"/>
            <a:ext cx="2794308" cy="707886"/>
          </a:xfrm>
          <a:prstGeom prst="rect">
            <a:avLst/>
          </a:prstGeom>
          <a:noFill/>
        </p:spPr>
        <p:txBody>
          <a:bodyPr wrap="square" rtlCol="0">
            <a:spAutoFit/>
          </a:bodyPr>
          <a:lstStyle/>
          <a:p>
            <a:r>
              <a:rPr lang="en-US" sz="4000" b="1" dirty="0"/>
              <a:t>Start Shift</a:t>
            </a:r>
          </a:p>
        </p:txBody>
      </p:sp>
      <p:sp>
        <p:nvSpPr>
          <p:cNvPr id="16" name="TextBox 15">
            <a:extLst>
              <a:ext uri="{FF2B5EF4-FFF2-40B4-BE49-F238E27FC236}">
                <a16:creationId xmlns:a16="http://schemas.microsoft.com/office/drawing/2014/main" id="{0F42EF44-6E77-4A74-9AC2-514E3F1B17D5}"/>
              </a:ext>
            </a:extLst>
          </p:cNvPr>
          <p:cNvSpPr txBox="1"/>
          <p:nvPr/>
        </p:nvSpPr>
        <p:spPr>
          <a:xfrm>
            <a:off x="5601235" y="2728242"/>
            <a:ext cx="2518028" cy="707886"/>
          </a:xfrm>
          <a:prstGeom prst="rect">
            <a:avLst/>
          </a:prstGeom>
          <a:noFill/>
        </p:spPr>
        <p:txBody>
          <a:bodyPr wrap="square" rtlCol="0">
            <a:spAutoFit/>
          </a:bodyPr>
          <a:lstStyle/>
          <a:p>
            <a:r>
              <a:rPr lang="en-US" sz="4000" b="1" dirty="0"/>
              <a:t>End Shift</a:t>
            </a:r>
          </a:p>
        </p:txBody>
      </p:sp>
      <p:sp>
        <p:nvSpPr>
          <p:cNvPr id="19" name="Arrow: Right 18">
            <a:extLst>
              <a:ext uri="{FF2B5EF4-FFF2-40B4-BE49-F238E27FC236}">
                <a16:creationId xmlns:a16="http://schemas.microsoft.com/office/drawing/2014/main" id="{82A049BA-8B94-40E5-A1CB-12E85FD19DA9}"/>
              </a:ext>
            </a:extLst>
          </p:cNvPr>
          <p:cNvSpPr/>
          <p:nvPr/>
        </p:nvSpPr>
        <p:spPr>
          <a:xfrm>
            <a:off x="5089210" y="4410936"/>
            <a:ext cx="2569803" cy="489271"/>
          </a:xfrm>
          <a:prstGeom prst="rightArrow">
            <a:avLst/>
          </a:prstGeom>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85853D95-E813-454D-8CB0-D2BE81364CF3}"/>
              </a:ext>
            </a:extLst>
          </p:cNvPr>
          <p:cNvPicPr>
            <a:picLocks noChangeAspect="1"/>
          </p:cNvPicPr>
          <p:nvPr/>
        </p:nvPicPr>
        <p:blipFill>
          <a:blip r:embed="rId3"/>
          <a:stretch>
            <a:fillRect/>
          </a:stretch>
        </p:blipFill>
        <p:spPr>
          <a:xfrm>
            <a:off x="2140864" y="1786598"/>
            <a:ext cx="3303329" cy="1815966"/>
          </a:xfrm>
          <a:prstGeom prst="rect">
            <a:avLst/>
          </a:prstGeom>
        </p:spPr>
      </p:pic>
      <p:pic>
        <p:nvPicPr>
          <p:cNvPr id="27" name="Picture 26">
            <a:extLst>
              <a:ext uri="{FF2B5EF4-FFF2-40B4-BE49-F238E27FC236}">
                <a16:creationId xmlns:a16="http://schemas.microsoft.com/office/drawing/2014/main" id="{093953A6-B879-4BF7-A062-8D25068D51AC}"/>
              </a:ext>
            </a:extLst>
          </p:cNvPr>
          <p:cNvPicPr>
            <a:picLocks noChangeAspect="1"/>
          </p:cNvPicPr>
          <p:nvPr/>
        </p:nvPicPr>
        <p:blipFill>
          <a:blip r:embed="rId4"/>
          <a:stretch>
            <a:fillRect/>
          </a:stretch>
        </p:blipFill>
        <p:spPr>
          <a:xfrm>
            <a:off x="8328081" y="1787992"/>
            <a:ext cx="2560319" cy="1807979"/>
          </a:xfrm>
          <a:prstGeom prst="rect">
            <a:avLst/>
          </a:prstGeom>
        </p:spPr>
      </p:pic>
      <p:pic>
        <p:nvPicPr>
          <p:cNvPr id="28" name="Picture 27">
            <a:extLst>
              <a:ext uri="{FF2B5EF4-FFF2-40B4-BE49-F238E27FC236}">
                <a16:creationId xmlns:a16="http://schemas.microsoft.com/office/drawing/2014/main" id="{F6DCFB6E-6045-4B84-9549-E22B195ECA29}"/>
              </a:ext>
            </a:extLst>
          </p:cNvPr>
          <p:cNvPicPr>
            <a:picLocks noChangeAspect="1"/>
          </p:cNvPicPr>
          <p:nvPr/>
        </p:nvPicPr>
        <p:blipFill>
          <a:blip r:embed="rId4"/>
          <a:stretch>
            <a:fillRect/>
          </a:stretch>
        </p:blipFill>
        <p:spPr>
          <a:xfrm>
            <a:off x="2140864" y="3922541"/>
            <a:ext cx="2560319" cy="1807979"/>
          </a:xfrm>
          <a:prstGeom prst="rect">
            <a:avLst/>
          </a:prstGeom>
        </p:spPr>
      </p:pic>
      <p:pic>
        <p:nvPicPr>
          <p:cNvPr id="29" name="Picture 28">
            <a:extLst>
              <a:ext uri="{FF2B5EF4-FFF2-40B4-BE49-F238E27FC236}">
                <a16:creationId xmlns:a16="http://schemas.microsoft.com/office/drawing/2014/main" id="{63ADCDD9-3E3F-4D5F-A31A-28802CC204D0}"/>
              </a:ext>
            </a:extLst>
          </p:cNvPr>
          <p:cNvPicPr>
            <a:picLocks noChangeAspect="1"/>
          </p:cNvPicPr>
          <p:nvPr/>
        </p:nvPicPr>
        <p:blipFill>
          <a:blip r:embed="rId3"/>
          <a:stretch>
            <a:fillRect/>
          </a:stretch>
        </p:blipFill>
        <p:spPr>
          <a:xfrm>
            <a:off x="7771266" y="4000469"/>
            <a:ext cx="3303329" cy="1815966"/>
          </a:xfrm>
          <a:prstGeom prst="rect">
            <a:avLst/>
          </a:prstGeom>
        </p:spPr>
      </p:pic>
      <p:sp>
        <p:nvSpPr>
          <p:cNvPr id="30" name="Arrow: Right 29">
            <a:extLst>
              <a:ext uri="{FF2B5EF4-FFF2-40B4-BE49-F238E27FC236}">
                <a16:creationId xmlns:a16="http://schemas.microsoft.com/office/drawing/2014/main" id="{B7940A88-A71B-4245-B6D3-81630801C1A7}"/>
              </a:ext>
            </a:extLst>
          </p:cNvPr>
          <p:cNvSpPr/>
          <p:nvPr/>
        </p:nvSpPr>
        <p:spPr>
          <a:xfrm>
            <a:off x="5601235" y="2351136"/>
            <a:ext cx="2569803" cy="489271"/>
          </a:xfrm>
          <a:prstGeom prst="rightArrow">
            <a:avLst/>
          </a:prstGeom>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240B075-D40B-4230-AC85-6B87EFA34AD2}"/>
              </a:ext>
            </a:extLst>
          </p:cNvPr>
          <p:cNvPicPr>
            <a:picLocks noChangeAspect="1"/>
          </p:cNvPicPr>
          <p:nvPr/>
        </p:nvPicPr>
        <p:blipFill>
          <a:blip r:embed="rId5"/>
          <a:stretch>
            <a:fillRect/>
          </a:stretch>
        </p:blipFill>
        <p:spPr>
          <a:xfrm>
            <a:off x="1789164" y="721108"/>
            <a:ext cx="1474533" cy="617899"/>
          </a:xfrm>
          <a:prstGeom prst="rect">
            <a:avLst/>
          </a:prstGeom>
        </p:spPr>
      </p:pic>
    </p:spTree>
    <p:extLst>
      <p:ext uri="{BB962C8B-B14F-4D97-AF65-F5344CB8AC3E}">
        <p14:creationId xmlns:p14="http://schemas.microsoft.com/office/powerpoint/2010/main" val="143404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3000"/>
                                  </p:stCondLst>
                                  <p:childTnLst>
                                    <p:set>
                                      <p:cBhvr>
                                        <p:cTn id="20" dur="1" fill="hold">
                                          <p:stCondLst>
                                            <p:cond delay="0"/>
                                          </p:stCondLst>
                                        </p:cTn>
                                        <p:tgtEl>
                                          <p:spTgt spid="17"/>
                                        </p:tgtEl>
                                        <p:attrNameLst>
                                          <p:attrName>style.visibility</p:attrName>
                                        </p:attrNameLst>
                                      </p:cBhvr>
                                      <p:to>
                                        <p:strVal val="visible"/>
                                      </p:to>
                                    </p:set>
                                  </p:childTnLst>
                                </p:cTn>
                              </p:par>
                            </p:childTnLst>
                          </p:cTn>
                        </p:par>
                        <p:par>
                          <p:cTn id="21" fill="hold">
                            <p:stCondLst>
                              <p:cond delay="3000"/>
                            </p:stCondLst>
                            <p:childTnLst>
                              <p:par>
                                <p:cTn id="22" presetID="13" presetClass="entr" presetSubtype="16" fill="hold" grpId="0" nodeType="afterEffect">
                                  <p:stCondLst>
                                    <p:cond delay="3000"/>
                                  </p:stCondLst>
                                  <p:childTnLst>
                                    <p:set>
                                      <p:cBhvr>
                                        <p:cTn id="23" dur="1" fill="hold">
                                          <p:stCondLst>
                                            <p:cond delay="0"/>
                                          </p:stCondLst>
                                        </p:cTn>
                                        <p:tgtEl>
                                          <p:spTgt spid="30"/>
                                        </p:tgtEl>
                                        <p:attrNameLst>
                                          <p:attrName>style.visibility</p:attrName>
                                        </p:attrNameLst>
                                      </p:cBhvr>
                                      <p:to>
                                        <p:strVal val="visible"/>
                                      </p:to>
                                    </p:set>
                                    <p:animEffect transition="in" filter="plus(in)">
                                      <p:cBhvr>
                                        <p:cTn id="24" dur="2000"/>
                                        <p:tgtEl>
                                          <p:spTgt spid="30"/>
                                        </p:tgtEl>
                                      </p:cBhvr>
                                    </p:animEffect>
                                  </p:childTnLst>
                                </p:cTn>
                              </p:par>
                            </p:childTnLst>
                          </p:cTn>
                        </p:par>
                        <p:par>
                          <p:cTn id="25" fill="hold">
                            <p:stCondLst>
                              <p:cond delay="8000"/>
                            </p:stCondLst>
                            <p:childTnLst>
                              <p:par>
                                <p:cTn id="26" presetID="1"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1"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1" presetClass="entr" presetSubtype="0" fill="hold" nodeType="withEffect">
                                  <p:stCondLst>
                                    <p:cond delay="3000"/>
                                  </p:stCondLst>
                                  <p:childTnLst>
                                    <p:set>
                                      <p:cBhvr>
                                        <p:cTn id="35" dur="1" fill="hold">
                                          <p:stCondLst>
                                            <p:cond delay="0"/>
                                          </p:stCondLst>
                                        </p:cTn>
                                        <p:tgtEl>
                                          <p:spTgt spid="28"/>
                                        </p:tgtEl>
                                        <p:attrNameLst>
                                          <p:attrName>style.visibility</p:attrName>
                                        </p:attrNameLst>
                                      </p:cBhvr>
                                      <p:to>
                                        <p:strVal val="visible"/>
                                      </p:to>
                                    </p:set>
                                  </p:childTnLst>
                                </p:cTn>
                              </p:par>
                            </p:childTnLst>
                          </p:cTn>
                        </p:par>
                        <p:par>
                          <p:cTn id="36" fill="hold">
                            <p:stCondLst>
                              <p:cond delay="3000"/>
                            </p:stCondLst>
                            <p:childTnLst>
                              <p:par>
                                <p:cTn id="37" presetID="13" presetClass="entr" presetSubtype="16" fill="hold" grpId="1" nodeType="afterEffect">
                                  <p:stCondLst>
                                    <p:cond delay="3000"/>
                                  </p:stCondLst>
                                  <p:childTnLst>
                                    <p:set>
                                      <p:cBhvr>
                                        <p:cTn id="38" dur="1" fill="hold">
                                          <p:stCondLst>
                                            <p:cond delay="0"/>
                                          </p:stCondLst>
                                        </p:cTn>
                                        <p:tgtEl>
                                          <p:spTgt spid="19"/>
                                        </p:tgtEl>
                                        <p:attrNameLst>
                                          <p:attrName>style.visibility</p:attrName>
                                        </p:attrNameLst>
                                      </p:cBhvr>
                                      <p:to>
                                        <p:strVal val="visible"/>
                                      </p:to>
                                    </p:set>
                                    <p:animEffect transition="in" filter="plus(in)">
                                      <p:cBhvr>
                                        <p:cTn id="39" dur="2000"/>
                                        <p:tgtEl>
                                          <p:spTgt spid="19"/>
                                        </p:tgtEl>
                                      </p:cBhvr>
                                    </p:animEffect>
                                  </p:childTnLst>
                                </p:cTn>
                              </p:par>
                            </p:childTnLst>
                          </p:cTn>
                        </p:par>
                        <p:par>
                          <p:cTn id="40" fill="hold">
                            <p:stCondLst>
                              <p:cond delay="8000"/>
                            </p:stCondLst>
                            <p:childTnLst>
                              <p:par>
                                <p:cTn id="41" presetID="1"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0" grpId="0" animBg="1"/>
      <p:bldP spid="12" grpId="0"/>
      <p:bldP spid="12" grpId="1"/>
      <p:bldP spid="16" grpId="0"/>
      <p:bldP spid="19" grpId="0" animBg="1"/>
      <p:bldP spid="19" grpId="1" animBg="1"/>
      <p:bldP spid="3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Using Search Features</a:t>
            </a:r>
          </a:p>
        </p:txBody>
      </p:sp>
      <p:sp>
        <p:nvSpPr>
          <p:cNvPr id="3" name="Text Placeholder 2"/>
          <p:cNvSpPr>
            <a:spLocks noGrp="1"/>
          </p:cNvSpPr>
          <p:nvPr>
            <p:ph type="body" sz="quarter" idx="10"/>
          </p:nvPr>
        </p:nvSpPr>
        <p:spPr>
          <a:xfrm>
            <a:off x="9084365" y="1631467"/>
            <a:ext cx="2971799" cy="4968115"/>
          </a:xfrm>
        </p:spPr>
        <p:txBody>
          <a:bodyPr/>
          <a:lstStyle/>
          <a:p>
            <a:pPr marL="0" indent="0">
              <a:buNone/>
            </a:pPr>
            <a:r>
              <a:rPr lang="en-US" b="1" dirty="0">
                <a:solidFill>
                  <a:srgbClr val="FFFF00"/>
                </a:solidFill>
              </a:rPr>
              <a:t>Case tab</a:t>
            </a:r>
          </a:p>
          <a:p>
            <a:pPr lvl="1">
              <a:buClr>
                <a:srgbClr val="FFFF00"/>
              </a:buClr>
              <a:buFont typeface="Courier New" panose="02070309020205020404" pitchFamily="49" charset="0"/>
              <a:buChar char="o"/>
            </a:pPr>
            <a:r>
              <a:rPr lang="en-US" dirty="0"/>
              <a:t>Type</a:t>
            </a:r>
          </a:p>
          <a:p>
            <a:pPr lvl="1">
              <a:buClr>
                <a:srgbClr val="FFFF00"/>
              </a:buClr>
              <a:buFont typeface="Courier New" panose="02070309020205020404" pitchFamily="49" charset="0"/>
              <a:buChar char="o"/>
            </a:pPr>
            <a:r>
              <a:rPr lang="en-US" dirty="0"/>
              <a:t>Status</a:t>
            </a:r>
          </a:p>
          <a:p>
            <a:pPr lvl="1">
              <a:buClr>
                <a:srgbClr val="FFFF00"/>
              </a:buClr>
              <a:buFont typeface="Courier New" panose="02070309020205020404" pitchFamily="49" charset="0"/>
              <a:buChar char="o"/>
            </a:pPr>
            <a:r>
              <a:rPr lang="en-US" dirty="0"/>
              <a:t>Owner ID</a:t>
            </a:r>
          </a:p>
          <a:p>
            <a:pPr lvl="1">
              <a:buClr>
                <a:srgbClr val="FFFF00"/>
              </a:buClr>
              <a:buFont typeface="Courier New" panose="02070309020205020404" pitchFamily="49" charset="0"/>
              <a:buChar char="o"/>
            </a:pPr>
            <a:r>
              <a:rPr lang="en-US" dirty="0"/>
              <a:t>Location</a:t>
            </a:r>
          </a:p>
          <a:p>
            <a:pPr lvl="1">
              <a:buClr>
                <a:srgbClr val="FFFF00"/>
              </a:buClr>
              <a:buFont typeface="Courier New" panose="02070309020205020404" pitchFamily="49" charset="0"/>
              <a:buChar char="o"/>
            </a:pPr>
            <a:r>
              <a:rPr lang="en-US" dirty="0"/>
              <a:t>Confidential</a:t>
            </a:r>
          </a:p>
          <a:p>
            <a:pPr lvl="1">
              <a:buClr>
                <a:srgbClr val="FFFF00"/>
              </a:buClr>
              <a:buFont typeface="Courier New" panose="02070309020205020404" pitchFamily="49" charset="0"/>
              <a:buChar char="o"/>
            </a:pPr>
            <a:r>
              <a:rPr lang="en-US" dirty="0"/>
              <a:t>Number</a:t>
            </a:r>
          </a:p>
          <a:p>
            <a:pPr lvl="1">
              <a:buClr>
                <a:srgbClr val="FFFF00"/>
              </a:buClr>
              <a:buFont typeface="Courier New" panose="02070309020205020404" pitchFamily="49" charset="0"/>
              <a:buChar char="o"/>
            </a:pPr>
            <a:r>
              <a:rPr lang="en-US" dirty="0"/>
              <a:t>Case Date</a:t>
            </a:r>
          </a:p>
          <a:p>
            <a:pPr lvl="1">
              <a:buClr>
                <a:srgbClr val="FFFF00"/>
              </a:buClr>
              <a:buFont typeface="Courier New" panose="02070309020205020404" pitchFamily="49" charset="0"/>
              <a:buChar char="o"/>
            </a:pPr>
            <a:r>
              <a:rPr lang="en-US" dirty="0"/>
              <a:t>Definable Fields</a:t>
            </a:r>
          </a:p>
          <a:p>
            <a:pPr lvl="1">
              <a:buClr>
                <a:srgbClr val="FFFF00"/>
              </a:buClr>
              <a:buFont typeface="Courier New" panose="02070309020205020404" pitchFamily="49" charset="0"/>
              <a:buChar char="o"/>
            </a:pPr>
            <a:r>
              <a:rPr lang="en-US" dirty="0"/>
              <a:t>Save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7782" y="2385392"/>
            <a:ext cx="7766583" cy="2360336"/>
          </a:xfrm>
          <a:prstGeom prst="rect">
            <a:avLst/>
          </a:prstGeom>
          <a:effectLst>
            <a:glow rad="101600">
              <a:schemeClr val="tx1">
                <a:alpha val="60000"/>
              </a:schemeClr>
            </a:glow>
          </a:effectLst>
        </p:spPr>
      </p:pic>
      <p:cxnSp>
        <p:nvCxnSpPr>
          <p:cNvPr id="18" name="Straight Arrow Connector 17"/>
          <p:cNvCxnSpPr/>
          <p:nvPr/>
        </p:nvCxnSpPr>
        <p:spPr>
          <a:xfrm flipH="1">
            <a:off x="2892288" y="2196548"/>
            <a:ext cx="6470373" cy="9428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2892288" y="2545675"/>
            <a:ext cx="6440557" cy="8535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2763080" y="2972429"/>
            <a:ext cx="6599581" cy="7093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2723325" y="3327106"/>
            <a:ext cx="6639336" cy="65911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3578087" y="3692072"/>
            <a:ext cx="5824331" cy="5068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2892289" y="4081150"/>
            <a:ext cx="6510127" cy="4212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7106478" y="4390526"/>
            <a:ext cx="2295939" cy="3051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flipV="1">
            <a:off x="7871791" y="3721811"/>
            <a:ext cx="1515719" cy="106965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8629650" y="3326582"/>
            <a:ext cx="772768" cy="18517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78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4" end="4"/>
                                            </p:txEl>
                                          </p:spTgt>
                                        </p:tgtEl>
                                        <p:attrNameLst>
                                          <p:attrName>style.visibility</p:attrName>
                                        </p:attrNameLst>
                                      </p:cBhvr>
                                      <p:to>
                                        <p:strVal val="visible"/>
                                      </p:to>
                                    </p:set>
                                    <p:animEffect transition="in" filter="fade">
                                      <p:cBhvr>
                                        <p:cTn id="48" dur="500"/>
                                        <p:tgtEl>
                                          <p:spTgt spid="3">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23"/>
                                        </p:tgtEl>
                                      </p:cBhvr>
                                    </p:animEffect>
                                    <p:set>
                                      <p:cBhvr>
                                        <p:cTn id="53" dur="1" fill="hold">
                                          <p:stCondLst>
                                            <p:cond delay="499"/>
                                          </p:stCondLst>
                                        </p:cTn>
                                        <p:tgtEl>
                                          <p:spTgt spid="23"/>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3">
                                            <p:txEl>
                                              <p:pRg st="5" end="5"/>
                                            </p:txEl>
                                          </p:spTgt>
                                        </p:tgtEl>
                                        <p:attrNameLst>
                                          <p:attrName>style.visibility</p:attrName>
                                        </p:attrNameLst>
                                      </p:cBhvr>
                                      <p:to>
                                        <p:strVal val="visible"/>
                                      </p:to>
                                    </p:set>
                                    <p:animEffect transition="in" filter="fade">
                                      <p:cBhvr>
                                        <p:cTn id="56" dur="500"/>
                                        <p:tgtEl>
                                          <p:spTgt spid="3">
                                            <p:txEl>
                                              <p:pRg st="5" end="5"/>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26"/>
                                        </p:tgtEl>
                                      </p:cBhvr>
                                    </p:animEffect>
                                    <p:set>
                                      <p:cBhvr>
                                        <p:cTn id="64" dur="1" fill="hold">
                                          <p:stCondLst>
                                            <p:cond delay="499"/>
                                          </p:stCondLst>
                                        </p:cTn>
                                        <p:tgtEl>
                                          <p:spTgt spid="26"/>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500"/>
                                        <p:tgtEl>
                                          <p:spTgt spid="3">
                                            <p:txEl>
                                              <p:pRg st="6" end="6"/>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28"/>
                                        </p:tgtEl>
                                      </p:cBhvr>
                                    </p:animEffect>
                                    <p:set>
                                      <p:cBhvr>
                                        <p:cTn id="75" dur="1" fill="hold">
                                          <p:stCondLst>
                                            <p:cond delay="499"/>
                                          </p:stCondLst>
                                        </p:cTn>
                                        <p:tgtEl>
                                          <p:spTgt spid="28"/>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3">
                                            <p:txEl>
                                              <p:pRg st="7" end="7"/>
                                            </p:txEl>
                                          </p:spTgt>
                                        </p:tgtEl>
                                        <p:attrNameLst>
                                          <p:attrName>style.visibility</p:attrName>
                                        </p:attrNameLst>
                                      </p:cBhvr>
                                      <p:to>
                                        <p:strVal val="visible"/>
                                      </p:to>
                                    </p:set>
                                    <p:animEffect transition="in" filter="fade">
                                      <p:cBhvr>
                                        <p:cTn id="78" dur="500"/>
                                        <p:tgtEl>
                                          <p:spTgt spid="3">
                                            <p:txEl>
                                              <p:pRg st="7" end="7"/>
                                            </p:txEl>
                                          </p:spTgt>
                                        </p:tgtEl>
                                      </p:cBhvr>
                                    </p:animEffect>
                                  </p:childTnLst>
                                </p:cTn>
                              </p:par>
                              <p:par>
                                <p:cTn id="79" presetID="10" presetClass="entr" presetSubtype="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nodeType="clickEffect">
                                  <p:stCondLst>
                                    <p:cond delay="0"/>
                                  </p:stCondLst>
                                  <p:childTnLst>
                                    <p:animEffect transition="out" filter="fade">
                                      <p:cBhvr>
                                        <p:cTn id="85" dur="500"/>
                                        <p:tgtEl>
                                          <p:spTgt spid="30"/>
                                        </p:tgtEl>
                                      </p:cBhvr>
                                    </p:animEffect>
                                    <p:set>
                                      <p:cBhvr>
                                        <p:cTn id="86" dur="1" fill="hold">
                                          <p:stCondLst>
                                            <p:cond delay="499"/>
                                          </p:stCondLst>
                                        </p:cTn>
                                        <p:tgtEl>
                                          <p:spTgt spid="30"/>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3">
                                            <p:txEl>
                                              <p:pRg st="8" end="8"/>
                                            </p:txEl>
                                          </p:spTgt>
                                        </p:tgtEl>
                                        <p:attrNameLst>
                                          <p:attrName>style.visibility</p:attrName>
                                        </p:attrNameLst>
                                      </p:cBhvr>
                                      <p:to>
                                        <p:strVal val="visible"/>
                                      </p:to>
                                    </p:set>
                                    <p:animEffect transition="in" filter="fade">
                                      <p:cBhvr>
                                        <p:cTn id="89" dur="500"/>
                                        <p:tgtEl>
                                          <p:spTgt spid="3">
                                            <p:txEl>
                                              <p:pRg st="8" end="8"/>
                                            </p:txEl>
                                          </p:spTgt>
                                        </p:tgtEl>
                                      </p:cBhvr>
                                    </p:animEffect>
                                  </p:childTnLst>
                                </p:cTn>
                              </p:par>
                              <p:par>
                                <p:cTn id="90" presetID="10" presetClass="entr" presetSubtype="0" fill="hold"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nodeType="clickEffect">
                                  <p:stCondLst>
                                    <p:cond delay="0"/>
                                  </p:stCondLst>
                                  <p:childTnLst>
                                    <p:animEffect transition="out" filter="fade">
                                      <p:cBhvr>
                                        <p:cTn id="96" dur="500"/>
                                        <p:tgtEl>
                                          <p:spTgt spid="32"/>
                                        </p:tgtEl>
                                      </p:cBhvr>
                                    </p:animEffect>
                                    <p:set>
                                      <p:cBhvr>
                                        <p:cTn id="97" dur="1" fill="hold">
                                          <p:stCondLst>
                                            <p:cond delay="499"/>
                                          </p:stCondLst>
                                        </p:cTn>
                                        <p:tgtEl>
                                          <p:spTgt spid="32"/>
                                        </p:tgtEl>
                                        <p:attrNameLst>
                                          <p:attrName>style.visibility</p:attrName>
                                        </p:attrNameLst>
                                      </p:cBhvr>
                                      <p:to>
                                        <p:strVal val="hidden"/>
                                      </p:to>
                                    </p:set>
                                  </p:childTnLst>
                                </p:cTn>
                              </p:par>
                              <p:par>
                                <p:cTn id="98" presetID="10" presetClass="entr" presetSubtype="0" fill="hold" nodeType="withEffect">
                                  <p:stCondLst>
                                    <p:cond delay="0"/>
                                  </p:stCondLst>
                                  <p:childTnLst>
                                    <p:set>
                                      <p:cBhvr>
                                        <p:cTn id="99" dur="1" fill="hold">
                                          <p:stCondLst>
                                            <p:cond delay="0"/>
                                          </p:stCondLst>
                                        </p:cTn>
                                        <p:tgtEl>
                                          <p:spTgt spid="3">
                                            <p:txEl>
                                              <p:pRg st="9" end="9"/>
                                            </p:txEl>
                                          </p:spTgt>
                                        </p:tgtEl>
                                        <p:attrNameLst>
                                          <p:attrName>style.visibility</p:attrName>
                                        </p:attrNameLst>
                                      </p:cBhvr>
                                      <p:to>
                                        <p:strVal val="visible"/>
                                      </p:to>
                                    </p:set>
                                    <p:animEffect transition="in" filter="fade">
                                      <p:cBhvr>
                                        <p:cTn id="100" dur="500"/>
                                        <p:tgtEl>
                                          <p:spTgt spid="3">
                                            <p:txEl>
                                              <p:pRg st="9" end="9"/>
                                            </p:txEl>
                                          </p:spTgt>
                                        </p:tgtEl>
                                      </p:cBhvr>
                                    </p:animEffect>
                                  </p:childTnLst>
                                </p:cTn>
                              </p:par>
                              <p:par>
                                <p:cTn id="101" presetID="10" presetClass="entr" presetSubtype="0" fill="hold"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084365" y="1641407"/>
            <a:ext cx="2971799" cy="4968115"/>
          </a:xfrm>
        </p:spPr>
        <p:txBody>
          <a:bodyPr/>
          <a:lstStyle/>
          <a:p>
            <a:pPr marL="0" indent="0">
              <a:buNone/>
            </a:pPr>
            <a:r>
              <a:rPr lang="en-US" b="1" dirty="0">
                <a:solidFill>
                  <a:srgbClr val="FFFF00"/>
                </a:solidFill>
              </a:rPr>
              <a:t>Custom tab</a:t>
            </a:r>
          </a:p>
          <a:p>
            <a:pPr lvl="1">
              <a:buClr>
                <a:srgbClr val="FFFF00"/>
              </a:buClr>
              <a:buFont typeface="Courier New" panose="02070309020205020404" pitchFamily="49" charset="0"/>
              <a:buChar char="o"/>
            </a:pPr>
            <a:r>
              <a:rPr lang="en-US" dirty="0"/>
              <a:t>Custom searching allows you to search for additional fields in various forms. </a:t>
            </a:r>
          </a:p>
          <a:p>
            <a:pPr marL="342900" indent="-342900">
              <a:buClr>
                <a:srgbClr val="FFFF00"/>
              </a:buClr>
              <a:buAutoNum type="arabicPeriod"/>
            </a:pPr>
            <a:r>
              <a:rPr lang="en-US" dirty="0"/>
              <a:t>Highlight one Custom Search field</a:t>
            </a:r>
          </a:p>
          <a:p>
            <a:pPr marL="342900" indent="-342900">
              <a:buClr>
                <a:srgbClr val="FFFF00"/>
              </a:buClr>
              <a:buAutoNum type="arabicPeriod"/>
            </a:pPr>
            <a:r>
              <a:rPr lang="en-US" dirty="0"/>
              <a:t>Highlight one or more search values</a:t>
            </a:r>
          </a:p>
          <a:p>
            <a:pPr marL="228600" lvl="1" indent="0">
              <a:buNone/>
            </a:pPr>
            <a:endParaRPr lang="en-US" dirty="0"/>
          </a:p>
        </p:txBody>
      </p:sp>
      <p:sp>
        <p:nvSpPr>
          <p:cNvPr id="7" name="Title 6"/>
          <p:cNvSpPr>
            <a:spLocks noGrp="1"/>
          </p:cNvSpPr>
          <p:nvPr>
            <p:ph type="title"/>
          </p:nvPr>
        </p:nvSpPr>
        <p:spPr/>
        <p:txBody>
          <a:bodyPr/>
          <a:lstStyle/>
          <a:p>
            <a:r>
              <a:rPr lang="en-US" b="1" dirty="0"/>
              <a:t>Using Search Features</a:t>
            </a:r>
          </a:p>
        </p:txBody>
      </p:sp>
      <p:pic>
        <p:nvPicPr>
          <p:cNvPr id="8" name="Picture 7"/>
          <p:cNvPicPr>
            <a:picLocks noChangeAspect="1"/>
          </p:cNvPicPr>
          <p:nvPr/>
        </p:nvPicPr>
        <p:blipFill>
          <a:blip r:embed="rId2"/>
          <a:stretch>
            <a:fillRect/>
          </a:stretch>
        </p:blipFill>
        <p:spPr>
          <a:xfrm>
            <a:off x="1356608" y="2476162"/>
            <a:ext cx="7628365" cy="2415489"/>
          </a:xfrm>
          <a:prstGeom prst="rect">
            <a:avLst/>
          </a:prstGeom>
          <a:effectLst>
            <a:glow rad="101600">
              <a:schemeClr val="tx1">
                <a:alpha val="60000"/>
              </a:schemeClr>
            </a:glow>
          </a:effectLst>
        </p:spPr>
      </p:pic>
      <p:cxnSp>
        <p:nvCxnSpPr>
          <p:cNvPr id="10" name="Straight Arrow Connector 9"/>
          <p:cNvCxnSpPr>
            <a:cxnSpLocks/>
          </p:cNvCxnSpPr>
          <p:nvPr/>
        </p:nvCxnSpPr>
        <p:spPr>
          <a:xfrm flipH="1">
            <a:off x="3349487" y="3370158"/>
            <a:ext cx="5734878"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6606209" y="3923312"/>
            <a:ext cx="2478156" cy="8374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39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084365" y="1641407"/>
            <a:ext cx="2971799" cy="4968115"/>
          </a:xfrm>
        </p:spPr>
        <p:txBody>
          <a:bodyPr/>
          <a:lstStyle/>
          <a:p>
            <a:pPr marL="0" indent="0">
              <a:buNone/>
            </a:pPr>
            <a:r>
              <a:rPr lang="en-US" b="1" dirty="0">
                <a:solidFill>
                  <a:srgbClr val="FFFF00"/>
                </a:solidFill>
              </a:rPr>
              <a:t>Favorites Tab</a:t>
            </a:r>
          </a:p>
          <a:p>
            <a:pPr lvl="1">
              <a:buClr>
                <a:srgbClr val="FFFF00"/>
              </a:buClr>
              <a:buFont typeface="Courier New" panose="02070309020205020404" pitchFamily="49" charset="0"/>
              <a:buChar char="o"/>
            </a:pPr>
            <a:r>
              <a:rPr lang="en-US" dirty="0"/>
              <a:t>If a search is used often, saving it to favorites can save time.</a:t>
            </a:r>
            <a:endParaRPr lang="en-US" b="1" dirty="0"/>
          </a:p>
          <a:p>
            <a:pPr marL="0" indent="0">
              <a:buNone/>
            </a:pPr>
            <a:r>
              <a:rPr lang="en-US" b="1" dirty="0">
                <a:solidFill>
                  <a:srgbClr val="FFFF00"/>
                </a:solidFill>
              </a:rPr>
              <a:t>Setting up favorites</a:t>
            </a:r>
          </a:p>
          <a:p>
            <a:pPr lvl="1">
              <a:buClr>
                <a:srgbClr val="FFFF00"/>
              </a:buClr>
              <a:buFont typeface="Courier New" panose="02070309020205020404" pitchFamily="49" charset="0"/>
              <a:buChar char="o"/>
            </a:pPr>
            <a:r>
              <a:rPr lang="en-US" dirty="0"/>
              <a:t>Click </a:t>
            </a:r>
            <a:r>
              <a:rPr lang="en-US" b="1" dirty="0"/>
              <a:t>Save </a:t>
            </a:r>
            <a:r>
              <a:rPr lang="en-US" dirty="0"/>
              <a:t>after setting up a search.</a:t>
            </a:r>
            <a:endParaRPr lang="en-US" b="1" dirty="0"/>
          </a:p>
          <a:p>
            <a:pPr marL="0" indent="0">
              <a:buNone/>
            </a:pPr>
            <a:r>
              <a:rPr lang="en-US" b="1" dirty="0">
                <a:solidFill>
                  <a:srgbClr val="FFFF00"/>
                </a:solidFill>
              </a:rPr>
              <a:t>Running a favorite search</a:t>
            </a:r>
          </a:p>
          <a:p>
            <a:pPr lvl="1">
              <a:buClr>
                <a:srgbClr val="FFFF00"/>
              </a:buClr>
              <a:buFont typeface="Courier New" panose="02070309020205020404" pitchFamily="49" charset="0"/>
              <a:buChar char="o"/>
            </a:pPr>
            <a:r>
              <a:rPr lang="en-US" dirty="0"/>
              <a:t>Click the</a:t>
            </a:r>
            <a:r>
              <a:rPr lang="en-US" b="1" dirty="0"/>
              <a:t> Favorite </a:t>
            </a:r>
            <a:r>
              <a:rPr lang="en-US" dirty="0"/>
              <a:t>tab</a:t>
            </a:r>
          </a:p>
          <a:p>
            <a:pPr lvl="1">
              <a:buClr>
                <a:srgbClr val="FFFF00"/>
              </a:buClr>
              <a:buFont typeface="Courier New" panose="02070309020205020404" pitchFamily="49" charset="0"/>
              <a:buChar char="o"/>
            </a:pPr>
            <a:r>
              <a:rPr lang="en-US" dirty="0"/>
              <a:t>Highlight the </a:t>
            </a:r>
            <a:r>
              <a:rPr lang="en-US" b="1" dirty="0"/>
              <a:t>Search</a:t>
            </a:r>
            <a:endParaRPr lang="en-US" dirty="0"/>
          </a:p>
          <a:p>
            <a:pPr lvl="1">
              <a:buClr>
                <a:srgbClr val="FFFF00"/>
              </a:buClr>
              <a:buFont typeface="Courier New" panose="02070309020205020404" pitchFamily="49" charset="0"/>
              <a:buChar char="o"/>
            </a:pPr>
            <a:r>
              <a:rPr lang="en-US" dirty="0"/>
              <a:t>Click </a:t>
            </a:r>
            <a:r>
              <a:rPr lang="en-US" b="1" dirty="0"/>
              <a:t>Run Selected Search</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3093" y="2396159"/>
            <a:ext cx="7648575" cy="2324100"/>
          </a:xfrm>
          <a:prstGeom prst="rect">
            <a:avLst/>
          </a:prstGeom>
          <a:effectLst>
            <a:glow rad="101600">
              <a:schemeClr val="tx1">
                <a:alpha val="60000"/>
              </a:schemeClr>
            </a:glo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8852" y="2396160"/>
            <a:ext cx="2271646" cy="1434724"/>
          </a:xfrm>
          <a:prstGeom prst="rect">
            <a:avLst/>
          </a:prstGeom>
          <a:effectLst>
            <a:glow rad="101600">
              <a:schemeClr val="tx1">
                <a:alpha val="60000"/>
              </a:schemeClr>
            </a:glo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5610" y="2268296"/>
            <a:ext cx="7543539" cy="2579825"/>
          </a:xfrm>
          <a:prstGeom prst="rect">
            <a:avLst/>
          </a:prstGeom>
          <a:effectLst>
            <a:glow rad="101600">
              <a:schemeClr val="tx1">
                <a:alpha val="60000"/>
              </a:schemeClr>
            </a:glow>
          </a:effectLst>
        </p:spPr>
      </p:pic>
      <p:sp>
        <p:nvSpPr>
          <p:cNvPr id="6" name="Rectangle 5"/>
          <p:cNvSpPr/>
          <p:nvPr/>
        </p:nvSpPr>
        <p:spPr>
          <a:xfrm>
            <a:off x="1967948" y="4532243"/>
            <a:ext cx="1729409" cy="31587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6"/>
          <p:cNvSpPr>
            <a:spLocks noGrp="1"/>
          </p:cNvSpPr>
          <p:nvPr>
            <p:ph type="title"/>
          </p:nvPr>
        </p:nvSpPr>
        <p:spPr>
          <a:xfrm>
            <a:off x="1726096" y="801189"/>
            <a:ext cx="9506162" cy="570530"/>
          </a:xfrm>
        </p:spPr>
        <p:txBody>
          <a:bodyPr/>
          <a:lstStyle/>
          <a:p>
            <a:r>
              <a:rPr lang="en-US" b="1" dirty="0"/>
              <a:t>Using Search Features</a:t>
            </a:r>
          </a:p>
        </p:txBody>
      </p:sp>
    </p:spTree>
    <p:extLst>
      <p:ext uri="{BB962C8B-B14F-4D97-AF65-F5344CB8AC3E}">
        <p14:creationId xmlns:p14="http://schemas.microsoft.com/office/powerpoint/2010/main" val="3990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xit" presetSubtype="32" fill="hold" nodeType="clickEffect">
                                  <p:stCondLst>
                                    <p:cond delay="0"/>
                                  </p:stCondLst>
                                  <p:childTnLst>
                                    <p:anim calcmode="lin" valueType="num">
                                      <p:cBhvr>
                                        <p:cTn id="30" dur="500"/>
                                        <p:tgtEl>
                                          <p:spTgt spid="5"/>
                                        </p:tgtEl>
                                        <p:attrNameLst>
                                          <p:attrName>ppt_w</p:attrName>
                                        </p:attrNameLst>
                                      </p:cBhvr>
                                      <p:tavLst>
                                        <p:tav tm="0">
                                          <p:val>
                                            <p:strVal val="ppt_w"/>
                                          </p:val>
                                        </p:tav>
                                        <p:tav tm="100000">
                                          <p:val>
                                            <p:fltVal val="0"/>
                                          </p:val>
                                        </p:tav>
                                      </p:tavLst>
                                    </p:anim>
                                    <p:anim calcmode="lin" valueType="num">
                                      <p:cBhvr>
                                        <p:cTn id="31" dur="500"/>
                                        <p:tgtEl>
                                          <p:spTgt spid="5"/>
                                        </p:tgtEl>
                                        <p:attrNameLst>
                                          <p:attrName>ppt_h</p:attrName>
                                        </p:attrNameLst>
                                      </p:cBhvr>
                                      <p:tavLst>
                                        <p:tav tm="0">
                                          <p:val>
                                            <p:strVal val="ppt_h"/>
                                          </p:val>
                                        </p:tav>
                                        <p:tav tm="100000">
                                          <p:val>
                                            <p:fltVal val="0"/>
                                          </p:val>
                                        </p:tav>
                                      </p:tavLst>
                                    </p:anim>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fade">
                                      <p:cBhvr>
                                        <p:cTn id="52" dur="500"/>
                                        <p:tgtEl>
                                          <p:spTgt spid="3">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fade">
                                      <p:cBhvr>
                                        <p:cTn id="57" dur="500"/>
                                        <p:tgtEl>
                                          <p:spTgt spid="3">
                                            <p:txEl>
                                              <p:pRg st="7" end="7"/>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Advanced Search</a:t>
            </a:r>
          </a:p>
        </p:txBody>
      </p:sp>
      <p:sp>
        <p:nvSpPr>
          <p:cNvPr id="3" name="Text Placeholder 2"/>
          <p:cNvSpPr>
            <a:spLocks noGrp="1"/>
          </p:cNvSpPr>
          <p:nvPr>
            <p:ph type="body" sz="quarter" idx="10"/>
          </p:nvPr>
        </p:nvSpPr>
        <p:spPr>
          <a:xfrm>
            <a:off x="8355012" y="1987826"/>
            <a:ext cx="3492431" cy="4038009"/>
          </a:xfrm>
        </p:spPr>
        <p:txBody>
          <a:bodyPr/>
          <a:lstStyle/>
          <a:p>
            <a:pPr marL="0" indent="0">
              <a:buNone/>
            </a:pPr>
            <a:r>
              <a:rPr lang="en-US" dirty="0"/>
              <a:t>Running an Advanced Search</a:t>
            </a:r>
          </a:p>
          <a:p>
            <a:r>
              <a:rPr lang="en-US" dirty="0"/>
              <a:t>In Search Window click on Advanced Searches radio button</a:t>
            </a:r>
          </a:p>
          <a:p>
            <a:r>
              <a:rPr lang="en-US" dirty="0"/>
              <a:t>Select the Search to run</a:t>
            </a:r>
          </a:p>
          <a:p>
            <a:r>
              <a:rPr lang="en-US" dirty="0"/>
              <a:t>Click Search</a:t>
            </a:r>
          </a:p>
        </p:txBody>
      </p:sp>
      <p:pic>
        <p:nvPicPr>
          <p:cNvPr id="14" name="Picture 13"/>
          <p:cNvPicPr>
            <a:picLocks noChangeAspect="1"/>
          </p:cNvPicPr>
          <p:nvPr/>
        </p:nvPicPr>
        <p:blipFill>
          <a:blip r:embed="rId2"/>
          <a:stretch>
            <a:fillRect/>
          </a:stretch>
        </p:blipFill>
        <p:spPr>
          <a:xfrm>
            <a:off x="1572245" y="1987826"/>
            <a:ext cx="6562725" cy="2276475"/>
          </a:xfrm>
          <a:prstGeom prst="rect">
            <a:avLst/>
          </a:prstGeom>
          <a:effectLst>
            <a:glow rad="101600">
              <a:schemeClr val="tx1">
                <a:alpha val="60000"/>
              </a:schemeClr>
            </a:glow>
          </a:effectLst>
        </p:spPr>
      </p:pic>
      <p:grpSp>
        <p:nvGrpSpPr>
          <p:cNvPr id="18" name="Group 17"/>
          <p:cNvGrpSpPr/>
          <p:nvPr/>
        </p:nvGrpSpPr>
        <p:grpSpPr>
          <a:xfrm>
            <a:off x="1868557" y="2365513"/>
            <a:ext cx="6486455" cy="546652"/>
            <a:chOff x="1868557" y="2365513"/>
            <a:chExt cx="6486455" cy="546652"/>
          </a:xfrm>
        </p:grpSpPr>
        <p:sp>
          <p:nvSpPr>
            <p:cNvPr id="15" name="Oval 14"/>
            <p:cNvSpPr/>
            <p:nvPr/>
          </p:nvSpPr>
          <p:spPr>
            <a:xfrm>
              <a:off x="1868557" y="2365513"/>
              <a:ext cx="1739348" cy="5466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p:cNvCxnSpPr>
              <a:cxnSpLocks/>
            </p:cNvCxnSpPr>
            <p:nvPr/>
          </p:nvCxnSpPr>
          <p:spPr>
            <a:xfrm flipH="1">
              <a:off x="3816626" y="2584174"/>
              <a:ext cx="4538386" cy="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1352203" y="2981620"/>
            <a:ext cx="7002809" cy="546652"/>
            <a:chOff x="1352203" y="2981620"/>
            <a:chExt cx="7002809" cy="546652"/>
          </a:xfrm>
        </p:grpSpPr>
        <p:sp>
          <p:nvSpPr>
            <p:cNvPr id="20" name="Oval 19"/>
            <p:cNvSpPr/>
            <p:nvPr/>
          </p:nvSpPr>
          <p:spPr>
            <a:xfrm>
              <a:off x="1352203" y="2981620"/>
              <a:ext cx="1739348" cy="5466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Arrow Connector 20"/>
            <p:cNvCxnSpPr>
              <a:cxnSpLocks/>
            </p:cNvCxnSpPr>
            <p:nvPr/>
          </p:nvCxnSpPr>
          <p:spPr>
            <a:xfrm flipH="1" flipV="1">
              <a:off x="3300272" y="3200282"/>
              <a:ext cx="5054740" cy="32799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6484107" y="3871053"/>
            <a:ext cx="1870905" cy="546652"/>
            <a:chOff x="6484107" y="3871053"/>
            <a:chExt cx="1870905" cy="546652"/>
          </a:xfrm>
        </p:grpSpPr>
        <p:sp>
          <p:nvSpPr>
            <p:cNvPr id="23" name="Oval 22"/>
            <p:cNvSpPr/>
            <p:nvPr/>
          </p:nvSpPr>
          <p:spPr>
            <a:xfrm>
              <a:off x="6484107" y="3871053"/>
              <a:ext cx="1739348" cy="5466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Straight Arrow Connector 23"/>
            <p:cNvCxnSpPr>
              <a:cxnSpLocks/>
            </p:cNvCxnSpPr>
            <p:nvPr/>
          </p:nvCxnSpPr>
          <p:spPr>
            <a:xfrm flipH="1">
              <a:off x="8019341" y="3922569"/>
              <a:ext cx="335671"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30" name="Picture 29"/>
          <p:cNvPicPr>
            <a:picLocks noChangeAspect="1"/>
          </p:cNvPicPr>
          <p:nvPr/>
        </p:nvPicPr>
        <p:blipFill>
          <a:blip r:embed="rId3"/>
          <a:stretch>
            <a:fillRect/>
          </a:stretch>
        </p:blipFill>
        <p:spPr>
          <a:xfrm>
            <a:off x="1572245" y="1568430"/>
            <a:ext cx="10115550" cy="4876800"/>
          </a:xfrm>
          <a:prstGeom prst="rect">
            <a:avLst/>
          </a:prstGeom>
          <a:effectLst>
            <a:glow rad="101600">
              <a:schemeClr val="tx1">
                <a:alpha val="60000"/>
              </a:schemeClr>
            </a:glow>
          </a:effectLst>
        </p:spPr>
      </p:pic>
    </p:spTree>
    <p:extLst>
      <p:ext uri="{BB962C8B-B14F-4D97-AF65-F5344CB8AC3E}">
        <p14:creationId xmlns:p14="http://schemas.microsoft.com/office/powerpoint/2010/main" val="1690173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8"/>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9"/>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Analysis reports</a:t>
            </a:r>
          </a:p>
        </p:txBody>
      </p:sp>
      <p:sp>
        <p:nvSpPr>
          <p:cNvPr id="5" name="Text Placeholder 2"/>
          <p:cNvSpPr txBox="1">
            <a:spLocks/>
          </p:cNvSpPr>
          <p:nvPr/>
        </p:nvSpPr>
        <p:spPr>
          <a:xfrm>
            <a:off x="1725612" y="1681164"/>
            <a:ext cx="9966715" cy="762234"/>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endParaRPr lang="en-US" dirty="0"/>
          </a:p>
        </p:txBody>
      </p:sp>
      <p:sp>
        <p:nvSpPr>
          <p:cNvPr id="6" name="Text Placeholder 2"/>
          <p:cNvSpPr txBox="1">
            <a:spLocks/>
          </p:cNvSpPr>
          <p:nvPr/>
        </p:nvSpPr>
        <p:spPr>
          <a:xfrm>
            <a:off x="8202749" y="1681162"/>
            <a:ext cx="3664572" cy="473951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Running Analysis Reports</a:t>
            </a:r>
          </a:p>
          <a:p>
            <a:pPr marL="342900" indent="-342900">
              <a:buClr>
                <a:srgbClr val="FFFF00"/>
              </a:buClr>
              <a:buAutoNum type="arabicPeriod"/>
            </a:pPr>
            <a:r>
              <a:rPr lang="en-US" dirty="0"/>
              <a:t>Go to Records Management tab</a:t>
            </a:r>
          </a:p>
          <a:p>
            <a:pPr marL="342900" indent="-342900">
              <a:buClr>
                <a:srgbClr val="FFFF00"/>
              </a:buClr>
              <a:buAutoNum type="arabicPeriod"/>
            </a:pPr>
            <a:r>
              <a:rPr lang="en-US" dirty="0"/>
              <a:t> The report can be printed, exported, or emailed via the Ribbon Controls.</a:t>
            </a:r>
          </a:p>
          <a:p>
            <a:pPr marL="0" indent="0">
              <a:buNone/>
            </a:pPr>
            <a:endParaRPr lang="en-US" dirty="0"/>
          </a:p>
          <a:p>
            <a:pPr marL="0" indent="0">
              <a:buNone/>
            </a:pPr>
            <a:endParaRPr lang="en-US" dirty="0"/>
          </a:p>
        </p:txBody>
      </p:sp>
      <p:pic>
        <p:nvPicPr>
          <p:cNvPr id="4" name="Picture 3"/>
          <p:cNvPicPr>
            <a:picLocks noChangeAspect="1"/>
          </p:cNvPicPr>
          <p:nvPr/>
        </p:nvPicPr>
        <p:blipFill>
          <a:blip r:embed="rId2"/>
          <a:stretch>
            <a:fillRect/>
          </a:stretch>
        </p:blipFill>
        <p:spPr>
          <a:xfrm>
            <a:off x="1966570" y="3408435"/>
            <a:ext cx="6724650" cy="1352550"/>
          </a:xfrm>
          <a:prstGeom prst="rect">
            <a:avLst/>
          </a:prstGeom>
          <a:effectLst>
            <a:glow rad="101600">
              <a:schemeClr val="tx1">
                <a:alpha val="60000"/>
              </a:schemeClr>
            </a:glow>
          </a:effectLst>
        </p:spPr>
      </p:pic>
      <p:pic>
        <p:nvPicPr>
          <p:cNvPr id="11" name="Picture 10"/>
          <p:cNvPicPr>
            <a:picLocks noChangeAspect="1"/>
          </p:cNvPicPr>
          <p:nvPr/>
        </p:nvPicPr>
        <p:blipFill rotWithShape="1">
          <a:blip r:embed="rId3"/>
          <a:srcRect l="17443" t="5094" r="74045" b="69667"/>
          <a:stretch/>
        </p:blipFill>
        <p:spPr>
          <a:xfrm>
            <a:off x="4559229" y="3896551"/>
            <a:ext cx="2724150" cy="2524126"/>
          </a:xfrm>
          <a:prstGeom prst="rect">
            <a:avLst/>
          </a:prstGeom>
          <a:effectLst>
            <a:glow rad="101600">
              <a:schemeClr val="tx1">
                <a:alpha val="60000"/>
              </a:schemeClr>
            </a:glow>
          </a:effectLst>
        </p:spPr>
      </p:pic>
      <p:pic>
        <p:nvPicPr>
          <p:cNvPr id="14" name="Picture 13"/>
          <p:cNvPicPr>
            <a:picLocks noChangeAspect="1"/>
          </p:cNvPicPr>
          <p:nvPr/>
        </p:nvPicPr>
        <p:blipFill rotWithShape="1">
          <a:blip r:embed="rId4"/>
          <a:srcRect l="19316" t="5143" r="73631" b="83287"/>
          <a:stretch/>
        </p:blipFill>
        <p:spPr>
          <a:xfrm>
            <a:off x="5220356" y="3901509"/>
            <a:ext cx="2257425" cy="1157209"/>
          </a:xfrm>
          <a:prstGeom prst="rect">
            <a:avLst/>
          </a:prstGeom>
          <a:effectLst>
            <a:glow rad="101600">
              <a:schemeClr val="tx1">
                <a:alpha val="60000"/>
              </a:schemeClr>
            </a:glow>
          </a:effectLst>
        </p:spPr>
      </p:pic>
      <p:pic>
        <p:nvPicPr>
          <p:cNvPr id="16" name="Picture 15"/>
          <p:cNvPicPr>
            <a:picLocks noChangeAspect="1"/>
          </p:cNvPicPr>
          <p:nvPr/>
        </p:nvPicPr>
        <p:blipFill rotWithShape="1">
          <a:blip r:embed="rId5"/>
          <a:srcRect l="20860" t="5262" r="69980" b="81123"/>
          <a:stretch/>
        </p:blipFill>
        <p:spPr>
          <a:xfrm>
            <a:off x="5706787" y="3909958"/>
            <a:ext cx="2946538" cy="1361662"/>
          </a:xfrm>
          <a:prstGeom prst="rect">
            <a:avLst/>
          </a:prstGeom>
          <a:effectLst>
            <a:glow rad="101600">
              <a:schemeClr val="tx1">
                <a:alpha val="60000"/>
              </a:schemeClr>
            </a:glow>
          </a:effectLst>
        </p:spPr>
      </p:pic>
      <p:pic>
        <p:nvPicPr>
          <p:cNvPr id="17" name="Picture 16"/>
          <p:cNvPicPr>
            <a:picLocks noChangeAspect="1"/>
          </p:cNvPicPr>
          <p:nvPr/>
        </p:nvPicPr>
        <p:blipFill rotWithShape="1">
          <a:blip r:embed="rId6"/>
          <a:srcRect l="23716" t="5211" r="68551" b="76503"/>
          <a:stretch/>
        </p:blipFill>
        <p:spPr>
          <a:xfrm>
            <a:off x="6651973" y="3896551"/>
            <a:ext cx="2474844" cy="1828800"/>
          </a:xfrm>
          <a:prstGeom prst="rect">
            <a:avLst/>
          </a:prstGeom>
          <a:effectLst>
            <a:glow rad="101600">
              <a:schemeClr val="tx1">
                <a:alpha val="60000"/>
              </a:schemeClr>
            </a:glow>
          </a:effectLst>
        </p:spPr>
      </p:pic>
      <p:pic>
        <p:nvPicPr>
          <p:cNvPr id="20" name="Picture 19"/>
          <p:cNvPicPr>
            <a:picLocks noChangeAspect="1"/>
          </p:cNvPicPr>
          <p:nvPr/>
        </p:nvPicPr>
        <p:blipFill rotWithShape="1">
          <a:blip r:embed="rId7"/>
          <a:srcRect l="25318" t="5246" r="67074" b="81040"/>
          <a:stretch/>
        </p:blipFill>
        <p:spPr>
          <a:xfrm>
            <a:off x="7163973" y="3913984"/>
            <a:ext cx="2435087" cy="1371600"/>
          </a:xfrm>
          <a:prstGeom prst="rect">
            <a:avLst/>
          </a:prstGeom>
          <a:effectLst>
            <a:glow rad="101600">
              <a:schemeClr val="tx1">
                <a:alpha val="60000"/>
              </a:schemeClr>
            </a:glow>
          </a:effectLst>
        </p:spPr>
      </p:pic>
      <p:pic>
        <p:nvPicPr>
          <p:cNvPr id="21" name="Picture 20"/>
          <p:cNvPicPr>
            <a:picLocks noChangeAspect="1"/>
          </p:cNvPicPr>
          <p:nvPr/>
        </p:nvPicPr>
        <p:blipFill rotWithShape="1">
          <a:blip r:embed="rId8"/>
          <a:srcRect l="27047" t="5219" r="66236" b="74431"/>
          <a:stretch/>
        </p:blipFill>
        <p:spPr>
          <a:xfrm>
            <a:off x="7726091" y="3916797"/>
            <a:ext cx="2149947" cy="2035419"/>
          </a:xfrm>
          <a:prstGeom prst="rect">
            <a:avLst/>
          </a:prstGeom>
          <a:effectLst>
            <a:glow rad="101600">
              <a:schemeClr val="tx1">
                <a:alpha val="60000"/>
              </a:schemeClr>
            </a:glow>
          </a:effectLst>
        </p:spPr>
      </p:pic>
      <p:pic>
        <p:nvPicPr>
          <p:cNvPr id="22" name="Picture 21"/>
          <p:cNvPicPr>
            <a:picLocks noChangeAspect="1"/>
          </p:cNvPicPr>
          <p:nvPr/>
        </p:nvPicPr>
        <p:blipFill rotWithShape="1">
          <a:blip r:embed="rId9"/>
          <a:srcRect l="28312" t="5186" r="66036" b="85651"/>
          <a:stretch/>
        </p:blipFill>
        <p:spPr>
          <a:xfrm>
            <a:off x="8143736" y="3903914"/>
            <a:ext cx="1808921" cy="916459"/>
          </a:xfrm>
          <a:prstGeom prst="rect">
            <a:avLst/>
          </a:prstGeom>
          <a:effectLst>
            <a:glow rad="101600">
              <a:schemeClr val="tx1">
                <a:alpha val="60000"/>
              </a:schemeClr>
            </a:glow>
          </a:effectLst>
        </p:spPr>
      </p:pic>
    </p:spTree>
    <p:extLst>
      <p:ext uri="{BB962C8B-B14F-4D97-AF65-F5344CB8AC3E}">
        <p14:creationId xmlns:p14="http://schemas.microsoft.com/office/powerpoint/2010/main" val="380775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16"/>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1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Effect transition="in" filter="fade">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xit" presetSubtype="0" fill="hold" nodeType="clickEffect">
                                  <p:stCondLst>
                                    <p:cond delay="0"/>
                                  </p:stCondLst>
                                  <p:childTnLst>
                                    <p:set>
                                      <p:cBhvr>
                                        <p:cTn id="71" dur="1" fill="hold">
                                          <p:stCondLst>
                                            <p:cond delay="0"/>
                                          </p:stCondLst>
                                        </p:cTn>
                                        <p:tgtEl>
                                          <p:spTgt spid="20"/>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21"/>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Ad-hoc Queries</a:t>
            </a:r>
          </a:p>
        </p:txBody>
      </p:sp>
      <p:sp>
        <p:nvSpPr>
          <p:cNvPr id="3" name="Text Placeholder 2"/>
          <p:cNvSpPr>
            <a:spLocks noGrp="1"/>
          </p:cNvSpPr>
          <p:nvPr>
            <p:ph type="body" sz="quarter" idx="10"/>
          </p:nvPr>
        </p:nvSpPr>
        <p:spPr>
          <a:xfrm>
            <a:off x="8970685" y="1681163"/>
            <a:ext cx="3061598" cy="4838907"/>
          </a:xfrm>
        </p:spPr>
        <p:txBody>
          <a:bodyPr>
            <a:normAutofit lnSpcReduction="10000"/>
          </a:bodyPr>
          <a:lstStyle/>
          <a:p>
            <a:pPr marL="0" indent="0">
              <a:buNone/>
            </a:pPr>
            <a:r>
              <a:rPr lang="en-US" b="1" dirty="0">
                <a:solidFill>
                  <a:srgbClr val="FFFF00"/>
                </a:solidFill>
              </a:rPr>
              <a:t>Running an Ad-hoc Query</a:t>
            </a:r>
          </a:p>
          <a:p>
            <a:pPr marL="342900" indent="-342900">
              <a:buClr>
                <a:srgbClr val="FFFF00"/>
              </a:buClr>
              <a:buAutoNum type="arabicPeriod"/>
            </a:pPr>
            <a:r>
              <a:rPr lang="en-US" dirty="0"/>
              <a:t>Go to the Advanced search box, and choose the </a:t>
            </a:r>
            <a:r>
              <a:rPr lang="en-US" b="1" dirty="0"/>
              <a:t>AdHoc Queries </a:t>
            </a:r>
            <a:r>
              <a:rPr lang="en-US" dirty="0"/>
              <a:t>radio button.</a:t>
            </a:r>
          </a:p>
          <a:p>
            <a:pPr marL="342900" indent="-342900">
              <a:buClr>
                <a:srgbClr val="FFFF00"/>
              </a:buClr>
              <a:buAutoNum type="arabicPeriod"/>
            </a:pPr>
            <a:r>
              <a:rPr lang="en-US" dirty="0"/>
              <a:t>Click </a:t>
            </a:r>
            <a:r>
              <a:rPr lang="en-US" b="1" dirty="0"/>
              <a:t>New</a:t>
            </a:r>
            <a:r>
              <a:rPr lang="en-US" dirty="0"/>
              <a:t>, and the ad hoc query box will appear. </a:t>
            </a:r>
          </a:p>
          <a:p>
            <a:pPr marL="342900" indent="-342900">
              <a:buClr>
                <a:srgbClr val="FFFF00"/>
              </a:buClr>
              <a:buAutoNum type="arabicPeriod"/>
            </a:pPr>
            <a:r>
              <a:rPr lang="en-US" dirty="0"/>
              <a:t>Fill in your criteria. This example is all crashes in 2016.</a:t>
            </a:r>
          </a:p>
          <a:p>
            <a:pPr marL="342900" indent="-342900">
              <a:buClr>
                <a:srgbClr val="FFFF00"/>
              </a:buClr>
              <a:buAutoNum type="arabicPeriod"/>
            </a:pPr>
            <a:r>
              <a:rPr lang="en-US" dirty="0"/>
              <a:t>Click </a:t>
            </a:r>
            <a:r>
              <a:rPr lang="en-US" b="1" dirty="0"/>
              <a:t>Add</a:t>
            </a:r>
            <a:r>
              <a:rPr lang="en-US" dirty="0"/>
              <a:t> to add the condition to the query.</a:t>
            </a:r>
          </a:p>
          <a:p>
            <a:pPr marL="342900" indent="-342900">
              <a:buClr>
                <a:srgbClr val="FFFF00"/>
              </a:buClr>
              <a:buAutoNum type="arabicPeriod"/>
            </a:pPr>
            <a:r>
              <a:rPr lang="en-US" dirty="0"/>
              <a:t>Click </a:t>
            </a:r>
            <a:r>
              <a:rPr lang="en-US" b="1" dirty="0"/>
              <a:t>Next </a:t>
            </a:r>
            <a:r>
              <a:rPr lang="en-US" dirty="0"/>
              <a:t>to display the data grid.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3503" y="2489960"/>
            <a:ext cx="7213114" cy="2519363"/>
          </a:xfrm>
          <a:prstGeom prst="rect">
            <a:avLst/>
          </a:prstGeom>
          <a:effectLst>
            <a:glow rad="101600">
              <a:schemeClr val="tx1">
                <a:alpha val="60000"/>
              </a:schemeClr>
            </a:glow>
          </a:effectLst>
        </p:spPr>
      </p:pic>
      <p:sp>
        <p:nvSpPr>
          <p:cNvPr id="5" name="Rectangle 4"/>
          <p:cNvSpPr/>
          <p:nvPr/>
        </p:nvSpPr>
        <p:spPr>
          <a:xfrm>
            <a:off x="1503503" y="4671392"/>
            <a:ext cx="1060793" cy="3379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435" y="1681163"/>
            <a:ext cx="7620558" cy="4938298"/>
          </a:xfrm>
          <a:prstGeom prst="rect">
            <a:avLst/>
          </a:prstGeom>
          <a:effectLst>
            <a:glow rad="101600">
              <a:schemeClr val="tx1">
                <a:alpha val="60000"/>
              </a:schemeClr>
            </a:glow>
          </a:effectLst>
        </p:spPr>
      </p:pic>
      <p:sp>
        <p:nvSpPr>
          <p:cNvPr id="8" name="Rectangle 7"/>
          <p:cNvSpPr/>
          <p:nvPr/>
        </p:nvSpPr>
        <p:spPr>
          <a:xfrm>
            <a:off x="8249478" y="3230217"/>
            <a:ext cx="536713" cy="2286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2086" y="1681163"/>
            <a:ext cx="7635255" cy="4938298"/>
          </a:xfrm>
          <a:prstGeom prst="rect">
            <a:avLst/>
          </a:prstGeom>
          <a:effectLst>
            <a:glow rad="101600">
              <a:schemeClr val="tx1">
                <a:alpha val="60000"/>
              </a:schemeClr>
            </a:glow>
          </a:effectLst>
        </p:spPr>
      </p:pic>
      <p:sp>
        <p:nvSpPr>
          <p:cNvPr id="10" name="Rectangle 9"/>
          <p:cNvSpPr/>
          <p:nvPr/>
        </p:nvSpPr>
        <p:spPr>
          <a:xfrm>
            <a:off x="6086475" y="6301409"/>
            <a:ext cx="860978" cy="28823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2"/>
          <p:cNvSpPr txBox="1">
            <a:spLocks/>
          </p:cNvSpPr>
          <p:nvPr/>
        </p:nvSpPr>
        <p:spPr>
          <a:xfrm>
            <a:off x="8970685" y="1681163"/>
            <a:ext cx="3061598" cy="4838907"/>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b="1" dirty="0">
                <a:solidFill>
                  <a:srgbClr val="FFFF00"/>
                </a:solidFill>
              </a:rPr>
              <a:t>Running an Ad-hoc Query</a:t>
            </a:r>
          </a:p>
          <a:p>
            <a:pPr marL="342900" indent="-342900">
              <a:buClr>
                <a:srgbClr val="FFFF00"/>
              </a:buClr>
              <a:buFont typeface="+mj-lt"/>
              <a:buAutoNum type="arabicPeriod" startAt="6"/>
            </a:pPr>
            <a:r>
              <a:rPr lang="en-US" dirty="0"/>
              <a:t>Select fields by using the tree on the left hand side and click </a:t>
            </a:r>
            <a:r>
              <a:rPr lang="en-US" b="1" dirty="0"/>
              <a:t>Refresh </a:t>
            </a:r>
            <a:r>
              <a:rPr lang="en-US" dirty="0"/>
              <a:t>to finalize the choices.</a:t>
            </a:r>
          </a:p>
          <a:p>
            <a:pPr marL="342900" indent="-342900">
              <a:buClr>
                <a:srgbClr val="FFFF00"/>
              </a:buClr>
              <a:buFont typeface="+mj-lt"/>
              <a:buAutoNum type="arabicPeriod" startAt="6"/>
            </a:pPr>
            <a:r>
              <a:rPr lang="en-US" dirty="0"/>
              <a:t>The report can be printed by clicking </a:t>
            </a:r>
            <a:r>
              <a:rPr lang="en-US" b="1" dirty="0"/>
              <a:t>Print.</a:t>
            </a:r>
            <a:endParaRPr lang="en-US" dirty="0"/>
          </a:p>
          <a:p>
            <a:pPr marL="342900" indent="-342900">
              <a:buClr>
                <a:srgbClr val="FFFF00"/>
              </a:buClr>
              <a:buFont typeface="+mj-lt"/>
              <a:buAutoNum type="arabicPeriod" startAt="6"/>
            </a:pPr>
            <a:r>
              <a:rPr lang="en-US" dirty="0"/>
              <a:t>Click </a:t>
            </a:r>
            <a:r>
              <a:rPr lang="en-US" b="1" dirty="0"/>
              <a:t>Finish </a:t>
            </a:r>
            <a:r>
              <a:rPr lang="en-US" dirty="0"/>
              <a:t>to finalize the report.</a:t>
            </a: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9435" y="1683859"/>
            <a:ext cx="7586083" cy="4915957"/>
          </a:xfrm>
          <a:prstGeom prst="rect">
            <a:avLst/>
          </a:prstGeom>
          <a:effectLst>
            <a:glow rad="101600">
              <a:schemeClr val="tx1">
                <a:alpha val="60000"/>
              </a:schemeClr>
            </a:glow>
          </a:effectLst>
        </p:spPr>
      </p:pic>
      <p:sp>
        <p:nvSpPr>
          <p:cNvPr id="14" name="Rectangle 13"/>
          <p:cNvSpPr/>
          <p:nvPr/>
        </p:nvSpPr>
        <p:spPr>
          <a:xfrm>
            <a:off x="1352145" y="2169268"/>
            <a:ext cx="1828800" cy="413214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p:cNvSpPr/>
          <p:nvPr/>
        </p:nvSpPr>
        <p:spPr>
          <a:xfrm>
            <a:off x="6920731" y="6301409"/>
            <a:ext cx="754392" cy="28823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6073114" y="6281320"/>
            <a:ext cx="860978" cy="28823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p:cNvPicPr>
            <a:picLocks noChangeAspect="1"/>
          </p:cNvPicPr>
          <p:nvPr/>
        </p:nvPicPr>
        <p:blipFill rotWithShape="1">
          <a:blip r:embed="rId6">
            <a:extLst>
              <a:ext uri="{28A0092B-C50C-407E-A947-70E740481C1C}">
                <a14:useLocalDpi xmlns:a14="http://schemas.microsoft.com/office/drawing/2010/main" val="0"/>
              </a:ext>
            </a:extLst>
          </a:blip>
          <a:srcRect l="20716" t="24681" r="30954" b="5532"/>
          <a:stretch/>
        </p:blipFill>
        <p:spPr>
          <a:xfrm>
            <a:off x="2187407" y="1757308"/>
            <a:ext cx="5710137" cy="4786008"/>
          </a:xfrm>
          <a:prstGeom prst="rect">
            <a:avLst/>
          </a:prstGeom>
          <a:effectLst>
            <a:glow rad="101600">
              <a:schemeClr val="tx1">
                <a:alpha val="60000"/>
              </a:schemeClr>
            </a:glow>
          </a:effectLst>
        </p:spPr>
      </p:pic>
    </p:spTree>
    <p:extLst>
      <p:ext uri="{BB962C8B-B14F-4D97-AF65-F5344CB8AC3E}">
        <p14:creationId xmlns:p14="http://schemas.microsoft.com/office/powerpoint/2010/main" val="2207804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500"/>
                                        <p:tgtEl>
                                          <p:spTgt spid="3">
                                            <p:txEl>
                                              <p:pRg st="4" end="4"/>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10" presetClass="exit" presetSubtype="0" fill="hold"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3">
                                            <p:txEl>
                                              <p:pRg st="5" end="5"/>
                                            </p:txEl>
                                          </p:spTgt>
                                        </p:tgtEl>
                                        <p:attrNameLst>
                                          <p:attrName>style.visibility</p:attrName>
                                        </p:attrNameLst>
                                      </p:cBhvr>
                                      <p:to>
                                        <p:strVal val="visible"/>
                                      </p:to>
                                    </p:set>
                                    <p:animEffect transition="in" filter="fade">
                                      <p:cBhvr>
                                        <p:cTn id="54" dur="500"/>
                                        <p:tgtEl>
                                          <p:spTgt spid="3">
                                            <p:txEl>
                                              <p:pRg st="5" end="5"/>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3">
                                            <p:txEl>
                                              <p:pRg st="0" end="0"/>
                                            </p:txEl>
                                          </p:spTgt>
                                        </p:tgtEl>
                                      </p:cBhvr>
                                    </p:animEffect>
                                    <p:set>
                                      <p:cBhvr>
                                        <p:cTn id="62" dur="1" fill="hold">
                                          <p:stCondLst>
                                            <p:cond delay="499"/>
                                          </p:stCondLst>
                                        </p:cTn>
                                        <p:tgtEl>
                                          <p:spTgt spid="3">
                                            <p:txEl>
                                              <p:pRg st="0" end="0"/>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3">
                                            <p:txEl>
                                              <p:pRg st="1" end="1"/>
                                            </p:txEl>
                                          </p:spTgt>
                                        </p:tgtEl>
                                      </p:cBhvr>
                                    </p:animEffect>
                                    <p:set>
                                      <p:cBhvr>
                                        <p:cTn id="65" dur="1" fill="hold">
                                          <p:stCondLst>
                                            <p:cond delay="499"/>
                                          </p:stCondLst>
                                        </p:cTn>
                                        <p:tgtEl>
                                          <p:spTgt spid="3">
                                            <p:txEl>
                                              <p:pRg st="1" end="1"/>
                                            </p:txEl>
                                          </p:spTgt>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8"/>
                                        </p:tgtEl>
                                      </p:cBhvr>
                                    </p:animEffect>
                                    <p:set>
                                      <p:cBhvr>
                                        <p:cTn id="68" dur="1" fill="hold">
                                          <p:stCondLst>
                                            <p:cond delay="499"/>
                                          </p:stCondLst>
                                        </p:cTn>
                                        <p:tgtEl>
                                          <p:spTgt spid="8"/>
                                        </p:tgtEl>
                                        <p:attrNameLst>
                                          <p:attrName>style.visibility</p:attrName>
                                        </p:attrNameLst>
                                      </p:cBhvr>
                                      <p:to>
                                        <p:strVal val="hidden"/>
                                      </p:to>
                                    </p:set>
                                  </p:childTnLst>
                                </p:cTn>
                              </p:par>
                              <p:par>
                                <p:cTn id="69" presetID="10" presetClass="exit" presetSubtype="0" fill="hold" grpId="0" nodeType="withEffect">
                                  <p:stCondLst>
                                    <p:cond delay="0"/>
                                  </p:stCondLst>
                                  <p:childTnLst>
                                    <p:animEffect transition="out" filter="fade">
                                      <p:cBhvr>
                                        <p:cTn id="70" dur="500"/>
                                        <p:tgtEl>
                                          <p:spTgt spid="3">
                                            <p:txEl>
                                              <p:pRg st="2" end="2"/>
                                            </p:txEl>
                                          </p:spTgt>
                                        </p:tgtEl>
                                      </p:cBhvr>
                                    </p:animEffect>
                                    <p:set>
                                      <p:cBhvr>
                                        <p:cTn id="71" dur="1" fill="hold">
                                          <p:stCondLst>
                                            <p:cond delay="499"/>
                                          </p:stCondLst>
                                        </p:cTn>
                                        <p:tgtEl>
                                          <p:spTgt spid="3">
                                            <p:txEl>
                                              <p:pRg st="2" end="2"/>
                                            </p:txEl>
                                          </p:spTgt>
                                        </p:tgtEl>
                                        <p:attrNameLst>
                                          <p:attrName>style.visibility</p:attrName>
                                        </p:attrNameLst>
                                      </p:cBhvr>
                                      <p:to>
                                        <p:strVal val="hidden"/>
                                      </p:to>
                                    </p:set>
                                  </p:childTnLst>
                                </p:cTn>
                              </p:par>
                              <p:par>
                                <p:cTn id="72" presetID="10" presetClass="exit" presetSubtype="0" fill="hold" grpId="0" nodeType="withEffect">
                                  <p:stCondLst>
                                    <p:cond delay="0"/>
                                  </p:stCondLst>
                                  <p:childTnLst>
                                    <p:animEffect transition="out" filter="fade">
                                      <p:cBhvr>
                                        <p:cTn id="73" dur="500"/>
                                        <p:tgtEl>
                                          <p:spTgt spid="3">
                                            <p:txEl>
                                              <p:pRg st="3" end="3"/>
                                            </p:txEl>
                                          </p:spTgt>
                                        </p:tgtEl>
                                      </p:cBhvr>
                                    </p:animEffect>
                                    <p:set>
                                      <p:cBhvr>
                                        <p:cTn id="74" dur="1" fill="hold">
                                          <p:stCondLst>
                                            <p:cond delay="499"/>
                                          </p:stCondLst>
                                        </p:cTn>
                                        <p:tgtEl>
                                          <p:spTgt spid="3">
                                            <p:txEl>
                                              <p:pRg st="3" end="3"/>
                                            </p:txEl>
                                          </p:spTgt>
                                        </p:tgtEl>
                                        <p:attrNameLst>
                                          <p:attrName>style.visibility</p:attrName>
                                        </p:attrNameLst>
                                      </p:cBhvr>
                                      <p:to>
                                        <p:strVal val="hidden"/>
                                      </p:to>
                                    </p:set>
                                  </p:childTnLst>
                                </p:cTn>
                              </p:par>
                              <p:par>
                                <p:cTn id="75" presetID="10" presetClass="exit" presetSubtype="0" fill="hold" grpId="0" nodeType="withEffect">
                                  <p:stCondLst>
                                    <p:cond delay="0"/>
                                  </p:stCondLst>
                                  <p:childTnLst>
                                    <p:animEffect transition="out" filter="fade">
                                      <p:cBhvr>
                                        <p:cTn id="76" dur="500"/>
                                        <p:tgtEl>
                                          <p:spTgt spid="3">
                                            <p:txEl>
                                              <p:pRg st="4" end="4"/>
                                            </p:txEl>
                                          </p:spTgt>
                                        </p:tgtEl>
                                      </p:cBhvr>
                                    </p:animEffect>
                                    <p:set>
                                      <p:cBhvr>
                                        <p:cTn id="77" dur="1" fill="hold">
                                          <p:stCondLst>
                                            <p:cond delay="499"/>
                                          </p:stCondLst>
                                        </p:cTn>
                                        <p:tgtEl>
                                          <p:spTgt spid="3">
                                            <p:txEl>
                                              <p:pRg st="4" end="4"/>
                                            </p:txEl>
                                          </p:spTgt>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9"/>
                                        </p:tgtEl>
                                      </p:cBhvr>
                                    </p:animEffect>
                                    <p:set>
                                      <p:cBhvr>
                                        <p:cTn id="83" dur="1" fill="hold">
                                          <p:stCondLst>
                                            <p:cond delay="499"/>
                                          </p:stCondLst>
                                        </p:cTn>
                                        <p:tgtEl>
                                          <p:spTgt spid="9"/>
                                        </p:tgtEl>
                                        <p:attrNameLst>
                                          <p:attrName>style.visibility</p:attrName>
                                        </p:attrNameLst>
                                      </p:cBhvr>
                                      <p:to>
                                        <p:strVal val="hidden"/>
                                      </p:to>
                                    </p:set>
                                  </p:childTnLst>
                                </p:cTn>
                              </p:par>
                              <p:par>
                                <p:cTn id="84" presetID="10" presetClass="exit" presetSubtype="0" fill="hold" grpId="0" nodeType="withEffect">
                                  <p:stCondLst>
                                    <p:cond delay="0"/>
                                  </p:stCondLst>
                                  <p:childTnLst>
                                    <p:animEffect transition="out" filter="fade">
                                      <p:cBhvr>
                                        <p:cTn id="85" dur="500"/>
                                        <p:tgtEl>
                                          <p:spTgt spid="3">
                                            <p:txEl>
                                              <p:pRg st="5" end="5"/>
                                            </p:txEl>
                                          </p:spTgt>
                                        </p:tgtEl>
                                      </p:cBhvr>
                                    </p:animEffect>
                                    <p:set>
                                      <p:cBhvr>
                                        <p:cTn id="86" dur="1" fill="hold">
                                          <p:stCondLst>
                                            <p:cond delay="499"/>
                                          </p:stCondLst>
                                        </p:cTn>
                                        <p:tgtEl>
                                          <p:spTgt spid="3">
                                            <p:txEl>
                                              <p:pRg st="5" end="5"/>
                                            </p:txEl>
                                          </p:spTgt>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11">
                                            <p:txEl>
                                              <p:pRg st="0" end="0"/>
                                            </p:txEl>
                                          </p:spTgt>
                                        </p:tgtEl>
                                        <p:attrNameLst>
                                          <p:attrName>style.visibility</p:attrName>
                                        </p:attrNameLst>
                                      </p:cBhvr>
                                      <p:to>
                                        <p:strVal val="visible"/>
                                      </p:to>
                                    </p:set>
                                    <p:animEffect transition="in" filter="fade">
                                      <p:cBhvr>
                                        <p:cTn id="89" dur="500"/>
                                        <p:tgtEl>
                                          <p:spTgt spid="11">
                                            <p:txEl>
                                              <p:pRg st="0" end="0"/>
                                            </p:txEl>
                                          </p:spTgt>
                                        </p:tgtEl>
                                      </p:cBhvr>
                                    </p:animEffect>
                                  </p:childTnLst>
                                </p:cTn>
                              </p:par>
                              <p:par>
                                <p:cTn id="90" presetID="10" presetClass="entr" presetSubtype="0" fill="hold" nodeType="with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500"/>
                                        <p:tgtEl>
                                          <p:spTgt spid="13"/>
                                        </p:tgtEl>
                                      </p:cBhvr>
                                    </p:animEffect>
                                  </p:childTnLst>
                                </p:cTn>
                              </p:par>
                              <p:par>
                                <p:cTn id="93" presetID="10" presetClass="entr" presetSubtype="0" fill="hold" nodeType="withEffect">
                                  <p:stCondLst>
                                    <p:cond delay="0"/>
                                  </p:stCondLst>
                                  <p:childTnLst>
                                    <p:set>
                                      <p:cBhvr>
                                        <p:cTn id="94" dur="1" fill="hold">
                                          <p:stCondLst>
                                            <p:cond delay="0"/>
                                          </p:stCondLst>
                                        </p:cTn>
                                        <p:tgtEl>
                                          <p:spTgt spid="11">
                                            <p:txEl>
                                              <p:pRg st="1" end="1"/>
                                            </p:txEl>
                                          </p:spTgt>
                                        </p:tgtEl>
                                        <p:attrNameLst>
                                          <p:attrName>style.visibility</p:attrName>
                                        </p:attrNameLst>
                                      </p:cBhvr>
                                      <p:to>
                                        <p:strVal val="visible"/>
                                      </p:to>
                                    </p:set>
                                    <p:animEffect transition="in" filter="fade">
                                      <p:cBhvr>
                                        <p:cTn id="95" dur="500"/>
                                        <p:tgtEl>
                                          <p:spTgt spid="11">
                                            <p:txEl>
                                              <p:pRg st="1" end="1"/>
                                            </p:txEl>
                                          </p:spTgt>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14"/>
                                        </p:tgtEl>
                                      </p:cBhvr>
                                    </p:animEffect>
                                    <p:set>
                                      <p:cBhvr>
                                        <p:cTn id="103" dur="1" fill="hold">
                                          <p:stCondLst>
                                            <p:cond delay="499"/>
                                          </p:stCondLst>
                                        </p:cTn>
                                        <p:tgtEl>
                                          <p:spTgt spid="14"/>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11">
                                            <p:txEl>
                                              <p:pRg st="2" end="2"/>
                                            </p:txEl>
                                          </p:spTgt>
                                        </p:tgtEl>
                                        <p:attrNameLst>
                                          <p:attrName>style.visibility</p:attrName>
                                        </p:attrNameLst>
                                      </p:cBhvr>
                                      <p:to>
                                        <p:strVal val="visible"/>
                                      </p:to>
                                    </p:set>
                                    <p:animEffect transition="in" filter="fade">
                                      <p:cBhvr>
                                        <p:cTn id="106" dur="500"/>
                                        <p:tgtEl>
                                          <p:spTgt spid="11">
                                            <p:txEl>
                                              <p:pRg st="2" end="2"/>
                                            </p:txEl>
                                          </p:spTgt>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500"/>
                                        <p:tgtEl>
                                          <p:spTgt spid="17"/>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grpId="1" nodeType="clickEffect">
                                  <p:stCondLst>
                                    <p:cond delay="0"/>
                                  </p:stCondLst>
                                  <p:childTnLst>
                                    <p:animEffect transition="out" filter="fade">
                                      <p:cBhvr>
                                        <p:cTn id="113" dur="500"/>
                                        <p:tgtEl>
                                          <p:spTgt spid="17"/>
                                        </p:tgtEl>
                                      </p:cBhvr>
                                    </p:animEffect>
                                    <p:set>
                                      <p:cBhvr>
                                        <p:cTn id="114" dur="1" fill="hold">
                                          <p:stCondLst>
                                            <p:cond delay="499"/>
                                          </p:stCondLst>
                                        </p:cTn>
                                        <p:tgtEl>
                                          <p:spTgt spid="17"/>
                                        </p:tgtEl>
                                        <p:attrNameLst>
                                          <p:attrName>style.visibility</p:attrName>
                                        </p:attrNameLst>
                                      </p:cBhvr>
                                      <p:to>
                                        <p:strVal val="hidden"/>
                                      </p:to>
                                    </p:set>
                                  </p:childTnLst>
                                </p:cTn>
                              </p:par>
                              <p:par>
                                <p:cTn id="115" presetID="10" presetClass="entr" presetSubtype="0" fill="hold" nodeType="withEffect">
                                  <p:stCondLst>
                                    <p:cond delay="0"/>
                                  </p:stCondLst>
                                  <p:childTnLst>
                                    <p:set>
                                      <p:cBhvr>
                                        <p:cTn id="116" dur="1" fill="hold">
                                          <p:stCondLst>
                                            <p:cond delay="0"/>
                                          </p:stCondLst>
                                        </p:cTn>
                                        <p:tgtEl>
                                          <p:spTgt spid="11">
                                            <p:txEl>
                                              <p:pRg st="3" end="3"/>
                                            </p:txEl>
                                          </p:spTgt>
                                        </p:tgtEl>
                                        <p:attrNameLst>
                                          <p:attrName>style.visibility</p:attrName>
                                        </p:attrNameLst>
                                      </p:cBhvr>
                                      <p:to>
                                        <p:strVal val="visible"/>
                                      </p:to>
                                    </p:set>
                                    <p:animEffect transition="in" filter="fade">
                                      <p:cBhvr>
                                        <p:cTn id="117" dur="500"/>
                                        <p:tgtEl>
                                          <p:spTgt spid="11">
                                            <p:txEl>
                                              <p:pRg st="3" end="3"/>
                                            </p:tx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6"/>
                                        </p:tgtEl>
                                        <p:attrNameLst>
                                          <p:attrName>style.visibility</p:attrName>
                                        </p:attrNameLst>
                                      </p:cBhvr>
                                      <p:to>
                                        <p:strVal val="visible"/>
                                      </p:to>
                                    </p:set>
                                    <p:animEffect transition="in" filter="fade">
                                      <p:cBhvr>
                                        <p:cTn id="120" dur="500"/>
                                        <p:tgtEl>
                                          <p:spTgt spid="16"/>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grpId="1" nodeType="clickEffect">
                                  <p:stCondLst>
                                    <p:cond delay="0"/>
                                  </p:stCondLst>
                                  <p:childTnLst>
                                    <p:animEffect transition="out" filter="fade">
                                      <p:cBhvr>
                                        <p:cTn id="124" dur="500"/>
                                        <p:tgtEl>
                                          <p:spTgt spid="16"/>
                                        </p:tgtEl>
                                      </p:cBhvr>
                                    </p:animEffect>
                                    <p:set>
                                      <p:cBhvr>
                                        <p:cTn id="125" dur="1" fill="hold">
                                          <p:stCondLst>
                                            <p:cond delay="499"/>
                                          </p:stCondLst>
                                        </p:cTn>
                                        <p:tgtEl>
                                          <p:spTgt spid="16"/>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13"/>
                                        </p:tgtEl>
                                      </p:cBhvr>
                                    </p:animEffect>
                                    <p:set>
                                      <p:cBhvr>
                                        <p:cTn id="128" dur="1" fill="hold">
                                          <p:stCondLst>
                                            <p:cond delay="499"/>
                                          </p:stCondLst>
                                        </p:cTn>
                                        <p:tgtEl>
                                          <p:spTgt spid="13"/>
                                        </p:tgtEl>
                                        <p:attrNameLst>
                                          <p:attrName>style.visibility</p:attrName>
                                        </p:attrNameLst>
                                      </p:cBhvr>
                                      <p:to>
                                        <p:strVal val="hidden"/>
                                      </p:to>
                                    </p:set>
                                  </p:childTnLst>
                                </p:cTn>
                              </p:par>
                              <p:par>
                                <p:cTn id="129" presetID="10" presetClass="entr" presetSubtype="0" fill="hold" nodeType="with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fade">
                                      <p:cBhvr>
                                        <p:cTn id="1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5" grpId="1" animBg="1"/>
      <p:bldP spid="8" grpId="0" animBg="1"/>
      <p:bldP spid="8" grpId="1" animBg="1"/>
      <p:bldP spid="10" grpId="0" animBg="1"/>
      <p:bldP spid="10" grpId="1" animBg="1"/>
      <p:bldP spid="14" grpId="0" animBg="1"/>
      <p:bldP spid="14" grpId="1" animBg="1"/>
      <p:bldP spid="16" grpId="0" animBg="1"/>
      <p:bldP spid="16" grpId="1" animBg="1"/>
      <p:bldP spid="17" grpId="0" animBg="1"/>
      <p:bldP spid="17"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Pin Maps</a:t>
            </a:r>
          </a:p>
        </p:txBody>
      </p:sp>
      <p:sp>
        <p:nvSpPr>
          <p:cNvPr id="3" name="Text Placeholder 2"/>
          <p:cNvSpPr>
            <a:spLocks noGrp="1"/>
          </p:cNvSpPr>
          <p:nvPr>
            <p:ph type="body" sz="quarter" idx="10"/>
          </p:nvPr>
        </p:nvSpPr>
        <p:spPr>
          <a:xfrm>
            <a:off x="8424152" y="1681163"/>
            <a:ext cx="3492231" cy="4424185"/>
          </a:xfrm>
        </p:spPr>
        <p:txBody>
          <a:bodyPr/>
          <a:lstStyle/>
          <a:p>
            <a:pPr marL="0" indent="0">
              <a:buNone/>
            </a:pPr>
            <a:r>
              <a:rPr lang="en-US" b="1" dirty="0">
                <a:solidFill>
                  <a:srgbClr val="FFFF00"/>
                </a:solidFill>
              </a:rPr>
              <a:t>Accessing a Pin Map</a:t>
            </a:r>
            <a:endParaRPr lang="en-US" dirty="0">
              <a:solidFill>
                <a:srgbClr val="FFFF00"/>
              </a:solidFill>
            </a:endParaRPr>
          </a:p>
          <a:p>
            <a:pPr marL="342900" indent="-342900">
              <a:buClr>
                <a:srgbClr val="FFFF00"/>
              </a:buClr>
              <a:buAutoNum type="arabicPeriod"/>
            </a:pPr>
            <a:r>
              <a:rPr lang="en-US" dirty="0"/>
              <a:t>Open TraCS</a:t>
            </a:r>
          </a:p>
          <a:p>
            <a:pPr marL="342900" indent="-342900">
              <a:buClr>
                <a:srgbClr val="FFFF00"/>
              </a:buClr>
              <a:buAutoNum type="arabicPeriod"/>
            </a:pPr>
            <a:r>
              <a:rPr lang="en-US" dirty="0"/>
              <a:t>Go to </a:t>
            </a:r>
            <a:r>
              <a:rPr lang="en-US" b="1" dirty="0"/>
              <a:t>Advanced </a:t>
            </a:r>
            <a:r>
              <a:rPr lang="en-US" dirty="0"/>
              <a:t>tab in the search box. Choose </a:t>
            </a:r>
            <a:r>
              <a:rPr lang="en-US" b="1" dirty="0"/>
              <a:t>AdHoc Queries</a:t>
            </a:r>
            <a:r>
              <a:rPr lang="en-US" dirty="0"/>
              <a:t>.</a:t>
            </a:r>
          </a:p>
          <a:p>
            <a:pPr marL="342900" indent="-342900">
              <a:buClr>
                <a:srgbClr val="FFFF00"/>
              </a:buClr>
              <a:buAutoNum type="arabicPeriod"/>
            </a:pPr>
            <a:r>
              <a:rPr lang="en-US" dirty="0"/>
              <a:t>Choose the query you want to see mapped results for.</a:t>
            </a:r>
          </a:p>
          <a:p>
            <a:pPr marL="342900" indent="-342900">
              <a:buClr>
                <a:srgbClr val="FFFF00"/>
              </a:buClr>
              <a:buAutoNum type="arabicPeriod"/>
            </a:pPr>
            <a:r>
              <a:rPr lang="en-US" dirty="0"/>
              <a:t>Click </a:t>
            </a:r>
            <a:r>
              <a:rPr lang="en-US" b="1" dirty="0"/>
              <a:t>Map.</a:t>
            </a:r>
            <a:endParaRPr lang="en-US" dirty="0"/>
          </a:p>
          <a:p>
            <a:pPr marL="342900" indent="-342900">
              <a:buClr>
                <a:srgbClr val="FFFF00"/>
              </a:buClr>
              <a:buAutoNum type="arabicPeriod"/>
            </a:pPr>
            <a:r>
              <a:rPr lang="en-US" dirty="0"/>
              <a:t>The map will open with all points.</a:t>
            </a:r>
          </a:p>
          <a:p>
            <a:pPr marL="342900" indent="-342900">
              <a:buAutoNum type="arabicPeriod"/>
            </a:pPr>
            <a:endParaRPr lang="en-US" dirty="0"/>
          </a:p>
        </p:txBody>
      </p:sp>
      <p:pic>
        <p:nvPicPr>
          <p:cNvPr id="5" name="Picture 4"/>
          <p:cNvPicPr>
            <a:picLocks noChangeAspect="1"/>
          </p:cNvPicPr>
          <p:nvPr/>
        </p:nvPicPr>
        <p:blipFill>
          <a:blip r:embed="rId3"/>
          <a:stretch>
            <a:fillRect/>
          </a:stretch>
        </p:blipFill>
        <p:spPr>
          <a:xfrm>
            <a:off x="1294533" y="2412458"/>
            <a:ext cx="7014337" cy="2434780"/>
          </a:xfrm>
          <a:prstGeom prst="rect">
            <a:avLst/>
          </a:prstGeom>
          <a:effectLst>
            <a:glow rad="101600">
              <a:schemeClr val="tx1">
                <a:alpha val="60000"/>
              </a:schemeClr>
            </a:glow>
          </a:effectLst>
        </p:spPr>
      </p:pic>
      <p:sp>
        <p:nvSpPr>
          <p:cNvPr id="6" name="Rectangle 5"/>
          <p:cNvSpPr/>
          <p:nvPr/>
        </p:nvSpPr>
        <p:spPr>
          <a:xfrm>
            <a:off x="4893013" y="4494179"/>
            <a:ext cx="1031132" cy="35305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4">
            <a:lum bright="-20000" contrast="20000"/>
          </a:blip>
          <a:stretch>
            <a:fillRect/>
          </a:stretch>
        </p:blipFill>
        <p:spPr>
          <a:xfrm>
            <a:off x="3371763" y="1114164"/>
            <a:ext cx="7073836" cy="4583450"/>
          </a:xfrm>
          <a:prstGeom prst="rect">
            <a:avLst/>
          </a:prstGeom>
          <a:effectLst>
            <a:glow rad="101600">
              <a:schemeClr val="tx1">
                <a:alpha val="60000"/>
              </a:schemeClr>
            </a:glow>
          </a:effectLst>
        </p:spPr>
      </p:pic>
    </p:spTree>
    <p:extLst>
      <p:ext uri="{BB962C8B-B14F-4D97-AF65-F5344CB8AC3E}">
        <p14:creationId xmlns:p14="http://schemas.microsoft.com/office/powerpoint/2010/main" val="205932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500"/>
                                        <p:tgtEl>
                                          <p:spTgt spid="3">
                                            <p:txEl>
                                              <p:pRg st="5" end="5"/>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6" presetClass="emph" presetSubtype="0" fill="hold" nodeType="withEffect">
                                  <p:stCondLst>
                                    <p:cond delay="0"/>
                                  </p:stCondLst>
                                  <p:childTnLst>
                                    <p:animScale>
                                      <p:cBhvr>
                                        <p:cTn id="49"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and Resolving Errors</a:t>
            </a:r>
          </a:p>
        </p:txBody>
      </p:sp>
      <p:sp>
        <p:nvSpPr>
          <p:cNvPr id="3" name="Text Placeholder 2"/>
          <p:cNvSpPr>
            <a:spLocks noGrp="1"/>
          </p:cNvSpPr>
          <p:nvPr>
            <p:ph type="body" sz="quarter" idx="10"/>
          </p:nvPr>
        </p:nvSpPr>
        <p:spPr/>
        <p:txBody>
          <a:bodyPr/>
          <a:lstStyle/>
          <a:p>
            <a:pPr>
              <a:buClr>
                <a:srgbClr val="FFFF00"/>
              </a:buClr>
              <a:buFont typeface="Wingdings" panose="05000000000000000000" pitchFamily="2" charset="2"/>
              <a:buChar char="Ø"/>
            </a:pPr>
            <a:r>
              <a:rPr lang="en-US" sz="2800" dirty="0"/>
              <a:t> When Errors Happen (Q&amp;A)</a:t>
            </a:r>
          </a:p>
          <a:p>
            <a:pPr>
              <a:buClr>
                <a:srgbClr val="FFFF00"/>
              </a:buClr>
              <a:buFont typeface="Wingdings" panose="05000000000000000000" pitchFamily="2" charset="2"/>
              <a:buChar char="Ø"/>
            </a:pPr>
            <a:r>
              <a:rPr lang="en-US" sz="2800" dirty="0"/>
              <a:t> Reading Error Logs</a:t>
            </a:r>
          </a:p>
          <a:p>
            <a:pPr>
              <a:buClr>
                <a:srgbClr val="FFFF00"/>
              </a:buClr>
              <a:buFont typeface="Wingdings" panose="05000000000000000000" pitchFamily="2" charset="2"/>
              <a:buChar char="Ø"/>
            </a:pPr>
            <a:r>
              <a:rPr lang="en-US" sz="2800" dirty="0"/>
              <a:t> Emailing Screenshots to the TraCS Helpdesk</a:t>
            </a:r>
          </a:p>
          <a:p>
            <a:pPr>
              <a:buClr>
                <a:srgbClr val="FFFF00"/>
              </a:buClr>
              <a:buFont typeface="Wingdings" panose="05000000000000000000" pitchFamily="2" charset="2"/>
              <a:buChar char="Ø"/>
            </a:pPr>
            <a:r>
              <a:rPr lang="en-US" sz="2800" dirty="0"/>
              <a:t> How to Decode a Document Number</a:t>
            </a:r>
          </a:p>
          <a:p>
            <a:pPr marL="0" indent="0">
              <a:buNone/>
            </a:pPr>
            <a:endParaRPr lang="en-US" dirty="0"/>
          </a:p>
        </p:txBody>
      </p:sp>
    </p:spTree>
    <p:extLst>
      <p:ext uri="{BB962C8B-B14F-4D97-AF65-F5344CB8AC3E}">
        <p14:creationId xmlns:p14="http://schemas.microsoft.com/office/powerpoint/2010/main" val="18083501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Reading Error Logs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5385" y="2142297"/>
            <a:ext cx="5787584" cy="1892990"/>
          </a:xfrm>
          <a:prstGeom prst="rect">
            <a:avLst/>
          </a:prstGeom>
          <a:effectLst>
            <a:glow rad="101600">
              <a:schemeClr val="tx1">
                <a:alpha val="60000"/>
              </a:schemeClr>
            </a:glo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590" y="2067341"/>
            <a:ext cx="10411854" cy="2226364"/>
          </a:xfrm>
          <a:prstGeom prst="rect">
            <a:avLst/>
          </a:prstGeom>
          <a:effectLst>
            <a:glow rad="101600">
              <a:schemeClr val="tx1">
                <a:alpha val="60000"/>
              </a:schemeClr>
            </a:glo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227" y="2824517"/>
            <a:ext cx="10623129" cy="1469188"/>
          </a:xfrm>
          <a:prstGeom prst="rect">
            <a:avLst/>
          </a:prstGeom>
          <a:effectLst>
            <a:glow rad="101600">
              <a:schemeClr val="tx1">
                <a:alpha val="60000"/>
              </a:schemeClr>
            </a:glow>
          </a:effectLst>
        </p:spPr>
      </p:pic>
      <p:sp>
        <p:nvSpPr>
          <p:cNvPr id="3" name="Rectangle: Rounded Corners 2">
            <a:extLst>
              <a:ext uri="{FF2B5EF4-FFF2-40B4-BE49-F238E27FC236}">
                <a16:creationId xmlns:a16="http://schemas.microsoft.com/office/drawing/2014/main" id="{3973702D-56EC-4C58-9911-A51266EC0C2D}"/>
              </a:ext>
            </a:extLst>
          </p:cNvPr>
          <p:cNvSpPr/>
          <p:nvPr/>
        </p:nvSpPr>
        <p:spPr>
          <a:xfrm>
            <a:off x="8615966" y="2537138"/>
            <a:ext cx="837127" cy="114622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496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TraCS Transmission Error Logs</a:t>
            </a:r>
          </a:p>
        </p:txBody>
      </p:sp>
      <p:sp>
        <p:nvSpPr>
          <p:cNvPr id="3" name="Text Placeholder 2"/>
          <p:cNvSpPr>
            <a:spLocks noGrp="1"/>
          </p:cNvSpPr>
          <p:nvPr>
            <p:ph type="body" sz="quarter" idx="10"/>
          </p:nvPr>
        </p:nvSpPr>
        <p:spPr>
          <a:xfrm>
            <a:off x="7384773" y="1681163"/>
            <a:ext cx="3846789" cy="4424185"/>
          </a:xfrm>
        </p:spPr>
        <p:txBody>
          <a:bodyPr/>
          <a:lstStyle/>
          <a:p>
            <a:pPr>
              <a:buClr>
                <a:srgbClr val="FFFF00"/>
              </a:buClr>
              <a:buFont typeface="Wingdings" panose="05000000000000000000" pitchFamily="2" charset="2"/>
              <a:buChar char="Ø"/>
            </a:pPr>
            <a:r>
              <a:rPr lang="en-US" dirty="0"/>
              <a:t> Transmission Errors</a:t>
            </a:r>
          </a:p>
          <a:p>
            <a:pPr>
              <a:buClr>
                <a:srgbClr val="FFFF00"/>
              </a:buClr>
              <a:buFont typeface="Wingdings" panose="05000000000000000000" pitchFamily="2" charset="2"/>
              <a:buChar char="Ø"/>
            </a:pPr>
            <a:r>
              <a:rPr lang="en-US" dirty="0"/>
              <a:t> XML failed validation against Schema</a:t>
            </a:r>
          </a:p>
          <a:p>
            <a:pPr lvl="1">
              <a:buClr>
                <a:srgbClr val="FFFF00"/>
              </a:buClr>
              <a:buFont typeface="Courier New" panose="02070309020205020404" pitchFamily="49" charset="0"/>
              <a:buChar char="o"/>
            </a:pPr>
            <a:r>
              <a:rPr lang="en-US" dirty="0"/>
              <a:t>Fix – Check your form looking for an error.  If this is a Crash form, send this error to the crash forms support desk. </a:t>
            </a:r>
          </a:p>
          <a:p>
            <a:pPr>
              <a:buClr>
                <a:srgbClr val="FFFF00"/>
              </a:buClr>
              <a:buFont typeface="Wingdings" panose="05000000000000000000" pitchFamily="2" charset="2"/>
              <a:buChar char="Ø"/>
            </a:pPr>
            <a:r>
              <a:rPr lang="en-US" dirty="0"/>
              <a:t> File Not processed</a:t>
            </a:r>
          </a:p>
          <a:p>
            <a:pPr lvl="1">
              <a:buClr>
                <a:srgbClr val="FFFF00"/>
              </a:buClr>
              <a:buFont typeface="Courier New" panose="02070309020205020404" pitchFamily="49" charset="0"/>
              <a:buChar char="o"/>
            </a:pPr>
            <a:r>
              <a:rPr lang="en-US" dirty="0"/>
              <a:t> Look for Instruction Name</a:t>
            </a:r>
          </a:p>
          <a:p>
            <a:pPr lvl="1">
              <a:buClr>
                <a:srgbClr val="FFFF00"/>
              </a:buClr>
              <a:buFont typeface="Courier New" panose="02070309020205020404" pitchFamily="49" charset="0"/>
              <a:buChar char="o"/>
            </a:pPr>
            <a:r>
              <a:rPr lang="en-US" dirty="0"/>
              <a:t> Look for Failure message</a:t>
            </a:r>
          </a:p>
        </p:txBody>
      </p:sp>
      <p:pic>
        <p:nvPicPr>
          <p:cNvPr id="7" name="Picture 6"/>
          <p:cNvPicPr/>
          <p:nvPr/>
        </p:nvPicPr>
        <p:blipFill rotWithShape="1">
          <a:blip r:embed="rId2"/>
          <a:srcRect l="32218"/>
          <a:stretch/>
        </p:blipFill>
        <p:spPr>
          <a:xfrm>
            <a:off x="1604631" y="3960219"/>
            <a:ext cx="6197585" cy="1649896"/>
          </a:xfrm>
          <a:prstGeom prst="rect">
            <a:avLst/>
          </a:prstGeom>
          <a:effectLst>
            <a:glow rad="101600">
              <a:schemeClr val="tx1">
                <a:alpha val="60000"/>
              </a:schemeClr>
            </a:glo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170" r="61075"/>
          <a:stretch/>
        </p:blipFill>
        <p:spPr>
          <a:xfrm>
            <a:off x="1604632" y="1790069"/>
            <a:ext cx="5780142" cy="1903599"/>
          </a:xfrm>
          <a:prstGeom prst="rect">
            <a:avLst/>
          </a:prstGeom>
          <a:effectLst>
            <a:glow rad="101600">
              <a:schemeClr val="tx1">
                <a:alpha val="60000"/>
              </a:schemeClr>
            </a:glow>
          </a:effectLst>
        </p:spPr>
      </p:pic>
      <p:pic>
        <p:nvPicPr>
          <p:cNvPr id="6" name="Picture 5"/>
          <p:cNvPicPr>
            <a:picLocks noChangeAspect="1"/>
          </p:cNvPicPr>
          <p:nvPr/>
        </p:nvPicPr>
        <p:blipFill>
          <a:blip r:embed="rId4"/>
          <a:stretch>
            <a:fillRect/>
          </a:stretch>
        </p:blipFill>
        <p:spPr>
          <a:xfrm>
            <a:off x="1563825" y="5040898"/>
            <a:ext cx="9830704" cy="1138433"/>
          </a:xfrm>
          <a:prstGeom prst="rect">
            <a:avLst/>
          </a:prstGeom>
          <a:effectLst>
            <a:glow rad="101600">
              <a:schemeClr val="tx1">
                <a:alpha val="60000"/>
              </a:schemeClr>
            </a:glow>
          </a:effectLst>
        </p:spPr>
      </p:pic>
      <p:grpSp>
        <p:nvGrpSpPr>
          <p:cNvPr id="12" name="Group 11"/>
          <p:cNvGrpSpPr/>
          <p:nvPr/>
        </p:nvGrpSpPr>
        <p:grpSpPr>
          <a:xfrm>
            <a:off x="5009112" y="3944243"/>
            <a:ext cx="2664315" cy="1699363"/>
            <a:chOff x="5009112" y="3944243"/>
            <a:chExt cx="2664315" cy="1699363"/>
          </a:xfrm>
        </p:grpSpPr>
        <p:sp>
          <p:nvSpPr>
            <p:cNvPr id="9" name="Oval 8"/>
            <p:cNvSpPr/>
            <p:nvPr/>
          </p:nvSpPr>
          <p:spPr>
            <a:xfrm>
              <a:off x="5009112" y="4989382"/>
              <a:ext cx="2212694" cy="65422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Arrow Connector 10"/>
            <p:cNvCxnSpPr/>
            <p:nvPr/>
          </p:nvCxnSpPr>
          <p:spPr>
            <a:xfrm flipH="1">
              <a:off x="7093016" y="3944243"/>
              <a:ext cx="580411" cy="11073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1325284" y="4496844"/>
            <a:ext cx="9985445" cy="1640272"/>
            <a:chOff x="1325284" y="4496844"/>
            <a:chExt cx="9985445" cy="1640272"/>
          </a:xfrm>
        </p:grpSpPr>
        <p:sp>
          <p:nvSpPr>
            <p:cNvPr id="14" name="Oval 13"/>
            <p:cNvSpPr/>
            <p:nvPr/>
          </p:nvSpPr>
          <p:spPr>
            <a:xfrm>
              <a:off x="1325284" y="5319847"/>
              <a:ext cx="9985445" cy="81726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Arrow Connector 14"/>
            <p:cNvCxnSpPr/>
            <p:nvPr/>
          </p:nvCxnSpPr>
          <p:spPr>
            <a:xfrm flipH="1">
              <a:off x="8607287" y="4496844"/>
              <a:ext cx="248614" cy="7510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855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8"/>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2"/>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965E0-CC76-4A17-95C7-F42AB29D7A7E}"/>
              </a:ext>
            </a:extLst>
          </p:cNvPr>
          <p:cNvSpPr>
            <a:spLocks noGrp="1"/>
          </p:cNvSpPr>
          <p:nvPr>
            <p:ph type="title"/>
          </p:nvPr>
        </p:nvSpPr>
        <p:spPr>
          <a:xfrm>
            <a:off x="1726096" y="801189"/>
            <a:ext cx="9506162" cy="570530"/>
          </a:xfrm>
        </p:spPr>
        <p:txBody>
          <a:bodyPr/>
          <a:lstStyle/>
          <a:p>
            <a:r>
              <a:rPr lang="en-US" b="1" dirty="0"/>
              <a:t>End Shift vs Start Shift</a:t>
            </a:r>
          </a:p>
        </p:txBody>
      </p:sp>
      <p:sp>
        <p:nvSpPr>
          <p:cNvPr id="3" name="Text Placeholder 2">
            <a:extLst>
              <a:ext uri="{FF2B5EF4-FFF2-40B4-BE49-F238E27FC236}">
                <a16:creationId xmlns:a16="http://schemas.microsoft.com/office/drawing/2014/main" id="{255A79AD-F0F4-4761-8B46-59758EA490DB}"/>
              </a:ext>
            </a:extLst>
          </p:cNvPr>
          <p:cNvSpPr>
            <a:spLocks noGrp="1"/>
          </p:cNvSpPr>
          <p:nvPr>
            <p:ph type="body" sz="quarter" idx="10"/>
          </p:nvPr>
        </p:nvSpPr>
        <p:spPr>
          <a:xfrm>
            <a:off x="1454727" y="1681163"/>
            <a:ext cx="9776836" cy="4705782"/>
          </a:xfrm>
        </p:spPr>
        <p:txBody>
          <a:bodyPr>
            <a:normAutofit/>
          </a:bodyPr>
          <a:lstStyle/>
          <a:p>
            <a:pPr marL="0" indent="0">
              <a:buNone/>
            </a:pPr>
            <a:r>
              <a:rPr lang="en-US" sz="2800" b="1" dirty="0">
                <a:solidFill>
                  <a:srgbClr val="FFFF00"/>
                </a:solidFill>
              </a:rPr>
              <a:t>Steps involved in a End Shift</a:t>
            </a:r>
          </a:p>
          <a:p>
            <a:pPr marL="514350" indent="-514350">
              <a:buClr>
                <a:srgbClr val="FFFF00"/>
              </a:buClr>
              <a:buAutoNum type="arabicPeriod"/>
            </a:pPr>
            <a:r>
              <a:rPr lang="en-US" sz="2800" dirty="0"/>
              <a:t>Mobile/Squad</a:t>
            </a:r>
          </a:p>
          <a:p>
            <a:pPr marL="742950" lvl="1" indent="-514350">
              <a:buClr>
                <a:srgbClr val="FFFF00"/>
              </a:buClr>
              <a:buFont typeface="+mj-lt"/>
              <a:buAutoNum type="alphaLcParenR"/>
            </a:pPr>
            <a:r>
              <a:rPr lang="en-US" sz="2800" dirty="0"/>
              <a:t>Officer highlights form(s) </a:t>
            </a:r>
          </a:p>
          <a:p>
            <a:pPr marL="742950" lvl="1" indent="-514350">
              <a:buClr>
                <a:srgbClr val="FFFF00"/>
              </a:buClr>
              <a:buFont typeface="+mj-lt"/>
              <a:buAutoNum type="alphaLcParenR"/>
            </a:pPr>
            <a:r>
              <a:rPr lang="en-US" sz="2800" dirty="0"/>
              <a:t>Clicks Endshift button</a:t>
            </a:r>
          </a:p>
          <a:p>
            <a:pPr marL="742950" lvl="1" indent="-514350">
              <a:buClr>
                <a:srgbClr val="FFFF00"/>
              </a:buClr>
              <a:buFont typeface="+mj-lt"/>
              <a:buAutoNum type="alphaLcParenR"/>
            </a:pPr>
            <a:r>
              <a:rPr lang="en-US" sz="2800" dirty="0"/>
              <a:t>Sees Green check mark</a:t>
            </a:r>
          </a:p>
        </p:txBody>
      </p:sp>
      <p:sp>
        <p:nvSpPr>
          <p:cNvPr id="4" name="TextBox 3">
            <a:extLst>
              <a:ext uri="{FF2B5EF4-FFF2-40B4-BE49-F238E27FC236}">
                <a16:creationId xmlns:a16="http://schemas.microsoft.com/office/drawing/2014/main" id="{68F00291-4FB8-4BC6-BF65-AFC596495AB2}"/>
              </a:ext>
            </a:extLst>
          </p:cNvPr>
          <p:cNvSpPr txBox="1"/>
          <p:nvPr/>
        </p:nvSpPr>
        <p:spPr>
          <a:xfrm>
            <a:off x="6315435" y="2267287"/>
            <a:ext cx="5640079" cy="2540239"/>
          </a:xfrm>
          <a:prstGeom prst="rect">
            <a:avLst/>
          </a:prstGeom>
          <a:noFill/>
        </p:spPr>
        <p:txBody>
          <a:bodyPr wrap="square" rtlCol="0">
            <a:spAutoFit/>
          </a:bodyPr>
          <a:lstStyle/>
          <a:p>
            <a:pPr marL="342900" indent="-342900">
              <a:buClr>
                <a:srgbClr val="FFFF00"/>
              </a:buClr>
              <a:buAutoNum type="arabicPeriod" startAt="2"/>
            </a:pPr>
            <a:r>
              <a:rPr lang="en-US" sz="2800" dirty="0">
                <a:solidFill>
                  <a:schemeClr val="bg1"/>
                </a:solidFill>
              </a:rPr>
              <a:t>  Office computer</a:t>
            </a:r>
          </a:p>
          <a:p>
            <a:pPr marL="800100" lvl="1" indent="-342900">
              <a:buClr>
                <a:srgbClr val="FFFF00"/>
              </a:buClr>
              <a:buAutoNum type="alphaLcParenR"/>
            </a:pPr>
            <a:r>
              <a:rPr lang="en-US" sz="2800" dirty="0">
                <a:solidFill>
                  <a:schemeClr val="bg1"/>
                </a:solidFill>
              </a:rPr>
              <a:t>Any User can bring in forms</a:t>
            </a:r>
          </a:p>
          <a:p>
            <a:pPr marL="800100" lvl="1" indent="-342900">
              <a:buClr>
                <a:srgbClr val="FFFF00"/>
              </a:buClr>
              <a:buAutoNum type="alphaLcParenR"/>
            </a:pPr>
            <a:r>
              <a:rPr lang="en-US" sz="2800" dirty="0">
                <a:solidFill>
                  <a:schemeClr val="bg1"/>
                </a:solidFill>
              </a:rPr>
              <a:t>Click the Endshift Button</a:t>
            </a:r>
          </a:p>
          <a:p>
            <a:pPr marL="800100" lvl="1" indent="-342900">
              <a:buClr>
                <a:srgbClr val="FFFF00"/>
              </a:buClr>
              <a:buAutoNum type="alphaLcParenR"/>
            </a:pPr>
            <a:r>
              <a:rPr lang="en-US" sz="2800" dirty="0">
                <a:solidFill>
                  <a:schemeClr val="bg1"/>
                </a:solidFill>
              </a:rPr>
              <a:t>See Green check mark</a:t>
            </a:r>
          </a:p>
          <a:p>
            <a:pPr marL="800100" lvl="1" indent="-342900">
              <a:buClr>
                <a:srgbClr val="FFFF00"/>
              </a:buClr>
              <a:buAutoNum type="alphaLcParenR"/>
            </a:pPr>
            <a:r>
              <a:rPr lang="en-US" sz="2800" dirty="0">
                <a:solidFill>
                  <a:schemeClr val="bg1"/>
                </a:solidFill>
              </a:rPr>
              <a:t>Report any errors</a:t>
            </a:r>
          </a:p>
          <a:p>
            <a:pPr marL="800100" lvl="1" indent="-342900">
              <a:buClr>
                <a:schemeClr val="bg1"/>
              </a:buClr>
              <a:buFont typeface="+mj-lt"/>
              <a:buAutoNum type="alphaLcParenR"/>
            </a:pPr>
            <a:endParaRPr lang="en-US" dirty="0"/>
          </a:p>
        </p:txBody>
      </p:sp>
      <p:pic>
        <p:nvPicPr>
          <p:cNvPr id="5" name="Picture 4">
            <a:extLst>
              <a:ext uri="{FF2B5EF4-FFF2-40B4-BE49-F238E27FC236}">
                <a16:creationId xmlns:a16="http://schemas.microsoft.com/office/drawing/2014/main" id="{C6F45200-EFA2-4EA2-9AAA-D52F21D8E811}"/>
              </a:ext>
            </a:extLst>
          </p:cNvPr>
          <p:cNvPicPr>
            <a:picLocks noChangeAspect="1"/>
          </p:cNvPicPr>
          <p:nvPr/>
        </p:nvPicPr>
        <p:blipFill>
          <a:blip r:embed="rId3"/>
          <a:stretch>
            <a:fillRect/>
          </a:stretch>
        </p:blipFill>
        <p:spPr>
          <a:xfrm>
            <a:off x="1789164" y="731994"/>
            <a:ext cx="1474533" cy="617899"/>
          </a:xfrm>
          <a:prstGeom prst="rect">
            <a:avLst/>
          </a:prstGeom>
        </p:spPr>
      </p:pic>
    </p:spTree>
    <p:extLst>
      <p:ext uri="{BB962C8B-B14F-4D97-AF65-F5344CB8AC3E}">
        <p14:creationId xmlns:p14="http://schemas.microsoft.com/office/powerpoint/2010/main" val="22981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grpId="0" nodeType="clickEffect">
                                  <p:stCondLst>
                                    <p:cond delay="0"/>
                                  </p:stCondLst>
                                  <p:childTnLst>
                                    <p:animClr clrSpc="hsl" dir="cw">
                                      <p:cBhvr override="childStyle">
                                        <p:cTn id="10" dur="500" fill="hold"/>
                                        <p:tgtEl>
                                          <p:spTgt spid="3">
                                            <p:txEl>
                                              <p:pRg st="0" end="0"/>
                                            </p:txEl>
                                          </p:spTgt>
                                        </p:tgtEl>
                                        <p:attrNameLst>
                                          <p:attrName>style.color</p:attrName>
                                        </p:attrNameLst>
                                      </p:cBhvr>
                                      <p:by>
                                        <p:hsl h="0" s="-12549" l="-25098"/>
                                      </p:by>
                                    </p:animClr>
                                    <p:animClr clrSpc="hsl" dir="cw">
                                      <p:cBhvr>
                                        <p:cTn id="11" dur="500" fill="hold"/>
                                        <p:tgtEl>
                                          <p:spTgt spid="3">
                                            <p:txEl>
                                              <p:pRg st="0" end="0"/>
                                            </p:txEl>
                                          </p:spTgt>
                                        </p:tgtEl>
                                        <p:attrNameLst>
                                          <p:attrName>fillcolor</p:attrName>
                                        </p:attrNameLst>
                                      </p:cBhvr>
                                      <p:by>
                                        <p:hsl h="0" s="-12549" l="-25098"/>
                                      </p:by>
                                    </p:animClr>
                                    <p:animClr clrSpc="hsl" dir="cw">
                                      <p:cBhvr>
                                        <p:cTn id="12" dur="500" fill="hold"/>
                                        <p:tgtEl>
                                          <p:spTgt spid="3">
                                            <p:txEl>
                                              <p:pRg st="0" end="0"/>
                                            </p:txEl>
                                          </p:spTgt>
                                        </p:tgtEl>
                                        <p:attrNameLst>
                                          <p:attrName>stroke.color</p:attrName>
                                        </p:attrNameLst>
                                      </p:cBhvr>
                                      <p:by>
                                        <p:hsl h="0" s="-12549" l="-25098"/>
                                      </p:by>
                                    </p:animClr>
                                    <p:set>
                                      <p:cBhvr>
                                        <p:cTn id="13" dur="500" fill="hold"/>
                                        <p:tgtEl>
                                          <p:spTgt spid="3">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grpId="0" nodeType="clickEffect">
                                  <p:stCondLst>
                                    <p:cond delay="0"/>
                                  </p:stCondLst>
                                  <p:childTnLst>
                                    <p:animClr clrSpc="hsl" dir="cw">
                                      <p:cBhvr override="childStyle">
                                        <p:cTn id="19" dur="500" fill="hold"/>
                                        <p:tgtEl>
                                          <p:spTgt spid="3">
                                            <p:txEl>
                                              <p:pRg st="1" end="1"/>
                                            </p:txEl>
                                          </p:spTgt>
                                        </p:tgtEl>
                                        <p:attrNameLst>
                                          <p:attrName>style.color</p:attrName>
                                        </p:attrNameLst>
                                      </p:cBhvr>
                                      <p:by>
                                        <p:hsl h="0" s="-12549" l="-25098"/>
                                      </p:by>
                                    </p:animClr>
                                    <p:animClr clrSpc="hsl" dir="cw">
                                      <p:cBhvr>
                                        <p:cTn id="20" dur="500" fill="hold"/>
                                        <p:tgtEl>
                                          <p:spTgt spid="3">
                                            <p:txEl>
                                              <p:pRg st="1" end="1"/>
                                            </p:txEl>
                                          </p:spTgt>
                                        </p:tgtEl>
                                        <p:attrNameLst>
                                          <p:attrName>fillcolor</p:attrName>
                                        </p:attrNameLst>
                                      </p:cBhvr>
                                      <p:by>
                                        <p:hsl h="0" s="-12549" l="-25098"/>
                                      </p:by>
                                    </p:animClr>
                                    <p:animClr clrSpc="hsl" dir="cw">
                                      <p:cBhvr>
                                        <p:cTn id="21" dur="500" fill="hold"/>
                                        <p:tgtEl>
                                          <p:spTgt spid="3">
                                            <p:txEl>
                                              <p:pRg st="1" end="1"/>
                                            </p:txEl>
                                          </p:spTgt>
                                        </p:tgtEl>
                                        <p:attrNameLst>
                                          <p:attrName>stroke.color</p:attrName>
                                        </p:attrNameLst>
                                      </p:cBhvr>
                                      <p:by>
                                        <p:hsl h="0" s="-12549" l="-25098"/>
                                      </p:by>
                                    </p:animClr>
                                    <p:set>
                                      <p:cBhvr>
                                        <p:cTn id="22" dur="500" fill="hold"/>
                                        <p:tgtEl>
                                          <p:spTgt spid="3">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grpId="0" nodeType="clickEffect">
                                  <p:stCondLst>
                                    <p:cond delay="0"/>
                                  </p:stCondLst>
                                  <p:childTnLst>
                                    <p:animClr clrSpc="hsl" dir="cw">
                                      <p:cBhvr override="childStyle">
                                        <p:cTn id="28" dur="500" fill="hold"/>
                                        <p:tgtEl>
                                          <p:spTgt spid="3">
                                            <p:txEl>
                                              <p:pRg st="2" end="2"/>
                                            </p:txEl>
                                          </p:spTgt>
                                        </p:tgtEl>
                                        <p:attrNameLst>
                                          <p:attrName>style.color</p:attrName>
                                        </p:attrNameLst>
                                      </p:cBhvr>
                                      <p:by>
                                        <p:hsl h="0" s="-12549" l="-25098"/>
                                      </p:by>
                                    </p:animClr>
                                    <p:animClr clrSpc="hsl" dir="cw">
                                      <p:cBhvr>
                                        <p:cTn id="29" dur="500" fill="hold"/>
                                        <p:tgtEl>
                                          <p:spTgt spid="3">
                                            <p:txEl>
                                              <p:pRg st="2" end="2"/>
                                            </p:txEl>
                                          </p:spTgt>
                                        </p:tgtEl>
                                        <p:attrNameLst>
                                          <p:attrName>fillcolor</p:attrName>
                                        </p:attrNameLst>
                                      </p:cBhvr>
                                      <p:by>
                                        <p:hsl h="0" s="-12549" l="-25098"/>
                                      </p:by>
                                    </p:animClr>
                                    <p:animClr clrSpc="hsl" dir="cw">
                                      <p:cBhvr>
                                        <p:cTn id="30" dur="500" fill="hold"/>
                                        <p:tgtEl>
                                          <p:spTgt spid="3">
                                            <p:txEl>
                                              <p:pRg st="2" end="2"/>
                                            </p:txEl>
                                          </p:spTgt>
                                        </p:tgtEl>
                                        <p:attrNameLst>
                                          <p:attrName>stroke.color</p:attrName>
                                        </p:attrNameLst>
                                      </p:cBhvr>
                                      <p:by>
                                        <p:hsl h="0" s="-12549" l="-25098"/>
                                      </p:by>
                                    </p:animClr>
                                    <p:set>
                                      <p:cBhvr>
                                        <p:cTn id="31" dur="500" fill="hold"/>
                                        <p:tgtEl>
                                          <p:spTgt spid="3">
                                            <p:txEl>
                                              <p:pRg st="2" end="2"/>
                                            </p:txEl>
                                          </p:spTgt>
                                        </p:tgtEl>
                                        <p:attrNameLst>
                                          <p:attrName>fill.type</p:attrName>
                                        </p:attrNameLst>
                                      </p:cBhvr>
                                      <p:to>
                                        <p:strVal val="solid"/>
                                      </p:to>
                                    </p:set>
                                  </p:childTnLst>
                                </p:cTn>
                              </p:par>
                              <p:par>
                                <p:cTn id="32" presetID="1"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4" presetClass="emph" presetSubtype="0" fill="hold" grpId="0" nodeType="clickEffect">
                                  <p:stCondLst>
                                    <p:cond delay="0"/>
                                  </p:stCondLst>
                                  <p:childTnLst>
                                    <p:animClr clrSpc="hsl" dir="cw">
                                      <p:cBhvr override="childStyle">
                                        <p:cTn id="37" dur="500" fill="hold"/>
                                        <p:tgtEl>
                                          <p:spTgt spid="3">
                                            <p:txEl>
                                              <p:pRg st="3" end="3"/>
                                            </p:txEl>
                                          </p:spTgt>
                                        </p:tgtEl>
                                        <p:attrNameLst>
                                          <p:attrName>style.color</p:attrName>
                                        </p:attrNameLst>
                                      </p:cBhvr>
                                      <p:by>
                                        <p:hsl h="0" s="-12549" l="-25098"/>
                                      </p:by>
                                    </p:animClr>
                                    <p:animClr clrSpc="hsl" dir="cw">
                                      <p:cBhvr>
                                        <p:cTn id="38" dur="500" fill="hold"/>
                                        <p:tgtEl>
                                          <p:spTgt spid="3">
                                            <p:txEl>
                                              <p:pRg st="3" end="3"/>
                                            </p:txEl>
                                          </p:spTgt>
                                        </p:tgtEl>
                                        <p:attrNameLst>
                                          <p:attrName>fillcolor</p:attrName>
                                        </p:attrNameLst>
                                      </p:cBhvr>
                                      <p:by>
                                        <p:hsl h="0" s="-12549" l="-25098"/>
                                      </p:by>
                                    </p:animClr>
                                    <p:animClr clrSpc="hsl" dir="cw">
                                      <p:cBhvr>
                                        <p:cTn id="39" dur="500" fill="hold"/>
                                        <p:tgtEl>
                                          <p:spTgt spid="3">
                                            <p:txEl>
                                              <p:pRg st="3" end="3"/>
                                            </p:txEl>
                                          </p:spTgt>
                                        </p:tgtEl>
                                        <p:attrNameLst>
                                          <p:attrName>stroke.color</p:attrName>
                                        </p:attrNameLst>
                                      </p:cBhvr>
                                      <p:by>
                                        <p:hsl h="0" s="-12549" l="-25098"/>
                                      </p:by>
                                    </p:animClr>
                                    <p:set>
                                      <p:cBhvr>
                                        <p:cTn id="40" dur="500" fill="hold"/>
                                        <p:tgtEl>
                                          <p:spTgt spid="3">
                                            <p:txEl>
                                              <p:pRg st="3" end="3"/>
                                            </p:txEl>
                                          </p:spTgt>
                                        </p:tgtEl>
                                        <p:attrNameLst>
                                          <p:attrName>fill.type</p:attrName>
                                        </p:attrNameLst>
                                      </p:cBhvr>
                                      <p:to>
                                        <p:strVal val="solid"/>
                                      </p:to>
                                    </p:set>
                                  </p:childTnLst>
                                </p:cTn>
                              </p:par>
                              <p:par>
                                <p:cTn id="41" presetID="1" presetClass="entr" presetSubtype="0" fill="hold" nodeType="with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grpId="0" nodeType="clickEffect">
                                  <p:stCondLst>
                                    <p:cond delay="0"/>
                                  </p:stCondLst>
                                  <p:childTnLst>
                                    <p:animClr clrSpc="hsl" dir="cw">
                                      <p:cBhvr override="childStyle">
                                        <p:cTn id="46" dur="500" fill="hold"/>
                                        <p:tgtEl>
                                          <p:spTgt spid="3">
                                            <p:txEl>
                                              <p:pRg st="4" end="4"/>
                                            </p:txEl>
                                          </p:spTgt>
                                        </p:tgtEl>
                                        <p:attrNameLst>
                                          <p:attrName>style.color</p:attrName>
                                        </p:attrNameLst>
                                      </p:cBhvr>
                                      <p:by>
                                        <p:hsl h="0" s="-12549" l="-25098"/>
                                      </p:by>
                                    </p:animClr>
                                    <p:animClr clrSpc="hsl" dir="cw">
                                      <p:cBhvr>
                                        <p:cTn id="47" dur="500" fill="hold"/>
                                        <p:tgtEl>
                                          <p:spTgt spid="3">
                                            <p:txEl>
                                              <p:pRg st="4" end="4"/>
                                            </p:txEl>
                                          </p:spTgt>
                                        </p:tgtEl>
                                        <p:attrNameLst>
                                          <p:attrName>fillcolor</p:attrName>
                                        </p:attrNameLst>
                                      </p:cBhvr>
                                      <p:by>
                                        <p:hsl h="0" s="-12549" l="-25098"/>
                                      </p:by>
                                    </p:animClr>
                                    <p:animClr clrSpc="hsl" dir="cw">
                                      <p:cBhvr>
                                        <p:cTn id="48" dur="500" fill="hold"/>
                                        <p:tgtEl>
                                          <p:spTgt spid="3">
                                            <p:txEl>
                                              <p:pRg st="4" end="4"/>
                                            </p:txEl>
                                          </p:spTgt>
                                        </p:tgtEl>
                                        <p:attrNameLst>
                                          <p:attrName>stroke.color</p:attrName>
                                        </p:attrNameLst>
                                      </p:cBhvr>
                                      <p:by>
                                        <p:hsl h="0" s="-12549" l="-25098"/>
                                      </p:by>
                                    </p:animClr>
                                    <p:set>
                                      <p:cBhvr>
                                        <p:cTn id="49" dur="500" fill="hold"/>
                                        <p:tgtEl>
                                          <p:spTgt spid="3">
                                            <p:txEl>
                                              <p:pRg st="4" end="4"/>
                                            </p:txEl>
                                          </p:spTgt>
                                        </p:tgtEl>
                                        <p:attrNameLst>
                                          <p:attrName>fill.type</p:attrName>
                                        </p:attrNameLst>
                                      </p:cBhvr>
                                      <p:to>
                                        <p:strVal val="solid"/>
                                      </p:to>
                                    </p:set>
                                  </p:childTnLst>
                                </p:cTn>
                              </p:par>
                              <p:par>
                                <p:cTn id="50" presetID="1" presetClass="entr" presetSubtype="0" fill="hold" nodeType="withEffect">
                                  <p:stCondLst>
                                    <p:cond delay="0"/>
                                  </p:stCondLst>
                                  <p:childTnLst>
                                    <p:set>
                                      <p:cBhvr>
                                        <p:cTn id="51"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4" presetClass="emph" presetSubtype="0" fill="hold" nodeType="clickEffect">
                                  <p:stCondLst>
                                    <p:cond delay="0"/>
                                  </p:stCondLst>
                                  <p:childTnLst>
                                    <p:animClr clrSpc="hsl" dir="cw">
                                      <p:cBhvr override="childStyle">
                                        <p:cTn id="55" dur="500" fill="hold"/>
                                        <p:tgtEl>
                                          <p:spTgt spid="4">
                                            <p:txEl>
                                              <p:pRg st="0" end="0"/>
                                            </p:txEl>
                                          </p:spTgt>
                                        </p:tgtEl>
                                        <p:attrNameLst>
                                          <p:attrName>style.color</p:attrName>
                                        </p:attrNameLst>
                                      </p:cBhvr>
                                      <p:by>
                                        <p:hsl h="0" s="-12549" l="-25098"/>
                                      </p:by>
                                    </p:animClr>
                                    <p:animClr clrSpc="hsl" dir="cw">
                                      <p:cBhvr>
                                        <p:cTn id="56" dur="500" fill="hold"/>
                                        <p:tgtEl>
                                          <p:spTgt spid="4">
                                            <p:txEl>
                                              <p:pRg st="0" end="0"/>
                                            </p:txEl>
                                          </p:spTgt>
                                        </p:tgtEl>
                                        <p:attrNameLst>
                                          <p:attrName>fillcolor</p:attrName>
                                        </p:attrNameLst>
                                      </p:cBhvr>
                                      <p:by>
                                        <p:hsl h="0" s="-12549" l="-25098"/>
                                      </p:by>
                                    </p:animClr>
                                    <p:animClr clrSpc="hsl" dir="cw">
                                      <p:cBhvr>
                                        <p:cTn id="57" dur="500" fill="hold"/>
                                        <p:tgtEl>
                                          <p:spTgt spid="4">
                                            <p:txEl>
                                              <p:pRg st="0" end="0"/>
                                            </p:txEl>
                                          </p:spTgt>
                                        </p:tgtEl>
                                        <p:attrNameLst>
                                          <p:attrName>stroke.color</p:attrName>
                                        </p:attrNameLst>
                                      </p:cBhvr>
                                      <p:by>
                                        <p:hsl h="0" s="-12549" l="-25098"/>
                                      </p:by>
                                    </p:animClr>
                                    <p:set>
                                      <p:cBhvr>
                                        <p:cTn id="58" dur="500" fill="hold"/>
                                        <p:tgtEl>
                                          <p:spTgt spid="4">
                                            <p:txEl>
                                              <p:pRg st="0" end="0"/>
                                            </p:txEl>
                                          </p:spTgt>
                                        </p:tgtEl>
                                        <p:attrNameLst>
                                          <p:attrName>fill.type</p:attrName>
                                        </p:attrNameLst>
                                      </p:cBhvr>
                                      <p:to>
                                        <p:strVal val="solid"/>
                                      </p:to>
                                    </p:set>
                                  </p:childTnLst>
                                </p:cTn>
                              </p:par>
                              <p:par>
                                <p:cTn id="59" presetID="1" presetClass="entr" presetSubtype="0" fill="hold" nodeType="withEffect">
                                  <p:stCondLst>
                                    <p:cond delay="0"/>
                                  </p:stCondLst>
                                  <p:childTnLst>
                                    <p:set>
                                      <p:cBhvr>
                                        <p:cTn id="6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4" presetClass="emph" presetSubtype="0" fill="hold" nodeType="clickEffect">
                                  <p:stCondLst>
                                    <p:cond delay="0"/>
                                  </p:stCondLst>
                                  <p:childTnLst>
                                    <p:animClr clrSpc="hsl" dir="cw">
                                      <p:cBhvr override="childStyle">
                                        <p:cTn id="64" dur="500" fill="hold"/>
                                        <p:tgtEl>
                                          <p:spTgt spid="4">
                                            <p:txEl>
                                              <p:pRg st="1" end="1"/>
                                            </p:txEl>
                                          </p:spTgt>
                                        </p:tgtEl>
                                        <p:attrNameLst>
                                          <p:attrName>style.color</p:attrName>
                                        </p:attrNameLst>
                                      </p:cBhvr>
                                      <p:by>
                                        <p:hsl h="0" s="-12549" l="-25098"/>
                                      </p:by>
                                    </p:animClr>
                                    <p:animClr clrSpc="hsl" dir="cw">
                                      <p:cBhvr>
                                        <p:cTn id="65" dur="500" fill="hold"/>
                                        <p:tgtEl>
                                          <p:spTgt spid="4">
                                            <p:txEl>
                                              <p:pRg st="1" end="1"/>
                                            </p:txEl>
                                          </p:spTgt>
                                        </p:tgtEl>
                                        <p:attrNameLst>
                                          <p:attrName>fillcolor</p:attrName>
                                        </p:attrNameLst>
                                      </p:cBhvr>
                                      <p:by>
                                        <p:hsl h="0" s="-12549" l="-25098"/>
                                      </p:by>
                                    </p:animClr>
                                    <p:animClr clrSpc="hsl" dir="cw">
                                      <p:cBhvr>
                                        <p:cTn id="66" dur="500" fill="hold"/>
                                        <p:tgtEl>
                                          <p:spTgt spid="4">
                                            <p:txEl>
                                              <p:pRg st="1" end="1"/>
                                            </p:txEl>
                                          </p:spTgt>
                                        </p:tgtEl>
                                        <p:attrNameLst>
                                          <p:attrName>stroke.color</p:attrName>
                                        </p:attrNameLst>
                                      </p:cBhvr>
                                      <p:by>
                                        <p:hsl h="0" s="-12549" l="-25098"/>
                                      </p:by>
                                    </p:animClr>
                                    <p:set>
                                      <p:cBhvr>
                                        <p:cTn id="67" dur="500" fill="hold"/>
                                        <p:tgtEl>
                                          <p:spTgt spid="4">
                                            <p:txEl>
                                              <p:pRg st="1" end="1"/>
                                            </p:txEl>
                                          </p:spTgt>
                                        </p:tgtEl>
                                        <p:attrNameLst>
                                          <p:attrName>fill.type</p:attrName>
                                        </p:attrNameLst>
                                      </p:cBhvr>
                                      <p:to>
                                        <p:strVal val="solid"/>
                                      </p:to>
                                    </p:set>
                                  </p:childTnLst>
                                </p:cTn>
                              </p:par>
                              <p:par>
                                <p:cTn id="68" presetID="1" presetClass="entr" presetSubtype="0" fill="hold" nodeType="withEffect">
                                  <p:stCondLst>
                                    <p:cond delay="0"/>
                                  </p:stCondLst>
                                  <p:childTnLst>
                                    <p:set>
                                      <p:cBhvr>
                                        <p:cTn id="69"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24" presetClass="emph" presetSubtype="0" fill="hold" nodeType="clickEffect">
                                  <p:stCondLst>
                                    <p:cond delay="0"/>
                                  </p:stCondLst>
                                  <p:childTnLst>
                                    <p:animClr clrSpc="hsl" dir="cw">
                                      <p:cBhvr override="childStyle">
                                        <p:cTn id="73" dur="500" fill="hold"/>
                                        <p:tgtEl>
                                          <p:spTgt spid="4">
                                            <p:txEl>
                                              <p:pRg st="2" end="2"/>
                                            </p:txEl>
                                          </p:spTgt>
                                        </p:tgtEl>
                                        <p:attrNameLst>
                                          <p:attrName>style.color</p:attrName>
                                        </p:attrNameLst>
                                      </p:cBhvr>
                                      <p:by>
                                        <p:hsl h="0" s="-12549" l="-25098"/>
                                      </p:by>
                                    </p:animClr>
                                    <p:animClr clrSpc="hsl" dir="cw">
                                      <p:cBhvr>
                                        <p:cTn id="74" dur="500" fill="hold"/>
                                        <p:tgtEl>
                                          <p:spTgt spid="4">
                                            <p:txEl>
                                              <p:pRg st="2" end="2"/>
                                            </p:txEl>
                                          </p:spTgt>
                                        </p:tgtEl>
                                        <p:attrNameLst>
                                          <p:attrName>fillcolor</p:attrName>
                                        </p:attrNameLst>
                                      </p:cBhvr>
                                      <p:by>
                                        <p:hsl h="0" s="-12549" l="-25098"/>
                                      </p:by>
                                    </p:animClr>
                                    <p:animClr clrSpc="hsl" dir="cw">
                                      <p:cBhvr>
                                        <p:cTn id="75" dur="500" fill="hold"/>
                                        <p:tgtEl>
                                          <p:spTgt spid="4">
                                            <p:txEl>
                                              <p:pRg st="2" end="2"/>
                                            </p:txEl>
                                          </p:spTgt>
                                        </p:tgtEl>
                                        <p:attrNameLst>
                                          <p:attrName>stroke.color</p:attrName>
                                        </p:attrNameLst>
                                      </p:cBhvr>
                                      <p:by>
                                        <p:hsl h="0" s="-12549" l="-25098"/>
                                      </p:by>
                                    </p:animClr>
                                    <p:set>
                                      <p:cBhvr>
                                        <p:cTn id="76" dur="500" fill="hold"/>
                                        <p:tgtEl>
                                          <p:spTgt spid="4">
                                            <p:txEl>
                                              <p:pRg st="2" end="2"/>
                                            </p:txEl>
                                          </p:spTgt>
                                        </p:tgtEl>
                                        <p:attrNameLst>
                                          <p:attrName>fill.type</p:attrName>
                                        </p:attrNameLst>
                                      </p:cBhvr>
                                      <p:to>
                                        <p:strVal val="solid"/>
                                      </p:to>
                                    </p:set>
                                  </p:childTnLst>
                                </p:cTn>
                              </p:par>
                              <p:par>
                                <p:cTn id="77" presetID="1" presetClass="entr" presetSubtype="0" fill="hold" nodeType="withEffect">
                                  <p:stCondLst>
                                    <p:cond delay="0"/>
                                  </p:stCondLst>
                                  <p:childTnLst>
                                    <p:set>
                                      <p:cBhvr>
                                        <p:cTn id="7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4" presetClass="emph" presetSubtype="0" fill="hold" nodeType="clickEffect">
                                  <p:stCondLst>
                                    <p:cond delay="0"/>
                                  </p:stCondLst>
                                  <p:childTnLst>
                                    <p:animClr clrSpc="hsl" dir="cw">
                                      <p:cBhvr override="childStyle">
                                        <p:cTn id="82" dur="500" fill="hold"/>
                                        <p:tgtEl>
                                          <p:spTgt spid="4">
                                            <p:txEl>
                                              <p:pRg st="3" end="3"/>
                                            </p:txEl>
                                          </p:spTgt>
                                        </p:tgtEl>
                                        <p:attrNameLst>
                                          <p:attrName>style.color</p:attrName>
                                        </p:attrNameLst>
                                      </p:cBhvr>
                                      <p:by>
                                        <p:hsl h="0" s="-12549" l="-25098"/>
                                      </p:by>
                                    </p:animClr>
                                    <p:animClr clrSpc="hsl" dir="cw">
                                      <p:cBhvr>
                                        <p:cTn id="83" dur="500" fill="hold"/>
                                        <p:tgtEl>
                                          <p:spTgt spid="4">
                                            <p:txEl>
                                              <p:pRg st="3" end="3"/>
                                            </p:txEl>
                                          </p:spTgt>
                                        </p:tgtEl>
                                        <p:attrNameLst>
                                          <p:attrName>fillcolor</p:attrName>
                                        </p:attrNameLst>
                                      </p:cBhvr>
                                      <p:by>
                                        <p:hsl h="0" s="-12549" l="-25098"/>
                                      </p:by>
                                    </p:animClr>
                                    <p:animClr clrSpc="hsl" dir="cw">
                                      <p:cBhvr>
                                        <p:cTn id="84" dur="500" fill="hold"/>
                                        <p:tgtEl>
                                          <p:spTgt spid="4">
                                            <p:txEl>
                                              <p:pRg st="3" end="3"/>
                                            </p:txEl>
                                          </p:spTgt>
                                        </p:tgtEl>
                                        <p:attrNameLst>
                                          <p:attrName>stroke.color</p:attrName>
                                        </p:attrNameLst>
                                      </p:cBhvr>
                                      <p:by>
                                        <p:hsl h="0" s="-12549" l="-25098"/>
                                      </p:by>
                                    </p:animClr>
                                    <p:set>
                                      <p:cBhvr>
                                        <p:cTn id="85" dur="500" fill="hold"/>
                                        <p:tgtEl>
                                          <p:spTgt spid="4">
                                            <p:txEl>
                                              <p:pRg st="3" end="3"/>
                                            </p:txEl>
                                          </p:spTgt>
                                        </p:tgtEl>
                                        <p:attrNameLst>
                                          <p:attrName>fill.type</p:attrName>
                                        </p:attrNameLst>
                                      </p:cBhvr>
                                      <p:to>
                                        <p:strVal val="solid"/>
                                      </p:to>
                                    </p:set>
                                  </p:childTnLst>
                                </p:cTn>
                              </p:par>
                              <p:par>
                                <p:cTn id="86" presetID="1" presetClass="entr" presetSubtype="0" fill="hold" nodeType="withEffect">
                                  <p:stCondLst>
                                    <p:cond delay="0"/>
                                  </p:stCondLst>
                                  <p:childTnLst>
                                    <p:set>
                                      <p:cBhvr>
                                        <p:cTn id="87"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Common TraCS Error Message</a:t>
            </a:r>
          </a:p>
        </p:txBody>
      </p:sp>
      <p:pic>
        <p:nvPicPr>
          <p:cNvPr id="4" name="Picture 3"/>
          <p:cNvPicPr>
            <a:picLocks noChangeAspect="1"/>
          </p:cNvPicPr>
          <p:nvPr/>
        </p:nvPicPr>
        <p:blipFill rotWithShape="1">
          <a:blip r:embed="rId2"/>
          <a:srcRect r="624" b="31204"/>
          <a:stretch/>
        </p:blipFill>
        <p:spPr>
          <a:xfrm>
            <a:off x="3245647" y="1790493"/>
            <a:ext cx="3233530" cy="922889"/>
          </a:xfrm>
          <a:prstGeom prst="rect">
            <a:avLst/>
          </a:prstGeom>
          <a:effectLst>
            <a:glow rad="101600">
              <a:schemeClr val="tx1">
                <a:alpha val="60000"/>
              </a:schemeClr>
            </a:glow>
          </a:effectLst>
        </p:spPr>
      </p:pic>
      <p:sp>
        <p:nvSpPr>
          <p:cNvPr id="9" name="Text Placeholder 2"/>
          <p:cNvSpPr>
            <a:spLocks noGrp="1"/>
          </p:cNvSpPr>
          <p:nvPr>
            <p:ph type="body" sz="quarter" idx="10"/>
          </p:nvPr>
        </p:nvSpPr>
        <p:spPr>
          <a:xfrm>
            <a:off x="7941364" y="1681162"/>
            <a:ext cx="3757337" cy="4424185"/>
          </a:xfrm>
        </p:spPr>
        <p:txBody>
          <a:bodyPr/>
          <a:lstStyle/>
          <a:p>
            <a:pPr>
              <a:buClr>
                <a:srgbClr val="FFFF00"/>
              </a:buClr>
              <a:buFont typeface="Wingdings" panose="05000000000000000000" pitchFamily="2" charset="2"/>
              <a:buChar char="Ø"/>
            </a:pPr>
            <a:r>
              <a:rPr lang="en-US" dirty="0"/>
              <a:t> There are likely not enough Citations Available in the database to install citations</a:t>
            </a:r>
          </a:p>
          <a:p>
            <a:pPr>
              <a:buClr>
                <a:srgbClr val="FFFF00"/>
              </a:buClr>
              <a:buFont typeface="Wingdings" panose="05000000000000000000" pitchFamily="2" charset="2"/>
              <a:buChar char="Ø"/>
            </a:pPr>
            <a:r>
              <a:rPr lang="en-US" dirty="0"/>
              <a:t> Search for </a:t>
            </a:r>
            <a:r>
              <a:rPr lang="en-US" b="1" dirty="0"/>
              <a:t>UtilityElciNumberInventory Control</a:t>
            </a:r>
            <a:r>
              <a:rPr lang="en-US" dirty="0"/>
              <a:t> forms in an </a:t>
            </a:r>
            <a:r>
              <a:rPr lang="en-US" b="1" dirty="0"/>
              <a:t>Inventoried</a:t>
            </a:r>
            <a:r>
              <a:rPr lang="en-US" dirty="0"/>
              <a:t> status</a:t>
            </a:r>
          </a:p>
        </p:txBody>
      </p:sp>
      <p:pic>
        <p:nvPicPr>
          <p:cNvPr id="10" name="Picture 9"/>
          <p:cNvPicPr>
            <a:picLocks noChangeAspect="1"/>
          </p:cNvPicPr>
          <p:nvPr/>
        </p:nvPicPr>
        <p:blipFill>
          <a:blip r:embed="rId3"/>
          <a:stretch>
            <a:fillRect/>
          </a:stretch>
        </p:blipFill>
        <p:spPr>
          <a:xfrm>
            <a:off x="1394169" y="2794425"/>
            <a:ext cx="6288779" cy="2196082"/>
          </a:xfrm>
          <a:prstGeom prst="rect">
            <a:avLst/>
          </a:prstGeom>
          <a:effectLst>
            <a:glow rad="101600">
              <a:schemeClr val="tx1">
                <a:alpha val="60000"/>
              </a:schemeClr>
            </a:glow>
          </a:effectLst>
        </p:spPr>
      </p:pic>
      <p:pic>
        <p:nvPicPr>
          <p:cNvPr id="11" name="Picture 10"/>
          <p:cNvPicPr>
            <a:picLocks noChangeAspect="1"/>
          </p:cNvPicPr>
          <p:nvPr/>
        </p:nvPicPr>
        <p:blipFill>
          <a:blip r:embed="rId4"/>
          <a:stretch>
            <a:fillRect/>
          </a:stretch>
        </p:blipFill>
        <p:spPr>
          <a:xfrm>
            <a:off x="1394169" y="5140648"/>
            <a:ext cx="9620250" cy="1104900"/>
          </a:xfrm>
          <a:prstGeom prst="rect">
            <a:avLst/>
          </a:prstGeom>
          <a:effectLst>
            <a:glow rad="101600">
              <a:schemeClr val="tx1">
                <a:alpha val="60000"/>
              </a:schemeClr>
            </a:glow>
          </a:effectLst>
        </p:spPr>
      </p:pic>
    </p:spTree>
    <p:extLst>
      <p:ext uri="{BB962C8B-B14F-4D97-AF65-F5344CB8AC3E}">
        <p14:creationId xmlns:p14="http://schemas.microsoft.com/office/powerpoint/2010/main" val="211129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TraCS Error Messages</a:t>
            </a:r>
          </a:p>
        </p:txBody>
      </p:sp>
      <p:sp>
        <p:nvSpPr>
          <p:cNvPr id="3" name="Text Placeholder 2"/>
          <p:cNvSpPr>
            <a:spLocks noGrp="1"/>
          </p:cNvSpPr>
          <p:nvPr>
            <p:ph type="body" sz="quarter" idx="10"/>
          </p:nvPr>
        </p:nvSpPr>
        <p:spPr>
          <a:xfrm>
            <a:off x="8309113" y="1672674"/>
            <a:ext cx="3548615" cy="4424185"/>
          </a:xfrm>
        </p:spPr>
        <p:txBody>
          <a:bodyPr/>
          <a:lstStyle/>
          <a:p>
            <a:pPr>
              <a:buClr>
                <a:srgbClr val="FFFF00"/>
              </a:buClr>
              <a:buFont typeface="Wingdings" panose="05000000000000000000" pitchFamily="2" charset="2"/>
              <a:buChar char="Ø"/>
            </a:pPr>
            <a:r>
              <a:rPr lang="en-US" dirty="0"/>
              <a:t> This error occurs when trying to install citations and there are no available citation ranges.</a:t>
            </a:r>
          </a:p>
          <a:p>
            <a:pPr>
              <a:buClr>
                <a:srgbClr val="FFFF00"/>
              </a:buClr>
              <a:buFont typeface="Wingdings" panose="05000000000000000000" pitchFamily="2" charset="2"/>
              <a:buChar char="Ø"/>
            </a:pPr>
            <a:r>
              <a:rPr lang="en-US" dirty="0"/>
              <a:t> Fix</a:t>
            </a:r>
          </a:p>
          <a:p>
            <a:pPr>
              <a:buClr>
                <a:srgbClr val="FFFF00"/>
              </a:buClr>
              <a:buFont typeface="Wingdings" panose="05000000000000000000" pitchFamily="2" charset="2"/>
              <a:buChar char="Ø"/>
            </a:pPr>
            <a:r>
              <a:rPr lang="en-US" dirty="0"/>
              <a:t> Check the citation inventory on the computer</a:t>
            </a:r>
          </a:p>
          <a:p>
            <a:pPr lvl="1">
              <a:buClr>
                <a:srgbClr val="FFFF00"/>
              </a:buClr>
              <a:buFont typeface="Courier New" panose="02070309020205020404" pitchFamily="49" charset="0"/>
              <a:buChar char="o"/>
            </a:pPr>
            <a:r>
              <a:rPr lang="en-US" dirty="0"/>
              <a:t> Click Tools</a:t>
            </a:r>
          </a:p>
          <a:p>
            <a:pPr lvl="1">
              <a:buClr>
                <a:srgbClr val="FFFF00"/>
              </a:buClr>
              <a:buFont typeface="Courier New" panose="02070309020205020404" pitchFamily="49" charset="0"/>
              <a:buChar char="o"/>
            </a:pPr>
            <a:r>
              <a:rPr lang="en-US" dirty="0"/>
              <a:t> ELCI</a:t>
            </a:r>
          </a:p>
          <a:p>
            <a:pPr lvl="1">
              <a:buClr>
                <a:srgbClr val="FFFF00"/>
              </a:buClr>
              <a:buFont typeface="Courier New" panose="02070309020205020404" pitchFamily="49" charset="0"/>
              <a:buChar char="o"/>
            </a:pPr>
            <a:r>
              <a:rPr lang="en-US" dirty="0"/>
              <a:t> Remaining Numbers on this Computer</a:t>
            </a:r>
          </a:p>
          <a:p>
            <a:pPr>
              <a:buClr>
                <a:srgbClr val="FFFF00"/>
              </a:buClr>
              <a:buFont typeface="Wingdings" panose="05000000000000000000" pitchFamily="2" charset="2"/>
              <a:buChar char="Ø"/>
            </a:pPr>
            <a:r>
              <a:rPr lang="en-US" dirty="0"/>
              <a:t> Wait to install citations until a range is available</a:t>
            </a:r>
          </a:p>
        </p:txBody>
      </p:sp>
      <p:pic>
        <p:nvPicPr>
          <p:cNvPr id="4" name="Picture 3"/>
          <p:cNvPicPr>
            <a:picLocks noChangeAspect="1"/>
          </p:cNvPicPr>
          <p:nvPr/>
        </p:nvPicPr>
        <p:blipFill rotWithShape="1">
          <a:blip r:embed="rId3"/>
          <a:srcRect b="33136"/>
          <a:stretch/>
        </p:blipFill>
        <p:spPr>
          <a:xfrm>
            <a:off x="1726096" y="1672674"/>
            <a:ext cx="5619750" cy="891622"/>
          </a:xfrm>
          <a:prstGeom prst="rect">
            <a:avLst/>
          </a:prstGeom>
          <a:effectLst>
            <a:glow rad="101600">
              <a:schemeClr val="tx1">
                <a:alpha val="60000"/>
              </a:schemeClr>
            </a:glow>
          </a:effectLst>
        </p:spPr>
      </p:pic>
      <p:pic>
        <p:nvPicPr>
          <p:cNvPr id="5" name="Picture 4"/>
          <p:cNvPicPr>
            <a:picLocks noChangeAspect="1"/>
          </p:cNvPicPr>
          <p:nvPr/>
        </p:nvPicPr>
        <p:blipFill rotWithShape="1">
          <a:blip r:embed="rId4"/>
          <a:srcRect l="27081" t="5167" r="65030" b="71976"/>
          <a:stretch/>
        </p:blipFill>
        <p:spPr>
          <a:xfrm>
            <a:off x="3538331" y="2964642"/>
            <a:ext cx="2524539" cy="2286001"/>
          </a:xfrm>
          <a:prstGeom prst="rect">
            <a:avLst/>
          </a:prstGeom>
          <a:effectLst>
            <a:glow rad="101600">
              <a:schemeClr val="tx1">
                <a:alpha val="60000"/>
              </a:schemeClr>
            </a:glow>
          </a:effectLst>
        </p:spPr>
      </p:pic>
      <p:pic>
        <p:nvPicPr>
          <p:cNvPr id="7" name="Picture 6"/>
          <p:cNvPicPr>
            <a:picLocks noChangeAspect="1"/>
          </p:cNvPicPr>
          <p:nvPr/>
        </p:nvPicPr>
        <p:blipFill>
          <a:blip r:embed="rId5"/>
          <a:stretch>
            <a:fillRect/>
          </a:stretch>
        </p:blipFill>
        <p:spPr>
          <a:xfrm>
            <a:off x="3116852" y="3417079"/>
            <a:ext cx="3362325" cy="1381125"/>
          </a:xfrm>
          <a:prstGeom prst="rect">
            <a:avLst/>
          </a:prstGeom>
          <a:effectLst>
            <a:glow rad="101600">
              <a:schemeClr val="tx1">
                <a:alpha val="60000"/>
              </a:schemeClr>
            </a:glow>
          </a:effectLst>
        </p:spPr>
      </p:pic>
    </p:spTree>
    <p:extLst>
      <p:ext uri="{BB962C8B-B14F-4D97-AF65-F5344CB8AC3E}">
        <p14:creationId xmlns:p14="http://schemas.microsoft.com/office/powerpoint/2010/main" val="354446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to decode a document number</a:t>
            </a:r>
          </a:p>
        </p:txBody>
      </p:sp>
      <p:sp>
        <p:nvSpPr>
          <p:cNvPr id="3" name="Text Placeholder 2"/>
          <p:cNvSpPr>
            <a:spLocks noGrp="1"/>
          </p:cNvSpPr>
          <p:nvPr>
            <p:ph type="body" sz="quarter" idx="10"/>
          </p:nvPr>
        </p:nvSpPr>
        <p:spPr>
          <a:xfrm>
            <a:off x="8910536" y="1650258"/>
            <a:ext cx="2966308" cy="4885007"/>
          </a:xfrm>
        </p:spPr>
        <p:txBody>
          <a:bodyPr/>
          <a:lstStyle/>
          <a:p>
            <a:pPr marL="0" indent="0">
              <a:buNone/>
            </a:pPr>
            <a:r>
              <a:rPr lang="en-US" b="1" dirty="0">
                <a:solidFill>
                  <a:srgbClr val="FFFF00"/>
                </a:solidFill>
              </a:rPr>
              <a:t>Decode Form Number</a:t>
            </a:r>
          </a:p>
          <a:p>
            <a:pPr marL="342900" indent="-342900">
              <a:buClr>
                <a:srgbClr val="FFFF00"/>
              </a:buClr>
              <a:buAutoNum type="arabicPeriod"/>
            </a:pPr>
            <a:r>
              <a:rPr lang="en-US" dirty="0"/>
              <a:t>Open the </a:t>
            </a:r>
            <a:r>
              <a:rPr lang="en-US" b="1" dirty="0"/>
              <a:t>Decoder </a:t>
            </a:r>
            <a:r>
              <a:rPr lang="en-US" dirty="0"/>
              <a:t>by clicking the </a:t>
            </a:r>
            <a:r>
              <a:rPr lang="en-US" b="1" dirty="0"/>
              <a:t>Decoder </a:t>
            </a:r>
            <a:r>
              <a:rPr lang="en-US" dirty="0"/>
              <a:t>button on the </a:t>
            </a:r>
            <a:r>
              <a:rPr lang="en-US" b="1" dirty="0"/>
              <a:t>Tools </a:t>
            </a:r>
            <a:r>
              <a:rPr lang="en-US" dirty="0"/>
              <a:t>menu.</a:t>
            </a:r>
          </a:p>
          <a:p>
            <a:pPr marL="342900" indent="-342900">
              <a:buClr>
                <a:srgbClr val="FFFF00"/>
              </a:buClr>
              <a:buAutoNum type="arabicPeriod"/>
            </a:pPr>
            <a:r>
              <a:rPr lang="en-US" dirty="0"/>
              <a:t>Type the number to decode in the </a:t>
            </a:r>
            <a:r>
              <a:rPr lang="en-US" b="1" dirty="0"/>
              <a:t>Document number </a:t>
            </a:r>
            <a:r>
              <a:rPr lang="en-US" dirty="0"/>
              <a:t>field and click </a:t>
            </a:r>
            <a:r>
              <a:rPr lang="en-US" b="1" dirty="0"/>
              <a:t>Next.</a:t>
            </a:r>
          </a:p>
          <a:p>
            <a:pPr marL="342900" indent="-342900">
              <a:buClr>
                <a:srgbClr val="FFFF00"/>
              </a:buClr>
              <a:buAutoNum type="arabicPeriod"/>
            </a:pPr>
            <a:r>
              <a:rPr lang="en-US" dirty="0"/>
              <a:t>The decoded number will appear in the </a:t>
            </a:r>
            <a:r>
              <a:rPr lang="en-US" b="1" dirty="0"/>
              <a:t>Uncompressed Document Number </a:t>
            </a:r>
            <a:r>
              <a:rPr lang="en-US" dirty="0"/>
              <a:t>field.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5748" y="1681163"/>
            <a:ext cx="5637742" cy="4424895"/>
          </a:xfrm>
          <a:prstGeom prst="rect">
            <a:avLst/>
          </a:prstGeom>
          <a:effectLst>
            <a:glow rad="101600">
              <a:schemeClr val="tx1">
                <a:alpha val="60000"/>
              </a:schemeClr>
            </a:glo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8163" y="1857983"/>
            <a:ext cx="7446636" cy="4007796"/>
          </a:xfrm>
          <a:prstGeom prst="rect">
            <a:avLst/>
          </a:prstGeom>
          <a:effectLst>
            <a:glow rad="101600">
              <a:schemeClr val="tx1">
                <a:alpha val="60000"/>
              </a:schemeClr>
            </a:glow>
          </a:effectLst>
        </p:spPr>
      </p:pic>
      <p:sp>
        <p:nvSpPr>
          <p:cNvPr id="6" name="Rectangle 5"/>
          <p:cNvSpPr/>
          <p:nvPr/>
        </p:nvSpPr>
        <p:spPr>
          <a:xfrm>
            <a:off x="3463047" y="2548647"/>
            <a:ext cx="3579779" cy="28210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7655668" y="2091447"/>
            <a:ext cx="972766" cy="26264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5"/>
          <a:stretch>
            <a:fillRect/>
          </a:stretch>
        </p:blipFill>
        <p:spPr>
          <a:xfrm>
            <a:off x="4975942" y="4044123"/>
            <a:ext cx="2903286" cy="335309"/>
          </a:xfrm>
          <a:prstGeom prst="rect">
            <a:avLst/>
          </a:prstGeom>
          <a:effectLst>
            <a:glow rad="101600">
              <a:schemeClr val="tx1">
                <a:alpha val="60000"/>
              </a:schemeClr>
            </a:glow>
          </a:effectLst>
        </p:spPr>
      </p:pic>
      <p:sp>
        <p:nvSpPr>
          <p:cNvPr id="9" name="Rectangle: Rounded Corners 8">
            <a:extLst>
              <a:ext uri="{FF2B5EF4-FFF2-40B4-BE49-F238E27FC236}">
                <a16:creationId xmlns:a16="http://schemas.microsoft.com/office/drawing/2014/main" id="{B9AF08B9-919E-49B8-93EA-DBCA5E14EE63}"/>
              </a:ext>
            </a:extLst>
          </p:cNvPr>
          <p:cNvSpPr/>
          <p:nvPr/>
        </p:nvSpPr>
        <p:spPr>
          <a:xfrm>
            <a:off x="4945487" y="4262907"/>
            <a:ext cx="1519707" cy="36060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3758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ntr" presetSubtype="0" fill="hold" grpId="0" nodeType="with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fade">
                                      <p:cBhvr>
                                        <p:cTn id="41" dur="500"/>
                                        <p:tgtEl>
                                          <p:spTgt spid="3">
                                            <p:txEl>
                                              <p:pRg st="3" end="3"/>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8"/>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P spid="6" grpId="1" animBg="1"/>
      <p:bldP spid="7" grpId="0" animBg="1"/>
      <p:bldP spid="7" grpId="1"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Working with Cases/RMS</a:t>
            </a:r>
          </a:p>
        </p:txBody>
      </p:sp>
      <p:sp>
        <p:nvSpPr>
          <p:cNvPr id="3" name="Text Placeholder 2"/>
          <p:cNvSpPr>
            <a:spLocks noGrp="1"/>
          </p:cNvSpPr>
          <p:nvPr>
            <p:ph type="body" sz="quarter" idx="10"/>
          </p:nvPr>
        </p:nvSpPr>
        <p:spPr/>
        <p:txBody>
          <a:bodyPr>
            <a:normAutofit/>
          </a:bodyPr>
          <a:lstStyle/>
          <a:p>
            <a:pPr>
              <a:buClr>
                <a:srgbClr val="FFFF00"/>
              </a:buClr>
              <a:buFont typeface="Wingdings" panose="05000000000000000000" pitchFamily="2" charset="2"/>
              <a:buChar char="Ø"/>
            </a:pPr>
            <a:r>
              <a:rPr lang="en-US" sz="2800" dirty="0"/>
              <a:t> Understanding Case Information</a:t>
            </a:r>
          </a:p>
          <a:p>
            <a:pPr>
              <a:buClr>
                <a:srgbClr val="FFFF00"/>
              </a:buClr>
              <a:buFont typeface="Wingdings" panose="05000000000000000000" pitchFamily="2" charset="2"/>
              <a:buChar char="Ø"/>
            </a:pPr>
            <a:r>
              <a:rPr lang="en-US" sz="2800" dirty="0"/>
              <a:t> Fulfilling Record Requests with Case Builder</a:t>
            </a:r>
          </a:p>
          <a:p>
            <a:pPr>
              <a:buClr>
                <a:srgbClr val="FFFF00"/>
              </a:buClr>
              <a:buFont typeface="Wingdings" panose="05000000000000000000" pitchFamily="2" charset="2"/>
              <a:buChar char="Ø"/>
            </a:pPr>
            <a:r>
              <a:rPr lang="en-US" sz="2800" dirty="0"/>
              <a:t> Understanding the Master Index</a:t>
            </a:r>
          </a:p>
          <a:p>
            <a:pPr>
              <a:buClr>
                <a:srgbClr val="FFFF00"/>
              </a:buClr>
              <a:buFont typeface="Wingdings" panose="05000000000000000000" pitchFamily="2" charset="2"/>
              <a:buChar char="Ø"/>
            </a:pPr>
            <a:r>
              <a:rPr lang="en-US" sz="2800" dirty="0"/>
              <a:t> Analysis reports for Cases </a:t>
            </a:r>
          </a:p>
        </p:txBody>
      </p:sp>
    </p:spTree>
    <p:extLst>
      <p:ext uri="{BB962C8B-B14F-4D97-AF65-F5344CB8AC3E}">
        <p14:creationId xmlns:p14="http://schemas.microsoft.com/office/powerpoint/2010/main" val="18210833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3" name="Text Placeholder 2"/>
          <p:cNvSpPr>
            <a:spLocks noGrp="1"/>
          </p:cNvSpPr>
          <p:nvPr>
            <p:ph type="body" sz="quarter" idx="10"/>
          </p:nvPr>
        </p:nvSpPr>
        <p:spPr>
          <a:xfrm>
            <a:off x="1726096" y="1635943"/>
            <a:ext cx="9505950" cy="4424185"/>
          </a:xfrm>
        </p:spPr>
        <p:txBody>
          <a:bodyPr/>
          <a:lstStyle/>
          <a:p>
            <a:pPr>
              <a:buClr>
                <a:srgbClr val="FFFF00"/>
              </a:buClr>
              <a:buFont typeface="Wingdings" panose="05000000000000000000" pitchFamily="2" charset="2"/>
              <a:buChar char="Ø"/>
            </a:pPr>
            <a:r>
              <a:rPr lang="en-US" dirty="0"/>
              <a:t>Case information displays case level attributes.</a:t>
            </a:r>
          </a:p>
          <a:p>
            <a:pPr>
              <a:buClr>
                <a:srgbClr val="FFFF00"/>
              </a:buClr>
              <a:buFont typeface="Wingdings" panose="05000000000000000000" pitchFamily="2" charset="2"/>
              <a:buChar char="Ø"/>
            </a:pPr>
            <a:r>
              <a:rPr lang="en-US" dirty="0"/>
              <a:t>Accessible through forms manager or form viewer.</a:t>
            </a:r>
          </a:p>
          <a:p>
            <a:pPr>
              <a:buClr>
                <a:srgbClr val="FFFF00"/>
              </a:buClr>
              <a:buFont typeface="Wingdings" panose="05000000000000000000" pitchFamily="2" charset="2"/>
              <a:buChar char="Ø"/>
            </a:pPr>
            <a:r>
              <a:rPr lang="en-US" dirty="0"/>
              <a:t>Click </a:t>
            </a:r>
            <a:r>
              <a:rPr lang="en-US" b="1" dirty="0"/>
              <a:t>Case Information </a:t>
            </a:r>
            <a:r>
              <a:rPr lang="en-US" dirty="0"/>
              <a:t>in </a:t>
            </a:r>
            <a:r>
              <a:rPr lang="en-US" b="1" dirty="0"/>
              <a:t>Records Management </a:t>
            </a:r>
            <a:r>
              <a:rPr lang="en-US" dirty="0"/>
              <a:t>ribbon to open the </a:t>
            </a:r>
            <a:r>
              <a:rPr lang="en-US" b="1" dirty="0"/>
              <a:t>Case Information </a:t>
            </a:r>
            <a:r>
              <a:rPr lang="en-US" dirty="0"/>
              <a:t>dialog box.</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9489" y="3316789"/>
            <a:ext cx="7739164" cy="2376059"/>
          </a:xfrm>
          <a:prstGeom prst="rect">
            <a:avLst/>
          </a:prstGeom>
          <a:effectLst>
            <a:glow rad="101600">
              <a:schemeClr val="tx1">
                <a:alpha val="60000"/>
              </a:schemeClr>
            </a:glow>
          </a:effectLst>
        </p:spPr>
      </p:pic>
      <p:sp>
        <p:nvSpPr>
          <p:cNvPr id="6" name="Text Placeholder 2"/>
          <p:cNvSpPr txBox="1">
            <a:spLocks/>
          </p:cNvSpPr>
          <p:nvPr/>
        </p:nvSpPr>
        <p:spPr>
          <a:xfrm>
            <a:off x="8729460"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Supplemental</a:t>
            </a:r>
          </a:p>
          <a:p>
            <a:pPr>
              <a:buClr>
                <a:srgbClr val="FFFF00"/>
              </a:buClr>
              <a:buFont typeface="Courier New" panose="02070309020205020404" pitchFamily="49" charset="0"/>
              <a:buChar char="o"/>
            </a:pPr>
            <a:r>
              <a:rPr lang="en-US" dirty="0"/>
              <a:t>Displays all citizen contact and case supplement forms for the case.</a:t>
            </a:r>
          </a:p>
          <a:p>
            <a:pPr>
              <a:buClr>
                <a:srgbClr val="FFFF00"/>
              </a:buClr>
              <a:buFont typeface="Courier New" panose="02070309020205020404" pitchFamily="49" charset="0"/>
              <a:buChar char="o"/>
            </a:pPr>
            <a:r>
              <a:rPr lang="en-US" b="1" dirty="0"/>
              <a:t>Open </a:t>
            </a:r>
            <a:r>
              <a:rPr lang="en-US" dirty="0"/>
              <a:t>will display selected form.</a:t>
            </a:r>
          </a:p>
          <a:p>
            <a:pPr>
              <a:buClr>
                <a:srgbClr val="FFFF00"/>
              </a:buClr>
              <a:buFont typeface="Courier New" panose="02070309020205020404" pitchFamily="49" charset="0"/>
              <a:buChar char="o"/>
            </a:pPr>
            <a:r>
              <a:rPr lang="en-US" b="1" dirty="0"/>
              <a:t>Add </a:t>
            </a:r>
            <a:r>
              <a:rPr lang="en-US" dirty="0"/>
              <a:t>will create a new citizen contact form.</a:t>
            </a:r>
            <a:endParaRPr lang="en-US" b="1"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r="23058"/>
          <a:stretch/>
        </p:blipFill>
        <p:spPr>
          <a:xfrm>
            <a:off x="1319212" y="2949508"/>
            <a:ext cx="7328677" cy="3524250"/>
          </a:xfrm>
          <a:prstGeom prst="rect">
            <a:avLst/>
          </a:prstGeom>
          <a:effectLst>
            <a:glow rad="101600">
              <a:schemeClr val="tx1">
                <a:alpha val="60000"/>
              </a:schemeClr>
            </a:glow>
          </a:effectLst>
        </p:spPr>
      </p:pic>
      <p:sp>
        <p:nvSpPr>
          <p:cNvPr id="9" name="Rounded Rectangle 8"/>
          <p:cNvSpPr/>
          <p:nvPr/>
        </p:nvSpPr>
        <p:spPr>
          <a:xfrm>
            <a:off x="1400783" y="6060128"/>
            <a:ext cx="1108953" cy="38424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2591307" y="6060128"/>
            <a:ext cx="1108953" cy="38424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0BCDC392-41F9-4808-8A67-EBD0E6BB5773}"/>
              </a:ext>
            </a:extLst>
          </p:cNvPr>
          <p:cNvSpPr/>
          <p:nvPr/>
        </p:nvSpPr>
        <p:spPr>
          <a:xfrm>
            <a:off x="2609489" y="4211392"/>
            <a:ext cx="1846601" cy="105606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5586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5"/>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nodeType="with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Effect transition="in" filter="fade">
                                      <p:cBhvr>
                                        <p:cTn id="44" dur="500"/>
                                        <p:tgtEl>
                                          <p:spTgt spid="6">
                                            <p:txEl>
                                              <p:pRg st="0" end="0"/>
                                            </p:txEl>
                                          </p:spTgt>
                                        </p:tgtEl>
                                      </p:cBhvr>
                                    </p:animEffect>
                                  </p:childTnLst>
                                </p:cTn>
                              </p:par>
                              <p:par>
                                <p:cTn id="45" presetID="53" presetClass="entr" presetSubtype="16"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10" presetClass="entr" presetSubtype="0" fill="hold" nodeType="withEffect">
                                  <p:stCondLst>
                                    <p:cond delay="0"/>
                                  </p:stCondLst>
                                  <p:childTnLst>
                                    <p:set>
                                      <p:cBhvr>
                                        <p:cTn id="51" dur="1" fill="hold">
                                          <p:stCondLst>
                                            <p:cond delay="0"/>
                                          </p:stCondLst>
                                        </p:cTn>
                                        <p:tgtEl>
                                          <p:spTgt spid="6">
                                            <p:txEl>
                                              <p:pRg st="1" end="1"/>
                                            </p:txEl>
                                          </p:spTgt>
                                        </p:tgtEl>
                                        <p:attrNameLst>
                                          <p:attrName>style.visibility</p:attrName>
                                        </p:attrNameLst>
                                      </p:cBhvr>
                                      <p:to>
                                        <p:strVal val="visible"/>
                                      </p:to>
                                    </p:set>
                                    <p:animEffect transition="in" filter="fade">
                                      <p:cBhvr>
                                        <p:cTn id="52" dur="500"/>
                                        <p:tgtEl>
                                          <p:spTgt spid="6">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2" end="2"/>
                                            </p:txEl>
                                          </p:spTgt>
                                        </p:tgtEl>
                                        <p:attrNameLst>
                                          <p:attrName>style.visibility</p:attrName>
                                        </p:attrNameLst>
                                      </p:cBhvr>
                                      <p:to>
                                        <p:strVal val="visible"/>
                                      </p:to>
                                    </p:set>
                                    <p:animEffect transition="in" filter="fade">
                                      <p:cBhvr>
                                        <p:cTn id="57" dur="500"/>
                                        <p:tgtEl>
                                          <p:spTgt spid="6">
                                            <p:txEl>
                                              <p:pRg st="2" end="2"/>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6">
                                            <p:txEl>
                                              <p:pRg st="3" end="3"/>
                                            </p:txEl>
                                          </p:spTgt>
                                        </p:tgtEl>
                                        <p:attrNameLst>
                                          <p:attrName>style.visibility</p:attrName>
                                        </p:attrNameLst>
                                      </p:cBhvr>
                                      <p:to>
                                        <p:strVal val="visible"/>
                                      </p:to>
                                    </p:set>
                                    <p:animEffect transition="in" filter="fade">
                                      <p:cBhvr>
                                        <p:cTn id="65" dur="500"/>
                                        <p:tgtEl>
                                          <p:spTgt spid="6">
                                            <p:txEl>
                                              <p:pRg st="3" end="3"/>
                                            </p:txEl>
                                          </p:spTgt>
                                        </p:tgtEl>
                                      </p:cBhvr>
                                    </p:animEffect>
                                  </p:childTnLst>
                                </p:cTn>
                              </p:par>
                              <p:par>
                                <p:cTn id="66" presetID="10" presetClass="exit" presetSubtype="0" fill="hold" grpId="1"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9" grpId="0" animBg="1"/>
      <p:bldP spid="9" grpId="1" animBg="1"/>
      <p:bldP spid="10" grpId="0" animBg="1"/>
      <p:bldP spid="5" grpId="0" animBg="1"/>
      <p:bldP spid="5"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6" name="Text Placeholder 2"/>
          <p:cNvSpPr txBox="1">
            <a:spLocks/>
          </p:cNvSpPr>
          <p:nvPr/>
        </p:nvSpPr>
        <p:spPr>
          <a:xfrm>
            <a:off x="8777958"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Tasks</a:t>
            </a:r>
          </a:p>
          <a:p>
            <a:pPr>
              <a:buClr>
                <a:srgbClr val="FFFF00"/>
              </a:buClr>
              <a:buFont typeface="Courier New" panose="02070309020205020404" pitchFamily="49" charset="0"/>
              <a:buChar char="o"/>
            </a:pPr>
            <a:r>
              <a:rPr lang="en-US" dirty="0"/>
              <a:t>Displays all tasks associated with a case.</a:t>
            </a:r>
          </a:p>
          <a:p>
            <a:pPr>
              <a:buClr>
                <a:srgbClr val="FFFF00"/>
              </a:buClr>
              <a:buFont typeface="Courier New" panose="02070309020205020404" pitchFamily="49" charset="0"/>
              <a:buChar char="o"/>
            </a:pPr>
            <a:r>
              <a:rPr lang="en-US" b="1" dirty="0"/>
              <a:t>Open </a:t>
            </a:r>
            <a:r>
              <a:rPr lang="en-US" dirty="0"/>
              <a:t>will display selected form.</a:t>
            </a:r>
          </a:p>
          <a:p>
            <a:pPr>
              <a:buClr>
                <a:srgbClr val="FFFF00"/>
              </a:buClr>
              <a:buFont typeface="Courier New" panose="02070309020205020404" pitchFamily="49" charset="0"/>
              <a:buChar char="o"/>
            </a:pPr>
            <a:r>
              <a:rPr lang="en-US" b="1" dirty="0"/>
              <a:t>Add </a:t>
            </a:r>
            <a:r>
              <a:rPr lang="en-US" dirty="0"/>
              <a:t>will create a new task form.</a:t>
            </a:r>
            <a:endParaRPr lang="en-US" b="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r="22603"/>
          <a:stretch/>
        </p:blipFill>
        <p:spPr>
          <a:xfrm>
            <a:off x="1329362" y="2827912"/>
            <a:ext cx="7327831" cy="3524250"/>
          </a:xfrm>
          <a:prstGeom prst="rect">
            <a:avLst/>
          </a:prstGeom>
          <a:effectLst>
            <a:glow rad="101600">
              <a:schemeClr val="tx1">
                <a:alpha val="60000"/>
              </a:schemeClr>
            </a:glow>
          </a:effectLst>
        </p:spPr>
      </p:pic>
    </p:spTree>
    <p:extLst>
      <p:ext uri="{BB962C8B-B14F-4D97-AF65-F5344CB8AC3E}">
        <p14:creationId xmlns:p14="http://schemas.microsoft.com/office/powerpoint/2010/main" val="139747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fade">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fade">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6" name="Text Placeholder 2"/>
          <p:cNvSpPr txBox="1">
            <a:spLocks/>
          </p:cNvSpPr>
          <p:nvPr/>
        </p:nvSpPr>
        <p:spPr>
          <a:xfrm>
            <a:off x="8777958"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Attachments</a:t>
            </a:r>
          </a:p>
          <a:p>
            <a:pPr>
              <a:buClr>
                <a:srgbClr val="FFFF00"/>
              </a:buClr>
              <a:buFont typeface="Courier New" panose="02070309020205020404" pitchFamily="49" charset="0"/>
              <a:buChar char="o"/>
            </a:pPr>
            <a:r>
              <a:rPr lang="en-US" dirty="0"/>
              <a:t>Displays all attachments associated with a case.</a:t>
            </a:r>
          </a:p>
          <a:p>
            <a:pPr>
              <a:buClr>
                <a:srgbClr val="FFFF00"/>
              </a:buClr>
              <a:buFont typeface="Courier New" panose="02070309020205020404" pitchFamily="49" charset="0"/>
              <a:buChar char="o"/>
            </a:pPr>
            <a:r>
              <a:rPr lang="en-US" b="1" dirty="0"/>
              <a:t>Open </a:t>
            </a:r>
            <a:r>
              <a:rPr lang="en-US" dirty="0"/>
              <a:t>will display the form with the attachment.</a:t>
            </a:r>
          </a:p>
          <a:p>
            <a:pPr>
              <a:buClr>
                <a:srgbClr val="FFFF00"/>
              </a:buClr>
              <a:buFont typeface="Courier New" panose="02070309020205020404" pitchFamily="49" charset="0"/>
              <a:buChar char="o"/>
            </a:pPr>
            <a:r>
              <a:rPr lang="en-US" b="1" dirty="0"/>
              <a:t>Add </a:t>
            </a:r>
            <a:r>
              <a:rPr lang="en-US" dirty="0"/>
              <a:t>will add an attachment form to the case.</a:t>
            </a:r>
          </a:p>
          <a:p>
            <a:pPr>
              <a:buClr>
                <a:srgbClr val="FFFF00"/>
              </a:buClr>
              <a:buFont typeface="Courier New" panose="02070309020205020404" pitchFamily="49" charset="0"/>
              <a:buChar char="o"/>
            </a:pPr>
            <a:r>
              <a:rPr lang="en-US" b="1" dirty="0"/>
              <a:t>Open Attachment </a:t>
            </a:r>
            <a:r>
              <a:rPr lang="en-US" dirty="0"/>
              <a:t>will open the attachment in the form.</a:t>
            </a:r>
          </a:p>
          <a:p>
            <a:pPr marL="0" indent="0">
              <a:buNone/>
            </a:pPr>
            <a:r>
              <a:rPr lang="en-US" dirty="0"/>
              <a:t>You can also drag and drop an attachment into this tab.</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22781"/>
          <a:stretch/>
        </p:blipFill>
        <p:spPr>
          <a:xfrm>
            <a:off x="1319213" y="2808862"/>
            <a:ext cx="7347710" cy="3543300"/>
          </a:xfrm>
          <a:prstGeom prst="rect">
            <a:avLst/>
          </a:prstGeom>
          <a:effectLst>
            <a:glow rad="101600">
              <a:schemeClr val="tx1">
                <a:alpha val="60000"/>
              </a:schemeClr>
            </a:glow>
          </a:effectLst>
        </p:spPr>
      </p:pic>
    </p:spTree>
    <p:extLst>
      <p:ext uri="{BB962C8B-B14F-4D97-AF65-F5344CB8AC3E}">
        <p14:creationId xmlns:p14="http://schemas.microsoft.com/office/powerpoint/2010/main" val="241068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53" presetClass="entr" presetSubtype="16"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5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fade">
                                      <p:cBhvr>
                                        <p:cTn id="33" dur="500"/>
                                        <p:tgtEl>
                                          <p:spTgt spid="6">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fade">
                                      <p:cBhvr>
                                        <p:cTn id="3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6" name="Text Placeholder 2"/>
          <p:cNvSpPr txBox="1">
            <a:spLocks/>
          </p:cNvSpPr>
          <p:nvPr/>
        </p:nvSpPr>
        <p:spPr>
          <a:xfrm>
            <a:off x="8777958"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Forms</a:t>
            </a:r>
            <a:r>
              <a:rPr lang="en-US" b="1" dirty="0"/>
              <a:t> </a:t>
            </a:r>
          </a:p>
          <a:p>
            <a:pPr>
              <a:buClr>
                <a:srgbClr val="FFFF00"/>
              </a:buClr>
              <a:buFont typeface="Courier New" panose="02070309020205020404" pitchFamily="49" charset="0"/>
              <a:buChar char="o"/>
            </a:pPr>
            <a:r>
              <a:rPr lang="en-US" dirty="0"/>
              <a:t>Displays all the forms in the case, </a:t>
            </a:r>
            <a:r>
              <a:rPr lang="en-US" i="1" dirty="0"/>
              <a:t>except</a:t>
            </a:r>
            <a:r>
              <a:rPr lang="en-US" dirty="0"/>
              <a:t> the citizen contact and task forms, which have their own tabs.</a:t>
            </a:r>
          </a:p>
          <a:p>
            <a:pPr>
              <a:buClr>
                <a:srgbClr val="FFFF00"/>
              </a:buClr>
              <a:buFont typeface="Courier New" panose="02070309020205020404" pitchFamily="49" charset="0"/>
              <a:buChar char="o"/>
            </a:pPr>
            <a:r>
              <a:rPr lang="en-US" b="1" dirty="0"/>
              <a:t>Open </a:t>
            </a:r>
            <a:r>
              <a:rPr lang="en-US" dirty="0"/>
              <a:t>will display the selected form.</a:t>
            </a:r>
          </a:p>
          <a:p>
            <a:pPr>
              <a:buClr>
                <a:srgbClr val="FFFF00"/>
              </a:buClr>
              <a:buFont typeface="Courier New" panose="02070309020205020404" pitchFamily="49" charset="0"/>
              <a:buChar char="o"/>
            </a:pPr>
            <a:r>
              <a:rPr lang="en-US" b="1" dirty="0"/>
              <a:t>Add </a:t>
            </a:r>
            <a:r>
              <a:rPr lang="en-US" dirty="0"/>
              <a:t>will create another form, based on the selection you make from the dialog box.</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2886"/>
          <a:stretch/>
        </p:blipFill>
        <p:spPr>
          <a:xfrm>
            <a:off x="1319212" y="2808862"/>
            <a:ext cx="7337771" cy="3543300"/>
          </a:xfrm>
          <a:prstGeom prst="rect">
            <a:avLst/>
          </a:prstGeom>
          <a:effectLst>
            <a:glow rad="101600">
              <a:schemeClr val="tx1">
                <a:alpha val="60000"/>
              </a:schemeClr>
            </a:glo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5859" y="2574219"/>
            <a:ext cx="5324475" cy="2771775"/>
          </a:xfrm>
          <a:prstGeom prst="rect">
            <a:avLst/>
          </a:prstGeom>
          <a:effectLst>
            <a:glow rad="101600">
              <a:schemeClr val="tx1">
                <a:alpha val="60000"/>
              </a:schemeClr>
            </a:glow>
          </a:effectLst>
        </p:spPr>
      </p:pic>
    </p:spTree>
    <p:extLst>
      <p:ext uri="{BB962C8B-B14F-4D97-AF65-F5344CB8AC3E}">
        <p14:creationId xmlns:p14="http://schemas.microsoft.com/office/powerpoint/2010/main" val="406511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53"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500"/>
                                        <p:tgtEl>
                                          <p:spTgt spid="6">
                                            <p:txEl>
                                              <p:pRg st="3" end="3"/>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6" name="Text Placeholder 2"/>
          <p:cNvSpPr txBox="1">
            <a:spLocks/>
          </p:cNvSpPr>
          <p:nvPr/>
        </p:nvSpPr>
        <p:spPr>
          <a:xfrm>
            <a:off x="8777958"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Logs</a:t>
            </a:r>
          </a:p>
          <a:p>
            <a:pPr>
              <a:buClr>
                <a:srgbClr val="FFFF00"/>
              </a:buClr>
              <a:buFont typeface="Courier New" panose="02070309020205020404" pitchFamily="49" charset="0"/>
              <a:buChar char="o"/>
            </a:pPr>
            <a:r>
              <a:rPr lang="en-US" dirty="0"/>
              <a:t>Displays all the case and form level logs.</a:t>
            </a:r>
            <a:endParaRPr lang="en-US" b="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212" y="2818387"/>
            <a:ext cx="9822553" cy="3533775"/>
          </a:xfrm>
          <a:prstGeom prst="rect">
            <a:avLst/>
          </a:prstGeom>
          <a:effectLst>
            <a:glow rad="101600">
              <a:schemeClr val="tx1">
                <a:alpha val="60000"/>
              </a:schemeClr>
            </a:glow>
          </a:effectLst>
        </p:spPr>
      </p:pic>
    </p:spTree>
    <p:extLst>
      <p:ext uri="{BB962C8B-B14F-4D97-AF65-F5344CB8AC3E}">
        <p14:creationId xmlns:p14="http://schemas.microsoft.com/office/powerpoint/2010/main" val="302906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6" name="Text Placeholder 2"/>
          <p:cNvSpPr txBox="1">
            <a:spLocks/>
          </p:cNvSpPr>
          <p:nvPr/>
        </p:nvSpPr>
        <p:spPr>
          <a:xfrm>
            <a:off x="8777958"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Common Information</a:t>
            </a:r>
          </a:p>
          <a:p>
            <a:pPr>
              <a:buClr>
                <a:srgbClr val="FFFF00"/>
              </a:buClr>
              <a:buFont typeface="Courier New" panose="02070309020205020404" pitchFamily="49" charset="0"/>
              <a:buChar char="o"/>
            </a:pPr>
            <a:r>
              <a:rPr lang="en-US" dirty="0"/>
              <a:t>Displays all associated individuals, vehicles, carriers, and locations associated with a case.</a:t>
            </a:r>
          </a:p>
          <a:p>
            <a:pPr>
              <a:buClr>
                <a:srgbClr val="FFFF00"/>
              </a:buClr>
              <a:buFont typeface="Courier New" panose="02070309020205020404" pitchFamily="49" charset="0"/>
              <a:buChar char="o"/>
            </a:pPr>
            <a:r>
              <a:rPr lang="en-US" dirty="0"/>
              <a:t>Can also add, remove, and view flags for all common information.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2990"/>
          <a:stretch/>
        </p:blipFill>
        <p:spPr>
          <a:xfrm>
            <a:off x="1319212" y="2770762"/>
            <a:ext cx="7327831" cy="3581400"/>
          </a:xfrm>
          <a:prstGeom prst="rect">
            <a:avLst/>
          </a:prstGeom>
          <a:effectLst>
            <a:glow rad="101600">
              <a:schemeClr val="tx1">
                <a:alpha val="60000"/>
              </a:schemeClr>
            </a:glow>
          </a:effectLst>
        </p:spPr>
      </p:pic>
    </p:spTree>
    <p:extLst>
      <p:ext uri="{BB962C8B-B14F-4D97-AF65-F5344CB8AC3E}">
        <p14:creationId xmlns:p14="http://schemas.microsoft.com/office/powerpoint/2010/main" val="388012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53"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965E0-CC76-4A17-95C7-F42AB29D7A7E}"/>
              </a:ext>
            </a:extLst>
          </p:cNvPr>
          <p:cNvSpPr>
            <a:spLocks noGrp="1"/>
          </p:cNvSpPr>
          <p:nvPr>
            <p:ph type="title"/>
          </p:nvPr>
        </p:nvSpPr>
        <p:spPr>
          <a:xfrm>
            <a:off x="1726096" y="787121"/>
            <a:ext cx="9506162" cy="570530"/>
          </a:xfrm>
        </p:spPr>
        <p:txBody>
          <a:bodyPr/>
          <a:lstStyle/>
          <a:p>
            <a:r>
              <a:rPr lang="en-US" b="1" dirty="0"/>
              <a:t>End Shift vs Start Shift</a:t>
            </a:r>
          </a:p>
        </p:txBody>
      </p:sp>
      <p:sp>
        <p:nvSpPr>
          <p:cNvPr id="3" name="Text Placeholder 2">
            <a:extLst>
              <a:ext uri="{FF2B5EF4-FFF2-40B4-BE49-F238E27FC236}">
                <a16:creationId xmlns:a16="http://schemas.microsoft.com/office/drawing/2014/main" id="{255A79AD-F0F4-4761-8B46-59758EA490DB}"/>
              </a:ext>
            </a:extLst>
          </p:cNvPr>
          <p:cNvSpPr>
            <a:spLocks noGrp="1"/>
          </p:cNvSpPr>
          <p:nvPr>
            <p:ph type="body" sz="quarter" idx="10"/>
          </p:nvPr>
        </p:nvSpPr>
        <p:spPr/>
        <p:txBody>
          <a:bodyPr>
            <a:normAutofit/>
          </a:bodyPr>
          <a:lstStyle/>
          <a:p>
            <a:pPr marL="0" indent="0">
              <a:buNone/>
            </a:pPr>
            <a:r>
              <a:rPr lang="en-US" sz="2800" b="1" dirty="0">
                <a:solidFill>
                  <a:srgbClr val="FFFF00"/>
                </a:solidFill>
              </a:rPr>
              <a:t>Steps involved in a Start Shift</a:t>
            </a:r>
          </a:p>
        </p:txBody>
      </p:sp>
      <p:sp>
        <p:nvSpPr>
          <p:cNvPr id="4" name="TextBox 3">
            <a:extLst>
              <a:ext uri="{FF2B5EF4-FFF2-40B4-BE49-F238E27FC236}">
                <a16:creationId xmlns:a16="http://schemas.microsoft.com/office/drawing/2014/main" id="{68F00291-4FB8-4BC6-BF65-AFC596495AB2}"/>
              </a:ext>
            </a:extLst>
          </p:cNvPr>
          <p:cNvSpPr txBox="1"/>
          <p:nvPr/>
        </p:nvSpPr>
        <p:spPr>
          <a:xfrm>
            <a:off x="1725613" y="2206488"/>
            <a:ext cx="4752975" cy="3385542"/>
          </a:xfrm>
          <a:prstGeom prst="rect">
            <a:avLst/>
          </a:prstGeom>
          <a:noFill/>
        </p:spPr>
        <p:txBody>
          <a:bodyPr wrap="square" rtlCol="0">
            <a:spAutoFit/>
          </a:bodyPr>
          <a:lstStyle/>
          <a:p>
            <a:pPr marL="514350" indent="-514350">
              <a:buClr>
                <a:srgbClr val="FFFF00"/>
              </a:buClr>
              <a:buFont typeface="+mj-lt"/>
              <a:buAutoNum type="arabicPeriod"/>
            </a:pPr>
            <a:r>
              <a:rPr lang="en-US" sz="2800" dirty="0">
                <a:solidFill>
                  <a:schemeClr val="bg1"/>
                </a:solidFill>
              </a:rPr>
              <a:t>Office computer</a:t>
            </a:r>
          </a:p>
          <a:p>
            <a:pPr marL="800100" lvl="1" indent="-342900">
              <a:buClr>
                <a:srgbClr val="FFFF00"/>
              </a:buClr>
              <a:buAutoNum type="alphaLcParenR"/>
            </a:pPr>
            <a:r>
              <a:rPr lang="en-US" sz="2800" dirty="0">
                <a:solidFill>
                  <a:schemeClr val="bg1"/>
                </a:solidFill>
              </a:rPr>
              <a:t>Highlight the form(s) to Start shift</a:t>
            </a:r>
          </a:p>
          <a:p>
            <a:pPr marL="800100" lvl="1" indent="-342900">
              <a:buClr>
                <a:srgbClr val="FFFF00"/>
              </a:buClr>
              <a:buAutoNum type="alphaLcParenR"/>
            </a:pPr>
            <a:r>
              <a:rPr lang="en-US" sz="2800" dirty="0">
                <a:solidFill>
                  <a:schemeClr val="bg1"/>
                </a:solidFill>
              </a:rPr>
              <a:t>Click the Start shift button</a:t>
            </a:r>
          </a:p>
          <a:p>
            <a:pPr marL="800100" lvl="1" indent="-342900">
              <a:buClr>
                <a:srgbClr val="FFFF00"/>
              </a:buClr>
              <a:buAutoNum type="alphaLcParenR"/>
            </a:pPr>
            <a:r>
              <a:rPr lang="en-US" sz="2800" dirty="0">
                <a:solidFill>
                  <a:schemeClr val="bg1"/>
                </a:solidFill>
              </a:rPr>
              <a:t>See Green check mark</a:t>
            </a:r>
          </a:p>
          <a:p>
            <a:pPr marL="800100" lvl="1" indent="-342900">
              <a:buClr>
                <a:srgbClr val="FFFF00"/>
              </a:buClr>
              <a:buAutoNum type="alphaLcParenR"/>
            </a:pPr>
            <a:r>
              <a:rPr lang="en-US" sz="2800" dirty="0">
                <a:solidFill>
                  <a:schemeClr val="bg1"/>
                </a:solidFill>
              </a:rPr>
              <a:t>Report any errors</a:t>
            </a:r>
          </a:p>
          <a:p>
            <a:pPr marL="800100" lvl="1" indent="-342900">
              <a:buClr>
                <a:schemeClr val="bg1"/>
              </a:buClr>
              <a:buFont typeface="+mj-lt"/>
              <a:buAutoNum type="alphaLcParenR"/>
            </a:pPr>
            <a:endParaRPr lang="en-US" dirty="0"/>
          </a:p>
        </p:txBody>
      </p:sp>
      <p:sp>
        <p:nvSpPr>
          <p:cNvPr id="5" name="TextBox 4">
            <a:extLst>
              <a:ext uri="{FF2B5EF4-FFF2-40B4-BE49-F238E27FC236}">
                <a16:creationId xmlns:a16="http://schemas.microsoft.com/office/drawing/2014/main" id="{D26ABFAC-DF39-4812-8F40-D26CCEEBE2FE}"/>
              </a:ext>
            </a:extLst>
          </p:cNvPr>
          <p:cNvSpPr txBox="1"/>
          <p:nvPr/>
        </p:nvSpPr>
        <p:spPr>
          <a:xfrm>
            <a:off x="6450008" y="2206488"/>
            <a:ext cx="4752975" cy="2523768"/>
          </a:xfrm>
          <a:prstGeom prst="rect">
            <a:avLst/>
          </a:prstGeom>
          <a:noFill/>
        </p:spPr>
        <p:txBody>
          <a:bodyPr wrap="square" rtlCol="0">
            <a:spAutoFit/>
          </a:bodyPr>
          <a:lstStyle/>
          <a:p>
            <a:pPr marL="514350" indent="-514350">
              <a:buClr>
                <a:srgbClr val="FFFF00"/>
              </a:buClr>
              <a:buFont typeface="+mj-lt"/>
              <a:buAutoNum type="arabicPeriod" startAt="2"/>
            </a:pPr>
            <a:r>
              <a:rPr lang="en-US" sz="2800" dirty="0">
                <a:solidFill>
                  <a:schemeClr val="bg1"/>
                </a:solidFill>
              </a:rPr>
              <a:t>Mobile/Squad</a:t>
            </a:r>
          </a:p>
          <a:p>
            <a:pPr marL="800100" lvl="1" indent="-342900">
              <a:buClr>
                <a:srgbClr val="FFFF00"/>
              </a:buClr>
              <a:buAutoNum type="alphaLcParenR"/>
            </a:pPr>
            <a:r>
              <a:rPr lang="en-US" sz="2800" dirty="0">
                <a:solidFill>
                  <a:schemeClr val="bg1"/>
                </a:solidFill>
              </a:rPr>
              <a:t>Officer clicks Start shift button</a:t>
            </a:r>
          </a:p>
          <a:p>
            <a:pPr marL="800100" lvl="1" indent="-342900">
              <a:buClr>
                <a:srgbClr val="FFFF00"/>
              </a:buClr>
              <a:buAutoNum type="alphaLcParenR"/>
            </a:pPr>
            <a:r>
              <a:rPr lang="en-US" sz="2800" dirty="0">
                <a:solidFill>
                  <a:schemeClr val="bg1"/>
                </a:solidFill>
              </a:rPr>
              <a:t>See Green check mark</a:t>
            </a:r>
          </a:p>
          <a:p>
            <a:pPr marL="800100" lvl="1" indent="-342900">
              <a:buClr>
                <a:srgbClr val="FFFF00"/>
              </a:buClr>
              <a:buAutoNum type="alphaLcParenR"/>
            </a:pPr>
            <a:r>
              <a:rPr lang="en-US" sz="2800" dirty="0">
                <a:solidFill>
                  <a:schemeClr val="bg1"/>
                </a:solidFill>
              </a:rPr>
              <a:t>Report any errors</a:t>
            </a:r>
          </a:p>
          <a:p>
            <a:pPr marL="800100" lvl="1" indent="-342900">
              <a:buClr>
                <a:schemeClr val="bg1"/>
              </a:buClr>
              <a:buFont typeface="+mj-lt"/>
              <a:buAutoNum type="alphaLcParenR"/>
            </a:pPr>
            <a:endParaRPr lang="en-US" dirty="0"/>
          </a:p>
        </p:txBody>
      </p:sp>
      <p:pic>
        <p:nvPicPr>
          <p:cNvPr id="6" name="Picture 5">
            <a:extLst>
              <a:ext uri="{FF2B5EF4-FFF2-40B4-BE49-F238E27FC236}">
                <a16:creationId xmlns:a16="http://schemas.microsoft.com/office/drawing/2014/main" id="{6B42EA77-D407-4B00-8C2F-86CC0BB9984B}"/>
              </a:ext>
            </a:extLst>
          </p:cNvPr>
          <p:cNvPicPr>
            <a:picLocks noChangeAspect="1"/>
          </p:cNvPicPr>
          <p:nvPr/>
        </p:nvPicPr>
        <p:blipFill>
          <a:blip r:embed="rId3"/>
          <a:stretch>
            <a:fillRect/>
          </a:stretch>
        </p:blipFill>
        <p:spPr>
          <a:xfrm>
            <a:off x="1789164" y="731994"/>
            <a:ext cx="1474533" cy="617899"/>
          </a:xfrm>
          <a:prstGeom prst="rect">
            <a:avLst/>
          </a:prstGeom>
        </p:spPr>
      </p:pic>
    </p:spTree>
    <p:extLst>
      <p:ext uri="{BB962C8B-B14F-4D97-AF65-F5344CB8AC3E}">
        <p14:creationId xmlns:p14="http://schemas.microsoft.com/office/powerpoint/2010/main" val="99179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mph" presetSubtype="0" fill="hold" nodeType="clickEffect">
                                  <p:stCondLst>
                                    <p:cond delay="0"/>
                                  </p:stCondLst>
                                  <p:childTnLst>
                                    <p:animClr clrSpc="hsl" dir="cw">
                                      <p:cBhvr override="childStyle">
                                        <p:cTn id="10" dur="500" fill="hold"/>
                                        <p:tgtEl>
                                          <p:spTgt spid="4">
                                            <p:txEl>
                                              <p:pRg st="0" end="0"/>
                                            </p:txEl>
                                          </p:spTgt>
                                        </p:tgtEl>
                                        <p:attrNameLst>
                                          <p:attrName>style.color</p:attrName>
                                        </p:attrNameLst>
                                      </p:cBhvr>
                                      <p:by>
                                        <p:hsl h="0" s="-12549" l="-25098"/>
                                      </p:by>
                                    </p:animClr>
                                    <p:animClr clrSpc="hsl" dir="cw">
                                      <p:cBhvr>
                                        <p:cTn id="11" dur="500" fill="hold"/>
                                        <p:tgtEl>
                                          <p:spTgt spid="4">
                                            <p:txEl>
                                              <p:pRg st="0" end="0"/>
                                            </p:txEl>
                                          </p:spTgt>
                                        </p:tgtEl>
                                        <p:attrNameLst>
                                          <p:attrName>fillcolor</p:attrName>
                                        </p:attrNameLst>
                                      </p:cBhvr>
                                      <p:by>
                                        <p:hsl h="0" s="-12549" l="-25098"/>
                                      </p:by>
                                    </p:animClr>
                                    <p:animClr clrSpc="hsl" dir="cw">
                                      <p:cBhvr>
                                        <p:cTn id="12" dur="500" fill="hold"/>
                                        <p:tgtEl>
                                          <p:spTgt spid="4">
                                            <p:txEl>
                                              <p:pRg st="0" end="0"/>
                                            </p:txEl>
                                          </p:spTgt>
                                        </p:tgtEl>
                                        <p:attrNameLst>
                                          <p:attrName>stroke.color</p:attrName>
                                        </p:attrNameLst>
                                      </p:cBhvr>
                                      <p:by>
                                        <p:hsl h="0" s="-12549" l="-25098"/>
                                      </p:by>
                                    </p:animClr>
                                    <p:set>
                                      <p:cBhvr>
                                        <p:cTn id="13" dur="500" fill="hold"/>
                                        <p:tgtEl>
                                          <p:spTgt spid="4">
                                            <p:txEl>
                                              <p:pRg st="0" end="0"/>
                                            </p:txEl>
                                          </p:spTgt>
                                        </p:tgtEl>
                                        <p:attrNameLst>
                                          <p:attrName>fill.type</p:attrName>
                                        </p:attrNameLst>
                                      </p:cBhvr>
                                      <p:to>
                                        <p:strVal val="solid"/>
                                      </p:to>
                                    </p:set>
                                  </p:childTnLst>
                                </p:cTn>
                              </p:par>
                              <p:par>
                                <p:cTn id="14" presetID="1" presetClass="entr" presetSubtype="0" fill="hold"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4" presetClass="emph" presetSubtype="0" fill="hold" nodeType="clickEffect">
                                  <p:stCondLst>
                                    <p:cond delay="0"/>
                                  </p:stCondLst>
                                  <p:childTnLst>
                                    <p:animClr clrSpc="hsl" dir="cw">
                                      <p:cBhvr override="childStyle">
                                        <p:cTn id="19" dur="500" fill="hold"/>
                                        <p:tgtEl>
                                          <p:spTgt spid="4">
                                            <p:txEl>
                                              <p:pRg st="1" end="1"/>
                                            </p:txEl>
                                          </p:spTgt>
                                        </p:tgtEl>
                                        <p:attrNameLst>
                                          <p:attrName>style.color</p:attrName>
                                        </p:attrNameLst>
                                      </p:cBhvr>
                                      <p:by>
                                        <p:hsl h="0" s="-12549" l="-25098"/>
                                      </p:by>
                                    </p:animClr>
                                    <p:animClr clrSpc="hsl" dir="cw">
                                      <p:cBhvr>
                                        <p:cTn id="20" dur="500" fill="hold"/>
                                        <p:tgtEl>
                                          <p:spTgt spid="4">
                                            <p:txEl>
                                              <p:pRg st="1" end="1"/>
                                            </p:txEl>
                                          </p:spTgt>
                                        </p:tgtEl>
                                        <p:attrNameLst>
                                          <p:attrName>fillcolor</p:attrName>
                                        </p:attrNameLst>
                                      </p:cBhvr>
                                      <p:by>
                                        <p:hsl h="0" s="-12549" l="-25098"/>
                                      </p:by>
                                    </p:animClr>
                                    <p:animClr clrSpc="hsl" dir="cw">
                                      <p:cBhvr>
                                        <p:cTn id="21" dur="500" fill="hold"/>
                                        <p:tgtEl>
                                          <p:spTgt spid="4">
                                            <p:txEl>
                                              <p:pRg st="1" end="1"/>
                                            </p:txEl>
                                          </p:spTgt>
                                        </p:tgtEl>
                                        <p:attrNameLst>
                                          <p:attrName>stroke.color</p:attrName>
                                        </p:attrNameLst>
                                      </p:cBhvr>
                                      <p:by>
                                        <p:hsl h="0" s="-12549" l="-25098"/>
                                      </p:by>
                                    </p:animClr>
                                    <p:set>
                                      <p:cBhvr>
                                        <p:cTn id="22" dur="500" fill="hold"/>
                                        <p:tgtEl>
                                          <p:spTgt spid="4">
                                            <p:txEl>
                                              <p:pRg st="1" end="1"/>
                                            </p:txEl>
                                          </p:spTgt>
                                        </p:tgtEl>
                                        <p:attrNameLst>
                                          <p:attrName>fill.type</p:attrName>
                                        </p:attrNameLst>
                                      </p:cBhvr>
                                      <p:to>
                                        <p:strVal val="solid"/>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4" presetClass="emph" presetSubtype="0" fill="hold" nodeType="clickEffect">
                                  <p:stCondLst>
                                    <p:cond delay="0"/>
                                  </p:stCondLst>
                                  <p:childTnLst>
                                    <p:animClr clrSpc="hsl" dir="cw">
                                      <p:cBhvr override="childStyle">
                                        <p:cTn id="28" dur="500" fill="hold"/>
                                        <p:tgtEl>
                                          <p:spTgt spid="4">
                                            <p:txEl>
                                              <p:pRg st="2" end="2"/>
                                            </p:txEl>
                                          </p:spTgt>
                                        </p:tgtEl>
                                        <p:attrNameLst>
                                          <p:attrName>style.color</p:attrName>
                                        </p:attrNameLst>
                                      </p:cBhvr>
                                      <p:by>
                                        <p:hsl h="0" s="-12549" l="-25098"/>
                                      </p:by>
                                    </p:animClr>
                                    <p:animClr clrSpc="hsl" dir="cw">
                                      <p:cBhvr>
                                        <p:cTn id="29" dur="500" fill="hold"/>
                                        <p:tgtEl>
                                          <p:spTgt spid="4">
                                            <p:txEl>
                                              <p:pRg st="2" end="2"/>
                                            </p:txEl>
                                          </p:spTgt>
                                        </p:tgtEl>
                                        <p:attrNameLst>
                                          <p:attrName>fillcolor</p:attrName>
                                        </p:attrNameLst>
                                      </p:cBhvr>
                                      <p:by>
                                        <p:hsl h="0" s="-12549" l="-25098"/>
                                      </p:by>
                                    </p:animClr>
                                    <p:animClr clrSpc="hsl" dir="cw">
                                      <p:cBhvr>
                                        <p:cTn id="30" dur="500" fill="hold"/>
                                        <p:tgtEl>
                                          <p:spTgt spid="4">
                                            <p:txEl>
                                              <p:pRg st="2" end="2"/>
                                            </p:txEl>
                                          </p:spTgt>
                                        </p:tgtEl>
                                        <p:attrNameLst>
                                          <p:attrName>stroke.color</p:attrName>
                                        </p:attrNameLst>
                                      </p:cBhvr>
                                      <p:by>
                                        <p:hsl h="0" s="-12549" l="-25098"/>
                                      </p:by>
                                    </p:animClr>
                                    <p:set>
                                      <p:cBhvr>
                                        <p:cTn id="31" dur="500" fill="hold"/>
                                        <p:tgtEl>
                                          <p:spTgt spid="4">
                                            <p:txEl>
                                              <p:pRg st="2" end="2"/>
                                            </p:txEl>
                                          </p:spTgt>
                                        </p:tgtEl>
                                        <p:attrNameLst>
                                          <p:attrName>fill.type</p:attrName>
                                        </p:attrNameLst>
                                      </p:cBhvr>
                                      <p:to>
                                        <p:strVal val="solid"/>
                                      </p:to>
                                    </p:set>
                                  </p:childTnLst>
                                </p:cTn>
                              </p:par>
                              <p:par>
                                <p:cTn id="32" presetID="1" presetClass="entr" presetSubtype="0" fill="hold" nodeType="with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4" presetClass="emph" presetSubtype="0" fill="hold" nodeType="clickEffect">
                                  <p:stCondLst>
                                    <p:cond delay="0"/>
                                  </p:stCondLst>
                                  <p:childTnLst>
                                    <p:animClr clrSpc="hsl" dir="cw">
                                      <p:cBhvr override="childStyle">
                                        <p:cTn id="37" dur="500" fill="hold"/>
                                        <p:tgtEl>
                                          <p:spTgt spid="4">
                                            <p:txEl>
                                              <p:pRg st="3" end="3"/>
                                            </p:txEl>
                                          </p:spTgt>
                                        </p:tgtEl>
                                        <p:attrNameLst>
                                          <p:attrName>style.color</p:attrName>
                                        </p:attrNameLst>
                                      </p:cBhvr>
                                      <p:by>
                                        <p:hsl h="0" s="-12549" l="-25098"/>
                                      </p:by>
                                    </p:animClr>
                                    <p:animClr clrSpc="hsl" dir="cw">
                                      <p:cBhvr>
                                        <p:cTn id="38" dur="500" fill="hold"/>
                                        <p:tgtEl>
                                          <p:spTgt spid="4">
                                            <p:txEl>
                                              <p:pRg st="3" end="3"/>
                                            </p:txEl>
                                          </p:spTgt>
                                        </p:tgtEl>
                                        <p:attrNameLst>
                                          <p:attrName>fillcolor</p:attrName>
                                        </p:attrNameLst>
                                      </p:cBhvr>
                                      <p:by>
                                        <p:hsl h="0" s="-12549" l="-25098"/>
                                      </p:by>
                                    </p:animClr>
                                    <p:animClr clrSpc="hsl" dir="cw">
                                      <p:cBhvr>
                                        <p:cTn id="39" dur="500" fill="hold"/>
                                        <p:tgtEl>
                                          <p:spTgt spid="4">
                                            <p:txEl>
                                              <p:pRg st="3" end="3"/>
                                            </p:txEl>
                                          </p:spTgt>
                                        </p:tgtEl>
                                        <p:attrNameLst>
                                          <p:attrName>stroke.color</p:attrName>
                                        </p:attrNameLst>
                                      </p:cBhvr>
                                      <p:by>
                                        <p:hsl h="0" s="-12549" l="-25098"/>
                                      </p:by>
                                    </p:animClr>
                                    <p:set>
                                      <p:cBhvr>
                                        <p:cTn id="40" dur="500" fill="hold"/>
                                        <p:tgtEl>
                                          <p:spTgt spid="4">
                                            <p:txEl>
                                              <p:pRg st="3" end="3"/>
                                            </p:txEl>
                                          </p:spTgt>
                                        </p:tgtEl>
                                        <p:attrNameLst>
                                          <p:attrName>fill.type</p:attrName>
                                        </p:attrNameLst>
                                      </p:cBhvr>
                                      <p:to>
                                        <p:strVal val="solid"/>
                                      </p:to>
                                    </p:set>
                                  </p:childTnLst>
                                </p:cTn>
                              </p:par>
                              <p:par>
                                <p:cTn id="41" presetID="1" presetClass="entr" presetSubtype="0" fill="hold" nodeType="with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nodeType="clickEffect">
                                  <p:stCondLst>
                                    <p:cond delay="0"/>
                                  </p:stCondLst>
                                  <p:childTnLst>
                                    <p:animClr clrSpc="hsl" dir="cw">
                                      <p:cBhvr override="childStyle">
                                        <p:cTn id="46" dur="500" fill="hold"/>
                                        <p:tgtEl>
                                          <p:spTgt spid="4">
                                            <p:txEl>
                                              <p:pRg st="4" end="4"/>
                                            </p:txEl>
                                          </p:spTgt>
                                        </p:tgtEl>
                                        <p:attrNameLst>
                                          <p:attrName>style.color</p:attrName>
                                        </p:attrNameLst>
                                      </p:cBhvr>
                                      <p:by>
                                        <p:hsl h="0" s="-12549" l="-25098"/>
                                      </p:by>
                                    </p:animClr>
                                    <p:animClr clrSpc="hsl" dir="cw">
                                      <p:cBhvr>
                                        <p:cTn id="47" dur="500" fill="hold"/>
                                        <p:tgtEl>
                                          <p:spTgt spid="4">
                                            <p:txEl>
                                              <p:pRg st="4" end="4"/>
                                            </p:txEl>
                                          </p:spTgt>
                                        </p:tgtEl>
                                        <p:attrNameLst>
                                          <p:attrName>fillcolor</p:attrName>
                                        </p:attrNameLst>
                                      </p:cBhvr>
                                      <p:by>
                                        <p:hsl h="0" s="-12549" l="-25098"/>
                                      </p:by>
                                    </p:animClr>
                                    <p:animClr clrSpc="hsl" dir="cw">
                                      <p:cBhvr>
                                        <p:cTn id="48" dur="500" fill="hold"/>
                                        <p:tgtEl>
                                          <p:spTgt spid="4">
                                            <p:txEl>
                                              <p:pRg st="4" end="4"/>
                                            </p:txEl>
                                          </p:spTgt>
                                        </p:tgtEl>
                                        <p:attrNameLst>
                                          <p:attrName>stroke.color</p:attrName>
                                        </p:attrNameLst>
                                      </p:cBhvr>
                                      <p:by>
                                        <p:hsl h="0" s="-12549" l="-25098"/>
                                      </p:by>
                                    </p:animClr>
                                    <p:set>
                                      <p:cBhvr>
                                        <p:cTn id="49" dur="500" fill="hold"/>
                                        <p:tgtEl>
                                          <p:spTgt spid="4">
                                            <p:txEl>
                                              <p:pRg st="4" end="4"/>
                                            </p:txEl>
                                          </p:spTgt>
                                        </p:tgtEl>
                                        <p:attrNameLst>
                                          <p:attrName>fill.type</p:attrName>
                                        </p:attrNameLst>
                                      </p:cBhvr>
                                      <p:to>
                                        <p:strVal val="solid"/>
                                      </p:to>
                                    </p:set>
                                  </p:childTnLst>
                                </p:cTn>
                              </p:par>
                              <p:par>
                                <p:cTn id="50" presetID="1" presetClass="entr" presetSubtype="0" fill="hold" nodeType="withEffect">
                                  <p:stCondLst>
                                    <p:cond delay="0"/>
                                  </p:stCondLst>
                                  <p:childTnLst>
                                    <p:set>
                                      <p:cBhvr>
                                        <p:cTn id="5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4" presetClass="emph" presetSubtype="0" fill="hold" nodeType="clickEffect">
                                  <p:stCondLst>
                                    <p:cond delay="0"/>
                                  </p:stCondLst>
                                  <p:childTnLst>
                                    <p:animClr clrSpc="hsl" dir="cw">
                                      <p:cBhvr override="childStyle">
                                        <p:cTn id="55" dur="500" fill="hold"/>
                                        <p:tgtEl>
                                          <p:spTgt spid="5">
                                            <p:txEl>
                                              <p:pRg st="0" end="0"/>
                                            </p:txEl>
                                          </p:spTgt>
                                        </p:tgtEl>
                                        <p:attrNameLst>
                                          <p:attrName>style.color</p:attrName>
                                        </p:attrNameLst>
                                      </p:cBhvr>
                                      <p:by>
                                        <p:hsl h="0" s="-12549" l="-25098"/>
                                      </p:by>
                                    </p:animClr>
                                    <p:animClr clrSpc="hsl" dir="cw">
                                      <p:cBhvr>
                                        <p:cTn id="56" dur="500" fill="hold"/>
                                        <p:tgtEl>
                                          <p:spTgt spid="5">
                                            <p:txEl>
                                              <p:pRg st="0" end="0"/>
                                            </p:txEl>
                                          </p:spTgt>
                                        </p:tgtEl>
                                        <p:attrNameLst>
                                          <p:attrName>fillcolor</p:attrName>
                                        </p:attrNameLst>
                                      </p:cBhvr>
                                      <p:by>
                                        <p:hsl h="0" s="-12549" l="-25098"/>
                                      </p:by>
                                    </p:animClr>
                                    <p:animClr clrSpc="hsl" dir="cw">
                                      <p:cBhvr>
                                        <p:cTn id="57" dur="500" fill="hold"/>
                                        <p:tgtEl>
                                          <p:spTgt spid="5">
                                            <p:txEl>
                                              <p:pRg st="0" end="0"/>
                                            </p:txEl>
                                          </p:spTgt>
                                        </p:tgtEl>
                                        <p:attrNameLst>
                                          <p:attrName>stroke.color</p:attrName>
                                        </p:attrNameLst>
                                      </p:cBhvr>
                                      <p:by>
                                        <p:hsl h="0" s="-12549" l="-25098"/>
                                      </p:by>
                                    </p:animClr>
                                    <p:set>
                                      <p:cBhvr>
                                        <p:cTn id="58" dur="500" fill="hold"/>
                                        <p:tgtEl>
                                          <p:spTgt spid="5">
                                            <p:txEl>
                                              <p:pRg st="0" end="0"/>
                                            </p:txEl>
                                          </p:spTgt>
                                        </p:tgtEl>
                                        <p:attrNameLst>
                                          <p:attrName>fill.type</p:attrName>
                                        </p:attrNameLst>
                                      </p:cBhvr>
                                      <p:to>
                                        <p:strVal val="solid"/>
                                      </p:to>
                                    </p:set>
                                  </p:childTnLst>
                                </p:cTn>
                              </p:par>
                              <p:par>
                                <p:cTn id="59" presetID="1" presetClass="entr" presetSubtype="0" fill="hold" nodeType="withEffect">
                                  <p:stCondLst>
                                    <p:cond delay="0"/>
                                  </p:stCondLst>
                                  <p:childTnLst>
                                    <p:set>
                                      <p:cBhvr>
                                        <p:cTn id="6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4" presetClass="emph" presetSubtype="0" fill="hold" nodeType="clickEffect">
                                  <p:stCondLst>
                                    <p:cond delay="0"/>
                                  </p:stCondLst>
                                  <p:childTnLst>
                                    <p:animClr clrSpc="hsl" dir="cw">
                                      <p:cBhvr override="childStyle">
                                        <p:cTn id="64" dur="500" fill="hold"/>
                                        <p:tgtEl>
                                          <p:spTgt spid="5">
                                            <p:txEl>
                                              <p:pRg st="1" end="1"/>
                                            </p:txEl>
                                          </p:spTgt>
                                        </p:tgtEl>
                                        <p:attrNameLst>
                                          <p:attrName>style.color</p:attrName>
                                        </p:attrNameLst>
                                      </p:cBhvr>
                                      <p:by>
                                        <p:hsl h="0" s="-12549" l="-25098"/>
                                      </p:by>
                                    </p:animClr>
                                    <p:animClr clrSpc="hsl" dir="cw">
                                      <p:cBhvr>
                                        <p:cTn id="65" dur="500" fill="hold"/>
                                        <p:tgtEl>
                                          <p:spTgt spid="5">
                                            <p:txEl>
                                              <p:pRg st="1" end="1"/>
                                            </p:txEl>
                                          </p:spTgt>
                                        </p:tgtEl>
                                        <p:attrNameLst>
                                          <p:attrName>fillcolor</p:attrName>
                                        </p:attrNameLst>
                                      </p:cBhvr>
                                      <p:by>
                                        <p:hsl h="0" s="-12549" l="-25098"/>
                                      </p:by>
                                    </p:animClr>
                                    <p:animClr clrSpc="hsl" dir="cw">
                                      <p:cBhvr>
                                        <p:cTn id="66" dur="500" fill="hold"/>
                                        <p:tgtEl>
                                          <p:spTgt spid="5">
                                            <p:txEl>
                                              <p:pRg st="1" end="1"/>
                                            </p:txEl>
                                          </p:spTgt>
                                        </p:tgtEl>
                                        <p:attrNameLst>
                                          <p:attrName>stroke.color</p:attrName>
                                        </p:attrNameLst>
                                      </p:cBhvr>
                                      <p:by>
                                        <p:hsl h="0" s="-12549" l="-25098"/>
                                      </p:by>
                                    </p:animClr>
                                    <p:set>
                                      <p:cBhvr>
                                        <p:cTn id="67" dur="500" fill="hold"/>
                                        <p:tgtEl>
                                          <p:spTgt spid="5">
                                            <p:txEl>
                                              <p:pRg st="1" end="1"/>
                                            </p:txEl>
                                          </p:spTgt>
                                        </p:tgtEl>
                                        <p:attrNameLst>
                                          <p:attrName>fill.type</p:attrName>
                                        </p:attrNameLst>
                                      </p:cBhvr>
                                      <p:to>
                                        <p:strVal val="solid"/>
                                      </p:to>
                                    </p:set>
                                  </p:childTnLst>
                                </p:cTn>
                              </p:par>
                              <p:par>
                                <p:cTn id="68" presetID="1" presetClass="entr" presetSubtype="0" fill="hold" nodeType="withEffect">
                                  <p:stCondLst>
                                    <p:cond delay="0"/>
                                  </p:stCondLst>
                                  <p:childTnLst>
                                    <p:set>
                                      <p:cBhvr>
                                        <p:cTn id="6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24" presetClass="emph" presetSubtype="0" fill="hold" nodeType="clickEffect">
                                  <p:stCondLst>
                                    <p:cond delay="0"/>
                                  </p:stCondLst>
                                  <p:childTnLst>
                                    <p:animClr clrSpc="hsl" dir="cw">
                                      <p:cBhvr override="childStyle">
                                        <p:cTn id="73" dur="500" fill="hold"/>
                                        <p:tgtEl>
                                          <p:spTgt spid="5">
                                            <p:txEl>
                                              <p:pRg st="2" end="2"/>
                                            </p:txEl>
                                          </p:spTgt>
                                        </p:tgtEl>
                                        <p:attrNameLst>
                                          <p:attrName>style.color</p:attrName>
                                        </p:attrNameLst>
                                      </p:cBhvr>
                                      <p:by>
                                        <p:hsl h="0" s="-12549" l="-25098"/>
                                      </p:by>
                                    </p:animClr>
                                    <p:animClr clrSpc="hsl" dir="cw">
                                      <p:cBhvr>
                                        <p:cTn id="74" dur="500" fill="hold"/>
                                        <p:tgtEl>
                                          <p:spTgt spid="5">
                                            <p:txEl>
                                              <p:pRg st="2" end="2"/>
                                            </p:txEl>
                                          </p:spTgt>
                                        </p:tgtEl>
                                        <p:attrNameLst>
                                          <p:attrName>fillcolor</p:attrName>
                                        </p:attrNameLst>
                                      </p:cBhvr>
                                      <p:by>
                                        <p:hsl h="0" s="-12549" l="-25098"/>
                                      </p:by>
                                    </p:animClr>
                                    <p:animClr clrSpc="hsl" dir="cw">
                                      <p:cBhvr>
                                        <p:cTn id="75" dur="500" fill="hold"/>
                                        <p:tgtEl>
                                          <p:spTgt spid="5">
                                            <p:txEl>
                                              <p:pRg st="2" end="2"/>
                                            </p:txEl>
                                          </p:spTgt>
                                        </p:tgtEl>
                                        <p:attrNameLst>
                                          <p:attrName>stroke.color</p:attrName>
                                        </p:attrNameLst>
                                      </p:cBhvr>
                                      <p:by>
                                        <p:hsl h="0" s="-12549" l="-25098"/>
                                      </p:by>
                                    </p:animClr>
                                    <p:set>
                                      <p:cBhvr>
                                        <p:cTn id="76" dur="500" fill="hold"/>
                                        <p:tgtEl>
                                          <p:spTgt spid="5">
                                            <p:txEl>
                                              <p:pRg st="2" end="2"/>
                                            </p:txEl>
                                          </p:spTgt>
                                        </p:tgtEl>
                                        <p:attrNameLst>
                                          <p:attrName>fill.type</p:attrName>
                                        </p:attrNameLst>
                                      </p:cBhvr>
                                      <p:to>
                                        <p:strVal val="solid"/>
                                      </p:to>
                                    </p:set>
                                  </p:childTnLst>
                                </p:cTn>
                              </p:par>
                              <p:par>
                                <p:cTn id="77" presetID="1" presetClass="entr" presetSubtype="0" fill="hold" nodeType="withEffect">
                                  <p:stCondLst>
                                    <p:cond delay="0"/>
                                  </p:stCondLst>
                                  <p:childTnLst>
                                    <p:set>
                                      <p:cBhvr>
                                        <p:cTn id="7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Case Information</a:t>
            </a:r>
          </a:p>
        </p:txBody>
      </p:sp>
      <p:sp>
        <p:nvSpPr>
          <p:cNvPr id="6" name="Text Placeholder 2"/>
          <p:cNvSpPr txBox="1">
            <a:spLocks/>
          </p:cNvSpPr>
          <p:nvPr/>
        </p:nvSpPr>
        <p:spPr>
          <a:xfrm>
            <a:off x="8777958" y="1568053"/>
            <a:ext cx="3254596" cy="50273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Associated Users</a:t>
            </a:r>
          </a:p>
          <a:p>
            <a:pPr>
              <a:buClr>
                <a:srgbClr val="FFFF00"/>
              </a:buClr>
              <a:buFont typeface="Courier New" panose="02070309020205020404" pitchFamily="49" charset="0"/>
              <a:buChar char="o"/>
            </a:pPr>
            <a:r>
              <a:rPr lang="en-US" dirty="0"/>
              <a:t>Shows all officers who have created a form for the case.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212" y="1568053"/>
            <a:ext cx="7348133" cy="4784109"/>
          </a:xfrm>
          <a:prstGeom prst="rect">
            <a:avLst/>
          </a:prstGeom>
          <a:effectLst>
            <a:glow rad="101600">
              <a:schemeClr val="tx1">
                <a:alpha val="60000"/>
              </a:schemeClr>
            </a:glo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9212" y="2917401"/>
            <a:ext cx="9395171" cy="3434761"/>
          </a:xfrm>
          <a:prstGeom prst="rect">
            <a:avLst/>
          </a:prstGeom>
          <a:effectLst>
            <a:glow rad="101600">
              <a:schemeClr val="tx1">
                <a:alpha val="60000"/>
              </a:schemeClr>
            </a:glow>
          </a:effectLst>
        </p:spPr>
      </p:pic>
    </p:spTree>
    <p:extLst>
      <p:ext uri="{BB962C8B-B14F-4D97-AF65-F5344CB8AC3E}">
        <p14:creationId xmlns:p14="http://schemas.microsoft.com/office/powerpoint/2010/main" val="1556468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Fulfilling Record Requests with Case Builder</a:t>
            </a:r>
          </a:p>
        </p:txBody>
      </p:sp>
      <p:sp>
        <p:nvSpPr>
          <p:cNvPr id="3" name="Text Placeholder 2"/>
          <p:cNvSpPr>
            <a:spLocks noGrp="1"/>
          </p:cNvSpPr>
          <p:nvPr>
            <p:ph type="body" sz="quarter" idx="10"/>
          </p:nvPr>
        </p:nvSpPr>
        <p:spPr>
          <a:xfrm>
            <a:off x="1726308" y="1544613"/>
            <a:ext cx="9505950" cy="912950"/>
          </a:xfrm>
        </p:spPr>
        <p:txBody>
          <a:bodyPr/>
          <a:lstStyle/>
          <a:p>
            <a:pPr>
              <a:buClr>
                <a:srgbClr val="FFFF00"/>
              </a:buClr>
              <a:buFont typeface="Wingdings" panose="05000000000000000000" pitchFamily="2" charset="2"/>
              <a:buChar char="Ø"/>
            </a:pPr>
            <a:r>
              <a:rPr lang="en-US" b="1" dirty="0"/>
              <a:t> Case Builder </a:t>
            </a:r>
            <a:r>
              <a:rPr lang="en-US" dirty="0"/>
              <a:t>is a tool for generating a zip file of reports and attachments.</a:t>
            </a:r>
          </a:p>
          <a:p>
            <a:pPr>
              <a:buClr>
                <a:srgbClr val="FFFF00"/>
              </a:buClr>
              <a:buFont typeface="Wingdings" panose="05000000000000000000" pitchFamily="2" charset="2"/>
              <a:buChar char="Ø"/>
            </a:pPr>
            <a:r>
              <a:rPr lang="en-US" dirty="0"/>
              <a:t> Can be used to fulfill records requests.</a:t>
            </a:r>
          </a:p>
        </p:txBody>
      </p:sp>
      <p:sp>
        <p:nvSpPr>
          <p:cNvPr id="4" name="Text Placeholder 2"/>
          <p:cNvSpPr txBox="1">
            <a:spLocks/>
          </p:cNvSpPr>
          <p:nvPr/>
        </p:nvSpPr>
        <p:spPr>
          <a:xfrm>
            <a:off x="9033865" y="1500809"/>
            <a:ext cx="3002420" cy="505901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b="1" dirty="0">
                <a:solidFill>
                  <a:srgbClr val="FFFF00"/>
                </a:solidFill>
              </a:rPr>
              <a:t>Using the Case Builder</a:t>
            </a:r>
            <a:endParaRPr lang="en-US" dirty="0">
              <a:solidFill>
                <a:srgbClr val="FFFF00"/>
              </a:solidFill>
            </a:endParaRPr>
          </a:p>
          <a:p>
            <a:pPr marL="342900" indent="-342900">
              <a:buClr>
                <a:srgbClr val="FFFF00"/>
              </a:buClr>
              <a:buAutoNum type="arabicPeriod"/>
            </a:pPr>
            <a:r>
              <a:rPr lang="en-US" dirty="0"/>
              <a:t>Click the </a:t>
            </a:r>
            <a:r>
              <a:rPr lang="en-US" b="1" dirty="0"/>
              <a:t>Add </a:t>
            </a:r>
            <a:r>
              <a:rPr lang="en-US" dirty="0"/>
              <a:t>button within the case builder tab to open the </a:t>
            </a:r>
            <a:r>
              <a:rPr lang="en-US" b="1" dirty="0"/>
              <a:t>Case File Editor</a:t>
            </a:r>
            <a:r>
              <a:rPr lang="en-US" dirty="0"/>
              <a:t>.</a:t>
            </a:r>
          </a:p>
          <a:p>
            <a:pPr marL="342900" indent="-342900">
              <a:buClr>
                <a:srgbClr val="FFFF00"/>
              </a:buClr>
              <a:buAutoNum type="arabicPeriod"/>
            </a:pPr>
            <a:r>
              <a:rPr lang="en-US" dirty="0"/>
              <a:t>Enter a descriptive title.</a:t>
            </a:r>
          </a:p>
          <a:p>
            <a:pPr marL="342900" indent="-342900">
              <a:buClr>
                <a:srgbClr val="FFFF00"/>
              </a:buClr>
              <a:buAutoNum type="arabicPeriod"/>
            </a:pPr>
            <a:r>
              <a:rPr lang="en-US" dirty="0"/>
              <a:t>Select the standard template.</a:t>
            </a:r>
          </a:p>
          <a:p>
            <a:pPr marL="342900" indent="-342900">
              <a:buClr>
                <a:srgbClr val="FFFF00"/>
              </a:buClr>
              <a:buAutoNum type="arabicPeriod"/>
            </a:pPr>
            <a:r>
              <a:rPr lang="en-US" dirty="0"/>
              <a:t>Select the form to include. </a:t>
            </a:r>
          </a:p>
          <a:p>
            <a:pPr marL="342900" indent="-342900">
              <a:buClr>
                <a:srgbClr val="FFFF00"/>
              </a:buClr>
              <a:buAutoNum type="arabicPeriod"/>
            </a:pPr>
            <a:r>
              <a:rPr lang="en-US" dirty="0"/>
              <a:t>Click </a:t>
            </a:r>
            <a:r>
              <a:rPr lang="en-US" b="1" dirty="0"/>
              <a:t>Add</a:t>
            </a:r>
            <a:r>
              <a:rPr lang="en-US" dirty="0"/>
              <a:t> to move the report to the </a:t>
            </a:r>
            <a:r>
              <a:rPr lang="en-US" b="1" dirty="0"/>
              <a:t>Select Output </a:t>
            </a:r>
            <a:r>
              <a:rPr lang="en-US" dirty="0"/>
              <a:t>section.</a:t>
            </a:r>
          </a:p>
          <a:p>
            <a:pPr marL="342900" indent="-342900">
              <a:buClr>
                <a:srgbClr val="FFFF00"/>
              </a:buClr>
              <a:buAutoNum type="arabicPeriod"/>
            </a:pPr>
            <a:r>
              <a:rPr lang="en-US" dirty="0"/>
              <a:t>Click </a:t>
            </a:r>
            <a:r>
              <a:rPr lang="en-US" b="1" dirty="0"/>
              <a:t>OK.</a:t>
            </a:r>
            <a:endParaRPr lang="en-US" dirty="0"/>
          </a:p>
          <a:p>
            <a:pPr marL="342900" indent="-342900">
              <a:buClr>
                <a:srgbClr val="FFFF00"/>
              </a:buClr>
              <a:buAutoNum type="arabicPeriod"/>
            </a:pPr>
            <a:r>
              <a:rPr lang="en-US" dirty="0"/>
              <a:t>Click </a:t>
            </a:r>
            <a:r>
              <a:rPr lang="en-US" b="1" dirty="0"/>
              <a:t>Export </a:t>
            </a:r>
            <a:r>
              <a:rPr lang="en-US" dirty="0"/>
              <a:t>to create the .zip file.</a:t>
            </a:r>
          </a:p>
          <a:p>
            <a:pPr marL="342900" indent="-342900">
              <a:buAutoNum type="arabicPeriod"/>
            </a:pPr>
            <a:endParaRPr lang="en-US" dirty="0"/>
          </a:p>
          <a:p>
            <a:pPr marL="342900" indent="-342900">
              <a:buAutoNum type="arabicPeriod"/>
            </a:pP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40308" r="25700"/>
          <a:stretch/>
        </p:blipFill>
        <p:spPr>
          <a:xfrm>
            <a:off x="1462319" y="1953098"/>
            <a:ext cx="7343751" cy="3836505"/>
          </a:xfrm>
          <a:prstGeom prst="rect">
            <a:avLst/>
          </a:prstGeom>
          <a:effectLst>
            <a:glow rad="101600">
              <a:schemeClr val="tx1">
                <a:alpha val="60000"/>
              </a:schemeClr>
            </a:glow>
          </a:effectLst>
        </p:spPr>
      </p:pic>
      <p:sp>
        <p:nvSpPr>
          <p:cNvPr id="7" name="Rectangle 6"/>
          <p:cNvSpPr/>
          <p:nvPr/>
        </p:nvSpPr>
        <p:spPr>
          <a:xfrm>
            <a:off x="7722704" y="4909931"/>
            <a:ext cx="785192" cy="31805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4523" y="1681164"/>
            <a:ext cx="7571547" cy="4594312"/>
          </a:xfrm>
          <a:prstGeom prst="rect">
            <a:avLst/>
          </a:prstGeom>
          <a:effectLst>
            <a:glow rad="101600">
              <a:schemeClr val="tx1">
                <a:alpha val="60000"/>
              </a:schemeClr>
            </a:glow>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51805" b="59611"/>
          <a:stretch/>
        </p:blipFill>
        <p:spPr>
          <a:xfrm>
            <a:off x="1234523" y="1643653"/>
            <a:ext cx="6090978" cy="3097312"/>
          </a:xfrm>
          <a:prstGeom prst="rect">
            <a:avLst/>
          </a:prstGeom>
          <a:effectLst>
            <a:glow rad="101600">
              <a:schemeClr val="tx1">
                <a:alpha val="60000"/>
              </a:schemeClr>
            </a:glow>
          </a:effectLst>
        </p:spPr>
      </p:pic>
      <p:sp>
        <p:nvSpPr>
          <p:cNvPr id="10" name="Rectangle 9"/>
          <p:cNvSpPr/>
          <p:nvPr/>
        </p:nvSpPr>
        <p:spPr>
          <a:xfrm>
            <a:off x="2166730" y="2107096"/>
            <a:ext cx="4224131" cy="36774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726096" y="2474843"/>
            <a:ext cx="4752975" cy="34787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4522" y="1628803"/>
            <a:ext cx="7571547" cy="1919317"/>
          </a:xfrm>
          <a:prstGeom prst="rect">
            <a:avLst/>
          </a:prstGeom>
          <a:effectLst>
            <a:glow rad="101600">
              <a:schemeClr val="tx1">
                <a:alpha val="60000"/>
              </a:schemeClr>
            </a:glow>
          </a:effectLst>
        </p:spPr>
      </p:pic>
      <p:sp>
        <p:nvSpPr>
          <p:cNvPr id="14" name="Rectangle 13"/>
          <p:cNvSpPr/>
          <p:nvPr/>
        </p:nvSpPr>
        <p:spPr>
          <a:xfrm>
            <a:off x="1320300" y="2474842"/>
            <a:ext cx="2456570" cy="107327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7792278" y="3031435"/>
            <a:ext cx="626165" cy="20872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6917635" y="5933661"/>
            <a:ext cx="874643" cy="30811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4521" y="1628803"/>
            <a:ext cx="7571548" cy="4783224"/>
          </a:xfrm>
          <a:prstGeom prst="rect">
            <a:avLst/>
          </a:prstGeom>
          <a:effectLst>
            <a:glow rad="101600">
              <a:schemeClr val="tx1">
                <a:alpha val="60000"/>
              </a:schemeClr>
            </a:glow>
          </a:effectLst>
        </p:spPr>
      </p:pic>
      <p:sp>
        <p:nvSpPr>
          <p:cNvPr id="18" name="Rectangle 17"/>
          <p:cNvSpPr/>
          <p:nvPr/>
        </p:nvSpPr>
        <p:spPr>
          <a:xfrm>
            <a:off x="8010134" y="5755086"/>
            <a:ext cx="685800" cy="26802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9070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fade">
                                      <p:cBhvr>
                                        <p:cTn id="26" dur="500"/>
                                        <p:tgtEl>
                                          <p:spTgt spid="4">
                                            <p:txEl>
                                              <p:pRg st="1" end="1"/>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
                                            <p:txEl>
                                              <p:pRg st="2" end="2"/>
                                            </p:txEl>
                                          </p:spTgt>
                                        </p:tgtEl>
                                        <p:attrNameLst>
                                          <p:attrName>style.visibility</p:attrName>
                                        </p:attrNameLst>
                                      </p:cBhvr>
                                      <p:to>
                                        <p:strVal val="visible"/>
                                      </p:to>
                                    </p:set>
                                    <p:animEffect transition="in" filter="fade">
                                      <p:cBhvr>
                                        <p:cTn id="48" dur="500"/>
                                        <p:tgtEl>
                                          <p:spTgt spid="4">
                                            <p:txEl>
                                              <p:pRg st="2" end="2"/>
                                            </p:txEl>
                                          </p:spTgt>
                                        </p:tgtEl>
                                      </p:cBhvr>
                                    </p:animEffect>
                                  </p:childTnLst>
                                </p:cTn>
                              </p:par>
                              <p:par>
                                <p:cTn id="49" presetID="53" presetClass="entr" presetSubtype="16"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4">
                                            <p:txEl>
                                              <p:pRg st="3" end="3"/>
                                            </p:txEl>
                                          </p:spTgt>
                                        </p:tgtEl>
                                        <p:attrNameLst>
                                          <p:attrName>style.visibility</p:attrName>
                                        </p:attrNameLst>
                                      </p:cBhvr>
                                      <p:to>
                                        <p:strVal val="visible"/>
                                      </p:to>
                                    </p:set>
                                    <p:animEffect transition="in" filter="fade">
                                      <p:cBhvr>
                                        <p:cTn id="65" dur="500"/>
                                        <p:tgtEl>
                                          <p:spTgt spid="4">
                                            <p:txEl>
                                              <p:pRg st="3" end="3"/>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xit" presetSubtype="32" fill="hold" nodeType="clickEffect">
                                  <p:stCondLst>
                                    <p:cond delay="0"/>
                                  </p:stCondLst>
                                  <p:childTnLst>
                                    <p:anim calcmode="lin" valueType="num">
                                      <p:cBhvr>
                                        <p:cTn id="72" dur="500"/>
                                        <p:tgtEl>
                                          <p:spTgt spid="9"/>
                                        </p:tgtEl>
                                        <p:attrNameLst>
                                          <p:attrName>ppt_w</p:attrName>
                                        </p:attrNameLst>
                                      </p:cBhvr>
                                      <p:tavLst>
                                        <p:tav tm="0">
                                          <p:val>
                                            <p:strVal val="ppt_w"/>
                                          </p:val>
                                        </p:tav>
                                        <p:tav tm="100000">
                                          <p:val>
                                            <p:fltVal val="0"/>
                                          </p:val>
                                        </p:tav>
                                      </p:tavLst>
                                    </p:anim>
                                    <p:anim calcmode="lin" valueType="num">
                                      <p:cBhvr>
                                        <p:cTn id="73" dur="500"/>
                                        <p:tgtEl>
                                          <p:spTgt spid="9"/>
                                        </p:tgtEl>
                                        <p:attrNameLst>
                                          <p:attrName>ppt_h</p:attrName>
                                        </p:attrNameLst>
                                      </p:cBhvr>
                                      <p:tavLst>
                                        <p:tav tm="0">
                                          <p:val>
                                            <p:strVal val="ppt_h"/>
                                          </p:val>
                                        </p:tav>
                                        <p:tav tm="100000">
                                          <p:val>
                                            <p:fltVal val="0"/>
                                          </p:val>
                                        </p:tav>
                                      </p:tavLst>
                                    </p:anim>
                                    <p:animEffect transition="out" filter="fade">
                                      <p:cBhvr>
                                        <p:cTn id="74" dur="500"/>
                                        <p:tgtEl>
                                          <p:spTgt spid="9"/>
                                        </p:tgtEl>
                                      </p:cBhvr>
                                    </p:animEffect>
                                    <p:set>
                                      <p:cBhvr>
                                        <p:cTn id="75" dur="1" fill="hold">
                                          <p:stCondLst>
                                            <p:cond delay="499"/>
                                          </p:stCondLst>
                                        </p:cTn>
                                        <p:tgtEl>
                                          <p:spTgt spid="9"/>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2"/>
                                        </p:tgtEl>
                                      </p:cBhvr>
                                    </p:animEffect>
                                    <p:set>
                                      <p:cBhvr>
                                        <p:cTn id="78" dur="1" fill="hold">
                                          <p:stCondLst>
                                            <p:cond delay="499"/>
                                          </p:stCondLst>
                                        </p:cTn>
                                        <p:tgtEl>
                                          <p:spTgt spid="12"/>
                                        </p:tgtEl>
                                        <p:attrNameLst>
                                          <p:attrName>style.visibility</p:attrName>
                                        </p:attrNameLst>
                                      </p:cBhvr>
                                      <p:to>
                                        <p:strVal val="hidden"/>
                                      </p:to>
                                    </p:set>
                                  </p:childTnLst>
                                </p:cTn>
                              </p:par>
                              <p:par>
                                <p:cTn id="79" presetID="53" presetClass="entr" presetSubtype="16" fill="hold"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Effect transition="in" filter="fade">
                                      <p:cBhvr>
                                        <p:cTn id="83" dur="500"/>
                                        <p:tgtEl>
                                          <p:spTgt spid="13"/>
                                        </p:tgtEl>
                                      </p:cBhvr>
                                    </p:animEffect>
                                  </p:childTnLst>
                                </p:cTn>
                              </p:par>
                              <p:par>
                                <p:cTn id="84" presetID="10" presetClass="entr" presetSubtype="0" fill="hold" nodeType="withEffect">
                                  <p:stCondLst>
                                    <p:cond delay="0"/>
                                  </p:stCondLst>
                                  <p:childTnLst>
                                    <p:set>
                                      <p:cBhvr>
                                        <p:cTn id="85" dur="1" fill="hold">
                                          <p:stCondLst>
                                            <p:cond delay="0"/>
                                          </p:stCondLst>
                                        </p:cTn>
                                        <p:tgtEl>
                                          <p:spTgt spid="4">
                                            <p:txEl>
                                              <p:pRg st="4" end="4"/>
                                            </p:txEl>
                                          </p:spTgt>
                                        </p:tgtEl>
                                        <p:attrNameLst>
                                          <p:attrName>style.visibility</p:attrName>
                                        </p:attrNameLst>
                                      </p:cBhvr>
                                      <p:to>
                                        <p:strVal val="visible"/>
                                      </p:to>
                                    </p:set>
                                    <p:animEffect transition="in" filter="fade">
                                      <p:cBhvr>
                                        <p:cTn id="86" dur="500"/>
                                        <p:tgtEl>
                                          <p:spTgt spid="4">
                                            <p:txEl>
                                              <p:pRg st="4" end="4"/>
                                            </p:txEl>
                                          </p:spTgt>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500"/>
                                        <p:tgtEl>
                                          <p:spTgt spid="1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4">
                                            <p:txEl>
                                              <p:pRg st="5" end="5"/>
                                            </p:txEl>
                                          </p:spTgt>
                                        </p:tgtEl>
                                        <p:attrNameLst>
                                          <p:attrName>style.visibility</p:attrName>
                                        </p:attrNameLst>
                                      </p:cBhvr>
                                      <p:to>
                                        <p:strVal val="visible"/>
                                      </p:to>
                                    </p:set>
                                    <p:animEffect transition="in" filter="fade">
                                      <p:cBhvr>
                                        <p:cTn id="95" dur="500"/>
                                        <p:tgtEl>
                                          <p:spTgt spid="4">
                                            <p:txEl>
                                              <p:pRg st="5" end="5"/>
                                            </p:txEl>
                                          </p:spTgt>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50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15"/>
                                        </p:tgtEl>
                                      </p:cBhvr>
                                    </p:animEffect>
                                    <p:set>
                                      <p:cBhvr>
                                        <p:cTn id="103" dur="1" fill="hold">
                                          <p:stCondLst>
                                            <p:cond delay="499"/>
                                          </p:stCondLst>
                                        </p:cTn>
                                        <p:tgtEl>
                                          <p:spTgt spid="15"/>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4"/>
                                        </p:tgtEl>
                                      </p:cBhvr>
                                    </p:animEffect>
                                    <p:set>
                                      <p:cBhvr>
                                        <p:cTn id="106" dur="1" fill="hold">
                                          <p:stCondLst>
                                            <p:cond delay="499"/>
                                          </p:stCondLst>
                                        </p:cTn>
                                        <p:tgtEl>
                                          <p:spTgt spid="1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13"/>
                                        </p:tgtEl>
                                      </p:cBhvr>
                                    </p:animEffect>
                                    <p:set>
                                      <p:cBhvr>
                                        <p:cTn id="109" dur="1" fill="hold">
                                          <p:stCondLst>
                                            <p:cond delay="499"/>
                                          </p:stCondLst>
                                        </p:cTn>
                                        <p:tgtEl>
                                          <p:spTgt spid="13"/>
                                        </p:tgtEl>
                                        <p:attrNameLst>
                                          <p:attrName>style.visibility</p:attrName>
                                        </p:attrNameLst>
                                      </p:cBhvr>
                                      <p:to>
                                        <p:strVal val="hidden"/>
                                      </p:to>
                                    </p:set>
                                  </p:childTnLst>
                                </p:cTn>
                              </p:par>
                              <p:par>
                                <p:cTn id="110" presetID="10" presetClass="entr" presetSubtype="0" fill="hold" nodeType="withEffect">
                                  <p:stCondLst>
                                    <p:cond delay="0"/>
                                  </p:stCondLst>
                                  <p:childTnLst>
                                    <p:set>
                                      <p:cBhvr>
                                        <p:cTn id="111" dur="1" fill="hold">
                                          <p:stCondLst>
                                            <p:cond delay="0"/>
                                          </p:stCondLst>
                                        </p:cTn>
                                        <p:tgtEl>
                                          <p:spTgt spid="4">
                                            <p:txEl>
                                              <p:pRg st="6" end="6"/>
                                            </p:txEl>
                                          </p:spTgt>
                                        </p:tgtEl>
                                        <p:attrNameLst>
                                          <p:attrName>style.visibility</p:attrName>
                                        </p:attrNameLst>
                                      </p:cBhvr>
                                      <p:to>
                                        <p:strVal val="visible"/>
                                      </p:to>
                                    </p:set>
                                    <p:animEffect transition="in" filter="fade">
                                      <p:cBhvr>
                                        <p:cTn id="112" dur="500"/>
                                        <p:tgtEl>
                                          <p:spTgt spid="4">
                                            <p:txEl>
                                              <p:pRg st="6" end="6"/>
                                            </p:txEl>
                                          </p:spTgt>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1" nodeType="clickEffect">
                                  <p:stCondLst>
                                    <p:cond delay="0"/>
                                  </p:stCondLst>
                                  <p:childTnLst>
                                    <p:animEffect transition="out" filter="fade">
                                      <p:cBhvr>
                                        <p:cTn id="119" dur="500"/>
                                        <p:tgtEl>
                                          <p:spTgt spid="16"/>
                                        </p:tgtEl>
                                      </p:cBhvr>
                                    </p:animEffect>
                                    <p:set>
                                      <p:cBhvr>
                                        <p:cTn id="120" dur="1" fill="hold">
                                          <p:stCondLst>
                                            <p:cond delay="499"/>
                                          </p:stCondLst>
                                        </p:cTn>
                                        <p:tgtEl>
                                          <p:spTgt spid="16"/>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8"/>
                                        </p:tgtEl>
                                      </p:cBhvr>
                                    </p:animEffect>
                                    <p:set>
                                      <p:cBhvr>
                                        <p:cTn id="123" dur="1" fill="hold">
                                          <p:stCondLst>
                                            <p:cond delay="499"/>
                                          </p:stCondLst>
                                        </p:cTn>
                                        <p:tgtEl>
                                          <p:spTgt spid="8"/>
                                        </p:tgtEl>
                                        <p:attrNameLst>
                                          <p:attrName>style.visibility</p:attrName>
                                        </p:attrNameLst>
                                      </p:cBhvr>
                                      <p:to>
                                        <p:strVal val="hidden"/>
                                      </p:to>
                                    </p:set>
                                  </p:childTnLst>
                                </p:cTn>
                              </p:par>
                              <p:par>
                                <p:cTn id="124" presetID="10" presetClass="entr" presetSubtype="0" fill="hold" nodeType="withEffect">
                                  <p:stCondLst>
                                    <p:cond delay="0"/>
                                  </p:stCondLst>
                                  <p:childTnLst>
                                    <p:set>
                                      <p:cBhvr>
                                        <p:cTn id="125" dur="1" fill="hold">
                                          <p:stCondLst>
                                            <p:cond delay="0"/>
                                          </p:stCondLst>
                                        </p:cTn>
                                        <p:tgtEl>
                                          <p:spTgt spid="4">
                                            <p:txEl>
                                              <p:pRg st="7" end="7"/>
                                            </p:txEl>
                                          </p:spTgt>
                                        </p:tgtEl>
                                        <p:attrNameLst>
                                          <p:attrName>style.visibility</p:attrName>
                                        </p:attrNameLst>
                                      </p:cBhvr>
                                      <p:to>
                                        <p:strVal val="visible"/>
                                      </p:to>
                                    </p:set>
                                    <p:animEffect transition="in" filter="fade">
                                      <p:cBhvr>
                                        <p:cTn id="126" dur="500"/>
                                        <p:tgtEl>
                                          <p:spTgt spid="4">
                                            <p:txEl>
                                              <p:pRg st="7" end="7"/>
                                            </p:txEl>
                                          </p:spTgt>
                                        </p:tgtEl>
                                      </p:cBhvr>
                                    </p:animEffect>
                                  </p:childTnLst>
                                </p:cTn>
                              </p:par>
                              <p:par>
                                <p:cTn id="127" presetID="10" presetClass="entr" presetSubtype="0" fill="hold" nodeType="withEffect">
                                  <p:stCondLst>
                                    <p:cond delay="0"/>
                                  </p:stCondLst>
                                  <p:childTnLst>
                                    <p:set>
                                      <p:cBhvr>
                                        <p:cTn id="128" dur="1" fill="hold">
                                          <p:stCondLst>
                                            <p:cond delay="0"/>
                                          </p:stCondLst>
                                        </p:cTn>
                                        <p:tgtEl>
                                          <p:spTgt spid="17"/>
                                        </p:tgtEl>
                                        <p:attrNameLst>
                                          <p:attrName>style.visibility</p:attrName>
                                        </p:attrNameLst>
                                      </p:cBhvr>
                                      <p:to>
                                        <p:strVal val="visible"/>
                                      </p:to>
                                    </p:set>
                                    <p:animEffect transition="in" filter="fade">
                                      <p:cBhvr>
                                        <p:cTn id="129" dur="500"/>
                                        <p:tgtEl>
                                          <p:spTgt spid="17"/>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8"/>
                                        </p:tgtEl>
                                        <p:attrNameLst>
                                          <p:attrName>style.visibility</p:attrName>
                                        </p:attrNameLst>
                                      </p:cBhvr>
                                      <p:to>
                                        <p:strVal val="visible"/>
                                      </p:to>
                                    </p:set>
                                    <p:animEffect transition="in" filter="fade">
                                      <p:cBhvr>
                                        <p:cTn id="1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P spid="7" grpId="1" animBg="1"/>
      <p:bldP spid="10" grpId="0" animBg="1"/>
      <p:bldP spid="10" grpId="1" animBg="1"/>
      <p:bldP spid="12" grpId="0" animBg="1"/>
      <p:bldP spid="12" grpId="1" animBg="1"/>
      <p:bldP spid="14" grpId="0" animBg="1"/>
      <p:bldP spid="14" grpId="1" animBg="1"/>
      <p:bldP spid="15" grpId="0" animBg="1"/>
      <p:bldP spid="15" grpId="1" animBg="1"/>
      <p:bldP spid="16" grpId="0" animBg="1"/>
      <p:bldP spid="16" grpId="1" animBg="1"/>
      <p:bldP spid="1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the Master Index</a:t>
            </a:r>
          </a:p>
        </p:txBody>
      </p:sp>
      <p:sp>
        <p:nvSpPr>
          <p:cNvPr id="3" name="Text Placeholder 2"/>
          <p:cNvSpPr>
            <a:spLocks noGrp="1"/>
          </p:cNvSpPr>
          <p:nvPr>
            <p:ph type="body" sz="quarter" idx="10"/>
          </p:nvPr>
        </p:nvSpPr>
        <p:spPr>
          <a:xfrm>
            <a:off x="9442173" y="1661285"/>
            <a:ext cx="2574236" cy="4424185"/>
          </a:xfrm>
        </p:spPr>
        <p:txBody>
          <a:bodyPr>
            <a:normAutofit lnSpcReduction="10000"/>
          </a:bodyPr>
          <a:lstStyle/>
          <a:p>
            <a:pPr marL="0" indent="0">
              <a:buClr>
                <a:srgbClr val="FFFF00"/>
              </a:buClr>
              <a:buNone/>
            </a:pPr>
            <a:r>
              <a:rPr lang="en-US" b="1" dirty="0">
                <a:solidFill>
                  <a:srgbClr val="FFFF00"/>
                </a:solidFill>
              </a:rPr>
              <a:t>Records Management</a:t>
            </a:r>
            <a:r>
              <a:rPr lang="en-US" dirty="0">
                <a:solidFill>
                  <a:srgbClr val="FFFF00"/>
                </a:solidFill>
              </a:rPr>
              <a:t> &gt; </a:t>
            </a:r>
            <a:r>
              <a:rPr lang="en-US" b="1" dirty="0">
                <a:solidFill>
                  <a:srgbClr val="FFFF00"/>
                </a:solidFill>
              </a:rPr>
              <a:t>Master Index</a:t>
            </a:r>
          </a:p>
          <a:p>
            <a:pPr>
              <a:buClr>
                <a:srgbClr val="FFFF00"/>
              </a:buClr>
              <a:buFont typeface="Courier New" panose="02070309020205020404" pitchFamily="49" charset="0"/>
              <a:buChar char="o"/>
            </a:pPr>
            <a:r>
              <a:rPr lang="en-US" dirty="0"/>
              <a:t>Enter Criteria</a:t>
            </a:r>
          </a:p>
          <a:p>
            <a:pPr>
              <a:buClr>
                <a:srgbClr val="FFFF00"/>
              </a:buClr>
              <a:buFont typeface="Courier New" panose="02070309020205020404" pitchFamily="49" charset="0"/>
              <a:buChar char="o"/>
            </a:pPr>
            <a:r>
              <a:rPr lang="en-US" dirty="0"/>
              <a:t>Search</a:t>
            </a:r>
          </a:p>
          <a:p>
            <a:pPr>
              <a:buClr>
                <a:srgbClr val="FFFF00"/>
              </a:buClr>
              <a:buFont typeface="Courier New" panose="02070309020205020404" pitchFamily="49" charset="0"/>
              <a:buChar char="o"/>
            </a:pPr>
            <a:r>
              <a:rPr lang="en-US" dirty="0"/>
              <a:t>Involvement</a:t>
            </a:r>
          </a:p>
          <a:p>
            <a:pPr>
              <a:buClr>
                <a:srgbClr val="FFFF00"/>
              </a:buClr>
              <a:buFont typeface="Courier New" panose="02070309020205020404" pitchFamily="49" charset="0"/>
              <a:buChar char="o"/>
            </a:pPr>
            <a:r>
              <a:rPr lang="en-US" dirty="0"/>
              <a:t>History</a:t>
            </a:r>
          </a:p>
          <a:p>
            <a:pPr>
              <a:buClr>
                <a:srgbClr val="FFFF00"/>
              </a:buClr>
              <a:buFont typeface="Courier New" panose="02070309020205020404" pitchFamily="49" charset="0"/>
              <a:buChar char="o"/>
            </a:pPr>
            <a:r>
              <a:rPr lang="en-US" dirty="0"/>
              <a:t>Flags</a:t>
            </a:r>
          </a:p>
          <a:p>
            <a:pPr>
              <a:buClr>
                <a:srgbClr val="FFFF00"/>
              </a:buClr>
              <a:buFont typeface="Courier New" panose="02070309020205020404" pitchFamily="49" charset="0"/>
              <a:buChar char="o"/>
            </a:pPr>
            <a:r>
              <a:rPr lang="en-US" dirty="0"/>
              <a:t>Edit Confidential</a:t>
            </a:r>
          </a:p>
          <a:p>
            <a:pPr>
              <a:buClr>
                <a:srgbClr val="FFFF00"/>
              </a:buClr>
              <a:buFont typeface="Courier New" panose="02070309020205020404" pitchFamily="49" charset="0"/>
              <a:buChar char="o"/>
            </a:pPr>
            <a:r>
              <a:rPr lang="en-US" dirty="0"/>
              <a:t>Edit Record</a:t>
            </a:r>
          </a:p>
          <a:p>
            <a:pPr>
              <a:buClr>
                <a:srgbClr val="FFFF00"/>
              </a:buClr>
              <a:buFont typeface="Courier New" panose="02070309020205020404" pitchFamily="49" charset="0"/>
              <a:buChar char="o"/>
            </a:pPr>
            <a:r>
              <a:rPr lang="en-US" dirty="0"/>
              <a:t>Add New Record</a:t>
            </a:r>
          </a:p>
          <a:p>
            <a:pPr>
              <a:buClr>
                <a:srgbClr val="FFFF00"/>
              </a:buClr>
              <a:buFont typeface="Courier New" panose="02070309020205020404" pitchFamily="49" charset="0"/>
              <a:buChar char="o"/>
            </a:pPr>
            <a:r>
              <a:rPr lang="en-US" dirty="0"/>
              <a:t>Refine Search</a:t>
            </a:r>
          </a:p>
          <a:p>
            <a:pPr>
              <a:buClr>
                <a:srgbClr val="FFFF00"/>
              </a:buClr>
              <a:buFont typeface="Courier New" panose="02070309020205020404" pitchFamily="49" charset="0"/>
              <a:buChar char="o"/>
            </a:pPr>
            <a:r>
              <a:rPr lang="en-US" dirty="0"/>
              <a:t>Copy to Common</a:t>
            </a:r>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6096" y="1995073"/>
            <a:ext cx="6195391" cy="3440361"/>
          </a:xfrm>
          <a:prstGeom prst="rect">
            <a:avLst/>
          </a:prstGeom>
          <a:effectLst>
            <a:glow rad="101600">
              <a:schemeClr val="tx1">
                <a:alpha val="60000"/>
              </a:schemeClr>
            </a:glo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7185" y="1604461"/>
            <a:ext cx="5973211" cy="4972114"/>
          </a:xfrm>
          <a:prstGeom prst="rect">
            <a:avLst/>
          </a:prstGeom>
          <a:effectLst>
            <a:glow rad="101600">
              <a:schemeClr val="tx1">
                <a:alpha val="60000"/>
              </a:schemeClr>
            </a:glo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2742" y="2202988"/>
            <a:ext cx="7926279" cy="4263681"/>
          </a:xfrm>
          <a:prstGeom prst="rect">
            <a:avLst/>
          </a:prstGeom>
          <a:effectLst>
            <a:glow rad="101600">
              <a:schemeClr val="tx1">
                <a:alpha val="60000"/>
              </a:schemeClr>
            </a:glow>
          </a:effectLst>
        </p:spPr>
      </p:pic>
      <p:sp>
        <p:nvSpPr>
          <p:cNvPr id="7" name="Rounded Rectangle 6"/>
          <p:cNvSpPr/>
          <p:nvPr/>
        </p:nvSpPr>
        <p:spPr>
          <a:xfrm>
            <a:off x="1298713" y="608828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2172338" y="608828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a:off x="3027104" y="609361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3918820" y="609361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4834469" y="609361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p:cNvSpPr/>
          <p:nvPr/>
        </p:nvSpPr>
        <p:spPr>
          <a:xfrm>
            <a:off x="5745402" y="609361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a:off x="6560118" y="609361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a:off x="7414884" y="6093616"/>
            <a:ext cx="854766" cy="30539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Rounded Corners 14">
            <a:extLst>
              <a:ext uri="{FF2B5EF4-FFF2-40B4-BE49-F238E27FC236}">
                <a16:creationId xmlns:a16="http://schemas.microsoft.com/office/drawing/2014/main" id="{A7E2FB23-AB85-4B33-AA40-389F0F1A76D4}"/>
              </a:ext>
            </a:extLst>
          </p:cNvPr>
          <p:cNvSpPr/>
          <p:nvPr/>
        </p:nvSpPr>
        <p:spPr>
          <a:xfrm>
            <a:off x="2099256" y="2665927"/>
            <a:ext cx="5422006" cy="51515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Rounded Corners 15">
            <a:extLst>
              <a:ext uri="{FF2B5EF4-FFF2-40B4-BE49-F238E27FC236}">
                <a16:creationId xmlns:a16="http://schemas.microsoft.com/office/drawing/2014/main" id="{324C39DE-4A60-416D-8768-555EDA063C01}"/>
              </a:ext>
            </a:extLst>
          </p:cNvPr>
          <p:cNvSpPr/>
          <p:nvPr/>
        </p:nvSpPr>
        <p:spPr>
          <a:xfrm>
            <a:off x="5203065" y="5975797"/>
            <a:ext cx="1262129" cy="51515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6727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mph" presetSubtype="0" fill="hold" nodeType="clickEffect">
                                  <p:stCondLst>
                                    <p:cond delay="0"/>
                                  </p:stCondLst>
                                  <p:childTnLst>
                                    <p:animClr clrSpc="hsl" dir="cw">
                                      <p:cBhvr override="childStyle">
                                        <p:cTn id="14" dur="500" fill="hold"/>
                                        <p:tgtEl>
                                          <p:spTgt spid="3">
                                            <p:txEl>
                                              <p:pRg st="0" end="0"/>
                                            </p:txEl>
                                          </p:spTgt>
                                        </p:tgtEl>
                                        <p:attrNameLst>
                                          <p:attrName>style.color</p:attrName>
                                        </p:attrNameLst>
                                      </p:cBhvr>
                                      <p:by>
                                        <p:hsl h="0" s="-12549" l="-25098"/>
                                      </p:by>
                                    </p:animClr>
                                    <p:animClr clrSpc="hsl" dir="cw">
                                      <p:cBhvr>
                                        <p:cTn id="15" dur="500" fill="hold"/>
                                        <p:tgtEl>
                                          <p:spTgt spid="3">
                                            <p:txEl>
                                              <p:pRg st="0" end="0"/>
                                            </p:txEl>
                                          </p:spTgt>
                                        </p:tgtEl>
                                        <p:attrNameLst>
                                          <p:attrName>fillcolor</p:attrName>
                                        </p:attrNameLst>
                                      </p:cBhvr>
                                      <p:by>
                                        <p:hsl h="0" s="-12549" l="-25098"/>
                                      </p:by>
                                    </p:animClr>
                                    <p:animClr clrSpc="hsl" dir="cw">
                                      <p:cBhvr>
                                        <p:cTn id="16" dur="500" fill="hold"/>
                                        <p:tgtEl>
                                          <p:spTgt spid="3">
                                            <p:txEl>
                                              <p:pRg st="0" end="0"/>
                                            </p:txEl>
                                          </p:spTgt>
                                        </p:tgtEl>
                                        <p:attrNameLst>
                                          <p:attrName>stroke.color</p:attrName>
                                        </p:attrNameLst>
                                      </p:cBhvr>
                                      <p:by>
                                        <p:hsl h="0" s="-12549" l="-25098"/>
                                      </p:by>
                                    </p:animClr>
                                    <p:set>
                                      <p:cBhvr>
                                        <p:cTn id="17" dur="500" fill="hold"/>
                                        <p:tgtEl>
                                          <p:spTgt spid="3">
                                            <p:txEl>
                                              <p:pRg st="0" end="0"/>
                                            </p:txEl>
                                          </p:spTgt>
                                        </p:tgtEl>
                                        <p:attrNameLst>
                                          <p:attrName>fill.type</p:attrName>
                                        </p:attrNameLst>
                                      </p:cBhvr>
                                      <p:to>
                                        <p:strVal val="solid"/>
                                      </p:to>
                                    </p:set>
                                  </p:childTnLst>
                                </p:cTn>
                              </p:par>
                              <p:par>
                                <p:cTn id="18" presetID="10" presetClass="exit" presetSubtype="0" fill="hold"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500"/>
                                        <p:tgtEl>
                                          <p:spTgt spid="3">
                                            <p:txEl>
                                              <p:pRg st="1" end="1"/>
                                            </p:txEl>
                                          </p:spTgt>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4" presetClass="emph" presetSubtype="0" fill="hold" nodeType="clickEffect">
                                  <p:stCondLst>
                                    <p:cond delay="0"/>
                                  </p:stCondLst>
                                  <p:childTnLst>
                                    <p:animClr clrSpc="hsl" dir="cw">
                                      <p:cBhvr override="childStyle">
                                        <p:cTn id="32" dur="500" fill="hold"/>
                                        <p:tgtEl>
                                          <p:spTgt spid="3">
                                            <p:txEl>
                                              <p:pRg st="1" end="1"/>
                                            </p:txEl>
                                          </p:spTgt>
                                        </p:tgtEl>
                                        <p:attrNameLst>
                                          <p:attrName>style.color</p:attrName>
                                        </p:attrNameLst>
                                      </p:cBhvr>
                                      <p:by>
                                        <p:hsl h="0" s="-12549" l="-25098"/>
                                      </p:by>
                                    </p:animClr>
                                    <p:animClr clrSpc="hsl" dir="cw">
                                      <p:cBhvr>
                                        <p:cTn id="33" dur="500" fill="hold"/>
                                        <p:tgtEl>
                                          <p:spTgt spid="3">
                                            <p:txEl>
                                              <p:pRg st="1" end="1"/>
                                            </p:txEl>
                                          </p:spTgt>
                                        </p:tgtEl>
                                        <p:attrNameLst>
                                          <p:attrName>fillcolor</p:attrName>
                                        </p:attrNameLst>
                                      </p:cBhvr>
                                      <p:by>
                                        <p:hsl h="0" s="-12549" l="-25098"/>
                                      </p:by>
                                    </p:animClr>
                                    <p:animClr clrSpc="hsl" dir="cw">
                                      <p:cBhvr>
                                        <p:cTn id="34" dur="500" fill="hold"/>
                                        <p:tgtEl>
                                          <p:spTgt spid="3">
                                            <p:txEl>
                                              <p:pRg st="1" end="1"/>
                                            </p:txEl>
                                          </p:spTgt>
                                        </p:tgtEl>
                                        <p:attrNameLst>
                                          <p:attrName>stroke.color</p:attrName>
                                        </p:attrNameLst>
                                      </p:cBhvr>
                                      <p:by>
                                        <p:hsl h="0" s="-12549" l="-25098"/>
                                      </p:by>
                                    </p:animClr>
                                    <p:set>
                                      <p:cBhvr>
                                        <p:cTn id="35" dur="500" fill="hold"/>
                                        <p:tgtEl>
                                          <p:spTgt spid="3">
                                            <p:txEl>
                                              <p:pRg st="1" end="1"/>
                                            </p:txEl>
                                          </p:spTgt>
                                        </p:tgtEl>
                                        <p:attrNameLst>
                                          <p:attrName>fill.type</p:attrName>
                                        </p:attrNameLst>
                                      </p:cBhvr>
                                      <p:to>
                                        <p:strVal val="solid"/>
                                      </p:to>
                                    </p:set>
                                  </p:childTnLst>
                                </p:cTn>
                              </p:par>
                              <p:par>
                                <p:cTn id="36" presetID="1" presetClass="exit" presetSubtype="0" fill="hold" grpId="1" nodeType="withEffect">
                                  <p:stCondLst>
                                    <p:cond delay="0"/>
                                  </p:stCondLst>
                                  <p:childTnLst>
                                    <p:set>
                                      <p:cBhvr>
                                        <p:cTn id="37" dur="1" fill="hold">
                                          <p:stCondLst>
                                            <p:cond delay="0"/>
                                          </p:stCondLst>
                                        </p:cTn>
                                        <p:tgtEl>
                                          <p:spTgt spid="15"/>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Effect transition="in" filter="fade">
                                      <p:cBhvr>
                                        <p:cTn id="40" dur="500"/>
                                        <p:tgtEl>
                                          <p:spTgt spid="3">
                                            <p:txEl>
                                              <p:pRg st="2" end="2"/>
                                            </p:txEl>
                                          </p:spTgt>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4" presetClass="emph" presetSubtype="0" fill="hold" nodeType="clickEffect">
                                  <p:stCondLst>
                                    <p:cond delay="0"/>
                                  </p:stCondLst>
                                  <p:childTnLst>
                                    <p:animClr clrSpc="hsl" dir="cw">
                                      <p:cBhvr override="childStyle">
                                        <p:cTn id="46" dur="500" fill="hold"/>
                                        <p:tgtEl>
                                          <p:spTgt spid="3">
                                            <p:txEl>
                                              <p:pRg st="2" end="2"/>
                                            </p:txEl>
                                          </p:spTgt>
                                        </p:tgtEl>
                                        <p:attrNameLst>
                                          <p:attrName>style.color</p:attrName>
                                        </p:attrNameLst>
                                      </p:cBhvr>
                                      <p:by>
                                        <p:hsl h="0" s="-12549" l="-25098"/>
                                      </p:by>
                                    </p:animClr>
                                    <p:animClr clrSpc="hsl" dir="cw">
                                      <p:cBhvr>
                                        <p:cTn id="47" dur="500" fill="hold"/>
                                        <p:tgtEl>
                                          <p:spTgt spid="3">
                                            <p:txEl>
                                              <p:pRg st="2" end="2"/>
                                            </p:txEl>
                                          </p:spTgt>
                                        </p:tgtEl>
                                        <p:attrNameLst>
                                          <p:attrName>fillcolor</p:attrName>
                                        </p:attrNameLst>
                                      </p:cBhvr>
                                      <p:by>
                                        <p:hsl h="0" s="-12549" l="-25098"/>
                                      </p:by>
                                    </p:animClr>
                                    <p:animClr clrSpc="hsl" dir="cw">
                                      <p:cBhvr>
                                        <p:cTn id="48" dur="500" fill="hold"/>
                                        <p:tgtEl>
                                          <p:spTgt spid="3">
                                            <p:txEl>
                                              <p:pRg st="2" end="2"/>
                                            </p:txEl>
                                          </p:spTgt>
                                        </p:tgtEl>
                                        <p:attrNameLst>
                                          <p:attrName>stroke.color</p:attrName>
                                        </p:attrNameLst>
                                      </p:cBhvr>
                                      <p:by>
                                        <p:hsl h="0" s="-12549" l="-25098"/>
                                      </p:by>
                                    </p:animClr>
                                    <p:set>
                                      <p:cBhvr>
                                        <p:cTn id="49" dur="500" fill="hold"/>
                                        <p:tgtEl>
                                          <p:spTgt spid="3">
                                            <p:txEl>
                                              <p:pRg st="2" end="2"/>
                                            </p:txEl>
                                          </p:spTgt>
                                        </p:tgtEl>
                                        <p:attrNameLst>
                                          <p:attrName>fill.type</p:attrName>
                                        </p:attrNameLst>
                                      </p:cBhvr>
                                      <p:to>
                                        <p:strVal val="solid"/>
                                      </p:to>
                                    </p:set>
                                  </p:childTnLst>
                                </p:cTn>
                              </p:par>
                              <p:par>
                                <p:cTn id="50" presetID="10" presetClass="exit" presetSubtype="0" fill="hold"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6"/>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nodeType="withEffect">
                                  <p:stCondLst>
                                    <p:cond delay="0"/>
                                  </p:stCondLst>
                                  <p:childTnLst>
                                    <p:set>
                                      <p:cBhvr>
                                        <p:cTn id="59" dur="1" fill="hold">
                                          <p:stCondLst>
                                            <p:cond delay="0"/>
                                          </p:stCondLst>
                                        </p:cTn>
                                        <p:tgtEl>
                                          <p:spTgt spid="3">
                                            <p:txEl>
                                              <p:pRg st="3" end="3"/>
                                            </p:txEl>
                                          </p:spTgt>
                                        </p:tgtEl>
                                        <p:attrNameLst>
                                          <p:attrName>style.visibility</p:attrName>
                                        </p:attrNameLst>
                                      </p:cBhvr>
                                      <p:to>
                                        <p:strVal val="visible"/>
                                      </p:to>
                                    </p:set>
                                    <p:animEffect transition="in" filter="fade">
                                      <p:cBhvr>
                                        <p:cTn id="60" dur="500"/>
                                        <p:tgtEl>
                                          <p:spTgt spid="3">
                                            <p:txEl>
                                              <p:pRg st="3" end="3"/>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24" presetClass="emph" presetSubtype="0" fill="hold" nodeType="clickEffect">
                                  <p:stCondLst>
                                    <p:cond delay="0"/>
                                  </p:stCondLst>
                                  <p:childTnLst>
                                    <p:animClr clrSpc="hsl" dir="cw">
                                      <p:cBhvr override="childStyle">
                                        <p:cTn id="67" dur="500" fill="hold"/>
                                        <p:tgtEl>
                                          <p:spTgt spid="3">
                                            <p:txEl>
                                              <p:pRg st="3" end="3"/>
                                            </p:txEl>
                                          </p:spTgt>
                                        </p:tgtEl>
                                        <p:attrNameLst>
                                          <p:attrName>style.color</p:attrName>
                                        </p:attrNameLst>
                                      </p:cBhvr>
                                      <p:by>
                                        <p:hsl h="0" s="-12549" l="-25098"/>
                                      </p:by>
                                    </p:animClr>
                                    <p:animClr clrSpc="hsl" dir="cw">
                                      <p:cBhvr>
                                        <p:cTn id="68" dur="500" fill="hold"/>
                                        <p:tgtEl>
                                          <p:spTgt spid="3">
                                            <p:txEl>
                                              <p:pRg st="3" end="3"/>
                                            </p:txEl>
                                          </p:spTgt>
                                        </p:tgtEl>
                                        <p:attrNameLst>
                                          <p:attrName>fillcolor</p:attrName>
                                        </p:attrNameLst>
                                      </p:cBhvr>
                                      <p:by>
                                        <p:hsl h="0" s="-12549" l="-25098"/>
                                      </p:by>
                                    </p:animClr>
                                    <p:animClr clrSpc="hsl" dir="cw">
                                      <p:cBhvr>
                                        <p:cTn id="69" dur="500" fill="hold"/>
                                        <p:tgtEl>
                                          <p:spTgt spid="3">
                                            <p:txEl>
                                              <p:pRg st="3" end="3"/>
                                            </p:txEl>
                                          </p:spTgt>
                                        </p:tgtEl>
                                        <p:attrNameLst>
                                          <p:attrName>stroke.color</p:attrName>
                                        </p:attrNameLst>
                                      </p:cBhvr>
                                      <p:by>
                                        <p:hsl h="0" s="-12549" l="-25098"/>
                                      </p:by>
                                    </p:animClr>
                                    <p:set>
                                      <p:cBhvr>
                                        <p:cTn id="70" dur="500" fill="hold"/>
                                        <p:tgtEl>
                                          <p:spTgt spid="3">
                                            <p:txEl>
                                              <p:pRg st="3" end="3"/>
                                            </p:txEl>
                                          </p:spTgt>
                                        </p:tgtEl>
                                        <p:attrNameLst>
                                          <p:attrName>fill.type</p:attrName>
                                        </p:attrNameLst>
                                      </p:cBhvr>
                                      <p:to>
                                        <p:strVal val="solid"/>
                                      </p:to>
                                    </p:set>
                                  </p:childTnLst>
                                </p:cTn>
                              </p:par>
                              <p:par>
                                <p:cTn id="71" presetID="10" presetClass="exit" presetSubtype="0" fill="hold" grpId="1" nodeType="withEffect">
                                  <p:stCondLst>
                                    <p:cond delay="0"/>
                                  </p:stCondLst>
                                  <p:childTnLst>
                                    <p:animEffect transition="out" filter="fade">
                                      <p:cBhvr>
                                        <p:cTn id="72" dur="500"/>
                                        <p:tgtEl>
                                          <p:spTgt spid="7"/>
                                        </p:tgtEl>
                                      </p:cBhvr>
                                    </p:animEffect>
                                    <p:set>
                                      <p:cBhvr>
                                        <p:cTn id="73" dur="1" fill="hold">
                                          <p:stCondLst>
                                            <p:cond delay="499"/>
                                          </p:stCondLst>
                                        </p:cTn>
                                        <p:tgtEl>
                                          <p:spTgt spid="7"/>
                                        </p:tgtEl>
                                        <p:attrNameLst>
                                          <p:attrName>style.visibility</p:attrName>
                                        </p:attrNameLst>
                                      </p:cBhvr>
                                      <p:to>
                                        <p:strVal val="hidden"/>
                                      </p:to>
                                    </p:set>
                                  </p:childTnLst>
                                </p:cTn>
                              </p:par>
                              <p:par>
                                <p:cTn id="74" presetID="10" presetClass="entr" presetSubtype="0" fill="hold" nodeType="withEffect">
                                  <p:stCondLst>
                                    <p:cond delay="0"/>
                                  </p:stCondLst>
                                  <p:childTnLst>
                                    <p:set>
                                      <p:cBhvr>
                                        <p:cTn id="75" dur="1" fill="hold">
                                          <p:stCondLst>
                                            <p:cond delay="0"/>
                                          </p:stCondLst>
                                        </p:cTn>
                                        <p:tgtEl>
                                          <p:spTgt spid="3">
                                            <p:txEl>
                                              <p:pRg st="4" end="4"/>
                                            </p:txEl>
                                          </p:spTgt>
                                        </p:tgtEl>
                                        <p:attrNameLst>
                                          <p:attrName>style.visibility</p:attrName>
                                        </p:attrNameLst>
                                      </p:cBhvr>
                                      <p:to>
                                        <p:strVal val="visible"/>
                                      </p:to>
                                    </p:set>
                                    <p:animEffect transition="in" filter="fade">
                                      <p:cBhvr>
                                        <p:cTn id="76" dur="500"/>
                                        <p:tgtEl>
                                          <p:spTgt spid="3">
                                            <p:txEl>
                                              <p:pRg st="4" end="4"/>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childTnLst>
                                </p:cTn>
                              </p:par>
                            </p:childTnLst>
                          </p:cTn>
                        </p:par>
                      </p:childTnLst>
                    </p:cTn>
                  </p:par>
                  <p:par>
                    <p:cTn id="80" fill="hold">
                      <p:stCondLst>
                        <p:cond delay="indefinite"/>
                      </p:stCondLst>
                      <p:childTnLst>
                        <p:par>
                          <p:cTn id="81" fill="hold">
                            <p:stCondLst>
                              <p:cond delay="0"/>
                            </p:stCondLst>
                            <p:childTnLst>
                              <p:par>
                                <p:cTn id="82" presetID="24" presetClass="emph" presetSubtype="0" fill="hold" nodeType="clickEffect">
                                  <p:stCondLst>
                                    <p:cond delay="0"/>
                                  </p:stCondLst>
                                  <p:childTnLst>
                                    <p:animClr clrSpc="hsl" dir="cw">
                                      <p:cBhvr override="childStyle">
                                        <p:cTn id="83" dur="500" fill="hold"/>
                                        <p:tgtEl>
                                          <p:spTgt spid="3">
                                            <p:txEl>
                                              <p:pRg st="4" end="4"/>
                                            </p:txEl>
                                          </p:spTgt>
                                        </p:tgtEl>
                                        <p:attrNameLst>
                                          <p:attrName>style.color</p:attrName>
                                        </p:attrNameLst>
                                      </p:cBhvr>
                                      <p:by>
                                        <p:hsl h="0" s="-12549" l="-25098"/>
                                      </p:by>
                                    </p:animClr>
                                    <p:animClr clrSpc="hsl" dir="cw">
                                      <p:cBhvr>
                                        <p:cTn id="84" dur="500" fill="hold"/>
                                        <p:tgtEl>
                                          <p:spTgt spid="3">
                                            <p:txEl>
                                              <p:pRg st="4" end="4"/>
                                            </p:txEl>
                                          </p:spTgt>
                                        </p:tgtEl>
                                        <p:attrNameLst>
                                          <p:attrName>fillcolor</p:attrName>
                                        </p:attrNameLst>
                                      </p:cBhvr>
                                      <p:by>
                                        <p:hsl h="0" s="-12549" l="-25098"/>
                                      </p:by>
                                    </p:animClr>
                                    <p:animClr clrSpc="hsl" dir="cw">
                                      <p:cBhvr>
                                        <p:cTn id="85" dur="500" fill="hold"/>
                                        <p:tgtEl>
                                          <p:spTgt spid="3">
                                            <p:txEl>
                                              <p:pRg st="4" end="4"/>
                                            </p:txEl>
                                          </p:spTgt>
                                        </p:tgtEl>
                                        <p:attrNameLst>
                                          <p:attrName>stroke.color</p:attrName>
                                        </p:attrNameLst>
                                      </p:cBhvr>
                                      <p:by>
                                        <p:hsl h="0" s="-12549" l="-25098"/>
                                      </p:by>
                                    </p:animClr>
                                    <p:set>
                                      <p:cBhvr>
                                        <p:cTn id="86" dur="500" fill="hold"/>
                                        <p:tgtEl>
                                          <p:spTgt spid="3">
                                            <p:txEl>
                                              <p:pRg st="4" end="4"/>
                                            </p:txEl>
                                          </p:spTgt>
                                        </p:tgtEl>
                                        <p:attrNameLst>
                                          <p:attrName>fill.type</p:attrName>
                                        </p:attrNameLst>
                                      </p:cBhvr>
                                      <p:to>
                                        <p:strVal val="solid"/>
                                      </p:to>
                                    </p:set>
                                  </p:childTnLst>
                                </p:cTn>
                              </p:par>
                              <p:par>
                                <p:cTn id="87" presetID="10" presetClass="exit" presetSubtype="0" fill="hold" grpId="1" nodeType="withEffect">
                                  <p:stCondLst>
                                    <p:cond delay="0"/>
                                  </p:stCondLst>
                                  <p:childTnLst>
                                    <p:animEffect transition="out" filter="fade">
                                      <p:cBhvr>
                                        <p:cTn id="88" dur="500"/>
                                        <p:tgtEl>
                                          <p:spTgt spid="8"/>
                                        </p:tgtEl>
                                      </p:cBhvr>
                                    </p:animEffect>
                                    <p:set>
                                      <p:cBhvr>
                                        <p:cTn id="89" dur="1" fill="hold">
                                          <p:stCondLst>
                                            <p:cond delay="499"/>
                                          </p:stCondLst>
                                        </p:cTn>
                                        <p:tgtEl>
                                          <p:spTgt spid="8"/>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3">
                                            <p:txEl>
                                              <p:pRg st="5" end="5"/>
                                            </p:txEl>
                                          </p:spTgt>
                                        </p:tgtEl>
                                        <p:attrNameLst>
                                          <p:attrName>style.visibility</p:attrName>
                                        </p:attrNameLst>
                                      </p:cBhvr>
                                      <p:to>
                                        <p:strVal val="visible"/>
                                      </p:to>
                                    </p:set>
                                    <p:animEffect transition="in" filter="fade">
                                      <p:cBhvr>
                                        <p:cTn id="92" dur="500"/>
                                        <p:tgtEl>
                                          <p:spTgt spid="3">
                                            <p:txEl>
                                              <p:pRg st="5" end="5"/>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24" presetClass="emph" presetSubtype="0" fill="hold" nodeType="clickEffect">
                                  <p:stCondLst>
                                    <p:cond delay="0"/>
                                  </p:stCondLst>
                                  <p:childTnLst>
                                    <p:animClr clrSpc="hsl" dir="cw">
                                      <p:cBhvr override="childStyle">
                                        <p:cTn id="99" dur="500" fill="hold"/>
                                        <p:tgtEl>
                                          <p:spTgt spid="3">
                                            <p:txEl>
                                              <p:pRg st="5" end="5"/>
                                            </p:txEl>
                                          </p:spTgt>
                                        </p:tgtEl>
                                        <p:attrNameLst>
                                          <p:attrName>style.color</p:attrName>
                                        </p:attrNameLst>
                                      </p:cBhvr>
                                      <p:by>
                                        <p:hsl h="0" s="-12549" l="-25098"/>
                                      </p:by>
                                    </p:animClr>
                                    <p:animClr clrSpc="hsl" dir="cw">
                                      <p:cBhvr>
                                        <p:cTn id="100" dur="500" fill="hold"/>
                                        <p:tgtEl>
                                          <p:spTgt spid="3">
                                            <p:txEl>
                                              <p:pRg st="5" end="5"/>
                                            </p:txEl>
                                          </p:spTgt>
                                        </p:tgtEl>
                                        <p:attrNameLst>
                                          <p:attrName>fillcolor</p:attrName>
                                        </p:attrNameLst>
                                      </p:cBhvr>
                                      <p:by>
                                        <p:hsl h="0" s="-12549" l="-25098"/>
                                      </p:by>
                                    </p:animClr>
                                    <p:animClr clrSpc="hsl" dir="cw">
                                      <p:cBhvr>
                                        <p:cTn id="101" dur="500" fill="hold"/>
                                        <p:tgtEl>
                                          <p:spTgt spid="3">
                                            <p:txEl>
                                              <p:pRg st="5" end="5"/>
                                            </p:txEl>
                                          </p:spTgt>
                                        </p:tgtEl>
                                        <p:attrNameLst>
                                          <p:attrName>stroke.color</p:attrName>
                                        </p:attrNameLst>
                                      </p:cBhvr>
                                      <p:by>
                                        <p:hsl h="0" s="-12549" l="-25098"/>
                                      </p:by>
                                    </p:animClr>
                                    <p:set>
                                      <p:cBhvr>
                                        <p:cTn id="102" dur="500" fill="hold"/>
                                        <p:tgtEl>
                                          <p:spTgt spid="3">
                                            <p:txEl>
                                              <p:pRg st="5" end="5"/>
                                            </p:txEl>
                                          </p:spTgt>
                                        </p:tgtEl>
                                        <p:attrNameLst>
                                          <p:attrName>fill.type</p:attrName>
                                        </p:attrNameLst>
                                      </p:cBhvr>
                                      <p:to>
                                        <p:strVal val="solid"/>
                                      </p:to>
                                    </p:set>
                                  </p:childTnLst>
                                </p:cTn>
                              </p:par>
                              <p:par>
                                <p:cTn id="103" presetID="10" presetClass="exit" presetSubtype="0" fill="hold" grpId="1" nodeType="withEffect">
                                  <p:stCondLst>
                                    <p:cond delay="0"/>
                                  </p:stCondLst>
                                  <p:childTnLst>
                                    <p:animEffect transition="out" filter="fade">
                                      <p:cBhvr>
                                        <p:cTn id="104" dur="500"/>
                                        <p:tgtEl>
                                          <p:spTgt spid="9"/>
                                        </p:tgtEl>
                                      </p:cBhvr>
                                    </p:animEffect>
                                    <p:set>
                                      <p:cBhvr>
                                        <p:cTn id="105" dur="1" fill="hold">
                                          <p:stCondLst>
                                            <p:cond delay="499"/>
                                          </p:stCondLst>
                                        </p:cTn>
                                        <p:tgtEl>
                                          <p:spTgt spid="9"/>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3">
                                            <p:txEl>
                                              <p:pRg st="6" end="6"/>
                                            </p:txEl>
                                          </p:spTgt>
                                        </p:tgtEl>
                                        <p:attrNameLst>
                                          <p:attrName>style.visibility</p:attrName>
                                        </p:attrNameLst>
                                      </p:cBhvr>
                                      <p:to>
                                        <p:strVal val="visible"/>
                                      </p:to>
                                    </p:set>
                                    <p:animEffect transition="in" filter="fade">
                                      <p:cBhvr>
                                        <p:cTn id="108" dur="500"/>
                                        <p:tgtEl>
                                          <p:spTgt spid="3">
                                            <p:txEl>
                                              <p:pRg st="6" end="6"/>
                                            </p:txEl>
                                          </p:spTgt>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500"/>
                                        <p:tgtEl>
                                          <p:spTgt spid="10"/>
                                        </p:tgtEl>
                                      </p:cBhvr>
                                    </p:animEffect>
                                  </p:childTnLst>
                                </p:cTn>
                              </p:par>
                            </p:childTnLst>
                          </p:cTn>
                        </p:par>
                      </p:childTnLst>
                    </p:cTn>
                  </p:par>
                  <p:par>
                    <p:cTn id="112" fill="hold">
                      <p:stCondLst>
                        <p:cond delay="indefinite"/>
                      </p:stCondLst>
                      <p:childTnLst>
                        <p:par>
                          <p:cTn id="113" fill="hold">
                            <p:stCondLst>
                              <p:cond delay="0"/>
                            </p:stCondLst>
                            <p:childTnLst>
                              <p:par>
                                <p:cTn id="114" presetID="24" presetClass="emph" presetSubtype="0" fill="hold" nodeType="clickEffect">
                                  <p:stCondLst>
                                    <p:cond delay="0"/>
                                  </p:stCondLst>
                                  <p:childTnLst>
                                    <p:animClr clrSpc="hsl" dir="cw">
                                      <p:cBhvr override="childStyle">
                                        <p:cTn id="115" dur="500" fill="hold"/>
                                        <p:tgtEl>
                                          <p:spTgt spid="3">
                                            <p:txEl>
                                              <p:pRg st="6" end="6"/>
                                            </p:txEl>
                                          </p:spTgt>
                                        </p:tgtEl>
                                        <p:attrNameLst>
                                          <p:attrName>style.color</p:attrName>
                                        </p:attrNameLst>
                                      </p:cBhvr>
                                      <p:by>
                                        <p:hsl h="0" s="-12549" l="-25098"/>
                                      </p:by>
                                    </p:animClr>
                                    <p:animClr clrSpc="hsl" dir="cw">
                                      <p:cBhvr>
                                        <p:cTn id="116" dur="500" fill="hold"/>
                                        <p:tgtEl>
                                          <p:spTgt spid="3">
                                            <p:txEl>
                                              <p:pRg st="6" end="6"/>
                                            </p:txEl>
                                          </p:spTgt>
                                        </p:tgtEl>
                                        <p:attrNameLst>
                                          <p:attrName>fillcolor</p:attrName>
                                        </p:attrNameLst>
                                      </p:cBhvr>
                                      <p:by>
                                        <p:hsl h="0" s="-12549" l="-25098"/>
                                      </p:by>
                                    </p:animClr>
                                    <p:animClr clrSpc="hsl" dir="cw">
                                      <p:cBhvr>
                                        <p:cTn id="117" dur="500" fill="hold"/>
                                        <p:tgtEl>
                                          <p:spTgt spid="3">
                                            <p:txEl>
                                              <p:pRg st="6" end="6"/>
                                            </p:txEl>
                                          </p:spTgt>
                                        </p:tgtEl>
                                        <p:attrNameLst>
                                          <p:attrName>stroke.color</p:attrName>
                                        </p:attrNameLst>
                                      </p:cBhvr>
                                      <p:by>
                                        <p:hsl h="0" s="-12549" l="-25098"/>
                                      </p:by>
                                    </p:animClr>
                                    <p:set>
                                      <p:cBhvr>
                                        <p:cTn id="118" dur="500" fill="hold"/>
                                        <p:tgtEl>
                                          <p:spTgt spid="3">
                                            <p:txEl>
                                              <p:pRg st="6" end="6"/>
                                            </p:txEl>
                                          </p:spTgt>
                                        </p:tgtEl>
                                        <p:attrNameLst>
                                          <p:attrName>fill.type</p:attrName>
                                        </p:attrNameLst>
                                      </p:cBhvr>
                                      <p:to>
                                        <p:strVal val="solid"/>
                                      </p:to>
                                    </p:set>
                                  </p:childTnLst>
                                </p:cTn>
                              </p:par>
                              <p:par>
                                <p:cTn id="119" presetID="10" presetClass="exit" presetSubtype="0" fill="hold" grpId="1" nodeType="withEffect">
                                  <p:stCondLst>
                                    <p:cond delay="0"/>
                                  </p:stCondLst>
                                  <p:childTnLst>
                                    <p:animEffect transition="out" filter="fade">
                                      <p:cBhvr>
                                        <p:cTn id="120" dur="500"/>
                                        <p:tgtEl>
                                          <p:spTgt spid="10"/>
                                        </p:tgtEl>
                                      </p:cBhvr>
                                    </p:animEffect>
                                    <p:set>
                                      <p:cBhvr>
                                        <p:cTn id="121" dur="1" fill="hold">
                                          <p:stCondLst>
                                            <p:cond delay="499"/>
                                          </p:stCondLst>
                                        </p:cTn>
                                        <p:tgtEl>
                                          <p:spTgt spid="10"/>
                                        </p:tgtEl>
                                        <p:attrNameLst>
                                          <p:attrName>style.visibility</p:attrName>
                                        </p:attrNameLst>
                                      </p:cBhvr>
                                      <p:to>
                                        <p:strVal val="hidden"/>
                                      </p:to>
                                    </p:set>
                                  </p:childTnLst>
                                </p:cTn>
                              </p:par>
                              <p:par>
                                <p:cTn id="122" presetID="10" presetClass="entr" presetSubtype="0" fill="hold" nodeType="withEffect">
                                  <p:stCondLst>
                                    <p:cond delay="0"/>
                                  </p:stCondLst>
                                  <p:childTnLst>
                                    <p:set>
                                      <p:cBhvr>
                                        <p:cTn id="123" dur="1" fill="hold">
                                          <p:stCondLst>
                                            <p:cond delay="0"/>
                                          </p:stCondLst>
                                        </p:cTn>
                                        <p:tgtEl>
                                          <p:spTgt spid="3">
                                            <p:txEl>
                                              <p:pRg st="7" end="7"/>
                                            </p:txEl>
                                          </p:spTgt>
                                        </p:tgtEl>
                                        <p:attrNameLst>
                                          <p:attrName>style.visibility</p:attrName>
                                        </p:attrNameLst>
                                      </p:cBhvr>
                                      <p:to>
                                        <p:strVal val="visible"/>
                                      </p:to>
                                    </p:set>
                                    <p:animEffect transition="in" filter="fade">
                                      <p:cBhvr>
                                        <p:cTn id="124" dur="500"/>
                                        <p:tgtEl>
                                          <p:spTgt spid="3">
                                            <p:txEl>
                                              <p:pRg st="7" end="7"/>
                                            </p:txEl>
                                          </p:spTgt>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1"/>
                                        </p:tgtEl>
                                        <p:attrNameLst>
                                          <p:attrName>style.visibility</p:attrName>
                                        </p:attrNameLst>
                                      </p:cBhvr>
                                      <p:to>
                                        <p:strVal val="visible"/>
                                      </p:to>
                                    </p:set>
                                    <p:animEffect transition="in" filter="fade">
                                      <p:cBhvr>
                                        <p:cTn id="127" dur="500"/>
                                        <p:tgtEl>
                                          <p:spTgt spid="11"/>
                                        </p:tgtEl>
                                      </p:cBhvr>
                                    </p:animEffect>
                                  </p:childTnLst>
                                </p:cTn>
                              </p:par>
                            </p:childTnLst>
                          </p:cTn>
                        </p:par>
                      </p:childTnLst>
                    </p:cTn>
                  </p:par>
                  <p:par>
                    <p:cTn id="128" fill="hold">
                      <p:stCondLst>
                        <p:cond delay="indefinite"/>
                      </p:stCondLst>
                      <p:childTnLst>
                        <p:par>
                          <p:cTn id="129" fill="hold">
                            <p:stCondLst>
                              <p:cond delay="0"/>
                            </p:stCondLst>
                            <p:childTnLst>
                              <p:par>
                                <p:cTn id="130" presetID="24" presetClass="emph" presetSubtype="0" fill="hold" nodeType="clickEffect">
                                  <p:stCondLst>
                                    <p:cond delay="0"/>
                                  </p:stCondLst>
                                  <p:childTnLst>
                                    <p:animClr clrSpc="hsl" dir="cw">
                                      <p:cBhvr override="childStyle">
                                        <p:cTn id="131" dur="500" fill="hold"/>
                                        <p:tgtEl>
                                          <p:spTgt spid="3">
                                            <p:txEl>
                                              <p:pRg st="7" end="7"/>
                                            </p:txEl>
                                          </p:spTgt>
                                        </p:tgtEl>
                                        <p:attrNameLst>
                                          <p:attrName>style.color</p:attrName>
                                        </p:attrNameLst>
                                      </p:cBhvr>
                                      <p:by>
                                        <p:hsl h="0" s="-12549" l="-25098"/>
                                      </p:by>
                                    </p:animClr>
                                    <p:animClr clrSpc="hsl" dir="cw">
                                      <p:cBhvr>
                                        <p:cTn id="132" dur="500" fill="hold"/>
                                        <p:tgtEl>
                                          <p:spTgt spid="3">
                                            <p:txEl>
                                              <p:pRg st="7" end="7"/>
                                            </p:txEl>
                                          </p:spTgt>
                                        </p:tgtEl>
                                        <p:attrNameLst>
                                          <p:attrName>fillcolor</p:attrName>
                                        </p:attrNameLst>
                                      </p:cBhvr>
                                      <p:by>
                                        <p:hsl h="0" s="-12549" l="-25098"/>
                                      </p:by>
                                    </p:animClr>
                                    <p:animClr clrSpc="hsl" dir="cw">
                                      <p:cBhvr>
                                        <p:cTn id="133" dur="500" fill="hold"/>
                                        <p:tgtEl>
                                          <p:spTgt spid="3">
                                            <p:txEl>
                                              <p:pRg st="7" end="7"/>
                                            </p:txEl>
                                          </p:spTgt>
                                        </p:tgtEl>
                                        <p:attrNameLst>
                                          <p:attrName>stroke.color</p:attrName>
                                        </p:attrNameLst>
                                      </p:cBhvr>
                                      <p:by>
                                        <p:hsl h="0" s="-12549" l="-25098"/>
                                      </p:by>
                                    </p:animClr>
                                    <p:set>
                                      <p:cBhvr>
                                        <p:cTn id="134" dur="500" fill="hold"/>
                                        <p:tgtEl>
                                          <p:spTgt spid="3">
                                            <p:txEl>
                                              <p:pRg st="7" end="7"/>
                                            </p:txEl>
                                          </p:spTgt>
                                        </p:tgtEl>
                                        <p:attrNameLst>
                                          <p:attrName>fill.type</p:attrName>
                                        </p:attrNameLst>
                                      </p:cBhvr>
                                      <p:to>
                                        <p:strVal val="solid"/>
                                      </p:to>
                                    </p:set>
                                  </p:childTnLst>
                                </p:cTn>
                              </p:par>
                              <p:par>
                                <p:cTn id="135" presetID="10" presetClass="exit" presetSubtype="0" fill="hold" grpId="1" nodeType="withEffect">
                                  <p:stCondLst>
                                    <p:cond delay="0"/>
                                  </p:stCondLst>
                                  <p:childTnLst>
                                    <p:animEffect transition="out" filter="fade">
                                      <p:cBhvr>
                                        <p:cTn id="136" dur="500"/>
                                        <p:tgtEl>
                                          <p:spTgt spid="11"/>
                                        </p:tgtEl>
                                      </p:cBhvr>
                                    </p:animEffect>
                                    <p:set>
                                      <p:cBhvr>
                                        <p:cTn id="137" dur="1" fill="hold">
                                          <p:stCondLst>
                                            <p:cond delay="499"/>
                                          </p:stCondLst>
                                        </p:cTn>
                                        <p:tgtEl>
                                          <p:spTgt spid="11"/>
                                        </p:tgtEl>
                                        <p:attrNameLst>
                                          <p:attrName>style.visibility</p:attrName>
                                        </p:attrNameLst>
                                      </p:cBhvr>
                                      <p:to>
                                        <p:strVal val="hidden"/>
                                      </p:to>
                                    </p:set>
                                  </p:childTnLst>
                                </p:cTn>
                              </p:par>
                              <p:par>
                                <p:cTn id="138" presetID="10" presetClass="entr" presetSubtype="0" fill="hold" nodeType="withEffect">
                                  <p:stCondLst>
                                    <p:cond delay="0"/>
                                  </p:stCondLst>
                                  <p:childTnLst>
                                    <p:set>
                                      <p:cBhvr>
                                        <p:cTn id="139" dur="1" fill="hold">
                                          <p:stCondLst>
                                            <p:cond delay="0"/>
                                          </p:stCondLst>
                                        </p:cTn>
                                        <p:tgtEl>
                                          <p:spTgt spid="3">
                                            <p:txEl>
                                              <p:pRg st="8" end="8"/>
                                            </p:txEl>
                                          </p:spTgt>
                                        </p:tgtEl>
                                        <p:attrNameLst>
                                          <p:attrName>style.visibility</p:attrName>
                                        </p:attrNameLst>
                                      </p:cBhvr>
                                      <p:to>
                                        <p:strVal val="visible"/>
                                      </p:to>
                                    </p:set>
                                    <p:animEffect transition="in" filter="fade">
                                      <p:cBhvr>
                                        <p:cTn id="140" dur="500"/>
                                        <p:tgtEl>
                                          <p:spTgt spid="3">
                                            <p:txEl>
                                              <p:pRg st="8" end="8"/>
                                            </p:txEl>
                                          </p:spTgt>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2"/>
                                        </p:tgtEl>
                                        <p:attrNameLst>
                                          <p:attrName>style.visibility</p:attrName>
                                        </p:attrNameLst>
                                      </p:cBhvr>
                                      <p:to>
                                        <p:strVal val="visible"/>
                                      </p:to>
                                    </p:set>
                                    <p:animEffect transition="in" filter="fade">
                                      <p:cBhvr>
                                        <p:cTn id="143" dur="500"/>
                                        <p:tgtEl>
                                          <p:spTgt spid="12"/>
                                        </p:tgtEl>
                                      </p:cBhvr>
                                    </p:animEffect>
                                  </p:childTnLst>
                                </p:cTn>
                              </p:par>
                            </p:childTnLst>
                          </p:cTn>
                        </p:par>
                      </p:childTnLst>
                    </p:cTn>
                  </p:par>
                  <p:par>
                    <p:cTn id="144" fill="hold">
                      <p:stCondLst>
                        <p:cond delay="indefinite"/>
                      </p:stCondLst>
                      <p:childTnLst>
                        <p:par>
                          <p:cTn id="145" fill="hold">
                            <p:stCondLst>
                              <p:cond delay="0"/>
                            </p:stCondLst>
                            <p:childTnLst>
                              <p:par>
                                <p:cTn id="146" presetID="24" presetClass="emph" presetSubtype="0" fill="hold" nodeType="clickEffect">
                                  <p:stCondLst>
                                    <p:cond delay="0"/>
                                  </p:stCondLst>
                                  <p:childTnLst>
                                    <p:animClr clrSpc="hsl" dir="cw">
                                      <p:cBhvr override="childStyle">
                                        <p:cTn id="147" dur="500" fill="hold"/>
                                        <p:tgtEl>
                                          <p:spTgt spid="3">
                                            <p:txEl>
                                              <p:pRg st="8" end="8"/>
                                            </p:txEl>
                                          </p:spTgt>
                                        </p:tgtEl>
                                        <p:attrNameLst>
                                          <p:attrName>style.color</p:attrName>
                                        </p:attrNameLst>
                                      </p:cBhvr>
                                      <p:by>
                                        <p:hsl h="0" s="-12549" l="-25098"/>
                                      </p:by>
                                    </p:animClr>
                                    <p:animClr clrSpc="hsl" dir="cw">
                                      <p:cBhvr>
                                        <p:cTn id="148" dur="500" fill="hold"/>
                                        <p:tgtEl>
                                          <p:spTgt spid="3">
                                            <p:txEl>
                                              <p:pRg st="8" end="8"/>
                                            </p:txEl>
                                          </p:spTgt>
                                        </p:tgtEl>
                                        <p:attrNameLst>
                                          <p:attrName>fillcolor</p:attrName>
                                        </p:attrNameLst>
                                      </p:cBhvr>
                                      <p:by>
                                        <p:hsl h="0" s="-12549" l="-25098"/>
                                      </p:by>
                                    </p:animClr>
                                    <p:animClr clrSpc="hsl" dir="cw">
                                      <p:cBhvr>
                                        <p:cTn id="149" dur="500" fill="hold"/>
                                        <p:tgtEl>
                                          <p:spTgt spid="3">
                                            <p:txEl>
                                              <p:pRg st="8" end="8"/>
                                            </p:txEl>
                                          </p:spTgt>
                                        </p:tgtEl>
                                        <p:attrNameLst>
                                          <p:attrName>stroke.color</p:attrName>
                                        </p:attrNameLst>
                                      </p:cBhvr>
                                      <p:by>
                                        <p:hsl h="0" s="-12549" l="-25098"/>
                                      </p:by>
                                    </p:animClr>
                                    <p:set>
                                      <p:cBhvr>
                                        <p:cTn id="150" dur="500" fill="hold"/>
                                        <p:tgtEl>
                                          <p:spTgt spid="3">
                                            <p:txEl>
                                              <p:pRg st="8" end="8"/>
                                            </p:txEl>
                                          </p:spTgt>
                                        </p:tgtEl>
                                        <p:attrNameLst>
                                          <p:attrName>fill.type</p:attrName>
                                        </p:attrNameLst>
                                      </p:cBhvr>
                                      <p:to>
                                        <p:strVal val="solid"/>
                                      </p:to>
                                    </p:set>
                                  </p:childTnLst>
                                </p:cTn>
                              </p:par>
                              <p:par>
                                <p:cTn id="151" presetID="10" presetClass="exit" presetSubtype="0" fill="hold" grpId="1" nodeType="withEffect">
                                  <p:stCondLst>
                                    <p:cond delay="0"/>
                                  </p:stCondLst>
                                  <p:childTnLst>
                                    <p:animEffect transition="out" filter="fade">
                                      <p:cBhvr>
                                        <p:cTn id="152" dur="500"/>
                                        <p:tgtEl>
                                          <p:spTgt spid="12"/>
                                        </p:tgtEl>
                                      </p:cBhvr>
                                    </p:animEffect>
                                    <p:set>
                                      <p:cBhvr>
                                        <p:cTn id="153" dur="1" fill="hold">
                                          <p:stCondLst>
                                            <p:cond delay="499"/>
                                          </p:stCondLst>
                                        </p:cTn>
                                        <p:tgtEl>
                                          <p:spTgt spid="12"/>
                                        </p:tgtEl>
                                        <p:attrNameLst>
                                          <p:attrName>style.visibility</p:attrName>
                                        </p:attrNameLst>
                                      </p:cBhvr>
                                      <p:to>
                                        <p:strVal val="hidden"/>
                                      </p:to>
                                    </p:set>
                                  </p:childTnLst>
                                </p:cTn>
                              </p:par>
                              <p:par>
                                <p:cTn id="154" presetID="10" presetClass="entr" presetSubtype="0" fill="hold" grpId="0" nodeType="withEffect">
                                  <p:stCondLst>
                                    <p:cond delay="0"/>
                                  </p:stCondLst>
                                  <p:childTnLst>
                                    <p:set>
                                      <p:cBhvr>
                                        <p:cTn id="155" dur="1" fill="hold">
                                          <p:stCondLst>
                                            <p:cond delay="0"/>
                                          </p:stCondLst>
                                        </p:cTn>
                                        <p:tgtEl>
                                          <p:spTgt spid="13"/>
                                        </p:tgtEl>
                                        <p:attrNameLst>
                                          <p:attrName>style.visibility</p:attrName>
                                        </p:attrNameLst>
                                      </p:cBhvr>
                                      <p:to>
                                        <p:strVal val="visible"/>
                                      </p:to>
                                    </p:set>
                                    <p:animEffect transition="in" filter="fade">
                                      <p:cBhvr>
                                        <p:cTn id="156" dur="500"/>
                                        <p:tgtEl>
                                          <p:spTgt spid="13"/>
                                        </p:tgtEl>
                                      </p:cBhvr>
                                    </p:animEffect>
                                  </p:childTnLst>
                                </p:cTn>
                              </p:par>
                              <p:par>
                                <p:cTn id="157" presetID="10" presetClass="entr" presetSubtype="0" fill="hold" nodeType="withEffect">
                                  <p:stCondLst>
                                    <p:cond delay="0"/>
                                  </p:stCondLst>
                                  <p:childTnLst>
                                    <p:set>
                                      <p:cBhvr>
                                        <p:cTn id="158" dur="1" fill="hold">
                                          <p:stCondLst>
                                            <p:cond delay="0"/>
                                          </p:stCondLst>
                                        </p:cTn>
                                        <p:tgtEl>
                                          <p:spTgt spid="3">
                                            <p:txEl>
                                              <p:pRg st="9" end="9"/>
                                            </p:txEl>
                                          </p:spTgt>
                                        </p:tgtEl>
                                        <p:attrNameLst>
                                          <p:attrName>style.visibility</p:attrName>
                                        </p:attrNameLst>
                                      </p:cBhvr>
                                      <p:to>
                                        <p:strVal val="visible"/>
                                      </p:to>
                                    </p:set>
                                    <p:animEffect transition="in" filter="fade">
                                      <p:cBhvr>
                                        <p:cTn id="159" dur="500"/>
                                        <p:tgtEl>
                                          <p:spTgt spid="3">
                                            <p:txEl>
                                              <p:pRg st="9" end="9"/>
                                            </p:txEl>
                                          </p:spTgt>
                                        </p:tgtEl>
                                      </p:cBhvr>
                                    </p:animEffect>
                                  </p:childTnLst>
                                </p:cTn>
                              </p:par>
                            </p:childTnLst>
                          </p:cTn>
                        </p:par>
                      </p:childTnLst>
                    </p:cTn>
                  </p:par>
                  <p:par>
                    <p:cTn id="160" fill="hold">
                      <p:stCondLst>
                        <p:cond delay="indefinite"/>
                      </p:stCondLst>
                      <p:childTnLst>
                        <p:par>
                          <p:cTn id="161" fill="hold">
                            <p:stCondLst>
                              <p:cond delay="0"/>
                            </p:stCondLst>
                            <p:childTnLst>
                              <p:par>
                                <p:cTn id="162" presetID="24" presetClass="emph" presetSubtype="0" fill="hold" nodeType="clickEffect">
                                  <p:stCondLst>
                                    <p:cond delay="0"/>
                                  </p:stCondLst>
                                  <p:childTnLst>
                                    <p:animClr clrSpc="hsl" dir="cw">
                                      <p:cBhvr override="childStyle">
                                        <p:cTn id="163" dur="500" fill="hold"/>
                                        <p:tgtEl>
                                          <p:spTgt spid="3">
                                            <p:txEl>
                                              <p:pRg st="9" end="9"/>
                                            </p:txEl>
                                          </p:spTgt>
                                        </p:tgtEl>
                                        <p:attrNameLst>
                                          <p:attrName>style.color</p:attrName>
                                        </p:attrNameLst>
                                      </p:cBhvr>
                                      <p:by>
                                        <p:hsl h="0" s="-12549" l="-25098"/>
                                      </p:by>
                                    </p:animClr>
                                    <p:animClr clrSpc="hsl" dir="cw">
                                      <p:cBhvr>
                                        <p:cTn id="164" dur="500" fill="hold"/>
                                        <p:tgtEl>
                                          <p:spTgt spid="3">
                                            <p:txEl>
                                              <p:pRg st="9" end="9"/>
                                            </p:txEl>
                                          </p:spTgt>
                                        </p:tgtEl>
                                        <p:attrNameLst>
                                          <p:attrName>fillcolor</p:attrName>
                                        </p:attrNameLst>
                                      </p:cBhvr>
                                      <p:by>
                                        <p:hsl h="0" s="-12549" l="-25098"/>
                                      </p:by>
                                    </p:animClr>
                                    <p:animClr clrSpc="hsl" dir="cw">
                                      <p:cBhvr>
                                        <p:cTn id="165" dur="500" fill="hold"/>
                                        <p:tgtEl>
                                          <p:spTgt spid="3">
                                            <p:txEl>
                                              <p:pRg st="9" end="9"/>
                                            </p:txEl>
                                          </p:spTgt>
                                        </p:tgtEl>
                                        <p:attrNameLst>
                                          <p:attrName>stroke.color</p:attrName>
                                        </p:attrNameLst>
                                      </p:cBhvr>
                                      <p:by>
                                        <p:hsl h="0" s="-12549" l="-25098"/>
                                      </p:by>
                                    </p:animClr>
                                    <p:set>
                                      <p:cBhvr>
                                        <p:cTn id="166" dur="500" fill="hold"/>
                                        <p:tgtEl>
                                          <p:spTgt spid="3">
                                            <p:txEl>
                                              <p:pRg st="9" end="9"/>
                                            </p:txEl>
                                          </p:spTgt>
                                        </p:tgtEl>
                                        <p:attrNameLst>
                                          <p:attrName>fill.type</p:attrName>
                                        </p:attrNameLst>
                                      </p:cBhvr>
                                      <p:to>
                                        <p:strVal val="solid"/>
                                      </p:to>
                                    </p:set>
                                  </p:childTnLst>
                                </p:cTn>
                              </p:par>
                              <p:par>
                                <p:cTn id="167" presetID="10" presetClass="exit" presetSubtype="0" fill="hold" grpId="1" nodeType="withEffect">
                                  <p:stCondLst>
                                    <p:cond delay="0"/>
                                  </p:stCondLst>
                                  <p:childTnLst>
                                    <p:animEffect transition="out" filter="fade">
                                      <p:cBhvr>
                                        <p:cTn id="168" dur="500"/>
                                        <p:tgtEl>
                                          <p:spTgt spid="13"/>
                                        </p:tgtEl>
                                      </p:cBhvr>
                                    </p:animEffect>
                                    <p:set>
                                      <p:cBhvr>
                                        <p:cTn id="169" dur="1" fill="hold">
                                          <p:stCondLst>
                                            <p:cond delay="499"/>
                                          </p:stCondLst>
                                        </p:cTn>
                                        <p:tgtEl>
                                          <p:spTgt spid="13"/>
                                        </p:tgtEl>
                                        <p:attrNameLst>
                                          <p:attrName>style.visibility</p:attrName>
                                        </p:attrNameLst>
                                      </p:cBhvr>
                                      <p:to>
                                        <p:strVal val="hidden"/>
                                      </p:to>
                                    </p:set>
                                  </p:childTnLst>
                                </p:cTn>
                              </p:par>
                              <p:par>
                                <p:cTn id="170" presetID="10" presetClass="entr" presetSubtype="0" fill="hold" nodeType="withEffect">
                                  <p:stCondLst>
                                    <p:cond delay="0"/>
                                  </p:stCondLst>
                                  <p:childTnLst>
                                    <p:set>
                                      <p:cBhvr>
                                        <p:cTn id="171" dur="1" fill="hold">
                                          <p:stCondLst>
                                            <p:cond delay="0"/>
                                          </p:stCondLst>
                                        </p:cTn>
                                        <p:tgtEl>
                                          <p:spTgt spid="3">
                                            <p:txEl>
                                              <p:pRg st="10" end="10"/>
                                            </p:txEl>
                                          </p:spTgt>
                                        </p:tgtEl>
                                        <p:attrNameLst>
                                          <p:attrName>style.visibility</p:attrName>
                                        </p:attrNameLst>
                                      </p:cBhvr>
                                      <p:to>
                                        <p:strVal val="visible"/>
                                      </p:to>
                                    </p:set>
                                    <p:animEffect transition="in" filter="fade">
                                      <p:cBhvr>
                                        <p:cTn id="172" dur="500"/>
                                        <p:tgtEl>
                                          <p:spTgt spid="3">
                                            <p:txEl>
                                              <p:pRg st="10" end="10"/>
                                            </p:txEl>
                                          </p:spTgt>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4"/>
                                        </p:tgtEl>
                                        <p:attrNameLst>
                                          <p:attrName>style.visibility</p:attrName>
                                        </p:attrNameLst>
                                      </p:cBhvr>
                                      <p:to>
                                        <p:strVal val="visible"/>
                                      </p:to>
                                    </p:set>
                                    <p:animEffect transition="in" filter="fade">
                                      <p:cBhvr>
                                        <p:cTn id="1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5" grpId="0" animBg="1"/>
      <p:bldP spid="15" grpId="1" animBg="1"/>
      <p:bldP spid="16" grpId="0" animBg="1"/>
      <p:bldP spid="16"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Analysis Reports for Cases</a:t>
            </a:r>
          </a:p>
        </p:txBody>
      </p:sp>
      <p:pic>
        <p:nvPicPr>
          <p:cNvPr id="4" name="Picture 3"/>
          <p:cNvPicPr>
            <a:picLocks noChangeAspect="1"/>
          </p:cNvPicPr>
          <p:nvPr/>
        </p:nvPicPr>
        <p:blipFill>
          <a:blip r:embed="rId3"/>
          <a:stretch>
            <a:fillRect/>
          </a:stretch>
        </p:blipFill>
        <p:spPr>
          <a:xfrm>
            <a:off x="2214801" y="2237746"/>
            <a:ext cx="8528752" cy="2615277"/>
          </a:xfrm>
          <a:prstGeom prst="rect">
            <a:avLst/>
          </a:prstGeom>
          <a:effectLst>
            <a:glow rad="101600">
              <a:schemeClr val="tx1">
                <a:alpha val="60000"/>
              </a:schemeClr>
            </a:glo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9869" y="1877371"/>
            <a:ext cx="7918615" cy="3336028"/>
          </a:xfrm>
          <a:prstGeom prst="rect">
            <a:avLst/>
          </a:prstGeom>
          <a:effectLst>
            <a:glow rad="101600">
              <a:schemeClr val="tx1">
                <a:alpha val="60000"/>
              </a:schemeClr>
            </a:glo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5022" y="1445138"/>
            <a:ext cx="4568307" cy="5343288"/>
          </a:xfrm>
          <a:prstGeom prst="rect">
            <a:avLst/>
          </a:prstGeom>
          <a:effectLst>
            <a:glow rad="101600">
              <a:schemeClr val="tx1">
                <a:alpha val="60000"/>
              </a:schemeClr>
            </a:glow>
          </a:effectLst>
        </p:spPr>
      </p:pic>
    </p:spTree>
    <p:extLst>
      <p:ext uri="{BB962C8B-B14F-4D97-AF65-F5344CB8AC3E}">
        <p14:creationId xmlns:p14="http://schemas.microsoft.com/office/powerpoint/2010/main" val="3798100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Understanding the Forms Manager &amp; Forms Viewer</a:t>
            </a:r>
          </a:p>
        </p:txBody>
      </p:sp>
      <p:sp>
        <p:nvSpPr>
          <p:cNvPr id="3" name="Text Placeholder 2"/>
          <p:cNvSpPr>
            <a:spLocks noGrp="1"/>
          </p:cNvSpPr>
          <p:nvPr>
            <p:ph type="body" sz="quarter" idx="10"/>
          </p:nvPr>
        </p:nvSpPr>
        <p:spPr>
          <a:xfrm>
            <a:off x="8604067" y="1532707"/>
            <a:ext cx="2628191" cy="2850450"/>
          </a:xfrm>
        </p:spPr>
        <p:txBody>
          <a:bodyPr>
            <a:normAutofit/>
          </a:bodyPr>
          <a:lstStyle/>
          <a:p>
            <a:pPr>
              <a:buClr>
                <a:srgbClr val="FFFF00"/>
              </a:buClr>
              <a:buFont typeface="Wingdings" panose="05000000000000000000" pitchFamily="2" charset="2"/>
              <a:buChar char="Ø"/>
            </a:pPr>
            <a:r>
              <a:rPr lang="en-US" dirty="0"/>
              <a:t> The</a:t>
            </a:r>
            <a:r>
              <a:rPr lang="en-US" b="1" dirty="0"/>
              <a:t> Forms Manager</a:t>
            </a:r>
            <a:r>
              <a:rPr lang="en-US" dirty="0"/>
              <a:t> is the first screen users see when they log into TraCS</a:t>
            </a:r>
          </a:p>
          <a:p>
            <a:pPr lvl="2">
              <a:buClr>
                <a:srgbClr val="FFFF00"/>
              </a:buClr>
              <a:buFont typeface="Courier New" panose="02070309020205020404" pitchFamily="49" charset="0"/>
              <a:buChar char="o"/>
            </a:pPr>
            <a:r>
              <a:rPr lang="en-US" dirty="0"/>
              <a:t> Ribbon Controls</a:t>
            </a:r>
          </a:p>
          <a:p>
            <a:pPr lvl="2">
              <a:buClr>
                <a:srgbClr val="FFFF00"/>
              </a:buClr>
              <a:buFont typeface="Courier New" panose="02070309020205020404" pitchFamily="49" charset="0"/>
              <a:buChar char="o"/>
            </a:pPr>
            <a:r>
              <a:rPr lang="en-US" dirty="0"/>
              <a:t> Forms Grid</a:t>
            </a:r>
          </a:p>
          <a:p>
            <a:pPr lvl="2">
              <a:buClr>
                <a:srgbClr val="FFFF00"/>
              </a:buClr>
              <a:buFont typeface="Courier New" panose="02070309020205020404" pitchFamily="49" charset="0"/>
              <a:buChar char="o"/>
            </a:pPr>
            <a:r>
              <a:rPr lang="en-US" dirty="0"/>
              <a:t> Navigation Panel</a:t>
            </a:r>
          </a:p>
          <a:p>
            <a:pPr lvl="2">
              <a:buClr>
                <a:srgbClr val="FFFF00"/>
              </a:buClr>
              <a:buFont typeface="Courier New" panose="02070309020205020404" pitchFamily="49" charset="0"/>
              <a:buChar char="o"/>
            </a:pPr>
            <a:r>
              <a:rPr lang="en-US" dirty="0"/>
              <a:t> Search Box</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747" y="1572388"/>
            <a:ext cx="6749396" cy="5149917"/>
          </a:xfrm>
          <a:prstGeom prst="rect">
            <a:avLst/>
          </a:prstGeom>
          <a:effectLst>
            <a:glow rad="101600">
              <a:schemeClr val="tx1">
                <a:alpha val="60000"/>
              </a:schemeClr>
            </a:glow>
          </a:effectLst>
        </p:spPr>
      </p:pic>
      <p:cxnSp>
        <p:nvCxnSpPr>
          <p:cNvPr id="7" name="Straight Arrow Connector 6"/>
          <p:cNvCxnSpPr/>
          <p:nvPr/>
        </p:nvCxnSpPr>
        <p:spPr>
          <a:xfrm flipH="1" flipV="1">
            <a:off x="6857355" y="2159726"/>
            <a:ext cx="1663337" cy="775063"/>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6857356" y="3095777"/>
            <a:ext cx="1663336" cy="247498"/>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659826" y="3735248"/>
            <a:ext cx="5860866" cy="22909"/>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6528627" y="4189041"/>
            <a:ext cx="1992066" cy="1370452"/>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a:xfrm>
            <a:off x="8789963" y="1572388"/>
            <a:ext cx="2628191" cy="514991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bg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a:buClr>
                <a:srgbClr val="FFFF00"/>
              </a:buClr>
              <a:buFont typeface="Wingdings" panose="05000000000000000000" pitchFamily="2" charset="2"/>
              <a:buChar char="Ø"/>
            </a:pPr>
            <a:r>
              <a:rPr lang="en-US" dirty="0">
                <a:latin typeface="Segoe UI" panose="020B0502040204020203" pitchFamily="34" charset="0"/>
                <a:cs typeface="Segoe UI" panose="020B0502040204020203" pitchFamily="34" charset="0"/>
              </a:rPr>
              <a:t> The </a:t>
            </a:r>
            <a:r>
              <a:rPr lang="en-US" b="1" dirty="0">
                <a:latin typeface="Segoe UI" panose="020B0502040204020203" pitchFamily="34" charset="0"/>
                <a:cs typeface="Segoe UI" panose="020B0502040204020203" pitchFamily="34" charset="0"/>
              </a:rPr>
              <a:t>Forms Viewer</a:t>
            </a:r>
            <a:r>
              <a:rPr lang="en-US" dirty="0">
                <a:latin typeface="Segoe UI" panose="020B0502040204020203" pitchFamily="34" charset="0"/>
                <a:cs typeface="Segoe UI" panose="020B0502040204020203" pitchFamily="34" charset="0"/>
              </a:rPr>
              <a:t> appears when a form is created or opened in the Forms Manager. </a:t>
            </a:r>
          </a:p>
          <a:p>
            <a:pPr lvl="1">
              <a:buClr>
                <a:srgbClr val="FFFF00"/>
              </a:buClr>
              <a:buFont typeface="Courier New" panose="02070309020205020404" pitchFamily="49" charset="0"/>
              <a:buChar char="o"/>
            </a:pPr>
            <a:r>
              <a:rPr lang="en-US" dirty="0">
                <a:latin typeface="Segoe UI" panose="020B0502040204020203" pitchFamily="34" charset="0"/>
                <a:cs typeface="Segoe UI" panose="020B0502040204020203" pitchFamily="34" charset="0"/>
              </a:rPr>
              <a:t>Ribbon Controls</a:t>
            </a:r>
          </a:p>
          <a:p>
            <a:pPr lvl="1">
              <a:buClr>
                <a:srgbClr val="FFFF00"/>
              </a:buClr>
              <a:buFont typeface="Courier New" panose="02070309020205020404" pitchFamily="49" charset="0"/>
              <a:buChar char="o"/>
            </a:pPr>
            <a:r>
              <a:rPr lang="en-US" dirty="0">
                <a:latin typeface="Segoe UI" panose="020B0502040204020203" pitchFamily="34" charset="0"/>
                <a:cs typeface="Segoe UI" panose="020B0502040204020203" pitchFamily="34" charset="0"/>
              </a:rPr>
              <a:t>Databar</a:t>
            </a:r>
          </a:p>
          <a:p>
            <a:pPr lvl="1">
              <a:buClr>
                <a:srgbClr val="FFFF00"/>
              </a:buClr>
              <a:buFont typeface="Courier New" panose="02070309020205020404" pitchFamily="49" charset="0"/>
              <a:buChar char="o"/>
            </a:pPr>
            <a:r>
              <a:rPr lang="en-US" dirty="0">
                <a:latin typeface="Segoe UI" panose="020B0502040204020203" pitchFamily="34" charset="0"/>
                <a:cs typeface="Segoe UI" panose="020B0502040204020203" pitchFamily="34" charset="0"/>
              </a:rPr>
              <a:t>Navigation Panel</a:t>
            </a:r>
          </a:p>
          <a:p>
            <a:pPr lvl="1">
              <a:buClr>
                <a:srgbClr val="FFFF00"/>
              </a:buClr>
              <a:buFont typeface="Courier New" panose="02070309020205020404" pitchFamily="49" charset="0"/>
              <a:buChar char="o"/>
            </a:pPr>
            <a:r>
              <a:rPr lang="en-US" dirty="0">
                <a:latin typeface="Segoe UI" panose="020B0502040204020203" pitchFamily="34" charset="0"/>
                <a:cs typeface="Segoe UI" panose="020B0502040204020203" pitchFamily="34" charset="0"/>
              </a:rPr>
              <a:t>Form Window</a:t>
            </a:r>
          </a:p>
        </p:txBody>
      </p:sp>
      <p:pic>
        <p:nvPicPr>
          <p:cNvPr id="18" name="Picture 17"/>
          <p:cNvPicPr>
            <a:picLocks noChangeAspect="1"/>
          </p:cNvPicPr>
          <p:nvPr/>
        </p:nvPicPr>
        <p:blipFill rotWithShape="1">
          <a:blip r:embed="rId4">
            <a:extLst>
              <a:ext uri="{28A0092B-C50C-407E-A947-70E740481C1C}">
                <a14:useLocalDpi xmlns:a14="http://schemas.microsoft.com/office/drawing/2010/main" val="0"/>
              </a:ext>
            </a:extLst>
          </a:blip>
          <a:srcRect r="22308"/>
          <a:stretch/>
        </p:blipFill>
        <p:spPr>
          <a:xfrm>
            <a:off x="1858392" y="1532707"/>
            <a:ext cx="6732105" cy="5149918"/>
          </a:xfrm>
          <a:prstGeom prst="rect">
            <a:avLst/>
          </a:prstGeom>
          <a:effectLst>
            <a:glow rad="101600">
              <a:schemeClr val="tx1">
                <a:alpha val="60000"/>
              </a:schemeClr>
            </a:glow>
          </a:effectLst>
        </p:spPr>
      </p:pic>
      <p:cxnSp>
        <p:nvCxnSpPr>
          <p:cNvPr id="21" name="Straight Arrow Connector 20"/>
          <p:cNvCxnSpPr/>
          <p:nvPr/>
        </p:nvCxnSpPr>
        <p:spPr>
          <a:xfrm flipH="1" flipV="1">
            <a:off x="6887394" y="2077278"/>
            <a:ext cx="1866758" cy="857511"/>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7158966" y="2797285"/>
            <a:ext cx="1590262" cy="548773"/>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2553933" y="3527968"/>
            <a:ext cx="6195295" cy="231050"/>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cxnSpLocks/>
          </p:cNvCxnSpPr>
          <p:nvPr/>
        </p:nvCxnSpPr>
        <p:spPr>
          <a:xfrm flipH="1">
            <a:off x="7256194" y="4227951"/>
            <a:ext cx="1493034" cy="1008908"/>
          </a:xfrm>
          <a:prstGeom prst="straightConnector1">
            <a:avLst/>
          </a:prstGeom>
          <a:ln w="38100">
            <a:solidFill>
              <a:srgbClr val="FF0000"/>
            </a:solidFill>
            <a:prstDash val="lgDash"/>
            <a:tailEnd type="triangle"/>
          </a:ln>
          <a:effectLst>
            <a:glow rad="25400">
              <a:schemeClr val="tx1">
                <a:alpha val="60000"/>
              </a:scheme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52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4" presetClass="emph" presetSubtype="0" fill="hold" grpId="1" nodeType="clickEffect">
                                  <p:stCondLst>
                                    <p:cond delay="0"/>
                                  </p:stCondLst>
                                  <p:childTnLst>
                                    <p:animClr clrSpc="hsl" dir="cw">
                                      <p:cBhvr override="childStyle">
                                        <p:cTn id="12" dur="500" fill="hold"/>
                                        <p:tgtEl>
                                          <p:spTgt spid="3">
                                            <p:txEl>
                                              <p:pRg st="1" end="1"/>
                                            </p:txEl>
                                          </p:spTgt>
                                        </p:tgtEl>
                                        <p:attrNameLst>
                                          <p:attrName>style.color</p:attrName>
                                        </p:attrNameLst>
                                      </p:cBhvr>
                                      <p:by>
                                        <p:hsl h="0" s="-12549" l="-25098"/>
                                      </p:by>
                                    </p:animClr>
                                    <p:animClr clrSpc="hsl" dir="cw">
                                      <p:cBhvr>
                                        <p:cTn id="13" dur="500" fill="hold"/>
                                        <p:tgtEl>
                                          <p:spTgt spid="3">
                                            <p:txEl>
                                              <p:pRg st="1" end="1"/>
                                            </p:txEl>
                                          </p:spTgt>
                                        </p:tgtEl>
                                        <p:attrNameLst>
                                          <p:attrName>fillcolor</p:attrName>
                                        </p:attrNameLst>
                                      </p:cBhvr>
                                      <p:by>
                                        <p:hsl h="0" s="-12549" l="-25098"/>
                                      </p:by>
                                    </p:animClr>
                                    <p:animClr clrSpc="hsl" dir="cw">
                                      <p:cBhvr>
                                        <p:cTn id="14" dur="500" fill="hold"/>
                                        <p:tgtEl>
                                          <p:spTgt spid="3">
                                            <p:txEl>
                                              <p:pRg st="1" end="1"/>
                                            </p:txEl>
                                          </p:spTgt>
                                        </p:tgtEl>
                                        <p:attrNameLst>
                                          <p:attrName>stroke.color</p:attrName>
                                        </p:attrNameLst>
                                      </p:cBhvr>
                                      <p:by>
                                        <p:hsl h="0" s="-12549" l="-25098"/>
                                      </p:by>
                                    </p:animClr>
                                    <p:set>
                                      <p:cBhvr>
                                        <p:cTn id="15" dur="500" fill="hold"/>
                                        <p:tgtEl>
                                          <p:spTgt spid="3">
                                            <p:txEl>
                                              <p:pRg st="1" end="1"/>
                                            </p:txEl>
                                          </p:spTgt>
                                        </p:tgtEl>
                                        <p:attrNameLst>
                                          <p:attrName>fill.type</p:attrName>
                                        </p:attrNameLst>
                                      </p:cBhvr>
                                      <p:to>
                                        <p:strVal val="solid"/>
                                      </p:to>
                                    </p:set>
                                  </p:childTnLst>
                                </p:cTn>
                              </p:par>
                              <p:par>
                                <p:cTn id="16" presetID="24" presetClass="emph" presetSubtype="0" fill="hold" nodeType="withEffect">
                                  <p:stCondLst>
                                    <p:cond delay="0"/>
                                  </p:stCondLst>
                                  <p:childTnLst>
                                    <p:animClr clrSpc="hsl" dir="cw">
                                      <p:cBhvr override="childStyle">
                                        <p:cTn id="17" dur="500" fill="hold"/>
                                        <p:tgtEl>
                                          <p:spTgt spid="7"/>
                                        </p:tgtEl>
                                        <p:attrNameLst>
                                          <p:attrName>style.color</p:attrName>
                                        </p:attrNameLst>
                                      </p:cBhvr>
                                      <p:by>
                                        <p:hsl h="0" s="-12549" l="-25098"/>
                                      </p:by>
                                    </p:animClr>
                                    <p:animClr clrSpc="hsl" dir="cw">
                                      <p:cBhvr>
                                        <p:cTn id="18" dur="500" fill="hold"/>
                                        <p:tgtEl>
                                          <p:spTgt spid="7"/>
                                        </p:tgtEl>
                                        <p:attrNameLst>
                                          <p:attrName>fillcolor</p:attrName>
                                        </p:attrNameLst>
                                      </p:cBhvr>
                                      <p:by>
                                        <p:hsl h="0" s="-12549" l="-25098"/>
                                      </p:by>
                                    </p:animClr>
                                    <p:animClr clrSpc="hsl" dir="cw">
                                      <p:cBhvr>
                                        <p:cTn id="19" dur="500" fill="hold"/>
                                        <p:tgtEl>
                                          <p:spTgt spid="7"/>
                                        </p:tgtEl>
                                        <p:attrNameLst>
                                          <p:attrName>stroke.color</p:attrName>
                                        </p:attrNameLst>
                                      </p:cBhvr>
                                      <p:by>
                                        <p:hsl h="0" s="-12549" l="-25098"/>
                                      </p:by>
                                    </p:animClr>
                                    <p:set>
                                      <p:cBhvr>
                                        <p:cTn id="20" dur="500" fill="hold"/>
                                        <p:tgtEl>
                                          <p:spTgt spid="7"/>
                                        </p:tgtEl>
                                        <p:attrNameLst>
                                          <p:attrName>fill.type</p:attrName>
                                        </p:attrNameLst>
                                      </p:cBhvr>
                                      <p:to>
                                        <p:strVal val="solid"/>
                                      </p:to>
                                    </p:set>
                                  </p:childTnLst>
                                </p:cTn>
                              </p:par>
                              <p:par>
                                <p:cTn id="21" presetID="1"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24" presetClass="emph" presetSubtype="0" fill="hold" grpId="1" nodeType="withEffect">
                                  <p:stCondLst>
                                    <p:cond delay="0"/>
                                  </p:stCondLst>
                                  <p:childTnLst>
                                    <p:animClr clrSpc="hsl" dir="cw">
                                      <p:cBhvr override="childStyle">
                                        <p:cTn id="26" dur="500" fill="hold"/>
                                        <p:tgtEl>
                                          <p:spTgt spid="3">
                                            <p:txEl>
                                              <p:pRg st="2" end="2"/>
                                            </p:txEl>
                                          </p:spTgt>
                                        </p:tgtEl>
                                        <p:attrNameLst>
                                          <p:attrName>style.color</p:attrName>
                                        </p:attrNameLst>
                                      </p:cBhvr>
                                      <p:by>
                                        <p:hsl h="0" s="-12549" l="-25098"/>
                                      </p:by>
                                    </p:animClr>
                                    <p:animClr clrSpc="hsl" dir="cw">
                                      <p:cBhvr>
                                        <p:cTn id="27" dur="500" fill="hold"/>
                                        <p:tgtEl>
                                          <p:spTgt spid="3">
                                            <p:txEl>
                                              <p:pRg st="2" end="2"/>
                                            </p:txEl>
                                          </p:spTgt>
                                        </p:tgtEl>
                                        <p:attrNameLst>
                                          <p:attrName>fillcolor</p:attrName>
                                        </p:attrNameLst>
                                      </p:cBhvr>
                                      <p:by>
                                        <p:hsl h="0" s="-12549" l="-25098"/>
                                      </p:by>
                                    </p:animClr>
                                    <p:animClr clrSpc="hsl" dir="cw">
                                      <p:cBhvr>
                                        <p:cTn id="28" dur="500" fill="hold"/>
                                        <p:tgtEl>
                                          <p:spTgt spid="3">
                                            <p:txEl>
                                              <p:pRg st="2" end="2"/>
                                            </p:txEl>
                                          </p:spTgt>
                                        </p:tgtEl>
                                        <p:attrNameLst>
                                          <p:attrName>stroke.color</p:attrName>
                                        </p:attrNameLst>
                                      </p:cBhvr>
                                      <p:by>
                                        <p:hsl h="0" s="-12549" l="-25098"/>
                                      </p:by>
                                    </p:animClr>
                                    <p:set>
                                      <p:cBhvr>
                                        <p:cTn id="29" dur="500" fill="hold"/>
                                        <p:tgtEl>
                                          <p:spTgt spid="3">
                                            <p:txEl>
                                              <p:pRg st="2" end="2"/>
                                            </p:txEl>
                                          </p:spTgt>
                                        </p:tgtEl>
                                        <p:attrNameLst>
                                          <p:attrName>fill.type</p:attrName>
                                        </p:attrNameLst>
                                      </p:cBhvr>
                                      <p:to>
                                        <p:strVal val="solid"/>
                                      </p:to>
                                    </p:set>
                                  </p:childTnLst>
                                </p:cTn>
                              </p:par>
                              <p:par>
                                <p:cTn id="30" presetID="24" presetClass="emph" presetSubtype="0" fill="hold" nodeType="withEffect">
                                  <p:stCondLst>
                                    <p:cond delay="0"/>
                                  </p:stCondLst>
                                  <p:childTnLst>
                                    <p:animClr clrSpc="hsl" dir="cw">
                                      <p:cBhvr override="childStyle">
                                        <p:cTn id="31" dur="500" fill="hold"/>
                                        <p:tgtEl>
                                          <p:spTgt spid="8"/>
                                        </p:tgtEl>
                                        <p:attrNameLst>
                                          <p:attrName>style.color</p:attrName>
                                        </p:attrNameLst>
                                      </p:cBhvr>
                                      <p:by>
                                        <p:hsl h="0" s="-12549" l="-25098"/>
                                      </p:by>
                                    </p:animClr>
                                    <p:animClr clrSpc="hsl" dir="cw">
                                      <p:cBhvr>
                                        <p:cTn id="32" dur="500" fill="hold"/>
                                        <p:tgtEl>
                                          <p:spTgt spid="8"/>
                                        </p:tgtEl>
                                        <p:attrNameLst>
                                          <p:attrName>fillcolor</p:attrName>
                                        </p:attrNameLst>
                                      </p:cBhvr>
                                      <p:by>
                                        <p:hsl h="0" s="-12549" l="-25098"/>
                                      </p:by>
                                    </p:animClr>
                                    <p:animClr clrSpc="hsl" dir="cw">
                                      <p:cBhvr>
                                        <p:cTn id="33" dur="500" fill="hold"/>
                                        <p:tgtEl>
                                          <p:spTgt spid="8"/>
                                        </p:tgtEl>
                                        <p:attrNameLst>
                                          <p:attrName>stroke.color</p:attrName>
                                        </p:attrNameLst>
                                      </p:cBhvr>
                                      <p:by>
                                        <p:hsl h="0" s="-12549" l="-25098"/>
                                      </p:by>
                                    </p:animClr>
                                    <p:set>
                                      <p:cBhvr>
                                        <p:cTn id="34" dur="500" fill="hold"/>
                                        <p:tgtEl>
                                          <p:spTgt spid="8"/>
                                        </p:tgtEl>
                                        <p:attrNameLst>
                                          <p:attrName>fill.type</p:attrName>
                                        </p:attrNameLst>
                                      </p:cBhvr>
                                      <p:to>
                                        <p:strVal val="solid"/>
                                      </p:to>
                                    </p:set>
                                  </p:childTnLst>
                                </p:cTn>
                              </p:par>
                              <p:par>
                                <p:cTn id="35" presetID="1" presetClass="entr" presetSubtype="0"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24" presetClass="emph" presetSubtype="0" fill="hold" grpId="1" nodeType="withEffect">
                                  <p:stCondLst>
                                    <p:cond delay="0"/>
                                  </p:stCondLst>
                                  <p:childTnLst>
                                    <p:animClr clrSpc="hsl" dir="cw">
                                      <p:cBhvr override="childStyle">
                                        <p:cTn id="40" dur="500" fill="hold"/>
                                        <p:tgtEl>
                                          <p:spTgt spid="3">
                                            <p:txEl>
                                              <p:pRg st="3" end="3"/>
                                            </p:txEl>
                                          </p:spTgt>
                                        </p:tgtEl>
                                        <p:attrNameLst>
                                          <p:attrName>style.color</p:attrName>
                                        </p:attrNameLst>
                                      </p:cBhvr>
                                      <p:by>
                                        <p:hsl h="0" s="-12549" l="-25098"/>
                                      </p:by>
                                    </p:animClr>
                                    <p:animClr clrSpc="hsl" dir="cw">
                                      <p:cBhvr>
                                        <p:cTn id="41" dur="500" fill="hold"/>
                                        <p:tgtEl>
                                          <p:spTgt spid="3">
                                            <p:txEl>
                                              <p:pRg st="3" end="3"/>
                                            </p:txEl>
                                          </p:spTgt>
                                        </p:tgtEl>
                                        <p:attrNameLst>
                                          <p:attrName>fillcolor</p:attrName>
                                        </p:attrNameLst>
                                      </p:cBhvr>
                                      <p:by>
                                        <p:hsl h="0" s="-12549" l="-25098"/>
                                      </p:by>
                                    </p:animClr>
                                    <p:animClr clrSpc="hsl" dir="cw">
                                      <p:cBhvr>
                                        <p:cTn id="42" dur="500" fill="hold"/>
                                        <p:tgtEl>
                                          <p:spTgt spid="3">
                                            <p:txEl>
                                              <p:pRg st="3" end="3"/>
                                            </p:txEl>
                                          </p:spTgt>
                                        </p:tgtEl>
                                        <p:attrNameLst>
                                          <p:attrName>stroke.color</p:attrName>
                                        </p:attrNameLst>
                                      </p:cBhvr>
                                      <p:by>
                                        <p:hsl h="0" s="-12549" l="-25098"/>
                                      </p:by>
                                    </p:animClr>
                                    <p:set>
                                      <p:cBhvr>
                                        <p:cTn id="43" dur="500" fill="hold"/>
                                        <p:tgtEl>
                                          <p:spTgt spid="3">
                                            <p:txEl>
                                              <p:pRg st="3" end="3"/>
                                            </p:txEl>
                                          </p:spTgt>
                                        </p:tgtEl>
                                        <p:attrNameLst>
                                          <p:attrName>fill.type</p:attrName>
                                        </p:attrNameLst>
                                      </p:cBhvr>
                                      <p:to>
                                        <p:strVal val="solid"/>
                                      </p:to>
                                    </p:set>
                                  </p:childTnLst>
                                </p:cTn>
                              </p:par>
                              <p:par>
                                <p:cTn id="44" presetID="24" presetClass="emph" presetSubtype="0" fill="hold" nodeType="withEffect">
                                  <p:stCondLst>
                                    <p:cond delay="0"/>
                                  </p:stCondLst>
                                  <p:childTnLst>
                                    <p:animClr clrSpc="hsl" dir="cw">
                                      <p:cBhvr override="childStyle">
                                        <p:cTn id="45" dur="500" fill="hold"/>
                                        <p:tgtEl>
                                          <p:spTgt spid="10"/>
                                        </p:tgtEl>
                                        <p:attrNameLst>
                                          <p:attrName>style.color</p:attrName>
                                        </p:attrNameLst>
                                      </p:cBhvr>
                                      <p:by>
                                        <p:hsl h="0" s="-12549" l="-25098"/>
                                      </p:by>
                                    </p:animClr>
                                    <p:animClr clrSpc="hsl" dir="cw">
                                      <p:cBhvr>
                                        <p:cTn id="46" dur="500" fill="hold"/>
                                        <p:tgtEl>
                                          <p:spTgt spid="10"/>
                                        </p:tgtEl>
                                        <p:attrNameLst>
                                          <p:attrName>fillcolor</p:attrName>
                                        </p:attrNameLst>
                                      </p:cBhvr>
                                      <p:by>
                                        <p:hsl h="0" s="-12549" l="-25098"/>
                                      </p:by>
                                    </p:animClr>
                                    <p:animClr clrSpc="hsl" dir="cw">
                                      <p:cBhvr>
                                        <p:cTn id="47" dur="500" fill="hold"/>
                                        <p:tgtEl>
                                          <p:spTgt spid="10"/>
                                        </p:tgtEl>
                                        <p:attrNameLst>
                                          <p:attrName>stroke.color</p:attrName>
                                        </p:attrNameLst>
                                      </p:cBhvr>
                                      <p:by>
                                        <p:hsl h="0" s="-12549" l="-25098"/>
                                      </p:by>
                                    </p:animClr>
                                    <p:set>
                                      <p:cBhvr>
                                        <p:cTn id="48" dur="500" fill="hold"/>
                                        <p:tgtEl>
                                          <p:spTgt spid="10"/>
                                        </p:tgtEl>
                                        <p:attrNameLst>
                                          <p:attrName>fill.type</p:attrName>
                                        </p:attrNameLst>
                                      </p:cBhvr>
                                      <p:to>
                                        <p:strVal val="solid"/>
                                      </p:to>
                                    </p:set>
                                  </p:childTnLst>
                                </p:cTn>
                              </p:par>
                              <p:par>
                                <p:cTn id="49" presetID="1" presetClass="entr" presetSubtype="0" fill="hold" nodeType="with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3">
                                            <p:txEl>
                                              <p:pRg st="0" end="0"/>
                                            </p:txEl>
                                          </p:spTgt>
                                        </p:tgtEl>
                                      </p:cBhvr>
                                    </p:animEffect>
                                    <p:set>
                                      <p:cBhvr>
                                        <p:cTn id="57" dur="1" fill="hold">
                                          <p:stCondLst>
                                            <p:cond delay="499"/>
                                          </p:stCondLst>
                                        </p:cTn>
                                        <p:tgtEl>
                                          <p:spTgt spid="3">
                                            <p:txEl>
                                              <p:pRg st="0" end="0"/>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3">
                                            <p:txEl>
                                              <p:pRg st="1" end="1"/>
                                            </p:txEl>
                                          </p:spTgt>
                                        </p:tgtEl>
                                      </p:cBhvr>
                                    </p:animEffect>
                                    <p:set>
                                      <p:cBhvr>
                                        <p:cTn id="60" dur="1" fill="hold">
                                          <p:stCondLst>
                                            <p:cond delay="499"/>
                                          </p:stCondLst>
                                        </p:cTn>
                                        <p:tgtEl>
                                          <p:spTgt spid="3">
                                            <p:txEl>
                                              <p:pRg st="1" end="1"/>
                                            </p:txEl>
                                          </p:spTgt>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3">
                                            <p:txEl>
                                              <p:pRg st="2" end="2"/>
                                            </p:txEl>
                                          </p:spTgt>
                                        </p:tgtEl>
                                      </p:cBhvr>
                                    </p:animEffect>
                                    <p:set>
                                      <p:cBhvr>
                                        <p:cTn id="63" dur="1" fill="hold">
                                          <p:stCondLst>
                                            <p:cond delay="499"/>
                                          </p:stCondLst>
                                        </p:cTn>
                                        <p:tgtEl>
                                          <p:spTgt spid="3">
                                            <p:txEl>
                                              <p:pRg st="2" end="2"/>
                                            </p:txEl>
                                          </p:spTgt>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500"/>
                                        <p:tgtEl>
                                          <p:spTgt spid="3">
                                            <p:txEl>
                                              <p:pRg st="3" end="3"/>
                                            </p:txEl>
                                          </p:spTgt>
                                        </p:tgtEl>
                                      </p:cBhvr>
                                    </p:animEffect>
                                    <p:set>
                                      <p:cBhvr>
                                        <p:cTn id="66" dur="1" fill="hold">
                                          <p:stCondLst>
                                            <p:cond delay="499"/>
                                          </p:stCondLst>
                                        </p:cTn>
                                        <p:tgtEl>
                                          <p:spTgt spid="3">
                                            <p:txEl>
                                              <p:pRg st="3" end="3"/>
                                            </p:txEl>
                                          </p:spTgt>
                                        </p:tgtEl>
                                        <p:attrNameLst>
                                          <p:attrName>style.visibility</p:attrName>
                                        </p:attrNameLst>
                                      </p:cBhvr>
                                      <p:to>
                                        <p:strVal val="hidden"/>
                                      </p:to>
                                    </p:set>
                                  </p:childTnLst>
                                </p:cTn>
                              </p:par>
                              <p:par>
                                <p:cTn id="67" presetID="10" presetClass="exit" presetSubtype="0" fill="hold" grpId="0" nodeType="withEffect">
                                  <p:stCondLst>
                                    <p:cond delay="0"/>
                                  </p:stCondLst>
                                  <p:childTnLst>
                                    <p:animEffect transition="out" filter="fade">
                                      <p:cBhvr>
                                        <p:cTn id="68" dur="500"/>
                                        <p:tgtEl>
                                          <p:spTgt spid="3">
                                            <p:txEl>
                                              <p:pRg st="4" end="4"/>
                                            </p:txEl>
                                          </p:spTgt>
                                        </p:tgtEl>
                                      </p:cBhvr>
                                    </p:animEffect>
                                    <p:set>
                                      <p:cBhvr>
                                        <p:cTn id="69" dur="1" fill="hold">
                                          <p:stCondLst>
                                            <p:cond delay="499"/>
                                          </p:stCondLst>
                                        </p:cTn>
                                        <p:tgtEl>
                                          <p:spTgt spid="3">
                                            <p:txEl>
                                              <p:pRg st="4" end="4"/>
                                            </p:txEl>
                                          </p:spTgt>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7"/>
                                        </p:tgtEl>
                                      </p:cBhvr>
                                    </p:animEffect>
                                    <p:set>
                                      <p:cBhvr>
                                        <p:cTn id="72" dur="1" fill="hold">
                                          <p:stCondLst>
                                            <p:cond delay="499"/>
                                          </p:stCondLst>
                                        </p:cTn>
                                        <p:tgtEl>
                                          <p:spTgt spid="7"/>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10"/>
                                        </p:tgtEl>
                                      </p:cBhvr>
                                    </p:animEffect>
                                    <p:set>
                                      <p:cBhvr>
                                        <p:cTn id="78" dur="1" fill="hold">
                                          <p:stCondLst>
                                            <p:cond delay="499"/>
                                          </p:stCondLst>
                                        </p:cTn>
                                        <p:tgtEl>
                                          <p:spTgt spid="10"/>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15"/>
                                        </p:tgtEl>
                                      </p:cBhvr>
                                    </p:animEffect>
                                    <p:set>
                                      <p:cBhvr>
                                        <p:cTn id="81" dur="1" fill="hold">
                                          <p:stCondLst>
                                            <p:cond delay="499"/>
                                          </p:stCondLst>
                                        </p:cTn>
                                        <p:tgtEl>
                                          <p:spTgt spid="15"/>
                                        </p:tgtEl>
                                        <p:attrNameLst>
                                          <p:attrName>style.visibility</p:attrName>
                                        </p:attrNameLst>
                                      </p:cBhvr>
                                      <p:to>
                                        <p:strVal val="hidden"/>
                                      </p:to>
                                    </p:set>
                                  </p:childTnLst>
                                </p:cTn>
                              </p:par>
                              <p:par>
                                <p:cTn id="82" presetID="1" presetClass="entr" presetSubtype="0" fill="hold" nodeType="withEffect">
                                  <p:stCondLst>
                                    <p:cond delay="0"/>
                                  </p:stCondLst>
                                  <p:childTnLst>
                                    <p:set>
                                      <p:cBhvr>
                                        <p:cTn id="83" dur="1" fill="hold">
                                          <p:stCondLst>
                                            <p:cond delay="0"/>
                                          </p:stCondLst>
                                        </p:cTn>
                                        <p:tgtEl>
                                          <p:spTgt spid="17">
                                            <p:txEl>
                                              <p:pRg st="0" end="0"/>
                                            </p:txEl>
                                          </p:spTgt>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18"/>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nodeType="clickEffect">
                                  <p:stCondLst>
                                    <p:cond delay="0"/>
                                  </p:stCondLst>
                                  <p:childTnLst>
                                    <p:set>
                                      <p:cBhvr>
                                        <p:cTn id="89" dur="1" fill="hold">
                                          <p:stCondLst>
                                            <p:cond delay="0"/>
                                          </p:stCondLst>
                                        </p:cTn>
                                        <p:tgtEl>
                                          <p:spTgt spid="17">
                                            <p:txEl>
                                              <p:pRg st="1" end="1"/>
                                            </p:txEl>
                                          </p:spTgt>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21"/>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24" presetClass="emph" presetSubtype="0" fill="hold" grpId="0" nodeType="clickEffect">
                                  <p:stCondLst>
                                    <p:cond delay="0"/>
                                  </p:stCondLst>
                                  <p:childTnLst>
                                    <p:animClr clrSpc="hsl" dir="cw">
                                      <p:cBhvr override="childStyle">
                                        <p:cTn id="95" dur="500" fill="hold"/>
                                        <p:tgtEl>
                                          <p:spTgt spid="17">
                                            <p:txEl>
                                              <p:pRg st="1" end="1"/>
                                            </p:txEl>
                                          </p:spTgt>
                                        </p:tgtEl>
                                        <p:attrNameLst>
                                          <p:attrName>style.color</p:attrName>
                                        </p:attrNameLst>
                                      </p:cBhvr>
                                      <p:by>
                                        <p:hsl h="0" s="-12549" l="-25098"/>
                                      </p:by>
                                    </p:animClr>
                                    <p:animClr clrSpc="hsl" dir="cw">
                                      <p:cBhvr>
                                        <p:cTn id="96" dur="500" fill="hold"/>
                                        <p:tgtEl>
                                          <p:spTgt spid="17">
                                            <p:txEl>
                                              <p:pRg st="1" end="1"/>
                                            </p:txEl>
                                          </p:spTgt>
                                        </p:tgtEl>
                                        <p:attrNameLst>
                                          <p:attrName>fillcolor</p:attrName>
                                        </p:attrNameLst>
                                      </p:cBhvr>
                                      <p:by>
                                        <p:hsl h="0" s="-12549" l="-25098"/>
                                      </p:by>
                                    </p:animClr>
                                    <p:animClr clrSpc="hsl" dir="cw">
                                      <p:cBhvr>
                                        <p:cTn id="97" dur="500" fill="hold"/>
                                        <p:tgtEl>
                                          <p:spTgt spid="17">
                                            <p:txEl>
                                              <p:pRg st="1" end="1"/>
                                            </p:txEl>
                                          </p:spTgt>
                                        </p:tgtEl>
                                        <p:attrNameLst>
                                          <p:attrName>stroke.color</p:attrName>
                                        </p:attrNameLst>
                                      </p:cBhvr>
                                      <p:by>
                                        <p:hsl h="0" s="-12549" l="-25098"/>
                                      </p:by>
                                    </p:animClr>
                                    <p:set>
                                      <p:cBhvr>
                                        <p:cTn id="98" dur="500" fill="hold"/>
                                        <p:tgtEl>
                                          <p:spTgt spid="17">
                                            <p:txEl>
                                              <p:pRg st="1" end="1"/>
                                            </p:txEl>
                                          </p:spTgt>
                                        </p:tgtEl>
                                        <p:attrNameLst>
                                          <p:attrName>fill.type</p:attrName>
                                        </p:attrNameLst>
                                      </p:cBhvr>
                                      <p:to>
                                        <p:strVal val="solid"/>
                                      </p:to>
                                    </p:set>
                                  </p:childTnLst>
                                </p:cTn>
                              </p:par>
                              <p:par>
                                <p:cTn id="99" presetID="24" presetClass="emph" presetSubtype="0" fill="hold" nodeType="withEffect">
                                  <p:stCondLst>
                                    <p:cond delay="0"/>
                                  </p:stCondLst>
                                  <p:childTnLst>
                                    <p:animClr clrSpc="hsl" dir="cw">
                                      <p:cBhvr override="childStyle">
                                        <p:cTn id="100" dur="500" fill="hold"/>
                                        <p:tgtEl>
                                          <p:spTgt spid="21"/>
                                        </p:tgtEl>
                                        <p:attrNameLst>
                                          <p:attrName>style.color</p:attrName>
                                        </p:attrNameLst>
                                      </p:cBhvr>
                                      <p:by>
                                        <p:hsl h="0" s="-12549" l="-25098"/>
                                      </p:by>
                                    </p:animClr>
                                    <p:animClr clrSpc="hsl" dir="cw">
                                      <p:cBhvr>
                                        <p:cTn id="101" dur="500" fill="hold"/>
                                        <p:tgtEl>
                                          <p:spTgt spid="21"/>
                                        </p:tgtEl>
                                        <p:attrNameLst>
                                          <p:attrName>fillcolor</p:attrName>
                                        </p:attrNameLst>
                                      </p:cBhvr>
                                      <p:by>
                                        <p:hsl h="0" s="-12549" l="-25098"/>
                                      </p:by>
                                    </p:animClr>
                                    <p:animClr clrSpc="hsl" dir="cw">
                                      <p:cBhvr>
                                        <p:cTn id="102" dur="500" fill="hold"/>
                                        <p:tgtEl>
                                          <p:spTgt spid="21"/>
                                        </p:tgtEl>
                                        <p:attrNameLst>
                                          <p:attrName>stroke.color</p:attrName>
                                        </p:attrNameLst>
                                      </p:cBhvr>
                                      <p:by>
                                        <p:hsl h="0" s="-12549" l="-25098"/>
                                      </p:by>
                                    </p:animClr>
                                    <p:set>
                                      <p:cBhvr>
                                        <p:cTn id="103" dur="500" fill="hold"/>
                                        <p:tgtEl>
                                          <p:spTgt spid="21"/>
                                        </p:tgtEl>
                                        <p:attrNameLst>
                                          <p:attrName>fill.type</p:attrName>
                                        </p:attrNameLst>
                                      </p:cBhvr>
                                      <p:to>
                                        <p:strVal val="solid"/>
                                      </p:to>
                                    </p:set>
                                  </p:childTnLst>
                                </p:cTn>
                              </p:par>
                              <p:par>
                                <p:cTn id="104" presetID="1" presetClass="entr" presetSubtype="0" fill="hold" nodeType="withEffect">
                                  <p:stCondLst>
                                    <p:cond delay="0"/>
                                  </p:stCondLst>
                                  <p:childTnLst>
                                    <p:set>
                                      <p:cBhvr>
                                        <p:cTn id="105" dur="1" fill="hold">
                                          <p:stCondLst>
                                            <p:cond delay="0"/>
                                          </p:stCondLst>
                                        </p:cTn>
                                        <p:tgtEl>
                                          <p:spTgt spid="17">
                                            <p:txEl>
                                              <p:pRg st="2" end="2"/>
                                            </p:txEl>
                                          </p:spTgt>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22"/>
                                        </p:tgtEl>
                                        <p:attrNameLst>
                                          <p:attrName>style.visibility</p:attrName>
                                        </p:attrNameLst>
                                      </p:cBhvr>
                                      <p:to>
                                        <p:strVal val="visible"/>
                                      </p:to>
                                    </p:set>
                                  </p:childTnLst>
                                </p:cTn>
                              </p:par>
                              <p:par>
                                <p:cTn id="108" presetID="24" presetClass="emph" presetSubtype="0" fill="hold" grpId="0" nodeType="withEffect">
                                  <p:stCondLst>
                                    <p:cond delay="0"/>
                                  </p:stCondLst>
                                  <p:childTnLst>
                                    <p:animClr clrSpc="hsl" dir="cw">
                                      <p:cBhvr override="childStyle">
                                        <p:cTn id="109" dur="500" fill="hold"/>
                                        <p:tgtEl>
                                          <p:spTgt spid="17">
                                            <p:txEl>
                                              <p:pRg st="2" end="2"/>
                                            </p:txEl>
                                          </p:spTgt>
                                        </p:tgtEl>
                                        <p:attrNameLst>
                                          <p:attrName>style.color</p:attrName>
                                        </p:attrNameLst>
                                      </p:cBhvr>
                                      <p:by>
                                        <p:hsl h="0" s="-12549" l="-25098"/>
                                      </p:by>
                                    </p:animClr>
                                    <p:animClr clrSpc="hsl" dir="cw">
                                      <p:cBhvr>
                                        <p:cTn id="110" dur="500" fill="hold"/>
                                        <p:tgtEl>
                                          <p:spTgt spid="17">
                                            <p:txEl>
                                              <p:pRg st="2" end="2"/>
                                            </p:txEl>
                                          </p:spTgt>
                                        </p:tgtEl>
                                        <p:attrNameLst>
                                          <p:attrName>fillcolor</p:attrName>
                                        </p:attrNameLst>
                                      </p:cBhvr>
                                      <p:by>
                                        <p:hsl h="0" s="-12549" l="-25098"/>
                                      </p:by>
                                    </p:animClr>
                                    <p:animClr clrSpc="hsl" dir="cw">
                                      <p:cBhvr>
                                        <p:cTn id="111" dur="500" fill="hold"/>
                                        <p:tgtEl>
                                          <p:spTgt spid="17">
                                            <p:txEl>
                                              <p:pRg st="2" end="2"/>
                                            </p:txEl>
                                          </p:spTgt>
                                        </p:tgtEl>
                                        <p:attrNameLst>
                                          <p:attrName>stroke.color</p:attrName>
                                        </p:attrNameLst>
                                      </p:cBhvr>
                                      <p:by>
                                        <p:hsl h="0" s="-12549" l="-25098"/>
                                      </p:by>
                                    </p:animClr>
                                    <p:set>
                                      <p:cBhvr>
                                        <p:cTn id="112" dur="500" fill="hold"/>
                                        <p:tgtEl>
                                          <p:spTgt spid="17">
                                            <p:txEl>
                                              <p:pRg st="2" end="2"/>
                                            </p:txEl>
                                          </p:spTgt>
                                        </p:tgtEl>
                                        <p:attrNameLst>
                                          <p:attrName>fill.type</p:attrName>
                                        </p:attrNameLst>
                                      </p:cBhvr>
                                      <p:to>
                                        <p:strVal val="solid"/>
                                      </p:to>
                                    </p:set>
                                  </p:childTnLst>
                                </p:cTn>
                              </p:par>
                              <p:par>
                                <p:cTn id="113" presetID="24" presetClass="emph" presetSubtype="0" fill="hold" nodeType="withEffect">
                                  <p:stCondLst>
                                    <p:cond delay="0"/>
                                  </p:stCondLst>
                                  <p:childTnLst>
                                    <p:animClr clrSpc="hsl" dir="cw">
                                      <p:cBhvr override="childStyle">
                                        <p:cTn id="114" dur="500" fill="hold"/>
                                        <p:tgtEl>
                                          <p:spTgt spid="22"/>
                                        </p:tgtEl>
                                        <p:attrNameLst>
                                          <p:attrName>style.color</p:attrName>
                                        </p:attrNameLst>
                                      </p:cBhvr>
                                      <p:by>
                                        <p:hsl h="0" s="-12549" l="-25098"/>
                                      </p:by>
                                    </p:animClr>
                                    <p:animClr clrSpc="hsl" dir="cw">
                                      <p:cBhvr>
                                        <p:cTn id="115" dur="500" fill="hold"/>
                                        <p:tgtEl>
                                          <p:spTgt spid="22"/>
                                        </p:tgtEl>
                                        <p:attrNameLst>
                                          <p:attrName>fillcolor</p:attrName>
                                        </p:attrNameLst>
                                      </p:cBhvr>
                                      <p:by>
                                        <p:hsl h="0" s="-12549" l="-25098"/>
                                      </p:by>
                                    </p:animClr>
                                    <p:animClr clrSpc="hsl" dir="cw">
                                      <p:cBhvr>
                                        <p:cTn id="116" dur="500" fill="hold"/>
                                        <p:tgtEl>
                                          <p:spTgt spid="22"/>
                                        </p:tgtEl>
                                        <p:attrNameLst>
                                          <p:attrName>stroke.color</p:attrName>
                                        </p:attrNameLst>
                                      </p:cBhvr>
                                      <p:by>
                                        <p:hsl h="0" s="-12549" l="-25098"/>
                                      </p:by>
                                    </p:animClr>
                                    <p:set>
                                      <p:cBhvr>
                                        <p:cTn id="117" dur="500" fill="hold"/>
                                        <p:tgtEl>
                                          <p:spTgt spid="22"/>
                                        </p:tgtEl>
                                        <p:attrNameLst>
                                          <p:attrName>fill.type</p:attrName>
                                        </p:attrNameLst>
                                      </p:cBhvr>
                                      <p:to>
                                        <p:strVal val="solid"/>
                                      </p:to>
                                    </p:set>
                                  </p:childTnLst>
                                </p:cTn>
                              </p:par>
                              <p:par>
                                <p:cTn id="118" presetID="1" presetClass="entr" presetSubtype="0" fill="hold" nodeType="withEffect">
                                  <p:stCondLst>
                                    <p:cond delay="0"/>
                                  </p:stCondLst>
                                  <p:childTnLst>
                                    <p:set>
                                      <p:cBhvr>
                                        <p:cTn id="119" dur="1" fill="hold">
                                          <p:stCondLst>
                                            <p:cond delay="0"/>
                                          </p:stCondLst>
                                        </p:cTn>
                                        <p:tgtEl>
                                          <p:spTgt spid="17">
                                            <p:txEl>
                                              <p:pRg st="3" end="3"/>
                                            </p:txEl>
                                          </p:spTgt>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23"/>
                                        </p:tgtEl>
                                        <p:attrNameLst>
                                          <p:attrName>style.visibility</p:attrName>
                                        </p:attrNameLst>
                                      </p:cBhvr>
                                      <p:to>
                                        <p:strVal val="visible"/>
                                      </p:to>
                                    </p:set>
                                  </p:childTnLst>
                                </p:cTn>
                              </p:par>
                              <p:par>
                                <p:cTn id="122" presetID="24" presetClass="emph" presetSubtype="0" fill="hold" grpId="0" nodeType="withEffect">
                                  <p:stCondLst>
                                    <p:cond delay="0"/>
                                  </p:stCondLst>
                                  <p:childTnLst>
                                    <p:animClr clrSpc="hsl" dir="cw">
                                      <p:cBhvr override="childStyle">
                                        <p:cTn id="123" dur="500" fill="hold"/>
                                        <p:tgtEl>
                                          <p:spTgt spid="17">
                                            <p:txEl>
                                              <p:pRg st="3" end="3"/>
                                            </p:txEl>
                                          </p:spTgt>
                                        </p:tgtEl>
                                        <p:attrNameLst>
                                          <p:attrName>style.color</p:attrName>
                                        </p:attrNameLst>
                                      </p:cBhvr>
                                      <p:by>
                                        <p:hsl h="0" s="-12549" l="-25098"/>
                                      </p:by>
                                    </p:animClr>
                                    <p:animClr clrSpc="hsl" dir="cw">
                                      <p:cBhvr>
                                        <p:cTn id="124" dur="500" fill="hold"/>
                                        <p:tgtEl>
                                          <p:spTgt spid="17">
                                            <p:txEl>
                                              <p:pRg st="3" end="3"/>
                                            </p:txEl>
                                          </p:spTgt>
                                        </p:tgtEl>
                                        <p:attrNameLst>
                                          <p:attrName>fillcolor</p:attrName>
                                        </p:attrNameLst>
                                      </p:cBhvr>
                                      <p:by>
                                        <p:hsl h="0" s="-12549" l="-25098"/>
                                      </p:by>
                                    </p:animClr>
                                    <p:animClr clrSpc="hsl" dir="cw">
                                      <p:cBhvr>
                                        <p:cTn id="125" dur="500" fill="hold"/>
                                        <p:tgtEl>
                                          <p:spTgt spid="17">
                                            <p:txEl>
                                              <p:pRg st="3" end="3"/>
                                            </p:txEl>
                                          </p:spTgt>
                                        </p:tgtEl>
                                        <p:attrNameLst>
                                          <p:attrName>stroke.color</p:attrName>
                                        </p:attrNameLst>
                                      </p:cBhvr>
                                      <p:by>
                                        <p:hsl h="0" s="-12549" l="-25098"/>
                                      </p:by>
                                    </p:animClr>
                                    <p:set>
                                      <p:cBhvr>
                                        <p:cTn id="126" dur="500" fill="hold"/>
                                        <p:tgtEl>
                                          <p:spTgt spid="17">
                                            <p:txEl>
                                              <p:pRg st="3" end="3"/>
                                            </p:txEl>
                                          </p:spTgt>
                                        </p:tgtEl>
                                        <p:attrNameLst>
                                          <p:attrName>fill.type</p:attrName>
                                        </p:attrNameLst>
                                      </p:cBhvr>
                                      <p:to>
                                        <p:strVal val="solid"/>
                                      </p:to>
                                    </p:set>
                                  </p:childTnLst>
                                </p:cTn>
                              </p:par>
                              <p:par>
                                <p:cTn id="127" presetID="24" presetClass="emph" presetSubtype="0" fill="hold" nodeType="withEffect">
                                  <p:stCondLst>
                                    <p:cond delay="0"/>
                                  </p:stCondLst>
                                  <p:childTnLst>
                                    <p:animClr clrSpc="hsl" dir="cw">
                                      <p:cBhvr override="childStyle">
                                        <p:cTn id="128" dur="500" fill="hold"/>
                                        <p:tgtEl>
                                          <p:spTgt spid="23"/>
                                        </p:tgtEl>
                                        <p:attrNameLst>
                                          <p:attrName>style.color</p:attrName>
                                        </p:attrNameLst>
                                      </p:cBhvr>
                                      <p:by>
                                        <p:hsl h="0" s="-12549" l="-25098"/>
                                      </p:by>
                                    </p:animClr>
                                    <p:animClr clrSpc="hsl" dir="cw">
                                      <p:cBhvr>
                                        <p:cTn id="129" dur="500" fill="hold"/>
                                        <p:tgtEl>
                                          <p:spTgt spid="23"/>
                                        </p:tgtEl>
                                        <p:attrNameLst>
                                          <p:attrName>fillcolor</p:attrName>
                                        </p:attrNameLst>
                                      </p:cBhvr>
                                      <p:by>
                                        <p:hsl h="0" s="-12549" l="-25098"/>
                                      </p:by>
                                    </p:animClr>
                                    <p:animClr clrSpc="hsl" dir="cw">
                                      <p:cBhvr>
                                        <p:cTn id="130" dur="500" fill="hold"/>
                                        <p:tgtEl>
                                          <p:spTgt spid="23"/>
                                        </p:tgtEl>
                                        <p:attrNameLst>
                                          <p:attrName>stroke.color</p:attrName>
                                        </p:attrNameLst>
                                      </p:cBhvr>
                                      <p:by>
                                        <p:hsl h="0" s="-12549" l="-25098"/>
                                      </p:by>
                                    </p:animClr>
                                    <p:set>
                                      <p:cBhvr>
                                        <p:cTn id="131" dur="500" fill="hold"/>
                                        <p:tgtEl>
                                          <p:spTgt spid="23"/>
                                        </p:tgtEl>
                                        <p:attrNameLst>
                                          <p:attrName>fill.type</p:attrName>
                                        </p:attrNameLst>
                                      </p:cBhvr>
                                      <p:to>
                                        <p:strVal val="solid"/>
                                      </p:to>
                                    </p:set>
                                  </p:childTnLst>
                                </p:cTn>
                              </p:par>
                              <p:par>
                                <p:cTn id="132" presetID="1" presetClass="entr" presetSubtype="0" fill="hold" nodeType="withEffect">
                                  <p:stCondLst>
                                    <p:cond delay="0"/>
                                  </p:stCondLst>
                                  <p:childTnLst>
                                    <p:set>
                                      <p:cBhvr>
                                        <p:cTn id="133" dur="1" fill="hold">
                                          <p:stCondLst>
                                            <p:cond delay="0"/>
                                          </p:stCondLst>
                                        </p:cTn>
                                        <p:tgtEl>
                                          <p:spTgt spid="17">
                                            <p:txEl>
                                              <p:pRg st="4" end="4"/>
                                            </p:txEl>
                                          </p:spTgt>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17"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Form Statuses</a:t>
            </a:r>
          </a:p>
        </p:txBody>
      </p:sp>
      <p:sp>
        <p:nvSpPr>
          <p:cNvPr id="3" name="Text Placeholder 2"/>
          <p:cNvSpPr>
            <a:spLocks noGrp="1"/>
          </p:cNvSpPr>
          <p:nvPr>
            <p:ph type="body" sz="quarter" idx="10"/>
          </p:nvPr>
        </p:nvSpPr>
        <p:spPr>
          <a:xfrm>
            <a:off x="1726308" y="1512998"/>
            <a:ext cx="9505950" cy="4837002"/>
          </a:xfrm>
        </p:spPr>
        <p:txBody>
          <a:bodyPr>
            <a:normAutofit lnSpcReduction="10000"/>
          </a:bodyPr>
          <a:lstStyle/>
          <a:p>
            <a:pPr>
              <a:buClr>
                <a:srgbClr val="FFFF00"/>
              </a:buClr>
              <a:buFont typeface="Wingdings" panose="05000000000000000000" pitchFamily="2" charset="2"/>
              <a:buChar char="Ø"/>
            </a:pPr>
            <a:r>
              <a:rPr lang="en-US" dirty="0"/>
              <a:t> There are many form level statuses to track the progress of a form. </a:t>
            </a:r>
          </a:p>
          <a:p>
            <a:pPr lvl="1">
              <a:buClr>
                <a:srgbClr val="FFFF00"/>
              </a:buClr>
              <a:buFont typeface="Courier New" panose="02070309020205020404" pitchFamily="49" charset="0"/>
              <a:buChar char="o"/>
            </a:pPr>
            <a:r>
              <a:rPr lang="en-US" dirty="0"/>
              <a:t>Open</a:t>
            </a:r>
          </a:p>
          <a:p>
            <a:pPr lvl="1">
              <a:buClr>
                <a:srgbClr val="FFFF00"/>
              </a:buClr>
              <a:buFont typeface="Courier New" panose="02070309020205020404" pitchFamily="49" charset="0"/>
              <a:buChar char="o"/>
            </a:pPr>
            <a:r>
              <a:rPr lang="en-US" dirty="0"/>
              <a:t>Validated</a:t>
            </a:r>
          </a:p>
          <a:p>
            <a:pPr lvl="1">
              <a:buClr>
                <a:srgbClr val="FFFF00"/>
              </a:buClr>
              <a:buFont typeface="Courier New" panose="02070309020205020404" pitchFamily="49" charset="0"/>
              <a:buChar char="o"/>
            </a:pPr>
            <a:r>
              <a:rPr lang="en-US" dirty="0"/>
              <a:t>Issued (Printed)</a:t>
            </a:r>
          </a:p>
          <a:p>
            <a:pPr lvl="1">
              <a:buClr>
                <a:srgbClr val="FFFF00"/>
              </a:buClr>
              <a:buFont typeface="Courier New" panose="02070309020205020404" pitchFamily="49" charset="0"/>
              <a:buChar char="o"/>
            </a:pPr>
            <a:r>
              <a:rPr lang="en-US" dirty="0"/>
              <a:t>Voided</a:t>
            </a:r>
          </a:p>
          <a:p>
            <a:pPr lvl="1">
              <a:buClr>
                <a:srgbClr val="FFFF00"/>
              </a:buClr>
              <a:buFont typeface="Courier New" panose="02070309020205020404" pitchFamily="49" charset="0"/>
              <a:buChar char="o"/>
            </a:pPr>
            <a:r>
              <a:rPr lang="en-US" dirty="0"/>
              <a:t>Transmitted</a:t>
            </a:r>
          </a:p>
          <a:p>
            <a:pPr lvl="1">
              <a:buClr>
                <a:srgbClr val="FFFF00"/>
              </a:buClr>
              <a:buFont typeface="Courier New" panose="02070309020205020404" pitchFamily="49" charset="0"/>
              <a:buChar char="o"/>
            </a:pPr>
            <a:r>
              <a:rPr lang="en-US" dirty="0"/>
              <a:t>Failed Transmission</a:t>
            </a:r>
          </a:p>
          <a:p>
            <a:pPr lvl="1">
              <a:buClr>
                <a:srgbClr val="FFFF00"/>
              </a:buClr>
              <a:buFont typeface="Courier New" panose="02070309020205020404" pitchFamily="49" charset="0"/>
              <a:buChar char="o"/>
            </a:pPr>
            <a:r>
              <a:rPr lang="en-US" dirty="0"/>
              <a:t>Optional statuses</a:t>
            </a:r>
          </a:p>
          <a:p>
            <a:pPr lvl="2">
              <a:buClr>
                <a:srgbClr val="FFFF00"/>
              </a:buClr>
              <a:buFont typeface="Wingdings" panose="05000000000000000000" pitchFamily="2" charset="2"/>
              <a:buChar char="§"/>
            </a:pPr>
            <a:r>
              <a:rPr lang="en-US" dirty="0"/>
              <a:t>Accepted</a:t>
            </a:r>
          </a:p>
          <a:p>
            <a:pPr lvl="2">
              <a:buClr>
                <a:srgbClr val="FFFF00"/>
              </a:buClr>
              <a:buFont typeface="Wingdings" panose="05000000000000000000" pitchFamily="2" charset="2"/>
              <a:buChar char="§"/>
            </a:pPr>
            <a:r>
              <a:rPr lang="en-US" dirty="0"/>
              <a:t>Rejected</a:t>
            </a:r>
          </a:p>
          <a:p>
            <a:pPr lvl="2">
              <a:buClr>
                <a:srgbClr val="FFFF00"/>
              </a:buClr>
              <a:buFont typeface="Wingdings" panose="05000000000000000000" pitchFamily="2" charset="2"/>
              <a:buChar char="§"/>
            </a:pPr>
            <a:r>
              <a:rPr lang="en-US" dirty="0"/>
              <a:t>Completed</a:t>
            </a:r>
          </a:p>
          <a:p>
            <a:pPr>
              <a:buClr>
                <a:srgbClr val="FFFF00"/>
              </a:buClr>
              <a:buFont typeface="Wingdings" panose="05000000000000000000" pitchFamily="2" charset="2"/>
              <a:buChar char="Ø"/>
            </a:pPr>
            <a:r>
              <a:rPr lang="en-US" dirty="0"/>
              <a:t> A citation must be Validated before being printed</a:t>
            </a:r>
          </a:p>
          <a:p>
            <a:pPr>
              <a:buClr>
                <a:srgbClr val="FFFF00"/>
              </a:buClr>
              <a:buFont typeface="Wingdings" panose="05000000000000000000" pitchFamily="2" charset="2"/>
              <a:buChar char="Ø"/>
            </a:pPr>
            <a:r>
              <a:rPr lang="en-US" dirty="0"/>
              <a:t> A citation must be Printed before it can be Transmitted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228600" lvl="1" indent="0">
              <a:buNone/>
            </a:pPr>
            <a:endParaRPr lang="en-US" dirty="0"/>
          </a:p>
          <a:p>
            <a:pPr marL="228600" lvl="1" indent="0">
              <a:buNone/>
            </a:pPr>
            <a:endParaRPr lang="en-US" dirty="0"/>
          </a:p>
          <a:p>
            <a:pPr lvl="1"/>
            <a:endParaRPr lang="en-US" dirty="0"/>
          </a:p>
        </p:txBody>
      </p:sp>
      <p:pic>
        <p:nvPicPr>
          <p:cNvPr id="5" name="Picture 4" descr="A screenshot of a cell phone&#10;&#10;Description generated with very high confidence">
            <a:extLst>
              <a:ext uri="{FF2B5EF4-FFF2-40B4-BE49-F238E27FC236}">
                <a16:creationId xmlns:a16="http://schemas.microsoft.com/office/drawing/2014/main" id="{8F63B07F-E211-40A8-B712-4C47A49FE094}"/>
              </a:ext>
            </a:extLst>
          </p:cNvPr>
          <p:cNvPicPr>
            <a:picLocks noChangeAspect="1"/>
          </p:cNvPicPr>
          <p:nvPr/>
        </p:nvPicPr>
        <p:blipFill>
          <a:blip r:embed="rId3"/>
          <a:stretch>
            <a:fillRect/>
          </a:stretch>
        </p:blipFill>
        <p:spPr>
          <a:xfrm>
            <a:off x="4477152" y="1976437"/>
            <a:ext cx="7410450" cy="2905125"/>
          </a:xfrm>
          <a:prstGeom prst="rect">
            <a:avLst/>
          </a:prstGeom>
        </p:spPr>
      </p:pic>
      <p:sp>
        <p:nvSpPr>
          <p:cNvPr id="6" name="Rectangle: Rounded Corners 5">
            <a:extLst>
              <a:ext uri="{FF2B5EF4-FFF2-40B4-BE49-F238E27FC236}">
                <a16:creationId xmlns:a16="http://schemas.microsoft.com/office/drawing/2014/main" id="{335D7035-6396-48E1-812D-0EB4ABD7902C}"/>
              </a:ext>
            </a:extLst>
          </p:cNvPr>
          <p:cNvSpPr/>
          <p:nvPr/>
        </p:nvSpPr>
        <p:spPr>
          <a:xfrm>
            <a:off x="5899628" y="4544097"/>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E4C84546-51CA-4147-AA7C-CC9105CF3768}"/>
              </a:ext>
            </a:extLst>
          </p:cNvPr>
          <p:cNvSpPr/>
          <p:nvPr/>
        </p:nvSpPr>
        <p:spPr>
          <a:xfrm>
            <a:off x="5899628" y="4195777"/>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BD369BEB-38DB-4189-85DE-CB402677B391}"/>
              </a:ext>
            </a:extLst>
          </p:cNvPr>
          <p:cNvSpPr/>
          <p:nvPr/>
        </p:nvSpPr>
        <p:spPr>
          <a:xfrm>
            <a:off x="5903182" y="3855793"/>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350F34B4-5944-45D7-8CDC-E6E23612A462}"/>
              </a:ext>
            </a:extLst>
          </p:cNvPr>
          <p:cNvSpPr/>
          <p:nvPr/>
        </p:nvSpPr>
        <p:spPr>
          <a:xfrm>
            <a:off x="5899628" y="3496736"/>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2ECED157-D1B9-4E3D-BBA7-53EB531D8F93}"/>
              </a:ext>
            </a:extLst>
          </p:cNvPr>
          <p:cNvSpPr/>
          <p:nvPr/>
        </p:nvSpPr>
        <p:spPr>
          <a:xfrm>
            <a:off x="5899628" y="3161049"/>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E089EE64-F408-48D5-A88F-0BED8A7DA739}"/>
              </a:ext>
            </a:extLst>
          </p:cNvPr>
          <p:cNvSpPr/>
          <p:nvPr/>
        </p:nvSpPr>
        <p:spPr>
          <a:xfrm>
            <a:off x="5893188" y="2806286"/>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ACFA2C67-FD12-46DB-8E75-92D481D777BF}"/>
              </a:ext>
            </a:extLst>
          </p:cNvPr>
          <p:cNvSpPr/>
          <p:nvPr/>
        </p:nvSpPr>
        <p:spPr>
          <a:xfrm>
            <a:off x="5899628" y="2459866"/>
            <a:ext cx="1159098" cy="2833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9446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4" presetClass="emph" presetSubtype="0" fill="hold" nodeType="clickEffect">
                                  <p:stCondLst>
                                    <p:cond delay="0"/>
                                  </p:stCondLst>
                                  <p:childTnLst>
                                    <p:animClr clrSpc="hsl" dir="cw">
                                      <p:cBhvr override="childStyle">
                                        <p:cTn id="13" dur="500" fill="hold"/>
                                        <p:tgtEl>
                                          <p:spTgt spid="3">
                                            <p:txEl>
                                              <p:pRg st="0" end="0"/>
                                            </p:txEl>
                                          </p:spTgt>
                                        </p:tgtEl>
                                        <p:attrNameLst>
                                          <p:attrName>style.color</p:attrName>
                                        </p:attrNameLst>
                                      </p:cBhvr>
                                      <p:by>
                                        <p:hsl h="0" s="-12549" l="-25098"/>
                                      </p:by>
                                    </p:animClr>
                                    <p:animClr clrSpc="hsl" dir="cw">
                                      <p:cBhvr>
                                        <p:cTn id="14" dur="500" fill="hold"/>
                                        <p:tgtEl>
                                          <p:spTgt spid="3">
                                            <p:txEl>
                                              <p:pRg st="0" end="0"/>
                                            </p:txEl>
                                          </p:spTgt>
                                        </p:tgtEl>
                                        <p:attrNameLst>
                                          <p:attrName>fillcolor</p:attrName>
                                        </p:attrNameLst>
                                      </p:cBhvr>
                                      <p:by>
                                        <p:hsl h="0" s="-12549" l="-25098"/>
                                      </p:by>
                                    </p:animClr>
                                    <p:animClr clrSpc="hsl" dir="cw">
                                      <p:cBhvr>
                                        <p:cTn id="15" dur="500" fill="hold"/>
                                        <p:tgtEl>
                                          <p:spTgt spid="3">
                                            <p:txEl>
                                              <p:pRg st="0" end="0"/>
                                            </p:txEl>
                                          </p:spTgt>
                                        </p:tgtEl>
                                        <p:attrNameLst>
                                          <p:attrName>stroke.color</p:attrName>
                                        </p:attrNameLst>
                                      </p:cBhvr>
                                      <p:by>
                                        <p:hsl h="0" s="-12549" l="-25098"/>
                                      </p:by>
                                    </p:animClr>
                                    <p:set>
                                      <p:cBhvr>
                                        <p:cTn id="16" dur="500" fill="hold"/>
                                        <p:tgtEl>
                                          <p:spTgt spid="3">
                                            <p:txEl>
                                              <p:pRg st="0" end="0"/>
                                            </p:txEl>
                                          </p:spTgt>
                                        </p:tgtEl>
                                        <p:attrNameLst>
                                          <p:attrName>fill.type</p:attrName>
                                        </p:attrNameLst>
                                      </p:cBhvr>
                                      <p:to>
                                        <p:strVal val="solid"/>
                                      </p:to>
                                    </p:set>
                                  </p:childTnLst>
                                </p:cTn>
                              </p:par>
                              <p:par>
                                <p:cTn id="17" presetID="10"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4" presetClass="emph" presetSubtype="0" fill="hold" nodeType="clickEffect">
                                  <p:stCondLst>
                                    <p:cond delay="0"/>
                                  </p:stCondLst>
                                  <p:childTnLst>
                                    <p:animClr clrSpc="hsl" dir="cw">
                                      <p:cBhvr override="childStyle">
                                        <p:cTn id="25" dur="500" fill="hold"/>
                                        <p:tgtEl>
                                          <p:spTgt spid="3">
                                            <p:txEl>
                                              <p:pRg st="1" end="1"/>
                                            </p:txEl>
                                          </p:spTgt>
                                        </p:tgtEl>
                                        <p:attrNameLst>
                                          <p:attrName>style.color</p:attrName>
                                        </p:attrNameLst>
                                      </p:cBhvr>
                                      <p:by>
                                        <p:hsl h="0" s="-12549" l="-25098"/>
                                      </p:by>
                                    </p:animClr>
                                    <p:animClr clrSpc="hsl" dir="cw">
                                      <p:cBhvr>
                                        <p:cTn id="26" dur="500" fill="hold"/>
                                        <p:tgtEl>
                                          <p:spTgt spid="3">
                                            <p:txEl>
                                              <p:pRg st="1" end="1"/>
                                            </p:txEl>
                                          </p:spTgt>
                                        </p:tgtEl>
                                        <p:attrNameLst>
                                          <p:attrName>fillcolor</p:attrName>
                                        </p:attrNameLst>
                                      </p:cBhvr>
                                      <p:by>
                                        <p:hsl h="0" s="-12549" l="-25098"/>
                                      </p:by>
                                    </p:animClr>
                                    <p:animClr clrSpc="hsl" dir="cw">
                                      <p:cBhvr>
                                        <p:cTn id="27" dur="500" fill="hold"/>
                                        <p:tgtEl>
                                          <p:spTgt spid="3">
                                            <p:txEl>
                                              <p:pRg st="1" end="1"/>
                                            </p:txEl>
                                          </p:spTgt>
                                        </p:tgtEl>
                                        <p:attrNameLst>
                                          <p:attrName>stroke.color</p:attrName>
                                        </p:attrNameLst>
                                      </p:cBhvr>
                                      <p:by>
                                        <p:hsl h="0" s="-12549" l="-25098"/>
                                      </p:by>
                                    </p:animClr>
                                    <p:set>
                                      <p:cBhvr>
                                        <p:cTn id="28" dur="500" fill="hold"/>
                                        <p:tgtEl>
                                          <p:spTgt spid="3">
                                            <p:txEl>
                                              <p:pRg st="1" end="1"/>
                                            </p:txEl>
                                          </p:spTgt>
                                        </p:tgtEl>
                                        <p:attrNameLst>
                                          <p:attrName>fill.type</p:attrName>
                                        </p:attrNameLst>
                                      </p:cBhvr>
                                      <p:to>
                                        <p:strVal val="solid"/>
                                      </p:to>
                                    </p:set>
                                  </p:childTnLst>
                                </p:cTn>
                              </p:par>
                              <p:par>
                                <p:cTn id="29" presetID="1" presetClass="exit" presetSubtype="0" fill="hold" grpId="1" nodeType="withEffect">
                                  <p:stCondLst>
                                    <p:cond delay="0"/>
                                  </p:stCondLst>
                                  <p:childTnLst>
                                    <p:set>
                                      <p:cBhvr>
                                        <p:cTn id="30" dur="1" fill="hold">
                                          <p:stCondLst>
                                            <p:cond delay="0"/>
                                          </p:stCondLst>
                                        </p:cTn>
                                        <p:tgtEl>
                                          <p:spTgt spid="6"/>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500"/>
                                        <p:tgtEl>
                                          <p:spTgt spid="3">
                                            <p:txEl>
                                              <p:pRg st="2" end="2"/>
                                            </p:txEl>
                                          </p:spTgt>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4" presetClass="emph" presetSubtype="0" fill="hold" nodeType="clickEffect">
                                  <p:stCondLst>
                                    <p:cond delay="0"/>
                                  </p:stCondLst>
                                  <p:childTnLst>
                                    <p:animClr clrSpc="hsl" dir="cw">
                                      <p:cBhvr override="childStyle">
                                        <p:cTn id="39" dur="500" fill="hold"/>
                                        <p:tgtEl>
                                          <p:spTgt spid="3">
                                            <p:txEl>
                                              <p:pRg st="2" end="2"/>
                                            </p:txEl>
                                          </p:spTgt>
                                        </p:tgtEl>
                                        <p:attrNameLst>
                                          <p:attrName>style.color</p:attrName>
                                        </p:attrNameLst>
                                      </p:cBhvr>
                                      <p:by>
                                        <p:hsl h="0" s="-12549" l="-25098"/>
                                      </p:by>
                                    </p:animClr>
                                    <p:animClr clrSpc="hsl" dir="cw">
                                      <p:cBhvr>
                                        <p:cTn id="40" dur="500" fill="hold"/>
                                        <p:tgtEl>
                                          <p:spTgt spid="3">
                                            <p:txEl>
                                              <p:pRg st="2" end="2"/>
                                            </p:txEl>
                                          </p:spTgt>
                                        </p:tgtEl>
                                        <p:attrNameLst>
                                          <p:attrName>fillcolor</p:attrName>
                                        </p:attrNameLst>
                                      </p:cBhvr>
                                      <p:by>
                                        <p:hsl h="0" s="-12549" l="-25098"/>
                                      </p:by>
                                    </p:animClr>
                                    <p:animClr clrSpc="hsl" dir="cw">
                                      <p:cBhvr>
                                        <p:cTn id="41" dur="500" fill="hold"/>
                                        <p:tgtEl>
                                          <p:spTgt spid="3">
                                            <p:txEl>
                                              <p:pRg st="2" end="2"/>
                                            </p:txEl>
                                          </p:spTgt>
                                        </p:tgtEl>
                                        <p:attrNameLst>
                                          <p:attrName>stroke.color</p:attrName>
                                        </p:attrNameLst>
                                      </p:cBhvr>
                                      <p:by>
                                        <p:hsl h="0" s="-12549" l="-25098"/>
                                      </p:by>
                                    </p:animClr>
                                    <p:set>
                                      <p:cBhvr>
                                        <p:cTn id="42" dur="500" fill="hold"/>
                                        <p:tgtEl>
                                          <p:spTgt spid="3">
                                            <p:txEl>
                                              <p:pRg st="2" end="2"/>
                                            </p:txEl>
                                          </p:spTgt>
                                        </p:tgtEl>
                                        <p:attrNameLst>
                                          <p:attrName>fill.type</p:attrName>
                                        </p:attrNameLst>
                                      </p:cBhvr>
                                      <p:to>
                                        <p:strVal val="solid"/>
                                      </p:to>
                                    </p:set>
                                  </p:childTnLst>
                                </p:cTn>
                              </p:par>
                              <p:par>
                                <p:cTn id="43" presetID="1" presetClass="exit" presetSubtype="0" fill="hold" grpId="1" nodeType="withEffect">
                                  <p:stCondLst>
                                    <p:cond delay="0"/>
                                  </p:stCondLst>
                                  <p:childTnLst>
                                    <p:set>
                                      <p:cBhvr>
                                        <p:cTn id="44" dur="1" fill="hold">
                                          <p:stCondLst>
                                            <p:cond delay="0"/>
                                          </p:stCondLst>
                                        </p:cTn>
                                        <p:tgtEl>
                                          <p:spTgt spid="10"/>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fade">
                                      <p:cBhvr>
                                        <p:cTn id="47" dur="500"/>
                                        <p:tgtEl>
                                          <p:spTgt spid="3">
                                            <p:txEl>
                                              <p:pRg st="3" end="3"/>
                                            </p:txEl>
                                          </p:spTgt>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4" presetClass="emph" presetSubtype="0" fill="hold" nodeType="clickEffect">
                                  <p:stCondLst>
                                    <p:cond delay="0"/>
                                  </p:stCondLst>
                                  <p:childTnLst>
                                    <p:animClr clrSpc="hsl" dir="cw">
                                      <p:cBhvr override="childStyle">
                                        <p:cTn id="53" dur="500" fill="hold"/>
                                        <p:tgtEl>
                                          <p:spTgt spid="3">
                                            <p:txEl>
                                              <p:pRg st="3" end="3"/>
                                            </p:txEl>
                                          </p:spTgt>
                                        </p:tgtEl>
                                        <p:attrNameLst>
                                          <p:attrName>style.color</p:attrName>
                                        </p:attrNameLst>
                                      </p:cBhvr>
                                      <p:by>
                                        <p:hsl h="0" s="-12549" l="-25098"/>
                                      </p:by>
                                    </p:animClr>
                                    <p:animClr clrSpc="hsl" dir="cw">
                                      <p:cBhvr>
                                        <p:cTn id="54" dur="500" fill="hold"/>
                                        <p:tgtEl>
                                          <p:spTgt spid="3">
                                            <p:txEl>
                                              <p:pRg st="3" end="3"/>
                                            </p:txEl>
                                          </p:spTgt>
                                        </p:tgtEl>
                                        <p:attrNameLst>
                                          <p:attrName>fillcolor</p:attrName>
                                        </p:attrNameLst>
                                      </p:cBhvr>
                                      <p:by>
                                        <p:hsl h="0" s="-12549" l="-25098"/>
                                      </p:by>
                                    </p:animClr>
                                    <p:animClr clrSpc="hsl" dir="cw">
                                      <p:cBhvr>
                                        <p:cTn id="55" dur="500" fill="hold"/>
                                        <p:tgtEl>
                                          <p:spTgt spid="3">
                                            <p:txEl>
                                              <p:pRg st="3" end="3"/>
                                            </p:txEl>
                                          </p:spTgt>
                                        </p:tgtEl>
                                        <p:attrNameLst>
                                          <p:attrName>stroke.color</p:attrName>
                                        </p:attrNameLst>
                                      </p:cBhvr>
                                      <p:by>
                                        <p:hsl h="0" s="-12549" l="-25098"/>
                                      </p:by>
                                    </p:animClr>
                                    <p:set>
                                      <p:cBhvr>
                                        <p:cTn id="56" dur="500" fill="hold"/>
                                        <p:tgtEl>
                                          <p:spTgt spid="3">
                                            <p:txEl>
                                              <p:pRg st="3" end="3"/>
                                            </p:txEl>
                                          </p:spTgt>
                                        </p:tgtEl>
                                        <p:attrNameLst>
                                          <p:attrName>fill.type</p:attrName>
                                        </p:attrNameLst>
                                      </p:cBhvr>
                                      <p:to>
                                        <p:strVal val="solid"/>
                                      </p:to>
                                    </p:set>
                                  </p:childTnLst>
                                </p:cTn>
                              </p:par>
                              <p:par>
                                <p:cTn id="57" presetID="1" presetClass="exit" presetSubtype="0" fill="hold" grpId="1"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3">
                                            <p:txEl>
                                              <p:pRg st="4" end="4"/>
                                            </p:txEl>
                                          </p:spTgt>
                                        </p:tgtEl>
                                        <p:attrNameLst>
                                          <p:attrName>style.visibility</p:attrName>
                                        </p:attrNameLst>
                                      </p:cBhvr>
                                      <p:to>
                                        <p:strVal val="visible"/>
                                      </p:to>
                                    </p:set>
                                    <p:animEffect transition="in" filter="fade">
                                      <p:cBhvr>
                                        <p:cTn id="61" dur="500"/>
                                        <p:tgtEl>
                                          <p:spTgt spid="3">
                                            <p:txEl>
                                              <p:pRg st="4" end="4"/>
                                            </p:txEl>
                                          </p:spTgt>
                                        </p:tgtEl>
                                      </p:cBhvr>
                                    </p:animEffect>
                                  </p:childTnLst>
                                </p:cTn>
                              </p:par>
                              <p:par>
                                <p:cTn id="62" presetID="1"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4" presetClass="emph" presetSubtype="0" fill="hold" nodeType="clickEffect">
                                  <p:stCondLst>
                                    <p:cond delay="0"/>
                                  </p:stCondLst>
                                  <p:childTnLst>
                                    <p:animClr clrSpc="hsl" dir="cw">
                                      <p:cBhvr override="childStyle">
                                        <p:cTn id="67" dur="500" fill="hold"/>
                                        <p:tgtEl>
                                          <p:spTgt spid="3">
                                            <p:txEl>
                                              <p:pRg st="4" end="4"/>
                                            </p:txEl>
                                          </p:spTgt>
                                        </p:tgtEl>
                                        <p:attrNameLst>
                                          <p:attrName>style.color</p:attrName>
                                        </p:attrNameLst>
                                      </p:cBhvr>
                                      <p:by>
                                        <p:hsl h="0" s="-12549" l="-25098"/>
                                      </p:by>
                                    </p:animClr>
                                    <p:animClr clrSpc="hsl" dir="cw">
                                      <p:cBhvr>
                                        <p:cTn id="68" dur="500" fill="hold"/>
                                        <p:tgtEl>
                                          <p:spTgt spid="3">
                                            <p:txEl>
                                              <p:pRg st="4" end="4"/>
                                            </p:txEl>
                                          </p:spTgt>
                                        </p:tgtEl>
                                        <p:attrNameLst>
                                          <p:attrName>fillcolor</p:attrName>
                                        </p:attrNameLst>
                                      </p:cBhvr>
                                      <p:by>
                                        <p:hsl h="0" s="-12549" l="-25098"/>
                                      </p:by>
                                    </p:animClr>
                                    <p:animClr clrSpc="hsl" dir="cw">
                                      <p:cBhvr>
                                        <p:cTn id="69" dur="500" fill="hold"/>
                                        <p:tgtEl>
                                          <p:spTgt spid="3">
                                            <p:txEl>
                                              <p:pRg st="4" end="4"/>
                                            </p:txEl>
                                          </p:spTgt>
                                        </p:tgtEl>
                                        <p:attrNameLst>
                                          <p:attrName>stroke.color</p:attrName>
                                        </p:attrNameLst>
                                      </p:cBhvr>
                                      <p:by>
                                        <p:hsl h="0" s="-12549" l="-25098"/>
                                      </p:by>
                                    </p:animClr>
                                    <p:set>
                                      <p:cBhvr>
                                        <p:cTn id="70" dur="500" fill="hold"/>
                                        <p:tgtEl>
                                          <p:spTgt spid="3">
                                            <p:txEl>
                                              <p:pRg st="4" end="4"/>
                                            </p:txEl>
                                          </p:spTgt>
                                        </p:tgtEl>
                                        <p:attrNameLst>
                                          <p:attrName>fill.type</p:attrName>
                                        </p:attrNameLst>
                                      </p:cBhvr>
                                      <p:to>
                                        <p:strVal val="solid"/>
                                      </p:to>
                                    </p:set>
                                  </p:childTnLst>
                                </p:cTn>
                              </p:par>
                              <p:par>
                                <p:cTn id="71" presetID="1" presetClass="exit" presetSubtype="0" fill="hold" grpId="1" nodeType="withEffect">
                                  <p:stCondLst>
                                    <p:cond delay="0"/>
                                  </p:stCondLst>
                                  <p:childTnLst>
                                    <p:set>
                                      <p:cBhvr>
                                        <p:cTn id="72" dur="1" fill="hold">
                                          <p:stCondLst>
                                            <p:cond delay="0"/>
                                          </p:stCondLst>
                                        </p:cTn>
                                        <p:tgtEl>
                                          <p:spTgt spid="12"/>
                                        </p:tgtEl>
                                        <p:attrNameLst>
                                          <p:attrName>style.visibility</p:attrName>
                                        </p:attrNameLst>
                                      </p:cBhvr>
                                      <p:to>
                                        <p:strVal val="hidden"/>
                                      </p:to>
                                    </p:set>
                                  </p:childTnLst>
                                </p:cTn>
                              </p:par>
                              <p:par>
                                <p:cTn id="73" presetID="10" presetClass="entr" presetSubtype="0" fill="hold" nodeType="withEffect">
                                  <p:stCondLst>
                                    <p:cond delay="0"/>
                                  </p:stCondLst>
                                  <p:childTnLst>
                                    <p:set>
                                      <p:cBhvr>
                                        <p:cTn id="74" dur="1" fill="hold">
                                          <p:stCondLst>
                                            <p:cond delay="0"/>
                                          </p:stCondLst>
                                        </p:cTn>
                                        <p:tgtEl>
                                          <p:spTgt spid="3">
                                            <p:txEl>
                                              <p:pRg st="5" end="5"/>
                                            </p:txEl>
                                          </p:spTgt>
                                        </p:tgtEl>
                                        <p:attrNameLst>
                                          <p:attrName>style.visibility</p:attrName>
                                        </p:attrNameLst>
                                      </p:cBhvr>
                                      <p:to>
                                        <p:strVal val="visible"/>
                                      </p:to>
                                    </p:set>
                                    <p:animEffect transition="in" filter="fade">
                                      <p:cBhvr>
                                        <p:cTn id="75" dur="500"/>
                                        <p:tgtEl>
                                          <p:spTgt spid="3">
                                            <p:txEl>
                                              <p:pRg st="5" end="5"/>
                                            </p:txEl>
                                          </p:spTgt>
                                        </p:tgtEl>
                                      </p:cBhvr>
                                    </p:animEffect>
                                  </p:childTnLst>
                                </p:cTn>
                              </p:par>
                              <p:par>
                                <p:cTn id="76" presetID="1" presetClass="entr" presetSubtype="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24" presetClass="emph" presetSubtype="0" fill="hold" nodeType="clickEffect">
                                  <p:stCondLst>
                                    <p:cond delay="0"/>
                                  </p:stCondLst>
                                  <p:childTnLst>
                                    <p:animClr clrSpc="hsl" dir="cw">
                                      <p:cBhvr override="childStyle">
                                        <p:cTn id="81" dur="500" fill="hold"/>
                                        <p:tgtEl>
                                          <p:spTgt spid="3">
                                            <p:txEl>
                                              <p:pRg st="5" end="5"/>
                                            </p:txEl>
                                          </p:spTgt>
                                        </p:tgtEl>
                                        <p:attrNameLst>
                                          <p:attrName>style.color</p:attrName>
                                        </p:attrNameLst>
                                      </p:cBhvr>
                                      <p:by>
                                        <p:hsl h="0" s="-12549" l="-25098"/>
                                      </p:by>
                                    </p:animClr>
                                    <p:animClr clrSpc="hsl" dir="cw">
                                      <p:cBhvr>
                                        <p:cTn id="82" dur="500" fill="hold"/>
                                        <p:tgtEl>
                                          <p:spTgt spid="3">
                                            <p:txEl>
                                              <p:pRg st="5" end="5"/>
                                            </p:txEl>
                                          </p:spTgt>
                                        </p:tgtEl>
                                        <p:attrNameLst>
                                          <p:attrName>fillcolor</p:attrName>
                                        </p:attrNameLst>
                                      </p:cBhvr>
                                      <p:by>
                                        <p:hsl h="0" s="-12549" l="-25098"/>
                                      </p:by>
                                    </p:animClr>
                                    <p:animClr clrSpc="hsl" dir="cw">
                                      <p:cBhvr>
                                        <p:cTn id="83" dur="500" fill="hold"/>
                                        <p:tgtEl>
                                          <p:spTgt spid="3">
                                            <p:txEl>
                                              <p:pRg st="5" end="5"/>
                                            </p:txEl>
                                          </p:spTgt>
                                        </p:tgtEl>
                                        <p:attrNameLst>
                                          <p:attrName>stroke.color</p:attrName>
                                        </p:attrNameLst>
                                      </p:cBhvr>
                                      <p:by>
                                        <p:hsl h="0" s="-12549" l="-25098"/>
                                      </p:by>
                                    </p:animClr>
                                    <p:set>
                                      <p:cBhvr>
                                        <p:cTn id="84" dur="500" fill="hold"/>
                                        <p:tgtEl>
                                          <p:spTgt spid="3">
                                            <p:txEl>
                                              <p:pRg st="5" end="5"/>
                                            </p:txEl>
                                          </p:spTgt>
                                        </p:tgtEl>
                                        <p:attrNameLst>
                                          <p:attrName>fill.type</p:attrName>
                                        </p:attrNameLst>
                                      </p:cBhvr>
                                      <p:to>
                                        <p:strVal val="solid"/>
                                      </p:to>
                                    </p:set>
                                  </p:childTnLst>
                                </p:cTn>
                              </p:par>
                              <p:par>
                                <p:cTn id="85" presetID="1" presetClass="exit" presetSubtype="0" fill="hold" grpId="1" nodeType="withEffect">
                                  <p:stCondLst>
                                    <p:cond delay="0"/>
                                  </p:stCondLst>
                                  <p:childTnLst>
                                    <p:set>
                                      <p:cBhvr>
                                        <p:cTn id="86" dur="1" fill="hold">
                                          <p:stCondLst>
                                            <p:cond delay="0"/>
                                          </p:stCondLst>
                                        </p:cTn>
                                        <p:tgtEl>
                                          <p:spTgt spid="8"/>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3">
                                            <p:txEl>
                                              <p:pRg st="6" end="6"/>
                                            </p:txEl>
                                          </p:spTgt>
                                        </p:tgtEl>
                                        <p:attrNameLst>
                                          <p:attrName>style.visibility</p:attrName>
                                        </p:attrNameLst>
                                      </p:cBhvr>
                                      <p:to>
                                        <p:strVal val="visible"/>
                                      </p:to>
                                    </p:set>
                                    <p:animEffect transition="in" filter="fade">
                                      <p:cBhvr>
                                        <p:cTn id="89" dur="500"/>
                                        <p:tgtEl>
                                          <p:spTgt spid="3">
                                            <p:txEl>
                                              <p:pRg st="6" end="6"/>
                                            </p:txEl>
                                          </p:spTgt>
                                        </p:tgtEl>
                                      </p:cBhvr>
                                    </p:animEffect>
                                  </p:childTnLst>
                                </p:cTn>
                              </p:par>
                              <p:par>
                                <p:cTn id="90" presetID="1" presetClass="entr" presetSubtype="0" fill="hold" grpId="0" nodeType="withEffect">
                                  <p:stCondLst>
                                    <p:cond delay="0"/>
                                  </p:stCondLst>
                                  <p:childTnLst>
                                    <p:set>
                                      <p:cBhvr>
                                        <p:cTn id="91" dur="1" fill="hold">
                                          <p:stCondLst>
                                            <p:cond delay="0"/>
                                          </p:stCondLst>
                                        </p:cTn>
                                        <p:tgtEl>
                                          <p:spTgt spid="9"/>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24" presetClass="emph" presetSubtype="0" fill="hold" nodeType="clickEffect">
                                  <p:stCondLst>
                                    <p:cond delay="0"/>
                                  </p:stCondLst>
                                  <p:childTnLst>
                                    <p:animClr clrSpc="hsl" dir="cw">
                                      <p:cBhvr override="childStyle">
                                        <p:cTn id="95" dur="500" fill="hold"/>
                                        <p:tgtEl>
                                          <p:spTgt spid="3">
                                            <p:txEl>
                                              <p:pRg st="6" end="6"/>
                                            </p:txEl>
                                          </p:spTgt>
                                        </p:tgtEl>
                                        <p:attrNameLst>
                                          <p:attrName>style.color</p:attrName>
                                        </p:attrNameLst>
                                      </p:cBhvr>
                                      <p:by>
                                        <p:hsl h="0" s="-12549" l="-25098"/>
                                      </p:by>
                                    </p:animClr>
                                    <p:animClr clrSpc="hsl" dir="cw">
                                      <p:cBhvr>
                                        <p:cTn id="96" dur="500" fill="hold"/>
                                        <p:tgtEl>
                                          <p:spTgt spid="3">
                                            <p:txEl>
                                              <p:pRg st="6" end="6"/>
                                            </p:txEl>
                                          </p:spTgt>
                                        </p:tgtEl>
                                        <p:attrNameLst>
                                          <p:attrName>fillcolor</p:attrName>
                                        </p:attrNameLst>
                                      </p:cBhvr>
                                      <p:by>
                                        <p:hsl h="0" s="-12549" l="-25098"/>
                                      </p:by>
                                    </p:animClr>
                                    <p:animClr clrSpc="hsl" dir="cw">
                                      <p:cBhvr>
                                        <p:cTn id="97" dur="500" fill="hold"/>
                                        <p:tgtEl>
                                          <p:spTgt spid="3">
                                            <p:txEl>
                                              <p:pRg st="6" end="6"/>
                                            </p:txEl>
                                          </p:spTgt>
                                        </p:tgtEl>
                                        <p:attrNameLst>
                                          <p:attrName>stroke.color</p:attrName>
                                        </p:attrNameLst>
                                      </p:cBhvr>
                                      <p:by>
                                        <p:hsl h="0" s="-12549" l="-25098"/>
                                      </p:by>
                                    </p:animClr>
                                    <p:set>
                                      <p:cBhvr>
                                        <p:cTn id="98" dur="500" fill="hold"/>
                                        <p:tgtEl>
                                          <p:spTgt spid="3">
                                            <p:txEl>
                                              <p:pRg st="6" end="6"/>
                                            </p:txEl>
                                          </p:spTgt>
                                        </p:tgtEl>
                                        <p:attrNameLst>
                                          <p:attrName>fill.type</p:attrName>
                                        </p:attrNameLst>
                                      </p:cBhvr>
                                      <p:to>
                                        <p:strVal val="solid"/>
                                      </p:to>
                                    </p:set>
                                  </p:childTnLst>
                                </p:cTn>
                              </p:par>
                              <p:par>
                                <p:cTn id="99" presetID="1" presetClass="exit" presetSubtype="0" fill="hold" grpId="1" nodeType="withEffect">
                                  <p:stCondLst>
                                    <p:cond delay="0"/>
                                  </p:stCondLst>
                                  <p:childTnLst>
                                    <p:set>
                                      <p:cBhvr>
                                        <p:cTn id="100" dur="1" fill="hold">
                                          <p:stCondLst>
                                            <p:cond delay="0"/>
                                          </p:stCondLst>
                                        </p:cTn>
                                        <p:tgtEl>
                                          <p:spTgt spid="9"/>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3">
                                            <p:txEl>
                                              <p:pRg st="7" end="7"/>
                                            </p:txEl>
                                          </p:spTgt>
                                        </p:tgtEl>
                                        <p:attrNameLst>
                                          <p:attrName>style.visibility</p:attrName>
                                        </p:attrNameLst>
                                      </p:cBhvr>
                                      <p:to>
                                        <p:strVal val="visible"/>
                                      </p:to>
                                    </p:set>
                                    <p:animEffect transition="in" filter="fade">
                                      <p:cBhvr>
                                        <p:cTn id="103" dur="500"/>
                                        <p:tgtEl>
                                          <p:spTgt spid="3">
                                            <p:txEl>
                                              <p:pRg st="7" end="7"/>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4" presetClass="emph" presetSubtype="0" fill="hold" nodeType="clickEffect">
                                  <p:stCondLst>
                                    <p:cond delay="0"/>
                                  </p:stCondLst>
                                  <p:childTnLst>
                                    <p:animClr clrSpc="hsl" dir="cw">
                                      <p:cBhvr override="childStyle">
                                        <p:cTn id="107" dur="500" fill="hold"/>
                                        <p:tgtEl>
                                          <p:spTgt spid="3">
                                            <p:txEl>
                                              <p:pRg st="7" end="7"/>
                                            </p:txEl>
                                          </p:spTgt>
                                        </p:tgtEl>
                                        <p:attrNameLst>
                                          <p:attrName>style.color</p:attrName>
                                        </p:attrNameLst>
                                      </p:cBhvr>
                                      <p:by>
                                        <p:hsl h="0" s="-12549" l="-25098"/>
                                      </p:by>
                                    </p:animClr>
                                    <p:animClr clrSpc="hsl" dir="cw">
                                      <p:cBhvr>
                                        <p:cTn id="108" dur="500" fill="hold"/>
                                        <p:tgtEl>
                                          <p:spTgt spid="3">
                                            <p:txEl>
                                              <p:pRg st="7" end="7"/>
                                            </p:txEl>
                                          </p:spTgt>
                                        </p:tgtEl>
                                        <p:attrNameLst>
                                          <p:attrName>fillcolor</p:attrName>
                                        </p:attrNameLst>
                                      </p:cBhvr>
                                      <p:by>
                                        <p:hsl h="0" s="-12549" l="-25098"/>
                                      </p:by>
                                    </p:animClr>
                                    <p:animClr clrSpc="hsl" dir="cw">
                                      <p:cBhvr>
                                        <p:cTn id="109" dur="500" fill="hold"/>
                                        <p:tgtEl>
                                          <p:spTgt spid="3">
                                            <p:txEl>
                                              <p:pRg st="7" end="7"/>
                                            </p:txEl>
                                          </p:spTgt>
                                        </p:tgtEl>
                                        <p:attrNameLst>
                                          <p:attrName>stroke.color</p:attrName>
                                        </p:attrNameLst>
                                      </p:cBhvr>
                                      <p:by>
                                        <p:hsl h="0" s="-12549" l="-25098"/>
                                      </p:by>
                                    </p:animClr>
                                    <p:set>
                                      <p:cBhvr>
                                        <p:cTn id="110" dur="500" fill="hold"/>
                                        <p:tgtEl>
                                          <p:spTgt spid="3">
                                            <p:txEl>
                                              <p:pRg st="7" end="7"/>
                                            </p:txEl>
                                          </p:spTgt>
                                        </p:tgtEl>
                                        <p:attrNameLst>
                                          <p:attrName>fill.type</p:attrName>
                                        </p:attrNameLst>
                                      </p:cBhvr>
                                      <p:to>
                                        <p:strVal val="solid"/>
                                      </p:to>
                                    </p:set>
                                  </p:childTnLst>
                                </p:cTn>
                              </p:par>
                              <p:par>
                                <p:cTn id="111" presetID="10" presetClass="entr" presetSubtype="0" fill="hold" nodeType="withEffect">
                                  <p:stCondLst>
                                    <p:cond delay="0"/>
                                  </p:stCondLst>
                                  <p:childTnLst>
                                    <p:set>
                                      <p:cBhvr>
                                        <p:cTn id="112" dur="1" fill="hold">
                                          <p:stCondLst>
                                            <p:cond delay="0"/>
                                          </p:stCondLst>
                                        </p:cTn>
                                        <p:tgtEl>
                                          <p:spTgt spid="3">
                                            <p:txEl>
                                              <p:pRg st="8" end="8"/>
                                            </p:txEl>
                                          </p:spTgt>
                                        </p:tgtEl>
                                        <p:attrNameLst>
                                          <p:attrName>style.visibility</p:attrName>
                                        </p:attrNameLst>
                                      </p:cBhvr>
                                      <p:to>
                                        <p:strVal val="visible"/>
                                      </p:to>
                                    </p:set>
                                    <p:animEffect transition="in" filter="fade">
                                      <p:cBhvr>
                                        <p:cTn id="113" dur="500"/>
                                        <p:tgtEl>
                                          <p:spTgt spid="3">
                                            <p:txEl>
                                              <p:pRg st="8" end="8"/>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24" presetClass="emph" presetSubtype="0" fill="hold" nodeType="clickEffect">
                                  <p:stCondLst>
                                    <p:cond delay="0"/>
                                  </p:stCondLst>
                                  <p:childTnLst>
                                    <p:animClr clrSpc="hsl" dir="cw">
                                      <p:cBhvr override="childStyle">
                                        <p:cTn id="117" dur="500" fill="hold"/>
                                        <p:tgtEl>
                                          <p:spTgt spid="3">
                                            <p:txEl>
                                              <p:pRg st="8" end="8"/>
                                            </p:txEl>
                                          </p:spTgt>
                                        </p:tgtEl>
                                        <p:attrNameLst>
                                          <p:attrName>style.color</p:attrName>
                                        </p:attrNameLst>
                                      </p:cBhvr>
                                      <p:by>
                                        <p:hsl h="0" s="-12549" l="-25098"/>
                                      </p:by>
                                    </p:animClr>
                                    <p:animClr clrSpc="hsl" dir="cw">
                                      <p:cBhvr>
                                        <p:cTn id="118" dur="500" fill="hold"/>
                                        <p:tgtEl>
                                          <p:spTgt spid="3">
                                            <p:txEl>
                                              <p:pRg st="8" end="8"/>
                                            </p:txEl>
                                          </p:spTgt>
                                        </p:tgtEl>
                                        <p:attrNameLst>
                                          <p:attrName>fillcolor</p:attrName>
                                        </p:attrNameLst>
                                      </p:cBhvr>
                                      <p:by>
                                        <p:hsl h="0" s="-12549" l="-25098"/>
                                      </p:by>
                                    </p:animClr>
                                    <p:animClr clrSpc="hsl" dir="cw">
                                      <p:cBhvr>
                                        <p:cTn id="119" dur="500" fill="hold"/>
                                        <p:tgtEl>
                                          <p:spTgt spid="3">
                                            <p:txEl>
                                              <p:pRg st="8" end="8"/>
                                            </p:txEl>
                                          </p:spTgt>
                                        </p:tgtEl>
                                        <p:attrNameLst>
                                          <p:attrName>stroke.color</p:attrName>
                                        </p:attrNameLst>
                                      </p:cBhvr>
                                      <p:by>
                                        <p:hsl h="0" s="-12549" l="-25098"/>
                                      </p:by>
                                    </p:animClr>
                                    <p:set>
                                      <p:cBhvr>
                                        <p:cTn id="120" dur="500" fill="hold"/>
                                        <p:tgtEl>
                                          <p:spTgt spid="3">
                                            <p:txEl>
                                              <p:pRg st="8" end="8"/>
                                            </p:txEl>
                                          </p:spTgt>
                                        </p:tgtEl>
                                        <p:attrNameLst>
                                          <p:attrName>fill.type</p:attrName>
                                        </p:attrNameLst>
                                      </p:cBhvr>
                                      <p:to>
                                        <p:strVal val="solid"/>
                                      </p:to>
                                    </p:set>
                                  </p:childTnLst>
                                </p:cTn>
                              </p:par>
                              <p:par>
                                <p:cTn id="121" presetID="10" presetClass="entr" presetSubtype="0" fill="hold" nodeType="withEffect">
                                  <p:stCondLst>
                                    <p:cond delay="0"/>
                                  </p:stCondLst>
                                  <p:childTnLst>
                                    <p:set>
                                      <p:cBhvr>
                                        <p:cTn id="122" dur="1" fill="hold">
                                          <p:stCondLst>
                                            <p:cond delay="0"/>
                                          </p:stCondLst>
                                        </p:cTn>
                                        <p:tgtEl>
                                          <p:spTgt spid="3">
                                            <p:txEl>
                                              <p:pRg st="9" end="9"/>
                                            </p:txEl>
                                          </p:spTgt>
                                        </p:tgtEl>
                                        <p:attrNameLst>
                                          <p:attrName>style.visibility</p:attrName>
                                        </p:attrNameLst>
                                      </p:cBhvr>
                                      <p:to>
                                        <p:strVal val="visible"/>
                                      </p:to>
                                    </p:set>
                                    <p:animEffect transition="in" filter="fade">
                                      <p:cBhvr>
                                        <p:cTn id="123" dur="500"/>
                                        <p:tgtEl>
                                          <p:spTgt spid="3">
                                            <p:txEl>
                                              <p:pRg st="9" end="9"/>
                                            </p:txEl>
                                          </p:spTgt>
                                        </p:tgtEl>
                                      </p:cBhvr>
                                    </p:animEffect>
                                  </p:childTnLst>
                                </p:cTn>
                              </p:par>
                            </p:childTnLst>
                          </p:cTn>
                        </p:par>
                      </p:childTnLst>
                    </p:cTn>
                  </p:par>
                  <p:par>
                    <p:cTn id="124" fill="hold">
                      <p:stCondLst>
                        <p:cond delay="indefinite"/>
                      </p:stCondLst>
                      <p:childTnLst>
                        <p:par>
                          <p:cTn id="125" fill="hold">
                            <p:stCondLst>
                              <p:cond delay="0"/>
                            </p:stCondLst>
                            <p:childTnLst>
                              <p:par>
                                <p:cTn id="126" presetID="24" presetClass="emph" presetSubtype="0" fill="hold" nodeType="clickEffect">
                                  <p:stCondLst>
                                    <p:cond delay="0"/>
                                  </p:stCondLst>
                                  <p:childTnLst>
                                    <p:animClr clrSpc="hsl" dir="cw">
                                      <p:cBhvr override="childStyle">
                                        <p:cTn id="127" dur="500" fill="hold"/>
                                        <p:tgtEl>
                                          <p:spTgt spid="3">
                                            <p:txEl>
                                              <p:pRg st="9" end="9"/>
                                            </p:txEl>
                                          </p:spTgt>
                                        </p:tgtEl>
                                        <p:attrNameLst>
                                          <p:attrName>style.color</p:attrName>
                                        </p:attrNameLst>
                                      </p:cBhvr>
                                      <p:by>
                                        <p:hsl h="0" s="-12549" l="-25098"/>
                                      </p:by>
                                    </p:animClr>
                                    <p:animClr clrSpc="hsl" dir="cw">
                                      <p:cBhvr>
                                        <p:cTn id="128" dur="500" fill="hold"/>
                                        <p:tgtEl>
                                          <p:spTgt spid="3">
                                            <p:txEl>
                                              <p:pRg st="9" end="9"/>
                                            </p:txEl>
                                          </p:spTgt>
                                        </p:tgtEl>
                                        <p:attrNameLst>
                                          <p:attrName>fillcolor</p:attrName>
                                        </p:attrNameLst>
                                      </p:cBhvr>
                                      <p:by>
                                        <p:hsl h="0" s="-12549" l="-25098"/>
                                      </p:by>
                                    </p:animClr>
                                    <p:animClr clrSpc="hsl" dir="cw">
                                      <p:cBhvr>
                                        <p:cTn id="129" dur="500" fill="hold"/>
                                        <p:tgtEl>
                                          <p:spTgt spid="3">
                                            <p:txEl>
                                              <p:pRg st="9" end="9"/>
                                            </p:txEl>
                                          </p:spTgt>
                                        </p:tgtEl>
                                        <p:attrNameLst>
                                          <p:attrName>stroke.color</p:attrName>
                                        </p:attrNameLst>
                                      </p:cBhvr>
                                      <p:by>
                                        <p:hsl h="0" s="-12549" l="-25098"/>
                                      </p:by>
                                    </p:animClr>
                                    <p:set>
                                      <p:cBhvr>
                                        <p:cTn id="130" dur="500" fill="hold"/>
                                        <p:tgtEl>
                                          <p:spTgt spid="3">
                                            <p:txEl>
                                              <p:pRg st="9" end="9"/>
                                            </p:txEl>
                                          </p:spTgt>
                                        </p:tgtEl>
                                        <p:attrNameLst>
                                          <p:attrName>fill.type</p:attrName>
                                        </p:attrNameLst>
                                      </p:cBhvr>
                                      <p:to>
                                        <p:strVal val="solid"/>
                                      </p:to>
                                    </p:set>
                                  </p:childTnLst>
                                </p:cTn>
                              </p:par>
                              <p:par>
                                <p:cTn id="131" presetID="10" presetClass="entr" presetSubtype="0" fill="hold" nodeType="withEffect">
                                  <p:stCondLst>
                                    <p:cond delay="0"/>
                                  </p:stCondLst>
                                  <p:childTnLst>
                                    <p:set>
                                      <p:cBhvr>
                                        <p:cTn id="132" dur="1" fill="hold">
                                          <p:stCondLst>
                                            <p:cond delay="0"/>
                                          </p:stCondLst>
                                        </p:cTn>
                                        <p:tgtEl>
                                          <p:spTgt spid="3">
                                            <p:txEl>
                                              <p:pRg st="10" end="10"/>
                                            </p:txEl>
                                          </p:spTgt>
                                        </p:tgtEl>
                                        <p:attrNameLst>
                                          <p:attrName>style.visibility</p:attrName>
                                        </p:attrNameLst>
                                      </p:cBhvr>
                                      <p:to>
                                        <p:strVal val="visible"/>
                                      </p:to>
                                    </p:set>
                                    <p:animEffect transition="in" filter="fade">
                                      <p:cBhvr>
                                        <p:cTn id="133" dur="500"/>
                                        <p:tgtEl>
                                          <p:spTgt spid="3">
                                            <p:txEl>
                                              <p:pRg st="10" end="10"/>
                                            </p:txEl>
                                          </p:spTgt>
                                        </p:tgtEl>
                                      </p:cBhvr>
                                    </p:animEffect>
                                  </p:childTnLst>
                                </p:cTn>
                              </p:par>
                              <p:par>
                                <p:cTn id="134" presetID="1" presetClass="entr" presetSubtype="0" fill="hold" grpId="0" nodeType="withEffect">
                                  <p:stCondLst>
                                    <p:cond delay="0"/>
                                  </p:stCondLst>
                                  <p:childTnLst>
                                    <p:set>
                                      <p:cBhvr>
                                        <p:cTn id="135" dur="1" fill="hold">
                                          <p:stCondLst>
                                            <p:cond delay="0"/>
                                          </p:stCondLst>
                                        </p:cTn>
                                        <p:tgtEl>
                                          <p:spTgt spid="11"/>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24" presetClass="emph" presetSubtype="0" fill="hold" nodeType="clickEffect">
                                  <p:stCondLst>
                                    <p:cond delay="0"/>
                                  </p:stCondLst>
                                  <p:childTnLst>
                                    <p:animClr clrSpc="hsl" dir="cw">
                                      <p:cBhvr override="childStyle">
                                        <p:cTn id="139" dur="500" fill="hold"/>
                                        <p:tgtEl>
                                          <p:spTgt spid="3">
                                            <p:txEl>
                                              <p:pRg st="10" end="10"/>
                                            </p:txEl>
                                          </p:spTgt>
                                        </p:tgtEl>
                                        <p:attrNameLst>
                                          <p:attrName>style.color</p:attrName>
                                        </p:attrNameLst>
                                      </p:cBhvr>
                                      <p:by>
                                        <p:hsl h="0" s="-12549" l="-25098"/>
                                      </p:by>
                                    </p:animClr>
                                    <p:animClr clrSpc="hsl" dir="cw">
                                      <p:cBhvr>
                                        <p:cTn id="140" dur="500" fill="hold"/>
                                        <p:tgtEl>
                                          <p:spTgt spid="3">
                                            <p:txEl>
                                              <p:pRg st="10" end="10"/>
                                            </p:txEl>
                                          </p:spTgt>
                                        </p:tgtEl>
                                        <p:attrNameLst>
                                          <p:attrName>fillcolor</p:attrName>
                                        </p:attrNameLst>
                                      </p:cBhvr>
                                      <p:by>
                                        <p:hsl h="0" s="-12549" l="-25098"/>
                                      </p:by>
                                    </p:animClr>
                                    <p:animClr clrSpc="hsl" dir="cw">
                                      <p:cBhvr>
                                        <p:cTn id="141" dur="500" fill="hold"/>
                                        <p:tgtEl>
                                          <p:spTgt spid="3">
                                            <p:txEl>
                                              <p:pRg st="10" end="10"/>
                                            </p:txEl>
                                          </p:spTgt>
                                        </p:tgtEl>
                                        <p:attrNameLst>
                                          <p:attrName>stroke.color</p:attrName>
                                        </p:attrNameLst>
                                      </p:cBhvr>
                                      <p:by>
                                        <p:hsl h="0" s="-12549" l="-25098"/>
                                      </p:by>
                                    </p:animClr>
                                    <p:set>
                                      <p:cBhvr>
                                        <p:cTn id="142" dur="500" fill="hold"/>
                                        <p:tgtEl>
                                          <p:spTgt spid="3">
                                            <p:txEl>
                                              <p:pRg st="10" end="10"/>
                                            </p:txEl>
                                          </p:spTgt>
                                        </p:tgtEl>
                                        <p:attrNameLst>
                                          <p:attrName>fill.type</p:attrName>
                                        </p:attrNameLst>
                                      </p:cBhvr>
                                      <p:to>
                                        <p:strVal val="solid"/>
                                      </p:to>
                                    </p:set>
                                  </p:childTnLst>
                                </p:cTn>
                              </p:par>
                              <p:par>
                                <p:cTn id="143" presetID="1" presetClass="exit" presetSubtype="0" fill="hold" grpId="1" nodeType="withEffect">
                                  <p:stCondLst>
                                    <p:cond delay="0"/>
                                  </p:stCondLst>
                                  <p:childTnLst>
                                    <p:set>
                                      <p:cBhvr>
                                        <p:cTn id="144" dur="1" fill="hold">
                                          <p:stCondLst>
                                            <p:cond delay="0"/>
                                          </p:stCondLst>
                                        </p:cTn>
                                        <p:tgtEl>
                                          <p:spTgt spid="11"/>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3">
                                            <p:txEl>
                                              <p:pRg st="11" end="11"/>
                                            </p:txEl>
                                          </p:spTgt>
                                        </p:tgtEl>
                                        <p:attrNameLst>
                                          <p:attrName>style.visibility</p:attrName>
                                        </p:attrNameLst>
                                      </p:cBhvr>
                                      <p:to>
                                        <p:strVal val="visible"/>
                                      </p:to>
                                    </p:set>
                                    <p:animEffect transition="in" filter="fade">
                                      <p:cBhvr>
                                        <p:cTn id="147" dur="500"/>
                                        <p:tgtEl>
                                          <p:spTgt spid="3">
                                            <p:txEl>
                                              <p:pRg st="11" end="11"/>
                                            </p:txEl>
                                          </p:spTgt>
                                        </p:tgtEl>
                                      </p:cBhvr>
                                    </p:animEffect>
                                  </p:childTnLst>
                                </p:cTn>
                              </p:par>
                              <p:par>
                                <p:cTn id="148" presetID="1" presetClass="entr" presetSubtype="0" fill="hold" grpId="2" nodeType="withEffect">
                                  <p:stCondLst>
                                    <p:cond delay="0"/>
                                  </p:stCondLst>
                                  <p:childTnLst>
                                    <p:set>
                                      <p:cBhvr>
                                        <p:cTn id="149" dur="1" fill="hold">
                                          <p:stCondLst>
                                            <p:cond delay="0"/>
                                          </p:stCondLst>
                                        </p:cTn>
                                        <p:tgtEl>
                                          <p:spTgt spid="10"/>
                                        </p:tgtEl>
                                        <p:attrNameLst>
                                          <p:attrName>style.visibility</p:attrName>
                                        </p:attrNameLst>
                                      </p:cBhvr>
                                      <p:to>
                                        <p:strVal val="visible"/>
                                      </p:to>
                                    </p:set>
                                  </p:childTnLst>
                                </p:cTn>
                              </p:par>
                            </p:childTnLst>
                          </p:cTn>
                        </p:par>
                      </p:childTnLst>
                    </p:cTn>
                  </p:par>
                  <p:par>
                    <p:cTn id="150" fill="hold">
                      <p:stCondLst>
                        <p:cond delay="indefinite"/>
                      </p:stCondLst>
                      <p:childTnLst>
                        <p:par>
                          <p:cTn id="151" fill="hold">
                            <p:stCondLst>
                              <p:cond delay="0"/>
                            </p:stCondLst>
                            <p:childTnLst>
                              <p:par>
                                <p:cTn id="152" presetID="24" presetClass="emph" presetSubtype="0" fill="hold" nodeType="clickEffect">
                                  <p:stCondLst>
                                    <p:cond delay="0"/>
                                  </p:stCondLst>
                                  <p:childTnLst>
                                    <p:animClr clrSpc="hsl" dir="cw">
                                      <p:cBhvr override="childStyle">
                                        <p:cTn id="153" dur="500" fill="hold"/>
                                        <p:tgtEl>
                                          <p:spTgt spid="3">
                                            <p:txEl>
                                              <p:pRg st="11" end="11"/>
                                            </p:txEl>
                                          </p:spTgt>
                                        </p:tgtEl>
                                        <p:attrNameLst>
                                          <p:attrName>style.color</p:attrName>
                                        </p:attrNameLst>
                                      </p:cBhvr>
                                      <p:by>
                                        <p:hsl h="0" s="-12549" l="-25098"/>
                                      </p:by>
                                    </p:animClr>
                                    <p:animClr clrSpc="hsl" dir="cw">
                                      <p:cBhvr>
                                        <p:cTn id="154" dur="500" fill="hold"/>
                                        <p:tgtEl>
                                          <p:spTgt spid="3">
                                            <p:txEl>
                                              <p:pRg st="11" end="11"/>
                                            </p:txEl>
                                          </p:spTgt>
                                        </p:tgtEl>
                                        <p:attrNameLst>
                                          <p:attrName>fillcolor</p:attrName>
                                        </p:attrNameLst>
                                      </p:cBhvr>
                                      <p:by>
                                        <p:hsl h="0" s="-12549" l="-25098"/>
                                      </p:by>
                                    </p:animClr>
                                    <p:animClr clrSpc="hsl" dir="cw">
                                      <p:cBhvr>
                                        <p:cTn id="155" dur="500" fill="hold"/>
                                        <p:tgtEl>
                                          <p:spTgt spid="3">
                                            <p:txEl>
                                              <p:pRg st="11" end="11"/>
                                            </p:txEl>
                                          </p:spTgt>
                                        </p:tgtEl>
                                        <p:attrNameLst>
                                          <p:attrName>stroke.color</p:attrName>
                                        </p:attrNameLst>
                                      </p:cBhvr>
                                      <p:by>
                                        <p:hsl h="0" s="-12549" l="-25098"/>
                                      </p:by>
                                    </p:animClr>
                                    <p:set>
                                      <p:cBhvr>
                                        <p:cTn id="156" dur="500" fill="hold"/>
                                        <p:tgtEl>
                                          <p:spTgt spid="3">
                                            <p:txEl>
                                              <p:pRg st="11" end="11"/>
                                            </p:txEl>
                                          </p:spTgt>
                                        </p:tgtEl>
                                        <p:attrNameLst>
                                          <p:attrName>fill.type</p:attrName>
                                        </p:attrNameLst>
                                      </p:cBhvr>
                                      <p:to>
                                        <p:strVal val="solid"/>
                                      </p:to>
                                    </p:set>
                                  </p:childTnLst>
                                </p:cTn>
                              </p:par>
                              <p:par>
                                <p:cTn id="157" presetID="1" presetClass="exit" presetSubtype="0" fill="hold" grpId="3" nodeType="withEffect">
                                  <p:stCondLst>
                                    <p:cond delay="0"/>
                                  </p:stCondLst>
                                  <p:childTnLst>
                                    <p:set>
                                      <p:cBhvr>
                                        <p:cTn id="158" dur="1" fill="hold">
                                          <p:stCondLst>
                                            <p:cond delay="0"/>
                                          </p:stCondLst>
                                        </p:cTn>
                                        <p:tgtEl>
                                          <p:spTgt spid="10"/>
                                        </p:tgtEl>
                                        <p:attrNameLst>
                                          <p:attrName>style.visibility</p:attrName>
                                        </p:attrNameLst>
                                      </p:cBhvr>
                                      <p:to>
                                        <p:strVal val="hidden"/>
                                      </p:to>
                                    </p:set>
                                  </p:childTnLst>
                                </p:cTn>
                              </p:par>
                              <p:par>
                                <p:cTn id="159" presetID="10" presetClass="entr" presetSubtype="0" fill="hold" nodeType="withEffect">
                                  <p:stCondLst>
                                    <p:cond delay="0"/>
                                  </p:stCondLst>
                                  <p:childTnLst>
                                    <p:set>
                                      <p:cBhvr>
                                        <p:cTn id="160" dur="1" fill="hold">
                                          <p:stCondLst>
                                            <p:cond delay="0"/>
                                          </p:stCondLst>
                                        </p:cTn>
                                        <p:tgtEl>
                                          <p:spTgt spid="3">
                                            <p:txEl>
                                              <p:pRg st="12" end="12"/>
                                            </p:txEl>
                                          </p:spTgt>
                                        </p:tgtEl>
                                        <p:attrNameLst>
                                          <p:attrName>style.visibility</p:attrName>
                                        </p:attrNameLst>
                                      </p:cBhvr>
                                      <p:to>
                                        <p:strVal val="visible"/>
                                      </p:to>
                                    </p:set>
                                    <p:animEffect transition="in" filter="fade">
                                      <p:cBhvr>
                                        <p:cTn id="161" dur="500"/>
                                        <p:tgtEl>
                                          <p:spTgt spid="3">
                                            <p:txEl>
                                              <p:pRg st="12" end="12"/>
                                            </p:txEl>
                                          </p:spTgt>
                                        </p:tgtEl>
                                      </p:cBhvr>
                                    </p:animEffect>
                                  </p:childTnLst>
                                </p:cTn>
                              </p:par>
                              <p:par>
                                <p:cTn id="162" presetID="1" presetClass="entr" presetSubtype="0" fill="hold" grpId="2" nodeType="withEffect">
                                  <p:stCondLst>
                                    <p:cond delay="0"/>
                                  </p:stCondLst>
                                  <p:childTnLst>
                                    <p:set>
                                      <p:cBhvr>
                                        <p:cTn id="16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7" grpId="2" animBg="1"/>
      <p:bldP spid="8" grpId="0" animBg="1"/>
      <p:bldP spid="8" grpId="1" animBg="1"/>
      <p:bldP spid="9" grpId="0" animBg="1"/>
      <p:bldP spid="9" grpId="1" animBg="1"/>
      <p:bldP spid="10" grpId="0" animBg="1"/>
      <p:bldP spid="10" grpId="1" animBg="1"/>
      <p:bldP spid="10" grpId="2" animBg="1"/>
      <p:bldP spid="10" grpId="3" animBg="1"/>
      <p:bldP spid="11" grpId="0" animBg="1"/>
      <p:bldP spid="11" grpId="1" animBg="1"/>
      <p:bldP spid="12" grpId="0" animBg="1"/>
      <p:bldP spid="1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4DB18560-064B-4FD2-B986-7E0A05102F02}"/>
              </a:ext>
            </a:extLst>
          </p:cNvPr>
          <p:cNvSpPr txBox="1">
            <a:spLocks/>
          </p:cNvSpPr>
          <p:nvPr/>
        </p:nvSpPr>
        <p:spPr>
          <a:xfrm>
            <a:off x="1816153" y="799962"/>
            <a:ext cx="9144000" cy="457200"/>
          </a:xfrm>
          <a:prstGeom prst="rect">
            <a:avLst/>
          </a:prstGeom>
        </p:spPr>
        <p:txBody>
          <a:bodyPr/>
          <a:lstStyle>
            <a:lvl1pPr marL="228600" indent="-228600" algn="l" defTabSz="914400" rtl="0" eaLnBrk="1" latinLnBrk="0" hangingPunct="1">
              <a:lnSpc>
                <a:spcPct val="90000"/>
              </a:lnSpc>
              <a:spcBef>
                <a:spcPts val="0"/>
              </a:spcBef>
              <a:buFont typeface="Arial" panose="020B0604020202020204" pitchFamily="34" charset="0"/>
              <a:buChar char="•"/>
              <a:defRPr sz="2800" kern="1200" baseline="0">
                <a:solidFill>
                  <a:schemeClr val="bg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baseline="0">
                <a:solidFill>
                  <a:srgbClr val="DCC070"/>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bg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baseline="0">
                <a:solidFill>
                  <a:srgbClr val="D8B85E"/>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chemeClr val="tx1"/>
                </a:solidFill>
              </a:rPr>
              <a:t>What’s Editable After Issuance – Tier I (Reporter)</a:t>
            </a:r>
          </a:p>
        </p:txBody>
      </p:sp>
      <p:sp>
        <p:nvSpPr>
          <p:cNvPr id="11" name="Rectangle 10">
            <a:extLst>
              <a:ext uri="{FF2B5EF4-FFF2-40B4-BE49-F238E27FC236}">
                <a16:creationId xmlns:a16="http://schemas.microsoft.com/office/drawing/2014/main" id="{F7DE9564-534E-431C-A968-236BDF47ABAC}"/>
              </a:ext>
            </a:extLst>
          </p:cNvPr>
          <p:cNvSpPr/>
          <p:nvPr/>
        </p:nvSpPr>
        <p:spPr>
          <a:xfrm>
            <a:off x="1816153" y="1418202"/>
            <a:ext cx="9144000" cy="954107"/>
          </a:xfrm>
          <a:prstGeom prst="rect">
            <a:avLst/>
          </a:prstGeom>
        </p:spPr>
        <p:txBody>
          <a:bodyPr wrap="square">
            <a:spAutoFit/>
          </a:bodyPr>
          <a:lstStyle/>
          <a:p>
            <a:r>
              <a:rPr lang="en-US" sz="2800" dirty="0">
                <a:solidFill>
                  <a:schemeClr val="bg1"/>
                </a:solidFill>
                <a:latin typeface="Arial Narrow" panose="020B0606020202030204" pitchFamily="34" charset="0"/>
              </a:rPr>
              <a:t>Users with the </a:t>
            </a:r>
            <a:r>
              <a:rPr lang="en-US" sz="2800" b="1" dirty="0">
                <a:solidFill>
                  <a:srgbClr val="FFFF00"/>
                </a:solidFill>
                <a:latin typeface="Arial Narrow" panose="020B0606020202030204" pitchFamily="34" charset="0"/>
              </a:rPr>
              <a:t>Reporter</a:t>
            </a:r>
            <a:r>
              <a:rPr lang="en-US" sz="2800" dirty="0">
                <a:solidFill>
                  <a:schemeClr val="bg1"/>
                </a:solidFill>
                <a:latin typeface="Arial Narrow" panose="020B0606020202030204" pitchFamily="34" charset="0"/>
              </a:rPr>
              <a:t> Access Right will be able to edit the following fields on </a:t>
            </a:r>
            <a:r>
              <a:rPr lang="en-US" sz="2800" b="1" dirty="0">
                <a:solidFill>
                  <a:srgbClr val="FFFF00"/>
                </a:solidFill>
                <a:latin typeface="Arial Narrow" panose="020B0606020202030204" pitchFamily="34" charset="0"/>
              </a:rPr>
              <a:t>Issued</a:t>
            </a:r>
            <a:r>
              <a:rPr lang="en-US" sz="2800" dirty="0">
                <a:solidFill>
                  <a:schemeClr val="bg1"/>
                </a:solidFill>
                <a:latin typeface="Arial Narrow" panose="020B0606020202030204" pitchFamily="34" charset="0"/>
              </a:rPr>
              <a:t> citations:</a:t>
            </a:r>
          </a:p>
        </p:txBody>
      </p:sp>
      <p:sp>
        <p:nvSpPr>
          <p:cNvPr id="12" name="Rectangle 11">
            <a:extLst>
              <a:ext uri="{FF2B5EF4-FFF2-40B4-BE49-F238E27FC236}">
                <a16:creationId xmlns:a16="http://schemas.microsoft.com/office/drawing/2014/main" id="{BE4B0C9C-FF56-4023-AEA1-A779D1EDE5E5}"/>
              </a:ext>
            </a:extLst>
          </p:cNvPr>
          <p:cNvSpPr/>
          <p:nvPr/>
        </p:nvSpPr>
        <p:spPr>
          <a:xfrm>
            <a:off x="2044392" y="2641079"/>
            <a:ext cx="3759456" cy="2554545"/>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Police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Crash Document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Tags</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Defendant Phone Number</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District Attorney Routing Flag</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Narrative</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Cover/Parent Letter Closing</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Actual Speed</a:t>
            </a:r>
          </a:p>
        </p:txBody>
      </p:sp>
      <p:sp>
        <p:nvSpPr>
          <p:cNvPr id="20" name="Rectangle 19">
            <a:extLst>
              <a:ext uri="{FF2B5EF4-FFF2-40B4-BE49-F238E27FC236}">
                <a16:creationId xmlns:a16="http://schemas.microsoft.com/office/drawing/2014/main" id="{2B875946-E694-4198-B659-6F8B561F56FE}"/>
              </a:ext>
            </a:extLst>
          </p:cNvPr>
          <p:cNvSpPr/>
          <p:nvPr/>
        </p:nvSpPr>
        <p:spPr>
          <a:xfrm>
            <a:off x="6388153" y="2666282"/>
            <a:ext cx="3759456" cy="2554545"/>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Actual Speed</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Speed Limit</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Accident Severity</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Weather Condition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Road Condition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Light Condition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Traffic Condition</a:t>
            </a:r>
          </a:p>
          <a:p>
            <a:pPr marL="342900" indent="-342900">
              <a:buFont typeface="Arial" panose="020B0604020202020204" pitchFamily="34" charset="0"/>
              <a:buChar char="•"/>
            </a:pPr>
            <a:r>
              <a:rPr lang="en-US" sz="2000" b="1" dirty="0">
                <a:solidFill>
                  <a:srgbClr val="FFFF00"/>
                </a:solidFill>
                <a:latin typeface="Arial Narrow" panose="020B0606020202030204" pitchFamily="34" charset="0"/>
              </a:rPr>
              <a:t>Agency Space</a:t>
            </a:r>
          </a:p>
        </p:txBody>
      </p:sp>
    </p:spTree>
    <p:extLst>
      <p:ext uri="{BB962C8B-B14F-4D97-AF65-F5344CB8AC3E}">
        <p14:creationId xmlns:p14="http://schemas.microsoft.com/office/powerpoint/2010/main" val="1722846488"/>
      </p:ext>
    </p:extLst>
  </p:cSld>
  <p:clrMapOvr>
    <a:masterClrMapping/>
  </p:clrMapOvr>
</p:sld>
</file>

<file path=ppt/theme/theme1.xml><?xml version="1.0" encoding="utf-8"?>
<a:theme xmlns:a="http://schemas.openxmlformats.org/drawingml/2006/main" name="Parcel">
  <a:themeElements>
    <a:clrScheme name="Custom 4">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TF00001246</Template>
  <TotalTime>24654</TotalTime>
  <Words>5540</Words>
  <Application>Microsoft Office PowerPoint</Application>
  <PresentationFormat>Widescreen</PresentationFormat>
  <Paragraphs>805</Paragraphs>
  <Slides>63</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Arial</vt:lpstr>
      <vt:lpstr>Arial Narrow</vt:lpstr>
      <vt:lpstr>Calibri</vt:lpstr>
      <vt:lpstr>Courier New</vt:lpstr>
      <vt:lpstr>Gill Sans MT</vt:lpstr>
      <vt:lpstr>Segoe UI</vt:lpstr>
      <vt:lpstr>Wingdings</vt:lpstr>
      <vt:lpstr>Parcel</vt:lpstr>
      <vt:lpstr>PowerPoint Presentation</vt:lpstr>
      <vt:lpstr>Getting TraCS Authorization/Resources</vt:lpstr>
      <vt:lpstr>Forms Life Cycle</vt:lpstr>
      <vt:lpstr>End Shift vs Start Shift</vt:lpstr>
      <vt:lpstr>End Shift vs Start Shift</vt:lpstr>
      <vt:lpstr>End Shift vs Start Shift</vt:lpstr>
      <vt:lpstr>Understanding the Forms Manager &amp; Forms Viewer</vt:lpstr>
      <vt:lpstr>Understanding Form Statuses</vt:lpstr>
      <vt:lpstr>PowerPoint Presentation</vt:lpstr>
      <vt:lpstr>PowerPoint Presentation</vt:lpstr>
      <vt:lpstr>PowerPoint Presentation</vt:lpstr>
      <vt:lpstr>PowerPoint Presentation</vt:lpstr>
      <vt:lpstr>PowerPoint Presentation</vt:lpstr>
      <vt:lpstr>Creating Confidential Forms &amp; Cases</vt:lpstr>
      <vt:lpstr>Editing Form and Case Confidentiality</vt:lpstr>
      <vt:lpstr>Office start-shift</vt:lpstr>
      <vt:lpstr>Common Information</vt:lpstr>
      <vt:lpstr>Archiving/Unarchiving</vt:lpstr>
      <vt:lpstr>Archiving/Unarchiving</vt:lpstr>
      <vt:lpstr>Form Tags</vt:lpstr>
      <vt:lpstr>Form Tags</vt:lpstr>
      <vt:lpstr>On behalf of</vt:lpstr>
      <vt:lpstr>Transmission</vt:lpstr>
      <vt:lpstr>The Transmission Process</vt:lpstr>
      <vt:lpstr>Who can transmit?</vt:lpstr>
      <vt:lpstr>DA Routing</vt:lpstr>
      <vt:lpstr>WIJIS Dashboard</vt:lpstr>
      <vt:lpstr>Where do Forms Go?</vt:lpstr>
      <vt:lpstr>Managing ELCI Citation Numbers</vt:lpstr>
      <vt:lpstr>ELCI Citation Inventory</vt:lpstr>
      <vt:lpstr>Order Citation Numbers</vt:lpstr>
      <vt:lpstr>Installing Citation Numbers</vt:lpstr>
      <vt:lpstr>Citation Tracking</vt:lpstr>
      <vt:lpstr>Citation Reporting</vt:lpstr>
      <vt:lpstr>Citation Reporting</vt:lpstr>
      <vt:lpstr>Reporting</vt:lpstr>
      <vt:lpstr>Advanced Forms Manager Features</vt:lpstr>
      <vt:lpstr>Advanced Forms Manager Features</vt:lpstr>
      <vt:lpstr>Using Search Features</vt:lpstr>
      <vt:lpstr>Using Search Features</vt:lpstr>
      <vt:lpstr>Using Search Features</vt:lpstr>
      <vt:lpstr>Using Search Features</vt:lpstr>
      <vt:lpstr>Advanced Search</vt:lpstr>
      <vt:lpstr>Analysis reports</vt:lpstr>
      <vt:lpstr>Ad-hoc Queries</vt:lpstr>
      <vt:lpstr>Pin Maps</vt:lpstr>
      <vt:lpstr>Understanding and Resolving Errors</vt:lpstr>
      <vt:lpstr>Reading Error Logs</vt:lpstr>
      <vt:lpstr>TraCS Transmission Error Logs</vt:lpstr>
      <vt:lpstr>Common TraCS Error Message</vt:lpstr>
      <vt:lpstr>TraCS Error Messages</vt:lpstr>
      <vt:lpstr>How to decode a document number</vt:lpstr>
      <vt:lpstr>Working with Cases/RMS</vt:lpstr>
      <vt:lpstr>Understanding Case Information</vt:lpstr>
      <vt:lpstr>Understanding Case Information</vt:lpstr>
      <vt:lpstr>Understanding Case Information</vt:lpstr>
      <vt:lpstr>Understanding Case Information</vt:lpstr>
      <vt:lpstr>Understanding Case Information</vt:lpstr>
      <vt:lpstr>Understanding Case Information</vt:lpstr>
      <vt:lpstr>Understanding Case Information</vt:lpstr>
      <vt:lpstr>Fulfilling Record Requests with Case Builder</vt:lpstr>
      <vt:lpstr>Understanding the Master Index</vt:lpstr>
      <vt:lpstr>Analysis Reports for Cases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GUPTA, ANMOL</dc:creator>
  <cp:lastModifiedBy>David Malisch</cp:lastModifiedBy>
  <cp:revision>491</cp:revision>
  <dcterms:created xsi:type="dcterms:W3CDTF">2015-12-01T21:32:24Z</dcterms:created>
  <dcterms:modified xsi:type="dcterms:W3CDTF">2019-10-09T19:00:22Z</dcterms:modified>
</cp:coreProperties>
</file>