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7"/>
  </p:notesMasterIdLst>
  <p:sldIdLst>
    <p:sldId id="256" r:id="rId2"/>
    <p:sldId id="712" r:id="rId3"/>
    <p:sldId id="719" r:id="rId4"/>
    <p:sldId id="711" r:id="rId5"/>
    <p:sldId id="713" r:id="rId6"/>
    <p:sldId id="764" r:id="rId7"/>
    <p:sldId id="271" r:id="rId8"/>
    <p:sldId id="260" r:id="rId9"/>
    <p:sldId id="274" r:id="rId10"/>
    <p:sldId id="270" r:id="rId11"/>
    <p:sldId id="264" r:id="rId12"/>
    <p:sldId id="273" r:id="rId13"/>
    <p:sldId id="276" r:id="rId14"/>
    <p:sldId id="766" r:id="rId15"/>
    <p:sldId id="767" r:id="rId16"/>
    <p:sldId id="769" r:id="rId17"/>
    <p:sldId id="771" r:id="rId18"/>
    <p:sldId id="770" r:id="rId19"/>
    <p:sldId id="773" r:id="rId20"/>
    <p:sldId id="774" r:id="rId21"/>
    <p:sldId id="776" r:id="rId22"/>
    <p:sldId id="777" r:id="rId23"/>
    <p:sldId id="778" r:id="rId24"/>
    <p:sldId id="779" r:id="rId25"/>
    <p:sldId id="269" r:id="rId2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B0F0"/>
    <a:srgbClr val="002060"/>
    <a:srgbClr val="00B0C8"/>
    <a:srgbClr val="001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78256" autoAdjust="0"/>
  </p:normalViewPr>
  <p:slideViewPr>
    <p:cSldViewPr snapToGrid="0">
      <p:cViewPr varScale="1">
        <p:scale>
          <a:sx n="94" d="100"/>
          <a:sy n="94" d="100"/>
        </p:scale>
        <p:origin x="189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C7DD9C8-EA93-49AA-ADAC-31385FA1590A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B188DCB-4C22-457C-8DB0-C0493477D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04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92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87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12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76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49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35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35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77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>
                <a:solidFill>
                  <a:srgbClr val="00B0F0"/>
                </a:solidFill>
              </a:rPr>
              <a:t>BJIA is the research unit at DOJ, with analysts working on a variety of mostly grant-funded projects; we access/collect data from a variety of criminal justice sources, analyze, evaluate, and disseminate.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17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/>
              <a:t>NIBRS Transition: </a:t>
            </a:r>
            <a:r>
              <a:rPr lang="en-US" sz="1200" dirty="0"/>
              <a:t>Need to be switched over by Jan 2021 per FBI; Will touch on more at the end </a:t>
            </a:r>
          </a:p>
          <a:p>
            <a:r>
              <a:rPr lang="en-US" sz="1200" b="1" dirty="0"/>
              <a:t>U of Force- </a:t>
            </a:r>
            <a:r>
              <a:rPr lang="en-US" sz="1200" dirty="0"/>
              <a:t>next slide</a:t>
            </a:r>
          </a:p>
          <a:p>
            <a:r>
              <a:rPr lang="en-US" sz="1200" b="1" dirty="0"/>
              <a:t>SAKI: </a:t>
            </a:r>
            <a:r>
              <a:rPr lang="en-US" sz="1200" dirty="0"/>
              <a:t>BJS and DANY grants to test unsubmitted </a:t>
            </a:r>
            <a:r>
              <a:rPr lang="en-US" sz="1200" dirty="0" err="1"/>
              <a:t>saks</a:t>
            </a: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TAD: </a:t>
            </a:r>
            <a:r>
              <a:rPr lang="en-US" sz="1200" dirty="0"/>
              <a:t>51 counties, 2 tribes; ~$6 million for treatment courts and diversion programs; evaluation every 5 years with cost-</a:t>
            </a:r>
            <a:r>
              <a:rPr lang="en-US" sz="1200" dirty="0" err="1"/>
              <a:t>beneift</a:t>
            </a: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DARS: </a:t>
            </a:r>
            <a:r>
              <a:rPr lang="en-US" sz="1200" dirty="0"/>
              <a:t>Dashboard on website, link later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OFR: </a:t>
            </a:r>
            <a:r>
              <a:rPr lang="en-US" sz="1200" dirty="0"/>
              <a:t>collaboration with DHS; establishing sustainable overdose fatality reviews in local communities to better understand context of the deaths and to take action to prevent future overdose deaths</a:t>
            </a:r>
          </a:p>
          <a:p>
            <a:r>
              <a:rPr lang="en-US" sz="1200" b="1" dirty="0"/>
              <a:t>FSTPP</a:t>
            </a:r>
            <a:r>
              <a:rPr lang="en-US" sz="1200" dirty="0"/>
              <a:t>: Pilot up to 5 counties, focuses on repeat OWI offenders with high level of monitoring and sanction for non-compliance; BJIA coordinating project, data collection, and evaluation</a:t>
            </a:r>
          </a:p>
          <a:p>
            <a:r>
              <a:rPr lang="en-US" sz="1200" b="1" dirty="0"/>
              <a:t>Data Viz: </a:t>
            </a:r>
            <a:r>
              <a:rPr lang="en-US" sz="1200" dirty="0"/>
              <a:t>What we do,  including info requests, dashboards- links to dashboards later in presentation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76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D2D55-2349-4435-A9E3-474CC549C7F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38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796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Pilot began in July 2017. 83 agencies in the U.S. participated in the pilot (LAPD largest) with 2 Wisconsin agencies voluntarily submitting data in the pilot as well. These Wisconsin agencies were Milwaukee PD and Dane County Sheriff’s Office.</a:t>
            </a:r>
          </a:p>
          <a:p>
            <a:r>
              <a:rPr lang="en-US" dirty="0"/>
              <a:t>Was mix of size and city/county/tribal/federal agencies</a:t>
            </a:r>
          </a:p>
          <a:p>
            <a:endParaRPr lang="en-US" dirty="0"/>
          </a:p>
          <a:p>
            <a:r>
              <a:rPr lang="en-US" dirty="0"/>
              <a:t>As of September 2018, the FBI received approval from the OMB to collect use of force data officially.</a:t>
            </a:r>
          </a:p>
          <a:p>
            <a:endParaRPr lang="en-US" dirty="0"/>
          </a:p>
          <a:p>
            <a:r>
              <a:rPr lang="en-US" dirty="0"/>
              <a:t>Use of Force workgroup for WI established to make data collection and reporting recommendations to fulfill reporting requirements of both FBI use of force and BJA arrest-related deaths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665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Nationally, incidents will be collected when it involves serious injury (loss of consciousness, broken bones, etc.), a death of a subject, or where a firearm is discharged at or in the direction of a person.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587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dirty="0"/>
              <a:t>Collected through </a:t>
            </a:r>
            <a:r>
              <a:rPr lang="en-US" dirty="0" err="1"/>
              <a:t>TraCS</a:t>
            </a:r>
            <a:r>
              <a:rPr lang="en-US" dirty="0"/>
              <a:t> and sent to state, state will send to FBI</a:t>
            </a:r>
          </a:p>
          <a:p>
            <a:pPr defTabSz="966612">
              <a:defRPr/>
            </a:pPr>
            <a:endParaRPr lang="en-US" dirty="0"/>
          </a:p>
          <a:p>
            <a:pPr defTabSz="966612">
              <a:defRPr/>
            </a:pPr>
            <a:r>
              <a:rPr lang="en-US" dirty="0"/>
              <a:t>Nationally, incidents will be collected when it involves serious injury (loss of consciousness, broken bones, etc.), a death of a subject, or where a firearm is discharged at or in the direction of a person.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88DCB-4C22-457C-8DB0-C0493477D7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97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>
                    <a:lumMod val="8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8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4467" y="6459784"/>
            <a:ext cx="1143000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February 2019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52400" y="6459784"/>
            <a:ext cx="24598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i="1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Bureau of Justice Information and Analysis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389370"/>
            <a:ext cx="457200" cy="4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9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>
                    <a:lumMod val="8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4467" y="6459784"/>
            <a:ext cx="1143000" cy="3651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/>
              <a:t>February 2019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52400" y="6459784"/>
            <a:ext cx="24598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i="1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Bureau of Justice Information and Analysis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389370"/>
            <a:ext cx="457200" cy="4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71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>
                    <a:lumMod val="8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4467" y="6459786"/>
            <a:ext cx="1143000" cy="365125"/>
          </a:xfrm>
          <a:prstGeom prst="rect">
            <a:avLst/>
          </a:prstGeom>
        </p:spPr>
        <p:txBody>
          <a:bodyPr/>
          <a:lstStyle>
            <a:lvl1pPr algn="r"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February 2019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389370"/>
            <a:ext cx="457200" cy="4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1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66F28-968C-44D3-A25B-6D2833A2B0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AD004C-3A25-4808-BFF9-3D9AC71C3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42629-3966-4577-9330-141575935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ED03EB-D4C9-4BD4-A099-F20CD0765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74467" y="6459786"/>
            <a:ext cx="1143000" cy="365125"/>
          </a:xfrm>
          <a:prstGeom prst="rect">
            <a:avLst/>
          </a:prstGeom>
        </p:spPr>
        <p:txBody>
          <a:bodyPr/>
          <a:lstStyle>
            <a:lvl1pPr algn="r"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February 2019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A22ED8-2DD0-489B-BB79-77FA83E2C801}"/>
              </a:ext>
            </a:extLst>
          </p:cNvPr>
          <p:cNvCxnSpPr>
            <a:cxnSpLocks/>
          </p:cNvCxnSpPr>
          <p:nvPr userDrawn="1"/>
        </p:nvCxnSpPr>
        <p:spPr>
          <a:xfrm>
            <a:off x="494852" y="4343400"/>
            <a:ext cx="818656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23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74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6605"/>
            <a:ext cx="8223324" cy="7039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8229599" cy="472609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" y="990601"/>
            <a:ext cx="822332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5DB12B8-23F9-4904-910C-F63D0A1A3513}"/>
              </a:ext>
            </a:extLst>
          </p:cNvPr>
          <p:cNvSpPr txBox="1">
            <a:spLocks/>
          </p:cNvSpPr>
          <p:nvPr userDrawn="1"/>
        </p:nvSpPr>
        <p:spPr>
          <a:xfrm>
            <a:off x="152400" y="6459784"/>
            <a:ext cx="24598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i="1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Bureau of Justice Information and Analysis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B280DB8-2CAF-40D3-9E7A-E509114B3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4467" y="6459784"/>
            <a:ext cx="11430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900" 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/>
              <a:t>February 2019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20181C-DC67-4BA7-A817-70CDA690683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389370"/>
            <a:ext cx="457200" cy="4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962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4" r:id="rId1"/>
    <p:sldLayoutId id="2147483653" r:id="rId2"/>
    <p:sldLayoutId id="2147483651" r:id="rId3"/>
    <p:sldLayoutId id="2147483652" r:id="rId4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8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badgertracs@dot.wi.gov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Statsanalysis@doj.state.wi.u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7F16E-F950-43BD-AAE1-52D01A104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217" y="945357"/>
            <a:ext cx="7842324" cy="2066784"/>
          </a:xfrm>
        </p:spPr>
        <p:txBody>
          <a:bodyPr anchor="ctr" anchorCtr="0"/>
          <a:lstStyle/>
          <a:p>
            <a:r>
              <a:rPr lang="en-US" dirty="0"/>
              <a:t>Bureau of Justice Information and 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2C688-558D-42E6-A298-7531809BA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6217" y="3012141"/>
            <a:ext cx="7831565" cy="1244740"/>
          </a:xfrm>
        </p:spPr>
        <p:txBody>
          <a:bodyPr/>
          <a:lstStyle/>
          <a:p>
            <a:r>
              <a:rPr lang="en-US" dirty="0" err="1"/>
              <a:t>TraCS</a:t>
            </a:r>
            <a:r>
              <a:rPr lang="en-US" dirty="0"/>
              <a:t> User Conference – Use-of-Force</a:t>
            </a:r>
          </a:p>
        </p:txBody>
      </p:sp>
      <p:sp>
        <p:nvSpPr>
          <p:cNvPr id="5" name="Subtitle 5">
            <a:extLst>
              <a:ext uri="{FF2B5EF4-FFF2-40B4-BE49-F238E27FC236}">
                <a16:creationId xmlns:a16="http://schemas.microsoft.com/office/drawing/2014/main" id="{3064F8F6-7D3A-414C-BB6F-86F30C3F3F86}"/>
              </a:ext>
            </a:extLst>
          </p:cNvPr>
          <p:cNvSpPr txBox="1">
            <a:spLocks/>
          </p:cNvSpPr>
          <p:nvPr/>
        </p:nvSpPr>
        <p:spPr>
          <a:xfrm>
            <a:off x="189464" y="3220487"/>
            <a:ext cx="8839200" cy="14209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10CF9B"/>
              </a:buClr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Clr>
                <a:srgbClr val="10CF9B"/>
              </a:buClr>
            </a:pPr>
            <a:r>
              <a:rPr lang="en-US" sz="1600" dirty="0">
                <a:solidFill>
                  <a:schemeClr val="tx1"/>
                </a:solidFill>
              </a:rPr>
              <a:t>October 2019</a:t>
            </a:r>
            <a:endParaRPr lang="en-US" sz="1600" dirty="0">
              <a:solidFill>
                <a:srgbClr val="3B3862"/>
              </a:solidFill>
            </a:endParaRPr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ED0F06-1310-40B1-8AB0-9AA409C3D625}"/>
              </a:ext>
            </a:extLst>
          </p:cNvPr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53BF111-BC6B-4633-A8A1-6B190B17D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74467" y="6459784"/>
            <a:ext cx="1143000" cy="365125"/>
          </a:xfrm>
        </p:spPr>
        <p:txBody>
          <a:bodyPr/>
          <a:lstStyle/>
          <a:p>
            <a:r>
              <a:rPr lang="en-US" dirty="0"/>
              <a:t>October 2019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B3BE6-0459-43B9-9222-E78F8D3299E0}"/>
              </a:ext>
            </a:extLst>
          </p:cNvPr>
          <p:cNvSpPr txBox="1"/>
          <p:nvPr/>
        </p:nvSpPr>
        <p:spPr>
          <a:xfrm>
            <a:off x="1770943" y="4500771"/>
            <a:ext cx="560211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92D050"/>
                </a:solidFill>
              </a:rPr>
              <a:t>Derek Veitenheimer</a:t>
            </a:r>
          </a:p>
          <a:p>
            <a:pPr algn="ctr"/>
            <a:r>
              <a:rPr lang="en-US" sz="2000" dirty="0">
                <a:solidFill>
                  <a:srgbClr val="92D050"/>
                </a:solidFill>
              </a:rPr>
              <a:t>Director</a:t>
            </a:r>
          </a:p>
          <a:p>
            <a:pPr algn="ctr"/>
            <a:r>
              <a:rPr lang="en-US" sz="2000" dirty="0">
                <a:solidFill>
                  <a:srgbClr val="92D050"/>
                </a:solidFill>
              </a:rPr>
              <a:t>Bureau of Justice Information and Analysis</a:t>
            </a:r>
          </a:p>
          <a:p>
            <a:pPr algn="ctr"/>
            <a:r>
              <a:rPr lang="en-US" sz="2000" dirty="0">
                <a:solidFill>
                  <a:srgbClr val="92D050"/>
                </a:solidFill>
              </a:rPr>
              <a:t>608-266-7185</a:t>
            </a:r>
          </a:p>
          <a:p>
            <a:pPr algn="ctr"/>
            <a:r>
              <a:rPr lang="en-US" sz="2000" dirty="0">
                <a:solidFill>
                  <a:srgbClr val="92D050"/>
                </a:solidFill>
              </a:rPr>
              <a:t>veitenheimerdj@doj.state.wi.us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816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F321E-6AB1-4FBF-A0BF-ECD39D3222AA}"/>
              </a:ext>
            </a:extLst>
          </p:cNvPr>
          <p:cNvSpPr txBox="1">
            <a:spLocks/>
          </p:cNvSpPr>
          <p:nvPr/>
        </p:nvSpPr>
        <p:spPr>
          <a:xfrm>
            <a:off x="1041523" y="3063410"/>
            <a:ext cx="2395371" cy="996616"/>
          </a:xfrm>
          <a:prstGeom prst="roundRect">
            <a:avLst/>
          </a:prstGeom>
          <a:solidFill>
            <a:schemeClr val="bg2"/>
          </a:solidFill>
          <a:ln w="222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0" tIns="45720" rIns="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Font typeface="Calibri" panose="020F0502020204030204" pitchFamily="34" charset="0"/>
              <a:buNone/>
            </a:pPr>
            <a:r>
              <a:rPr lang="en-US" sz="2800" b="1" dirty="0">
                <a:solidFill>
                  <a:schemeClr val="tx1"/>
                </a:solidFill>
              </a:rPr>
              <a:t>Incident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BA3ED08-3EF9-47A2-89F3-D136AB6B2642}"/>
              </a:ext>
            </a:extLst>
          </p:cNvPr>
          <p:cNvSpPr txBox="1">
            <a:spLocks/>
          </p:cNvSpPr>
          <p:nvPr/>
        </p:nvSpPr>
        <p:spPr>
          <a:xfrm>
            <a:off x="1041523" y="4189248"/>
            <a:ext cx="2395371" cy="996616"/>
          </a:xfrm>
          <a:prstGeom prst="roundRect">
            <a:avLst/>
          </a:prstGeom>
          <a:solidFill>
            <a:schemeClr val="bg2"/>
          </a:solidFill>
          <a:ln w="222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0" tIns="45720" rIns="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Font typeface="Calibri" panose="020F0502020204030204" pitchFamily="34" charset="0"/>
              <a:buNone/>
            </a:pPr>
            <a:r>
              <a:rPr lang="en-US" sz="2800" b="1" dirty="0">
                <a:solidFill>
                  <a:schemeClr val="tx1"/>
                </a:solidFill>
              </a:rPr>
              <a:t>Subject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74F2E5D1-60C8-416B-AFAB-5EB3CCDF28B4}"/>
              </a:ext>
            </a:extLst>
          </p:cNvPr>
          <p:cNvSpPr txBox="1">
            <a:spLocks/>
          </p:cNvSpPr>
          <p:nvPr/>
        </p:nvSpPr>
        <p:spPr>
          <a:xfrm>
            <a:off x="1009493" y="5280644"/>
            <a:ext cx="2427402" cy="996616"/>
          </a:xfrm>
          <a:prstGeom prst="roundRect">
            <a:avLst/>
          </a:prstGeom>
          <a:solidFill>
            <a:schemeClr val="bg2"/>
          </a:solidFill>
          <a:ln w="222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0" tIns="45720" rIns="0" bIns="45720" rtlCol="0" anchor="ctr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Font typeface="Calibri" panose="020F0502020204030204" pitchFamily="34" charset="0"/>
              <a:buNone/>
            </a:pPr>
            <a:r>
              <a:rPr lang="en-US" sz="2800" b="1" dirty="0">
                <a:solidFill>
                  <a:schemeClr val="tx1"/>
                </a:solidFill>
              </a:rPr>
              <a:t>Officer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AA3083D-E424-4959-9528-F40B94258801}"/>
              </a:ext>
            </a:extLst>
          </p:cNvPr>
          <p:cNvGrpSpPr/>
          <p:nvPr/>
        </p:nvGrpSpPr>
        <p:grpSpPr>
          <a:xfrm>
            <a:off x="3505588" y="3086700"/>
            <a:ext cx="4522160" cy="926523"/>
            <a:chOff x="3555829" y="1842277"/>
            <a:chExt cx="4522160" cy="615773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890296CF-2B7E-4D2F-94CA-680FABEC9513}"/>
                </a:ext>
              </a:extLst>
            </p:cNvPr>
            <p:cNvSpPr txBox="1">
              <a:spLocks/>
            </p:cNvSpPr>
            <p:nvPr/>
          </p:nvSpPr>
          <p:spPr>
            <a:xfrm>
              <a:off x="4451376" y="1842277"/>
              <a:ext cx="3626613" cy="615773"/>
            </a:xfrm>
            <a:prstGeom prst="roundRect">
              <a:avLst/>
            </a:prstGeom>
            <a:solidFill>
              <a:srgbClr val="B2BECE"/>
            </a:solidFill>
            <a:ln w="15875" cap="flat" cmpd="sng" algn="ctr">
              <a:solidFill>
                <a:srgbClr val="B2BECE"/>
              </a:solidFill>
              <a:prstDash val="soli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lIns="0" tIns="45720" rIns="0" bIns="45720" rtlCol="0" anchor="ctr">
              <a:normAutofit/>
            </a:bodyPr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09728" indent="0" algn="ctr">
                <a:buFont typeface="Calibri" panose="020F0502020204030204" pitchFamily="34" charset="0"/>
                <a:buNone/>
              </a:pPr>
              <a:r>
                <a:rPr lang="en-US" sz="2000" b="1" dirty="0">
                  <a:solidFill>
                    <a:schemeClr val="bg1"/>
                  </a:solidFill>
                </a:rPr>
                <a:t>Date, time, location, etc.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AF26B10-9E94-4177-831E-303619C16CE3}"/>
                </a:ext>
              </a:extLst>
            </p:cNvPr>
            <p:cNvCxnSpPr>
              <a:cxnSpLocks/>
            </p:cNvCxnSpPr>
            <p:nvPr/>
          </p:nvCxnSpPr>
          <p:spPr>
            <a:xfrm>
              <a:off x="3555829" y="2150164"/>
              <a:ext cx="826853" cy="0"/>
            </a:xfrm>
            <a:prstGeom prst="straightConnector1">
              <a:avLst/>
            </a:prstGeom>
            <a:ln w="98425">
              <a:solidFill>
                <a:srgbClr val="B2BEC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E8B58A-19C2-451B-A152-17414AF79709}"/>
              </a:ext>
            </a:extLst>
          </p:cNvPr>
          <p:cNvGrpSpPr/>
          <p:nvPr/>
        </p:nvGrpSpPr>
        <p:grpSpPr>
          <a:xfrm>
            <a:off x="3505588" y="4189248"/>
            <a:ext cx="4522160" cy="926523"/>
            <a:chOff x="3555829" y="2633743"/>
            <a:chExt cx="4522160" cy="615773"/>
          </a:xfrm>
        </p:grpSpPr>
        <p:sp>
          <p:nvSpPr>
            <p:cNvPr id="11" name="Content Placeholder 4">
              <a:extLst>
                <a:ext uri="{FF2B5EF4-FFF2-40B4-BE49-F238E27FC236}">
                  <a16:creationId xmlns:a16="http://schemas.microsoft.com/office/drawing/2014/main" id="{423D253B-A543-43A6-876C-BA551C5FCE5A}"/>
                </a:ext>
              </a:extLst>
            </p:cNvPr>
            <p:cNvSpPr txBox="1">
              <a:spLocks/>
            </p:cNvSpPr>
            <p:nvPr/>
          </p:nvSpPr>
          <p:spPr>
            <a:xfrm>
              <a:off x="4451376" y="2633743"/>
              <a:ext cx="3626613" cy="615773"/>
            </a:xfrm>
            <a:prstGeom prst="roundRect">
              <a:avLst/>
            </a:prstGeom>
            <a:solidFill>
              <a:srgbClr val="B2BECE"/>
            </a:solidFill>
            <a:ln w="15875" cap="flat" cmpd="sng" algn="ctr">
              <a:solidFill>
                <a:srgbClr val="B2BECE"/>
              </a:solidFill>
              <a:prstDash val="soli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lIns="0" tIns="45720" rIns="0" bIns="45720" rtlCol="0" anchor="ctr">
              <a:normAutofit/>
            </a:bodyPr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09728" indent="0" algn="ctr">
                <a:buFont typeface="Calibri" panose="020F0502020204030204" pitchFamily="34" charset="0"/>
                <a:buNone/>
              </a:pPr>
              <a:r>
                <a:rPr lang="en-US" sz="2000" b="1" dirty="0">
                  <a:solidFill>
                    <a:schemeClr val="bg1"/>
                  </a:solidFill>
                </a:rPr>
                <a:t>Age, sex, race, injury, etc.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CFA4DB40-408C-4543-A7B6-445B85AB70E6}"/>
                </a:ext>
              </a:extLst>
            </p:cNvPr>
            <p:cNvCxnSpPr>
              <a:cxnSpLocks/>
            </p:cNvCxnSpPr>
            <p:nvPr/>
          </p:nvCxnSpPr>
          <p:spPr>
            <a:xfrm>
              <a:off x="3555829" y="2981746"/>
              <a:ext cx="826853" cy="0"/>
            </a:xfrm>
            <a:prstGeom prst="straightConnector1">
              <a:avLst/>
            </a:prstGeom>
            <a:ln w="98425">
              <a:solidFill>
                <a:srgbClr val="B2BEC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D717A60-E557-47BD-8142-49F8DA4D561E}"/>
              </a:ext>
            </a:extLst>
          </p:cNvPr>
          <p:cNvGrpSpPr/>
          <p:nvPr/>
        </p:nvGrpSpPr>
        <p:grpSpPr>
          <a:xfrm>
            <a:off x="3505587" y="5235237"/>
            <a:ext cx="4522162" cy="926523"/>
            <a:chOff x="3555828" y="3425209"/>
            <a:chExt cx="4522162" cy="615773"/>
          </a:xfrm>
        </p:grpSpPr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3ACEDF31-07C5-4754-BEB7-B68B6516EB68}"/>
                </a:ext>
              </a:extLst>
            </p:cNvPr>
            <p:cNvSpPr txBox="1">
              <a:spLocks/>
            </p:cNvSpPr>
            <p:nvPr/>
          </p:nvSpPr>
          <p:spPr>
            <a:xfrm>
              <a:off x="4451376" y="3425209"/>
              <a:ext cx="3626614" cy="615773"/>
            </a:xfrm>
            <a:prstGeom prst="roundRect">
              <a:avLst/>
            </a:prstGeom>
            <a:solidFill>
              <a:srgbClr val="B2BECE"/>
            </a:solidFill>
            <a:ln w="15875" cap="flat" cmpd="sng" algn="ctr">
              <a:solidFill>
                <a:srgbClr val="B2BECE"/>
              </a:solidFill>
              <a:prstDash val="soli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lIns="0" tIns="45720" rIns="0" bIns="45720" rtlCol="0" anchor="ctr">
              <a:normAutofit/>
            </a:bodyPr>
            <a:lstStyle>
              <a:lvl1pPr marL="91440" indent="-9144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200"/>
                </a:spcAft>
                <a:buClr>
                  <a:schemeClr val="accent1"/>
                </a:buClr>
                <a:buSzPct val="100000"/>
                <a:buFont typeface="Calibri" panose="020F0502020204030204" pitchFamily="34" charset="0"/>
                <a:buChar char=" "/>
                <a:defRPr sz="2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404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8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56692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74980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932688" indent="-18288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1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00000" indent="-22860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Font typeface="Calibri" pitchFamily="34" charset="0"/>
                <a:buChar char="◦"/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09728" indent="0" algn="ctr">
                <a:buFont typeface="Calibri" panose="020F0502020204030204" pitchFamily="34" charset="0"/>
                <a:buNone/>
              </a:pPr>
              <a:r>
                <a:rPr lang="en-US" sz="1800" b="1" dirty="0">
                  <a:solidFill>
                    <a:schemeClr val="bg1"/>
                  </a:solidFill>
                </a:rPr>
                <a:t>Age, sex, race, readily identifiable as law enforcement, etc.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CB6E209-9002-488C-9E4B-E59C40930E4B}"/>
                </a:ext>
              </a:extLst>
            </p:cNvPr>
            <p:cNvCxnSpPr>
              <a:cxnSpLocks/>
            </p:cNvCxnSpPr>
            <p:nvPr/>
          </p:nvCxnSpPr>
          <p:spPr>
            <a:xfrm>
              <a:off x="3555828" y="3801794"/>
              <a:ext cx="826853" cy="0"/>
            </a:xfrm>
            <a:prstGeom prst="straightConnector1">
              <a:avLst/>
            </a:prstGeom>
            <a:ln w="98425">
              <a:solidFill>
                <a:srgbClr val="B2BEC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B820FE0-B404-40E7-80E0-58E2F482E3C3}"/>
              </a:ext>
            </a:extLst>
          </p:cNvPr>
          <p:cNvSpPr/>
          <p:nvPr/>
        </p:nvSpPr>
        <p:spPr>
          <a:xfrm>
            <a:off x="457200" y="1086152"/>
            <a:ext cx="852100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Incidents collected: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92D050"/>
                </a:solidFill>
              </a:rPr>
              <a:t>Involving death of subject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92D050"/>
                </a:solidFill>
              </a:rPr>
              <a:t>Serious injury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92D050"/>
                </a:solidFill>
              </a:rPr>
              <a:t>Where a firearm is discharged at or in direction of a person</a:t>
            </a:r>
          </a:p>
        </p:txBody>
      </p:sp>
    </p:spTree>
    <p:extLst>
      <p:ext uri="{BB962C8B-B14F-4D97-AF65-F5344CB8AC3E}">
        <p14:creationId xmlns:p14="http://schemas.microsoft.com/office/powerpoint/2010/main" val="383917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8D315-5281-4FB1-A6CC-E1FDDC5BB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596" y="1218414"/>
            <a:ext cx="4412839" cy="49010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800" dirty="0"/>
              <a:t>Wisconsin Use of Force Work Group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200" dirty="0"/>
              <a:t>Created to steer direction of WI collection effort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200" dirty="0"/>
              <a:t>Defined additional data elements helpful in understanding use of force in WI</a:t>
            </a:r>
            <a:endParaRPr lang="en-US" sz="1800" dirty="0"/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200" dirty="0"/>
              <a:t>Identified </a:t>
            </a:r>
            <a:r>
              <a:rPr lang="en-US" sz="2200" dirty="0" err="1"/>
              <a:t>TraCS</a:t>
            </a:r>
            <a:r>
              <a:rPr lang="en-US" sz="2200" dirty="0"/>
              <a:t> to collect incident data</a:t>
            </a:r>
          </a:p>
          <a:p>
            <a:pPr lvl="1">
              <a:lnSpc>
                <a:spcPct val="100000"/>
              </a:lnSpc>
              <a:spcAft>
                <a:spcPts val="1200"/>
              </a:spcAft>
            </a:pPr>
            <a:r>
              <a:rPr lang="en-US" sz="2200" dirty="0"/>
              <a:t>State will offer bulk submission option </a:t>
            </a:r>
          </a:p>
          <a:p>
            <a:pPr marL="0" indent="0">
              <a:buNone/>
            </a:pP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0A4A8C-1EEE-46C3-A62E-5977B43F1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492" y="1409432"/>
            <a:ext cx="3773032" cy="434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47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55258-1C59-4EA9-861A-A1A5415E6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98C56-3867-4056-9881-5E58D7583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43000"/>
            <a:ext cx="8229599" cy="545123"/>
          </a:xfrm>
        </p:spPr>
        <p:txBody>
          <a:bodyPr numCol="1">
            <a:normAutofit fontScale="55000" lnSpcReduction="2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4400" u="sng" dirty="0">
                <a:solidFill>
                  <a:srgbClr val="92D050"/>
                </a:solidFill>
              </a:rPr>
              <a:t>Wisconsin Use of Force Work Group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endParaRPr lang="en-US" sz="4400" u="sng" dirty="0">
              <a:solidFill>
                <a:srgbClr val="92D050"/>
              </a:solidFill>
            </a:endParaRPr>
          </a:p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endParaRPr lang="en-US" sz="2800" dirty="0">
              <a:solidFill>
                <a:prstClr val="white">
                  <a:lumMod val="85000"/>
                </a:prstClr>
              </a:solidFill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  <a:buNone/>
            </a:pPr>
            <a:endParaRPr lang="en-US" sz="1800" dirty="0">
              <a:solidFill>
                <a:prstClr val="white">
                  <a:lumMod val="85000"/>
                </a:prstClr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51DE2-4C08-4639-BEB0-065A33E0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B4F888-DC75-409E-99AF-709F90AFCAC0}"/>
              </a:ext>
            </a:extLst>
          </p:cNvPr>
          <p:cNvSpPr txBox="1">
            <a:spLocks/>
          </p:cNvSpPr>
          <p:nvPr/>
        </p:nvSpPr>
        <p:spPr>
          <a:xfrm>
            <a:off x="454062" y="2280977"/>
            <a:ext cx="4114800" cy="3798278"/>
          </a:xfrm>
          <a:prstGeom prst="rect">
            <a:avLst/>
          </a:prstGeom>
        </p:spPr>
        <p:txBody>
          <a:bodyPr vert="horz" lIns="0" tIns="45720" rIns="0" bIns="45720" numCol="1" rtlCol="0">
            <a:normAutofit lnSpcReduction="10000"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Factors Involved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Setting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Lighting Conditions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Weather Conditions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Number of Citizens Involved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Approximate Assigned Shift Length for Officer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Was Officer Wearing Ballistic Vest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  <a:buFont typeface="Calibri" panose="020F0502020204030204" pitchFamily="34" charset="0"/>
              <a:buNone/>
            </a:pPr>
            <a:endParaRPr lang="en-US" sz="1800" dirty="0">
              <a:solidFill>
                <a:prstClr val="white">
                  <a:lumMod val="85000"/>
                </a:prstClr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3A8F22-E3A0-4D2F-AEC1-13098A2C4E38}"/>
              </a:ext>
            </a:extLst>
          </p:cNvPr>
          <p:cNvSpPr txBox="1">
            <a:spLocks/>
          </p:cNvSpPr>
          <p:nvPr/>
        </p:nvSpPr>
        <p:spPr>
          <a:xfrm>
            <a:off x="4646111" y="2280977"/>
            <a:ext cx="4114800" cy="3798278"/>
          </a:xfrm>
          <a:prstGeom prst="rect">
            <a:avLst/>
          </a:prstGeom>
        </p:spPr>
        <p:txBody>
          <a:bodyPr vert="horz" lIns="0" tIns="45720" rIns="0" bIns="45720" numCol="1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Firearm Employed by Officer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Number of Shots Fired by Officer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Was Technique Used Effective in Stopping Threat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Justification for Use of Force (from DAAT Manual)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000" dirty="0">
                <a:solidFill>
                  <a:prstClr val="white">
                    <a:lumMod val="85000"/>
                  </a:prstClr>
                </a:solidFill>
              </a:rPr>
              <a:t>Was Incident Part of Taskforce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endParaRPr lang="en-US" sz="2000" dirty="0">
              <a:solidFill>
                <a:prstClr val="white">
                  <a:lumMod val="85000"/>
                </a:prstClr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  <a:buFont typeface="Calibri" panose="020F0502020204030204" pitchFamily="34" charset="0"/>
              <a:buNone/>
            </a:pPr>
            <a:endParaRPr lang="en-US" sz="1800" dirty="0">
              <a:solidFill>
                <a:prstClr val="white">
                  <a:lumMod val="85000"/>
                </a:prstClr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184B57-358A-44F3-B523-F08234AD87F4}"/>
              </a:ext>
            </a:extLst>
          </p:cNvPr>
          <p:cNvSpPr txBox="1">
            <a:spLocks/>
          </p:cNvSpPr>
          <p:nvPr/>
        </p:nvSpPr>
        <p:spPr>
          <a:xfrm>
            <a:off x="531312" y="1688123"/>
            <a:ext cx="8229599" cy="545123"/>
          </a:xfrm>
          <a:prstGeom prst="rect">
            <a:avLst/>
          </a:prstGeom>
        </p:spPr>
        <p:txBody>
          <a:bodyPr vert="horz" lIns="0" tIns="45720" rIns="0" bIns="45720" numCol="1" rtlCol="0">
            <a:normAutofit fontScale="92500" lnSpcReduction="10000"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r>
              <a:rPr lang="en-US" sz="2200" dirty="0">
                <a:solidFill>
                  <a:prstClr val="white">
                    <a:lumMod val="85000"/>
                  </a:prstClr>
                </a:solidFill>
              </a:rPr>
              <a:t>Examples of additional data elements identified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</a:pPr>
            <a:endParaRPr lang="en-US" sz="2800" dirty="0">
              <a:solidFill>
                <a:prstClr val="white">
                  <a:lumMod val="85000"/>
                </a:prstClr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  <a:buFont typeface="Calibri" panose="020F0502020204030204" pitchFamily="34" charset="0"/>
              <a:buNone/>
            </a:pPr>
            <a:endParaRPr lang="en-US" sz="1800" dirty="0">
              <a:solidFill>
                <a:prstClr val="white">
                  <a:lumMod val="85000"/>
                </a:prstClr>
              </a:solidFill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928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55258-1C59-4EA9-861A-A1A5415E6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98C56-3867-4056-9881-5E58D7583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D8D8D8"/>
              </a:buClr>
              <a:buNone/>
            </a:pPr>
            <a:endParaRPr lang="en-US" sz="1800" dirty="0">
              <a:solidFill>
                <a:prstClr val="white">
                  <a:lumMod val="85000"/>
                </a:prst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51DE2-4C08-4639-BEB0-065A33E0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783277-A248-4857-BE87-6414BB9B1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8906"/>
            <a:ext cx="9144000" cy="533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14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55258-1C59-4EA9-861A-A1A5415E6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51DE2-4C08-4639-BEB0-065A33E0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320901-5113-444A-B2A2-DEC3A49F4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248692"/>
            <a:ext cx="5819775" cy="4953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682BD2-10AF-44F1-918A-5ABC26F22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285135"/>
            <a:ext cx="19145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46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36C8-A960-49CB-857F-67F966D3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23933-6C86-49E0-B48D-FAEA53AD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February 2019</a:t>
            </a:r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6B833EB-CF6C-49A6-A34E-D5C8B892C4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590" y="1855549"/>
            <a:ext cx="8414543" cy="3146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F93E61-3BC7-4F55-A00C-1FA38F448576}"/>
              </a:ext>
            </a:extLst>
          </p:cNvPr>
          <p:cNvSpPr txBox="1"/>
          <p:nvPr/>
        </p:nvSpPr>
        <p:spPr>
          <a:xfrm>
            <a:off x="457200" y="1248713"/>
            <a:ext cx="6297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Zero Reporting in </a:t>
            </a:r>
            <a:r>
              <a:rPr lang="en-US" sz="2000" dirty="0" err="1"/>
              <a:t>TraCS</a:t>
            </a:r>
            <a:r>
              <a:rPr lang="en-US" sz="20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703120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36C8-A960-49CB-857F-67F966D3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23933-6C86-49E0-B48D-FAEA53AD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February 2019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F93E61-3BC7-4F55-A00C-1FA38F448576}"/>
              </a:ext>
            </a:extLst>
          </p:cNvPr>
          <p:cNvSpPr txBox="1"/>
          <p:nvPr/>
        </p:nvSpPr>
        <p:spPr>
          <a:xfrm>
            <a:off x="457200" y="1280259"/>
            <a:ext cx="6297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When to report an incident form: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9EB8E9-0303-4D61-B691-C353FBED8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77" y="1970027"/>
            <a:ext cx="8532569" cy="291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34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36C8-A960-49CB-857F-67F966D3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23933-6C86-49E0-B48D-FAEA53AD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February 2019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F93E61-3BC7-4F55-A00C-1FA38F448576}"/>
              </a:ext>
            </a:extLst>
          </p:cNvPr>
          <p:cNvSpPr txBox="1"/>
          <p:nvPr/>
        </p:nvSpPr>
        <p:spPr>
          <a:xfrm>
            <a:off x="457200" y="1515943"/>
            <a:ext cx="6297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Incident Summary: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DD9EAF-81D9-4658-940D-3B49C3007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772" y="2028824"/>
            <a:ext cx="7732455" cy="366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94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36C8-A960-49CB-857F-67F966D3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23933-6C86-49E0-B48D-FAEA53AD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February 2019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F93E61-3BC7-4F55-A00C-1FA38F448576}"/>
              </a:ext>
            </a:extLst>
          </p:cNvPr>
          <p:cNvSpPr txBox="1"/>
          <p:nvPr/>
        </p:nvSpPr>
        <p:spPr>
          <a:xfrm>
            <a:off x="640080" y="2474606"/>
            <a:ext cx="492443" cy="24790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dirty="0"/>
              <a:t>Officer Information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49CA64-51D6-4092-B9FE-732492991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618" y="1067016"/>
            <a:ext cx="5587849" cy="529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12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36C8-A960-49CB-857F-67F966D3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23933-6C86-49E0-B48D-FAEA53AD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February 2019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F93E61-3BC7-4F55-A00C-1FA38F448576}"/>
              </a:ext>
            </a:extLst>
          </p:cNvPr>
          <p:cNvSpPr txBox="1"/>
          <p:nvPr/>
        </p:nvSpPr>
        <p:spPr>
          <a:xfrm>
            <a:off x="640080" y="2474606"/>
            <a:ext cx="492443" cy="24790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000" dirty="0"/>
              <a:t>Subject Information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BA6C8C-86C5-49E6-A709-5F3892B46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238" y="1113402"/>
            <a:ext cx="5831523" cy="522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30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5300" y="2077235"/>
            <a:ext cx="8153400" cy="350824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i="1" dirty="0"/>
              <a:t>Mission:</a:t>
            </a:r>
            <a:br>
              <a:rPr lang="en-US" sz="3600" i="1" dirty="0"/>
            </a:br>
            <a:r>
              <a:rPr lang="en-US" sz="3600" i="1" dirty="0"/>
              <a:t>To inform criminal justice policy and practice by conducting objective research, analysis, and evaluation and to disseminate relevant information that is useful and understandable</a:t>
            </a:r>
            <a:br>
              <a:rPr lang="en-US" sz="6000" dirty="0"/>
            </a:br>
            <a:br>
              <a:rPr lang="en-US" sz="6000" dirty="0"/>
            </a:br>
            <a:br>
              <a:rPr lang="en-US" sz="6000" dirty="0"/>
            </a:br>
            <a:endParaRPr lang="en-US" sz="2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70DB6-CC39-4892-9285-EE7746732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539016"/>
            <a:ext cx="6858000" cy="597429"/>
          </a:xfrm>
        </p:spPr>
        <p:txBody>
          <a:bodyPr/>
          <a:lstStyle/>
          <a:p>
            <a:pPr algn="ctr"/>
            <a:r>
              <a:rPr lang="en-US" dirty="0"/>
              <a:t>Bureau Overview</a:t>
            </a:r>
          </a:p>
        </p:txBody>
      </p:sp>
    </p:spTree>
    <p:extLst>
      <p:ext uri="{BB962C8B-B14F-4D97-AF65-F5344CB8AC3E}">
        <p14:creationId xmlns:p14="http://schemas.microsoft.com/office/powerpoint/2010/main" val="35729460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52880"/>
            <a:ext cx="8229599" cy="4854930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When to report a Use-of-Force incident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When to report an Arrest-Related Death incident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Not all fields on </a:t>
            </a:r>
            <a:r>
              <a:rPr lang="en-US" sz="2400" dirty="0" err="1"/>
              <a:t>TraCS</a:t>
            </a:r>
            <a:r>
              <a:rPr lang="en-US" sz="2400" dirty="0"/>
              <a:t> form are collected by DOJ</a:t>
            </a:r>
          </a:p>
          <a:p>
            <a:pPr lvl="4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dirty="0"/>
              <a:t>Officer name, address, agency information, </a:t>
            </a:r>
            <a:r>
              <a:rPr lang="en-US" sz="1800" dirty="0" err="1"/>
              <a:t>etc</a:t>
            </a:r>
            <a:endParaRPr lang="en-US" sz="1800" dirty="0"/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275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43590"/>
            <a:ext cx="8229599" cy="5098756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How soon after an incident occurs should a form be completed?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Where does the data go after I submit?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What will DOJ do with the data collected from this program?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04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50876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4800" dirty="0">
                <a:solidFill>
                  <a:schemeClr val="tx1"/>
                </a:solidFill>
              </a:rPr>
              <a:t>Data Visualization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7096"/>
            <a:ext cx="8229599" cy="5098756"/>
          </a:xfrm>
        </p:spPr>
        <p:txBody>
          <a:bodyPr>
            <a:normAutofit/>
          </a:bodyPr>
          <a:lstStyle/>
          <a:p>
            <a:pPr marL="150876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400" dirty="0" err="1"/>
              <a:t>Datashare</a:t>
            </a:r>
            <a:r>
              <a:rPr lang="en-US" sz="2400" dirty="0"/>
              <a:t> Program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13A9BC-7321-4267-9FED-7CBF60D380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65" y="1830442"/>
            <a:ext cx="6788193" cy="413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92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Data Visualization Examples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7096"/>
            <a:ext cx="8229599" cy="5098756"/>
          </a:xfrm>
        </p:spPr>
        <p:txBody>
          <a:bodyPr>
            <a:normAutofit/>
          </a:bodyPr>
          <a:lstStyle/>
          <a:p>
            <a:pPr marL="150876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400" dirty="0"/>
              <a:t>SAKI Program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D74674-CE31-4E6C-8082-90EA0A9FE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240" y="1073182"/>
            <a:ext cx="4274316" cy="5181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C659C2-5BC4-4935-AD9F-EEF6DA4684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240" y="1952625"/>
            <a:ext cx="20859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99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Data Visualization Examples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7096"/>
            <a:ext cx="8229599" cy="5098756"/>
          </a:xfrm>
        </p:spPr>
        <p:txBody>
          <a:bodyPr>
            <a:normAutofit/>
          </a:bodyPr>
          <a:lstStyle/>
          <a:p>
            <a:pPr marL="150876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400" dirty="0"/>
              <a:t>SAKI Program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9822B7-8EAE-4D3E-9DC5-296DFEF93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39" y="1823919"/>
            <a:ext cx="5599628" cy="435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79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42B3BE6-0459-43B9-9222-E78F8D3299E0}"/>
              </a:ext>
            </a:extLst>
          </p:cNvPr>
          <p:cNvSpPr txBox="1"/>
          <p:nvPr/>
        </p:nvSpPr>
        <p:spPr>
          <a:xfrm>
            <a:off x="-128091" y="4612707"/>
            <a:ext cx="470009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Derek Veitenheimer</a:t>
            </a:r>
          </a:p>
          <a:p>
            <a:pPr algn="ctr"/>
            <a:r>
              <a:rPr lang="en-US" sz="2000" dirty="0"/>
              <a:t>Director, BJIA</a:t>
            </a:r>
          </a:p>
          <a:p>
            <a:pPr algn="ctr"/>
            <a:r>
              <a:rPr lang="en-US" sz="2000" dirty="0"/>
              <a:t>608-266-7185</a:t>
            </a:r>
          </a:p>
          <a:p>
            <a:pPr algn="ctr"/>
            <a:r>
              <a:rPr lang="en-US" sz="2000" dirty="0"/>
              <a:t>veitenheimerdj@doj.state.wi.us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EB8EB1-54B9-435D-BC7E-61FF46570AEB}"/>
              </a:ext>
            </a:extLst>
          </p:cNvPr>
          <p:cNvSpPr txBox="1"/>
          <p:nvPr/>
        </p:nvSpPr>
        <p:spPr>
          <a:xfrm>
            <a:off x="4443909" y="4612707"/>
            <a:ext cx="470009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Alesha Brown</a:t>
            </a:r>
          </a:p>
          <a:p>
            <a:pPr algn="ctr"/>
            <a:r>
              <a:rPr lang="en-US" sz="2000" dirty="0"/>
              <a:t>Research Analyst, BJIA</a:t>
            </a:r>
          </a:p>
          <a:p>
            <a:pPr algn="ctr"/>
            <a:r>
              <a:rPr lang="en-US" sz="2000" dirty="0"/>
              <a:t>608-267-2062</a:t>
            </a:r>
          </a:p>
          <a:p>
            <a:pPr algn="ctr"/>
            <a:r>
              <a:rPr lang="en-US" sz="2000" dirty="0"/>
              <a:t>brownab@doj.state.wi.us</a:t>
            </a:r>
          </a:p>
          <a:p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FCD8C72-B095-4E65-A625-E0764A747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6895" y="973878"/>
            <a:ext cx="6858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accent6"/>
                </a:solidFill>
              </a:rPr>
              <a:t>Badger </a:t>
            </a:r>
            <a:r>
              <a:rPr lang="en-US" sz="2400" dirty="0" err="1">
                <a:solidFill>
                  <a:schemeClr val="accent6"/>
                </a:solidFill>
              </a:rPr>
              <a:t>TraCS</a:t>
            </a:r>
            <a:r>
              <a:rPr lang="en-US" sz="2400" dirty="0">
                <a:solidFill>
                  <a:schemeClr val="accent6"/>
                </a:solidFill>
              </a:rPr>
              <a:t> Helpdesk – Questions about </a:t>
            </a:r>
            <a:r>
              <a:rPr lang="en-US" sz="2400" dirty="0" err="1">
                <a:solidFill>
                  <a:schemeClr val="accent6"/>
                </a:solidFill>
              </a:rPr>
              <a:t>TraCS</a:t>
            </a:r>
            <a:r>
              <a:rPr lang="en-US" sz="2400" dirty="0">
                <a:solidFill>
                  <a:schemeClr val="accent6"/>
                </a:solidFill>
              </a:rPr>
              <a:t> form and functionality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u="sng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badgertracs@dot.wi.gov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608-267-2096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D43BC3-1156-4B7B-B2A3-EF3376339AD0}"/>
              </a:ext>
            </a:extLst>
          </p:cNvPr>
          <p:cNvSpPr txBox="1"/>
          <p:nvPr/>
        </p:nvSpPr>
        <p:spPr>
          <a:xfrm>
            <a:off x="381000" y="221243"/>
            <a:ext cx="838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QUESTIONS</a:t>
            </a:r>
          </a:p>
          <a:p>
            <a:pPr algn="ctr"/>
            <a:endParaRPr lang="en-US" sz="4800" dirty="0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4DBB1548-2BB0-4096-AB56-1933CF149FE4}"/>
              </a:ext>
            </a:extLst>
          </p:cNvPr>
          <p:cNvSpPr txBox="1">
            <a:spLocks/>
          </p:cNvSpPr>
          <p:nvPr/>
        </p:nvSpPr>
        <p:spPr>
          <a:xfrm>
            <a:off x="800100" y="2747625"/>
            <a:ext cx="7543800" cy="13627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Georgia" panose="02040502050405020303"/>
                <a:ea typeface="+mj-ea"/>
                <a:cs typeface="+mj-cs"/>
              </a:rPr>
              <a:t>Bureau of Justice Information and Analysis (BJIA) – Questions about UFAD form and program information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/>
                <a:ea typeface="+mj-ea"/>
                <a:cs typeface="+mj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Statsanalysis@doj.state.wi.us</a:t>
            </a:r>
            <a:endParaRPr kumimoji="0" lang="en-US" sz="2400" b="0" i="0" u="none" strike="noStrike" kern="1200" cap="none" spc="-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/>
                <a:ea typeface="+mj-ea"/>
                <a:cs typeface="+mj-cs"/>
              </a:rPr>
              <a:t>608-266-0605</a:t>
            </a:r>
          </a:p>
        </p:txBody>
      </p:sp>
    </p:spTree>
    <p:extLst>
      <p:ext uri="{BB962C8B-B14F-4D97-AF65-F5344CB8AC3E}">
        <p14:creationId xmlns:p14="http://schemas.microsoft.com/office/powerpoint/2010/main" val="102950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48B30-2624-4E86-BC5D-4EAA9D69F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551135-7B34-4A41-AF01-DFA79DBD9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599" cy="99060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Amongst our team of analysts, coordinators, manager, consultant, and director, we have backgrounds in: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D2AFE-BE95-4AE2-A987-D1FC6549C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3E7086-074A-4B45-A98D-AF8EC136970A}"/>
              </a:ext>
            </a:extLst>
          </p:cNvPr>
          <p:cNvSpPr txBox="1"/>
          <p:nvPr/>
        </p:nvSpPr>
        <p:spPr>
          <a:xfrm>
            <a:off x="304800" y="2285999"/>
            <a:ext cx="46482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Justice Studies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Criminology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Legal Studies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Criminal Justice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Criminal Justice Social Work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Criminal Justice Administration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Public Policy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8F498A-7882-4C10-8AA3-6182B5DD1368}"/>
              </a:ext>
            </a:extLst>
          </p:cNvPr>
          <p:cNvSpPr txBox="1"/>
          <p:nvPr/>
        </p:nvSpPr>
        <p:spPr>
          <a:xfrm>
            <a:off x="4800600" y="2285999"/>
            <a:ext cx="41910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Sociology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Psychology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Criminal Psychology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Experimental Psychology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Molecular Biology </a:t>
            </a:r>
          </a:p>
          <a:p>
            <a:r>
              <a:rPr lang="en-US" sz="23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Police Captain at Madison PD</a:t>
            </a:r>
          </a:p>
        </p:txBody>
      </p:sp>
    </p:spTree>
    <p:extLst>
      <p:ext uri="{BB962C8B-B14F-4D97-AF65-F5344CB8AC3E}">
        <p14:creationId xmlns:p14="http://schemas.microsoft.com/office/powerpoint/2010/main" val="3381216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Major Projects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38" y="996779"/>
            <a:ext cx="8229599" cy="495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Incident-Based Crime Reporting Transition</a:t>
            </a:r>
          </a:p>
          <a:p>
            <a:pPr marL="0" indent="0">
              <a:buNone/>
            </a:pPr>
            <a:r>
              <a:rPr lang="en-US" sz="2000" dirty="0"/>
              <a:t>Use-0f-Force Data Collection</a:t>
            </a:r>
          </a:p>
          <a:p>
            <a:pPr marL="0" indent="0">
              <a:buNone/>
            </a:pPr>
            <a:r>
              <a:rPr lang="en-US" sz="2000" dirty="0"/>
              <a:t>Sexual Assault Kit Initiative (SAKI)</a:t>
            </a:r>
          </a:p>
          <a:p>
            <a:pPr marL="0" indent="0">
              <a:buNone/>
            </a:pPr>
            <a:r>
              <a:rPr lang="en-US" sz="2000" dirty="0"/>
              <a:t>Emergency Detention Data Collection</a:t>
            </a:r>
          </a:p>
          <a:p>
            <a:pPr marL="0" indent="0">
              <a:buNone/>
            </a:pPr>
            <a:r>
              <a:rPr lang="en-US" sz="2000" dirty="0"/>
              <a:t>Treatment Alternatives and Diversion (TAD)</a:t>
            </a:r>
          </a:p>
          <a:p>
            <a:pPr marL="0" indent="0">
              <a:buNone/>
            </a:pPr>
            <a:r>
              <a:rPr lang="en-US" sz="2000" dirty="0"/>
              <a:t>Comprehensive Outcome, Research, and Evaluation (CORE)</a:t>
            </a:r>
          </a:p>
          <a:p>
            <a:pPr marL="0" indent="0">
              <a:buNone/>
            </a:pPr>
            <a:r>
              <a:rPr lang="en-US" sz="2000" dirty="0"/>
              <a:t>Domestic Abuse Data Dashboards</a:t>
            </a:r>
          </a:p>
          <a:p>
            <a:pPr marL="0" indent="0">
              <a:buNone/>
            </a:pPr>
            <a:r>
              <a:rPr lang="en-US" sz="2000" dirty="0"/>
              <a:t>Human Trafficking Data Collection</a:t>
            </a:r>
          </a:p>
          <a:p>
            <a:pPr marL="0" indent="0">
              <a:buNone/>
            </a:pPr>
            <a:r>
              <a:rPr lang="en-US" sz="2000" dirty="0"/>
              <a:t>Overdose Fatality Reviews (OFR)</a:t>
            </a:r>
          </a:p>
          <a:p>
            <a:pPr marL="0" indent="0">
              <a:buNone/>
            </a:pPr>
            <a:r>
              <a:rPr lang="en-US" sz="2000" dirty="0"/>
              <a:t>Evidence-Based Decision Making (EBDM) and Pretrial Pilot</a:t>
            </a:r>
          </a:p>
          <a:p>
            <a:pPr marL="0" indent="0">
              <a:buNone/>
            </a:pPr>
            <a:r>
              <a:rPr lang="en-US" sz="2000" dirty="0"/>
              <a:t>Frequent Sobriety Testing Pilot Program</a:t>
            </a:r>
          </a:p>
          <a:p>
            <a:pPr marL="0" indent="0">
              <a:buNone/>
            </a:pPr>
            <a:r>
              <a:rPr lang="en-US" sz="2000" dirty="0"/>
              <a:t>…and more!</a:t>
            </a:r>
          </a:p>
        </p:txBody>
      </p:sp>
    </p:spTree>
    <p:extLst>
      <p:ext uri="{BB962C8B-B14F-4D97-AF65-F5344CB8AC3E}">
        <p14:creationId xmlns:p14="http://schemas.microsoft.com/office/powerpoint/2010/main" val="2961336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7DF70-20B9-4FFA-A2E5-A42642E4EEF6}"/>
              </a:ext>
            </a:extLst>
          </p:cNvPr>
          <p:cNvSpPr txBox="1"/>
          <p:nvPr/>
        </p:nvSpPr>
        <p:spPr>
          <a:xfrm>
            <a:off x="304800" y="5105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92D050"/>
                </a:solidFill>
              </a:rPr>
              <a:t>We create, publish, and update several data dashboards available to the public with crime and domestic abuse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E97F1F-DB0E-4508-AFC3-C094ADD47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83" y="1752600"/>
            <a:ext cx="8464833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23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5300" y="1674876"/>
            <a:ext cx="8153400" cy="350824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dirty="0"/>
              <a:t>Wisconsin Use-of-Force Data Collection</a:t>
            </a:r>
            <a:br>
              <a:rPr lang="en-US" sz="6000" dirty="0"/>
            </a:br>
            <a:br>
              <a:rPr lang="en-US" sz="6000" dirty="0"/>
            </a:br>
            <a:br>
              <a:rPr lang="en-US" sz="6000" dirty="0"/>
            </a:br>
            <a:endParaRPr lang="en-US" sz="2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70DB6-CC39-4892-9285-EE77467322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594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F506A-16D9-4F35-8EC8-930B96A65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5A3BC-BEF8-43B4-A3B0-DF1583AAE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42999"/>
            <a:ext cx="8229599" cy="514467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state data collection beginning in late 2019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Data collected through the Uniform Crime Reporting Program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Two separate ongoing federal data collection efforts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FBI: use-of-force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Bureau of Justice Assistance: arrest-related deaths</a:t>
            </a:r>
          </a:p>
          <a:p>
            <a:pPr marL="150876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2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DOJ and State Patrol partnership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</a:t>
            </a:r>
            <a:r>
              <a:rPr lang="en-US" sz="2000" dirty="0"/>
              <a:t>To create one data entry point for law enforcement agencies through </a:t>
            </a:r>
            <a:r>
              <a:rPr lang="en-US" sz="2000" dirty="0" err="1"/>
              <a:t>TraCS</a:t>
            </a:r>
            <a:r>
              <a:rPr lang="en-US" sz="2000" dirty="0"/>
              <a:t> software for arrest-related deaths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E4E43-40F4-43CC-8BBA-808A629F2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869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29996-9819-46F3-B1BA-6253F688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9054"/>
            <a:ext cx="8229599" cy="50987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FBI Use-of-Force Data Collection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200" dirty="0"/>
              <a:t> 2015 Advisory Policy Board (APB) recommendation to FBI to collect incidents where force is used through the UCR program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Fact-based collection effort – will not include specifics about cases, the names of people involved, or provide opinions on justification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FBI task force and support from major national law enforcement organizations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1"/>
            <a:endParaRPr lang="en-US" sz="2000" dirty="0"/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067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8C4FC-ACAE-488E-9131-B6C359E6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Use-of-Force Data Collection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D837A04-0F31-4E08-B8E7-5742C4C38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9054"/>
            <a:ext cx="8229599" cy="504102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FBI Use-of-Force Data Collection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Pilot program began 7/2017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83 agencies, 153 enrolled users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LAPD largest agency in pilot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Two Wisconsin agencies participated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Data collection finalized in November 2018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Program launched federally January 2019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Data collected through FBI’s LEEP system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Wisconsin agencies can voluntarily submitted through LEEP until state program is launched</a:t>
            </a:r>
          </a:p>
          <a:p>
            <a:pPr lvl="5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rgbClr val="FFFF99"/>
                </a:solidFill>
              </a:rPr>
              <a:t>But please know the process will change later this year!</a:t>
            </a:r>
          </a:p>
          <a:p>
            <a:pPr marL="288036" lvl="2" inden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marL="150876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69121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8D8D8"/>
      </a:accent1>
      <a:accent2>
        <a:srgbClr val="A5A5A5"/>
      </a:accent2>
      <a:accent3>
        <a:srgbClr val="A5A5A5"/>
      </a:accent3>
      <a:accent4>
        <a:srgbClr val="000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</TotalTime>
  <Words>1792</Words>
  <Application>Microsoft Office PowerPoint</Application>
  <PresentationFormat>On-screen Show (4:3)</PresentationFormat>
  <Paragraphs>247</Paragraphs>
  <Slides>25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Georgia</vt:lpstr>
      <vt:lpstr>Retrospect</vt:lpstr>
      <vt:lpstr>Bureau of Justice Information and Analysis</vt:lpstr>
      <vt:lpstr>Mission: To inform criminal justice policy and practice by conducting objective research, analysis, and evaluation and to disseminate relevant information that is useful and understandable   </vt:lpstr>
      <vt:lpstr>Who?</vt:lpstr>
      <vt:lpstr>Major Projects</vt:lpstr>
      <vt:lpstr>More Information</vt:lpstr>
      <vt:lpstr>Wisconsin Use-of-Force Data Collection   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Use-of-Force Data Collection</vt:lpstr>
      <vt:lpstr>Data Visualization Examples</vt:lpstr>
      <vt:lpstr>Data Visualization Examples</vt:lpstr>
      <vt:lpstr>Data Visualization Examples</vt:lpstr>
      <vt:lpstr> Badger TraCS Helpdesk – Questions about TraCS form and functionality badgertracs@dot.wi.gov  608-267-2096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Veitenheimer, Derek J.</dc:creator>
  <cp:lastModifiedBy>Veitenheimer, Derek J.</cp:lastModifiedBy>
  <cp:revision>107</cp:revision>
  <cp:lastPrinted>2019-01-15T00:28:48Z</cp:lastPrinted>
  <dcterms:created xsi:type="dcterms:W3CDTF">2019-01-11T16:11:29Z</dcterms:created>
  <dcterms:modified xsi:type="dcterms:W3CDTF">2019-10-15T19:44:43Z</dcterms:modified>
</cp:coreProperties>
</file>