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ink/ink1.xml" ContentType="application/inkml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media/image6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51"/>
  </p:notesMasterIdLst>
  <p:handoutMasterIdLst>
    <p:handoutMasterId r:id="rId52"/>
  </p:handoutMasterIdLst>
  <p:sldIdLst>
    <p:sldId id="360" r:id="rId3"/>
    <p:sldId id="272" r:id="rId4"/>
    <p:sldId id="276" r:id="rId5"/>
    <p:sldId id="273" r:id="rId6"/>
    <p:sldId id="274" r:id="rId7"/>
    <p:sldId id="275" r:id="rId8"/>
    <p:sldId id="354" r:id="rId9"/>
    <p:sldId id="277" r:id="rId10"/>
    <p:sldId id="358" r:id="rId11"/>
    <p:sldId id="359" r:id="rId12"/>
    <p:sldId id="361" r:id="rId13"/>
    <p:sldId id="362" r:id="rId14"/>
    <p:sldId id="363" r:id="rId15"/>
    <p:sldId id="364" r:id="rId16"/>
    <p:sldId id="365" r:id="rId17"/>
    <p:sldId id="366" r:id="rId18"/>
    <p:sldId id="392" r:id="rId19"/>
    <p:sldId id="393" r:id="rId20"/>
    <p:sldId id="394" r:id="rId21"/>
    <p:sldId id="395" r:id="rId22"/>
    <p:sldId id="396" r:id="rId23"/>
    <p:sldId id="397" r:id="rId24"/>
    <p:sldId id="398" r:id="rId25"/>
    <p:sldId id="399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7" r:id="rId36"/>
    <p:sldId id="378" r:id="rId37"/>
    <p:sldId id="379" r:id="rId38"/>
    <p:sldId id="380" r:id="rId39"/>
    <p:sldId id="381" r:id="rId40"/>
    <p:sldId id="382" r:id="rId41"/>
    <p:sldId id="383" r:id="rId42"/>
    <p:sldId id="384" r:id="rId43"/>
    <p:sldId id="385" r:id="rId44"/>
    <p:sldId id="386" r:id="rId45"/>
    <p:sldId id="387" r:id="rId46"/>
    <p:sldId id="388" r:id="rId47"/>
    <p:sldId id="389" r:id="rId48"/>
    <p:sldId id="390" r:id="rId49"/>
    <p:sldId id="391" r:id="rId5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BE05"/>
    <a:srgbClr val="D8B846"/>
    <a:srgbClr val="D8B832"/>
    <a:srgbClr val="F2CD00"/>
    <a:srgbClr val="00416A"/>
    <a:srgbClr val="A0284C"/>
    <a:srgbClr val="D8B85E"/>
    <a:srgbClr val="DCC070"/>
    <a:srgbClr val="1E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1" autoAdjust="0"/>
    <p:restoredTop sz="87188" autoAdjust="0"/>
  </p:normalViewPr>
  <p:slideViewPr>
    <p:cSldViewPr snapToGrid="0">
      <p:cViewPr varScale="1">
        <p:scale>
          <a:sx n="110" d="100"/>
          <a:sy n="110" d="100"/>
        </p:scale>
        <p:origin x="82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25T20:26:41.688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40F59283-50A0-4BF8-90CE-505926B97D5E}" emma:medium="tactile" emma:mode="ink">
          <msink:context xmlns:msink="http://schemas.microsoft.com/ink/2010/main" type="inkDrawing" rotatedBoundingBox="6181,3147 6205,3147 6205,3162 6181,3162" shapeName="Other"/>
        </emma:interpretation>
      </emma:emma>
    </inkml:annotationXML>
    <inkml:trace contextRef="#ctx0" brushRef="#br0">25 1 384,'0'0'417,"0"0"-97,0 0 0,0 0-31,0 0-1,0 0-160,0 0 32,0 0-32,0 0-96,0 0 64,0 0-64,0 0 65,0 0-33,0 0-32,-24 0 0,24 0 0,0 0 0,0 0-32,0 0 0,0 0 0,0 0 0,0 0 0,0 0-32,0 0-96,0 0-129,0 0-95,0 0-128,0 0-353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5455" y="4462448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835247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524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031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91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happen if I check the Is Defaulted?  If  “Auto Search After Log In” isn’t enabled, </a:t>
            </a:r>
            <a:r>
              <a:rPr lang="en-US" dirty="0" err="1"/>
              <a:t>everytime</a:t>
            </a:r>
            <a:r>
              <a:rPr lang="en-US" dirty="0"/>
              <a:t> you click the search button this Favorite Search will run.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34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Available on both Office and Mobiles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740063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18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062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214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129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Who uses this feature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54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Who uses this feature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046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4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9" y="5299578"/>
            <a:ext cx="1143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67643563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" y="5299578"/>
            <a:ext cx="1143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575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2408670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customXml" Target="../ink/ink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customXml" Target="../ink/ink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/>
              <p14:cNvContentPartPr/>
              <p14:nvPr userDrawn="1"/>
            </p14:nvContentPartPr>
            <p14:xfrm>
              <a:off x="422348" y="405245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9108" y="402005"/>
                <a:ext cx="6840" cy="68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26" y="45129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k 2"/>
              <p14:cNvContentPartPr/>
              <p14:nvPr userDrawn="1"/>
            </p14:nvContentPartPr>
            <p14:xfrm>
              <a:off x="2225343" y="1138497"/>
              <a:ext cx="900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21743" y="1134897"/>
                <a:ext cx="15840" cy="756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72" r:id="rId5"/>
    <p:sldLayoutId id="2147483670" r:id="rId6"/>
    <p:sldLayoutId id="2147483680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tm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tmp"/><Relationship Id="rId4" Type="http://schemas.openxmlformats.org/officeDocument/2006/relationships/image" Target="../media/image37.t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tm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hyperlink" Target="https://www.google.com/imgres?imgurl=http://clipart-library.com/img1/1242623.png&amp;imgrefurl=http://clipart-library.com/class-officer-cliparts.html&amp;docid=40AVDywlAqfZzM&amp;tbnid=0zBiAR63b4nBDM:&amp;vet=10ahUKEwjeif7WqJnkAhVLmeAKHa6GDjcQMwhjKAAwAA..i&amp;w=5187&amp;h=6062&amp;bih=901&amp;biw=1680&amp;q=clip%20art%20officers&amp;ved=0ahUKEwjeif7WqJnkAhVLmeAKHa6GDjcQMwhjKAAwAA&amp;iact=mrc&amp;uact=8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94360"/>
            <a:ext cx="9144000" cy="1222999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2019 Badger TraCS</a:t>
            </a:r>
            <a:b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User Conference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26507" y="2946378"/>
            <a:ext cx="4769495" cy="1207505"/>
          </a:xfrm>
        </p:spPr>
        <p:txBody>
          <a:bodyPr/>
          <a:lstStyle/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Thomas Lichtensteiger</a:t>
            </a:r>
          </a:p>
          <a:p>
            <a:pPr algn="l"/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Dennis Rodenkirch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7200" y="4224434"/>
            <a:ext cx="8229600" cy="623100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Holiday Inn Hotel &amp; Convention Center</a:t>
            </a:r>
          </a:p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1001 Amber Ave., Stevens Point, WI 54482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79098" y="5031359"/>
            <a:ext cx="2585805" cy="316992"/>
          </a:xfrm>
        </p:spPr>
        <p:txBody>
          <a:bodyPr/>
          <a:lstStyle/>
          <a:p>
            <a:r>
              <a:rPr lang="en-US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16, 2019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7168" y="5207785"/>
            <a:ext cx="1177229" cy="117722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234CFE-8FF9-410F-AE9B-26A67FBA1CDC}"/>
              </a:ext>
            </a:extLst>
          </p:cNvPr>
          <p:cNvSpPr txBox="1">
            <a:spLocks/>
          </p:cNvSpPr>
          <p:nvPr/>
        </p:nvSpPr>
        <p:spPr>
          <a:xfrm>
            <a:off x="521562" y="2136858"/>
            <a:ext cx="8100876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spc="-15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Tips &amp; Tricks 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320C629-A891-4BCA-9CE4-A7E275A55D58}"/>
              </a:ext>
            </a:extLst>
          </p:cNvPr>
          <p:cNvSpPr txBox="1">
            <a:spLocks/>
          </p:cNvSpPr>
          <p:nvPr/>
        </p:nvSpPr>
        <p:spPr>
          <a:xfrm>
            <a:off x="5523684" y="2946379"/>
            <a:ext cx="3163116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Bend PD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22BD356-C40E-4CAA-9D3D-C75C918A25C6}"/>
              </a:ext>
            </a:extLst>
          </p:cNvPr>
          <p:cNvSpPr txBox="1">
            <a:spLocks/>
          </p:cNvSpPr>
          <p:nvPr/>
        </p:nvSpPr>
        <p:spPr>
          <a:xfrm>
            <a:off x="5696003" y="3528760"/>
            <a:ext cx="2818478" cy="449094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 spc="1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TraCS--DOT</a:t>
            </a:r>
          </a:p>
        </p:txBody>
      </p:sp>
    </p:spTree>
    <p:extLst>
      <p:ext uri="{BB962C8B-B14F-4D97-AF65-F5344CB8AC3E}">
        <p14:creationId xmlns:p14="http://schemas.microsoft.com/office/powerpoint/2010/main" val="2747044988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38ACA-AEB7-4361-92F6-7ED8FDAF6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3519"/>
            <a:ext cx="7886700" cy="2059969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Print Preview</a:t>
            </a:r>
          </a:p>
          <a:p>
            <a:r>
              <a:rPr lang="en-US" dirty="0"/>
              <a:t>Use any of the past options to print</a:t>
            </a:r>
          </a:p>
          <a:p>
            <a:r>
              <a:rPr lang="en-US" dirty="0"/>
              <a:t>In Print Manager highlight report &gt; Preview button</a:t>
            </a:r>
          </a:p>
          <a:p>
            <a:r>
              <a:rPr lang="en-US" dirty="0"/>
              <a:t>Once report is open review &gt; Print button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B78EBE-04C1-4FF0-B445-060076834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288075"/>
            <a:ext cx="8104055" cy="29997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5D04E0-DBD9-447E-A6A0-BC202811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20662"/>
            <a:ext cx="7886700" cy="1325563"/>
          </a:xfrm>
        </p:spPr>
        <p:txBody>
          <a:bodyPr/>
          <a:lstStyle/>
          <a:p>
            <a:r>
              <a:rPr lang="en-US" dirty="0"/>
              <a:t>Different Ways to Print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13657F-B257-4A7B-9834-78C3D4D636E3}"/>
              </a:ext>
            </a:extLst>
          </p:cNvPr>
          <p:cNvSpPr/>
          <p:nvPr/>
        </p:nvSpPr>
        <p:spPr>
          <a:xfrm>
            <a:off x="7379746" y="4010805"/>
            <a:ext cx="1271094" cy="3043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F98343-7D52-4B8A-8373-43F23182CB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295524"/>
            <a:ext cx="8411092" cy="334181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29E7F04-7B9D-408E-A9F7-128579079D39}"/>
              </a:ext>
            </a:extLst>
          </p:cNvPr>
          <p:cNvSpPr/>
          <p:nvPr/>
        </p:nvSpPr>
        <p:spPr>
          <a:xfrm>
            <a:off x="628650" y="3775599"/>
            <a:ext cx="597613" cy="6217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84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38ACA-AEB7-4361-92F6-7ED8FDAF6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250" y="1318107"/>
            <a:ext cx="7886700" cy="422178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Normally used to fix duplicates on Office or Mobiles</a:t>
            </a:r>
          </a:p>
          <a:p>
            <a:pPr marL="0" indent="0">
              <a:buNone/>
            </a:pPr>
            <a:r>
              <a:rPr lang="en-US" dirty="0"/>
              <a:t>Can’t be used on ELCI form</a:t>
            </a:r>
          </a:p>
          <a:p>
            <a:pPr marL="0" indent="0">
              <a:buNone/>
            </a:pPr>
            <a:r>
              <a:rPr lang="en-US" dirty="0"/>
              <a:t>TraCS users with System Admin access rights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D04E0-DBD9-447E-A6A0-BC202811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20662"/>
            <a:ext cx="7886700" cy="1325563"/>
          </a:xfrm>
        </p:spPr>
        <p:txBody>
          <a:bodyPr/>
          <a:lstStyle/>
          <a:p>
            <a:r>
              <a:rPr lang="en-US" dirty="0"/>
              <a:t>Change Document Number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AB1133-691D-4434-84FB-709F2D7A0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162" y="3528391"/>
            <a:ext cx="7886701" cy="2027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FFA3976-BAFF-4BBE-86EF-5283EB0A8993}"/>
              </a:ext>
            </a:extLst>
          </p:cNvPr>
          <p:cNvSpPr/>
          <p:nvPr/>
        </p:nvSpPr>
        <p:spPr>
          <a:xfrm>
            <a:off x="1779105" y="4813474"/>
            <a:ext cx="6736246" cy="24847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1168B4-6879-404B-B087-E58BFD0A358E}"/>
              </a:ext>
            </a:extLst>
          </p:cNvPr>
          <p:cNvSpPr txBox="1"/>
          <p:nvPr/>
        </p:nvSpPr>
        <p:spPr>
          <a:xfrm>
            <a:off x="857250" y="2696570"/>
            <a:ext cx="2047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Highlight form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B14F89-873E-4A9D-96AF-578E7EC51102}"/>
              </a:ext>
            </a:extLst>
          </p:cNvPr>
          <p:cNvSpPr txBox="1"/>
          <p:nvPr/>
        </p:nvSpPr>
        <p:spPr>
          <a:xfrm>
            <a:off x="2904711" y="2712884"/>
            <a:ext cx="1746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|  Tools tab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277FC8-AA76-4E3F-9973-23CAB104A848}"/>
              </a:ext>
            </a:extLst>
          </p:cNvPr>
          <p:cNvSpPr txBox="1"/>
          <p:nvPr/>
        </p:nvSpPr>
        <p:spPr>
          <a:xfrm>
            <a:off x="4497457" y="2696570"/>
            <a:ext cx="4400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|  “Document # Change” button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E9170C-4020-4BC6-8C45-071A97DB5D87}"/>
              </a:ext>
            </a:extLst>
          </p:cNvPr>
          <p:cNvSpPr/>
          <p:nvPr/>
        </p:nvSpPr>
        <p:spPr>
          <a:xfrm>
            <a:off x="7669696" y="3647713"/>
            <a:ext cx="617054" cy="609307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B0954B5-6284-4417-807B-BF9BD05D1ADE}"/>
              </a:ext>
            </a:extLst>
          </p:cNvPr>
          <p:cNvSpPr/>
          <p:nvPr/>
        </p:nvSpPr>
        <p:spPr>
          <a:xfrm>
            <a:off x="1397453" y="3424630"/>
            <a:ext cx="617054" cy="523220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5089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24786-7870-4E0A-BF7F-3DA4B0694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Deleting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4D107-76CD-4A23-AA44-9F4DA43913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forms can be deleted before issued?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Any form except the ELCI which has to be Voided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“No need to Void a NTC just delete it”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Deleting a forms will ask for a reason and is logged</a:t>
            </a:r>
          </a:p>
          <a:p>
            <a:endParaRPr lang="en-US" dirty="0"/>
          </a:p>
          <a:p>
            <a:r>
              <a:rPr lang="en-US" dirty="0"/>
              <a:t>Should you archive a deleted form?</a:t>
            </a:r>
          </a:p>
        </p:txBody>
      </p:sp>
      <p:sp>
        <p:nvSpPr>
          <p:cNvPr id="4" name="AutoShape 2" descr="Image result for awake clipart">
            <a:extLst>
              <a:ext uri="{FF2B5EF4-FFF2-40B4-BE49-F238E27FC236}">
                <a16:creationId xmlns:a16="http://schemas.microsoft.com/office/drawing/2014/main" id="{672CEC47-5EA1-42A0-AD61-5324C9F616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95663" y="2438400"/>
            <a:ext cx="235267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4F83DE-67BA-4106-9A42-2430BFB2E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584" y="4267199"/>
            <a:ext cx="2043171" cy="172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63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0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8A70670-7F83-42DC-A3F7-6180A7F05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53" y="2505948"/>
            <a:ext cx="4610100" cy="35623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939378-2F2E-4309-AACF-575A480DA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F4AA9-A666-48BC-9FBF-1B6FC9B95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2302"/>
            <a:ext cx="7886700" cy="4351338"/>
          </a:xfrm>
        </p:spPr>
        <p:txBody>
          <a:bodyPr/>
          <a:lstStyle/>
          <a:p>
            <a:r>
              <a:rPr lang="en-US" dirty="0"/>
              <a:t>Reduces the number of Quick Add forms on the left</a:t>
            </a:r>
          </a:p>
          <a:p>
            <a:r>
              <a:rPr lang="en-US" dirty="0"/>
              <a:t>Two Modes</a:t>
            </a:r>
          </a:p>
          <a:p>
            <a:pPr lvl="1"/>
            <a:r>
              <a:rPr lang="en-US" dirty="0"/>
              <a:t>Traffic</a:t>
            </a:r>
          </a:p>
          <a:p>
            <a:pPr lvl="2"/>
            <a:r>
              <a:rPr lang="en-US" dirty="0"/>
              <a:t>ELCI</a:t>
            </a:r>
          </a:p>
          <a:p>
            <a:pPr lvl="2"/>
            <a:r>
              <a:rPr lang="en-US" dirty="0"/>
              <a:t>Contact Summary</a:t>
            </a:r>
          </a:p>
          <a:p>
            <a:pPr lvl="2"/>
            <a:r>
              <a:rPr lang="en-US" dirty="0"/>
              <a:t>Warning</a:t>
            </a:r>
          </a:p>
          <a:p>
            <a:pPr lvl="1"/>
            <a:r>
              <a:rPr lang="en-US" dirty="0"/>
              <a:t>Natural Resources</a:t>
            </a:r>
          </a:p>
          <a:p>
            <a:pPr lvl="2"/>
            <a:r>
              <a:rPr lang="en-US" dirty="0"/>
              <a:t>DNR (Citation)</a:t>
            </a:r>
          </a:p>
          <a:p>
            <a:pPr lvl="2"/>
            <a:r>
              <a:rPr lang="en-US" dirty="0"/>
              <a:t>DNR Crash</a:t>
            </a:r>
          </a:p>
          <a:p>
            <a:pPr lvl="2"/>
            <a:r>
              <a:rPr lang="en-US" dirty="0"/>
              <a:t>Vehicle Killed Wild Animal Permit</a:t>
            </a:r>
          </a:p>
          <a:p>
            <a:pPr lvl="2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1A71DC-DE20-4A99-A6EB-76E18D334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466" y="2310606"/>
            <a:ext cx="3676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7541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4939-FDEE-4815-B50B-7117CCC39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Customizing Forms Manager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8EBA2-C2DF-4457-B0EA-BF3B433B1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2302"/>
            <a:ext cx="7886700" cy="4351338"/>
          </a:xfrm>
        </p:spPr>
        <p:txBody>
          <a:bodyPr/>
          <a:lstStyle/>
          <a:p>
            <a:r>
              <a:rPr lang="en-US" dirty="0"/>
              <a:t>Arrange Columns</a:t>
            </a:r>
          </a:p>
          <a:p>
            <a:pPr lvl="1"/>
            <a:r>
              <a:rPr lang="en-US" dirty="0"/>
              <a:t>Left click and hold on a column header to move it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Add column headers</a:t>
            </a:r>
          </a:p>
          <a:p>
            <a:pPr lvl="1"/>
            <a:r>
              <a:rPr lang="en-US" dirty="0"/>
              <a:t>Right click on a column header </a:t>
            </a:r>
          </a:p>
          <a:p>
            <a:pPr lvl="1"/>
            <a:r>
              <a:rPr lang="en-US" dirty="0"/>
              <a:t>Select Column Chooser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38133A-2C31-46C4-B97F-C1B9BE628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696645"/>
            <a:ext cx="7608355" cy="7323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441763-EAB8-41DC-9625-DA6466789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205" y="3503295"/>
            <a:ext cx="1724025" cy="26860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BF29B87-5D4C-4C10-8A0A-BDE2C222990D}"/>
              </a:ext>
            </a:extLst>
          </p:cNvPr>
          <p:cNvSpPr/>
          <p:nvPr/>
        </p:nvSpPr>
        <p:spPr>
          <a:xfrm>
            <a:off x="5969011" y="4684312"/>
            <a:ext cx="1644412" cy="3240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316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4939-FDEE-4815-B50B-7117CCC39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Customizing Forms Manager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8EBA2-C2DF-4457-B0EA-BF3B433B1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2302"/>
            <a:ext cx="7886700" cy="4351338"/>
          </a:xfrm>
        </p:spPr>
        <p:txBody>
          <a:bodyPr/>
          <a:lstStyle/>
          <a:p>
            <a:r>
              <a:rPr lang="en-US" dirty="0"/>
              <a:t>Arrange Columns</a:t>
            </a:r>
          </a:p>
          <a:p>
            <a:pPr lvl="1"/>
            <a:r>
              <a:rPr lang="en-US" dirty="0"/>
              <a:t>Left click and hold on a column header to move it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Add column headers</a:t>
            </a:r>
          </a:p>
          <a:p>
            <a:pPr lvl="1"/>
            <a:r>
              <a:rPr lang="en-US" dirty="0"/>
              <a:t>Right click on a column header </a:t>
            </a:r>
          </a:p>
          <a:p>
            <a:pPr lvl="1"/>
            <a:r>
              <a:rPr lang="en-US" dirty="0"/>
              <a:t>Select Column Chooser</a:t>
            </a:r>
          </a:p>
          <a:p>
            <a:pPr lvl="1"/>
            <a:r>
              <a:rPr lang="en-US" dirty="0"/>
              <a:t>Left click the new column header </a:t>
            </a:r>
          </a:p>
          <a:p>
            <a:pPr marL="457200" lvl="1" indent="0">
              <a:buNone/>
            </a:pPr>
            <a:r>
              <a:rPr lang="en-US" dirty="0"/>
              <a:t>   and drag to desired location 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38133A-2C31-46C4-B97F-C1B9BE628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696645"/>
            <a:ext cx="7608355" cy="7323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556F97-F7CF-446F-BF3E-10E770DAF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281" y="3517636"/>
            <a:ext cx="17335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096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4939-FDEE-4815-B50B-7117CCC39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Customizing Forms Manager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8EBA2-C2DF-4457-B0EA-BF3B433B1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2302"/>
            <a:ext cx="7886700" cy="4351338"/>
          </a:xfrm>
        </p:spPr>
        <p:txBody>
          <a:bodyPr/>
          <a:lstStyle/>
          <a:p>
            <a:r>
              <a:rPr lang="en-US" dirty="0"/>
              <a:t>Delete Columns</a:t>
            </a:r>
          </a:p>
          <a:p>
            <a:pPr lvl="1"/>
            <a:r>
              <a:rPr lang="en-US" dirty="0"/>
              <a:t>Right click on column header </a:t>
            </a:r>
          </a:p>
          <a:p>
            <a:pPr lvl="1"/>
            <a:r>
              <a:rPr lang="en-US" dirty="0"/>
              <a:t>Select “Hide This Column”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Customizing columns are saved</a:t>
            </a:r>
          </a:p>
          <a:p>
            <a:pPr marL="457200" lvl="1" indent="0">
              <a:buNone/>
            </a:pPr>
            <a:r>
              <a:rPr lang="en-US" dirty="0"/>
              <a:t>    in User defaults.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BD6F92-B2A3-4E7C-9D0E-906F3226A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683" y="3237865"/>
            <a:ext cx="1724025" cy="26860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AA32272-DF56-4CEB-955B-9822030D9684}"/>
              </a:ext>
            </a:extLst>
          </p:cNvPr>
          <p:cNvSpPr/>
          <p:nvPr/>
        </p:nvSpPr>
        <p:spPr>
          <a:xfrm>
            <a:off x="6237683" y="4239984"/>
            <a:ext cx="1644412" cy="3240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817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BE2D2-5C3C-4557-AC98-7EDF58586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6368"/>
            <a:ext cx="7886700" cy="738467"/>
          </a:xfrm>
        </p:spPr>
        <p:txBody>
          <a:bodyPr/>
          <a:lstStyle/>
          <a:p>
            <a:r>
              <a:rPr lang="en-US" dirty="0"/>
              <a:t>Auto Search After Log 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9B5B7A-E04D-4DDF-A328-E5E7B8C286BD}"/>
              </a:ext>
            </a:extLst>
          </p:cNvPr>
          <p:cNvSpPr txBox="1"/>
          <p:nvPr/>
        </p:nvSpPr>
        <p:spPr>
          <a:xfrm>
            <a:off x="717960" y="1132951"/>
            <a:ext cx="603905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Only shows the forms you want to see when logging into TraCS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Saves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FFFF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51C031-4E76-4BC7-BA9F-55446367A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60" y="2668402"/>
            <a:ext cx="7893478" cy="25969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3F8184-B0EA-415D-9A71-3D5858DC1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60" y="5265967"/>
            <a:ext cx="7886701" cy="14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1967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6C825AE-128A-48E8-B1D3-E4D309569D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858" y="1549095"/>
            <a:ext cx="5243825" cy="5042537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D7BC381-B82F-403E-9A03-AA92250D99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27658"/>
            <a:ext cx="4193177" cy="10985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088866-F15E-4808-83DB-F45A1A5EBF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317" y="3616540"/>
            <a:ext cx="4644693" cy="29641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DF2B27-E594-4070-99A1-1DF1A7EB46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9043" y="5255062"/>
            <a:ext cx="1739640" cy="902643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0713C78-FB91-499B-A5E9-1555E34EA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6368"/>
            <a:ext cx="7886700" cy="738467"/>
          </a:xfrm>
        </p:spPr>
        <p:txBody>
          <a:bodyPr/>
          <a:lstStyle/>
          <a:p>
            <a:r>
              <a:rPr lang="en-US" dirty="0"/>
              <a:t>Auto Search After Log 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16D2D6-64FB-4410-B021-72C10E2FCF24}"/>
              </a:ext>
            </a:extLst>
          </p:cNvPr>
          <p:cNvSpPr txBox="1"/>
          <p:nvPr/>
        </p:nvSpPr>
        <p:spPr>
          <a:xfrm>
            <a:off x="3262736" y="770208"/>
            <a:ext cx="2874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spc="50" dirty="0">
                <a:ln w="9525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How to setup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2D0861-8A4A-4EC2-B0A2-F0072D5862A1}"/>
              </a:ext>
            </a:extLst>
          </p:cNvPr>
          <p:cNvSpPr txBox="1"/>
          <p:nvPr/>
        </p:nvSpPr>
        <p:spPr>
          <a:xfrm>
            <a:off x="347672" y="1376026"/>
            <a:ext cx="2638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Populate Search area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Form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Status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Any other fields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985BAD-2ED1-483B-9679-120F80B78807}"/>
              </a:ext>
            </a:extLst>
          </p:cNvPr>
          <p:cNvSpPr txBox="1"/>
          <p:nvPr/>
        </p:nvSpPr>
        <p:spPr>
          <a:xfrm>
            <a:off x="341179" y="2573084"/>
            <a:ext cx="2638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2.  Click Favorites Save button</a:t>
            </a:r>
          </a:p>
        </p:txBody>
      </p:sp>
    </p:spTree>
    <p:extLst>
      <p:ext uri="{BB962C8B-B14F-4D97-AF65-F5344CB8AC3E}">
        <p14:creationId xmlns:p14="http://schemas.microsoft.com/office/powerpoint/2010/main" val="3877687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531570-F550-4763-A743-AE050B6BA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408" y="3885810"/>
            <a:ext cx="7231068" cy="24400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56C2FB-9950-4C84-9CB5-C019014CD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452" y="5213674"/>
            <a:ext cx="2497150" cy="3231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25A4EC-FD57-43D4-A238-C71BC8154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456" y="5709452"/>
            <a:ext cx="6872375" cy="59492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DFD91AC-2E15-452D-B797-540BDB8E1386}"/>
              </a:ext>
            </a:extLst>
          </p:cNvPr>
          <p:cNvSpPr txBox="1">
            <a:spLocks/>
          </p:cNvSpPr>
          <p:nvPr/>
        </p:nvSpPr>
        <p:spPr>
          <a:xfrm>
            <a:off x="628650" y="266368"/>
            <a:ext cx="78867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</a:rPr>
              <a:t>Auto Search After Log 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6018B3-D5AF-43B4-8896-2CB77F05D32D}"/>
              </a:ext>
            </a:extLst>
          </p:cNvPr>
          <p:cNvSpPr txBox="1"/>
          <p:nvPr/>
        </p:nvSpPr>
        <p:spPr>
          <a:xfrm>
            <a:off x="1247408" y="1836883"/>
            <a:ext cx="634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Type Search Name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Check the Is Defaulted box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Click  Run Selected Search button</a:t>
            </a:r>
          </a:p>
        </p:txBody>
      </p:sp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3810C615-2BA0-4DF0-BC72-DC4DDC9DB755}"/>
              </a:ext>
            </a:extLst>
          </p:cNvPr>
          <p:cNvSpPr/>
          <p:nvPr/>
        </p:nvSpPr>
        <p:spPr>
          <a:xfrm>
            <a:off x="3061251" y="4949346"/>
            <a:ext cx="45719" cy="4571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AE05A5A8-9EE3-4AD0-B14E-CD879DC1E9B1}"/>
              </a:ext>
            </a:extLst>
          </p:cNvPr>
          <p:cNvSpPr/>
          <p:nvPr/>
        </p:nvSpPr>
        <p:spPr>
          <a:xfrm flipV="1">
            <a:off x="2922103" y="5239441"/>
            <a:ext cx="278295" cy="331898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584CF9-E095-4DE2-8585-1576F798DC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9527" y="5744004"/>
            <a:ext cx="3162300" cy="476250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8C846F-2A89-4F30-B81F-FC3A72660910}"/>
              </a:ext>
            </a:extLst>
          </p:cNvPr>
          <p:cNvSpPr txBox="1"/>
          <p:nvPr/>
        </p:nvSpPr>
        <p:spPr>
          <a:xfrm>
            <a:off x="3262736" y="770208"/>
            <a:ext cx="2874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spc="50" dirty="0">
                <a:ln w="9525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How to setup</a:t>
            </a:r>
          </a:p>
        </p:txBody>
      </p:sp>
    </p:spTree>
    <p:extLst>
      <p:ext uri="{BB962C8B-B14F-4D97-AF65-F5344CB8AC3E}">
        <p14:creationId xmlns:p14="http://schemas.microsoft.com/office/powerpoint/2010/main" val="5241948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787C7-BCBF-4073-B2EE-68F78E5F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62BBC-31B7-4EAD-9A73-31DE27949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3888"/>
            <a:ext cx="7886700" cy="4886793"/>
          </a:xfrm>
        </p:spPr>
        <p:txBody>
          <a:bodyPr/>
          <a:lstStyle/>
          <a:p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49EE08E-CDFF-42D1-9CF6-F07118B95E29}"/>
              </a:ext>
            </a:extLst>
          </p:cNvPr>
          <p:cNvSpPr txBox="1">
            <a:spLocks/>
          </p:cNvSpPr>
          <p:nvPr/>
        </p:nvSpPr>
        <p:spPr>
          <a:xfrm>
            <a:off x="1361936" y="1919922"/>
            <a:ext cx="4769495" cy="26782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Dennis Rodenkirch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TraCS Helpdesk</a:t>
            </a:r>
          </a:p>
          <a:p>
            <a:pPr marL="457200" lvl="1" indent="0">
              <a:buNone/>
            </a:pPr>
            <a:endParaRPr lang="en-US" dirty="0">
              <a:solidFill>
                <a:srgbClr val="F9D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2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Thomas Lichtensteiger</a:t>
            </a:r>
          </a:p>
          <a:p>
            <a:pPr marL="457200" lvl="1" indent="0">
              <a:buNone/>
            </a:pPr>
            <a:r>
              <a:rPr lang="en-US" sz="28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Criminal Investigator</a:t>
            </a:r>
          </a:p>
          <a:p>
            <a:pPr marL="457200" lvl="1" indent="0">
              <a:buNone/>
            </a:pPr>
            <a:r>
              <a:rPr lang="en-US" sz="28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Bend PD</a:t>
            </a:r>
          </a:p>
          <a:p>
            <a:pPr marL="0" indent="0">
              <a:buNone/>
            </a:pPr>
            <a:endParaRPr lang="en-US" sz="3200" dirty="0">
              <a:solidFill>
                <a:srgbClr val="F9D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82079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5A0152-7E6B-4B1A-83D4-4E0A26CE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79" y="228232"/>
            <a:ext cx="7888908" cy="13480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34D93E-4415-46D2-BE08-090D569D6FDB}"/>
              </a:ext>
            </a:extLst>
          </p:cNvPr>
          <p:cNvSpPr txBox="1"/>
          <p:nvPr/>
        </p:nvSpPr>
        <p:spPr>
          <a:xfrm>
            <a:off x="3262735" y="770208"/>
            <a:ext cx="3268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spc="50" dirty="0">
                <a:ln w="9525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How to activate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B7F371-6A59-4401-AC46-6812A8DCC937}"/>
              </a:ext>
            </a:extLst>
          </p:cNvPr>
          <p:cNvSpPr txBox="1"/>
          <p:nvPr/>
        </p:nvSpPr>
        <p:spPr>
          <a:xfrm>
            <a:off x="1238700" y="1488540"/>
            <a:ext cx="634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Click Tools tab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User Preferences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Perform Auto Search After Login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C769B4-6832-4F3E-B025-B4EB36F02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069" y="2862685"/>
            <a:ext cx="6799367" cy="36666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EB5DA9C-14FE-4B63-B677-F8EF0D2DAA77}"/>
              </a:ext>
            </a:extLst>
          </p:cNvPr>
          <p:cNvSpPr/>
          <p:nvPr/>
        </p:nvSpPr>
        <p:spPr>
          <a:xfrm>
            <a:off x="3535680" y="3257006"/>
            <a:ext cx="931817" cy="426720"/>
          </a:xfrm>
          <a:prstGeom prst="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D1AB94-7D4E-47F7-916A-504496BBCD49}"/>
              </a:ext>
            </a:extLst>
          </p:cNvPr>
          <p:cNvSpPr/>
          <p:nvPr/>
        </p:nvSpPr>
        <p:spPr>
          <a:xfrm>
            <a:off x="1397725" y="3618412"/>
            <a:ext cx="1371601" cy="953588"/>
          </a:xfrm>
          <a:prstGeom prst="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E6A110-F7C7-45C4-BC1D-DEC641627CD2}"/>
              </a:ext>
            </a:extLst>
          </p:cNvPr>
          <p:cNvSpPr/>
          <p:nvPr/>
        </p:nvSpPr>
        <p:spPr>
          <a:xfrm>
            <a:off x="1617616" y="4593772"/>
            <a:ext cx="2954384" cy="426720"/>
          </a:xfrm>
          <a:prstGeom prst="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32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2A0300-15E2-449F-AE9D-2D4833D7F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79" y="1916176"/>
            <a:ext cx="8139531" cy="4625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5A0152-7E6B-4B1A-83D4-4E0A26CED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79" y="228232"/>
            <a:ext cx="7888908" cy="15402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520B38-A383-49C0-9F3E-1FAFEC41A01D}"/>
              </a:ext>
            </a:extLst>
          </p:cNvPr>
          <p:cNvSpPr txBox="1"/>
          <p:nvPr/>
        </p:nvSpPr>
        <p:spPr>
          <a:xfrm>
            <a:off x="632679" y="1288345"/>
            <a:ext cx="586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What Forms Manager should look like after Auto Search</a:t>
            </a:r>
          </a:p>
        </p:txBody>
      </p:sp>
    </p:spTree>
    <p:extLst>
      <p:ext uri="{BB962C8B-B14F-4D97-AF65-F5344CB8AC3E}">
        <p14:creationId xmlns:p14="http://schemas.microsoft.com/office/powerpoint/2010/main" val="2904386739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BEDE55-E7A3-4EAD-ACA4-418E73ECA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06680"/>
            <a:ext cx="7886700" cy="1270528"/>
          </a:xfrm>
        </p:spPr>
        <p:txBody>
          <a:bodyPr/>
          <a:lstStyle/>
          <a:p>
            <a:r>
              <a:rPr lang="en-US" dirty="0"/>
              <a:t>Favorites Searches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4347F-C22E-4420-8520-481D82611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033418"/>
            <a:ext cx="78867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09C37C-9011-4147-9338-1950D47F44E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3888" y="1741714"/>
            <a:ext cx="7886700" cy="382545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Each TraCS User must setup their own searches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Saved Favorite Searches are only on that computer.</a:t>
            </a:r>
          </a:p>
          <a:p>
            <a:pPr marL="1143000" lvl="1" indent="-457200"/>
            <a:r>
              <a:rPr lang="en-US" dirty="0"/>
              <a:t>Contact TraCS Helpdesk to copy Favorite Searches to other computers.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Saves time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Only see forms you want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Have as many Favorite Searches as you want</a:t>
            </a:r>
          </a:p>
        </p:txBody>
      </p:sp>
    </p:spTree>
    <p:extLst>
      <p:ext uri="{BB962C8B-B14F-4D97-AF65-F5344CB8AC3E}">
        <p14:creationId xmlns:p14="http://schemas.microsoft.com/office/powerpoint/2010/main" val="464455415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BEDE55-E7A3-4EAD-ACA4-418E73ECA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06680"/>
            <a:ext cx="7886700" cy="1270528"/>
          </a:xfrm>
        </p:spPr>
        <p:txBody>
          <a:bodyPr/>
          <a:lstStyle/>
          <a:p>
            <a:r>
              <a:rPr lang="en-US" dirty="0"/>
              <a:t>Favorites Searches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4347F-C22E-4420-8520-481D82611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033418"/>
            <a:ext cx="7886700" cy="457200"/>
          </a:xfrm>
        </p:spPr>
        <p:txBody>
          <a:bodyPr/>
          <a:lstStyle/>
          <a:p>
            <a:r>
              <a:rPr lang="en-US" dirty="0"/>
              <a:t>Setup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09C37C-9011-4147-9338-1950D47F44E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3888" y="1741714"/>
            <a:ext cx="7886700" cy="2165214"/>
          </a:xfrm>
        </p:spPr>
        <p:txBody>
          <a:bodyPr/>
          <a:lstStyle/>
          <a:p>
            <a:r>
              <a:rPr lang="en-US" dirty="0"/>
              <a:t>Fill out the Search area using as many criteria’s (fields) as needed to see the forms you want.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Looking for Completed, ELCI and NTC forms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C138F0-7E19-4CE1-B1E1-012368A74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4020338"/>
            <a:ext cx="7725853" cy="2353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3F942A-5FCC-4C40-9942-4B7E56C2D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626" y="5179421"/>
            <a:ext cx="2381582" cy="504895"/>
          </a:xfrm>
          <a:prstGeom prst="rect">
            <a:avLst/>
          </a:prstGeom>
          <a:ln w="34925">
            <a:solidFill>
              <a:srgbClr val="FF000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89EF267-6A0A-4261-9B2B-286D3ED447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123" y="4530975"/>
            <a:ext cx="952633" cy="60968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321954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BEDE55-E7A3-4EAD-ACA4-418E73ECA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06680"/>
            <a:ext cx="7886700" cy="1270528"/>
          </a:xfrm>
        </p:spPr>
        <p:txBody>
          <a:bodyPr/>
          <a:lstStyle/>
          <a:p>
            <a:r>
              <a:rPr lang="en-US" dirty="0"/>
              <a:t>Favorites Searches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4347F-C22E-4420-8520-481D82611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033418"/>
            <a:ext cx="7886700" cy="457200"/>
          </a:xfrm>
        </p:spPr>
        <p:txBody>
          <a:bodyPr/>
          <a:lstStyle/>
          <a:p>
            <a:r>
              <a:rPr lang="en-US" dirty="0"/>
              <a:t>Setup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09C37C-9011-4147-9338-1950D47F44E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3888" y="1741714"/>
            <a:ext cx="7886700" cy="1926160"/>
          </a:xfrm>
        </p:spPr>
        <p:txBody>
          <a:bodyPr/>
          <a:lstStyle/>
          <a:p>
            <a:r>
              <a:rPr lang="en-US" dirty="0"/>
              <a:t>Name the search so it makes sense to you.</a:t>
            </a:r>
          </a:p>
          <a:p>
            <a:endParaRPr lang="en-US" dirty="0"/>
          </a:p>
          <a:p>
            <a:r>
              <a:rPr lang="en-US" dirty="0"/>
              <a:t>Completed-ELCI &amp; NTC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1180EA-E035-4426-81AA-294A95050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38" y="3945015"/>
            <a:ext cx="7631799" cy="27123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7D6B9A-82F6-4666-B1F1-5EED2DD4A2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36" y="5451270"/>
            <a:ext cx="5131757" cy="25329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DB4206A-D43C-4424-AC1E-BBEFE16E88D5}"/>
              </a:ext>
            </a:extLst>
          </p:cNvPr>
          <p:cNvSpPr/>
          <p:nvPr/>
        </p:nvSpPr>
        <p:spPr>
          <a:xfrm>
            <a:off x="929996" y="5415311"/>
            <a:ext cx="6662605" cy="32520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031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C64AD-C978-401B-BF40-16F2546C5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 Search Wildcards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CD517-61F9-4091-A40C-52BD827DE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 Wildcard?</a:t>
            </a:r>
          </a:p>
          <a:p>
            <a:pPr lvl="1"/>
            <a:r>
              <a:rPr lang="en-US" dirty="0"/>
              <a:t>Wildcards are used in search terms to represent one or more characters.</a:t>
            </a:r>
          </a:p>
          <a:p>
            <a:pPr lvl="1"/>
            <a:r>
              <a:rPr lang="en-US" dirty="0"/>
              <a:t>An asterisk (*) is the wildcard.</a:t>
            </a:r>
          </a:p>
          <a:p>
            <a:pPr lvl="2"/>
            <a:r>
              <a:rPr lang="en-US" dirty="0"/>
              <a:t>Example:  Looking for any ELCIs form numbers which start with prefix of AA</a:t>
            </a:r>
          </a:p>
          <a:p>
            <a:pPr lvl="2"/>
            <a:r>
              <a:rPr lang="en-US" dirty="0"/>
              <a:t>Which one is correct?</a:t>
            </a:r>
          </a:p>
          <a:p>
            <a:pPr lvl="3"/>
            <a:r>
              <a:rPr lang="en-US" dirty="0"/>
              <a:t>AA******</a:t>
            </a:r>
          </a:p>
          <a:p>
            <a:pPr lvl="3"/>
            <a:r>
              <a:rPr lang="en-US" dirty="0"/>
              <a:t>AA*</a:t>
            </a:r>
          </a:p>
          <a:p>
            <a:pPr lvl="3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99FE05-1781-4F43-B61D-FD3BAED78F79}"/>
              </a:ext>
            </a:extLst>
          </p:cNvPr>
          <p:cNvSpPr/>
          <p:nvPr/>
        </p:nvSpPr>
        <p:spPr>
          <a:xfrm>
            <a:off x="2050154" y="5128449"/>
            <a:ext cx="858509" cy="3240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A08764-991C-42C8-B8A7-3FE0D44FDDBC}"/>
              </a:ext>
            </a:extLst>
          </p:cNvPr>
          <p:cNvSpPr/>
          <p:nvPr/>
        </p:nvSpPr>
        <p:spPr>
          <a:xfrm>
            <a:off x="6787617" y="2794552"/>
            <a:ext cx="1644412" cy="3240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15031D-8304-4155-AECB-B2832E262DC9}"/>
              </a:ext>
            </a:extLst>
          </p:cNvPr>
          <p:cNvSpPr/>
          <p:nvPr/>
        </p:nvSpPr>
        <p:spPr>
          <a:xfrm>
            <a:off x="1264251" y="3131884"/>
            <a:ext cx="1644412" cy="3240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6695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74E22-EC34-4380-9ED0-CAC02DB21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186"/>
            <a:ext cx="7886700" cy="1325563"/>
          </a:xfrm>
        </p:spPr>
        <p:txBody>
          <a:bodyPr/>
          <a:lstStyle/>
          <a:p>
            <a:r>
              <a:rPr lang="en-US" dirty="0"/>
              <a:t>Form Search Wildcards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981C0C0-E3E5-4696-A909-BAF0D484CA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2939" y="1621749"/>
            <a:ext cx="7522411" cy="43513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FE8A36-2475-4DF5-8EF8-25ECC5E76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11" y="3642969"/>
            <a:ext cx="7522411" cy="2400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34892D-F577-4CF2-8CFB-8C5D56EBA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666" y="5613662"/>
            <a:ext cx="400050" cy="2286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AB2E753-4DD0-4D05-B82F-72A0D946DF33}"/>
              </a:ext>
            </a:extLst>
          </p:cNvPr>
          <p:cNvSpPr/>
          <p:nvPr/>
        </p:nvSpPr>
        <p:spPr>
          <a:xfrm>
            <a:off x="3263932" y="4763589"/>
            <a:ext cx="498172" cy="293868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2BE767-7450-4B20-87EA-CD8349F8992B}"/>
              </a:ext>
            </a:extLst>
          </p:cNvPr>
          <p:cNvSpPr txBox="1"/>
          <p:nvPr/>
        </p:nvSpPr>
        <p:spPr>
          <a:xfrm>
            <a:off x="918311" y="1182235"/>
            <a:ext cx="629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Looking for any ELCI form numbers starting with prefix of AA.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14102B-6C24-4986-B874-84E2BB654AB4}"/>
              </a:ext>
            </a:extLst>
          </p:cNvPr>
          <p:cNvSpPr/>
          <p:nvPr/>
        </p:nvSpPr>
        <p:spPr>
          <a:xfrm>
            <a:off x="1330285" y="5565954"/>
            <a:ext cx="1415585" cy="3240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2550F4-D257-4D29-8F55-5205653A3F9C}"/>
              </a:ext>
            </a:extLst>
          </p:cNvPr>
          <p:cNvSpPr/>
          <p:nvPr/>
        </p:nvSpPr>
        <p:spPr>
          <a:xfrm>
            <a:off x="3263931" y="5539649"/>
            <a:ext cx="498173" cy="293868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2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/>
      <p:bldP spid="10" grpId="0" animBg="1"/>
      <p:bldP spid="11" grpId="0" animBg="1"/>
      <p:bldP spid="1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74E22-EC34-4380-9ED0-CAC02DB21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186"/>
            <a:ext cx="7886700" cy="1325563"/>
          </a:xfrm>
        </p:spPr>
        <p:txBody>
          <a:bodyPr/>
          <a:lstStyle/>
          <a:p>
            <a:r>
              <a:rPr lang="en-US" dirty="0"/>
              <a:t>Form Search Wildcards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A7A2FD-424F-4F5B-B7D5-0A1A09CE6DF0}"/>
              </a:ext>
            </a:extLst>
          </p:cNvPr>
          <p:cNvSpPr txBox="1"/>
          <p:nvPr/>
        </p:nvSpPr>
        <p:spPr>
          <a:xfrm>
            <a:off x="918311" y="1182235"/>
            <a:ext cx="629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Looking for any ELCI form numbers starting with prefix of AA.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483376-BBFB-4012-B329-5708D27226DD}"/>
              </a:ext>
            </a:extLst>
          </p:cNvPr>
          <p:cNvGrpSpPr/>
          <p:nvPr/>
        </p:nvGrpSpPr>
        <p:grpSpPr>
          <a:xfrm>
            <a:off x="628650" y="1621749"/>
            <a:ext cx="7869604" cy="4596171"/>
            <a:chOff x="628649" y="1621749"/>
            <a:chExt cx="7869604" cy="505669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04CE001-5F5D-4114-BA51-E36FF9AF2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621749"/>
              <a:ext cx="7869603" cy="301868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58DD0F7-6983-4792-91AB-D498EF0BD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49" y="4640434"/>
              <a:ext cx="7869603" cy="2038006"/>
            </a:xfrm>
            <a:prstGeom prst="rect">
              <a:avLst/>
            </a:prstGeom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C7F49F9-D682-4E98-9305-866596B5CE25}"/>
              </a:ext>
            </a:extLst>
          </p:cNvPr>
          <p:cNvSpPr/>
          <p:nvPr/>
        </p:nvSpPr>
        <p:spPr>
          <a:xfrm>
            <a:off x="3156415" y="1968137"/>
            <a:ext cx="771151" cy="2397380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698EE9-8570-4997-AB30-938F6A8F7B5F}"/>
              </a:ext>
            </a:extLst>
          </p:cNvPr>
          <p:cNvSpPr/>
          <p:nvPr/>
        </p:nvSpPr>
        <p:spPr>
          <a:xfrm>
            <a:off x="546513" y="5992674"/>
            <a:ext cx="1891887" cy="32401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67B1A72-A861-4AD5-B5C0-4E98E6D47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512" y="5896894"/>
            <a:ext cx="3875128" cy="51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994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72DC3-17C4-48C2-9C91-033C6A941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Forms Lock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BAEA28-02FC-4BDD-A863-77CEC3C1A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15397"/>
            <a:ext cx="7886700" cy="4351338"/>
          </a:xfrm>
        </p:spPr>
        <p:txBody>
          <a:bodyPr/>
          <a:lstStyle/>
          <a:p>
            <a:r>
              <a:rPr lang="en-US" dirty="0"/>
              <a:t>How to tell if a form is locked?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causes a form to lock?</a:t>
            </a:r>
          </a:p>
          <a:p>
            <a:pPr lvl="1"/>
            <a:r>
              <a:rPr lang="en-US" dirty="0" err="1"/>
              <a:t>Startshifting</a:t>
            </a:r>
            <a:r>
              <a:rPr lang="en-US" dirty="0"/>
              <a:t> the form</a:t>
            </a:r>
          </a:p>
          <a:p>
            <a:pPr lvl="2"/>
            <a:r>
              <a:rPr lang="en-US" dirty="0"/>
              <a:t>The form is locked so when the form is endshifted back inside TraCS won’t think it’s a duplicate.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A86716-4513-467A-AD33-FEB45CFD9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28" y="2440215"/>
            <a:ext cx="7883976" cy="170506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9F01C06-E5D9-461C-9ED6-A10CD27907E2}"/>
              </a:ext>
            </a:extLst>
          </p:cNvPr>
          <p:cNvSpPr/>
          <p:nvPr/>
        </p:nvSpPr>
        <p:spPr>
          <a:xfrm>
            <a:off x="5249143" y="2816944"/>
            <a:ext cx="663978" cy="61205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1556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72DC3-17C4-48C2-9C91-033C6A941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3103"/>
            <a:ext cx="7886700" cy="1325563"/>
          </a:xfrm>
        </p:spPr>
        <p:txBody>
          <a:bodyPr/>
          <a:lstStyle/>
          <a:p>
            <a:r>
              <a:rPr lang="en-US" dirty="0"/>
              <a:t>Why Forms Lock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BAEA28-02FC-4BDD-A863-77CEC3C1A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93180"/>
            <a:ext cx="7886700" cy="4351338"/>
          </a:xfrm>
        </p:spPr>
        <p:txBody>
          <a:bodyPr/>
          <a:lstStyle/>
          <a:p>
            <a:pPr lvl="1"/>
            <a:r>
              <a:rPr lang="en-US" dirty="0"/>
              <a:t>Opening the form.  </a:t>
            </a:r>
          </a:p>
          <a:p>
            <a:pPr lvl="2"/>
            <a:r>
              <a:rPr lang="en-US" dirty="0"/>
              <a:t>The form could be open on another office computer.</a:t>
            </a:r>
          </a:p>
          <a:p>
            <a:pPr lvl="2"/>
            <a:r>
              <a:rPr lang="en-US" dirty="0"/>
              <a:t>TraCS can be opened more than once on a computer.  </a:t>
            </a:r>
          </a:p>
          <a:p>
            <a:pPr lvl="1"/>
            <a:r>
              <a:rPr lang="en-US" dirty="0"/>
              <a:t>Manually locking the form.</a:t>
            </a:r>
          </a:p>
          <a:p>
            <a:pPr lvl="2"/>
            <a:r>
              <a:rPr lang="en-US" dirty="0"/>
              <a:t>Not a recommended practice</a:t>
            </a:r>
          </a:p>
          <a:p>
            <a:pPr lvl="2"/>
            <a:r>
              <a:rPr lang="en-US" dirty="0"/>
              <a:t>Some agencies lock forms  because:</a:t>
            </a:r>
          </a:p>
          <a:p>
            <a:pPr lvl="3"/>
            <a:r>
              <a:rPr lang="en-US" dirty="0">
                <a:solidFill>
                  <a:schemeClr val="bg1"/>
                </a:solidFill>
              </a:rPr>
              <a:t>So the form can’t be changed</a:t>
            </a:r>
          </a:p>
          <a:p>
            <a:pPr lvl="3"/>
            <a:r>
              <a:rPr lang="en-US" dirty="0">
                <a:solidFill>
                  <a:schemeClr val="bg1"/>
                </a:solidFill>
              </a:rPr>
              <a:t>Used like a form status (Accepted, Completed, ….)</a:t>
            </a:r>
          </a:p>
          <a:p>
            <a:pPr lvl="3"/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/>
              <a:t> Question:  Which agencies do this and why?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106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787C7-BCBF-4073-B2EE-68F78E5F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62BBC-31B7-4EAD-9A73-31DE27949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4435"/>
            <a:ext cx="7886700" cy="4967954"/>
          </a:xfrm>
        </p:spPr>
        <p:txBody>
          <a:bodyPr/>
          <a:lstStyle/>
          <a:p>
            <a:r>
              <a:rPr lang="en-US" sz="3200" dirty="0"/>
              <a:t>How many citations (ELCI) #’s on a computer?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Change Document Number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Deleting Forms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Using Modes</a:t>
            </a:r>
          </a:p>
        </p:txBody>
      </p:sp>
    </p:spTree>
    <p:extLst>
      <p:ext uri="{BB962C8B-B14F-4D97-AF65-F5344CB8AC3E}">
        <p14:creationId xmlns:p14="http://schemas.microsoft.com/office/powerpoint/2010/main" val="2615344941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72DC3-17C4-48C2-9C91-033C6A941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2631"/>
            <a:ext cx="7886700" cy="1325563"/>
          </a:xfrm>
        </p:spPr>
        <p:txBody>
          <a:bodyPr/>
          <a:lstStyle/>
          <a:p>
            <a:r>
              <a:rPr lang="en-US" dirty="0"/>
              <a:t>How to Unlock A 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BAEA28-02FC-4BDD-A863-77CEC3C1A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279" y="1414803"/>
            <a:ext cx="7886700" cy="4351338"/>
          </a:xfrm>
        </p:spPr>
        <p:txBody>
          <a:bodyPr/>
          <a:lstStyle/>
          <a:p>
            <a:r>
              <a:rPr lang="en-US" dirty="0"/>
              <a:t>Normally this is never done.</a:t>
            </a:r>
          </a:p>
          <a:p>
            <a:r>
              <a:rPr lang="en-US" dirty="0"/>
              <a:t>Have a good reason.</a:t>
            </a:r>
          </a:p>
          <a:p>
            <a:r>
              <a:rPr lang="en-US" dirty="0"/>
              <a:t>Understand why the form was locked.  Call TraCS Helpdesk if needed.</a:t>
            </a:r>
          </a:p>
          <a:p>
            <a:pPr marL="457200" lvl="1" indent="0">
              <a:buNone/>
            </a:pPr>
            <a:r>
              <a:rPr lang="en-US" i="1" dirty="0">
                <a:solidFill>
                  <a:schemeClr val="bg1"/>
                </a:solidFill>
              </a:rPr>
              <a:t>How to unlock the form?</a:t>
            </a:r>
          </a:p>
          <a:p>
            <a:pPr marL="1371600" lvl="2" indent="-457200">
              <a:buAutoNum type="arabicPeriod"/>
            </a:pPr>
            <a:r>
              <a:rPr lang="en-US" dirty="0"/>
              <a:t>Highlight locked form</a:t>
            </a:r>
          </a:p>
          <a:p>
            <a:pPr marL="1371600" lvl="2" indent="-457200">
              <a:buAutoNum type="arabicPeriod"/>
            </a:pPr>
            <a:r>
              <a:rPr lang="en-US" dirty="0"/>
              <a:t>Tools tab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35660-AD2E-4629-9865-C4209FCB3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53" y="4219121"/>
            <a:ext cx="7932691" cy="207481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08D5315-FBD2-4A81-855D-23395E8B3AC6}"/>
              </a:ext>
            </a:extLst>
          </p:cNvPr>
          <p:cNvSpPr/>
          <p:nvPr/>
        </p:nvSpPr>
        <p:spPr>
          <a:xfrm>
            <a:off x="952772" y="5529943"/>
            <a:ext cx="7562577" cy="51331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7866DF-1CD6-4320-9C6F-CF7D16101767}"/>
              </a:ext>
            </a:extLst>
          </p:cNvPr>
          <p:cNvSpPr/>
          <p:nvPr/>
        </p:nvSpPr>
        <p:spPr>
          <a:xfrm>
            <a:off x="8025764" y="4323647"/>
            <a:ext cx="527957" cy="705021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1D110-BE4C-41BB-89F2-C42A2E213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7373" y="3779764"/>
            <a:ext cx="1634627" cy="34318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BF17D01-298D-4824-B7B4-A87B70C58D3C}"/>
              </a:ext>
            </a:extLst>
          </p:cNvPr>
          <p:cNvSpPr/>
          <p:nvPr/>
        </p:nvSpPr>
        <p:spPr>
          <a:xfrm>
            <a:off x="590279" y="4227648"/>
            <a:ext cx="738596" cy="42018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491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65340-41F3-4735-A593-D6DC15A2D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7937"/>
            <a:ext cx="7886700" cy="1325563"/>
          </a:xfrm>
        </p:spPr>
        <p:txBody>
          <a:bodyPr/>
          <a:lstStyle/>
          <a:p>
            <a:r>
              <a:rPr lang="en-US" dirty="0"/>
              <a:t>What Causes Corrupt Users?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93CE2-717C-40CC-BE1C-DC7817126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1964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This normally happens on mobiles (squads) when TraCS is open and computer shuts down .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dirty="0"/>
              <a:t>Computer goes into sleep mode</a:t>
            </a:r>
          </a:p>
          <a:p>
            <a:pPr lvl="1"/>
            <a:r>
              <a:rPr lang="en-US" dirty="0"/>
              <a:t>Screen saver is ok</a:t>
            </a:r>
          </a:p>
          <a:p>
            <a:r>
              <a:rPr lang="en-US" dirty="0"/>
              <a:t>Computer does a hard shutdown.</a:t>
            </a:r>
          </a:p>
          <a:p>
            <a:pPr lvl="1"/>
            <a:r>
              <a:rPr lang="en-US" dirty="0"/>
              <a:t>User presses and hold down computer power button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To reduce corrupt users always close TraCS before shutting down the computer.</a:t>
            </a:r>
          </a:p>
        </p:txBody>
      </p:sp>
    </p:spTree>
    <p:extLst>
      <p:ext uri="{BB962C8B-B14F-4D97-AF65-F5344CB8AC3E}">
        <p14:creationId xmlns:p14="http://schemas.microsoft.com/office/powerpoint/2010/main" val="2890229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2F6B6-54E7-4BF0-AFB9-8F64C5649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1588"/>
            <a:ext cx="7886700" cy="1325563"/>
          </a:xfrm>
        </p:spPr>
        <p:txBody>
          <a:bodyPr/>
          <a:lstStyle/>
          <a:p>
            <a:r>
              <a:rPr lang="en-US" dirty="0"/>
              <a:t>Resend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8145F-035D-43D7-80B8-D220847D6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623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Did an officer ever say they endshifted a form but it never made it inside?</a:t>
            </a:r>
          </a:p>
        </p:txBody>
      </p:sp>
      <p:sp>
        <p:nvSpPr>
          <p:cNvPr id="4" name="AutoShape 3" descr="Image result for clip art officers">
            <a:hlinkClick r:id="rId2"/>
            <a:extLst>
              <a:ext uri="{FF2B5EF4-FFF2-40B4-BE49-F238E27FC236}">
                <a16:creationId xmlns:a16="http://schemas.microsoft.com/office/drawing/2014/main" id="{B64AAA59-75C2-4541-BD9C-AB8B209AA5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4B35C7-5CDB-4B7B-B8C7-B6ADD3E320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537" y="1959430"/>
            <a:ext cx="2926079" cy="40975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836CFE-76EB-4784-BC18-A94D4FB003C8}"/>
              </a:ext>
            </a:extLst>
          </p:cNvPr>
          <p:cNvSpPr txBox="1"/>
          <p:nvPr/>
        </p:nvSpPr>
        <p:spPr>
          <a:xfrm>
            <a:off x="628650" y="2136338"/>
            <a:ext cx="49725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From the Mobile computer perform a resend.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Any TraCS user can resend their own forms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Previously endshifted forms are saved on Mobiles 30 to 365 days.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Agencies set the numbers of days.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Data Transfer tab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E7683E-6FDD-4979-8FCC-CC8B69525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634" y="1959429"/>
            <a:ext cx="896982" cy="4612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756753-840E-49F8-9F1D-2F926CB9CC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3214" y="4727961"/>
            <a:ext cx="3220759" cy="132898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6588C95-6CF6-4154-8E8E-09DD0BBED668}"/>
              </a:ext>
            </a:extLst>
          </p:cNvPr>
          <p:cNvSpPr/>
          <p:nvPr/>
        </p:nvSpPr>
        <p:spPr>
          <a:xfrm>
            <a:off x="3681003" y="4721661"/>
            <a:ext cx="902969" cy="42018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EC6B2C-6E3B-438E-BB50-4FE15A0017A0}"/>
              </a:ext>
            </a:extLst>
          </p:cNvPr>
          <p:cNvSpPr/>
          <p:nvPr/>
        </p:nvSpPr>
        <p:spPr>
          <a:xfrm>
            <a:off x="2269125" y="4972265"/>
            <a:ext cx="500201" cy="966981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59531A8-CE25-472E-824E-666E356E7B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6114" y="4366305"/>
            <a:ext cx="182880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038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1B23309-3DAC-4CAC-8A2A-5E5CA291CB1B}"/>
              </a:ext>
            </a:extLst>
          </p:cNvPr>
          <p:cNvSpPr/>
          <p:nvPr/>
        </p:nvSpPr>
        <p:spPr>
          <a:xfrm>
            <a:off x="7253363" y="2976245"/>
            <a:ext cx="566057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FBDA0C-FB60-440C-B7DC-6095CD70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06977"/>
            <a:ext cx="7886700" cy="1325563"/>
          </a:xfrm>
        </p:spPr>
        <p:txBody>
          <a:bodyPr/>
          <a:lstStyle/>
          <a:p>
            <a:r>
              <a:rPr lang="en-US" dirty="0"/>
              <a:t>WIJIS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7CFA8-C1A8-4B44-9D72-7A25407CA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417" y="1632540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WIJIS Workflow  is a webpage to view transmitted citations.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2400" dirty="0"/>
              <a:t>Always check WIJIS after transmitting citations.</a:t>
            </a:r>
          </a:p>
          <a:p>
            <a:pPr marL="0" indent="0">
              <a:buNone/>
            </a:pPr>
            <a:endParaRPr lang="en-US" sz="1800" dirty="0"/>
          </a:p>
          <a:p>
            <a:pPr lvl="1"/>
            <a:r>
              <a:rPr lang="en-US" sz="2000" dirty="0"/>
              <a:t>If citations aren’t there, troubleshoot why.</a:t>
            </a:r>
          </a:p>
          <a:p>
            <a:pPr marL="457200" lvl="1" indent="0">
              <a:buNone/>
            </a:pPr>
            <a:endParaRPr lang="en-US" sz="1600" dirty="0"/>
          </a:p>
          <a:p>
            <a:pPr lvl="1"/>
            <a:r>
              <a:rPr lang="en-US" sz="2000" dirty="0"/>
              <a:t>Don’t wait until your Court Clerk calls saying an individual</a:t>
            </a:r>
          </a:p>
          <a:p>
            <a:pPr marL="457200" lvl="1" indent="0">
              <a:buNone/>
            </a:pPr>
            <a:r>
              <a:rPr lang="en-US" sz="2000" dirty="0"/>
              <a:t>     is here to pay a citation and there’s no record of it.</a:t>
            </a:r>
          </a:p>
          <a:p>
            <a:pPr marL="457200" lvl="1" indent="0">
              <a:buNone/>
            </a:pPr>
            <a:endParaRPr lang="en-US" sz="1600" dirty="0"/>
          </a:p>
          <a:p>
            <a:pPr lvl="1"/>
            <a:r>
              <a:rPr lang="en-US" sz="2000" dirty="0"/>
              <a:t>Work together with your Court Clerk</a:t>
            </a:r>
          </a:p>
          <a:p>
            <a:pPr lvl="1"/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93D90C-3BCE-44CC-85C8-79BB8C9DC6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37" y="2673645"/>
            <a:ext cx="1874307" cy="153093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601579D-1374-47CE-9A99-D37DD99940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276" y="2282771"/>
            <a:ext cx="1874307" cy="187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590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EDE34-578E-4555-8660-74CF55F8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2772"/>
            <a:ext cx="7886700" cy="1325563"/>
          </a:xfrm>
        </p:spPr>
        <p:txBody>
          <a:bodyPr/>
          <a:lstStyle/>
          <a:p>
            <a:r>
              <a:rPr lang="en-US" dirty="0"/>
              <a:t>WIJIS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A0F54-C58B-4A80-A716-218DD65B1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2833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How to access WIJIS webpage?</a:t>
            </a:r>
          </a:p>
          <a:p>
            <a:pPr lvl="1"/>
            <a:r>
              <a:rPr lang="en-US" dirty="0"/>
              <a:t>Data Transfer tab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E03C2C-E3FC-4210-9610-9E92D2653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74" y="2788898"/>
            <a:ext cx="7312829" cy="223021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FAAEBB-6DAE-44E3-AF70-6775215A8DE1}"/>
              </a:ext>
            </a:extLst>
          </p:cNvPr>
          <p:cNvSpPr/>
          <p:nvPr/>
        </p:nvSpPr>
        <p:spPr>
          <a:xfrm>
            <a:off x="2406289" y="2982773"/>
            <a:ext cx="902969" cy="211270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4BBBB3-E22E-4A70-B507-81EC04189C20}"/>
              </a:ext>
            </a:extLst>
          </p:cNvPr>
          <p:cNvSpPr/>
          <p:nvPr/>
        </p:nvSpPr>
        <p:spPr>
          <a:xfrm>
            <a:off x="5216435" y="3194042"/>
            <a:ext cx="618309" cy="742232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E5301-C032-4B78-9487-088A9C113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315" y="2162585"/>
            <a:ext cx="2966902" cy="50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788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BE2A6-7876-4EFD-B275-F154F2272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0594"/>
            <a:ext cx="7886700" cy="1249364"/>
          </a:xfrm>
        </p:spPr>
        <p:txBody>
          <a:bodyPr/>
          <a:lstStyle/>
          <a:p>
            <a:r>
              <a:rPr lang="en-US" dirty="0"/>
              <a:t>WIJIS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D3B0-EFFA-4B46-B7FD-0A776B0EA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WIJIS Workflow webpage</a:t>
            </a:r>
          </a:p>
          <a:p>
            <a:pPr marL="0" indent="0">
              <a:buNone/>
            </a:pPr>
            <a:endParaRPr lang="en-US" sz="1400" dirty="0"/>
          </a:p>
          <a:p>
            <a:pPr lvl="1"/>
            <a:r>
              <a:rPr lang="en-US" dirty="0"/>
              <a:t>Citation Number:  Use Capital letters (Skip rest of fields)</a:t>
            </a:r>
          </a:p>
          <a:p>
            <a:pPr lvl="1"/>
            <a:r>
              <a:rPr lang="en-US" dirty="0"/>
              <a:t>Issued By:  Is the Agency name (ex.  Appleton PD)</a:t>
            </a:r>
          </a:p>
          <a:p>
            <a:pPr lvl="1"/>
            <a:r>
              <a:rPr lang="en-US" dirty="0"/>
              <a:t>Transmission Date:  Start date range.  Don’t need ending date.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906DAA-7BDF-4542-9B82-531CE6F13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56" y="3287486"/>
            <a:ext cx="7896225" cy="30784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5AEB1A-5A62-49FE-B2F3-9BBCE5D34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333" y="4895713"/>
            <a:ext cx="2933700" cy="2190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28A62A-689D-43DF-A18B-1002735388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333" y="4405832"/>
            <a:ext cx="1524000" cy="276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2A3B02-0E72-4779-A3FD-6C50EDF767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3333" y="5389407"/>
            <a:ext cx="866775" cy="38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452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18EC8-2C9B-4804-ACB0-0BB4154FD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7938"/>
            <a:ext cx="7886700" cy="1325563"/>
          </a:xfrm>
        </p:spPr>
        <p:txBody>
          <a:bodyPr/>
          <a:lstStyle/>
          <a:p>
            <a:r>
              <a:rPr lang="en-US" dirty="0"/>
              <a:t>WIJIS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B2589-1E7D-40CF-B245-B3E3E0AAA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46490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Single Citation Record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42166B-478A-47CC-957A-FF70E70A5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46219"/>
            <a:ext cx="7753350" cy="2228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12F1A0-4E71-4A16-A0B7-32DD4590F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928" y="3246947"/>
            <a:ext cx="1724025" cy="1152525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474F9-823E-484E-A2EF-9CD70ABDFA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4184" y="3302871"/>
            <a:ext cx="3371850" cy="1143000"/>
          </a:xfrm>
          <a:prstGeom prst="rect">
            <a:avLst/>
          </a:prstGeom>
          <a:ln w="31750">
            <a:solidFill>
              <a:srgbClr val="FF0000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F33CD3-4B37-4D83-B150-BE4F4BE58EEE}"/>
              </a:ext>
            </a:extLst>
          </p:cNvPr>
          <p:cNvSpPr/>
          <p:nvPr/>
        </p:nvSpPr>
        <p:spPr>
          <a:xfrm>
            <a:off x="934278" y="3031435"/>
            <a:ext cx="2146852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148E3C-A695-4B8B-8DF7-C50A654380C9}"/>
              </a:ext>
            </a:extLst>
          </p:cNvPr>
          <p:cNvSpPr/>
          <p:nvPr/>
        </p:nvSpPr>
        <p:spPr>
          <a:xfrm>
            <a:off x="5746683" y="3041374"/>
            <a:ext cx="2146852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8EE6C7-362C-401F-ABC4-A1F4B22A4E5B}"/>
              </a:ext>
            </a:extLst>
          </p:cNvPr>
          <p:cNvSpPr/>
          <p:nvPr/>
        </p:nvSpPr>
        <p:spPr>
          <a:xfrm>
            <a:off x="976566" y="2537096"/>
            <a:ext cx="2333164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35F610-5789-4CD5-A330-DAABFD791739}"/>
              </a:ext>
            </a:extLst>
          </p:cNvPr>
          <p:cNvSpPr/>
          <p:nvPr/>
        </p:nvSpPr>
        <p:spPr>
          <a:xfrm>
            <a:off x="3465283" y="5387492"/>
            <a:ext cx="2146852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844779-FAFC-4A71-927A-5A9925BD78C7}"/>
              </a:ext>
            </a:extLst>
          </p:cNvPr>
          <p:cNvSpPr/>
          <p:nvPr/>
        </p:nvSpPr>
        <p:spPr>
          <a:xfrm>
            <a:off x="976565" y="2790464"/>
            <a:ext cx="3794217" cy="288123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2FB0C7-5F0C-44B1-B3F5-B670C5177516}"/>
              </a:ext>
            </a:extLst>
          </p:cNvPr>
          <p:cNvSpPr/>
          <p:nvPr/>
        </p:nvSpPr>
        <p:spPr>
          <a:xfrm>
            <a:off x="936807" y="3803947"/>
            <a:ext cx="2528475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B7A5E6-BA42-4158-8716-61E4DF8D07D9}"/>
              </a:ext>
            </a:extLst>
          </p:cNvPr>
          <p:cNvSpPr/>
          <p:nvPr/>
        </p:nvSpPr>
        <p:spPr>
          <a:xfrm>
            <a:off x="934278" y="3551200"/>
            <a:ext cx="2951922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FBF2D8-4B55-4971-AB54-5152A1A3F992}"/>
              </a:ext>
            </a:extLst>
          </p:cNvPr>
          <p:cNvSpPr/>
          <p:nvPr/>
        </p:nvSpPr>
        <p:spPr>
          <a:xfrm>
            <a:off x="934278" y="3292291"/>
            <a:ext cx="2951922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70D2FF-0F1F-47D0-AF15-9912AD03187C}"/>
              </a:ext>
            </a:extLst>
          </p:cNvPr>
          <p:cNvSpPr/>
          <p:nvPr/>
        </p:nvSpPr>
        <p:spPr>
          <a:xfrm>
            <a:off x="5732127" y="3511019"/>
            <a:ext cx="2248993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DFFB8E-7003-4592-BF23-54D4DFE4CBE6}"/>
              </a:ext>
            </a:extLst>
          </p:cNvPr>
          <p:cNvSpPr/>
          <p:nvPr/>
        </p:nvSpPr>
        <p:spPr>
          <a:xfrm>
            <a:off x="5744656" y="3287049"/>
            <a:ext cx="2236465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B42E10-4EBD-447B-A3EA-9346000C0209}"/>
              </a:ext>
            </a:extLst>
          </p:cNvPr>
          <p:cNvSpPr/>
          <p:nvPr/>
        </p:nvSpPr>
        <p:spPr>
          <a:xfrm>
            <a:off x="5612136" y="2534850"/>
            <a:ext cx="2467710" cy="25561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765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B142F-8368-4EF7-A086-BEA6C114B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26003"/>
            <a:ext cx="7886700" cy="1325563"/>
          </a:xfrm>
        </p:spPr>
        <p:txBody>
          <a:bodyPr/>
          <a:lstStyle/>
          <a:p>
            <a:r>
              <a:rPr lang="en-US" dirty="0"/>
              <a:t>WIJIS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F548A-21C0-49F0-B11C-FEA182AC2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51566"/>
            <a:ext cx="7886700" cy="4351338"/>
          </a:xfrm>
        </p:spPr>
        <p:txBody>
          <a:bodyPr/>
          <a:lstStyle/>
          <a:p>
            <a:r>
              <a:rPr lang="en-US" dirty="0"/>
              <a:t>Multiple Citation Records</a:t>
            </a:r>
          </a:p>
          <a:p>
            <a:pPr marL="457200" lvl="1" indent="0">
              <a:buNone/>
            </a:pPr>
            <a:r>
              <a:rPr lang="en-US" dirty="0"/>
              <a:t>Citation Number</a:t>
            </a:r>
          </a:p>
          <a:p>
            <a:pPr marL="457200" lvl="1" indent="0">
              <a:buNone/>
            </a:pPr>
            <a:r>
              <a:rPr lang="en-US" dirty="0"/>
              <a:t>Destination</a:t>
            </a:r>
          </a:p>
          <a:p>
            <a:pPr marL="457200" lvl="1" indent="0">
              <a:buNone/>
            </a:pPr>
            <a:r>
              <a:rPr lang="en-US" dirty="0"/>
              <a:t>Status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DFCCC0-FB02-441D-976F-E0E929154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7" y="3282190"/>
            <a:ext cx="7686675" cy="25622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702BE-73A2-49BA-B798-52FEEDD74519}"/>
              </a:ext>
            </a:extLst>
          </p:cNvPr>
          <p:cNvSpPr/>
          <p:nvPr/>
        </p:nvSpPr>
        <p:spPr>
          <a:xfrm>
            <a:off x="7662449" y="4693851"/>
            <a:ext cx="702883" cy="117111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17551B-A4E3-4CFC-AF75-196DBB19C279}"/>
              </a:ext>
            </a:extLst>
          </p:cNvPr>
          <p:cNvSpPr/>
          <p:nvPr/>
        </p:nvSpPr>
        <p:spPr>
          <a:xfrm>
            <a:off x="1808610" y="4693851"/>
            <a:ext cx="834887" cy="117111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65D2A8-BAF0-42A2-990A-8784B171A4AB}"/>
              </a:ext>
            </a:extLst>
          </p:cNvPr>
          <p:cNvSpPr/>
          <p:nvPr/>
        </p:nvSpPr>
        <p:spPr>
          <a:xfrm>
            <a:off x="678655" y="4693851"/>
            <a:ext cx="1129955" cy="117111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1777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E05FEAF-3F94-4695-B076-AEC1B42B64FE}"/>
              </a:ext>
            </a:extLst>
          </p:cNvPr>
          <p:cNvSpPr/>
          <p:nvPr/>
        </p:nvSpPr>
        <p:spPr>
          <a:xfrm>
            <a:off x="6312082" y="3170583"/>
            <a:ext cx="1271476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510C4D-E503-469B-932F-564C7E0E9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75699"/>
            <a:ext cx="7886700" cy="1325563"/>
          </a:xfrm>
        </p:spPr>
        <p:txBody>
          <a:bodyPr/>
          <a:lstStyle/>
          <a:p>
            <a:r>
              <a:rPr lang="en-US" dirty="0"/>
              <a:t>Archive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56F99-FEBC-4266-84EF-677FFAAAE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007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Supervisors can archive form at anytime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Can view and print archived 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Reduces clutter of Forms Manager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Reduces MS Access database size.  Speeds up TraCS.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38D437-0D22-4F41-93B3-6C875F347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805" y="1900114"/>
            <a:ext cx="2476500" cy="2876550"/>
          </a:xfrm>
          <a:prstGeom prst="rect">
            <a:avLst/>
          </a:prstGeom>
          <a:ln w="25400">
            <a:noFill/>
          </a:ln>
        </p:spPr>
      </p:pic>
    </p:spTree>
    <p:extLst>
      <p:ext uri="{BB962C8B-B14F-4D97-AF65-F5344CB8AC3E}">
        <p14:creationId xmlns:p14="http://schemas.microsoft.com/office/powerpoint/2010/main" val="41381594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BB054-6565-4A24-9FA3-656640603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1273"/>
            <a:ext cx="7886700" cy="1325563"/>
          </a:xfrm>
        </p:spPr>
        <p:txBody>
          <a:bodyPr/>
          <a:lstStyle/>
          <a:p>
            <a:r>
              <a:rPr lang="en-US" dirty="0"/>
              <a:t>Archive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EA51F-0520-4E83-A57D-85AC38A2A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605" y="143141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Highlight form(s)                                      </a:t>
            </a:r>
          </a:p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6AF5D27-CB2C-4FDD-AE32-A6DAEAE41060}"/>
              </a:ext>
            </a:extLst>
          </p:cNvPr>
          <p:cNvGrpSpPr/>
          <p:nvPr/>
        </p:nvGrpSpPr>
        <p:grpSpPr>
          <a:xfrm>
            <a:off x="765521" y="1976906"/>
            <a:ext cx="7897874" cy="4650891"/>
            <a:chOff x="627017" y="1671848"/>
            <a:chExt cx="7897874" cy="465089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A02C7B0-4AC5-4442-AE57-0B753BA67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671848"/>
              <a:ext cx="7896241" cy="317011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982AA53-1C0B-4213-9815-6FDB9526C1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7017" y="4809003"/>
              <a:ext cx="7897874" cy="1513736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9FE3C091-3CF3-41EB-B6CD-DE41B0271EC7}"/>
              </a:ext>
            </a:extLst>
          </p:cNvPr>
          <p:cNvSpPr/>
          <p:nvPr/>
        </p:nvSpPr>
        <p:spPr>
          <a:xfrm>
            <a:off x="2177142" y="2171419"/>
            <a:ext cx="609601" cy="17118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DDC294-2298-4D74-A568-1AE76D3695F0}"/>
              </a:ext>
            </a:extLst>
          </p:cNvPr>
          <p:cNvSpPr/>
          <p:nvPr/>
        </p:nvSpPr>
        <p:spPr>
          <a:xfrm>
            <a:off x="5961016" y="2342606"/>
            <a:ext cx="326573" cy="414369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F03A48-8350-49EE-96DD-623F274C0A38}"/>
              </a:ext>
            </a:extLst>
          </p:cNvPr>
          <p:cNvSpPr/>
          <p:nvPr/>
        </p:nvSpPr>
        <p:spPr>
          <a:xfrm>
            <a:off x="2159725" y="3428537"/>
            <a:ext cx="6418218" cy="115217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C4A89A-06A1-4AC1-BBAA-2B031427B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743" y="1495221"/>
            <a:ext cx="2876550" cy="4095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DE830A-8101-4AB3-A234-90017ECF15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6086" y="1492523"/>
            <a:ext cx="263842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37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787C7-BCBF-4073-B2EE-68F78E5F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62BBC-31B7-4EAD-9A73-31DE27949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6512"/>
            <a:ext cx="7886700" cy="5074170"/>
          </a:xfrm>
        </p:spPr>
        <p:txBody>
          <a:bodyPr/>
          <a:lstStyle/>
          <a:p>
            <a:r>
              <a:rPr lang="en-US" sz="3200" dirty="0"/>
              <a:t>Customizing Forms Manager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Form searches using wild cards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Why forms lock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What causes corrupt users?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Resend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146054"/>
      </p:ext>
    </p:extLst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BB054-6565-4A24-9FA3-656640603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1273"/>
            <a:ext cx="7886700" cy="1325563"/>
          </a:xfrm>
        </p:spPr>
        <p:txBody>
          <a:bodyPr/>
          <a:lstStyle/>
          <a:p>
            <a:r>
              <a:rPr lang="en-US" dirty="0"/>
              <a:t>Archive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EA51F-0520-4E83-A57D-85AC38A2A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605" y="143141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To view archived forms Data Source =All or Year                                    </a:t>
            </a:r>
          </a:p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6AF5D27-CB2C-4FDD-AE32-A6DAEAE41060}"/>
              </a:ext>
            </a:extLst>
          </p:cNvPr>
          <p:cNvGrpSpPr/>
          <p:nvPr/>
        </p:nvGrpSpPr>
        <p:grpSpPr>
          <a:xfrm>
            <a:off x="765521" y="1976906"/>
            <a:ext cx="7897874" cy="4650891"/>
            <a:chOff x="627017" y="1671848"/>
            <a:chExt cx="7897874" cy="465089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A02C7B0-4AC5-4442-AE57-0B753BA67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671848"/>
              <a:ext cx="7896241" cy="317011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982AA53-1C0B-4213-9815-6FDB9526C1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7017" y="4809003"/>
              <a:ext cx="7897874" cy="1513736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691443E-D128-4035-B535-83360B32BE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3115" y="4729635"/>
            <a:ext cx="3189106" cy="179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780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86897-B761-4308-8D04-010C8B64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76646"/>
            <a:ext cx="7886700" cy="1325563"/>
          </a:xfrm>
        </p:spPr>
        <p:txBody>
          <a:bodyPr/>
          <a:lstStyle/>
          <a:p>
            <a:r>
              <a:rPr lang="en-US" dirty="0"/>
              <a:t>Analysis Reports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346D3-7D1B-4166-9EA7-5F3727699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0220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TraCS canned reports on office computers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Where are they?     Records Management tab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9CAA40-6780-44CD-8E72-AC647EE02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34" y="3212627"/>
            <a:ext cx="7464132" cy="1039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99A258-5526-467E-B334-01F3094ED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058" y="4468267"/>
            <a:ext cx="2828925" cy="19431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0B4DEE-37A6-470D-A44A-D40A4A857B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0882" y="4465925"/>
            <a:ext cx="3337323" cy="93862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978651-666B-424E-A275-F46D795B69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3322" y="4485676"/>
            <a:ext cx="3337322" cy="1620985"/>
          </a:xfrm>
          <a:prstGeom prst="rect">
            <a:avLst/>
          </a:prstGeom>
          <a:ln w="41275">
            <a:solidFill>
              <a:srgbClr val="FF0000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4B3604F-10EC-48B1-9013-215BCAC971BA}"/>
              </a:ext>
            </a:extLst>
          </p:cNvPr>
          <p:cNvSpPr/>
          <p:nvPr/>
        </p:nvSpPr>
        <p:spPr>
          <a:xfrm>
            <a:off x="4920076" y="3570447"/>
            <a:ext cx="514073" cy="661921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9ADE05-5CCE-4240-8460-884817559759}"/>
              </a:ext>
            </a:extLst>
          </p:cNvPr>
          <p:cNvSpPr/>
          <p:nvPr/>
        </p:nvSpPr>
        <p:spPr>
          <a:xfrm>
            <a:off x="5434149" y="3565489"/>
            <a:ext cx="705395" cy="661921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9CD8B0-02C6-431E-A97E-0EFCA02F9C4A}"/>
              </a:ext>
            </a:extLst>
          </p:cNvPr>
          <p:cNvSpPr/>
          <p:nvPr/>
        </p:nvSpPr>
        <p:spPr>
          <a:xfrm>
            <a:off x="6139543" y="3559944"/>
            <a:ext cx="400405" cy="661921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066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-0.33507 -0.003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-18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15607 -0.0016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-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22222E-6 L 1.94444E-6 0.0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2" animBg="1"/>
      <p:bldP spid="9" grpId="0" animBg="1"/>
      <p:bldP spid="9" grpId="1" animBg="1"/>
      <p:bldP spid="10" grpId="0" animBg="1"/>
      <p:bldP spid="10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86897-B761-4308-8D04-010C8B64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76646"/>
            <a:ext cx="7886700" cy="1325563"/>
          </a:xfrm>
        </p:spPr>
        <p:txBody>
          <a:bodyPr/>
          <a:lstStyle/>
          <a:p>
            <a:r>
              <a:rPr lang="en-US" dirty="0"/>
              <a:t>Analysis Reports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7F23E72-CC9D-4ED9-9D61-163569D8A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02209"/>
            <a:ext cx="7886700" cy="4351338"/>
          </a:xfrm>
        </p:spPr>
        <p:txBody>
          <a:bodyPr/>
          <a:lstStyle/>
          <a:p>
            <a:r>
              <a:rPr lang="en-US" dirty="0"/>
              <a:t>TraCS Office guide has copy of most reports.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B1E2A6F-1255-4506-A8E3-F004F93DE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721" y="3327003"/>
            <a:ext cx="6499579" cy="26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925430"/>
      </p:ext>
    </p:extLst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7C0B3-8E0F-49DF-91C7-FD5BF909D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Help Tab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54824-723E-4798-8CE0-961EC46539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2302"/>
            <a:ext cx="7886700" cy="4351338"/>
          </a:xfrm>
        </p:spPr>
        <p:txBody>
          <a:bodyPr/>
          <a:lstStyle/>
          <a:p>
            <a:r>
              <a:rPr lang="en-US" dirty="0"/>
              <a:t>Any User can use these features</a:t>
            </a:r>
          </a:p>
          <a:p>
            <a:pPr lvl="1"/>
            <a:r>
              <a:rPr lang="en-US" dirty="0"/>
              <a:t>Badger TraCS on the Web</a:t>
            </a:r>
          </a:p>
          <a:p>
            <a:pPr lvl="2"/>
            <a:r>
              <a:rPr lang="en-US" dirty="0"/>
              <a:t>FAQs</a:t>
            </a:r>
          </a:p>
          <a:p>
            <a:pPr lvl="2"/>
            <a:r>
              <a:rPr lang="en-US" dirty="0"/>
              <a:t>Training</a:t>
            </a:r>
          </a:p>
          <a:p>
            <a:pPr marL="457200" lvl="1" indent="0">
              <a:buNone/>
            </a:pPr>
            <a:r>
              <a:rPr lang="en-US" dirty="0"/>
              <a:t>Where am I           “What is this”</a:t>
            </a:r>
          </a:p>
          <a:p>
            <a:pPr marL="0" indent="0">
              <a:buNone/>
            </a:pPr>
            <a:r>
              <a:rPr lang="en-US" dirty="0"/>
              <a:t>Live Demo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09C07F-C888-4A4D-8E3F-619B04B4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4566706"/>
            <a:ext cx="7134225" cy="14097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45FBEB-36FA-4CDF-8442-787452AA9961}"/>
              </a:ext>
            </a:extLst>
          </p:cNvPr>
          <p:cNvSpPr/>
          <p:nvPr/>
        </p:nvSpPr>
        <p:spPr>
          <a:xfrm>
            <a:off x="1550976" y="5094246"/>
            <a:ext cx="1569910" cy="21706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917966-9445-4D3E-8DA7-F75CE10457C7}"/>
              </a:ext>
            </a:extLst>
          </p:cNvPr>
          <p:cNvSpPr/>
          <p:nvPr/>
        </p:nvSpPr>
        <p:spPr>
          <a:xfrm>
            <a:off x="4148402" y="5094246"/>
            <a:ext cx="513050" cy="7698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0237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AA525-27F1-4D3C-9D62-4E77E9216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                        Zoom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E3652-8B50-4632-928E-42B90DD36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919923"/>
            <a:ext cx="7745067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Enlarge the Form Viewer</a:t>
            </a:r>
          </a:p>
          <a:p>
            <a:pPr lvl="1"/>
            <a:r>
              <a:rPr lang="en-US" dirty="0"/>
              <a:t>	Open any form                       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16573D-FFA3-483E-B02B-1C1D8B9951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17" y="812926"/>
            <a:ext cx="1858618" cy="8766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868AFF-F4BA-4F4E-9BC4-9A670AE02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468" y="3245486"/>
            <a:ext cx="6809064" cy="15866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C821138-C368-48A4-ABF2-07B657931B59}"/>
              </a:ext>
            </a:extLst>
          </p:cNvPr>
          <p:cNvSpPr/>
          <p:nvPr/>
        </p:nvSpPr>
        <p:spPr>
          <a:xfrm>
            <a:off x="1859470" y="3876261"/>
            <a:ext cx="513050" cy="7698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7C193E-2EB6-436A-AB8A-62C322B94A10}"/>
              </a:ext>
            </a:extLst>
          </p:cNvPr>
          <p:cNvSpPr/>
          <p:nvPr/>
        </p:nvSpPr>
        <p:spPr>
          <a:xfrm>
            <a:off x="2256654" y="3550367"/>
            <a:ext cx="625694" cy="32589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DCDE94A-6D73-4B7C-8794-AB0458EB5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6698" y="2844291"/>
            <a:ext cx="2010603" cy="36036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80CBE6-B037-4092-BD16-35806C6BA0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7757" y="2405271"/>
            <a:ext cx="1492641" cy="3569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EF75CD7-67AD-4F45-9777-08F3534BFF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0024" y="2394001"/>
            <a:ext cx="1977140" cy="36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727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AA525-27F1-4D3C-9D62-4E77E9216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                        Zoom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E3652-8B50-4632-928E-42B90DD36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3893" y="938432"/>
            <a:ext cx="1160394" cy="637417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200%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823815-D790-4898-A891-E7EFFE20A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8929"/>
            <a:ext cx="7659064" cy="4664711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C0CDA26-2BE4-4FA4-B5F6-55321654361D}"/>
              </a:ext>
            </a:extLst>
          </p:cNvPr>
          <p:cNvSpPr txBox="1">
            <a:spLocks/>
          </p:cNvSpPr>
          <p:nvPr/>
        </p:nvSpPr>
        <p:spPr>
          <a:xfrm>
            <a:off x="628650" y="1002241"/>
            <a:ext cx="1279664" cy="8097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dirty="0"/>
              <a:t>100%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CD6CDD-1F28-4A49-AF49-632E1ED4A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645" y="1811943"/>
            <a:ext cx="7659064" cy="374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8158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8B61D-B41E-43C3-94AC-AEE565A9F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Hot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18BD3-A14D-42E5-A93B-72AB7598C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9714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All forms have Hot Keys on right form edge.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&lt;F2&gt; Field Level Help</a:t>
            </a:r>
          </a:p>
          <a:p>
            <a:pPr lvl="1"/>
            <a:r>
              <a:rPr lang="en-US" dirty="0"/>
              <a:t>&lt;ALT-L&gt; Location </a:t>
            </a:r>
          </a:p>
          <a:p>
            <a:pPr lvl="1"/>
            <a:r>
              <a:rPr lang="en-US" dirty="0"/>
              <a:t>&lt;ALT-S&gt; Statute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&lt;CTRL-N&gt; Narrative</a:t>
            </a:r>
          </a:p>
          <a:p>
            <a:pPr lvl="1"/>
            <a:r>
              <a:rPr lang="en-US" dirty="0"/>
              <a:t>&lt;CTRL-S&gt; External Search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A6167-5D43-4558-8627-3EBBE9ADB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219" y="2185353"/>
            <a:ext cx="3645372" cy="299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77462"/>
      </p:ext>
    </p:extLst>
  </p:cSld>
  <p:clrMapOvr>
    <a:masterClrMapping/>
  </p:clrMapOvr>
  <p:transition spd="slow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8AB4D-45B4-47BC-BB41-CFE8993DD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Crash Form Field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B40AF-56FF-4CD0-ABF8-6695C29F7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076" y="185433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Police Number field F2 help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53424B-743F-4DD1-97DC-D79CBF23D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922" y="2395330"/>
            <a:ext cx="6066182" cy="38103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9C1C69-9F64-486A-B460-3EE702C07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792" y="5178287"/>
            <a:ext cx="6566865" cy="50192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6EF64A-3134-42B9-81C4-3D5B22F98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542" y="4283557"/>
            <a:ext cx="6066182" cy="384359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532576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8AB4D-45B4-47BC-BB41-CFE8993DD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Crash Form Field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B40AF-56FF-4CD0-ABF8-6695C29F7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076" y="185433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Police Number field F2 help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B0EA26-D0AF-4806-9460-6078796E6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224" y="2336524"/>
            <a:ext cx="4350854" cy="3927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E43F1D-5AF6-49DE-A803-F4C12185B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426" y="2664516"/>
            <a:ext cx="3943350" cy="185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21732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787C7-BCBF-4073-B2EE-68F78E5F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62BBC-31B7-4EAD-9A73-31DE27949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6512"/>
            <a:ext cx="7886700" cy="5074170"/>
          </a:xfrm>
        </p:spPr>
        <p:txBody>
          <a:bodyPr/>
          <a:lstStyle/>
          <a:p>
            <a:r>
              <a:rPr lang="en-US" sz="3200" dirty="0"/>
              <a:t>WIJIS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Archive</a:t>
            </a:r>
          </a:p>
          <a:p>
            <a:endParaRPr lang="en-US" sz="3200" dirty="0"/>
          </a:p>
          <a:p>
            <a:r>
              <a:rPr lang="en-US" sz="3200" dirty="0"/>
              <a:t>Where to find Analysis Reports?</a:t>
            </a:r>
          </a:p>
          <a:p>
            <a:endParaRPr lang="en-US" sz="3200" dirty="0"/>
          </a:p>
          <a:p>
            <a:r>
              <a:rPr lang="en-US" sz="3200" dirty="0"/>
              <a:t>Help tab</a:t>
            </a:r>
          </a:p>
          <a:p>
            <a:endParaRPr lang="en-US" sz="3200" dirty="0"/>
          </a:p>
          <a:p>
            <a:r>
              <a:rPr lang="en-US" sz="3200" dirty="0"/>
              <a:t>Zoom</a:t>
            </a:r>
          </a:p>
          <a:p>
            <a:endParaRPr lang="en-US" sz="3200" dirty="0"/>
          </a:p>
          <a:p>
            <a:r>
              <a:rPr lang="en-US" sz="3200" dirty="0"/>
              <a:t>Hot Keys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77000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787C7-BCBF-4073-B2EE-68F78E5F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62BBC-31B7-4EAD-9A73-31DE27949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6512"/>
            <a:ext cx="7886700" cy="5074170"/>
          </a:xfrm>
        </p:spPr>
        <p:txBody>
          <a:bodyPr/>
          <a:lstStyle/>
          <a:p>
            <a:r>
              <a:rPr lang="en-US" sz="3200" dirty="0"/>
              <a:t>Crash Police Number F2 Help</a:t>
            </a:r>
          </a:p>
          <a:p>
            <a:endParaRPr lang="en-US" sz="3200" dirty="0"/>
          </a:p>
          <a:p>
            <a:r>
              <a:rPr lang="en-US" sz="3200" dirty="0"/>
              <a:t>TLT search box</a:t>
            </a:r>
          </a:p>
          <a:p>
            <a:endParaRPr lang="en-US" sz="3200" dirty="0"/>
          </a:p>
          <a:p>
            <a:r>
              <a:rPr lang="en-US" sz="3200" dirty="0"/>
              <a:t>Filter Options for column headers</a:t>
            </a:r>
          </a:p>
          <a:p>
            <a:endParaRPr lang="en-US" sz="3200" dirty="0"/>
          </a:p>
          <a:p>
            <a:r>
              <a:rPr lang="en-US" sz="3200" dirty="0"/>
              <a:t>Questions</a:t>
            </a:r>
          </a:p>
          <a:p>
            <a:endParaRPr lang="en-US" sz="3200" dirty="0"/>
          </a:p>
          <a:p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836382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35" y="323820"/>
            <a:ext cx="8939931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How Many ELCI Numbers on This Computer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4C19D5-1F7C-4B46-A560-C5F78CFAEB6E}"/>
              </a:ext>
            </a:extLst>
          </p:cNvPr>
          <p:cNvSpPr/>
          <p:nvPr/>
        </p:nvSpPr>
        <p:spPr>
          <a:xfrm>
            <a:off x="-529962" y="-4605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26EF4BA-3297-4130-8097-4FDDF7FDD790}"/>
              </a:ext>
            </a:extLst>
          </p:cNvPr>
          <p:cNvSpPr txBox="1">
            <a:spLocks/>
          </p:cNvSpPr>
          <p:nvPr/>
        </p:nvSpPr>
        <p:spPr>
          <a:xfrm>
            <a:off x="229943" y="1908295"/>
            <a:ext cx="8502075" cy="4719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BAE372-50D2-4194-9101-913907958994}"/>
              </a:ext>
            </a:extLst>
          </p:cNvPr>
          <p:cNvSpPr/>
          <p:nvPr/>
        </p:nvSpPr>
        <p:spPr>
          <a:xfrm>
            <a:off x="-301362" y="554215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1294564-3A8A-43AC-88A3-43729C80043B}"/>
              </a:ext>
            </a:extLst>
          </p:cNvPr>
          <p:cNvSpPr/>
          <p:nvPr/>
        </p:nvSpPr>
        <p:spPr>
          <a:xfrm>
            <a:off x="-301362" y="92315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23233D-BFBB-4307-A1E2-CA5E039AA7DC}"/>
              </a:ext>
            </a:extLst>
          </p:cNvPr>
          <p:cNvSpPr/>
          <p:nvPr/>
        </p:nvSpPr>
        <p:spPr>
          <a:xfrm>
            <a:off x="-301362" y="1256053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725BB17-1073-4C05-8B82-6784BD3232A1}"/>
              </a:ext>
            </a:extLst>
          </p:cNvPr>
          <p:cNvSpPr/>
          <p:nvPr/>
        </p:nvSpPr>
        <p:spPr>
          <a:xfrm>
            <a:off x="-301362" y="1630924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7641E5-8420-49B2-9FA4-CA83F9164F92}"/>
              </a:ext>
            </a:extLst>
          </p:cNvPr>
          <p:cNvSpPr/>
          <p:nvPr/>
        </p:nvSpPr>
        <p:spPr>
          <a:xfrm>
            <a:off x="-308973" y="2050024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076261-D203-4E8B-BE43-22146A6A0094}"/>
              </a:ext>
            </a:extLst>
          </p:cNvPr>
          <p:cNvSpPr/>
          <p:nvPr/>
        </p:nvSpPr>
        <p:spPr>
          <a:xfrm>
            <a:off x="-308973" y="2380244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9E55D9-80B0-4874-8F39-33C0EF096791}"/>
              </a:ext>
            </a:extLst>
          </p:cNvPr>
          <p:cNvSpPr/>
          <p:nvPr/>
        </p:nvSpPr>
        <p:spPr>
          <a:xfrm>
            <a:off x="-308973" y="2710464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C04629-1AEE-4582-A959-FCEF4CCAC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46" y="3418993"/>
            <a:ext cx="6229161" cy="2569825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37CA80-51F6-4944-8F71-2BD3CB9697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" t="1090" r="475" b="1600"/>
          <a:stretch/>
        </p:blipFill>
        <p:spPr>
          <a:xfrm>
            <a:off x="4926061" y="5280121"/>
            <a:ext cx="3996266" cy="1157624"/>
          </a:xfrm>
          <a:prstGeom prst="rect">
            <a:avLst/>
          </a:prstGeom>
          <a:ln w="127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D8117AD6-86FA-493F-BE4D-05A1B6858018}"/>
              </a:ext>
            </a:extLst>
          </p:cNvPr>
          <p:cNvSpPr txBox="1">
            <a:spLocks/>
          </p:cNvSpPr>
          <p:nvPr/>
        </p:nvSpPr>
        <p:spPr>
          <a:xfrm>
            <a:off x="229943" y="1908296"/>
            <a:ext cx="8692384" cy="12825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Tools &gt; Remaining Numbers on this Computer</a:t>
            </a:r>
            <a:r>
              <a:rPr lang="en-US" sz="2400" dirty="0">
                <a:solidFill>
                  <a:srgbClr val="F9DC5C"/>
                </a:solidFill>
              </a:rPr>
              <a:t>. 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75AB9757-3DBC-44BE-8C52-8E4CE68A31DD}"/>
              </a:ext>
            </a:extLst>
          </p:cNvPr>
          <p:cNvSpPr/>
          <p:nvPr/>
        </p:nvSpPr>
        <p:spPr>
          <a:xfrm>
            <a:off x="4156968" y="5895515"/>
            <a:ext cx="811014" cy="699989"/>
          </a:xfrm>
          <a:prstGeom prst="rightArrow">
            <a:avLst/>
          </a:prstGeom>
          <a:solidFill>
            <a:srgbClr val="F9DC5C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rgbClr val="F9DC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09048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D04E0-DBD9-447E-A6A0-BC202811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20662"/>
            <a:ext cx="7886700" cy="1325563"/>
          </a:xfrm>
        </p:spPr>
        <p:txBody>
          <a:bodyPr/>
          <a:lstStyle/>
          <a:p>
            <a:r>
              <a:rPr lang="en-US" dirty="0"/>
              <a:t>Different Ways to Print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38ACA-AEB7-4361-92F6-7ED8FDAF6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351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Forms Manager</a:t>
            </a:r>
          </a:p>
          <a:p>
            <a:r>
              <a:rPr lang="en-US" dirty="0"/>
              <a:t>Highlight form then Home &gt; Print button</a:t>
            </a:r>
          </a:p>
          <a:p>
            <a:r>
              <a:rPr lang="en-US" dirty="0"/>
              <a:t>Right-Click on form</a:t>
            </a:r>
          </a:p>
          <a:p>
            <a:r>
              <a:rPr lang="en-US" dirty="0"/>
              <a:t>Highlight form then </a:t>
            </a:r>
            <a:r>
              <a:rPr lang="en-US" dirty="0" err="1"/>
              <a:t>Ctrl+P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ED6FEE-62F5-457D-93EB-D6BD6E088C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33" y="3412281"/>
            <a:ext cx="8183117" cy="31722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E17E8E-8D2D-4557-BBE3-7F86870204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791" y="2348786"/>
            <a:ext cx="4302785" cy="423576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013657F-B257-4A7B-9834-78C3D4D636E3}"/>
              </a:ext>
            </a:extLst>
          </p:cNvPr>
          <p:cNvSpPr/>
          <p:nvPr/>
        </p:nvSpPr>
        <p:spPr>
          <a:xfrm>
            <a:off x="3328827" y="3921290"/>
            <a:ext cx="472611" cy="7123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E7F04-7B9D-408E-A9F7-128579079D39}"/>
              </a:ext>
            </a:extLst>
          </p:cNvPr>
          <p:cNvSpPr/>
          <p:nvPr/>
        </p:nvSpPr>
        <p:spPr>
          <a:xfrm>
            <a:off x="799672" y="3681190"/>
            <a:ext cx="597613" cy="3873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2330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B8B0E7-FF97-4AD0-AA8B-5E819FC52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19" y="3429000"/>
            <a:ext cx="8481362" cy="304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5D04E0-DBD9-447E-A6A0-BC202811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20662"/>
            <a:ext cx="7886700" cy="1325563"/>
          </a:xfrm>
        </p:spPr>
        <p:txBody>
          <a:bodyPr/>
          <a:lstStyle/>
          <a:p>
            <a:r>
              <a:rPr lang="en-US" dirty="0"/>
              <a:t>Different Ways to Print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38ACA-AEB7-4361-92F6-7ED8FDAF6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3519"/>
            <a:ext cx="7886700" cy="1422971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Forms Viewer</a:t>
            </a:r>
          </a:p>
          <a:p>
            <a:r>
              <a:rPr lang="en-US" dirty="0"/>
              <a:t>Highlight form then Home &gt; Print button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13657F-B257-4A7B-9834-78C3D4D636E3}"/>
              </a:ext>
            </a:extLst>
          </p:cNvPr>
          <p:cNvSpPr/>
          <p:nvPr/>
        </p:nvSpPr>
        <p:spPr>
          <a:xfrm>
            <a:off x="7955099" y="3903922"/>
            <a:ext cx="472611" cy="7123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E7F04-7B9D-408E-A9F7-128579079D39}"/>
              </a:ext>
            </a:extLst>
          </p:cNvPr>
          <p:cNvSpPr/>
          <p:nvPr/>
        </p:nvSpPr>
        <p:spPr>
          <a:xfrm>
            <a:off x="738027" y="3619188"/>
            <a:ext cx="597613" cy="3873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317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25480</TotalTime>
  <Words>1348</Words>
  <Application>Microsoft Office PowerPoint</Application>
  <PresentationFormat>On-screen Show (4:3)</PresentationFormat>
  <Paragraphs>346</Paragraphs>
  <Slides>48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Arial Narrow</vt:lpstr>
      <vt:lpstr>Calibri</vt:lpstr>
      <vt:lpstr>Calibri Light</vt:lpstr>
      <vt:lpstr>Wingdings</vt:lpstr>
      <vt:lpstr>WisDOT template standard screen gray background</vt:lpstr>
      <vt:lpstr>WisDOT template standard screen blue background</vt:lpstr>
      <vt:lpstr>2019 Badger TraCS User Conference</vt:lpstr>
      <vt:lpstr>Introductions</vt:lpstr>
      <vt:lpstr>Outline</vt:lpstr>
      <vt:lpstr>Outline</vt:lpstr>
      <vt:lpstr>Outline</vt:lpstr>
      <vt:lpstr>Outline</vt:lpstr>
      <vt:lpstr>How Many ELCI Numbers on This Computer</vt:lpstr>
      <vt:lpstr>Different Ways to Print</vt:lpstr>
      <vt:lpstr>Different Ways to Print</vt:lpstr>
      <vt:lpstr>Different Ways to Print</vt:lpstr>
      <vt:lpstr>Change Document Number</vt:lpstr>
      <vt:lpstr>Deleting Forms</vt:lpstr>
      <vt:lpstr>Using Modes</vt:lpstr>
      <vt:lpstr>Customizing Forms Manager</vt:lpstr>
      <vt:lpstr>Customizing Forms Manager</vt:lpstr>
      <vt:lpstr>Customizing Forms Manager</vt:lpstr>
      <vt:lpstr>Auto Search After Log In</vt:lpstr>
      <vt:lpstr>Auto Search After Log In</vt:lpstr>
      <vt:lpstr>PowerPoint Presentation</vt:lpstr>
      <vt:lpstr>PowerPoint Presentation</vt:lpstr>
      <vt:lpstr>PowerPoint Presentation</vt:lpstr>
      <vt:lpstr>Favorites Searches</vt:lpstr>
      <vt:lpstr>Favorites Searches</vt:lpstr>
      <vt:lpstr>Favorites Searches</vt:lpstr>
      <vt:lpstr>Form Search Wildcards</vt:lpstr>
      <vt:lpstr>Form Search Wildcards</vt:lpstr>
      <vt:lpstr>Form Search Wildcards</vt:lpstr>
      <vt:lpstr>Why Forms Lock</vt:lpstr>
      <vt:lpstr>Why Forms Lock</vt:lpstr>
      <vt:lpstr>How to Unlock A Form</vt:lpstr>
      <vt:lpstr>What Causes Corrupt Users?</vt:lpstr>
      <vt:lpstr>Resend Mode</vt:lpstr>
      <vt:lpstr>WIJIS</vt:lpstr>
      <vt:lpstr>WIJIS</vt:lpstr>
      <vt:lpstr>WIJIS</vt:lpstr>
      <vt:lpstr>WIJIS</vt:lpstr>
      <vt:lpstr>WIJIS</vt:lpstr>
      <vt:lpstr>Archive</vt:lpstr>
      <vt:lpstr>Archive</vt:lpstr>
      <vt:lpstr>Archive</vt:lpstr>
      <vt:lpstr>Analysis Reports</vt:lpstr>
      <vt:lpstr>Analysis Reports</vt:lpstr>
      <vt:lpstr>Help Tab</vt:lpstr>
      <vt:lpstr>                        Zoom</vt:lpstr>
      <vt:lpstr>                        Zoom</vt:lpstr>
      <vt:lpstr>Hot Keys</vt:lpstr>
      <vt:lpstr>Crash Form Field Help</vt:lpstr>
      <vt:lpstr>Crash Form Field Help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Dennis Rodenkirch</cp:lastModifiedBy>
  <cp:revision>304</cp:revision>
  <cp:lastPrinted>2019-08-13T19:48:33Z</cp:lastPrinted>
  <dcterms:created xsi:type="dcterms:W3CDTF">2017-03-13T20:15:47Z</dcterms:created>
  <dcterms:modified xsi:type="dcterms:W3CDTF">2019-10-11T20:40:28Z</dcterms:modified>
</cp:coreProperties>
</file>