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ink/ink1.xml" ContentType="application/inkml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ink/ink2.xml" ContentType="application/inkml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34"/>
  </p:notesMasterIdLst>
  <p:handoutMasterIdLst>
    <p:handoutMasterId r:id="rId35"/>
  </p:handoutMasterIdLst>
  <p:sldIdLst>
    <p:sldId id="256" r:id="rId3"/>
    <p:sldId id="257" r:id="rId4"/>
    <p:sldId id="271" r:id="rId5"/>
    <p:sldId id="301" r:id="rId6"/>
    <p:sldId id="273" r:id="rId7"/>
    <p:sldId id="302" r:id="rId8"/>
    <p:sldId id="306" r:id="rId9"/>
    <p:sldId id="303" r:id="rId10"/>
    <p:sldId id="307" r:id="rId11"/>
    <p:sldId id="288" r:id="rId12"/>
    <p:sldId id="274" r:id="rId13"/>
    <p:sldId id="290" r:id="rId14"/>
    <p:sldId id="289" r:id="rId15"/>
    <p:sldId id="300" r:id="rId16"/>
    <p:sldId id="291" r:id="rId17"/>
    <p:sldId id="275" r:id="rId18"/>
    <p:sldId id="293" r:id="rId19"/>
    <p:sldId id="292" r:id="rId20"/>
    <p:sldId id="297" r:id="rId21"/>
    <p:sldId id="298" r:id="rId22"/>
    <p:sldId id="299" r:id="rId23"/>
    <p:sldId id="296" r:id="rId24"/>
    <p:sldId id="294" r:id="rId25"/>
    <p:sldId id="277" r:id="rId26"/>
    <p:sldId id="278" r:id="rId27"/>
    <p:sldId id="276" r:id="rId28"/>
    <p:sldId id="282" r:id="rId29"/>
    <p:sldId id="261" r:id="rId30"/>
    <p:sldId id="286" r:id="rId31"/>
    <p:sldId id="284" r:id="rId32"/>
    <p:sldId id="285" r:id="rId3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B85E"/>
    <a:srgbClr val="DCC070"/>
    <a:srgbClr val="D8B846"/>
    <a:srgbClr val="D8B832"/>
    <a:srgbClr val="FFBE05"/>
    <a:srgbClr val="F2CD00"/>
    <a:srgbClr val="00416A"/>
    <a:srgbClr val="A0284C"/>
    <a:srgbClr val="1E3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0" autoAdjust="0"/>
    <p:restoredTop sz="89818" autoAdjust="0"/>
  </p:normalViewPr>
  <p:slideViewPr>
    <p:cSldViewPr snapToGrid="0">
      <p:cViewPr varScale="1">
        <p:scale>
          <a:sx n="95" d="100"/>
          <a:sy n="95" d="100"/>
        </p:scale>
        <p:origin x="702" y="66"/>
      </p:cViewPr>
      <p:guideLst>
        <p:guide orient="horz" pos="2160"/>
        <p:guide pos="28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5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fld id="{E387A35C-FE16-4401-8225-4521579CB0E4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fld id="{230065EF-5B0B-4527-B697-707380E47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16072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18T16:09:57.360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DBFDDA02-9F01-45C1-BF11-C9918CE0F95A}" emma:medium="tactile" emma:mode="ink">
          <msink:context xmlns:msink="http://schemas.microsoft.com/ink/2010/main" type="writingRegion" rotatedBoundingBox="1173,1125 1188,1125 1188,1140 1173,1140"/>
        </emma:interpretation>
      </emma:emma>
    </inkml:annotationXML>
    <inkml:traceGroup>
      <inkml:annotationXML>
        <emma:emma xmlns:emma="http://www.w3.org/2003/04/emma" version="1.0">
          <emma:interpretation id="{2EF3A6D8-2DBA-44EA-BB84-F71448F32D89}" emma:medium="tactile" emma:mode="ink">
            <msink:context xmlns:msink="http://schemas.microsoft.com/ink/2010/main" type="paragraph" rotatedBoundingBox="1173,1125 1188,1125 1188,1140 1173,114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095C8D4-FFF5-4492-B995-6C18F77D0B29}" emma:medium="tactile" emma:mode="ink">
              <msink:context xmlns:msink="http://schemas.microsoft.com/ink/2010/main" type="line" rotatedBoundingBox="1173,1125 1188,1125 1188,1140 1173,1140"/>
            </emma:interpretation>
          </emma:emma>
        </inkml:annotationXML>
        <inkml:traceGroup>
          <inkml:annotationXML>
            <emma:emma xmlns:emma="http://www.w3.org/2003/04/emma" version="1.0">
              <emma:interpretation id="{3D22B72E-8A8E-4226-8662-1F1CB26AC21B}" emma:medium="tactile" emma:mode="ink">
                <msink:context xmlns:msink="http://schemas.microsoft.com/ink/2010/main" type="inkWord" rotatedBoundingBox="1173,1125 1188,1125 1188,1140 1173,1140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1 1 0,'0'0'224,"0"0"-32,0 0-96,0 0 65,0 0-33,0 0 32,0 0 128,0 0 0,0 0-95,0 0-1,0 0-64,0 0-64,0 0-32,0 0 0,0 0 32,0 0-32,0 0-32,0 0 0,0 0 0,0 0 32,0 0-32,0 0 0,0 0 0,0 0 0,0 0-32,0 0-192,0 0-96,0 0-97,0 0-223,0 0-33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25T20:26:41.688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40F59283-50A0-4BF8-90CE-505926B97D5E}" emma:medium="tactile" emma:mode="ink">
          <msink:context xmlns:msink="http://schemas.microsoft.com/ink/2010/main" type="inkDrawing" rotatedBoundingBox="6181,3147 6205,3147 6205,3162 6181,3162" shapeName="Other"/>
        </emma:interpretation>
      </emma:emma>
    </inkml:annotationXML>
    <inkml:trace contextRef="#ctx0" brushRef="#br0">25 1 384,'0'0'417,"0"0"-97,0 0 0,0 0-31,0 0-1,0 0-160,0 0 32,0 0-32,0 0-96,0 0 64,0 0-64,0 0 65,0 0-33,0 0-32,-24 0 0,24 0 0,0 0 0,0 0-32,0 0 0,0 0 0,0 0 0,0 0 0,0 0-32,0 0-96,0 0-129,0 0-95,0 0-128,0 0-353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fld id="{8B8B34B4-0DAC-4C17-B484-320AB1570CD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2875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8"/>
          </a:xfrm>
          <a:prstGeom prst="rect">
            <a:avLst/>
          </a:prstGeom>
        </p:spPr>
        <p:txBody>
          <a:bodyPr vert="horz" lIns="93172" tIns="46586" rIns="93172" bIns="465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fld id="{A3688F50-7C5E-4630-BBD8-8950DF35A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1315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hs.gov/xlibrary/assets/real-id-act-text.pdf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5455" y="4462448"/>
            <a:ext cx="5608320" cy="366045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754781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10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05848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3057472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353895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084562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8942716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1942781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of the redacted reports would be blank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9243179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of the redacted reports would be blank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498133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18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6669705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19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20187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500" dirty="0"/>
              <a:t>Bathrooms </a:t>
            </a:r>
          </a:p>
          <a:p>
            <a:r>
              <a:rPr lang="en-US" sz="3500" dirty="0"/>
              <a:t>Agenda</a:t>
            </a:r>
          </a:p>
          <a:p>
            <a:r>
              <a:rPr lang="en-US" sz="3500" dirty="0"/>
              <a:t>Breaks / lunch</a:t>
            </a:r>
          </a:p>
          <a:p>
            <a:pPr lvl="1"/>
            <a:r>
              <a:rPr lang="en-US" sz="3100" dirty="0"/>
              <a:t>Speaker at lunch</a:t>
            </a:r>
          </a:p>
          <a:p>
            <a:r>
              <a:rPr lang="en-US" sz="3500" dirty="0"/>
              <a:t>WIJIS Table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435912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20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2880632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0716801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9162573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390360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0397378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2717789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0875031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9224359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If you plan to fly within the U.S., visit​ a military base or other federal buildings, the Department of Homeland Security will require identification that is REAL ID compliant (or show another acceptable form of identification, such as a passport) beginning October 1, 2020. Wisconsin DMV issues REAL ID compliant products (marked w​</a:t>
            </a:r>
            <a:r>
              <a:rPr lang="en-US" dirty="0" err="1">
                <a:effectLst/>
              </a:rPr>
              <a:t>ith</a:t>
            </a:r>
            <a:r>
              <a:rPr lang="en-US" dirty="0">
                <a:effectLst/>
              </a:rPr>
              <a:t> a </a:t>
            </a:r>
            <a:r>
              <a:rPr lang="en-US" dirty="0"/>
              <a:t>µ</a:t>
            </a:r>
            <a:r>
              <a:rPr lang="en-US" dirty="0">
                <a:effectLst/>
              </a:rPr>
              <a:t>) in accordance with the federal </a:t>
            </a:r>
            <a:r>
              <a:rPr lang="en-US" dirty="0">
                <a:effectLst/>
                <a:hlinkClick r:id="rId3"/>
              </a:rPr>
              <a:t>REAL ID Act</a:t>
            </a:r>
            <a:r>
              <a:rPr lang="en-US" dirty="0">
                <a:effectLst/>
              </a:rPr>
              <a:t> of 2005. Don’t get left behind without a REAL ID.​​​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9387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48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Derek will be updating everyone on this at 10:30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3326350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30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0939832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37550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721772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 dirty="0"/>
              <a:t>Here would be a good time to mention no longer having to enter a “Reason for Amendment,” regardless of your Access Rights within TraCS (Supervisor, Reporter, </a:t>
            </a:r>
            <a:r>
              <a:rPr lang="en-US" dirty="0" err="1"/>
              <a:t>CitationAmend</a:t>
            </a:r>
            <a:r>
              <a:rPr lang="en-US" dirty="0"/>
              <a:t>) – as long as the user users and Edit Form button (and has at least Reporter). I do not see it on the PowerPoint slide, but it would make a good talking point.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168698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897333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781907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“… and a machine configured with a new .</a:t>
            </a:r>
            <a:r>
              <a:rPr lang="en-US" dirty="0" err="1"/>
              <a:t>ini</a:t>
            </a:r>
            <a:r>
              <a:rPr lang="en-US" dirty="0"/>
              <a:t> file”</a:t>
            </a:r>
          </a:p>
          <a:p>
            <a:r>
              <a:rPr lang="en-US" dirty="0"/>
              <a:t>This is not a new .</a:t>
            </a:r>
            <a:r>
              <a:rPr lang="en-US" dirty="0" err="1"/>
              <a:t>ini</a:t>
            </a:r>
            <a:r>
              <a:rPr lang="en-US" dirty="0"/>
              <a:t> file; just a new addition to a current .</a:t>
            </a:r>
            <a:r>
              <a:rPr lang="en-US" dirty="0" err="1"/>
              <a:t>ini</a:t>
            </a:r>
            <a:r>
              <a:rPr lang="en-US" dirty="0"/>
              <a:t> file (FormPreferences.ini). This is a small detail but may be worth changing.</a:t>
            </a:r>
          </a:p>
          <a:p>
            <a:r>
              <a:rPr lang="en-US" dirty="0"/>
              <a:t>Maybe also mention something like: “This permission can be set on a machine-by-machine basis or agency-wide for all Office Computers using the Office Distribution.”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8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467062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9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55827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A0284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9" y="5299578"/>
            <a:ext cx="1143000" cy="1143000"/>
          </a:xfrm>
          <a:prstGeom prst="rect">
            <a:avLst/>
          </a:prstGeom>
          <a:effectLst>
            <a:outerShdw blurRad="190500" algn="ctr" rotWithShape="0">
              <a:schemeClr val="tx1">
                <a:lumMod val="50000"/>
                <a:lumOff val="50000"/>
                <a:alpha val="7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15844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676435630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80943360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84345239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2818768888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209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57350" indent="-28575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8362678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247445455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858309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E384B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15720425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342751159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84864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 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DCC070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or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13" y="5299578"/>
            <a:ext cx="1143000" cy="114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206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357562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 rIns="91440" bIns="4572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2408670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customXml" Target="../ink/ink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customXml" Target="../ink/ink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 3"/>
              <p14:cNvContentPartPr/>
              <p14:nvPr userDrawn="1"/>
            </p14:nvContentPartPr>
            <p14:xfrm>
              <a:off x="422348" y="405245"/>
              <a:ext cx="360" cy="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19108" y="402005"/>
                <a:ext cx="6840" cy="684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5" r:id="rId3"/>
    <p:sldLayoutId id="2147483679" r:id="rId4"/>
    <p:sldLayoutId id="2147483676" r:id="rId5"/>
    <p:sldLayoutId id="2147483677" r:id="rId6"/>
    <p:sldLayoutId id="2147483681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26" y="45129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Ink 2"/>
              <p14:cNvContentPartPr/>
              <p14:nvPr userDrawn="1"/>
            </p14:nvContentPartPr>
            <p14:xfrm>
              <a:off x="2225343" y="1138497"/>
              <a:ext cx="9000" cy="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221743" y="1134897"/>
                <a:ext cx="15840" cy="756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6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72" r:id="rId5"/>
    <p:sldLayoutId id="2147483670" r:id="rId6"/>
    <p:sldLayoutId id="2147483680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2019 Badger TraCS</a:t>
            </a:r>
            <a:br>
              <a:rPr lang="en-US" dirty="0"/>
            </a:br>
            <a:r>
              <a:rPr lang="en-US" dirty="0"/>
              <a:t>User Conference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7200" y="3505200"/>
            <a:ext cx="8229600" cy="791227"/>
          </a:xfrm>
        </p:spPr>
        <p:txBody>
          <a:bodyPr/>
          <a:lstStyle/>
          <a:p>
            <a:r>
              <a:rPr lang="en-US" dirty="0"/>
              <a:t>Holiday Inn Convention Center</a:t>
            </a:r>
          </a:p>
          <a:p>
            <a:r>
              <a:rPr lang="en-US" dirty="0"/>
              <a:t>1001 Amber Avenue, Stevens Point, WI 54482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57200" y="4389120"/>
            <a:ext cx="8229600" cy="482600"/>
          </a:xfrm>
        </p:spPr>
        <p:txBody>
          <a:bodyPr/>
          <a:lstStyle/>
          <a:p>
            <a:r>
              <a:rPr lang="en-US" dirty="0">
                <a:solidFill>
                  <a:srgbClr val="D8B846"/>
                </a:solidFill>
              </a:rPr>
              <a:t>October 16, 2019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1731FA-352E-4153-91FD-938D06C0E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24729" y="5329158"/>
            <a:ext cx="1177229" cy="117722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2792416604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296" y="47865"/>
            <a:ext cx="7886700" cy="902679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9469" y="813818"/>
            <a:ext cx="4923797" cy="597878"/>
          </a:xfrm>
        </p:spPr>
        <p:txBody>
          <a:bodyPr/>
          <a:lstStyle/>
          <a:p>
            <a:pPr marL="0" indent="0">
              <a:buNone/>
            </a:pPr>
            <a:r>
              <a:rPr lang="en-US" sz="3900" dirty="0">
                <a:solidFill>
                  <a:srgbClr val="D8B85E"/>
                </a:solidFill>
              </a:rPr>
              <a:t>View User Access Rights</a:t>
            </a:r>
          </a:p>
          <a:p>
            <a:endParaRPr lang="en-US" sz="3500" dirty="0"/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D95F989-6938-442E-A29D-88E1BBCAC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22" y="2854309"/>
            <a:ext cx="3566160" cy="1394460"/>
          </a:xfrm>
          <a:prstGeom prst="rect">
            <a:avLst/>
          </a:prstGeom>
          <a:ln w="9525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95B24995-9700-442F-98FA-A211D475E9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264" y="1716497"/>
            <a:ext cx="5263614" cy="5064545"/>
          </a:xfrm>
          <a:prstGeom prst="rect">
            <a:avLst/>
          </a:prstGeom>
          <a:ln w="9525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62A7AC64-A197-433D-9E3E-37E0CF0C5F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9" y="4081478"/>
            <a:ext cx="3432386" cy="117232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163447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20662"/>
            <a:ext cx="7886700" cy="132556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74676"/>
            <a:ext cx="7886700" cy="698360"/>
          </a:xfrm>
        </p:spPr>
        <p:txBody>
          <a:bodyPr/>
          <a:lstStyle/>
          <a:p>
            <a:r>
              <a:rPr lang="en-US" sz="3500" dirty="0"/>
              <a:t>New Ribbon Options</a:t>
            </a:r>
          </a:p>
          <a:p>
            <a:endParaRPr lang="en-US" sz="350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A7605F-7AD0-4555-81DE-1DAF7F920C0D}"/>
              </a:ext>
            </a:extLst>
          </p:cNvPr>
          <p:cNvSpPr txBox="1">
            <a:spLocks/>
          </p:cNvSpPr>
          <p:nvPr/>
        </p:nvSpPr>
        <p:spPr>
          <a:xfrm>
            <a:off x="628650" y="1262987"/>
            <a:ext cx="78867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46"/>
                </a:solidFill>
              </a:rPr>
              <a:t>Parking Citation Changes</a:t>
            </a:r>
          </a:p>
        </p:txBody>
      </p:sp>
      <p:pic>
        <p:nvPicPr>
          <p:cNvPr id="1026" name="Picture 1" descr="image001">
            <a:extLst>
              <a:ext uri="{FF2B5EF4-FFF2-40B4-BE49-F238E27FC236}">
                <a16:creationId xmlns:a16="http://schemas.microsoft.com/office/drawing/2014/main" id="{95C3070B-CE38-494E-B2D3-C1D25D6F8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44" y="2927525"/>
            <a:ext cx="8782112" cy="158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0045953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20662"/>
            <a:ext cx="7886700" cy="132556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74676"/>
            <a:ext cx="7886700" cy="698360"/>
          </a:xfrm>
        </p:spPr>
        <p:txBody>
          <a:bodyPr/>
          <a:lstStyle/>
          <a:p>
            <a:r>
              <a:rPr lang="en-US" sz="3500" dirty="0"/>
              <a:t>2 New Analysis Reports</a:t>
            </a:r>
          </a:p>
          <a:p>
            <a:endParaRPr lang="en-US" sz="350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A7605F-7AD0-4555-81DE-1DAF7F920C0D}"/>
              </a:ext>
            </a:extLst>
          </p:cNvPr>
          <p:cNvSpPr txBox="1">
            <a:spLocks/>
          </p:cNvSpPr>
          <p:nvPr/>
        </p:nvSpPr>
        <p:spPr>
          <a:xfrm>
            <a:off x="628650" y="1262987"/>
            <a:ext cx="78867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46"/>
                </a:solidFill>
              </a:rPr>
              <a:t>Parking Citation Changes</a:t>
            </a:r>
          </a:p>
        </p:txBody>
      </p:sp>
    </p:spTree>
    <p:extLst>
      <p:ext uri="{BB962C8B-B14F-4D97-AF65-F5344CB8AC3E}">
        <p14:creationId xmlns:p14="http://schemas.microsoft.com/office/powerpoint/2010/main" val="671892625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50019"/>
            <a:ext cx="7886700" cy="934898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2716" y="838884"/>
            <a:ext cx="3858567" cy="574701"/>
          </a:xfrm>
        </p:spPr>
        <p:txBody>
          <a:bodyPr/>
          <a:lstStyle/>
          <a:p>
            <a:pPr marL="0" indent="0" algn="ctr">
              <a:buNone/>
            </a:pPr>
            <a:r>
              <a:rPr lang="en-US" sz="3900" dirty="0">
                <a:solidFill>
                  <a:srgbClr val="D8B85E"/>
                </a:solidFill>
              </a:rPr>
              <a:t>First Notice Report</a:t>
            </a:r>
          </a:p>
          <a:p>
            <a:endParaRPr lang="en-US" sz="3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A9F3ED-C06F-4A34-AC8A-B0B0C7E36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96" y="1413585"/>
            <a:ext cx="8857607" cy="529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729150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20663"/>
            <a:ext cx="7886700" cy="754028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A7605F-7AD0-4555-81DE-1DAF7F920C0D}"/>
              </a:ext>
            </a:extLst>
          </p:cNvPr>
          <p:cNvSpPr txBox="1">
            <a:spLocks/>
          </p:cNvSpPr>
          <p:nvPr/>
        </p:nvSpPr>
        <p:spPr>
          <a:xfrm>
            <a:off x="698988" y="824314"/>
            <a:ext cx="78867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46"/>
                </a:solidFill>
              </a:rPr>
              <a:t>Final Notice Report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B393E9-1204-419D-8E1D-9E7A25560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69" y="1356528"/>
            <a:ext cx="8317261" cy="541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36040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20662"/>
            <a:ext cx="7886700" cy="132556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74676"/>
            <a:ext cx="7886700" cy="698360"/>
          </a:xfrm>
        </p:spPr>
        <p:txBody>
          <a:bodyPr/>
          <a:lstStyle/>
          <a:p>
            <a:r>
              <a:rPr lang="en-US" sz="3500" dirty="0"/>
              <a:t>Unable to transmit to DMV at this time</a:t>
            </a:r>
          </a:p>
          <a:p>
            <a:endParaRPr lang="en-US" sz="35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8FD5017-45B2-4D1A-A610-F11BC75F13AD}"/>
              </a:ext>
            </a:extLst>
          </p:cNvPr>
          <p:cNvSpPr txBox="1">
            <a:spLocks/>
          </p:cNvSpPr>
          <p:nvPr/>
        </p:nvSpPr>
        <p:spPr>
          <a:xfrm>
            <a:off x="628650" y="3286910"/>
            <a:ext cx="8123464" cy="16267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An FAQ on how to use the new Parking Citation features will be posted on our Extranet Site 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A7605F-7AD0-4555-81DE-1DAF7F920C0D}"/>
              </a:ext>
            </a:extLst>
          </p:cNvPr>
          <p:cNvSpPr txBox="1">
            <a:spLocks/>
          </p:cNvSpPr>
          <p:nvPr/>
        </p:nvSpPr>
        <p:spPr>
          <a:xfrm>
            <a:off x="628650" y="1262987"/>
            <a:ext cx="78867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46"/>
                </a:solidFill>
              </a:rPr>
              <a:t>Parking Citation Changes</a:t>
            </a:r>
          </a:p>
        </p:txBody>
      </p:sp>
    </p:spTree>
    <p:extLst>
      <p:ext uri="{BB962C8B-B14F-4D97-AF65-F5344CB8AC3E}">
        <p14:creationId xmlns:p14="http://schemas.microsoft.com/office/powerpoint/2010/main" val="16103658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0193"/>
            <a:ext cx="7886700" cy="132556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37568"/>
            <a:ext cx="7886700" cy="688312"/>
          </a:xfrm>
        </p:spPr>
        <p:txBody>
          <a:bodyPr/>
          <a:lstStyle/>
          <a:p>
            <a:pPr marL="0" indent="0">
              <a:buNone/>
            </a:pPr>
            <a:r>
              <a:rPr lang="en-US" sz="3900" dirty="0"/>
              <a:t>	</a:t>
            </a:r>
            <a:r>
              <a:rPr lang="en-US" sz="3900" dirty="0">
                <a:solidFill>
                  <a:srgbClr val="DCC070"/>
                </a:solidFill>
              </a:rPr>
              <a:t>Printed reports have been updated </a:t>
            </a:r>
          </a:p>
          <a:p>
            <a:endParaRPr lang="en-US" sz="35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4C681-81EC-479A-AFA2-CC9BB35D5278}"/>
              </a:ext>
            </a:extLst>
          </p:cNvPr>
          <p:cNvSpPr txBox="1">
            <a:spLocks/>
          </p:cNvSpPr>
          <p:nvPr/>
        </p:nvSpPr>
        <p:spPr>
          <a:xfrm>
            <a:off x="628650" y="2008852"/>
            <a:ext cx="7886700" cy="5836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3 Citation Letters</a:t>
            </a:r>
          </a:p>
          <a:p>
            <a:endParaRPr lang="en-US" sz="35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ED4A3DC-C0EC-4709-8587-E8CA1DDFB001}"/>
              </a:ext>
            </a:extLst>
          </p:cNvPr>
          <p:cNvSpPr txBox="1">
            <a:spLocks/>
          </p:cNvSpPr>
          <p:nvPr/>
        </p:nvSpPr>
        <p:spPr>
          <a:xfrm>
            <a:off x="628650" y="2592476"/>
            <a:ext cx="7886700" cy="40042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Alcohol reports</a:t>
            </a:r>
          </a:p>
          <a:p>
            <a:pPr lvl="1"/>
            <a:r>
              <a:rPr lang="en-US" sz="3100" dirty="0"/>
              <a:t>Administrative Review/Notice of Intent to Suspend (Both Print at once)</a:t>
            </a:r>
          </a:p>
          <a:p>
            <a:pPr lvl="1"/>
            <a:r>
              <a:rPr lang="en-US" sz="3100" dirty="0"/>
              <a:t>Informing the Accused </a:t>
            </a:r>
          </a:p>
          <a:p>
            <a:pPr lvl="1"/>
            <a:r>
              <a:rPr lang="en-US" sz="3100" dirty="0"/>
              <a:t>Notice of Intent to Revoke</a:t>
            </a:r>
          </a:p>
          <a:p>
            <a:pPr lvl="1"/>
            <a:r>
              <a:rPr lang="en-US" sz="3100" dirty="0"/>
              <a:t>OWI Affidavit</a:t>
            </a:r>
          </a:p>
          <a:p>
            <a:pPr lvl="1"/>
            <a:r>
              <a:rPr lang="en-US" sz="3100" dirty="0"/>
              <a:t>OWI Warrant</a:t>
            </a:r>
          </a:p>
          <a:p>
            <a:pPr lvl="1"/>
            <a:r>
              <a:rPr lang="en-US" sz="3100" dirty="0"/>
              <a:t>Removed all Redacted Reports</a:t>
            </a:r>
          </a:p>
          <a:p>
            <a:pPr lvl="1"/>
            <a:endParaRPr lang="en-US" sz="3100" dirty="0"/>
          </a:p>
          <a:p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36209168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87587"/>
            <a:ext cx="7886700" cy="77372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81407"/>
            <a:ext cx="7886700" cy="688312"/>
          </a:xfrm>
        </p:spPr>
        <p:txBody>
          <a:bodyPr/>
          <a:lstStyle/>
          <a:p>
            <a:pPr marL="0" indent="0">
              <a:buNone/>
            </a:pPr>
            <a:r>
              <a:rPr lang="en-US" sz="3900" dirty="0">
                <a:solidFill>
                  <a:srgbClr val="DCC070"/>
                </a:solidFill>
              </a:rPr>
              <a:t>Printed reports have been updated (cont.)</a:t>
            </a:r>
          </a:p>
          <a:p>
            <a:endParaRPr lang="en-US" sz="35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ADCF7C6-186C-4D72-B161-B5BBEE68194A}"/>
              </a:ext>
            </a:extLst>
          </p:cNvPr>
          <p:cNvSpPr txBox="1">
            <a:spLocks/>
          </p:cNvSpPr>
          <p:nvPr/>
        </p:nvSpPr>
        <p:spPr>
          <a:xfrm>
            <a:off x="628650" y="1669718"/>
            <a:ext cx="7886700" cy="44597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Citizen Contact</a:t>
            </a:r>
          </a:p>
          <a:p>
            <a:endParaRPr lang="en-US" sz="1200" dirty="0"/>
          </a:p>
          <a:p>
            <a:r>
              <a:rPr lang="en-US" sz="3500" dirty="0"/>
              <a:t>Contact Summary</a:t>
            </a:r>
          </a:p>
          <a:p>
            <a:endParaRPr lang="en-US" sz="1200" dirty="0"/>
          </a:p>
          <a:p>
            <a:r>
              <a:rPr lang="en-US" sz="3500" dirty="0"/>
              <a:t>Driver Condition</a:t>
            </a:r>
          </a:p>
          <a:p>
            <a:endParaRPr lang="en-US" sz="1200" dirty="0"/>
          </a:p>
          <a:p>
            <a:r>
              <a:rPr lang="en-US" sz="3500" dirty="0"/>
              <a:t>Equipment</a:t>
            </a:r>
          </a:p>
          <a:p>
            <a:endParaRPr lang="en-US" sz="1200" dirty="0"/>
          </a:p>
          <a:p>
            <a:r>
              <a:rPr lang="en-US" sz="3500" dirty="0"/>
              <a:t>Redacted Warning Report</a:t>
            </a:r>
          </a:p>
          <a:p>
            <a:endParaRPr lang="en-US" sz="1200" dirty="0"/>
          </a:p>
          <a:p>
            <a:r>
              <a:rPr lang="en-US" sz="3500" dirty="0"/>
              <a:t>NTC Citations</a:t>
            </a:r>
          </a:p>
          <a:p>
            <a:pPr lvl="1"/>
            <a:r>
              <a:rPr lang="en-US" sz="3100" dirty="0"/>
              <a:t>Added VIN to all Reports</a:t>
            </a:r>
          </a:p>
          <a:p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3646963313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2426"/>
            <a:ext cx="7886700" cy="132556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BC471D-70AE-4B62-B19A-D04985AA065F}"/>
              </a:ext>
            </a:extLst>
          </p:cNvPr>
          <p:cNvSpPr txBox="1">
            <a:spLocks/>
          </p:cNvSpPr>
          <p:nvPr/>
        </p:nvSpPr>
        <p:spPr>
          <a:xfrm>
            <a:off x="628650" y="1321250"/>
            <a:ext cx="7886700" cy="6022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CC070"/>
                </a:solidFill>
              </a:rPr>
              <a:t>Crash Form Changes</a:t>
            </a:r>
          </a:p>
          <a:p>
            <a:endParaRPr lang="en-US" sz="35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8CAD024-6078-456A-9657-BCD6DF9888DA}"/>
              </a:ext>
            </a:extLst>
          </p:cNvPr>
          <p:cNvSpPr txBox="1">
            <a:spLocks/>
          </p:cNvSpPr>
          <p:nvPr/>
        </p:nvSpPr>
        <p:spPr>
          <a:xfrm>
            <a:off x="628650" y="2120204"/>
            <a:ext cx="7886700" cy="6022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Diagram Size increased to 2 MB</a:t>
            </a:r>
          </a:p>
          <a:p>
            <a:endParaRPr lang="en-US" sz="35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66F92E-CF64-4DF1-95C6-D61C2A4C3CD4}"/>
              </a:ext>
            </a:extLst>
          </p:cNvPr>
          <p:cNvSpPr txBox="1">
            <a:spLocks/>
          </p:cNvSpPr>
          <p:nvPr/>
        </p:nvSpPr>
        <p:spPr>
          <a:xfrm>
            <a:off x="628650" y="4239950"/>
            <a:ext cx="7886700" cy="6022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New Data bars: </a:t>
            </a:r>
          </a:p>
          <a:p>
            <a:endParaRPr lang="en-US" sz="35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0EF3472-B99C-4E86-BDFB-A97E4084EEC2}"/>
              </a:ext>
            </a:extLst>
          </p:cNvPr>
          <p:cNvSpPr txBox="1">
            <a:spLocks/>
          </p:cNvSpPr>
          <p:nvPr/>
        </p:nvSpPr>
        <p:spPr>
          <a:xfrm>
            <a:off x="628650" y="2826786"/>
            <a:ext cx="7886700" cy="6022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New Role for Runaway Vehicles</a:t>
            </a:r>
          </a:p>
          <a:p>
            <a:endParaRPr lang="en-US" sz="35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A89D3D2-7FAE-498E-BF42-29B672A2F994}"/>
              </a:ext>
            </a:extLst>
          </p:cNvPr>
          <p:cNvSpPr txBox="1">
            <a:spLocks/>
          </p:cNvSpPr>
          <p:nvPr/>
        </p:nvSpPr>
        <p:spPr>
          <a:xfrm>
            <a:off x="628650" y="3533368"/>
            <a:ext cx="7886700" cy="6022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Updated rules for On-Emergency Crashes</a:t>
            </a:r>
          </a:p>
          <a:p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4122707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2426"/>
            <a:ext cx="7886700" cy="85260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BC471D-70AE-4B62-B19A-D04985AA065F}"/>
              </a:ext>
            </a:extLst>
          </p:cNvPr>
          <p:cNvSpPr txBox="1">
            <a:spLocks/>
          </p:cNvSpPr>
          <p:nvPr/>
        </p:nvSpPr>
        <p:spPr>
          <a:xfrm>
            <a:off x="590550" y="811070"/>
            <a:ext cx="7886700" cy="6022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CC070"/>
                </a:solidFill>
              </a:rPr>
              <a:t>Manner of Collision</a:t>
            </a:r>
          </a:p>
          <a:p>
            <a:endParaRPr lang="en-US" sz="3500" dirty="0"/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9181ADF5-719E-4185-877D-E6340EB77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76" y="1416608"/>
            <a:ext cx="6417247" cy="534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388940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36378"/>
            <a:ext cx="7886700" cy="1325563"/>
          </a:xfrm>
        </p:spPr>
        <p:txBody>
          <a:bodyPr/>
          <a:lstStyle/>
          <a:p>
            <a:r>
              <a:rPr lang="en-US" dirty="0"/>
              <a:t>House Keeping</a:t>
            </a:r>
          </a:p>
        </p:txBody>
      </p:sp>
    </p:spTree>
    <p:extLst>
      <p:ext uri="{BB962C8B-B14F-4D97-AF65-F5344CB8AC3E}">
        <p14:creationId xmlns:p14="http://schemas.microsoft.com/office/powerpoint/2010/main" val="647122145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2426"/>
            <a:ext cx="7886700" cy="85260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CD56531-B6F3-49A4-93F6-AB817A257F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584" y="1364150"/>
            <a:ext cx="6848831" cy="538331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8FE507E-CB95-447F-A60C-0073B7F0F55E}"/>
              </a:ext>
            </a:extLst>
          </p:cNvPr>
          <p:cNvSpPr txBox="1">
            <a:spLocks/>
          </p:cNvSpPr>
          <p:nvPr/>
        </p:nvSpPr>
        <p:spPr>
          <a:xfrm>
            <a:off x="590550" y="811070"/>
            <a:ext cx="7886700" cy="6022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CC070"/>
                </a:solidFill>
              </a:rPr>
              <a:t>Initial Point of Contact</a:t>
            </a:r>
          </a:p>
          <a:p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2724884644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2426"/>
            <a:ext cx="7886700" cy="85260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8FE507E-CB95-447F-A60C-0073B7F0F55E}"/>
              </a:ext>
            </a:extLst>
          </p:cNvPr>
          <p:cNvSpPr txBox="1">
            <a:spLocks/>
          </p:cNvSpPr>
          <p:nvPr/>
        </p:nvSpPr>
        <p:spPr>
          <a:xfrm>
            <a:off x="590550" y="811070"/>
            <a:ext cx="7886700" cy="6022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CC070"/>
                </a:solidFill>
              </a:rPr>
              <a:t>Vehicle Damage</a:t>
            </a:r>
          </a:p>
          <a:p>
            <a:endParaRPr lang="en-US" sz="3500" dirty="0"/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6EA9F4C-EFC8-4248-AE67-D7CF5F7FB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28" y="1413284"/>
            <a:ext cx="6849543" cy="5397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995715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2426"/>
            <a:ext cx="7886700" cy="85260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BC471D-70AE-4B62-B19A-D04985AA065F}"/>
              </a:ext>
            </a:extLst>
          </p:cNvPr>
          <p:cNvSpPr txBox="1">
            <a:spLocks/>
          </p:cNvSpPr>
          <p:nvPr/>
        </p:nvSpPr>
        <p:spPr>
          <a:xfrm>
            <a:off x="90435" y="2740355"/>
            <a:ext cx="3657600" cy="6022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CC070"/>
                </a:solidFill>
              </a:rPr>
              <a:t>Seating Position</a:t>
            </a:r>
          </a:p>
          <a:p>
            <a:endParaRPr lang="en-US" sz="3500" dirty="0"/>
          </a:p>
        </p:txBody>
      </p:sp>
      <p:pic>
        <p:nvPicPr>
          <p:cNvPr id="7" name="Picture 6" descr="A picture containing screenshot&#10;&#10;Description generated with very high confidence">
            <a:extLst>
              <a:ext uri="{FF2B5EF4-FFF2-40B4-BE49-F238E27FC236}">
                <a16:creationId xmlns:a16="http://schemas.microsoft.com/office/drawing/2014/main" id="{6FD5F27C-1C6A-4165-BD43-9F38BB5FBF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880" y="977595"/>
            <a:ext cx="4236177" cy="5687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855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2426"/>
            <a:ext cx="7886700" cy="132556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BC471D-70AE-4B62-B19A-D04985AA065F}"/>
              </a:ext>
            </a:extLst>
          </p:cNvPr>
          <p:cNvSpPr txBox="1">
            <a:spLocks/>
          </p:cNvSpPr>
          <p:nvPr/>
        </p:nvSpPr>
        <p:spPr>
          <a:xfrm>
            <a:off x="628650" y="1619607"/>
            <a:ext cx="7886700" cy="15456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Export Form Log</a:t>
            </a:r>
          </a:p>
          <a:p>
            <a:pPr lvl="1"/>
            <a:r>
              <a:rPr lang="en-US" sz="3100" dirty="0"/>
              <a:t>When viewing the Form Log – New button allows you to export the log to Excel</a:t>
            </a:r>
          </a:p>
          <a:p>
            <a:pPr marL="457200" lvl="1" indent="0">
              <a:buNone/>
            </a:pPr>
            <a:endParaRPr lang="en-US" sz="3100" dirty="0"/>
          </a:p>
          <a:p>
            <a:endParaRPr lang="en-US" sz="35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740BF7-48C3-4007-B0AA-8F1A2FCDD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207" y="3776531"/>
            <a:ext cx="6743385" cy="2023015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B951306-3046-4F5E-84DF-B778A23D326C}"/>
              </a:ext>
            </a:extLst>
          </p:cNvPr>
          <p:cNvSpPr/>
          <p:nvPr/>
        </p:nvSpPr>
        <p:spPr>
          <a:xfrm>
            <a:off x="3366199" y="3587262"/>
            <a:ext cx="1497204" cy="212020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446479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2088"/>
            <a:ext cx="7886700" cy="132556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21906"/>
            <a:ext cx="7886700" cy="632358"/>
          </a:xfrm>
        </p:spPr>
        <p:txBody>
          <a:bodyPr/>
          <a:lstStyle/>
          <a:p>
            <a:r>
              <a:rPr lang="en-US" sz="3500" dirty="0"/>
              <a:t>Improved Search Filtering </a:t>
            </a:r>
          </a:p>
          <a:p>
            <a:endParaRPr lang="en-US" sz="35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FC542C-4C9E-4A2A-9229-DA5DD454AEE2}"/>
              </a:ext>
            </a:extLst>
          </p:cNvPr>
          <p:cNvSpPr txBox="1">
            <a:spLocks/>
          </p:cNvSpPr>
          <p:nvPr/>
        </p:nvSpPr>
        <p:spPr>
          <a:xfrm>
            <a:off x="628650" y="2080009"/>
            <a:ext cx="3370594" cy="6323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3100" dirty="0"/>
              <a:t>Filter easier with new equations such as Equal, Contains, Is like, etc.</a:t>
            </a:r>
          </a:p>
          <a:p>
            <a:pPr marL="457200" lvl="1" indent="0">
              <a:buNone/>
            </a:pPr>
            <a:r>
              <a:rPr lang="en-US" sz="3100" dirty="0"/>
              <a:t>  </a:t>
            </a:r>
          </a:p>
          <a:p>
            <a:endParaRPr lang="en-US" sz="3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E6FE0C-2999-4653-8033-6FC6A8D2DEC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558" y="1989575"/>
            <a:ext cx="4900804" cy="4746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4348599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2426"/>
            <a:ext cx="7886700" cy="1325563"/>
          </a:xfrm>
        </p:spPr>
        <p:txBody>
          <a:bodyPr/>
          <a:lstStyle/>
          <a:p>
            <a:r>
              <a:rPr lang="en-US" dirty="0"/>
              <a:t>New Baseline (19 Series)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81647"/>
            <a:ext cx="7886700" cy="607927"/>
          </a:xfrm>
        </p:spPr>
        <p:txBody>
          <a:bodyPr/>
          <a:lstStyle/>
          <a:p>
            <a:r>
              <a:rPr lang="en-US" sz="3500" dirty="0"/>
              <a:t>New MMUCC 5 data bars for Crash Form</a:t>
            </a:r>
          </a:p>
          <a:p>
            <a:endParaRPr lang="en-US" sz="35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28A9A7-65F5-41F4-9391-AD44167C731B}"/>
              </a:ext>
            </a:extLst>
          </p:cNvPr>
          <p:cNvSpPr txBox="1">
            <a:spLocks/>
          </p:cNvSpPr>
          <p:nvPr/>
        </p:nvSpPr>
        <p:spPr>
          <a:xfrm>
            <a:off x="628650" y="2200589"/>
            <a:ext cx="7886700" cy="10733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When entering data into a form, it keeps the entry fields in the middle of the screen</a:t>
            </a:r>
          </a:p>
          <a:p>
            <a:endParaRPr lang="en-US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5183259-63AA-4542-B083-55355337FDCD}"/>
              </a:ext>
            </a:extLst>
          </p:cNvPr>
          <p:cNvSpPr txBox="1">
            <a:spLocks/>
          </p:cNvSpPr>
          <p:nvPr/>
        </p:nvSpPr>
        <p:spPr>
          <a:xfrm>
            <a:off x="628650" y="3575003"/>
            <a:ext cx="7886700" cy="10733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/>
              <a:t>Last logged in users info is now sent to the Update server after successful login</a:t>
            </a:r>
            <a:endParaRPr lang="en-US" sz="3500" dirty="0"/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72251D5-B327-49E1-81CC-04260A76B9CD}"/>
              </a:ext>
            </a:extLst>
          </p:cNvPr>
          <p:cNvSpPr txBox="1">
            <a:spLocks/>
          </p:cNvSpPr>
          <p:nvPr/>
        </p:nvSpPr>
        <p:spPr>
          <a:xfrm>
            <a:off x="628650" y="4813572"/>
            <a:ext cx="7886700" cy="11651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/>
              <a:t>Login screen no longer remembers last logged in user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12155718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550" y="62114"/>
            <a:ext cx="7886700" cy="1325563"/>
          </a:xfrm>
        </p:spPr>
        <p:txBody>
          <a:bodyPr/>
          <a:lstStyle/>
          <a:p>
            <a:r>
              <a:rPr lang="en-US" dirty="0"/>
              <a:t>Coming in 2020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92663"/>
            <a:ext cx="7886700" cy="2071785"/>
          </a:xfrm>
        </p:spPr>
        <p:txBody>
          <a:bodyPr/>
          <a:lstStyle/>
          <a:p>
            <a:r>
              <a:rPr lang="en-US" sz="3500" dirty="0"/>
              <a:t>Centralized Database</a:t>
            </a:r>
          </a:p>
          <a:p>
            <a:pPr lvl="1"/>
            <a:r>
              <a:rPr lang="en-US" sz="3100" dirty="0"/>
              <a:t>State Patrol hosting web services DB for agencies that still use an Access DB  </a:t>
            </a:r>
          </a:p>
          <a:p>
            <a:pPr lvl="1"/>
            <a:r>
              <a:rPr lang="en-US" sz="3100" dirty="0"/>
              <a:t>Need to get off of Access by Dec. 2021 </a:t>
            </a:r>
          </a:p>
          <a:p>
            <a:endParaRPr lang="en-US" sz="35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D5D35EE-4706-480F-961D-C54C9BAD0BEF}"/>
              </a:ext>
            </a:extLst>
          </p:cNvPr>
          <p:cNvSpPr txBox="1">
            <a:spLocks/>
          </p:cNvSpPr>
          <p:nvPr/>
        </p:nvSpPr>
        <p:spPr>
          <a:xfrm>
            <a:off x="628650" y="3869433"/>
            <a:ext cx="7886700" cy="227010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Incident Form</a:t>
            </a:r>
          </a:p>
          <a:p>
            <a:pPr lvl="1"/>
            <a:r>
              <a:rPr lang="en-US" sz="3100" dirty="0"/>
              <a:t>Phased in approach</a:t>
            </a:r>
          </a:p>
          <a:p>
            <a:pPr lvl="1"/>
            <a:r>
              <a:rPr lang="en-US" sz="3100" dirty="0"/>
              <a:t>Evidence </a:t>
            </a:r>
          </a:p>
          <a:p>
            <a:pPr lvl="1"/>
            <a:r>
              <a:rPr lang="en-US" sz="3100" dirty="0"/>
              <a:t>Arrest</a:t>
            </a:r>
          </a:p>
          <a:p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5442376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Badger TraCS User Conference</a:t>
            </a:r>
            <a:br>
              <a:rPr lang="en-US" dirty="0"/>
            </a:br>
            <a:r>
              <a:rPr lang="en-US" dirty="0"/>
              <a:t>for 2020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3500" dirty="0"/>
          </a:p>
          <a:p>
            <a:pPr marL="0" indent="0" algn="ctr">
              <a:buNone/>
            </a:pPr>
            <a:r>
              <a:rPr lang="en-US" sz="3500" dirty="0">
                <a:solidFill>
                  <a:srgbClr val="D8B85E"/>
                </a:solidFill>
              </a:rPr>
              <a:t>Holiday Inn Convention Center</a:t>
            </a:r>
          </a:p>
          <a:p>
            <a:pPr marL="0" indent="0" algn="ctr">
              <a:buNone/>
            </a:pPr>
            <a:r>
              <a:rPr lang="en-US" sz="3500" dirty="0">
                <a:solidFill>
                  <a:srgbClr val="D8B85E"/>
                </a:solidFill>
              </a:rPr>
              <a:t>Stevens Point, WI</a:t>
            </a:r>
          </a:p>
          <a:p>
            <a:pPr algn="ctr"/>
            <a:endParaRPr lang="en-US" sz="3500" dirty="0"/>
          </a:p>
          <a:p>
            <a:pPr marL="0" indent="0" algn="ctr">
              <a:buNone/>
            </a:pPr>
            <a:r>
              <a:rPr lang="en-US" sz="3500" dirty="0"/>
              <a:t>September 29, 2020  - Training Day</a:t>
            </a:r>
          </a:p>
          <a:p>
            <a:pPr marL="0" indent="0" algn="ctr">
              <a:buNone/>
            </a:pPr>
            <a:r>
              <a:rPr lang="en-US" sz="3500" dirty="0"/>
              <a:t>September 30, 2020 – Conference Day </a:t>
            </a:r>
          </a:p>
          <a:p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2652986195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550" y="81894"/>
            <a:ext cx="7886700" cy="1270528"/>
          </a:xfrm>
        </p:spPr>
        <p:txBody>
          <a:bodyPr/>
          <a:lstStyle/>
          <a:p>
            <a:r>
              <a:rPr lang="en-US" dirty="0"/>
              <a:t>From DMV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6E0DACD-E8F3-4DBD-8D90-7EA1D9C540FB}"/>
              </a:ext>
            </a:extLst>
          </p:cNvPr>
          <p:cNvSpPr txBox="1">
            <a:spLocks/>
          </p:cNvSpPr>
          <p:nvPr/>
        </p:nvSpPr>
        <p:spPr>
          <a:xfrm>
            <a:off x="395853" y="2793736"/>
            <a:ext cx="2996712" cy="1270527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Real ID</a:t>
            </a:r>
          </a:p>
          <a:p>
            <a:r>
              <a:rPr lang="en-US" dirty="0"/>
              <a:t>Reminder</a:t>
            </a:r>
          </a:p>
        </p:txBody>
      </p:sp>
      <p:pic>
        <p:nvPicPr>
          <p:cNvPr id="1026" name="Picture 2" descr="real ID with red arrow pointing to star">
            <a:extLst>
              <a:ext uri="{FF2B5EF4-FFF2-40B4-BE49-F238E27FC236}">
                <a16:creationId xmlns:a16="http://schemas.microsoft.com/office/drawing/2014/main" id="{2CF35F8F-01CC-4391-BD4C-52F74AFD2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550" y="2009570"/>
            <a:ext cx="4367474" cy="283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BC0F0ED-8204-4EE9-A2E1-CFCDD1D87961}"/>
              </a:ext>
            </a:extLst>
          </p:cNvPr>
          <p:cNvSpPr txBox="1">
            <a:spLocks/>
          </p:cNvSpPr>
          <p:nvPr/>
        </p:nvSpPr>
        <p:spPr>
          <a:xfrm>
            <a:off x="1894209" y="5409792"/>
            <a:ext cx="4949650" cy="794210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500" b="1" kern="1200" baseline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October 1, 2020 </a:t>
            </a:r>
          </a:p>
        </p:txBody>
      </p:sp>
    </p:spTree>
    <p:extLst>
      <p:ext uri="{BB962C8B-B14F-4D97-AF65-F5344CB8AC3E}">
        <p14:creationId xmlns:p14="http://schemas.microsoft.com/office/powerpoint/2010/main" val="3798221671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497127"/>
            <a:ext cx="7886700" cy="915051"/>
          </a:xfrm>
        </p:spPr>
        <p:txBody>
          <a:bodyPr/>
          <a:lstStyle/>
          <a:p>
            <a:r>
              <a:rPr lang="en-US" dirty="0"/>
              <a:t>Badger TraCS Staff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057400"/>
            <a:ext cx="7886700" cy="1128993"/>
          </a:xfrm>
        </p:spPr>
        <p:txBody>
          <a:bodyPr/>
          <a:lstStyle/>
          <a:p>
            <a:r>
              <a:rPr lang="en-US" sz="3900" dirty="0">
                <a:solidFill>
                  <a:srgbClr val="D8B846"/>
                </a:solidFill>
              </a:rPr>
              <a:t>THANK YOU!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221595-4586-4341-A5B8-9CFF3BCE63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70" y="2063686"/>
            <a:ext cx="8863132" cy="3839661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886A509-D5A8-412A-93E4-F9F35BA5735F}"/>
              </a:ext>
            </a:extLst>
          </p:cNvPr>
          <p:cNvSpPr txBox="1">
            <a:spLocks/>
          </p:cNvSpPr>
          <p:nvPr/>
        </p:nvSpPr>
        <p:spPr>
          <a:xfrm>
            <a:off x="293687" y="6102145"/>
            <a:ext cx="8556625" cy="5693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D8B846"/>
                </a:solidFill>
              </a:rPr>
              <a:t>   </a:t>
            </a:r>
            <a:r>
              <a:rPr lang="en-US" sz="3200" dirty="0">
                <a:solidFill>
                  <a:schemeClr val="bg1"/>
                </a:solidFill>
              </a:rPr>
              <a:t>Alex	 Dennis	  Geri		Brian		David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D1E4B60-962A-42D6-A6F2-312E64E4B0D8}"/>
              </a:ext>
            </a:extLst>
          </p:cNvPr>
          <p:cNvSpPr txBox="1">
            <a:spLocks/>
          </p:cNvSpPr>
          <p:nvPr/>
        </p:nvSpPr>
        <p:spPr>
          <a:xfrm>
            <a:off x="623886" y="1194887"/>
            <a:ext cx="7886700" cy="6637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46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034199895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23883"/>
            <a:ext cx="7886700" cy="132556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670349"/>
            <a:ext cx="7886700" cy="1248508"/>
          </a:xfrm>
        </p:spPr>
        <p:txBody>
          <a:bodyPr/>
          <a:lstStyle/>
          <a:p>
            <a:r>
              <a:rPr lang="en-US" sz="3500" dirty="0"/>
              <a:t>Use of Force and Arrest Related Death form (UFAD) </a:t>
            </a:r>
          </a:p>
          <a:p>
            <a:endParaRPr lang="en-US" sz="35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5E188C9-D015-4183-B4F2-597C0BB1B38F}"/>
              </a:ext>
            </a:extLst>
          </p:cNvPr>
          <p:cNvSpPr txBox="1">
            <a:spLocks/>
          </p:cNvSpPr>
          <p:nvPr/>
        </p:nvSpPr>
        <p:spPr>
          <a:xfrm>
            <a:off x="628650" y="1427554"/>
            <a:ext cx="78867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46"/>
                </a:solidFill>
              </a:rPr>
              <a:t>New Form</a:t>
            </a:r>
          </a:p>
        </p:txBody>
      </p:sp>
    </p:spTree>
    <p:extLst>
      <p:ext uri="{BB962C8B-B14F-4D97-AF65-F5344CB8AC3E}">
        <p14:creationId xmlns:p14="http://schemas.microsoft.com/office/powerpoint/2010/main" val="1714718487"/>
      </p:ext>
    </p:extLst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760"/>
            <a:ext cx="7886700" cy="1325563"/>
          </a:xfrm>
        </p:spPr>
        <p:txBody>
          <a:bodyPr/>
          <a:lstStyle/>
          <a:p>
            <a:r>
              <a:rPr lang="en-US" dirty="0"/>
              <a:t>TraCS Forms Advisory Committee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2286000"/>
            <a:ext cx="8424915" cy="3974123"/>
          </a:xfrm>
        </p:spPr>
        <p:txBody>
          <a:bodyPr/>
          <a:lstStyle/>
          <a:p>
            <a:r>
              <a:rPr lang="en-US" sz="3800" dirty="0"/>
              <a:t>Lt. Booker Ferguson  - Sparta PD</a:t>
            </a:r>
          </a:p>
          <a:p>
            <a:r>
              <a:rPr lang="en-US" sz="3800" dirty="0"/>
              <a:t>Officer Sean Stephens – Hortonville PD</a:t>
            </a:r>
          </a:p>
          <a:p>
            <a:r>
              <a:rPr lang="en-US" sz="3800" dirty="0"/>
              <a:t>Det. Juan Ortiz – Walworth County Sheriff</a:t>
            </a:r>
          </a:p>
          <a:p>
            <a:r>
              <a:rPr lang="en-US" sz="3800" dirty="0"/>
              <a:t>Matthew Drought / Jeff Vavera Milwaukee PD</a:t>
            </a:r>
          </a:p>
          <a:p>
            <a:r>
              <a:rPr lang="en-US" sz="3800" dirty="0"/>
              <a:t>Thomas Lichtensteiger – West Bend PD</a:t>
            </a:r>
          </a:p>
          <a:p>
            <a:r>
              <a:rPr lang="en-US" sz="3800" dirty="0"/>
              <a:t>Patty Bleskey – Outagamie County Sheriff</a:t>
            </a:r>
          </a:p>
          <a:p>
            <a:r>
              <a:rPr lang="en-US" sz="3800" dirty="0"/>
              <a:t>Joe Jeanty – Kiel PD</a:t>
            </a:r>
          </a:p>
          <a:p>
            <a:endParaRPr lang="en-US" sz="35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CF68CB8-DB30-49B3-BA71-C57DE768A955}"/>
              </a:ext>
            </a:extLst>
          </p:cNvPr>
          <p:cNvSpPr txBox="1">
            <a:spLocks/>
          </p:cNvSpPr>
          <p:nvPr/>
        </p:nvSpPr>
        <p:spPr>
          <a:xfrm>
            <a:off x="628650" y="1424165"/>
            <a:ext cx="7886700" cy="6637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46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65686299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2286000"/>
            <a:ext cx="8434963" cy="4396154"/>
          </a:xfrm>
        </p:spPr>
        <p:txBody>
          <a:bodyPr/>
          <a:lstStyle/>
          <a:p>
            <a:r>
              <a:rPr lang="en-US" sz="3600" dirty="0"/>
              <a:t>Mark Fetzer / Travis Lauer – WI State Patrol</a:t>
            </a:r>
          </a:p>
          <a:p>
            <a:r>
              <a:rPr lang="en-US" sz="3600" dirty="0"/>
              <a:t>Kevin Barman – WI DNR</a:t>
            </a:r>
          </a:p>
          <a:p>
            <a:r>
              <a:rPr lang="en-US" sz="3600" dirty="0"/>
              <a:t>Officer Dan </a:t>
            </a:r>
            <a:r>
              <a:rPr lang="en-US" sz="3600" dirty="0" err="1"/>
              <a:t>Heimann</a:t>
            </a:r>
            <a:r>
              <a:rPr lang="en-US" sz="3600" dirty="0"/>
              <a:t> – Ho–Chunk Nation PD</a:t>
            </a:r>
          </a:p>
          <a:p>
            <a:r>
              <a:rPr lang="en-US" sz="3600" dirty="0"/>
              <a:t>Michael Satteson – DSP / Crash Records Unit</a:t>
            </a:r>
          </a:p>
          <a:p>
            <a:r>
              <a:rPr lang="en-US" sz="3600" dirty="0"/>
              <a:t>Sharon Olson – DMV / Citations Unit</a:t>
            </a:r>
          </a:p>
          <a:p>
            <a:r>
              <a:rPr lang="en-US" sz="3600" dirty="0"/>
              <a:t>Derek Veitenheimer – DOJ </a:t>
            </a:r>
          </a:p>
          <a:p>
            <a:r>
              <a:rPr lang="en-US" sz="3600" dirty="0"/>
              <a:t>Brian Neil – Badger TraCS</a:t>
            </a:r>
          </a:p>
          <a:p>
            <a:r>
              <a:rPr lang="en-US" sz="3600" dirty="0"/>
              <a:t>Geraldine Polster – Badger TraCS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95E12B-6B5F-434F-8E17-43D87C9CA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760"/>
            <a:ext cx="7886700" cy="1325563"/>
          </a:xfrm>
        </p:spPr>
        <p:txBody>
          <a:bodyPr/>
          <a:lstStyle/>
          <a:p>
            <a:r>
              <a:rPr lang="en-US" dirty="0"/>
              <a:t>TraCS Forms Advisory Committee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9D7AB54-DD0A-4839-A4B3-64715332F30B}"/>
              </a:ext>
            </a:extLst>
          </p:cNvPr>
          <p:cNvSpPr txBox="1">
            <a:spLocks/>
          </p:cNvSpPr>
          <p:nvPr/>
        </p:nvSpPr>
        <p:spPr>
          <a:xfrm>
            <a:off x="628650" y="1424165"/>
            <a:ext cx="7886700" cy="6637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46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390616179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-20822"/>
            <a:ext cx="7886700" cy="1325563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585" y="1992087"/>
            <a:ext cx="4126313" cy="2333731"/>
          </a:xfrm>
        </p:spPr>
        <p:txBody>
          <a:bodyPr/>
          <a:lstStyle/>
          <a:p>
            <a:r>
              <a:rPr lang="en-US" sz="3500" dirty="0"/>
              <a:t>Supervisor  </a:t>
            </a:r>
          </a:p>
          <a:p>
            <a:pPr lvl="1"/>
            <a:r>
              <a:rPr lang="en-US" sz="3100" dirty="0"/>
              <a:t>Removed ‘</a:t>
            </a:r>
            <a:r>
              <a:rPr lang="en-US" sz="3100" dirty="0" err="1"/>
              <a:t>CorrectAfterIssuance</a:t>
            </a:r>
            <a:r>
              <a:rPr lang="en-US" sz="3100" dirty="0"/>
              <a:t>’ and added it to </a:t>
            </a:r>
            <a:r>
              <a:rPr lang="en-US" sz="3100" dirty="0" err="1"/>
              <a:t>CitationAmend</a:t>
            </a:r>
            <a:endParaRPr lang="en-US" sz="3100" dirty="0"/>
          </a:p>
          <a:p>
            <a:pPr lvl="1"/>
            <a:endParaRPr lang="en-US" sz="3100" dirty="0"/>
          </a:p>
          <a:p>
            <a:endParaRPr lang="en-US" sz="35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5E188C9-D015-4183-B4F2-597C0BB1B38F}"/>
              </a:ext>
            </a:extLst>
          </p:cNvPr>
          <p:cNvSpPr txBox="1">
            <a:spLocks/>
          </p:cNvSpPr>
          <p:nvPr/>
        </p:nvSpPr>
        <p:spPr>
          <a:xfrm>
            <a:off x="628650" y="1048685"/>
            <a:ext cx="78867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46"/>
                </a:solidFill>
              </a:rPr>
              <a:t>New / Changed Access Rights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BFCE2D-E992-4019-B020-DA45B8479220}"/>
              </a:ext>
            </a:extLst>
          </p:cNvPr>
          <p:cNvSpPr txBox="1">
            <a:spLocks/>
          </p:cNvSpPr>
          <p:nvPr/>
        </p:nvSpPr>
        <p:spPr>
          <a:xfrm>
            <a:off x="407585" y="4672769"/>
            <a:ext cx="7886700" cy="19920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 err="1"/>
              <a:t>CitationAmend</a:t>
            </a:r>
            <a:r>
              <a:rPr lang="en-US" sz="3500" dirty="0"/>
              <a:t> </a:t>
            </a:r>
          </a:p>
          <a:p>
            <a:pPr lvl="1"/>
            <a:r>
              <a:rPr lang="en-US" sz="3100" dirty="0"/>
              <a:t>Created a separate Access Right to allow individuals to modify the majority of the citation fields after </a:t>
            </a:r>
            <a:r>
              <a:rPr lang="en-US" sz="3100" u="sng" dirty="0"/>
              <a:t>Issuance</a:t>
            </a:r>
            <a:r>
              <a:rPr lang="en-US" sz="3100" dirty="0"/>
              <a:t> but before </a:t>
            </a:r>
            <a:r>
              <a:rPr lang="en-US" sz="3100" u="sng" dirty="0"/>
              <a:t>Transmission</a:t>
            </a:r>
            <a:r>
              <a:rPr lang="en-US" sz="3100" dirty="0"/>
              <a:t>  </a:t>
            </a:r>
          </a:p>
          <a:p>
            <a:endParaRPr lang="en-US" sz="3500" dirty="0"/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8EEC10A-158E-438C-8009-394D237F7B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102" y="2015127"/>
            <a:ext cx="4418048" cy="2943300"/>
          </a:xfrm>
          <a:prstGeom prst="rect">
            <a:avLst/>
          </a:prstGeom>
          <a:ln w="9525" cap="sq">
            <a:solidFill>
              <a:schemeClr val="bg1">
                <a:lumMod val="9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7568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3469"/>
            <a:ext cx="7886700" cy="856686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0558" y="1339699"/>
            <a:ext cx="8002884" cy="552747"/>
          </a:xfrm>
        </p:spPr>
        <p:txBody>
          <a:bodyPr/>
          <a:lstStyle/>
          <a:p>
            <a:r>
              <a:rPr lang="en-US" sz="3500" dirty="0"/>
              <a:t>Reporter Access Rights </a:t>
            </a:r>
            <a:r>
              <a:rPr lang="en-US" dirty="0"/>
              <a:t>(as it pertains to Citations)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889E008-AC68-4A78-A7D7-CFF119619C3E}"/>
              </a:ext>
            </a:extLst>
          </p:cNvPr>
          <p:cNvSpPr txBox="1">
            <a:spLocks/>
          </p:cNvSpPr>
          <p:nvPr/>
        </p:nvSpPr>
        <p:spPr>
          <a:xfrm>
            <a:off x="418619" y="1973098"/>
            <a:ext cx="7886700" cy="9439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3100" dirty="0"/>
              <a:t>Use Edit Form button to change any of the below fields after </a:t>
            </a:r>
            <a:r>
              <a:rPr lang="en-US" sz="3100" u="sng" dirty="0"/>
              <a:t>issuance,</a:t>
            </a:r>
            <a:r>
              <a:rPr lang="en-US" sz="3100" dirty="0"/>
              <a:t> but before </a:t>
            </a:r>
            <a:r>
              <a:rPr lang="en-US" sz="3100" u="sng" dirty="0"/>
              <a:t>transmission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90A8C31-97C7-4890-9498-CC35630B7825}"/>
              </a:ext>
            </a:extLst>
          </p:cNvPr>
          <p:cNvSpPr txBox="1">
            <a:spLocks/>
          </p:cNvSpPr>
          <p:nvPr/>
        </p:nvSpPr>
        <p:spPr>
          <a:xfrm>
            <a:off x="1796352" y="760261"/>
            <a:ext cx="5475096" cy="5794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5E"/>
                </a:solidFill>
              </a:rPr>
              <a:t>Citation Changes</a:t>
            </a:r>
          </a:p>
          <a:p>
            <a:pPr marL="0" indent="0">
              <a:buNone/>
            </a:pPr>
            <a:endParaRPr lang="en-US" sz="35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973D3F-5736-4369-98F9-443EC204A0E0}"/>
              </a:ext>
            </a:extLst>
          </p:cNvPr>
          <p:cNvSpPr/>
          <p:nvPr/>
        </p:nvSpPr>
        <p:spPr>
          <a:xfrm>
            <a:off x="224204" y="4466523"/>
            <a:ext cx="35650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Police Number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Crash Document Number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Defendant Phone Number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District Attorney Routing Flag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Cover/Parent Letter Closing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06A3F1C-DEE5-4EED-847D-2F46125DDB9A}"/>
              </a:ext>
            </a:extLst>
          </p:cNvPr>
          <p:cNvSpPr/>
          <p:nvPr/>
        </p:nvSpPr>
        <p:spPr>
          <a:xfrm>
            <a:off x="6370063" y="4562845"/>
            <a:ext cx="27739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Weather Condition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Road Condition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Light Condition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Traffic Condition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Agency Space</a:t>
            </a:r>
          </a:p>
        </p:txBody>
      </p:sp>
      <p:pic>
        <p:nvPicPr>
          <p:cNvPr id="9" name="Picture 8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4D8C68E3-2B06-4D07-AF4F-D0DBA28366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110" y="3022707"/>
            <a:ext cx="5803717" cy="1386299"/>
          </a:xfrm>
          <a:prstGeom prst="rect">
            <a:avLst/>
          </a:prstGeom>
          <a:ln w="9525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B1FB51F9-CB56-45AB-9FAE-D28F299DDBD3}"/>
              </a:ext>
            </a:extLst>
          </p:cNvPr>
          <p:cNvSpPr/>
          <p:nvPr/>
        </p:nvSpPr>
        <p:spPr>
          <a:xfrm>
            <a:off x="2321019" y="3316603"/>
            <a:ext cx="1168924" cy="989815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02A9AC-09C3-4EBD-9198-4F71E7392124}"/>
              </a:ext>
            </a:extLst>
          </p:cNvPr>
          <p:cNvSpPr/>
          <p:nvPr/>
        </p:nvSpPr>
        <p:spPr>
          <a:xfrm>
            <a:off x="3789234" y="4514684"/>
            <a:ext cx="2773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Tags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Narrative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Actual Speed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Speed Limit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Accident Severity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F6A92A7-255E-40DE-B9AF-FF036D1DE8B7}"/>
              </a:ext>
            </a:extLst>
          </p:cNvPr>
          <p:cNvSpPr txBox="1">
            <a:spLocks/>
          </p:cNvSpPr>
          <p:nvPr/>
        </p:nvSpPr>
        <p:spPr>
          <a:xfrm>
            <a:off x="418619" y="6169581"/>
            <a:ext cx="8002884" cy="5527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3100" dirty="0"/>
              <a:t>Do not need to enter ‘Reason for Amendment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7351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15402"/>
            <a:ext cx="7886700" cy="856686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90A8C31-97C7-4890-9498-CC35630B7825}"/>
              </a:ext>
            </a:extLst>
          </p:cNvPr>
          <p:cNvSpPr txBox="1">
            <a:spLocks/>
          </p:cNvSpPr>
          <p:nvPr/>
        </p:nvSpPr>
        <p:spPr>
          <a:xfrm>
            <a:off x="1796352" y="917759"/>
            <a:ext cx="5475096" cy="5794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5E"/>
                </a:solidFill>
              </a:rPr>
              <a:t>Citation Changes</a:t>
            </a:r>
          </a:p>
          <a:p>
            <a:pPr marL="0" indent="0">
              <a:buNone/>
            </a:pPr>
            <a:endParaRPr lang="en-US" sz="35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D09741A-ACC8-4E05-A31A-5C2F47E31B28}"/>
              </a:ext>
            </a:extLst>
          </p:cNvPr>
          <p:cNvSpPr txBox="1">
            <a:spLocks/>
          </p:cNvSpPr>
          <p:nvPr/>
        </p:nvSpPr>
        <p:spPr>
          <a:xfrm>
            <a:off x="389164" y="1583087"/>
            <a:ext cx="8413192" cy="15758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If you have </a:t>
            </a:r>
            <a:r>
              <a:rPr lang="en-US" sz="3500" dirty="0" err="1"/>
              <a:t>CitationAmend</a:t>
            </a:r>
            <a:r>
              <a:rPr lang="en-US" sz="3500" dirty="0"/>
              <a:t> Access Rights, you can change these fields after issuance, but before transmission along with the previous list</a:t>
            </a:r>
          </a:p>
          <a:p>
            <a:endParaRPr lang="en-US" sz="35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3D64FB4-EA40-49AD-A6C4-B342A59319CD}"/>
              </a:ext>
            </a:extLst>
          </p:cNvPr>
          <p:cNvSpPr/>
          <p:nvPr/>
        </p:nvSpPr>
        <p:spPr>
          <a:xfrm>
            <a:off x="114729" y="3530075"/>
            <a:ext cx="282717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Defendant Street Address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Defendant City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Defendant State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Defendant Zip 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Defendant PO Box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Defendant Gender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Defendant Race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Defendant Height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Defendant Weight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95E3EF-0121-451B-A6CE-C9150E963086}"/>
              </a:ext>
            </a:extLst>
          </p:cNvPr>
          <p:cNvSpPr/>
          <p:nvPr/>
        </p:nvSpPr>
        <p:spPr>
          <a:xfrm>
            <a:off x="3039054" y="3530075"/>
            <a:ext cx="32969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Defendant Hair Color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Defendant Eye Color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Structure Type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Structure Number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On Hwy Type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On Hwy Number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On Hwy Direction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On Street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Est. Distance from Intersection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3FE9DD-BB03-40BB-A78F-88111888F1DD}"/>
              </a:ext>
            </a:extLst>
          </p:cNvPr>
          <p:cNvSpPr/>
          <p:nvPr/>
        </p:nvSpPr>
        <p:spPr>
          <a:xfrm>
            <a:off x="6218639" y="3530075"/>
            <a:ext cx="29418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 Direction from Intersection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From/At Hwy Type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From/At Hwy Number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From/At Hwy Dir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From/At Street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Latitude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Court 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Court Time</a:t>
            </a:r>
          </a:p>
        </p:txBody>
      </p:sp>
    </p:spTree>
    <p:extLst>
      <p:ext uri="{BB962C8B-B14F-4D97-AF65-F5344CB8AC3E}">
        <p14:creationId xmlns:p14="http://schemas.microsoft.com/office/powerpoint/2010/main" val="285732650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3469"/>
            <a:ext cx="7886700" cy="856686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90A8C31-97C7-4890-9498-CC35630B7825}"/>
              </a:ext>
            </a:extLst>
          </p:cNvPr>
          <p:cNvSpPr txBox="1">
            <a:spLocks/>
          </p:cNvSpPr>
          <p:nvPr/>
        </p:nvSpPr>
        <p:spPr>
          <a:xfrm>
            <a:off x="1796352" y="760261"/>
            <a:ext cx="5475096" cy="5794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5E"/>
                </a:solidFill>
              </a:rPr>
              <a:t>Citation Changes</a:t>
            </a:r>
          </a:p>
          <a:p>
            <a:pPr marL="0" indent="0">
              <a:buNone/>
            </a:pPr>
            <a:endParaRPr lang="en-US" sz="35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1F3DE8D-9855-4842-B6C9-995EF632EDB2}"/>
              </a:ext>
            </a:extLst>
          </p:cNvPr>
          <p:cNvSpPr txBox="1">
            <a:spLocks/>
          </p:cNvSpPr>
          <p:nvPr/>
        </p:nvSpPr>
        <p:spPr>
          <a:xfrm>
            <a:off x="628650" y="1470753"/>
            <a:ext cx="7886700" cy="14829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Select the Amend Citation button and a window will popup and you need to state the reason you are amending the citation</a:t>
            </a:r>
          </a:p>
        </p:txBody>
      </p:sp>
      <p:pic>
        <p:nvPicPr>
          <p:cNvPr id="14" name="Picture 1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652B7E2C-8E15-424D-B6D4-508B8EA26B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8"/>
          <a:stretch/>
        </p:blipFill>
        <p:spPr>
          <a:xfrm>
            <a:off x="379033" y="3295935"/>
            <a:ext cx="6307032" cy="1466667"/>
          </a:xfrm>
          <a:prstGeom prst="rect">
            <a:avLst/>
          </a:prstGeom>
          <a:ln w="127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9BE8158C-B6E5-4562-A143-593E148B2BA2}"/>
              </a:ext>
            </a:extLst>
          </p:cNvPr>
          <p:cNvSpPr/>
          <p:nvPr/>
        </p:nvSpPr>
        <p:spPr>
          <a:xfrm rot="8100000">
            <a:off x="1472200" y="3336924"/>
            <a:ext cx="1168924" cy="989815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2278905-C53A-4BC1-8346-DD8D4E767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285" y="3068602"/>
            <a:ext cx="4561649" cy="3723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95775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3469"/>
            <a:ext cx="7886700" cy="856686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0558" y="1339698"/>
            <a:ext cx="8002884" cy="2154319"/>
          </a:xfrm>
        </p:spPr>
        <p:txBody>
          <a:bodyPr/>
          <a:lstStyle/>
          <a:p>
            <a:r>
              <a:rPr lang="en-US" sz="3500" dirty="0"/>
              <a:t>A user with </a:t>
            </a:r>
            <a:r>
              <a:rPr lang="en-US" sz="3500" dirty="0" err="1"/>
              <a:t>CitationAmend</a:t>
            </a:r>
            <a:r>
              <a:rPr lang="en-US" sz="3500" dirty="0"/>
              <a:t> Access Rights and a machine configured with a updated FormPreference.ini file can modify all</a:t>
            </a:r>
            <a:r>
              <a:rPr lang="en-US" sz="3600" dirty="0"/>
              <a:t> fields on the citation form, except for the below 7 fields</a:t>
            </a:r>
            <a:r>
              <a:rPr lang="en-US" sz="3500" dirty="0"/>
              <a:t> 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90A8C31-97C7-4890-9498-CC35630B7825}"/>
              </a:ext>
            </a:extLst>
          </p:cNvPr>
          <p:cNvSpPr txBox="1">
            <a:spLocks/>
          </p:cNvSpPr>
          <p:nvPr/>
        </p:nvSpPr>
        <p:spPr>
          <a:xfrm>
            <a:off x="1796352" y="760261"/>
            <a:ext cx="5475096" cy="5794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5E"/>
                </a:solidFill>
              </a:rPr>
              <a:t>Citation Changes</a:t>
            </a:r>
          </a:p>
          <a:p>
            <a:pPr marL="0" indent="0">
              <a:buNone/>
            </a:pPr>
            <a:endParaRPr lang="en-US" sz="35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916061-9582-4B47-8087-A2403FAB26C1}"/>
              </a:ext>
            </a:extLst>
          </p:cNvPr>
          <p:cNvSpPr/>
          <p:nvPr/>
        </p:nvSpPr>
        <p:spPr>
          <a:xfrm>
            <a:off x="1366451" y="3582446"/>
            <a:ext cx="20982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Court Type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Court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Location County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8C61C2-54A6-4118-AE0A-DBC15A123F13}"/>
              </a:ext>
            </a:extLst>
          </p:cNvPr>
          <p:cNvSpPr/>
          <p:nvPr/>
        </p:nvSpPr>
        <p:spPr>
          <a:xfrm>
            <a:off x="4687294" y="3582446"/>
            <a:ext cx="34524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Statute/Transportation Number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Description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Ordinance Number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8B85E"/>
                </a:solidFill>
                <a:latin typeface="Arial Narrow" panose="020B0606020202030204" pitchFamily="34" charset="0"/>
              </a:rPr>
              <a:t>Ordinance Description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374E632-DD59-483D-9587-5DB4FF591B06}"/>
              </a:ext>
            </a:extLst>
          </p:cNvPr>
          <p:cNvSpPr txBox="1">
            <a:spLocks/>
          </p:cNvSpPr>
          <p:nvPr/>
        </p:nvSpPr>
        <p:spPr>
          <a:xfrm>
            <a:off x="502417" y="4871204"/>
            <a:ext cx="8139165" cy="14361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/>
              <a:t>This permission can be set on a machine-by-machine basis or agency-wide for all Office Computers using the Office Distribution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2685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3469"/>
            <a:ext cx="7886700" cy="856686"/>
          </a:xfrm>
        </p:spPr>
        <p:txBody>
          <a:bodyPr/>
          <a:lstStyle/>
          <a:p>
            <a:r>
              <a:rPr lang="en-US" dirty="0"/>
              <a:t>TraCS Fall Pack Updates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889E008-AC68-4A78-A7D7-CFF119619C3E}"/>
              </a:ext>
            </a:extLst>
          </p:cNvPr>
          <p:cNvSpPr txBox="1">
            <a:spLocks/>
          </p:cNvSpPr>
          <p:nvPr/>
        </p:nvSpPr>
        <p:spPr>
          <a:xfrm>
            <a:off x="628649" y="1376929"/>
            <a:ext cx="8332805" cy="62818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Only citations sent to the municipal courts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90A8C31-97C7-4890-9498-CC35630B7825}"/>
              </a:ext>
            </a:extLst>
          </p:cNvPr>
          <p:cNvSpPr txBox="1">
            <a:spLocks/>
          </p:cNvSpPr>
          <p:nvPr/>
        </p:nvSpPr>
        <p:spPr>
          <a:xfrm>
            <a:off x="1796352" y="760261"/>
            <a:ext cx="5475096" cy="5794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900" dirty="0">
                <a:solidFill>
                  <a:srgbClr val="D8B85E"/>
                </a:solidFill>
              </a:rPr>
              <a:t>Citation Changes</a:t>
            </a:r>
          </a:p>
          <a:p>
            <a:pPr marL="0" indent="0">
              <a:buNone/>
            </a:pPr>
            <a:endParaRPr lang="en-US" sz="35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1F3DE8D-9855-4842-B6C9-995EF632EDB2}"/>
              </a:ext>
            </a:extLst>
          </p:cNvPr>
          <p:cNvSpPr txBox="1">
            <a:spLocks/>
          </p:cNvSpPr>
          <p:nvPr/>
        </p:nvSpPr>
        <p:spPr>
          <a:xfrm>
            <a:off x="628648" y="2763742"/>
            <a:ext cx="7886700" cy="62819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Only UTC and NTC’s 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7774757-8F03-4661-8E42-4BA7F2F6509C}"/>
              </a:ext>
            </a:extLst>
          </p:cNvPr>
          <p:cNvSpPr txBox="1">
            <a:spLocks/>
          </p:cNvSpPr>
          <p:nvPr/>
        </p:nvSpPr>
        <p:spPr>
          <a:xfrm>
            <a:off x="628648" y="3252401"/>
            <a:ext cx="7886700" cy="9064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Electronic data sent to the courts doesn’t show that it was a citation was changed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10269E-E5A4-4E65-832C-45F03C696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8" y="4302472"/>
            <a:ext cx="8019318" cy="249205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8B74E45B-2CBB-4716-8C6D-EC90E9CBC80D}"/>
              </a:ext>
            </a:extLst>
          </p:cNvPr>
          <p:cNvSpPr/>
          <p:nvPr/>
        </p:nvSpPr>
        <p:spPr>
          <a:xfrm>
            <a:off x="5858189" y="5028895"/>
            <a:ext cx="2546629" cy="90435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51ABC5A-B8CB-4CB5-9F2C-CD0E77BA581E}"/>
              </a:ext>
            </a:extLst>
          </p:cNvPr>
          <p:cNvSpPr txBox="1">
            <a:spLocks/>
          </p:cNvSpPr>
          <p:nvPr/>
        </p:nvSpPr>
        <p:spPr>
          <a:xfrm>
            <a:off x="628648" y="1865588"/>
            <a:ext cx="8332805" cy="62818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Talk to your municipal courts to make sure they are okay with you making changes </a:t>
            </a:r>
          </a:p>
        </p:txBody>
      </p:sp>
    </p:spTree>
    <p:extLst>
      <p:ext uri="{BB962C8B-B14F-4D97-AF65-F5344CB8AC3E}">
        <p14:creationId xmlns:p14="http://schemas.microsoft.com/office/powerpoint/2010/main" val="32670118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 animBg="1"/>
      <p:bldP spid="9" grpId="0"/>
    </p:bldLst>
  </p:timing>
</p:sld>
</file>

<file path=ppt/theme/theme1.xml><?xml version="1.0" encoding="utf-8"?>
<a:theme xmlns:a="http://schemas.openxmlformats.org/drawingml/2006/main" name="WisDOT template standard screen gray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DOT template standard screen blue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3127</TotalTime>
  <Words>1355</Words>
  <Application>Microsoft Office PowerPoint</Application>
  <PresentationFormat>On-screen Show (4:3)</PresentationFormat>
  <Paragraphs>297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Arial Narrow</vt:lpstr>
      <vt:lpstr>Calibri</vt:lpstr>
      <vt:lpstr>Wingdings</vt:lpstr>
      <vt:lpstr>WisDOT template standard screen gray background</vt:lpstr>
      <vt:lpstr>WisDOT template standard screen blue background</vt:lpstr>
      <vt:lpstr>2019 Badger TraCS User Conference</vt:lpstr>
      <vt:lpstr>House Keeping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TraCS Fall Pack Updates</vt:lpstr>
      <vt:lpstr>New Baseline (19 Series) Updates</vt:lpstr>
      <vt:lpstr>Coming in 2020</vt:lpstr>
      <vt:lpstr>Badger TraCS User Conference for 2020</vt:lpstr>
      <vt:lpstr>From DMV</vt:lpstr>
      <vt:lpstr>Badger TraCS Staff</vt:lpstr>
      <vt:lpstr>TraCS Forms Advisory Committee</vt:lpstr>
      <vt:lpstr>TraCS Forms Advisory Committee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KIRKPATRICK, MARY K</dc:creator>
  <cp:lastModifiedBy>Schwartz, Darlene - DOT</cp:lastModifiedBy>
  <cp:revision>168</cp:revision>
  <cp:lastPrinted>2017-04-24T18:31:24Z</cp:lastPrinted>
  <dcterms:created xsi:type="dcterms:W3CDTF">2017-03-13T20:15:47Z</dcterms:created>
  <dcterms:modified xsi:type="dcterms:W3CDTF">2019-10-14T18:36:54Z</dcterms:modified>
</cp:coreProperties>
</file>