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ink/ink1.xml" ContentType="application/inkml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ink/ink2.xml" ContentType="application/inkml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2" r:id="rId2"/>
  </p:sldMasterIdLst>
  <p:notesMasterIdLst>
    <p:notesMasterId r:id="rId75"/>
  </p:notesMasterIdLst>
  <p:handoutMasterIdLst>
    <p:handoutMasterId r:id="rId76"/>
  </p:handoutMasterIdLst>
  <p:sldIdLst>
    <p:sldId id="256" r:id="rId3"/>
    <p:sldId id="337" r:id="rId4"/>
    <p:sldId id="365" r:id="rId5"/>
    <p:sldId id="366" r:id="rId6"/>
    <p:sldId id="425" r:id="rId7"/>
    <p:sldId id="426" r:id="rId8"/>
    <p:sldId id="424" r:id="rId9"/>
    <p:sldId id="367" r:id="rId10"/>
    <p:sldId id="368" r:id="rId11"/>
    <p:sldId id="369" r:id="rId12"/>
    <p:sldId id="370" r:id="rId13"/>
    <p:sldId id="374" r:id="rId14"/>
    <p:sldId id="375" r:id="rId15"/>
    <p:sldId id="376" r:id="rId16"/>
    <p:sldId id="377" r:id="rId17"/>
    <p:sldId id="259" r:id="rId18"/>
    <p:sldId id="355" r:id="rId19"/>
    <p:sldId id="356" r:id="rId20"/>
    <p:sldId id="357" r:id="rId21"/>
    <p:sldId id="427" r:id="rId22"/>
    <p:sldId id="379" r:id="rId23"/>
    <p:sldId id="428" r:id="rId24"/>
    <p:sldId id="382" r:id="rId25"/>
    <p:sldId id="383" r:id="rId26"/>
    <p:sldId id="384" r:id="rId27"/>
    <p:sldId id="385" r:id="rId28"/>
    <p:sldId id="429" r:id="rId29"/>
    <p:sldId id="386" r:id="rId30"/>
    <p:sldId id="387" r:id="rId31"/>
    <p:sldId id="388" r:id="rId32"/>
    <p:sldId id="389" r:id="rId33"/>
    <p:sldId id="430" r:id="rId34"/>
    <p:sldId id="437" r:id="rId35"/>
    <p:sldId id="431" r:id="rId36"/>
    <p:sldId id="432" r:id="rId37"/>
    <p:sldId id="433" r:id="rId38"/>
    <p:sldId id="435" r:id="rId39"/>
    <p:sldId id="434" r:id="rId40"/>
    <p:sldId id="436" r:id="rId41"/>
    <p:sldId id="294" r:id="rId42"/>
    <p:sldId id="338" r:id="rId43"/>
    <p:sldId id="307" r:id="rId44"/>
    <p:sldId id="309" r:id="rId45"/>
    <p:sldId id="308" r:id="rId46"/>
    <p:sldId id="310" r:id="rId47"/>
    <p:sldId id="316" r:id="rId48"/>
    <p:sldId id="317" r:id="rId49"/>
    <p:sldId id="395" r:id="rId50"/>
    <p:sldId id="398" r:id="rId51"/>
    <p:sldId id="321" r:id="rId52"/>
    <p:sldId id="327" r:id="rId53"/>
    <p:sldId id="324" r:id="rId54"/>
    <p:sldId id="400" r:id="rId55"/>
    <p:sldId id="326" r:id="rId56"/>
    <p:sldId id="401" r:id="rId57"/>
    <p:sldId id="403" r:id="rId58"/>
    <p:sldId id="404" r:id="rId59"/>
    <p:sldId id="333" r:id="rId60"/>
    <p:sldId id="354" r:id="rId61"/>
    <p:sldId id="407" r:id="rId62"/>
    <p:sldId id="408" r:id="rId63"/>
    <p:sldId id="341" r:id="rId64"/>
    <p:sldId id="409" r:id="rId65"/>
    <p:sldId id="410" r:id="rId66"/>
    <p:sldId id="411" r:id="rId67"/>
    <p:sldId id="412" r:id="rId68"/>
    <p:sldId id="413" r:id="rId69"/>
    <p:sldId id="414" r:id="rId70"/>
    <p:sldId id="340" r:id="rId71"/>
    <p:sldId id="415" r:id="rId72"/>
    <p:sldId id="416" r:id="rId73"/>
    <p:sldId id="344" r:id="rId74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C31EE76-4803-45DD-A241-663C43F7418B}">
          <p14:sldIdLst>
            <p14:sldId id="256"/>
            <p14:sldId id="337"/>
          </p14:sldIdLst>
        </p14:section>
        <p14:section name="Various Errors Within TraCS" id="{B02154C4-2FF3-4AF3-9348-7FECBC8E3106}">
          <p14:sldIdLst>
            <p14:sldId id="365"/>
            <p14:sldId id="366"/>
            <p14:sldId id="425"/>
            <p14:sldId id="426"/>
            <p14:sldId id="424"/>
            <p14:sldId id="367"/>
            <p14:sldId id="368"/>
            <p14:sldId id="369"/>
          </p14:sldIdLst>
        </p14:section>
        <p14:section name="Fall Update Errors" id="{7D62B39B-ED94-4642-B919-D200C1EB79C6}">
          <p14:sldIdLst>
            <p14:sldId id="370"/>
          </p14:sldIdLst>
        </p14:section>
        <p14:section name="Error Symbols" id="{E4160402-67EC-4957-8CA0-3594DEFEDAA3}">
          <p14:sldIdLst>
            <p14:sldId id="374"/>
            <p14:sldId id="375"/>
            <p14:sldId id="376"/>
            <p14:sldId id="377"/>
          </p14:sldIdLst>
        </p14:section>
        <p14:section name="Benefits Understanding Errors" id="{93D80F5E-677D-44BF-93A0-1D2D64B183D7}">
          <p14:sldIdLst>
            <p14:sldId id="259"/>
          </p14:sldIdLst>
        </p14:section>
        <p14:section name="How To Get Error Report" id="{C2F8F6B8-1B60-433A-8D00-820B926093C8}">
          <p14:sldIdLst>
            <p14:sldId id="355"/>
            <p14:sldId id="356"/>
            <p14:sldId id="357"/>
          </p14:sldIdLst>
        </p14:section>
        <p14:section name="Method #1- TraCS Log Button" id="{3B54CAB1-A283-4E60-A55A-9BE6066E5E3B}">
          <p14:sldIdLst>
            <p14:sldId id="427"/>
            <p14:sldId id="379"/>
          </p14:sldIdLst>
        </p14:section>
        <p14:section name="Method #2 - After Transmission" id="{00B86E7C-C07C-4150-B780-B1E36164A921}">
          <p14:sldIdLst>
            <p14:sldId id="428"/>
            <p14:sldId id="382"/>
            <p14:sldId id="383"/>
            <p14:sldId id="384"/>
            <p14:sldId id="385"/>
          </p14:sldIdLst>
        </p14:section>
        <p14:section name="Method #3 - Start/End Shifting" id="{D9A42B1C-6A98-41DE-889B-788F95512192}">
          <p14:sldIdLst>
            <p14:sldId id="429"/>
            <p14:sldId id="386"/>
            <p14:sldId id="387"/>
            <p14:sldId id="388"/>
            <p14:sldId id="389"/>
          </p14:sldIdLst>
        </p14:section>
        <p14:section name="Method #4 - Debug Mode" id="{14487427-305D-4C1F-B859-BF38B6640FEB}">
          <p14:sldIdLst>
            <p14:sldId id="430"/>
            <p14:sldId id="437"/>
            <p14:sldId id="431"/>
            <p14:sldId id="432"/>
            <p14:sldId id="433"/>
            <p14:sldId id="435"/>
            <p14:sldId id="434"/>
            <p14:sldId id="436"/>
          </p14:sldIdLst>
        </p14:section>
        <p14:section name="Details Within Error" id="{1D130C1E-3CA0-4117-8662-87B8E6573E48}">
          <p14:sldIdLst>
            <p14:sldId id="294"/>
          </p14:sldIdLst>
        </p14:section>
        <p14:section name="Explain Export Function" id="{8CA0E3B7-7500-4153-A787-9FC94C4608BB}">
          <p14:sldIdLst>
            <p14:sldId id="338"/>
            <p14:sldId id="307"/>
            <p14:sldId id="309"/>
            <p14:sldId id="308"/>
            <p14:sldId id="310"/>
            <p14:sldId id="316"/>
            <p14:sldId id="317"/>
            <p14:sldId id="395"/>
            <p14:sldId id="398"/>
            <p14:sldId id="321"/>
          </p14:sldIdLst>
        </p14:section>
        <p14:section name="Explain Communication Function" id="{6C8DAE0B-7BD8-4165-964B-4140E8711F2E}">
          <p14:sldIdLst>
            <p14:sldId id="327"/>
            <p14:sldId id="324"/>
            <p14:sldId id="400"/>
          </p14:sldIdLst>
        </p14:section>
        <p14:section name="Difference In Access Levels" id="{57492FE1-6C0D-44B2-8547-68FED5AF75CE}">
          <p14:sldIdLst>
            <p14:sldId id="326"/>
            <p14:sldId id="401"/>
            <p14:sldId id="403"/>
            <p14:sldId id="404"/>
            <p14:sldId id="333"/>
          </p14:sldIdLst>
        </p14:section>
        <p14:section name="TraCS Most Common Error" id="{4349529C-F144-44AC-A93B-CB75FA1A4FB9}">
          <p14:sldIdLst>
            <p14:sldId id="354"/>
          </p14:sldIdLst>
        </p14:section>
        <p14:section name="Example #1" id="{7D7DDD91-A3BC-4644-8B66-57C862793F1E}">
          <p14:sldIdLst>
            <p14:sldId id="407"/>
            <p14:sldId id="408"/>
            <p14:sldId id="341"/>
          </p14:sldIdLst>
        </p14:section>
        <p14:section name="Example #2" id="{0454291C-9CEE-4C55-9DE8-0BCEC4FBCFD8}">
          <p14:sldIdLst>
            <p14:sldId id="409"/>
            <p14:sldId id="410"/>
            <p14:sldId id="411"/>
          </p14:sldIdLst>
        </p14:section>
        <p14:section name="Example #3" id="{A0CFA981-93A6-4942-B362-35B1AF2CC9E5}">
          <p14:sldIdLst>
            <p14:sldId id="412"/>
            <p14:sldId id="413"/>
            <p14:sldId id="414"/>
            <p14:sldId id="340"/>
          </p14:sldIdLst>
        </p14:section>
        <p14:section name="Example #4" id="{1351B9F0-6C3F-4892-BD78-16C8326E9AFF}">
          <p14:sldIdLst>
            <p14:sldId id="415"/>
            <p14:sldId id="416"/>
          </p14:sldIdLst>
        </p14:section>
        <p14:section name="Questions and Answers" id="{4E63C212-FE44-43D1-81C8-C2DCF9642F36}">
          <p14:sldIdLst>
            <p14:sldId id="34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lisch, David B - DOT" initials="MDB-D" lastIdx="2" clrIdx="0">
    <p:extLst>
      <p:ext uri="{19B8F6BF-5375-455C-9EA6-DF929625EA0E}">
        <p15:presenceInfo xmlns:p15="http://schemas.microsoft.com/office/powerpoint/2012/main" userId="Malisch, David B - DO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5BA3"/>
    <a:srgbClr val="FFBE05"/>
    <a:srgbClr val="D8B846"/>
    <a:srgbClr val="D8B832"/>
    <a:srgbClr val="F2CD00"/>
    <a:srgbClr val="00416A"/>
    <a:srgbClr val="A0284C"/>
    <a:srgbClr val="D8B85E"/>
    <a:srgbClr val="DCC070"/>
    <a:srgbClr val="1E3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0" autoAdjust="0"/>
    <p:restoredTop sz="53091" autoAdjust="0"/>
  </p:normalViewPr>
  <p:slideViewPr>
    <p:cSldViewPr snapToGrid="0">
      <p:cViewPr varScale="1">
        <p:scale>
          <a:sx n="55" d="100"/>
          <a:sy n="55" d="100"/>
        </p:scale>
        <p:origin x="1812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15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1.jpeg"/><Relationship Id="rId1" Type="http://schemas.openxmlformats.org/officeDocument/2006/relationships/image" Target="../media/image29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9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1.jpeg"/><Relationship Id="rId1" Type="http://schemas.openxmlformats.org/officeDocument/2006/relationships/image" Target="../media/image2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1CA80F-173F-49B3-8FEB-D59FB96092AC}" type="doc">
      <dgm:prSet loTypeId="urn:microsoft.com/office/officeart/2005/8/layout/hList7" loCatId="picture" qsTypeId="urn:microsoft.com/office/officeart/2005/8/quickstyle/simple5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B83F1508-DF4C-4996-99CF-134BCA36984C}">
      <dgm:prSet phldrT="[Text]" custT="1"/>
      <dgm:spPr/>
      <dgm:t>
        <a:bodyPr/>
        <a:lstStyle/>
        <a:p>
          <a:pPr algn="ctr">
            <a:buNone/>
          </a:pPr>
          <a:r>
            <a:rPr lang="en-US" sz="4800" b="1" dirty="0">
              <a:solidFill>
                <a:srgbClr val="FFFF00"/>
              </a:solidFill>
            </a:rPr>
            <a:t>How can I Fix This?</a:t>
          </a:r>
        </a:p>
      </dgm:t>
    </dgm:pt>
    <dgm:pt modelId="{428EB03B-D383-4A82-AC86-945F4C26D306}" type="sibTrans" cxnId="{F7CF2787-E0FD-4E09-8D23-30A81046C6B7}">
      <dgm:prSet/>
      <dgm:spPr/>
      <dgm:t>
        <a:bodyPr/>
        <a:lstStyle/>
        <a:p>
          <a:endParaRPr lang="en-US"/>
        </a:p>
      </dgm:t>
    </dgm:pt>
    <dgm:pt modelId="{5CA006A6-5A4E-485E-9AE4-6BE246F434DE}" type="parTrans" cxnId="{F7CF2787-E0FD-4E09-8D23-30A81046C6B7}">
      <dgm:prSet/>
      <dgm:spPr/>
      <dgm:t>
        <a:bodyPr/>
        <a:lstStyle/>
        <a:p>
          <a:endParaRPr lang="en-US"/>
        </a:p>
      </dgm:t>
    </dgm:pt>
    <dgm:pt modelId="{5A24D1F3-EA8B-46FC-9ABB-955197CC78A1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sz="3600" b="1" dirty="0"/>
            <a:t>An error just happened, how do I figure this out?</a:t>
          </a:r>
        </a:p>
      </dgm:t>
    </dgm:pt>
    <dgm:pt modelId="{61179D60-45C2-4617-9785-475F0037666B}" type="sibTrans" cxnId="{9C0BFE84-FC92-4B87-AAD8-9D4E16BFFEA2}">
      <dgm:prSet/>
      <dgm:spPr/>
      <dgm:t>
        <a:bodyPr/>
        <a:lstStyle/>
        <a:p>
          <a:endParaRPr lang="en-US"/>
        </a:p>
      </dgm:t>
    </dgm:pt>
    <dgm:pt modelId="{F391C329-C6F7-445C-B197-95836D672E77}" type="parTrans" cxnId="{9C0BFE84-FC92-4B87-AAD8-9D4E16BFFEA2}">
      <dgm:prSet/>
      <dgm:spPr/>
      <dgm:t>
        <a:bodyPr/>
        <a:lstStyle/>
        <a:p>
          <a:endParaRPr lang="en-US"/>
        </a:p>
      </dgm:t>
    </dgm:pt>
    <dgm:pt modelId="{88AF2EEA-9D4B-4D29-85AF-6D461F183324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sz="3600" b="1" dirty="0"/>
            <a:t>I wish I could decipher these TraCS errors!</a:t>
          </a:r>
        </a:p>
      </dgm:t>
    </dgm:pt>
    <dgm:pt modelId="{E28E2854-39E9-4E1D-A17D-CDE790C23070}" type="sibTrans" cxnId="{BC20B38E-3984-40B6-BAAC-964D1B9D32F2}">
      <dgm:prSet/>
      <dgm:spPr/>
      <dgm:t>
        <a:bodyPr/>
        <a:lstStyle/>
        <a:p>
          <a:endParaRPr lang="en-US"/>
        </a:p>
      </dgm:t>
    </dgm:pt>
    <dgm:pt modelId="{41732511-29F2-4D8F-9161-9899E2FEF066}" type="parTrans" cxnId="{BC20B38E-3984-40B6-BAAC-964D1B9D32F2}">
      <dgm:prSet/>
      <dgm:spPr/>
      <dgm:t>
        <a:bodyPr/>
        <a:lstStyle/>
        <a:p>
          <a:endParaRPr lang="en-US"/>
        </a:p>
      </dgm:t>
    </dgm:pt>
    <dgm:pt modelId="{EF52617D-6C79-4A58-8E55-DC04D7D315F2}" type="pres">
      <dgm:prSet presAssocID="{8D1CA80F-173F-49B3-8FEB-D59FB96092AC}" presName="Name0" presStyleCnt="0">
        <dgm:presLayoutVars>
          <dgm:dir/>
          <dgm:resizeHandles val="exact"/>
        </dgm:presLayoutVars>
      </dgm:prSet>
      <dgm:spPr/>
    </dgm:pt>
    <dgm:pt modelId="{CE13EBE4-25D2-4245-AF04-C1FD5C997F66}" type="pres">
      <dgm:prSet presAssocID="{8D1CA80F-173F-49B3-8FEB-D59FB96092AC}" presName="fgShape" presStyleLbl="fgShp" presStyleIdx="0" presStyleCnt="1" custScaleX="22617" custScaleY="104005" custLinFactNeighborX="39825" custLinFactNeighborY="6169"/>
      <dgm:spPr>
        <a:prstGeom prst="rightArrow">
          <a:avLst/>
        </a:prstGeom>
        <a:blipFill rotWithShape="0">
          <a:blip xmlns:r="http://schemas.openxmlformats.org/officeDocument/2006/relationships" r:embed="rId1"/>
          <a:srcRect/>
          <a:stretch>
            <a:fillRect l="-180000" r="-180000"/>
          </a:stretch>
        </a:blipFill>
      </dgm:spPr>
    </dgm:pt>
    <dgm:pt modelId="{3CEB2D4D-F579-4DC2-AE7E-9405C934ADF5}" type="pres">
      <dgm:prSet presAssocID="{8D1CA80F-173F-49B3-8FEB-D59FB96092AC}" presName="linComp" presStyleCnt="0"/>
      <dgm:spPr/>
    </dgm:pt>
    <dgm:pt modelId="{BA8D967E-7616-4D71-9524-1667EC87C8C6}" type="pres">
      <dgm:prSet presAssocID="{B83F1508-DF4C-4996-99CF-134BCA36984C}" presName="compNode" presStyleCnt="0"/>
      <dgm:spPr/>
    </dgm:pt>
    <dgm:pt modelId="{DC4DAB53-8DF8-4290-B4BB-44C44C638F36}" type="pres">
      <dgm:prSet presAssocID="{B83F1508-DF4C-4996-99CF-134BCA36984C}" presName="bkgdShape" presStyleLbl="node1" presStyleIdx="0" presStyleCnt="1" custLinFactNeighborX="-52788" custLinFactNeighborY="18662"/>
      <dgm:spPr/>
    </dgm:pt>
    <dgm:pt modelId="{91ACA323-495F-441B-91FE-1B161FDA5CF2}" type="pres">
      <dgm:prSet presAssocID="{B83F1508-DF4C-4996-99CF-134BCA36984C}" presName="nodeTx" presStyleLbl="node1" presStyleIdx="0" presStyleCnt="1">
        <dgm:presLayoutVars>
          <dgm:bulletEnabled val="1"/>
        </dgm:presLayoutVars>
      </dgm:prSet>
      <dgm:spPr/>
    </dgm:pt>
    <dgm:pt modelId="{51937EE8-8C30-4D7B-A84D-D9225B06EC95}" type="pres">
      <dgm:prSet presAssocID="{B83F1508-DF4C-4996-99CF-134BCA36984C}" presName="invisiNode" presStyleLbl="node1" presStyleIdx="0" presStyleCnt="1"/>
      <dgm:spPr/>
    </dgm:pt>
    <dgm:pt modelId="{4E6DF6E2-C678-4BA0-9378-C0EA764149E3}" type="pres">
      <dgm:prSet presAssocID="{B83F1508-DF4C-4996-99CF-134BCA36984C}" presName="imagNode" presStyleLbl="fgImgPlace1" presStyleIdx="0" presStyleCnt="1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</dgm:ptLst>
  <dgm:cxnLst>
    <dgm:cxn modelId="{7F9FD407-3357-45E8-9B74-9960592BAEEA}" type="presOf" srcId="{B83F1508-DF4C-4996-99CF-134BCA36984C}" destId="{91ACA323-495F-441B-91FE-1B161FDA5CF2}" srcOrd="1" destOrd="0" presId="urn:microsoft.com/office/officeart/2005/8/layout/hList7"/>
    <dgm:cxn modelId="{DD9A635D-02DF-40F5-8551-5BE0FEF4B4DB}" type="presOf" srcId="{88AF2EEA-9D4B-4D29-85AF-6D461F183324}" destId="{91ACA323-495F-441B-91FE-1B161FDA5CF2}" srcOrd="1" destOrd="2" presId="urn:microsoft.com/office/officeart/2005/8/layout/hList7"/>
    <dgm:cxn modelId="{BE934949-3910-445B-AD12-A8E983CAA600}" type="presOf" srcId="{5A24D1F3-EA8B-46FC-9ABB-955197CC78A1}" destId="{DC4DAB53-8DF8-4290-B4BB-44C44C638F36}" srcOrd="0" destOrd="1" presId="urn:microsoft.com/office/officeart/2005/8/layout/hList7"/>
    <dgm:cxn modelId="{DD20FC6E-3302-4757-AB73-85DBAF8897EB}" type="presOf" srcId="{8D1CA80F-173F-49B3-8FEB-D59FB96092AC}" destId="{EF52617D-6C79-4A58-8E55-DC04D7D315F2}" srcOrd="0" destOrd="0" presId="urn:microsoft.com/office/officeart/2005/8/layout/hList7"/>
    <dgm:cxn modelId="{9C0BFE84-FC92-4B87-AAD8-9D4E16BFFEA2}" srcId="{B83F1508-DF4C-4996-99CF-134BCA36984C}" destId="{5A24D1F3-EA8B-46FC-9ABB-955197CC78A1}" srcOrd="0" destOrd="0" parTransId="{F391C329-C6F7-445C-B197-95836D672E77}" sibTransId="{61179D60-45C2-4617-9785-475F0037666B}"/>
    <dgm:cxn modelId="{F7CF2787-E0FD-4E09-8D23-30A81046C6B7}" srcId="{8D1CA80F-173F-49B3-8FEB-D59FB96092AC}" destId="{B83F1508-DF4C-4996-99CF-134BCA36984C}" srcOrd="0" destOrd="0" parTransId="{5CA006A6-5A4E-485E-9AE4-6BE246F434DE}" sibTransId="{428EB03B-D383-4A82-AC86-945F4C26D306}"/>
    <dgm:cxn modelId="{BC20B38E-3984-40B6-BAAC-964D1B9D32F2}" srcId="{B83F1508-DF4C-4996-99CF-134BCA36984C}" destId="{88AF2EEA-9D4B-4D29-85AF-6D461F183324}" srcOrd="1" destOrd="0" parTransId="{41732511-29F2-4D8F-9161-9899E2FEF066}" sibTransId="{E28E2854-39E9-4E1D-A17D-CDE790C23070}"/>
    <dgm:cxn modelId="{3401D1B8-4003-40F6-BB07-D06C4473ECA4}" type="presOf" srcId="{88AF2EEA-9D4B-4D29-85AF-6D461F183324}" destId="{DC4DAB53-8DF8-4290-B4BB-44C44C638F36}" srcOrd="0" destOrd="2" presId="urn:microsoft.com/office/officeart/2005/8/layout/hList7"/>
    <dgm:cxn modelId="{AD9DFAE4-BBF5-4ACC-854D-F8F30174580C}" type="presOf" srcId="{5A24D1F3-EA8B-46FC-9ABB-955197CC78A1}" destId="{91ACA323-495F-441B-91FE-1B161FDA5CF2}" srcOrd="1" destOrd="1" presId="urn:microsoft.com/office/officeart/2005/8/layout/hList7"/>
    <dgm:cxn modelId="{72C08FF2-770D-4085-8C3F-17F59F16F8EC}" type="presOf" srcId="{B83F1508-DF4C-4996-99CF-134BCA36984C}" destId="{DC4DAB53-8DF8-4290-B4BB-44C44C638F36}" srcOrd="0" destOrd="0" presId="urn:microsoft.com/office/officeart/2005/8/layout/hList7"/>
    <dgm:cxn modelId="{528D2679-C5B7-4A01-B092-8196A44206AE}" type="presParOf" srcId="{EF52617D-6C79-4A58-8E55-DC04D7D315F2}" destId="{CE13EBE4-25D2-4245-AF04-C1FD5C997F66}" srcOrd="0" destOrd="0" presId="urn:microsoft.com/office/officeart/2005/8/layout/hList7"/>
    <dgm:cxn modelId="{091A88ED-C808-4CCA-AB57-5A18EEF13B11}" type="presParOf" srcId="{EF52617D-6C79-4A58-8E55-DC04D7D315F2}" destId="{3CEB2D4D-F579-4DC2-AE7E-9405C934ADF5}" srcOrd="1" destOrd="0" presId="urn:microsoft.com/office/officeart/2005/8/layout/hList7"/>
    <dgm:cxn modelId="{A7DD86A0-ACA7-4A2D-9F08-BC9C08B39AD3}" type="presParOf" srcId="{3CEB2D4D-F579-4DC2-AE7E-9405C934ADF5}" destId="{BA8D967E-7616-4D71-9524-1667EC87C8C6}" srcOrd="0" destOrd="0" presId="urn:microsoft.com/office/officeart/2005/8/layout/hList7"/>
    <dgm:cxn modelId="{653A9AA2-5ED9-4B09-8992-817F307488D7}" type="presParOf" srcId="{BA8D967E-7616-4D71-9524-1667EC87C8C6}" destId="{DC4DAB53-8DF8-4290-B4BB-44C44C638F36}" srcOrd="0" destOrd="0" presId="urn:microsoft.com/office/officeart/2005/8/layout/hList7"/>
    <dgm:cxn modelId="{D479FFBD-EB33-4DFD-86F1-F84BE2208120}" type="presParOf" srcId="{BA8D967E-7616-4D71-9524-1667EC87C8C6}" destId="{91ACA323-495F-441B-91FE-1B161FDA5CF2}" srcOrd="1" destOrd="0" presId="urn:microsoft.com/office/officeart/2005/8/layout/hList7"/>
    <dgm:cxn modelId="{CFCE4B5B-B8EA-4A17-BF2F-3936E2A43597}" type="presParOf" srcId="{BA8D967E-7616-4D71-9524-1667EC87C8C6}" destId="{51937EE8-8C30-4D7B-A84D-D9225B06EC95}" srcOrd="2" destOrd="0" presId="urn:microsoft.com/office/officeart/2005/8/layout/hList7"/>
    <dgm:cxn modelId="{7B076EEE-1D6A-409C-9810-2E4CA30A35FE}" type="presParOf" srcId="{BA8D967E-7616-4D71-9524-1667EC87C8C6}" destId="{4E6DF6E2-C678-4BA0-9378-C0EA764149E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1CA80F-173F-49B3-8FEB-D59FB96092AC}" type="doc">
      <dgm:prSet loTypeId="urn:microsoft.com/office/officeart/2005/8/layout/hList7" loCatId="picture" qsTypeId="urn:microsoft.com/office/officeart/2005/8/quickstyle/simple5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B83F1508-DF4C-4996-99CF-134BCA36984C}">
      <dgm:prSet phldrT="[Text]" custT="1"/>
      <dgm:spPr/>
      <dgm:t>
        <a:bodyPr/>
        <a:lstStyle/>
        <a:p>
          <a:pPr algn="ctr">
            <a:buNone/>
          </a:pPr>
          <a:r>
            <a:rPr lang="en-US" sz="1800" b="1" dirty="0">
              <a:solidFill>
                <a:srgbClr val="FFFF00"/>
              </a:solidFill>
            </a:rPr>
            <a:t>Have You Ever Thought How Can I Fix This</a:t>
          </a:r>
        </a:p>
      </dgm:t>
    </dgm:pt>
    <dgm:pt modelId="{5CA006A6-5A4E-485E-9AE4-6BE246F434DE}" type="parTrans" cxnId="{F7CF2787-E0FD-4E09-8D23-30A81046C6B7}">
      <dgm:prSet/>
      <dgm:spPr/>
      <dgm:t>
        <a:bodyPr/>
        <a:lstStyle/>
        <a:p>
          <a:endParaRPr lang="en-US"/>
        </a:p>
      </dgm:t>
    </dgm:pt>
    <dgm:pt modelId="{428EB03B-D383-4A82-AC86-945F4C26D306}" type="sibTrans" cxnId="{F7CF2787-E0FD-4E09-8D23-30A81046C6B7}">
      <dgm:prSet/>
      <dgm:spPr/>
      <dgm:t>
        <a:bodyPr/>
        <a:lstStyle/>
        <a:p>
          <a:endParaRPr lang="en-US"/>
        </a:p>
      </dgm:t>
    </dgm:pt>
    <dgm:pt modelId="{5A24D1F3-EA8B-46FC-9ABB-955197CC78A1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sz="2000" b="1" dirty="0"/>
            <a:t>This error just happened, how do I best figure this out?</a:t>
          </a:r>
        </a:p>
      </dgm:t>
    </dgm:pt>
    <dgm:pt modelId="{F391C329-C6F7-445C-B197-95836D672E77}" type="parTrans" cxnId="{9C0BFE84-FC92-4B87-AAD8-9D4E16BFFEA2}">
      <dgm:prSet/>
      <dgm:spPr/>
      <dgm:t>
        <a:bodyPr/>
        <a:lstStyle/>
        <a:p>
          <a:endParaRPr lang="en-US"/>
        </a:p>
      </dgm:t>
    </dgm:pt>
    <dgm:pt modelId="{61179D60-45C2-4617-9785-475F0037666B}" type="sibTrans" cxnId="{9C0BFE84-FC92-4B87-AAD8-9D4E16BFFEA2}">
      <dgm:prSet/>
      <dgm:spPr/>
      <dgm:t>
        <a:bodyPr/>
        <a:lstStyle/>
        <a:p>
          <a:endParaRPr lang="en-US"/>
        </a:p>
      </dgm:t>
    </dgm:pt>
    <dgm:pt modelId="{88AF2EEA-9D4B-4D29-85AF-6D461F183324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sz="2000" b="1" dirty="0"/>
            <a:t>If I only knew how to decipher these TraCS errors!</a:t>
          </a:r>
        </a:p>
      </dgm:t>
    </dgm:pt>
    <dgm:pt modelId="{41732511-29F2-4D8F-9161-9899E2FEF066}" type="parTrans" cxnId="{BC20B38E-3984-40B6-BAAC-964D1B9D32F2}">
      <dgm:prSet/>
      <dgm:spPr/>
      <dgm:t>
        <a:bodyPr/>
        <a:lstStyle/>
        <a:p>
          <a:endParaRPr lang="en-US"/>
        </a:p>
      </dgm:t>
    </dgm:pt>
    <dgm:pt modelId="{E28E2854-39E9-4E1D-A17D-CDE790C23070}" type="sibTrans" cxnId="{BC20B38E-3984-40B6-BAAC-964D1B9D32F2}">
      <dgm:prSet/>
      <dgm:spPr/>
      <dgm:t>
        <a:bodyPr/>
        <a:lstStyle/>
        <a:p>
          <a:endParaRPr lang="en-US"/>
        </a:p>
      </dgm:t>
    </dgm:pt>
    <dgm:pt modelId="{0149448D-960E-44D1-B398-EE31923BF40E}">
      <dgm:prSet phldrT="[Text]" custT="1"/>
      <dgm:spPr/>
      <dgm:t>
        <a:bodyPr/>
        <a:lstStyle/>
        <a:p>
          <a:pPr algn="ctr">
            <a:buNone/>
          </a:pPr>
          <a:r>
            <a:rPr lang="en-US" sz="1800" b="1" dirty="0">
              <a:solidFill>
                <a:srgbClr val="FFFF00"/>
              </a:solidFill>
            </a:rPr>
            <a:t>Increase Work Efficiency and Reduce Stress </a:t>
          </a:r>
        </a:p>
      </dgm:t>
    </dgm:pt>
    <dgm:pt modelId="{100EF0D7-301D-4AD7-B1F1-1D8A48C06EC5}" type="parTrans" cxnId="{0B821E92-2727-4225-BE90-3C630B97914A}">
      <dgm:prSet/>
      <dgm:spPr/>
      <dgm:t>
        <a:bodyPr/>
        <a:lstStyle/>
        <a:p>
          <a:endParaRPr lang="en-US"/>
        </a:p>
      </dgm:t>
    </dgm:pt>
    <dgm:pt modelId="{5BFD43E3-568B-45F6-BE79-93E5A1198633}" type="sibTrans" cxnId="{0B821E92-2727-4225-BE90-3C630B97914A}">
      <dgm:prSet/>
      <dgm:spPr/>
      <dgm:t>
        <a:bodyPr/>
        <a:lstStyle/>
        <a:p>
          <a:endParaRPr lang="en-US"/>
        </a:p>
      </dgm:t>
    </dgm:pt>
    <dgm:pt modelId="{BE4B6C9F-97DE-4374-961E-5C4456D3F5A6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sz="2000" b="1" dirty="0"/>
            <a:t>You can pass this knowledge on to other department staff.</a:t>
          </a:r>
        </a:p>
      </dgm:t>
    </dgm:pt>
    <dgm:pt modelId="{E35AAF93-8414-4755-A462-388063F81B71}" type="parTrans" cxnId="{3B8E25BB-45DA-4FFA-B162-759ECC52AF8F}">
      <dgm:prSet/>
      <dgm:spPr/>
      <dgm:t>
        <a:bodyPr/>
        <a:lstStyle/>
        <a:p>
          <a:endParaRPr lang="en-US"/>
        </a:p>
      </dgm:t>
    </dgm:pt>
    <dgm:pt modelId="{AE166B92-B6BC-41DB-8F65-63B73748BD72}" type="sibTrans" cxnId="{3B8E25BB-45DA-4FFA-B162-759ECC52AF8F}">
      <dgm:prSet/>
      <dgm:spPr/>
      <dgm:t>
        <a:bodyPr/>
        <a:lstStyle/>
        <a:p>
          <a:endParaRPr lang="en-US"/>
        </a:p>
      </dgm:t>
    </dgm:pt>
    <dgm:pt modelId="{05F88E8D-E4D0-43E7-B659-F3A42D184948}">
      <dgm:prSet phldrT="[Text]" custT="1"/>
      <dgm:spPr/>
      <dgm:t>
        <a:bodyPr/>
        <a:lstStyle/>
        <a:p>
          <a:pPr algn="ctr">
            <a:buNone/>
          </a:pPr>
          <a:r>
            <a:rPr lang="en-US" sz="1800" b="1" dirty="0">
              <a:solidFill>
                <a:srgbClr val="FFFF00"/>
              </a:solidFill>
            </a:rPr>
            <a:t>Parse Out the Crucial Information</a:t>
          </a:r>
        </a:p>
        <a:p>
          <a:pPr algn="ctr">
            <a:buNone/>
          </a:pPr>
          <a:endParaRPr lang="en-US" sz="1800" b="1" dirty="0">
            <a:solidFill>
              <a:srgbClr val="FFFF00"/>
            </a:solidFill>
          </a:endParaRPr>
        </a:p>
      </dgm:t>
    </dgm:pt>
    <dgm:pt modelId="{0E2C3A98-E69C-4619-BA20-0DA7BC0FBDFB}" type="parTrans" cxnId="{F213FA98-0299-4691-9543-611C9F2385F9}">
      <dgm:prSet/>
      <dgm:spPr/>
      <dgm:t>
        <a:bodyPr/>
        <a:lstStyle/>
        <a:p>
          <a:endParaRPr lang="en-US"/>
        </a:p>
      </dgm:t>
    </dgm:pt>
    <dgm:pt modelId="{DDF9D5AD-B3BB-4C0D-AB4F-0141F1F95D89}" type="sibTrans" cxnId="{F213FA98-0299-4691-9543-611C9F2385F9}">
      <dgm:prSet/>
      <dgm:spPr/>
      <dgm:t>
        <a:bodyPr/>
        <a:lstStyle/>
        <a:p>
          <a:endParaRPr lang="en-US"/>
        </a:p>
      </dgm:t>
    </dgm:pt>
    <dgm:pt modelId="{386E9B7B-8854-49ED-96E8-08ED49E6C7DC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sz="2000" b="1" dirty="0"/>
            <a:t>We will discuss the logs within the TraCS software.</a:t>
          </a:r>
        </a:p>
      </dgm:t>
    </dgm:pt>
    <dgm:pt modelId="{6955E19C-6CBE-461A-9F5C-2B70744B5567}" type="parTrans" cxnId="{AB59A170-E975-4E6A-B828-BAB2D869D8AE}">
      <dgm:prSet/>
      <dgm:spPr/>
      <dgm:t>
        <a:bodyPr/>
        <a:lstStyle/>
        <a:p>
          <a:endParaRPr lang="en-US"/>
        </a:p>
      </dgm:t>
    </dgm:pt>
    <dgm:pt modelId="{F7803F6A-402B-4779-AF04-FB957934EDA9}" type="sibTrans" cxnId="{AB59A170-E975-4E6A-B828-BAB2D869D8AE}">
      <dgm:prSet/>
      <dgm:spPr/>
      <dgm:t>
        <a:bodyPr/>
        <a:lstStyle/>
        <a:p>
          <a:endParaRPr lang="en-US"/>
        </a:p>
      </dgm:t>
    </dgm:pt>
    <dgm:pt modelId="{6E6146A6-BD19-463E-9163-05394C62D837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sz="2000" b="1" dirty="0"/>
            <a:t>These tools assist in reading and understanding the errors.</a:t>
          </a:r>
        </a:p>
      </dgm:t>
    </dgm:pt>
    <dgm:pt modelId="{FF66D8FE-66DC-436A-9DD8-70AD6BB6A16C}" type="parTrans" cxnId="{BF60A0AC-1CBA-48A8-8C85-625E9D86DA46}">
      <dgm:prSet/>
      <dgm:spPr/>
      <dgm:t>
        <a:bodyPr/>
        <a:lstStyle/>
        <a:p>
          <a:endParaRPr lang="en-US"/>
        </a:p>
      </dgm:t>
    </dgm:pt>
    <dgm:pt modelId="{A39A6166-9049-42AE-B999-4B9B6FAB0566}" type="sibTrans" cxnId="{BF60A0AC-1CBA-48A8-8C85-625E9D86DA46}">
      <dgm:prSet/>
      <dgm:spPr/>
      <dgm:t>
        <a:bodyPr/>
        <a:lstStyle/>
        <a:p>
          <a:endParaRPr lang="en-US"/>
        </a:p>
      </dgm:t>
    </dgm:pt>
    <dgm:pt modelId="{A95929EF-5D8C-4705-9E58-E3DB0570630E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endParaRPr lang="en-US" sz="2000" b="1" dirty="0"/>
        </a:p>
      </dgm:t>
    </dgm:pt>
    <dgm:pt modelId="{5924119E-B8AD-485E-9FE7-826926FAFACD}" type="parTrans" cxnId="{13ED9242-20A0-4DD4-95FC-19B4DE9FB449}">
      <dgm:prSet/>
      <dgm:spPr/>
      <dgm:t>
        <a:bodyPr/>
        <a:lstStyle/>
        <a:p>
          <a:endParaRPr lang="en-US"/>
        </a:p>
      </dgm:t>
    </dgm:pt>
    <dgm:pt modelId="{D4EFDAD1-65F5-4E34-8DA4-C55AF4DEA3C7}" type="sibTrans" cxnId="{13ED9242-20A0-4DD4-95FC-19B4DE9FB449}">
      <dgm:prSet/>
      <dgm:spPr/>
      <dgm:t>
        <a:bodyPr/>
        <a:lstStyle/>
        <a:p>
          <a:endParaRPr lang="en-US"/>
        </a:p>
      </dgm:t>
    </dgm:pt>
    <dgm:pt modelId="{2EF3B57A-0A85-4BB3-ADAA-593768DD5E2F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endParaRPr lang="en-US" sz="2000" b="1" dirty="0"/>
        </a:p>
      </dgm:t>
    </dgm:pt>
    <dgm:pt modelId="{11BF28A2-2CA6-4DCE-831E-72D830CAD050}" type="sibTrans" cxnId="{001584E2-44AA-44FD-A115-950DBBE66699}">
      <dgm:prSet/>
      <dgm:spPr/>
      <dgm:t>
        <a:bodyPr/>
        <a:lstStyle/>
        <a:p>
          <a:endParaRPr lang="en-US"/>
        </a:p>
      </dgm:t>
    </dgm:pt>
    <dgm:pt modelId="{2179A5DE-697F-4773-B96F-E538006BCB11}" type="parTrans" cxnId="{001584E2-44AA-44FD-A115-950DBBE66699}">
      <dgm:prSet/>
      <dgm:spPr/>
      <dgm:t>
        <a:bodyPr/>
        <a:lstStyle/>
        <a:p>
          <a:endParaRPr lang="en-US"/>
        </a:p>
      </dgm:t>
    </dgm:pt>
    <dgm:pt modelId="{68B33963-321D-41A2-A1A6-DD710198BF16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sz="2000" b="1" dirty="0"/>
            <a:t>Spend less time on the phone or emailing the TraCS Help Desk . </a:t>
          </a:r>
        </a:p>
      </dgm:t>
    </dgm:pt>
    <dgm:pt modelId="{869A106C-4863-4FAC-ADCE-11C55A4B1E77}" type="sibTrans" cxnId="{12AF5DF9-6D87-41A0-9BE3-1FC8EE415DDD}">
      <dgm:prSet/>
      <dgm:spPr/>
      <dgm:t>
        <a:bodyPr/>
        <a:lstStyle/>
        <a:p>
          <a:endParaRPr lang="en-US"/>
        </a:p>
      </dgm:t>
    </dgm:pt>
    <dgm:pt modelId="{CDBA304C-A72B-422D-AFCC-60B4EA97BC79}" type="parTrans" cxnId="{12AF5DF9-6D87-41A0-9BE3-1FC8EE415DDD}">
      <dgm:prSet/>
      <dgm:spPr/>
      <dgm:t>
        <a:bodyPr/>
        <a:lstStyle/>
        <a:p>
          <a:endParaRPr lang="en-US"/>
        </a:p>
      </dgm:t>
    </dgm:pt>
    <dgm:pt modelId="{B8F3F290-B819-4377-AD51-B3AA63DE3352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endParaRPr lang="en-US" sz="2000" b="1" dirty="0"/>
        </a:p>
      </dgm:t>
    </dgm:pt>
    <dgm:pt modelId="{35150CA2-B69C-4FA0-9EEB-22FE3B0D3615}" type="parTrans" cxnId="{F548120B-A2FB-4579-87AF-CCBB4BB6CC38}">
      <dgm:prSet/>
      <dgm:spPr/>
      <dgm:t>
        <a:bodyPr/>
        <a:lstStyle/>
        <a:p>
          <a:endParaRPr lang="en-US"/>
        </a:p>
      </dgm:t>
    </dgm:pt>
    <dgm:pt modelId="{3A3CD6B6-5384-4D2B-85AF-DD7FC363479F}" type="sibTrans" cxnId="{F548120B-A2FB-4579-87AF-CCBB4BB6CC38}">
      <dgm:prSet/>
      <dgm:spPr/>
      <dgm:t>
        <a:bodyPr/>
        <a:lstStyle/>
        <a:p>
          <a:endParaRPr lang="en-US"/>
        </a:p>
      </dgm:t>
    </dgm:pt>
    <dgm:pt modelId="{EF52617D-6C79-4A58-8E55-DC04D7D315F2}" type="pres">
      <dgm:prSet presAssocID="{8D1CA80F-173F-49B3-8FEB-D59FB96092AC}" presName="Name0" presStyleCnt="0">
        <dgm:presLayoutVars>
          <dgm:dir/>
          <dgm:resizeHandles val="exact"/>
        </dgm:presLayoutVars>
      </dgm:prSet>
      <dgm:spPr/>
    </dgm:pt>
    <dgm:pt modelId="{CE13EBE4-25D2-4245-AF04-C1FD5C997F66}" type="pres">
      <dgm:prSet presAssocID="{8D1CA80F-173F-49B3-8FEB-D59FB96092AC}" presName="fgShape" presStyleLbl="fgShp" presStyleIdx="0" presStyleCnt="1"/>
      <dgm:spPr>
        <a:prstGeom prst="notchedRightArrow">
          <a:avLst/>
        </a:prstGeom>
        <a:gradFill flip="none" rotWithShape="1">
          <a:gsLst>
            <a:gs pos="100000">
              <a:srgbClr val="FFBE05"/>
            </a:gs>
            <a:gs pos="68000">
              <a:srgbClr val="D8B846"/>
            </a:gs>
            <a:gs pos="30000">
              <a:schemeClr val="bg2"/>
            </a:gs>
            <a:gs pos="4000">
              <a:schemeClr val="bg1"/>
            </a:gs>
          </a:gsLst>
          <a:lin ang="0" scaled="1"/>
          <a:tileRect/>
        </a:gradFill>
      </dgm:spPr>
    </dgm:pt>
    <dgm:pt modelId="{3CEB2D4D-F579-4DC2-AE7E-9405C934ADF5}" type="pres">
      <dgm:prSet presAssocID="{8D1CA80F-173F-49B3-8FEB-D59FB96092AC}" presName="linComp" presStyleCnt="0"/>
      <dgm:spPr/>
    </dgm:pt>
    <dgm:pt modelId="{BA8D967E-7616-4D71-9524-1667EC87C8C6}" type="pres">
      <dgm:prSet presAssocID="{B83F1508-DF4C-4996-99CF-134BCA36984C}" presName="compNode" presStyleCnt="0"/>
      <dgm:spPr/>
    </dgm:pt>
    <dgm:pt modelId="{DC4DAB53-8DF8-4290-B4BB-44C44C638F36}" type="pres">
      <dgm:prSet presAssocID="{B83F1508-DF4C-4996-99CF-134BCA36984C}" presName="bkgdShape" presStyleLbl="node1" presStyleIdx="0" presStyleCnt="3" custLinFactNeighborX="-52788" custLinFactNeighborY="18662"/>
      <dgm:spPr/>
    </dgm:pt>
    <dgm:pt modelId="{91ACA323-495F-441B-91FE-1B161FDA5CF2}" type="pres">
      <dgm:prSet presAssocID="{B83F1508-DF4C-4996-99CF-134BCA36984C}" presName="nodeTx" presStyleLbl="node1" presStyleIdx="0" presStyleCnt="3">
        <dgm:presLayoutVars>
          <dgm:bulletEnabled val="1"/>
        </dgm:presLayoutVars>
      </dgm:prSet>
      <dgm:spPr/>
    </dgm:pt>
    <dgm:pt modelId="{51937EE8-8C30-4D7B-A84D-D9225B06EC95}" type="pres">
      <dgm:prSet presAssocID="{B83F1508-DF4C-4996-99CF-134BCA36984C}" presName="invisiNode" presStyleLbl="node1" presStyleIdx="0" presStyleCnt="3"/>
      <dgm:spPr/>
    </dgm:pt>
    <dgm:pt modelId="{4E6DF6E2-C678-4BA0-9378-C0EA764149E3}" type="pres">
      <dgm:prSet presAssocID="{B83F1508-DF4C-4996-99CF-134BCA36984C}" presName="imagNode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C256C44A-977F-4318-BE3C-BBD7B25C1258}" type="pres">
      <dgm:prSet presAssocID="{428EB03B-D383-4A82-AC86-945F4C26D306}" presName="sibTrans" presStyleLbl="sibTrans2D1" presStyleIdx="0" presStyleCnt="0"/>
      <dgm:spPr/>
    </dgm:pt>
    <dgm:pt modelId="{49F32F8A-7276-4E9D-AEF5-68DC8FAA7938}" type="pres">
      <dgm:prSet presAssocID="{0149448D-960E-44D1-B398-EE31923BF40E}" presName="compNode" presStyleCnt="0"/>
      <dgm:spPr/>
    </dgm:pt>
    <dgm:pt modelId="{9C294793-93A8-4851-A60A-790EBFD59E7E}" type="pres">
      <dgm:prSet presAssocID="{0149448D-960E-44D1-B398-EE31923BF40E}" presName="bkgdShape" presStyleLbl="node1" presStyleIdx="1" presStyleCnt="3" custLinFactX="61877" custLinFactNeighborX="100000"/>
      <dgm:spPr/>
    </dgm:pt>
    <dgm:pt modelId="{83FCF9F6-8ED6-45AD-85EE-D0A95BA277C1}" type="pres">
      <dgm:prSet presAssocID="{0149448D-960E-44D1-B398-EE31923BF40E}" presName="nodeTx" presStyleLbl="node1" presStyleIdx="1" presStyleCnt="3">
        <dgm:presLayoutVars>
          <dgm:bulletEnabled val="1"/>
        </dgm:presLayoutVars>
      </dgm:prSet>
      <dgm:spPr/>
    </dgm:pt>
    <dgm:pt modelId="{90CB8418-7E70-4B84-971C-3C08E37754EC}" type="pres">
      <dgm:prSet presAssocID="{0149448D-960E-44D1-B398-EE31923BF40E}" presName="invisiNode" presStyleLbl="node1" presStyleIdx="1" presStyleCnt="3"/>
      <dgm:spPr/>
    </dgm:pt>
    <dgm:pt modelId="{E1158B23-4E07-462C-8D03-1D936A9F39A8}" type="pres">
      <dgm:prSet presAssocID="{0149448D-960E-44D1-B398-EE31923BF40E}" presName="imagNode" presStyleLbl="fgImgPlace1" presStyleIdx="1" presStyleCnt="3" custLinFactX="100000" custLinFactNeighborX="100505" custLinFactNeighborY="-6931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546B819-8DCA-44F5-88C4-D3E4C01E45F4}" type="pres">
      <dgm:prSet presAssocID="{5BFD43E3-568B-45F6-BE79-93E5A1198633}" presName="sibTrans" presStyleLbl="sibTrans2D1" presStyleIdx="0" presStyleCnt="0"/>
      <dgm:spPr/>
    </dgm:pt>
    <dgm:pt modelId="{90A63C2D-B041-492C-AD49-8B4B7DD14629}" type="pres">
      <dgm:prSet presAssocID="{05F88E8D-E4D0-43E7-B659-F3A42D184948}" presName="compNode" presStyleCnt="0"/>
      <dgm:spPr/>
    </dgm:pt>
    <dgm:pt modelId="{4796CE22-3564-42E2-9C63-DDECC54E5F95}" type="pres">
      <dgm:prSet presAssocID="{05F88E8D-E4D0-43E7-B659-F3A42D184948}" presName="bkgdShape" presStyleLbl="node1" presStyleIdx="2" presStyleCnt="3" custLinFactX="-2992" custLinFactNeighborX="-100000"/>
      <dgm:spPr/>
    </dgm:pt>
    <dgm:pt modelId="{5C096AE6-1129-41B3-B742-17BB7C7EE215}" type="pres">
      <dgm:prSet presAssocID="{05F88E8D-E4D0-43E7-B659-F3A42D184948}" presName="nodeTx" presStyleLbl="node1" presStyleIdx="2" presStyleCnt="3">
        <dgm:presLayoutVars>
          <dgm:bulletEnabled val="1"/>
        </dgm:presLayoutVars>
      </dgm:prSet>
      <dgm:spPr/>
    </dgm:pt>
    <dgm:pt modelId="{8615B672-0D1F-4932-9521-32EDEE093719}" type="pres">
      <dgm:prSet presAssocID="{05F88E8D-E4D0-43E7-B659-F3A42D184948}" presName="invisiNode" presStyleLbl="node1" presStyleIdx="2" presStyleCnt="3"/>
      <dgm:spPr/>
    </dgm:pt>
    <dgm:pt modelId="{0A458DAE-AE76-4BCC-AA6F-54E5B9C182E3}" type="pres">
      <dgm:prSet presAssocID="{05F88E8D-E4D0-43E7-B659-F3A42D184948}" presName="imagNode" presStyleLbl="fgImgPlace1" presStyleIdx="2" presStyleCnt="3" custLinFactX="-100000" custLinFactNeighborX="-104730" custLinFactNeighborY="91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</dgm:ptLst>
  <dgm:cxnLst>
    <dgm:cxn modelId="{B7B65C00-D660-4DE7-B132-EC2F40583633}" type="presOf" srcId="{BE4B6C9F-97DE-4374-961E-5C4456D3F5A6}" destId="{9C294793-93A8-4851-A60A-790EBFD59E7E}" srcOrd="0" destOrd="1" presId="urn:microsoft.com/office/officeart/2005/8/layout/hList7"/>
    <dgm:cxn modelId="{7A098A00-FEDF-4879-990D-B881BDD680A4}" type="presOf" srcId="{05F88E8D-E4D0-43E7-B659-F3A42D184948}" destId="{4796CE22-3564-42E2-9C63-DDECC54E5F95}" srcOrd="0" destOrd="0" presId="urn:microsoft.com/office/officeart/2005/8/layout/hList7"/>
    <dgm:cxn modelId="{7F9FD407-3357-45E8-9B74-9960592BAEEA}" type="presOf" srcId="{B83F1508-DF4C-4996-99CF-134BCA36984C}" destId="{91ACA323-495F-441B-91FE-1B161FDA5CF2}" srcOrd="1" destOrd="0" presId="urn:microsoft.com/office/officeart/2005/8/layout/hList7"/>
    <dgm:cxn modelId="{F548120B-A2FB-4579-87AF-CCBB4BB6CC38}" srcId="{05F88E8D-E4D0-43E7-B659-F3A42D184948}" destId="{B8F3F290-B819-4377-AD51-B3AA63DE3352}" srcOrd="1" destOrd="0" parTransId="{35150CA2-B69C-4FA0-9EEB-22FE3B0D3615}" sibTransId="{3A3CD6B6-5384-4D2B-85AF-DD7FC363479F}"/>
    <dgm:cxn modelId="{2479EB0C-C127-4076-8ED2-C744772B7EE6}" type="presOf" srcId="{B8F3F290-B819-4377-AD51-B3AA63DE3352}" destId="{4796CE22-3564-42E2-9C63-DDECC54E5F95}" srcOrd="0" destOrd="2" presId="urn:microsoft.com/office/officeart/2005/8/layout/hList7"/>
    <dgm:cxn modelId="{4292E010-087F-4F81-A3C3-716519790585}" type="presOf" srcId="{386E9B7B-8854-49ED-96E8-08ED49E6C7DC}" destId="{4796CE22-3564-42E2-9C63-DDECC54E5F95}" srcOrd="0" destOrd="1" presId="urn:microsoft.com/office/officeart/2005/8/layout/hList7"/>
    <dgm:cxn modelId="{98C1D215-D825-4792-8C23-F03461FEE4D3}" type="presOf" srcId="{B8F3F290-B819-4377-AD51-B3AA63DE3352}" destId="{5C096AE6-1129-41B3-B742-17BB7C7EE215}" srcOrd="1" destOrd="2" presId="urn:microsoft.com/office/officeart/2005/8/layout/hList7"/>
    <dgm:cxn modelId="{8D9EF42D-243C-47BB-A084-9A78BDCA04EC}" type="presOf" srcId="{05F88E8D-E4D0-43E7-B659-F3A42D184948}" destId="{5C096AE6-1129-41B3-B742-17BB7C7EE215}" srcOrd="1" destOrd="0" presId="urn:microsoft.com/office/officeart/2005/8/layout/hList7"/>
    <dgm:cxn modelId="{75A41A30-240D-4972-A124-7B11AA707076}" type="presOf" srcId="{68B33963-321D-41A2-A1A6-DD710198BF16}" destId="{83FCF9F6-8ED6-45AD-85EE-D0A95BA277C1}" srcOrd="1" destOrd="3" presId="urn:microsoft.com/office/officeart/2005/8/layout/hList7"/>
    <dgm:cxn modelId="{25A3453D-3F18-45E1-9933-739139315086}" type="presOf" srcId="{0149448D-960E-44D1-B398-EE31923BF40E}" destId="{83FCF9F6-8ED6-45AD-85EE-D0A95BA277C1}" srcOrd="1" destOrd="0" presId="urn:microsoft.com/office/officeart/2005/8/layout/hList7"/>
    <dgm:cxn modelId="{14D66F3E-659D-45FA-9713-1C9F60511D8B}" type="presOf" srcId="{A95929EF-5D8C-4705-9E58-E3DB0570630E}" destId="{DC4DAB53-8DF8-4290-B4BB-44C44C638F36}" srcOrd="0" destOrd="2" presId="urn:microsoft.com/office/officeart/2005/8/layout/hList7"/>
    <dgm:cxn modelId="{DD9A635D-02DF-40F5-8551-5BE0FEF4B4DB}" type="presOf" srcId="{88AF2EEA-9D4B-4D29-85AF-6D461F183324}" destId="{91ACA323-495F-441B-91FE-1B161FDA5CF2}" srcOrd="1" destOrd="3" presId="urn:microsoft.com/office/officeart/2005/8/layout/hList7"/>
    <dgm:cxn modelId="{13ED9242-20A0-4DD4-95FC-19B4DE9FB449}" srcId="{B83F1508-DF4C-4996-99CF-134BCA36984C}" destId="{A95929EF-5D8C-4705-9E58-E3DB0570630E}" srcOrd="1" destOrd="0" parTransId="{5924119E-B8AD-485E-9FE7-826926FAFACD}" sibTransId="{D4EFDAD1-65F5-4E34-8DA4-C55AF4DEA3C7}"/>
    <dgm:cxn modelId="{8EDD5665-2283-4380-92E9-8FF651EB7498}" type="presOf" srcId="{6E6146A6-BD19-463E-9163-05394C62D837}" destId="{5C096AE6-1129-41B3-B742-17BB7C7EE215}" srcOrd="1" destOrd="3" presId="urn:microsoft.com/office/officeart/2005/8/layout/hList7"/>
    <dgm:cxn modelId="{5CA9E646-5DAD-4F9E-94DD-BC7B65DAFE88}" type="presOf" srcId="{428EB03B-D383-4A82-AC86-945F4C26D306}" destId="{C256C44A-977F-4318-BE3C-BBD7B25C1258}" srcOrd="0" destOrd="0" presId="urn:microsoft.com/office/officeart/2005/8/layout/hList7"/>
    <dgm:cxn modelId="{BE934949-3910-445B-AD12-A8E983CAA600}" type="presOf" srcId="{5A24D1F3-EA8B-46FC-9ABB-955197CC78A1}" destId="{DC4DAB53-8DF8-4290-B4BB-44C44C638F36}" srcOrd="0" destOrd="1" presId="urn:microsoft.com/office/officeart/2005/8/layout/hList7"/>
    <dgm:cxn modelId="{C9C76B6E-A23D-45A1-95BD-58277C70B712}" type="presOf" srcId="{0149448D-960E-44D1-B398-EE31923BF40E}" destId="{9C294793-93A8-4851-A60A-790EBFD59E7E}" srcOrd="0" destOrd="0" presId="urn:microsoft.com/office/officeart/2005/8/layout/hList7"/>
    <dgm:cxn modelId="{DD20FC6E-3302-4757-AB73-85DBAF8897EB}" type="presOf" srcId="{8D1CA80F-173F-49B3-8FEB-D59FB96092AC}" destId="{EF52617D-6C79-4A58-8E55-DC04D7D315F2}" srcOrd="0" destOrd="0" presId="urn:microsoft.com/office/officeart/2005/8/layout/hList7"/>
    <dgm:cxn modelId="{AB59A170-E975-4E6A-B828-BAB2D869D8AE}" srcId="{05F88E8D-E4D0-43E7-B659-F3A42D184948}" destId="{386E9B7B-8854-49ED-96E8-08ED49E6C7DC}" srcOrd="0" destOrd="0" parTransId="{6955E19C-6CBE-461A-9F5C-2B70744B5567}" sibTransId="{F7803F6A-402B-4779-AF04-FB957934EDA9}"/>
    <dgm:cxn modelId="{DE07DB50-3C80-4C7D-9719-5E9D0C2B10EE}" type="presOf" srcId="{386E9B7B-8854-49ED-96E8-08ED49E6C7DC}" destId="{5C096AE6-1129-41B3-B742-17BB7C7EE215}" srcOrd="1" destOrd="1" presId="urn:microsoft.com/office/officeart/2005/8/layout/hList7"/>
    <dgm:cxn modelId="{B6D78D51-C253-4406-BC95-9DA55671625E}" type="presOf" srcId="{5BFD43E3-568B-45F6-BE79-93E5A1198633}" destId="{C546B819-8DCA-44F5-88C4-D3E4C01E45F4}" srcOrd="0" destOrd="0" presId="urn:microsoft.com/office/officeart/2005/8/layout/hList7"/>
    <dgm:cxn modelId="{29AA9081-4785-4205-8BBB-8C655AC362D7}" type="presOf" srcId="{2EF3B57A-0A85-4BB3-ADAA-593768DD5E2F}" destId="{9C294793-93A8-4851-A60A-790EBFD59E7E}" srcOrd="0" destOrd="2" presId="urn:microsoft.com/office/officeart/2005/8/layout/hList7"/>
    <dgm:cxn modelId="{9C0BFE84-FC92-4B87-AAD8-9D4E16BFFEA2}" srcId="{B83F1508-DF4C-4996-99CF-134BCA36984C}" destId="{5A24D1F3-EA8B-46FC-9ABB-955197CC78A1}" srcOrd="0" destOrd="0" parTransId="{F391C329-C6F7-445C-B197-95836D672E77}" sibTransId="{61179D60-45C2-4617-9785-475F0037666B}"/>
    <dgm:cxn modelId="{F7CF2787-E0FD-4E09-8D23-30A81046C6B7}" srcId="{8D1CA80F-173F-49B3-8FEB-D59FB96092AC}" destId="{B83F1508-DF4C-4996-99CF-134BCA36984C}" srcOrd="0" destOrd="0" parTransId="{5CA006A6-5A4E-485E-9AE4-6BE246F434DE}" sibTransId="{428EB03B-D383-4A82-AC86-945F4C26D306}"/>
    <dgm:cxn modelId="{BC20B38E-3984-40B6-BAAC-964D1B9D32F2}" srcId="{B83F1508-DF4C-4996-99CF-134BCA36984C}" destId="{88AF2EEA-9D4B-4D29-85AF-6D461F183324}" srcOrd="2" destOrd="0" parTransId="{41732511-29F2-4D8F-9161-9899E2FEF066}" sibTransId="{E28E2854-39E9-4E1D-A17D-CDE790C23070}"/>
    <dgm:cxn modelId="{2CD3A391-48E6-4A54-ABD1-A1B9852D9B46}" type="presOf" srcId="{BE4B6C9F-97DE-4374-961E-5C4456D3F5A6}" destId="{83FCF9F6-8ED6-45AD-85EE-D0A95BA277C1}" srcOrd="1" destOrd="1" presId="urn:microsoft.com/office/officeart/2005/8/layout/hList7"/>
    <dgm:cxn modelId="{0B821E92-2727-4225-BE90-3C630B97914A}" srcId="{8D1CA80F-173F-49B3-8FEB-D59FB96092AC}" destId="{0149448D-960E-44D1-B398-EE31923BF40E}" srcOrd="1" destOrd="0" parTransId="{100EF0D7-301D-4AD7-B1F1-1D8A48C06EC5}" sibTransId="{5BFD43E3-568B-45F6-BE79-93E5A1198633}"/>
    <dgm:cxn modelId="{F213FA98-0299-4691-9543-611C9F2385F9}" srcId="{8D1CA80F-173F-49B3-8FEB-D59FB96092AC}" destId="{05F88E8D-E4D0-43E7-B659-F3A42D184948}" srcOrd="2" destOrd="0" parTransId="{0E2C3A98-E69C-4619-BA20-0DA7BC0FBDFB}" sibTransId="{DDF9D5AD-B3BB-4C0D-AB4F-0141F1F95D89}"/>
    <dgm:cxn modelId="{8945DD9F-3F08-4495-B0BE-25207BD57A6D}" type="presOf" srcId="{68B33963-321D-41A2-A1A6-DD710198BF16}" destId="{9C294793-93A8-4851-A60A-790EBFD59E7E}" srcOrd="0" destOrd="3" presId="urn:microsoft.com/office/officeart/2005/8/layout/hList7"/>
    <dgm:cxn modelId="{BF60A0AC-1CBA-48A8-8C85-625E9D86DA46}" srcId="{05F88E8D-E4D0-43E7-B659-F3A42D184948}" destId="{6E6146A6-BD19-463E-9163-05394C62D837}" srcOrd="2" destOrd="0" parTransId="{FF66D8FE-66DC-436A-9DD8-70AD6BB6A16C}" sibTransId="{A39A6166-9049-42AE-B999-4B9B6FAB0566}"/>
    <dgm:cxn modelId="{3401D1B8-4003-40F6-BB07-D06C4473ECA4}" type="presOf" srcId="{88AF2EEA-9D4B-4D29-85AF-6D461F183324}" destId="{DC4DAB53-8DF8-4290-B4BB-44C44C638F36}" srcOrd="0" destOrd="3" presId="urn:microsoft.com/office/officeart/2005/8/layout/hList7"/>
    <dgm:cxn modelId="{3B8E25BB-45DA-4FFA-B162-759ECC52AF8F}" srcId="{0149448D-960E-44D1-B398-EE31923BF40E}" destId="{BE4B6C9F-97DE-4374-961E-5C4456D3F5A6}" srcOrd="0" destOrd="0" parTransId="{E35AAF93-8414-4755-A462-388063F81B71}" sibTransId="{AE166B92-B6BC-41DB-8F65-63B73748BD72}"/>
    <dgm:cxn modelId="{F441CEE1-20DE-4A75-9892-58BC70716ACD}" type="presOf" srcId="{A95929EF-5D8C-4705-9E58-E3DB0570630E}" destId="{91ACA323-495F-441B-91FE-1B161FDA5CF2}" srcOrd="1" destOrd="2" presId="urn:microsoft.com/office/officeart/2005/8/layout/hList7"/>
    <dgm:cxn modelId="{001584E2-44AA-44FD-A115-950DBBE66699}" srcId="{0149448D-960E-44D1-B398-EE31923BF40E}" destId="{2EF3B57A-0A85-4BB3-ADAA-593768DD5E2F}" srcOrd="1" destOrd="0" parTransId="{2179A5DE-697F-4773-B96F-E538006BCB11}" sibTransId="{11BF28A2-2CA6-4DCE-831E-72D830CAD050}"/>
    <dgm:cxn modelId="{AD9DFAE4-BBF5-4ACC-854D-F8F30174580C}" type="presOf" srcId="{5A24D1F3-EA8B-46FC-9ABB-955197CC78A1}" destId="{91ACA323-495F-441B-91FE-1B161FDA5CF2}" srcOrd="1" destOrd="1" presId="urn:microsoft.com/office/officeart/2005/8/layout/hList7"/>
    <dgm:cxn modelId="{CD88D0ED-0A1C-41D4-A3D8-27C459A36048}" type="presOf" srcId="{2EF3B57A-0A85-4BB3-ADAA-593768DD5E2F}" destId="{83FCF9F6-8ED6-45AD-85EE-D0A95BA277C1}" srcOrd="1" destOrd="2" presId="urn:microsoft.com/office/officeart/2005/8/layout/hList7"/>
    <dgm:cxn modelId="{EA8079F1-9981-4DEC-B895-76990F00F0F9}" type="presOf" srcId="{6E6146A6-BD19-463E-9163-05394C62D837}" destId="{4796CE22-3564-42E2-9C63-DDECC54E5F95}" srcOrd="0" destOrd="3" presId="urn:microsoft.com/office/officeart/2005/8/layout/hList7"/>
    <dgm:cxn modelId="{72C08FF2-770D-4085-8C3F-17F59F16F8EC}" type="presOf" srcId="{B83F1508-DF4C-4996-99CF-134BCA36984C}" destId="{DC4DAB53-8DF8-4290-B4BB-44C44C638F36}" srcOrd="0" destOrd="0" presId="urn:microsoft.com/office/officeart/2005/8/layout/hList7"/>
    <dgm:cxn modelId="{12AF5DF9-6D87-41A0-9BE3-1FC8EE415DDD}" srcId="{0149448D-960E-44D1-B398-EE31923BF40E}" destId="{68B33963-321D-41A2-A1A6-DD710198BF16}" srcOrd="2" destOrd="0" parTransId="{CDBA304C-A72B-422D-AFCC-60B4EA97BC79}" sibTransId="{869A106C-4863-4FAC-ADCE-11C55A4B1E77}"/>
    <dgm:cxn modelId="{528D2679-C5B7-4A01-B092-8196A44206AE}" type="presParOf" srcId="{EF52617D-6C79-4A58-8E55-DC04D7D315F2}" destId="{CE13EBE4-25D2-4245-AF04-C1FD5C997F66}" srcOrd="0" destOrd="0" presId="urn:microsoft.com/office/officeart/2005/8/layout/hList7"/>
    <dgm:cxn modelId="{091A88ED-C808-4CCA-AB57-5A18EEF13B11}" type="presParOf" srcId="{EF52617D-6C79-4A58-8E55-DC04D7D315F2}" destId="{3CEB2D4D-F579-4DC2-AE7E-9405C934ADF5}" srcOrd="1" destOrd="0" presId="urn:microsoft.com/office/officeart/2005/8/layout/hList7"/>
    <dgm:cxn modelId="{A7DD86A0-ACA7-4A2D-9F08-BC9C08B39AD3}" type="presParOf" srcId="{3CEB2D4D-F579-4DC2-AE7E-9405C934ADF5}" destId="{BA8D967E-7616-4D71-9524-1667EC87C8C6}" srcOrd="0" destOrd="0" presId="urn:microsoft.com/office/officeart/2005/8/layout/hList7"/>
    <dgm:cxn modelId="{653A9AA2-5ED9-4B09-8992-817F307488D7}" type="presParOf" srcId="{BA8D967E-7616-4D71-9524-1667EC87C8C6}" destId="{DC4DAB53-8DF8-4290-B4BB-44C44C638F36}" srcOrd="0" destOrd="0" presId="urn:microsoft.com/office/officeart/2005/8/layout/hList7"/>
    <dgm:cxn modelId="{D479FFBD-EB33-4DFD-86F1-F84BE2208120}" type="presParOf" srcId="{BA8D967E-7616-4D71-9524-1667EC87C8C6}" destId="{91ACA323-495F-441B-91FE-1B161FDA5CF2}" srcOrd="1" destOrd="0" presId="urn:microsoft.com/office/officeart/2005/8/layout/hList7"/>
    <dgm:cxn modelId="{CFCE4B5B-B8EA-4A17-BF2F-3936E2A43597}" type="presParOf" srcId="{BA8D967E-7616-4D71-9524-1667EC87C8C6}" destId="{51937EE8-8C30-4D7B-A84D-D9225B06EC95}" srcOrd="2" destOrd="0" presId="urn:microsoft.com/office/officeart/2005/8/layout/hList7"/>
    <dgm:cxn modelId="{7B076EEE-1D6A-409C-9810-2E4CA30A35FE}" type="presParOf" srcId="{BA8D967E-7616-4D71-9524-1667EC87C8C6}" destId="{4E6DF6E2-C678-4BA0-9378-C0EA764149E3}" srcOrd="3" destOrd="0" presId="urn:microsoft.com/office/officeart/2005/8/layout/hList7"/>
    <dgm:cxn modelId="{83FB21B1-5F8C-46A2-AFE5-B6EF0DA363BD}" type="presParOf" srcId="{3CEB2D4D-F579-4DC2-AE7E-9405C934ADF5}" destId="{C256C44A-977F-4318-BE3C-BBD7B25C1258}" srcOrd="1" destOrd="0" presId="urn:microsoft.com/office/officeart/2005/8/layout/hList7"/>
    <dgm:cxn modelId="{D27D312A-6C6D-43BB-A579-4D1B47ABF4CA}" type="presParOf" srcId="{3CEB2D4D-F579-4DC2-AE7E-9405C934ADF5}" destId="{49F32F8A-7276-4E9D-AEF5-68DC8FAA7938}" srcOrd="2" destOrd="0" presId="urn:microsoft.com/office/officeart/2005/8/layout/hList7"/>
    <dgm:cxn modelId="{39E8A3F3-FBD0-4F2C-BC39-853002194F5E}" type="presParOf" srcId="{49F32F8A-7276-4E9D-AEF5-68DC8FAA7938}" destId="{9C294793-93A8-4851-A60A-790EBFD59E7E}" srcOrd="0" destOrd="0" presId="urn:microsoft.com/office/officeart/2005/8/layout/hList7"/>
    <dgm:cxn modelId="{054BDBD9-0ED4-47C9-9616-F1B2FB5D7646}" type="presParOf" srcId="{49F32F8A-7276-4E9D-AEF5-68DC8FAA7938}" destId="{83FCF9F6-8ED6-45AD-85EE-D0A95BA277C1}" srcOrd="1" destOrd="0" presId="urn:microsoft.com/office/officeart/2005/8/layout/hList7"/>
    <dgm:cxn modelId="{F606C24E-FE74-44B1-80B5-5B597E908A74}" type="presParOf" srcId="{49F32F8A-7276-4E9D-AEF5-68DC8FAA7938}" destId="{90CB8418-7E70-4B84-971C-3C08E37754EC}" srcOrd="2" destOrd="0" presId="urn:microsoft.com/office/officeart/2005/8/layout/hList7"/>
    <dgm:cxn modelId="{CE5561AA-ED51-464F-915D-99A4E164A30C}" type="presParOf" srcId="{49F32F8A-7276-4E9D-AEF5-68DC8FAA7938}" destId="{E1158B23-4E07-462C-8D03-1D936A9F39A8}" srcOrd="3" destOrd="0" presId="urn:microsoft.com/office/officeart/2005/8/layout/hList7"/>
    <dgm:cxn modelId="{C6D4EC43-9B76-4BC1-ACBC-ED02D89918BC}" type="presParOf" srcId="{3CEB2D4D-F579-4DC2-AE7E-9405C934ADF5}" destId="{C546B819-8DCA-44F5-88C4-D3E4C01E45F4}" srcOrd="3" destOrd="0" presId="urn:microsoft.com/office/officeart/2005/8/layout/hList7"/>
    <dgm:cxn modelId="{A39AA997-D1F1-4B10-9AED-FAE23CDD0F5E}" type="presParOf" srcId="{3CEB2D4D-F579-4DC2-AE7E-9405C934ADF5}" destId="{90A63C2D-B041-492C-AD49-8B4B7DD14629}" srcOrd="4" destOrd="0" presId="urn:microsoft.com/office/officeart/2005/8/layout/hList7"/>
    <dgm:cxn modelId="{04EA80C7-438D-4DD1-A0C8-8CAB45039EFB}" type="presParOf" srcId="{90A63C2D-B041-492C-AD49-8B4B7DD14629}" destId="{4796CE22-3564-42E2-9C63-DDECC54E5F95}" srcOrd="0" destOrd="0" presId="urn:microsoft.com/office/officeart/2005/8/layout/hList7"/>
    <dgm:cxn modelId="{A3F840BF-8FA7-4BE7-9EB8-A0D808EFDD35}" type="presParOf" srcId="{90A63C2D-B041-492C-AD49-8B4B7DD14629}" destId="{5C096AE6-1129-41B3-B742-17BB7C7EE215}" srcOrd="1" destOrd="0" presId="urn:microsoft.com/office/officeart/2005/8/layout/hList7"/>
    <dgm:cxn modelId="{D49A0C85-F211-4BD9-9456-9BA1DF126D2D}" type="presParOf" srcId="{90A63C2D-B041-492C-AD49-8B4B7DD14629}" destId="{8615B672-0D1F-4932-9521-32EDEE093719}" srcOrd="2" destOrd="0" presId="urn:microsoft.com/office/officeart/2005/8/layout/hList7"/>
    <dgm:cxn modelId="{F435D04A-2D8E-4389-95A4-6F714785DC53}" type="presParOf" srcId="{90A63C2D-B041-492C-AD49-8B4B7DD14629}" destId="{0A458DAE-AE76-4BCC-AA6F-54E5B9C182E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4DAB53-8DF8-4290-B4BB-44C44C638F36}">
      <dsp:nvSpPr>
        <dsp:cNvPr id="0" name=""/>
        <dsp:cNvSpPr/>
      </dsp:nvSpPr>
      <dsp:spPr>
        <a:xfrm>
          <a:off x="0" y="0"/>
          <a:ext cx="11507637" cy="57247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1376" tIns="341376" rIns="341376" bIns="341376" numCol="1" spcCol="1270" anchor="t" anchorCtr="1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b="1" kern="1200" dirty="0">
              <a:solidFill>
                <a:srgbClr val="FFFF00"/>
              </a:solidFill>
            </a:rPr>
            <a:t>How can I Fix This?</a:t>
          </a: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3600" b="1" kern="1200" dirty="0"/>
            <a:t>An error just happened, how do I figure this out?</a:t>
          </a: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3600" b="1" kern="1200" dirty="0"/>
            <a:t>I wish I could decipher these TraCS errors!</a:t>
          </a:r>
        </a:p>
      </dsp:txBody>
      <dsp:txXfrm>
        <a:off x="0" y="2289908"/>
        <a:ext cx="11507637" cy="2289908"/>
      </dsp:txXfrm>
    </dsp:sp>
    <dsp:sp modelId="{4E6DF6E2-C678-4BA0-9378-C0EA764149E3}">
      <dsp:nvSpPr>
        <dsp:cNvPr id="0" name=""/>
        <dsp:cNvSpPr/>
      </dsp:nvSpPr>
      <dsp:spPr>
        <a:xfrm>
          <a:off x="4800644" y="343486"/>
          <a:ext cx="1906348" cy="190634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E13EBE4-25D2-4245-AF04-C1FD5C997F66}">
      <dsp:nvSpPr>
        <dsp:cNvPr id="0" name=""/>
        <dsp:cNvSpPr/>
      </dsp:nvSpPr>
      <dsp:spPr>
        <a:xfrm>
          <a:off x="8772868" y="4615594"/>
          <a:ext cx="2394467" cy="893107"/>
        </a:xfrm>
        <a:prstGeom prst="rightArrow">
          <a:avLst/>
        </a:prstGeom>
        <a:blipFill rotWithShape="0">
          <a:blip xmlns:r="http://schemas.openxmlformats.org/officeDocument/2006/relationships" r:embed="rId2"/>
          <a:srcRect/>
          <a:stretch>
            <a:fillRect l="-180000" r="-180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4DAB53-8DF8-4290-B4BB-44C44C638F36}">
      <dsp:nvSpPr>
        <dsp:cNvPr id="0" name=""/>
        <dsp:cNvSpPr/>
      </dsp:nvSpPr>
      <dsp:spPr>
        <a:xfrm>
          <a:off x="0" y="0"/>
          <a:ext cx="3827601" cy="57247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1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FFFF00"/>
              </a:solidFill>
            </a:rPr>
            <a:t>Have You Ever Thought How Can I Fix This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000" b="1" kern="1200" dirty="0"/>
            <a:t>This error just happened, how do I best figure this out?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endParaRPr lang="en-US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000" b="1" kern="1200" dirty="0"/>
            <a:t>If I only knew how to decipher these TraCS errors!</a:t>
          </a:r>
        </a:p>
      </dsp:txBody>
      <dsp:txXfrm>
        <a:off x="0" y="2289908"/>
        <a:ext cx="3827601" cy="2289908"/>
      </dsp:txXfrm>
    </dsp:sp>
    <dsp:sp modelId="{4E6DF6E2-C678-4BA0-9378-C0EA764149E3}">
      <dsp:nvSpPr>
        <dsp:cNvPr id="0" name=""/>
        <dsp:cNvSpPr/>
      </dsp:nvSpPr>
      <dsp:spPr>
        <a:xfrm>
          <a:off x="963086" y="343486"/>
          <a:ext cx="1906348" cy="190634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C294793-93A8-4851-A60A-790EBFD59E7E}">
      <dsp:nvSpPr>
        <dsp:cNvPr id="0" name=""/>
        <dsp:cNvSpPr/>
      </dsp:nvSpPr>
      <dsp:spPr>
        <a:xfrm>
          <a:off x="7889780" y="0"/>
          <a:ext cx="3827601" cy="57247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1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FFFF00"/>
              </a:solidFill>
            </a:rPr>
            <a:t>Increase Work Efficiency and Reduce Stress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000" b="1" kern="1200" dirty="0"/>
            <a:t>You can pass this knowledge on to other department staff.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endParaRPr lang="en-US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000" b="1" kern="1200" dirty="0"/>
            <a:t>Spend less time on the phone or emailing the TraCS Help Desk . </a:t>
          </a:r>
        </a:p>
      </dsp:txBody>
      <dsp:txXfrm>
        <a:off x="7889780" y="2289908"/>
        <a:ext cx="3827601" cy="2289908"/>
      </dsp:txXfrm>
    </dsp:sp>
    <dsp:sp modelId="{E1158B23-4E07-462C-8D03-1D936A9F39A8}">
      <dsp:nvSpPr>
        <dsp:cNvPr id="0" name=""/>
        <dsp:cNvSpPr/>
      </dsp:nvSpPr>
      <dsp:spPr>
        <a:xfrm>
          <a:off x="8727840" y="211357"/>
          <a:ext cx="1906348" cy="1906348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796CE22-3564-42E2-9C63-DDECC54E5F95}">
      <dsp:nvSpPr>
        <dsp:cNvPr id="0" name=""/>
        <dsp:cNvSpPr/>
      </dsp:nvSpPr>
      <dsp:spPr>
        <a:xfrm>
          <a:off x="3945196" y="0"/>
          <a:ext cx="3827601" cy="57247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1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FFFF00"/>
              </a:solidFill>
            </a:rPr>
            <a:t>Parse Out the Crucial Information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rgbClr val="FFFF0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000" b="1" kern="1200" dirty="0"/>
            <a:t>We will discuss the logs within the TraCS software.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endParaRPr lang="en-US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000" b="1" kern="1200" dirty="0"/>
            <a:t>These tools assist in reading and understanding the errors.</a:t>
          </a:r>
        </a:p>
      </dsp:txBody>
      <dsp:txXfrm>
        <a:off x="3945196" y="2289908"/>
        <a:ext cx="3827601" cy="2289908"/>
      </dsp:txXfrm>
    </dsp:sp>
    <dsp:sp modelId="{0A458DAE-AE76-4BCC-AA6F-54E5B9C182E3}">
      <dsp:nvSpPr>
        <dsp:cNvPr id="0" name=""/>
        <dsp:cNvSpPr/>
      </dsp:nvSpPr>
      <dsp:spPr>
        <a:xfrm>
          <a:off x="4945079" y="360948"/>
          <a:ext cx="1906348" cy="1906348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E13EBE4-25D2-4245-AF04-C1FD5C997F66}">
      <dsp:nvSpPr>
        <dsp:cNvPr id="0" name=""/>
        <dsp:cNvSpPr/>
      </dsp:nvSpPr>
      <dsp:spPr>
        <a:xfrm>
          <a:off x="468695" y="4579816"/>
          <a:ext cx="10779991" cy="858715"/>
        </a:xfrm>
        <a:prstGeom prst="notchedRightArrow">
          <a:avLst/>
        </a:prstGeom>
        <a:gradFill flip="none" rotWithShape="1">
          <a:gsLst>
            <a:gs pos="100000">
              <a:srgbClr val="FFBE05"/>
            </a:gs>
            <a:gs pos="68000">
              <a:srgbClr val="D8B846"/>
            </a:gs>
            <a:gs pos="30000">
              <a:schemeClr val="bg2"/>
            </a:gs>
            <a:gs pos="4000">
              <a:schemeClr val="bg1"/>
            </a:gs>
          </a:gsLst>
          <a:lin ang="0" scaled="1"/>
          <a:tileRect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30" tIns="48315" rIns="96630" bIns="48315" rtlCol="0"/>
          <a:lstStyle>
            <a:lvl1pPr algn="l">
              <a:defRPr sz="12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30" tIns="48315" rIns="96630" bIns="48315" rtlCol="0"/>
          <a:lstStyle>
            <a:lvl1pPr algn="r">
              <a:defRPr sz="1200"/>
            </a:lvl1pPr>
          </a:lstStyle>
          <a:p>
            <a:fld id="{E387A35C-FE16-4401-8225-4521579CB0E4}" type="datetimeFigureOut">
              <a:rPr lang="en-US" smtClean="0"/>
              <a:t>10/1/2019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6"/>
            <a:ext cx="3169920" cy="481726"/>
          </a:xfrm>
          <a:prstGeom prst="rect">
            <a:avLst/>
          </a:prstGeom>
        </p:spPr>
        <p:txBody>
          <a:bodyPr vert="horz" lIns="96630" tIns="48315" rIns="96630" bIns="48315" rtlCol="0" anchor="b"/>
          <a:lstStyle>
            <a:lvl1pPr algn="l">
              <a:defRPr sz="1200"/>
            </a:lvl1pPr>
          </a:lstStyle>
          <a:p>
            <a:r>
              <a:rPr lang="en-US" dirty="0"/>
              <a:t>Wisconsin Department of Transportation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6"/>
            <a:ext cx="3169920" cy="481726"/>
          </a:xfrm>
          <a:prstGeom prst="rect">
            <a:avLst/>
          </a:prstGeom>
        </p:spPr>
        <p:txBody>
          <a:bodyPr vert="horz" lIns="96630" tIns="48315" rIns="96630" bIns="48315" rtlCol="0" anchor="b"/>
          <a:lstStyle>
            <a:lvl1pPr algn="r">
              <a:defRPr sz="1200"/>
            </a:lvl1pPr>
          </a:lstStyle>
          <a:p>
            <a:fld id="{230065EF-5B0B-4527-B697-707380E472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16072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18T16:09:57.360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DBFDDA02-9F01-45C1-BF11-C9918CE0F95A}" emma:medium="tactile" emma:mode="ink">
          <msink:context xmlns:msink="http://schemas.microsoft.com/ink/2010/main" type="writingRegion" rotatedBoundingBox="1173,1125 1188,1125 1188,1140 1173,1140"/>
        </emma:interpretation>
      </emma:emma>
    </inkml:annotationXML>
    <inkml:traceGroup>
      <inkml:annotationXML>
        <emma:emma xmlns:emma="http://www.w3.org/2003/04/emma" version="1.0">
          <emma:interpretation id="{2EF3A6D8-2DBA-44EA-BB84-F71448F32D89}" emma:medium="tactile" emma:mode="ink">
            <msink:context xmlns:msink="http://schemas.microsoft.com/ink/2010/main" type="paragraph" rotatedBoundingBox="1173,1125 1188,1125 1188,1140 1173,114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095C8D4-FFF5-4492-B995-6C18F77D0B29}" emma:medium="tactile" emma:mode="ink">
              <msink:context xmlns:msink="http://schemas.microsoft.com/ink/2010/main" type="line" rotatedBoundingBox="1173,1125 1188,1125 1188,1140 1173,1140"/>
            </emma:interpretation>
          </emma:emma>
        </inkml:annotationXML>
        <inkml:traceGroup>
          <inkml:annotationXML>
            <emma:emma xmlns:emma="http://www.w3.org/2003/04/emma" version="1.0">
              <emma:interpretation id="{3D22B72E-8A8E-4226-8662-1F1CB26AC21B}" emma:medium="tactile" emma:mode="ink">
                <msink:context xmlns:msink="http://schemas.microsoft.com/ink/2010/main" type="inkWord" rotatedBoundingBox="1173,1125 1188,1125 1188,1140 1173,1140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1 1 0,'0'0'224,"0"0"-32,0 0-96,0 0 65,0 0-33,0 0 32,0 0 128,0 0 0,0 0-95,0 0-1,0 0-64,0 0-64,0 0-32,0 0 0,0 0 32,0 0-32,0 0-32,0 0 0,0 0 0,0 0 32,0 0-32,0 0 0,0 0 0,0 0 0,0 0-32,0 0-192,0 0-96,0 0-97,0 0-223,0 0-33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8-08-07T19:00:56.27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33 1 384,'0'0'417,"0"0"-97,0 0 0,0 0-31,0 0-1,0 0-160,0 0 32,0 0-32,0 0-96,0 0 64,0 0-64,0 0 65,0 0-33,0 0-32,-32 0 0,32 0 0,0 0 0,0 0-32,0 0 0,0 0 0,0 0 0,0 0 0,0 0-32,0 0-96,0 0-129,0 0-95,0 0-128,0 0-353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30" tIns="48315" rIns="96630" bIns="48315" rtlCol="0"/>
          <a:lstStyle>
            <a:lvl1pPr algn="l">
              <a:defRPr sz="12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30" tIns="48315" rIns="96630" bIns="48315" rtlCol="0"/>
          <a:lstStyle>
            <a:lvl1pPr algn="r">
              <a:defRPr sz="1200"/>
            </a:lvl1pPr>
          </a:lstStyle>
          <a:p>
            <a:fld id="{8B8B34B4-0DAC-4C17-B484-320AB1570CDC}" type="datetimeFigureOut">
              <a:rPr lang="en-US" smtClean="0"/>
              <a:t>10/1/2019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6288" y="1200150"/>
            <a:ext cx="5762625" cy="3241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0" tIns="48315" rIns="96630" bIns="4831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8"/>
            <a:ext cx="5852160" cy="3780473"/>
          </a:xfrm>
          <a:prstGeom prst="rect">
            <a:avLst/>
          </a:prstGeom>
        </p:spPr>
        <p:txBody>
          <a:bodyPr vert="horz" lIns="96630" tIns="48315" rIns="96630" bIns="4831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6"/>
            <a:ext cx="3169920" cy="481726"/>
          </a:xfrm>
          <a:prstGeom prst="rect">
            <a:avLst/>
          </a:prstGeom>
        </p:spPr>
        <p:txBody>
          <a:bodyPr vert="horz" lIns="96630" tIns="48315" rIns="96630" bIns="48315" rtlCol="0" anchor="b"/>
          <a:lstStyle>
            <a:lvl1pPr algn="l">
              <a:defRPr sz="1200"/>
            </a:lvl1pPr>
          </a:lstStyle>
          <a:p>
            <a:r>
              <a:rPr lang="en-US" dirty="0"/>
              <a:t>Wisconsin Department of Transportation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6"/>
            <a:ext cx="3169920" cy="481726"/>
          </a:xfrm>
          <a:prstGeom prst="rect">
            <a:avLst/>
          </a:prstGeom>
        </p:spPr>
        <p:txBody>
          <a:bodyPr vert="horz" lIns="96630" tIns="48315" rIns="96630" bIns="48315" rtlCol="0" anchor="b"/>
          <a:lstStyle>
            <a:lvl1pPr algn="r">
              <a:defRPr sz="1200"/>
            </a:lvl1pPr>
          </a:lstStyle>
          <a:p>
            <a:fld id="{A3688F50-7C5E-4630-BBD8-8950DF35AB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81315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67431" y="4608759"/>
            <a:ext cx="5852160" cy="3780473"/>
          </a:xfrm>
        </p:spPr>
        <p:txBody>
          <a:bodyPr/>
          <a:lstStyle/>
          <a:p>
            <a:endParaRPr lang="en-US" sz="17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754781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Diagram Tool Overflow Errors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2630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Fall Update Errors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Watch for the Special Instructions.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2401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TraCS Shows You Many Different Symbols</a:t>
            </a:r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chemeClr val="bg1"/>
                </a:solidFill>
              </a:rPr>
              <a:t>The INFORMATION symbol shows issues with the handling of forms. Archiving/Unarchiving, Lock/Unlocking, etc.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367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These Symbols Vary Depending On Action Being Performed</a:t>
            </a:r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chemeClr val="bg1"/>
                </a:solidFill>
              </a:rPr>
              <a:t>The WARNING symbol will show up with a specific message. For the most part this will always be an error message too.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96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Reading Error Messages - Helps Guide You</a:t>
            </a:r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chemeClr val="bg1"/>
                </a:solidFill>
              </a:rPr>
              <a:t>The ERROR symbol always gives the most detail; and while all symbols are important, pay close attention to this one.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3502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Be Careful to Answer Correctly</a:t>
            </a:r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chemeClr val="bg1"/>
                </a:solidFill>
              </a:rPr>
              <a:t>The QUESTION symbol is used to just make sure you want to perform certain actions before continuing.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4883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What Are The Benefits?</a:t>
            </a:r>
          </a:p>
          <a:p>
            <a:endParaRPr lang="en-US" sz="12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12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Increase Your Efficiency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Pass On The Knowledge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Not Waiting for TraCS Help Desk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Get Home On Time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Reduced Stress</a:t>
            </a:r>
            <a:endParaRPr lang="en-US" b="0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2140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How Do You Get Errors</a:t>
            </a:r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first way to get an error report: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>
                <a:latin typeface="+mn-lt"/>
                <a:cs typeface="Segoe UI" panose="020B0502040204020203" pitchFamily="34" charset="0"/>
              </a:rPr>
              <a:t>By using the TraCS Log Button from any Office Computer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2550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How Do You Get Errors</a:t>
            </a:r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first way to get an error report: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>
                <a:latin typeface="+mn-lt"/>
                <a:cs typeface="Segoe UI" panose="020B0502040204020203" pitchFamily="34" charset="0"/>
              </a:rPr>
              <a:t>By using the TraCS Log Button from any Office Computer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>
                <a:solidFill>
                  <a:srgbClr val="FFFF00"/>
                </a:solidFill>
                <a:latin typeface="+mn-lt"/>
                <a:cs typeface="Segoe UI" panose="020B0502040204020203" pitchFamily="34" charset="0"/>
              </a:rPr>
              <a:t>After Transmission from an Office Computer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="0" dirty="0"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41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How Do You Get Errors</a:t>
            </a:r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first way to get an error report: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>
                <a:latin typeface="+mn-lt"/>
                <a:cs typeface="Segoe UI" panose="020B0502040204020203" pitchFamily="34" charset="0"/>
              </a:rPr>
              <a:t>By using the TraCS Log Button from any Office Computer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>
                <a:solidFill>
                  <a:srgbClr val="FFFF00"/>
                </a:solidFill>
                <a:latin typeface="+mn-lt"/>
                <a:cs typeface="Segoe UI" panose="020B0502040204020203" pitchFamily="34" charset="0"/>
              </a:rPr>
              <a:t>After Transmission from an Office Computer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>
                <a:solidFill>
                  <a:srgbClr val="FFFF00"/>
                </a:solidFill>
                <a:latin typeface="+mn-lt"/>
                <a:cs typeface="Segoe UI" panose="020B0502040204020203" pitchFamily="34" charset="0"/>
              </a:rPr>
              <a:t>After a Start-Shift or End-Shift from either a Mobile unit or Office machine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898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700" dirty="0">
                <a:latin typeface="Segoe UI" panose="020B0502040204020203" pitchFamily="34" charset="0"/>
                <a:cs typeface="Segoe UI" panose="020B0502040204020203" pitchFamily="34" charset="0"/>
              </a:rPr>
              <a:t>Topics</a:t>
            </a:r>
          </a:p>
          <a:p>
            <a:endParaRPr lang="en-US" sz="17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700" dirty="0">
                <a:latin typeface="Segoe UI" panose="020B0502040204020203" pitchFamily="34" charset="0"/>
                <a:cs typeface="Segoe UI" panose="020B0502040204020203" pitchFamily="34" charset="0"/>
              </a:rPr>
              <a:t>Variety of Errors</a:t>
            </a:r>
          </a:p>
          <a:p>
            <a:r>
              <a:rPr lang="en-US" sz="1700" dirty="0">
                <a:latin typeface="Segoe UI" panose="020B0502040204020203" pitchFamily="34" charset="0"/>
                <a:cs typeface="Segoe UI" panose="020B0502040204020203" pitchFamily="34" charset="0"/>
              </a:rPr>
              <a:t>How Do I Get Errors</a:t>
            </a:r>
          </a:p>
          <a:p>
            <a:r>
              <a:rPr lang="en-US" sz="1700" dirty="0">
                <a:latin typeface="Segoe UI" panose="020B0502040204020203" pitchFamily="34" charset="0"/>
                <a:cs typeface="Segoe UI" panose="020B0502040204020203" pitchFamily="34" charset="0"/>
              </a:rPr>
              <a:t>Details Within Error</a:t>
            </a:r>
          </a:p>
          <a:p>
            <a:r>
              <a:rPr lang="en-US" sz="1700" dirty="0">
                <a:latin typeface="Segoe UI" panose="020B0502040204020203" pitchFamily="34" charset="0"/>
                <a:cs typeface="Segoe UI" panose="020B0502040204020203" pitchFamily="34" charset="0"/>
              </a:rPr>
              <a:t>Explain Export Functions</a:t>
            </a:r>
          </a:p>
          <a:p>
            <a:r>
              <a:rPr lang="en-US" sz="1700" dirty="0">
                <a:latin typeface="Segoe UI" panose="020B0502040204020203" pitchFamily="34" charset="0"/>
                <a:cs typeface="Segoe UI" panose="020B0502040204020203" pitchFamily="34" charset="0"/>
              </a:rPr>
              <a:t>Explain Communication Function</a:t>
            </a:r>
          </a:p>
          <a:p>
            <a:r>
              <a:rPr lang="en-US" sz="1700" dirty="0">
                <a:latin typeface="Segoe UI" panose="020B0502040204020203" pitchFamily="34" charset="0"/>
                <a:cs typeface="Segoe UI" panose="020B0502040204020203" pitchFamily="34" charset="0"/>
              </a:rPr>
              <a:t>Difference In Access Levels</a:t>
            </a:r>
          </a:p>
          <a:p>
            <a:r>
              <a:rPr lang="en-US" sz="1700" dirty="0">
                <a:latin typeface="Segoe UI" panose="020B0502040204020203" pitchFamily="34" charset="0"/>
                <a:cs typeface="Segoe UI" panose="020B0502040204020203" pitchFamily="34" charset="0"/>
              </a:rPr>
              <a:t>Question &amp; Answer Time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3322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Lets Breakdown the Different Ways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endParaRPr lang="en-US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u="sng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Method #1 – TraCS Log Button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Segoe UI" panose="020B0502040204020203" pitchFamily="34" charset="0"/>
              </a:rPr>
              <a:t>By using the TraCS Log Button from any Office or Mobile Computer</a:t>
            </a:r>
          </a:p>
          <a:p>
            <a:endParaRPr lang="en-US" b="0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You can choose a single form or multiple forms to view.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This feature is available from office machines as well as the squad cars.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518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Use the TraCS Log Button from an Office Computer.</a:t>
            </a:r>
          </a:p>
          <a:p>
            <a:endParaRPr lang="en-US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First “Highlight” the form in question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Second choose the “View” tab on the top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Finally “Press” the TraCS Log button.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1913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Continue</a:t>
            </a:r>
            <a:r>
              <a:rPr lang="en-US" sz="1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 Breakdown of Different Ways</a:t>
            </a:r>
          </a:p>
          <a:p>
            <a:endParaRPr lang="en-US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u="sng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Method #2 – Transmissions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Segoe UI" panose="020B0502040204020203" pitchFamily="34" charset="0"/>
              </a:rPr>
              <a:t>After Transmitting from an Office Computer</a:t>
            </a:r>
          </a:p>
          <a:p>
            <a:endParaRPr lang="en-US" b="0" dirty="0">
              <a:solidFill>
                <a:schemeClr val="tx1"/>
              </a:solidFill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Pay Attention to the Symbols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Get Details</a:t>
            </a:r>
          </a:p>
          <a:p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2811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2228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1622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8861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9758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5072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8080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147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Various Errors Occur Within TraCS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412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7324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7525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l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Details Help Tell Us What Was The Problem</a:t>
            </a:r>
          </a:p>
          <a:p>
            <a:pPr lvl="0" algn="l"/>
            <a:endParaRPr lang="en-US" sz="2400" b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l"/>
            <a:r>
              <a:rPr lang="en-US" sz="2400" b="0" u="sng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Look for the word “FAILED”</a:t>
            </a:r>
          </a:p>
          <a:p>
            <a:pPr lvl="0" algn="l"/>
            <a:endParaRPr lang="en-US" sz="2400" b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r>
              <a:rPr lang="en-US" sz="24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From here we can see the different parts of the log.</a:t>
            </a:r>
          </a:p>
          <a:p>
            <a:pPr marL="1428750" lvl="2" indent="-514350">
              <a:buFont typeface="+mj-lt"/>
              <a:buAutoNum type="alphaLcPeriod"/>
            </a:pPr>
            <a:r>
              <a:rPr lang="en-US" sz="24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Command being run.</a:t>
            </a:r>
          </a:p>
          <a:p>
            <a:pPr marL="1428750" lvl="2" indent="-514350">
              <a:buFont typeface="+mj-lt"/>
              <a:buAutoNum type="alphaLcParenR" startAt="2"/>
            </a:pPr>
            <a:r>
              <a:rPr lang="en-US" sz="24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Instruction Type =</a:t>
            </a:r>
          </a:p>
          <a:p>
            <a:pPr marL="1428750" lvl="2" indent="-514350">
              <a:buFont typeface="+mj-lt"/>
              <a:buAutoNum type="alphaLcParenR" startAt="2"/>
            </a:pPr>
            <a:r>
              <a:rPr lang="en-US" sz="24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Instruction Name =</a:t>
            </a:r>
          </a:p>
          <a:p>
            <a:pPr marL="1428750" lvl="2" indent="-514350">
              <a:buFont typeface="+mj-lt"/>
              <a:buAutoNum type="alphaLcParenR" startAt="2"/>
            </a:pPr>
            <a:r>
              <a:rPr lang="en-US" sz="24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Successful or Failed</a:t>
            </a:r>
          </a:p>
          <a:p>
            <a:pPr marL="914400" lvl="2" indent="0">
              <a:buFont typeface="+mj-lt"/>
              <a:buNone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11687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Explaining the Export Function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command is telling us that TraCS is doing an </a:t>
            </a:r>
            <a:r>
              <a:rPr lang="en-US" sz="1800" b="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EXPORT FUNCTION</a:t>
            </a:r>
          </a:p>
          <a:p>
            <a:pPr lvl="0" algn="l"/>
            <a:endParaRPr lang="en-US" sz="17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3413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7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4797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l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This Tells us it’s Going to ”WIJIS” or other State Levels</a:t>
            </a:r>
          </a:p>
          <a:p>
            <a:pPr lvl="1" algn="ctr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 are exporting an XML file to the WIJIS folder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Inside the WIJIS folder will be and NTC folder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Forms have their own folders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whole process is done to get the form(s) ready for Transmission to the state level as well as your RMS</a:t>
            </a:r>
          </a:p>
          <a:p>
            <a:pPr lvl="0" algn="l"/>
            <a:endParaRPr lang="en-US" sz="17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1714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This line tells us it’s going to your RMS folder</a:t>
            </a:r>
          </a:p>
          <a:p>
            <a:pPr marL="914400" lvl="1" indent="-457200" algn="ctr">
              <a:buFont typeface="Arial" panose="020B0604020202020204" pitchFamily="34" charset="0"/>
              <a:buChar char="•"/>
            </a:pPr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ExportRMS instruction type is being performed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xmlToRMS instruction name will place the form into the correct folder for your RMS software to process it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Now were ready for the communications (Transmit) process</a:t>
            </a:r>
          </a:p>
          <a:p>
            <a:pPr algn="ctr"/>
            <a:endParaRPr lang="en-US" sz="5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9911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l"/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Let’s take a brief look at the folders</a:t>
            </a:r>
          </a:p>
          <a:p>
            <a:pPr lvl="0" algn="l"/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TraCS is getting the forms from.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TraCS is placing these forms after.</a:t>
            </a:r>
          </a:p>
          <a:p>
            <a:pPr lvl="0" algn="l"/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5469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505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will notice that TraCS separates these functions and there are folders for </a:t>
            </a:r>
            <a:r>
              <a:rPr lang="en-US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RMS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CRASH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</a:t>
            </a:r>
            <a:r>
              <a:rPr lang="en-US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WIJIS</a:t>
            </a:r>
          </a:p>
          <a:p>
            <a:pPr defTabSz="950513">
              <a:defRPr/>
            </a:pPr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2430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Different Folders – Different Forms</a:t>
            </a: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These folders are local to that machine.</a:t>
            </a:r>
          </a:p>
          <a:p>
            <a:pPr lvl="1"/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 the ‘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C-drive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of the computer that has done the Transmitting.</a:t>
            </a:r>
          </a:p>
          <a:p>
            <a:pPr lvl="1"/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C:\ProgramData\TraCS\Communications\Transmission\WIJIS\...</a:t>
            </a:r>
          </a:p>
          <a:p>
            <a:endParaRPr lang="en-US" sz="17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8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Database Errors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84041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Within those folders are the specific forms.</a:t>
            </a:r>
            <a:endParaRPr lang="en-US" dirty="0"/>
          </a:p>
          <a:p>
            <a:pPr lvl="1"/>
            <a:endParaRPr lang="en-US" dirty="0"/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These folders should be blank.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we see items in these folders, the state and/or your RMS software most likely has not gotten the form(s).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68947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0513">
              <a:defRPr/>
            </a:pPr>
            <a:endParaRPr lang="en-US" sz="17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79022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Now lets look at the Communications Function</a:t>
            </a:r>
          </a:p>
          <a:p>
            <a:endParaRPr lang="en-US" sz="17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17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Again, just being able to read through these logs when errors come up will benefit you and your fellow officers.</a:t>
            </a:r>
          </a:p>
          <a:p>
            <a:endParaRPr lang="en-US" sz="17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06652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command tells us that TraCS is doing it’s communication instruction.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may be more familiar with the term </a:t>
            </a:r>
            <a:r>
              <a:rPr lang="en-US" sz="2400" b="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TransComm.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These settings are within the </a:t>
            </a:r>
            <a:r>
              <a:rPr lang="en-US" sz="2400" b="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TraCS Configuration Manager.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Only change the TransComm settings to your RMS provider.</a:t>
            </a:r>
            <a:endParaRPr lang="en-US" sz="2400" b="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 NOT TOUCH THE STATE LEVEL SETTINGS.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4683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Is TransComm?</a:t>
            </a:r>
          </a:p>
          <a:p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Transmitting to State Level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Exporting to Records Management System (RMS)</a:t>
            </a:r>
            <a:endParaRPr lang="en-US" b="0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Do You Change These Settings?</a:t>
            </a:r>
          </a:p>
          <a:p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Located in the TraCS Configuration Manager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System Admin Access Level</a:t>
            </a: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Why Would You Change These Settings?</a:t>
            </a:r>
          </a:p>
          <a:p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Adding/Changing RMS Vendor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Change Image File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91979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The TraCS Log output is determined by Access Levels.</a:t>
            </a:r>
          </a:p>
          <a:p>
            <a:endParaRPr lang="en-US" sz="17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17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u="sng" dirty="0">
                <a:solidFill>
                  <a:srgbClr val="FFFF00"/>
                </a:solidFill>
              </a:rPr>
              <a:t>Heads Up - FYI</a:t>
            </a:r>
          </a:p>
          <a:p>
            <a:endParaRPr lang="en-US" sz="17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r>
              <a:rPr lang="en-US" sz="1800" dirty="0">
                <a:solidFill>
                  <a:schemeClr val="bg1"/>
                </a:solidFill>
              </a:rPr>
              <a:t>As of right now, future Baseline Releases will not have </a:t>
            </a:r>
            <a:r>
              <a:rPr lang="en-US" sz="1800" b="0" dirty="0">
                <a:solidFill>
                  <a:srgbClr val="FF0000"/>
                </a:solidFill>
                <a:highlight>
                  <a:srgbClr val="C0C0C0"/>
                </a:highlight>
              </a:rPr>
              <a:t>red</a:t>
            </a:r>
            <a:r>
              <a:rPr lang="en-US" sz="1800" b="1" dirty="0">
                <a:solidFill>
                  <a:srgbClr val="FF0000"/>
                </a:solidFill>
                <a:highlight>
                  <a:srgbClr val="C0C0C0"/>
                </a:highlight>
              </a:rPr>
              <a:t> </a:t>
            </a:r>
            <a:r>
              <a:rPr lang="en-US" sz="1800" dirty="0">
                <a:solidFill>
                  <a:schemeClr val="bg1"/>
                </a:solidFill>
              </a:rPr>
              <a:t>error messages. </a:t>
            </a:r>
          </a:p>
          <a:p>
            <a:pPr algn="l"/>
            <a:r>
              <a:rPr lang="en-US" sz="1800" dirty="0">
                <a:solidFill>
                  <a:schemeClr val="bg1"/>
                </a:solidFill>
              </a:rPr>
              <a:t>We have expressed our opinion on this in hopes of keeping the text color</a:t>
            </a:r>
          </a:p>
          <a:p>
            <a:endParaRPr lang="en-US" sz="17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9045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Officers Access Level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1400" b="0" u="sng" dirty="0">
                <a:solidFill>
                  <a:schemeClr val="bg1"/>
                </a:solidFill>
              </a:rPr>
              <a:t>Officers can only see their own form(s).</a:t>
            </a:r>
          </a:p>
          <a:p>
            <a:endParaRPr lang="en-US" sz="1400" b="0" u="sng" dirty="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chemeClr val="bg1"/>
                </a:solidFill>
              </a:rPr>
              <a:t>Date and time form was created.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chemeClr val="bg1"/>
                </a:solidFill>
              </a:rPr>
              <a:t>Date and time form was validated.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chemeClr val="bg1"/>
                </a:solidFill>
              </a:rPr>
              <a:t>Form Name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chemeClr val="bg1"/>
                </a:solidFill>
              </a:rPr>
              <a:t>Form Number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chemeClr val="bg1"/>
                </a:solidFill>
              </a:rPr>
              <a:t>User ID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chemeClr val="bg1"/>
                </a:solidFill>
              </a:rPr>
              <a:t>Machine the form was created 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chemeClr val="bg1"/>
                </a:solidFill>
              </a:rPr>
              <a:t>Location ID</a:t>
            </a:r>
            <a:r>
              <a:rPr lang="en-US" sz="1200" b="0" dirty="0">
                <a:solidFill>
                  <a:srgbClr val="FFFF00"/>
                </a:solidFill>
              </a:rPr>
              <a:t>*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b="1" dirty="0">
              <a:solidFill>
                <a:schemeClr val="bg1"/>
              </a:solidFill>
            </a:endParaRPr>
          </a:p>
          <a:p>
            <a:r>
              <a:rPr lang="en-US" sz="1100" b="0" dirty="0">
                <a:solidFill>
                  <a:srgbClr val="FFFF00"/>
                </a:solidFill>
              </a:rPr>
              <a:t>*This is important when officers are doing citations “On Behalf Of” another agency.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91337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Supervisor Access Level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1200" b="0" u="sng" dirty="0">
                <a:solidFill>
                  <a:srgbClr val="FFFF00"/>
                </a:solidFill>
              </a:rPr>
              <a:t>Supervisors are able to see other officers forms and more detail. </a:t>
            </a:r>
          </a:p>
          <a:p>
            <a:endParaRPr lang="en-US" sz="1200" b="0" u="sng" dirty="0">
              <a:solidFill>
                <a:srgbClr val="FFFF00"/>
              </a:solidFill>
            </a:endParaRPr>
          </a:p>
          <a:p>
            <a:pPr marL="457200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chemeClr val="bg1"/>
                </a:solidFill>
              </a:rPr>
              <a:t>When Form Printed</a:t>
            </a:r>
          </a:p>
          <a:p>
            <a:pPr marL="457200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chemeClr val="bg1"/>
                </a:solidFill>
              </a:rPr>
              <a:t>TransExport Action</a:t>
            </a:r>
          </a:p>
          <a:p>
            <a:pPr marL="457200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chemeClr val="bg1"/>
                </a:solidFill>
              </a:rPr>
              <a:t>State Export Path</a:t>
            </a:r>
          </a:p>
          <a:p>
            <a:pPr marL="457200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chemeClr val="bg1"/>
                </a:solidFill>
              </a:rPr>
              <a:t>RMS Export Created</a:t>
            </a:r>
          </a:p>
          <a:p>
            <a:pPr marL="457200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chemeClr val="bg1"/>
                </a:solidFill>
              </a:rPr>
              <a:t>Successful or Failed Transmission to State and RMS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58754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System Admin Access Level</a:t>
            </a:r>
          </a:p>
          <a:p>
            <a:endParaRPr lang="en-US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Most Detailed Report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Points Directly to Problem(s)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Only seen by the System Admin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12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Best Screenshot for Help Desk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21508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1200150"/>
            <a:ext cx="5762625" cy="3241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dirty="0">
                <a:solidFill>
                  <a:srgbClr val="FFFF00"/>
                </a:solidFill>
              </a:rPr>
              <a:t>Getting Familiar – Takes Time</a:t>
            </a:r>
          </a:p>
          <a:p>
            <a:endParaRPr lang="en-US" sz="1800" b="0" dirty="0">
              <a:solidFill>
                <a:srgbClr val="FFFF00"/>
              </a:solidFill>
            </a:endParaRPr>
          </a:p>
          <a:p>
            <a:endParaRPr lang="en-US" sz="1800" b="0" dirty="0">
              <a:solidFill>
                <a:srgbClr val="FFFF00"/>
              </a:solidFill>
            </a:endParaRPr>
          </a:p>
          <a:p>
            <a:r>
              <a:rPr lang="en-US" sz="1800" b="0" dirty="0">
                <a:solidFill>
                  <a:srgbClr val="FFFF00"/>
                </a:solidFill>
              </a:rPr>
              <a:t>What do we see: </a:t>
            </a:r>
            <a:r>
              <a:rPr lang="en-US" sz="1800" b="0" dirty="0">
                <a:solidFill>
                  <a:schemeClr val="bg1"/>
                </a:solidFill>
              </a:rPr>
              <a:t>We see that multiple forms had errors. Use this detail to find the problem and get the form fixed. Whether it’s a validation or transmission instruction.</a:t>
            </a:r>
          </a:p>
          <a:p>
            <a:r>
              <a:rPr lang="en-US" sz="1800" b="0" dirty="0">
                <a:solidFill>
                  <a:schemeClr val="bg1"/>
                </a:solidFill>
              </a:rPr>
              <a:t>This example tells us the form was re-opened, edited in the area that was causing the error, and finally transmitted successfully to the state.</a:t>
            </a:r>
          </a:p>
          <a:p>
            <a:endParaRPr lang="en-US" sz="17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948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Document Number Errors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22075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#1 TraCS Error: Shared Drives or Network is unavailable.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0286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7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91716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0513">
              <a:defRPr/>
            </a:pPr>
            <a:endParaRPr lang="en-US" sz="17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13711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Questions and Answer Time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807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Unable to Open Errors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946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Errors While Processing Updates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714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Replication Errors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43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Mapping (TLT) Errors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374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600" y="594360"/>
            <a:ext cx="109728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2163236"/>
            <a:ext cx="109728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2730496"/>
            <a:ext cx="109728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A02842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3505200"/>
            <a:ext cx="109728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4559300"/>
            <a:ext cx="109728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25" y="5299578"/>
            <a:ext cx="1524000" cy="1143000"/>
          </a:xfrm>
          <a:prstGeom prst="rect">
            <a:avLst/>
          </a:prstGeom>
          <a:effectLst>
            <a:outerShdw blurRad="190500" algn="ctr" rotWithShape="0">
              <a:schemeClr val="tx1">
                <a:lumMod val="50000"/>
                <a:lumOff val="50000"/>
                <a:alpha val="7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158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931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703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3875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45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3733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575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6050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693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8155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6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594360"/>
            <a:ext cx="105156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1" y="1930401"/>
            <a:ext cx="105156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31851" y="2743201"/>
            <a:ext cx="51562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57350" indent="-28575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99200" y="2743200"/>
            <a:ext cx="5048251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836267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600" y="594360"/>
            <a:ext cx="109728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 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2163236"/>
            <a:ext cx="109728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2730496"/>
            <a:ext cx="109728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DCC070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3505200"/>
            <a:ext cx="109728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or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4559300"/>
            <a:ext cx="109728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551" y="5299578"/>
            <a:ext cx="1524000" cy="114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206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5867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594360"/>
            <a:ext cx="105156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1" y="1930401"/>
            <a:ext cx="105156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31851" y="2743201"/>
            <a:ext cx="51562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99200" y="2743200"/>
            <a:ext cx="5048251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 rIns="91440" bIns="4572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2054623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594360"/>
            <a:ext cx="105156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1" y="1930401"/>
            <a:ext cx="105156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38200" y="2743201"/>
            <a:ext cx="105156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8094336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594360"/>
            <a:ext cx="105156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1" y="1930401"/>
            <a:ext cx="105156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831851" y="2743201"/>
            <a:ext cx="105156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843452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594360"/>
            <a:ext cx="105156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1" y="1930401"/>
            <a:ext cx="105156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38200" y="2743201"/>
            <a:ext cx="105156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2818768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2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594361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2286000"/>
            <a:ext cx="105156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247445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594360"/>
            <a:ext cx="105156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1" y="1930401"/>
            <a:ext cx="105156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831851" y="2743201"/>
            <a:ext cx="105156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8583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594360"/>
            <a:ext cx="105156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1" y="1930401"/>
            <a:ext cx="105156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38200" y="2743201"/>
            <a:ext cx="105156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E384B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157204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594360"/>
            <a:ext cx="105156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1" y="1930401"/>
            <a:ext cx="105156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38200" y="2743201"/>
            <a:ext cx="105156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3427511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848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69356-551A-45E9-9B1B-69D4A82B5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D344E6-CD18-4BD0-B37E-118E9E5DD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E6405B-FDF6-46F3-A583-CFA99DBCA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D0FB61-BF33-48E2-863B-4D320E78D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345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732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customXml" Target="../ink/ink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image" Target="../media/image5.emf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customXml" Target="../ink/ink2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768" y="4360550"/>
            <a:ext cx="5034629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" name="Ink 3"/>
              <p14:cNvContentPartPr/>
              <p14:nvPr userDrawn="1"/>
            </p14:nvContentPartPr>
            <p14:xfrm>
              <a:off x="563131" y="405245"/>
              <a:ext cx="480" cy="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51131" y="396245"/>
                <a:ext cx="24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8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75" r:id="rId3"/>
    <p:sldLayoutId id="2147483679" r:id="rId4"/>
    <p:sldLayoutId id="2147483676" r:id="rId5"/>
    <p:sldLayoutId id="2147483677" r:id="rId6"/>
    <p:sldLayoutId id="2147483681" r:id="rId7"/>
    <p:sldLayoutId id="214748373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4DEB6A-32F2-44B6-93EB-2B0CE81883EB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768" y="4360550"/>
            <a:ext cx="5034629" cy="24974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95E61E-2280-4AC1-8E97-5D21C183B98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68" y="4512950"/>
            <a:ext cx="5034629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33B47D9D-548C-4D62-9354-1E88A9755A41}"/>
                  </a:ext>
                </a:extLst>
              </p14:cNvPr>
              <p14:cNvContentPartPr/>
              <p14:nvPr userDrawn="1"/>
            </p14:nvContentPartPr>
            <p14:xfrm>
              <a:off x="2967124" y="1138497"/>
              <a:ext cx="1200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33B47D9D-548C-4D62-9354-1E88A9755A41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2958033" y="1129497"/>
                <a:ext cx="29818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B8000288-0195-4CCE-9AB9-8098D6C83E2C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91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63" r:id="rId14"/>
    <p:sldLayoutId id="2147483672" r:id="rId15"/>
    <p:sldLayoutId id="2147483670" r:id="rId16"/>
    <p:sldLayoutId id="214748368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Relationship Id="rId1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13" Type="http://schemas.openxmlformats.org/officeDocument/2006/relationships/image" Target="../media/image80.png"/><Relationship Id="rId3" Type="http://schemas.openxmlformats.org/officeDocument/2006/relationships/image" Target="../media/image70.JP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3.JPG"/><Relationship Id="rId11" Type="http://schemas.openxmlformats.org/officeDocument/2006/relationships/image" Target="../media/image78.png"/><Relationship Id="rId5" Type="http://schemas.openxmlformats.org/officeDocument/2006/relationships/image" Target="../media/image72.JPG"/><Relationship Id="rId10" Type="http://schemas.openxmlformats.org/officeDocument/2006/relationships/image" Target="../media/image77.svg"/><Relationship Id="rId4" Type="http://schemas.openxmlformats.org/officeDocument/2006/relationships/image" Target="../media/image71.JPG"/><Relationship Id="rId9" Type="http://schemas.openxmlformats.org/officeDocument/2006/relationships/image" Target="../media/image76.png"/><Relationship Id="rId14" Type="http://schemas.openxmlformats.org/officeDocument/2006/relationships/image" Target="../media/image8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750" y="1781977"/>
            <a:ext cx="11874137" cy="793872"/>
          </a:xfrm>
        </p:spPr>
        <p:txBody>
          <a:bodyPr>
            <a:noAutofit/>
          </a:bodyPr>
          <a:lstStyle/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2019 Badger TraCS User Conference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9488" y="3075632"/>
            <a:ext cx="5020235" cy="856468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David Malisch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9185" y="3529083"/>
            <a:ext cx="5020235" cy="54864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Badger TraCS Help Desk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6237" y="5701649"/>
            <a:ext cx="4154556" cy="385783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October</a:t>
            </a:r>
            <a:r>
              <a:rPr lang="en-US" sz="2400" dirty="0">
                <a:solidFill>
                  <a:srgbClr val="FFFF00"/>
                </a:solidFill>
                <a:latin typeface="+mn-lt"/>
                <a:cs typeface="Segoe UI" panose="020B0502040204020203" pitchFamily="34" charset="0"/>
              </a:rPr>
              <a:t> 16, 2019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1731FA-352E-4153-91FD-938D06C0E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21849" y="5185169"/>
            <a:ext cx="1177229" cy="1177229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25400"/>
          </a:effec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F66B8DA-AAAE-49BF-A304-3DBFC7FBE742}"/>
              </a:ext>
            </a:extLst>
          </p:cNvPr>
          <p:cNvSpPr txBox="1">
            <a:spLocks/>
          </p:cNvSpPr>
          <p:nvPr/>
        </p:nvSpPr>
        <p:spPr>
          <a:xfrm>
            <a:off x="206447" y="547268"/>
            <a:ext cx="11874137" cy="11808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6000" b="1" kern="1200" spc="1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66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Segoe UI" panose="020B0502040204020203" pitchFamily="34" charset="0"/>
              </a:rPr>
              <a:t>Common Errors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97BBD38A-0B0D-464E-BA8B-D519805924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28715" y="4779880"/>
            <a:ext cx="8229600" cy="623100"/>
          </a:xfrm>
        </p:spPr>
        <p:txBody>
          <a:bodyPr>
            <a:noAutofit/>
          </a:bodyPr>
          <a:lstStyle/>
          <a:p>
            <a:r>
              <a:rPr lang="en-US" sz="2400" spc="0" dirty="0">
                <a:solidFill>
                  <a:srgbClr val="FFFF00"/>
                </a:solidFill>
                <a:latin typeface="+mn-lt"/>
                <a:cs typeface="Segoe UI" panose="020B0502040204020203" pitchFamily="34" charset="0"/>
              </a:rPr>
              <a:t>Holiday Inn Hotel &amp; </a:t>
            </a:r>
            <a:r>
              <a:rPr lang="en-US" sz="2400" spc="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Convention</a:t>
            </a:r>
            <a:r>
              <a:rPr lang="en-US" sz="2400" spc="0" dirty="0">
                <a:solidFill>
                  <a:srgbClr val="FFFF00"/>
                </a:solidFill>
                <a:latin typeface="+mn-lt"/>
                <a:cs typeface="Segoe UI" panose="020B0502040204020203" pitchFamily="34" charset="0"/>
              </a:rPr>
              <a:t> Center</a:t>
            </a:r>
          </a:p>
          <a:p>
            <a:r>
              <a:rPr lang="en-US" sz="2400" spc="0" dirty="0">
                <a:solidFill>
                  <a:srgbClr val="FFFF00"/>
                </a:solidFill>
                <a:latin typeface="+mn-lt"/>
                <a:cs typeface="Segoe UI" panose="020B0502040204020203" pitchFamily="34" charset="0"/>
              </a:rPr>
              <a:t>1001 Amber Ave., </a:t>
            </a:r>
            <a:r>
              <a:rPr lang="en-US" sz="2400" spc="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Stevens</a:t>
            </a:r>
            <a:r>
              <a:rPr lang="en-US" sz="2400" spc="0" dirty="0">
                <a:solidFill>
                  <a:srgbClr val="FFFF00"/>
                </a:solidFill>
                <a:latin typeface="+mn-lt"/>
                <a:cs typeface="Segoe UI" panose="020B0502040204020203" pitchFamily="34" charset="0"/>
              </a:rPr>
              <a:t> Point, WI 54482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AD8CCDD-6B06-4C01-887F-570FAB3FC14A}"/>
              </a:ext>
            </a:extLst>
          </p:cNvPr>
          <p:cNvSpPr txBox="1">
            <a:spLocks/>
          </p:cNvSpPr>
          <p:nvPr/>
        </p:nvSpPr>
        <p:spPr>
          <a:xfrm>
            <a:off x="6582279" y="3071288"/>
            <a:ext cx="5020235" cy="8564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Juan Ortiz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24D86C5-B2CC-4F97-A55D-B39E2D248E0B}"/>
              </a:ext>
            </a:extLst>
          </p:cNvPr>
          <p:cNvSpPr txBox="1">
            <a:spLocks/>
          </p:cNvSpPr>
          <p:nvPr/>
        </p:nvSpPr>
        <p:spPr>
          <a:xfrm>
            <a:off x="6631976" y="3524739"/>
            <a:ext cx="5020235" cy="54864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ctr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 spc="1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Walworth County</a:t>
            </a:r>
          </a:p>
        </p:txBody>
      </p:sp>
    </p:spTree>
    <p:extLst>
      <p:ext uri="{BB962C8B-B14F-4D97-AF65-F5344CB8AC3E}">
        <p14:creationId xmlns:p14="http://schemas.microsoft.com/office/powerpoint/2010/main" val="2792416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BFD4AC-113F-48AC-881B-E168B7038A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92" y="1601599"/>
            <a:ext cx="10484216" cy="3365037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87556AC-A9FC-46BD-A6D6-CFEED0100FA4}"/>
              </a:ext>
            </a:extLst>
          </p:cNvPr>
          <p:cNvSpPr txBox="1">
            <a:spLocks/>
          </p:cNvSpPr>
          <p:nvPr/>
        </p:nvSpPr>
        <p:spPr>
          <a:xfrm>
            <a:off x="838200" y="465824"/>
            <a:ext cx="10515600" cy="6352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Diagram Tool Overflow Errors</a:t>
            </a:r>
          </a:p>
        </p:txBody>
      </p:sp>
    </p:spTree>
    <p:extLst>
      <p:ext uri="{BB962C8B-B14F-4D97-AF65-F5344CB8AC3E}">
        <p14:creationId xmlns:p14="http://schemas.microsoft.com/office/powerpoint/2010/main" val="12858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DE0F84-7AF5-47BD-A3FF-FA2AD722C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474" y="952867"/>
            <a:ext cx="4819048" cy="2304762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0FF6C6C-E416-4073-AADF-B36E533303CF}"/>
              </a:ext>
            </a:extLst>
          </p:cNvPr>
          <p:cNvSpPr txBox="1">
            <a:spLocks/>
          </p:cNvSpPr>
          <p:nvPr/>
        </p:nvSpPr>
        <p:spPr>
          <a:xfrm>
            <a:off x="3552976" y="0"/>
            <a:ext cx="5086045" cy="94221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lnSpcReduction="10000"/>
          </a:bodyPr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Fall Update Errors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Watch for the Special Instructions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A48D20-BEFA-4A78-8029-663AF02AD8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795" y="3448250"/>
            <a:ext cx="6266667" cy="1361905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61031C-02AA-4644-BE90-428890D564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23" y="4981524"/>
            <a:ext cx="5537903" cy="1681149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019641A-DCC6-4CFC-8253-99659AE47D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129" y="4981524"/>
            <a:ext cx="6028948" cy="1681149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1924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AF63E3-0EF5-4A7F-A2AF-4D3F76B1CE07}"/>
              </a:ext>
            </a:extLst>
          </p:cNvPr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4" y="1608910"/>
            <a:ext cx="914400" cy="914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B2D32E-BBFA-472A-ADA8-4E704938B6FD}"/>
              </a:ext>
            </a:extLst>
          </p:cNvPr>
          <p:cNvSpPr txBox="1"/>
          <p:nvPr/>
        </p:nvSpPr>
        <p:spPr>
          <a:xfrm>
            <a:off x="1511490" y="1529930"/>
            <a:ext cx="103893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The INFORMATION symbol shows issues with the handling of forms. Archiving/Unarchiving, Lock/Unlocking, etc.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11D07D-5D4A-4C54-A207-971DD13567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920" y="2718667"/>
            <a:ext cx="9404160" cy="3712811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175DEB-E607-4F08-98C6-CD3E6E762597}"/>
              </a:ext>
            </a:extLst>
          </p:cNvPr>
          <p:cNvSpPr txBox="1"/>
          <p:nvPr/>
        </p:nvSpPr>
        <p:spPr>
          <a:xfrm>
            <a:off x="368490" y="524073"/>
            <a:ext cx="11532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TraCS Shows You Many Different Symbols</a:t>
            </a:r>
          </a:p>
        </p:txBody>
      </p:sp>
    </p:spTree>
    <p:extLst>
      <p:ext uri="{BB962C8B-B14F-4D97-AF65-F5344CB8AC3E}">
        <p14:creationId xmlns:p14="http://schemas.microsoft.com/office/powerpoint/2010/main" val="318612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E50219-EC77-4EE2-8B66-F107A7416ACB}"/>
              </a:ext>
            </a:extLst>
          </p:cNvPr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4" y="1707379"/>
            <a:ext cx="914400" cy="914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82A23AB-B2D3-4BB5-B781-4823971C740D}"/>
              </a:ext>
            </a:extLst>
          </p:cNvPr>
          <p:cNvSpPr txBox="1"/>
          <p:nvPr/>
        </p:nvSpPr>
        <p:spPr>
          <a:xfrm>
            <a:off x="1511490" y="1625970"/>
            <a:ext cx="103893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The WARNING symbol will show up with a specific message. For the most part this will always be an error message too.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C3B1BC-D3BE-4C32-AB7C-8EC590977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90" y="3003314"/>
            <a:ext cx="9165623" cy="2302998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5EFF40-22C6-4CF3-BCBE-EE44F38368AE}"/>
              </a:ext>
            </a:extLst>
          </p:cNvPr>
          <p:cNvSpPr txBox="1"/>
          <p:nvPr/>
        </p:nvSpPr>
        <p:spPr>
          <a:xfrm>
            <a:off x="329821" y="597008"/>
            <a:ext cx="11532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These Symbols Vary Depending On Action Being Performed</a:t>
            </a:r>
          </a:p>
        </p:txBody>
      </p:sp>
    </p:spTree>
    <p:extLst>
      <p:ext uri="{BB962C8B-B14F-4D97-AF65-F5344CB8AC3E}">
        <p14:creationId xmlns:p14="http://schemas.microsoft.com/office/powerpoint/2010/main" val="334840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2C64A6-68D4-4DC0-B908-8F2DBB9D497D}"/>
              </a:ext>
            </a:extLst>
          </p:cNvPr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4" y="4107886"/>
            <a:ext cx="914400" cy="914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AACDE8-C820-4D5E-9520-454DDE401D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239" y="1518979"/>
            <a:ext cx="11194859" cy="2323527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D9474D-0A95-448B-B280-7DA1B94C2109}"/>
              </a:ext>
            </a:extLst>
          </p:cNvPr>
          <p:cNvSpPr txBox="1"/>
          <p:nvPr/>
        </p:nvSpPr>
        <p:spPr>
          <a:xfrm>
            <a:off x="1511490" y="4026477"/>
            <a:ext cx="103893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The ERROR symbol always gives the most detail; and while all symbols are important, pay close attention to this one.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874128-3E75-4E05-9DC9-C0104BFF7545}"/>
              </a:ext>
            </a:extLst>
          </p:cNvPr>
          <p:cNvSpPr txBox="1"/>
          <p:nvPr/>
        </p:nvSpPr>
        <p:spPr>
          <a:xfrm>
            <a:off x="329821" y="509127"/>
            <a:ext cx="11532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Reading Error Messages - Helps Guide You</a:t>
            </a:r>
          </a:p>
        </p:txBody>
      </p:sp>
    </p:spTree>
    <p:extLst>
      <p:ext uri="{BB962C8B-B14F-4D97-AF65-F5344CB8AC3E}">
        <p14:creationId xmlns:p14="http://schemas.microsoft.com/office/powerpoint/2010/main" val="22896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A7E7B8-73E3-4778-B762-60F73ACD2E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4" y="5374537"/>
            <a:ext cx="914400" cy="914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35014C4-F66F-4206-8A9C-ED1544959B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4902" y="2090761"/>
            <a:ext cx="9135001" cy="2676478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4E948D-81EC-44C3-8774-0FF1384927AD}"/>
              </a:ext>
            </a:extLst>
          </p:cNvPr>
          <p:cNvSpPr txBox="1"/>
          <p:nvPr/>
        </p:nvSpPr>
        <p:spPr>
          <a:xfrm>
            <a:off x="1511490" y="5293128"/>
            <a:ext cx="103893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The QUESTION symbol is used to just make sure you want to perform certain actions before continuing.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8220C4-C073-49ED-8C70-D529624D4AE0}"/>
              </a:ext>
            </a:extLst>
          </p:cNvPr>
          <p:cNvSpPr txBox="1"/>
          <p:nvPr/>
        </p:nvSpPr>
        <p:spPr>
          <a:xfrm>
            <a:off x="329821" y="1108929"/>
            <a:ext cx="11532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Be Careful to Answer Correctly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42612F7-87C6-43D3-B24B-F888B920AB6F}"/>
              </a:ext>
            </a:extLst>
          </p:cNvPr>
          <p:cNvSpPr/>
          <p:nvPr/>
        </p:nvSpPr>
        <p:spPr>
          <a:xfrm>
            <a:off x="6961632" y="4108704"/>
            <a:ext cx="1572768" cy="42672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53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Diagram 18" hidden="1">
            <a:extLst>
              <a:ext uri="{FF2B5EF4-FFF2-40B4-BE49-F238E27FC236}">
                <a16:creationId xmlns:a16="http://schemas.microsoft.com/office/drawing/2014/main" id="{59833A34-12AB-47E1-AC2B-1B604BCCB9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1591824"/>
              </p:ext>
            </p:extLst>
          </p:nvPr>
        </p:nvGraphicFramePr>
        <p:xfrm>
          <a:off x="310552" y="887624"/>
          <a:ext cx="11507638" cy="5724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299" y="17584"/>
            <a:ext cx="11576648" cy="862557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What Are The Benefits?</a:t>
            </a:r>
          </a:p>
        </p:txBody>
      </p:sp>
      <p:grpSp>
        <p:nvGrpSpPr>
          <p:cNvPr id="6" name="Group 5" hidden="1">
            <a:extLst>
              <a:ext uri="{FF2B5EF4-FFF2-40B4-BE49-F238E27FC236}">
                <a16:creationId xmlns:a16="http://schemas.microsoft.com/office/drawing/2014/main" id="{3EC98D84-67A2-40EB-AD9B-9DF311783DDC}"/>
              </a:ext>
            </a:extLst>
          </p:cNvPr>
          <p:cNvGrpSpPr/>
          <p:nvPr/>
        </p:nvGrpSpPr>
        <p:grpSpPr>
          <a:xfrm>
            <a:off x="224285" y="887623"/>
            <a:ext cx="11766431" cy="5806475"/>
            <a:chOff x="0" y="0"/>
            <a:chExt cx="8520112" cy="572477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94FC84B-2D12-46F6-A518-912BF9CC9287}"/>
                </a:ext>
              </a:extLst>
            </p:cNvPr>
            <p:cNvSpPr/>
            <p:nvPr/>
          </p:nvSpPr>
          <p:spPr>
            <a:xfrm>
              <a:off x="0" y="0"/>
              <a:ext cx="8520112" cy="572477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angle: Rounded Corners 4">
              <a:extLst>
                <a:ext uri="{FF2B5EF4-FFF2-40B4-BE49-F238E27FC236}">
                  <a16:creationId xmlns:a16="http://schemas.microsoft.com/office/drawing/2014/main" id="{FC2F63DD-09B6-4D0A-98D7-4A01431A780F}"/>
                </a:ext>
              </a:extLst>
            </p:cNvPr>
            <p:cNvSpPr txBox="1"/>
            <p:nvPr/>
          </p:nvSpPr>
          <p:spPr>
            <a:xfrm>
              <a:off x="0" y="2289908"/>
              <a:ext cx="8520112" cy="22899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6032" tIns="256032" rIns="256032" bIns="256032" numCol="1" spcCol="1270" anchor="t" anchorCtr="1">
              <a:noAutofit/>
            </a:bodyPr>
            <a:lstStyle/>
            <a:p>
              <a:pPr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5400" b="1" dirty="0">
                  <a:solidFill>
                    <a:srgbClr val="FFFF00"/>
                  </a:solidFill>
                </a:rPr>
                <a:t>Lets parse out the Information</a:t>
              </a:r>
            </a:p>
            <a:p>
              <a:pPr marL="285750" lvl="1" indent="-285750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r>
                <a:rPr lang="en-US" sz="3600" b="1" dirty="0"/>
                <a:t>Lets see what the TraCS log shows us.</a:t>
              </a:r>
            </a:p>
            <a:p>
              <a:pPr marL="285750" lvl="1" indent="-285750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r>
                <a:rPr lang="en-US" sz="3600" b="1" dirty="0"/>
                <a:t>Start to understand the error provided to.</a:t>
              </a:r>
            </a:p>
          </p:txBody>
        </p:sp>
      </p:grpSp>
      <p:sp>
        <p:nvSpPr>
          <p:cNvPr id="7" name="Oval 6" hidden="1">
            <a:extLst>
              <a:ext uri="{FF2B5EF4-FFF2-40B4-BE49-F238E27FC236}">
                <a16:creationId xmlns:a16="http://schemas.microsoft.com/office/drawing/2014/main" id="{40885EB2-93D6-4E1C-8987-69FD2D0A8C4E}"/>
              </a:ext>
            </a:extLst>
          </p:cNvPr>
          <p:cNvSpPr/>
          <p:nvPr/>
        </p:nvSpPr>
        <p:spPr>
          <a:xfrm>
            <a:off x="5133008" y="1241080"/>
            <a:ext cx="1906348" cy="1906348"/>
          </a:xfrm>
          <a:prstGeom prst="ellipse">
            <a:avLst/>
          </a:prstGeom>
          <a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8000" b="-8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10" name="Diagram 9" hidden="1">
            <a:extLst>
              <a:ext uri="{FF2B5EF4-FFF2-40B4-BE49-F238E27FC236}">
                <a16:creationId xmlns:a16="http://schemas.microsoft.com/office/drawing/2014/main" id="{323BD191-DD1F-4948-AD0C-1378D75A81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5466662"/>
              </p:ext>
            </p:extLst>
          </p:nvPr>
        </p:nvGraphicFramePr>
        <p:xfrm>
          <a:off x="222069" y="880140"/>
          <a:ext cx="11717382" cy="5724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 useBgFill="1">
        <p:nvSpPr>
          <p:cNvPr id="11" name="Plus Sign 10" hidden="1">
            <a:extLst>
              <a:ext uri="{FF2B5EF4-FFF2-40B4-BE49-F238E27FC236}">
                <a16:creationId xmlns:a16="http://schemas.microsoft.com/office/drawing/2014/main" id="{6B6AEDED-A80E-4B4E-9EDA-D63E04C3796E}"/>
              </a:ext>
            </a:extLst>
          </p:cNvPr>
          <p:cNvSpPr/>
          <p:nvPr/>
        </p:nvSpPr>
        <p:spPr>
          <a:xfrm>
            <a:off x="3549613" y="1583414"/>
            <a:ext cx="1038518" cy="1082306"/>
          </a:xfrm>
          <a:prstGeom prst="mathPl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Equals 11" hidden="1">
            <a:extLst>
              <a:ext uri="{FF2B5EF4-FFF2-40B4-BE49-F238E27FC236}">
                <a16:creationId xmlns:a16="http://schemas.microsoft.com/office/drawing/2014/main" id="{A0E3DD1C-7426-45C5-8856-3BBD13ACDA2C}"/>
              </a:ext>
            </a:extLst>
          </p:cNvPr>
          <p:cNvSpPr/>
          <p:nvPr/>
        </p:nvSpPr>
        <p:spPr>
          <a:xfrm>
            <a:off x="7584233" y="1658908"/>
            <a:ext cx="915645" cy="1070692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59EA7A7-8531-4FAD-9360-D32AED0071BD}"/>
              </a:ext>
            </a:extLst>
          </p:cNvPr>
          <p:cNvSpPr/>
          <p:nvPr/>
        </p:nvSpPr>
        <p:spPr>
          <a:xfrm>
            <a:off x="362310" y="928928"/>
            <a:ext cx="11490385" cy="5724770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5B21DB4-5276-4F2E-BA32-AEA6926CE715}"/>
              </a:ext>
            </a:extLst>
          </p:cNvPr>
          <p:cNvSpPr/>
          <p:nvPr/>
        </p:nvSpPr>
        <p:spPr>
          <a:xfrm>
            <a:off x="5128449" y="1230685"/>
            <a:ext cx="1906348" cy="1906348"/>
          </a:xfrm>
          <a:prstGeom prst="ellipse">
            <a:avLst/>
          </a:prstGeom>
          <a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0F0159-9B41-4CA0-80AE-532B495909CA}"/>
              </a:ext>
            </a:extLst>
          </p:cNvPr>
          <p:cNvSpPr txBox="1"/>
          <p:nvPr/>
        </p:nvSpPr>
        <p:spPr>
          <a:xfrm>
            <a:off x="2885591" y="4394152"/>
            <a:ext cx="5935920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2" indent="-4572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Not Waiting For TraCS Help Desk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D0AE4A-7706-4A61-BD65-55E08D974138}"/>
              </a:ext>
            </a:extLst>
          </p:cNvPr>
          <p:cNvSpPr txBox="1"/>
          <p:nvPr/>
        </p:nvSpPr>
        <p:spPr>
          <a:xfrm>
            <a:off x="2885591" y="4871833"/>
            <a:ext cx="3950890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2" indent="-4572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Get Home On Time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59046E-1D2D-4BF0-AC18-B05A98A372B3}"/>
              </a:ext>
            </a:extLst>
          </p:cNvPr>
          <p:cNvSpPr txBox="1"/>
          <p:nvPr/>
        </p:nvSpPr>
        <p:spPr>
          <a:xfrm>
            <a:off x="2885591" y="5349514"/>
            <a:ext cx="3443891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2" indent="-4572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Reduced Stress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45497E-897E-4F9B-A0EF-92D1D1B8DA03}"/>
              </a:ext>
            </a:extLst>
          </p:cNvPr>
          <p:cNvSpPr txBox="1"/>
          <p:nvPr/>
        </p:nvSpPr>
        <p:spPr>
          <a:xfrm>
            <a:off x="2885591" y="3916471"/>
            <a:ext cx="4640053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2" indent="-4572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Pass On The Knowledge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03CF8B7-AEF5-4F71-944D-08D1DAAE80D5}"/>
              </a:ext>
            </a:extLst>
          </p:cNvPr>
          <p:cNvSpPr txBox="1"/>
          <p:nvPr/>
        </p:nvSpPr>
        <p:spPr>
          <a:xfrm>
            <a:off x="2885591" y="3438790"/>
            <a:ext cx="5488490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2" indent="-4572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Increase Your Work Efficiency</a:t>
            </a:r>
          </a:p>
        </p:txBody>
      </p:sp>
    </p:spTree>
    <p:extLst>
      <p:ext uri="{BB962C8B-B14F-4D97-AF65-F5344CB8AC3E}">
        <p14:creationId xmlns:p14="http://schemas.microsoft.com/office/powerpoint/2010/main" val="47131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1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1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  <p:bldGraphic spid="10" grpId="0">
        <p:bldAsOne/>
      </p:bldGraphic>
      <p:bldGraphic spid="10" grpId="1">
        <p:bldAsOne/>
      </p:bldGraphic>
      <p:bldP spid="11" grpId="0" animBg="1"/>
      <p:bldP spid="11" grpId="1" animBg="1"/>
      <p:bldP spid="12" grpId="0" animBg="1"/>
      <p:bldP spid="1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6E5FBC-3799-4C0A-8ADF-F88EC7A2F3BD}"/>
              </a:ext>
            </a:extLst>
          </p:cNvPr>
          <p:cNvSpPr txBox="1">
            <a:spLocks/>
          </p:cNvSpPr>
          <p:nvPr/>
        </p:nvSpPr>
        <p:spPr>
          <a:xfrm>
            <a:off x="445620" y="1138336"/>
            <a:ext cx="11032241" cy="8605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first way to get an error report: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039FB8-734D-4882-8319-345B5F255850}"/>
              </a:ext>
            </a:extLst>
          </p:cNvPr>
          <p:cNvSpPr txBox="1">
            <a:spLocks/>
          </p:cNvSpPr>
          <p:nvPr/>
        </p:nvSpPr>
        <p:spPr>
          <a:xfrm>
            <a:off x="0" y="261424"/>
            <a:ext cx="12192000" cy="66821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How Do You Get Errors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A0E6B76-DF39-4DB2-8829-6C4197717800}"/>
              </a:ext>
            </a:extLst>
          </p:cNvPr>
          <p:cNvSpPr txBox="1">
            <a:spLocks/>
          </p:cNvSpPr>
          <p:nvPr/>
        </p:nvSpPr>
        <p:spPr>
          <a:xfrm>
            <a:off x="835754" y="1506418"/>
            <a:ext cx="11148657" cy="53173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4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742950" indent="-742950">
              <a:buFont typeface="+mj-lt"/>
              <a:buAutoNum type="arabicParenR"/>
            </a:pPr>
            <a:r>
              <a:rPr lang="en-US" sz="4000" b="1" dirty="0">
                <a:latin typeface="+mn-lt"/>
                <a:cs typeface="Segoe UI" panose="020B0502040204020203" pitchFamily="34" charset="0"/>
              </a:rPr>
              <a:t>By using the TraCS Log Button from any Office Computer</a:t>
            </a:r>
          </a:p>
          <a:p>
            <a:pPr marL="742950" indent="-742950">
              <a:buFont typeface="+mj-lt"/>
              <a:buAutoNum type="arabicParenR" startAt="2"/>
            </a:pPr>
            <a:endParaRPr lang="en-US" sz="4000" b="1" dirty="0">
              <a:latin typeface="+mn-lt"/>
              <a:cs typeface="Segoe UI" panose="020B0502040204020203" pitchFamily="34" charset="0"/>
            </a:endParaRPr>
          </a:p>
          <a:p>
            <a:pPr marL="457200" indent="-457200">
              <a:buFont typeface="+mj-lt"/>
              <a:buAutoNum type="alphaUcPeriod"/>
            </a:pPr>
            <a:endParaRPr lang="en-US" sz="4000" dirty="0">
              <a:solidFill>
                <a:srgbClr val="FFBE0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69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5A770D-381B-43A9-8D53-BF090B6F6B97}"/>
              </a:ext>
            </a:extLst>
          </p:cNvPr>
          <p:cNvSpPr txBox="1">
            <a:spLocks/>
          </p:cNvSpPr>
          <p:nvPr/>
        </p:nvSpPr>
        <p:spPr>
          <a:xfrm>
            <a:off x="445620" y="1138336"/>
            <a:ext cx="11032241" cy="8605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second way to get an error report: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E3A899B-8FD5-49BA-A158-C59FF79AF324}"/>
              </a:ext>
            </a:extLst>
          </p:cNvPr>
          <p:cNvSpPr txBox="1">
            <a:spLocks/>
          </p:cNvSpPr>
          <p:nvPr/>
        </p:nvSpPr>
        <p:spPr>
          <a:xfrm>
            <a:off x="0" y="261424"/>
            <a:ext cx="12192000" cy="66821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How Do You Get Errors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22B25DB7-CB5A-41F4-A324-65755D884BC5}"/>
              </a:ext>
            </a:extLst>
          </p:cNvPr>
          <p:cNvSpPr txBox="1">
            <a:spLocks/>
          </p:cNvSpPr>
          <p:nvPr/>
        </p:nvSpPr>
        <p:spPr>
          <a:xfrm>
            <a:off x="835754" y="1506418"/>
            <a:ext cx="11148657" cy="53173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4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742950" indent="-742950">
              <a:buFont typeface="+mj-lt"/>
              <a:buAutoNum type="arabicParenR"/>
            </a:pPr>
            <a:r>
              <a:rPr lang="en-US" sz="4000" b="1" dirty="0">
                <a:latin typeface="+mn-lt"/>
                <a:cs typeface="Segoe UI" panose="020B0502040204020203" pitchFamily="34" charset="0"/>
              </a:rPr>
              <a:t>By using the TraCS Log Button from any Office Computer</a:t>
            </a:r>
          </a:p>
          <a:p>
            <a:pPr marL="742950" indent="-742950">
              <a:buFont typeface="+mj-lt"/>
              <a:buAutoNum type="arabicParenR" startAt="2"/>
            </a:pPr>
            <a:r>
              <a:rPr lang="en-US" sz="4000" b="1" dirty="0">
                <a:solidFill>
                  <a:srgbClr val="FFFF00"/>
                </a:solidFill>
                <a:latin typeface="+mn-lt"/>
                <a:cs typeface="Segoe UI" panose="020B0502040204020203" pitchFamily="34" charset="0"/>
              </a:rPr>
              <a:t>After Transmission from an Office Computer</a:t>
            </a:r>
          </a:p>
          <a:p>
            <a:pPr marL="742950" indent="-742950">
              <a:buFont typeface="+mj-lt"/>
              <a:buAutoNum type="arabicParenR" startAt="2"/>
            </a:pPr>
            <a:endParaRPr lang="en-US" sz="4000" b="1" dirty="0">
              <a:latin typeface="+mn-lt"/>
              <a:cs typeface="Segoe UI" panose="020B0502040204020203" pitchFamily="34" charset="0"/>
            </a:endParaRPr>
          </a:p>
          <a:p>
            <a:pPr marL="457200" indent="-457200">
              <a:buFont typeface="+mj-lt"/>
              <a:buAutoNum type="alphaUcPeriod"/>
            </a:pPr>
            <a:endParaRPr lang="en-US" sz="4000" dirty="0">
              <a:solidFill>
                <a:srgbClr val="FFBE0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1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9F4A88-86C3-4ECA-9D40-C2D2E334E8B4}"/>
              </a:ext>
            </a:extLst>
          </p:cNvPr>
          <p:cNvSpPr txBox="1">
            <a:spLocks/>
          </p:cNvSpPr>
          <p:nvPr/>
        </p:nvSpPr>
        <p:spPr>
          <a:xfrm>
            <a:off x="835754" y="1506418"/>
            <a:ext cx="11148657" cy="53173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4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742950" indent="-742950">
              <a:buFont typeface="+mj-lt"/>
              <a:buAutoNum type="arabicParenR"/>
            </a:pPr>
            <a:r>
              <a:rPr lang="en-US" sz="4000" b="1" dirty="0">
                <a:latin typeface="+mn-lt"/>
                <a:cs typeface="Segoe UI" panose="020B0502040204020203" pitchFamily="34" charset="0"/>
              </a:rPr>
              <a:t>By using the TraCS Log Button from any Office Computer</a:t>
            </a:r>
          </a:p>
          <a:p>
            <a:pPr marL="742950" indent="-742950">
              <a:buFont typeface="+mj-lt"/>
              <a:buAutoNum type="arabicParenR" startAt="2"/>
            </a:pPr>
            <a:r>
              <a:rPr lang="en-US" sz="4000" b="1" dirty="0">
                <a:latin typeface="+mn-lt"/>
                <a:cs typeface="Segoe UI" panose="020B0502040204020203" pitchFamily="34" charset="0"/>
              </a:rPr>
              <a:t>After Transmission from an Office Computer</a:t>
            </a:r>
          </a:p>
          <a:p>
            <a:pPr marL="742950" indent="-742950">
              <a:buFont typeface="+mj-lt"/>
              <a:buAutoNum type="arabicParenR" startAt="2"/>
            </a:pPr>
            <a:r>
              <a:rPr lang="en-US" sz="4000" b="1" dirty="0">
                <a:solidFill>
                  <a:srgbClr val="FFFF00"/>
                </a:solidFill>
                <a:latin typeface="+mn-lt"/>
                <a:cs typeface="Segoe UI" panose="020B0502040204020203" pitchFamily="34" charset="0"/>
              </a:rPr>
              <a:t>After a Start-Shift or End-Shift from either a Mobile unit or Office machine</a:t>
            </a:r>
          </a:p>
          <a:p>
            <a:pPr marL="742950" indent="-742950">
              <a:buFont typeface="+mj-lt"/>
              <a:buAutoNum type="arabicParenR" startAt="2"/>
            </a:pPr>
            <a:endParaRPr lang="en-US" sz="4000" b="1" dirty="0">
              <a:latin typeface="+mn-lt"/>
              <a:cs typeface="Segoe UI" panose="020B0502040204020203" pitchFamily="34" charset="0"/>
            </a:endParaRPr>
          </a:p>
          <a:p>
            <a:pPr marL="742950" indent="-742950">
              <a:buFont typeface="+mj-lt"/>
              <a:buAutoNum type="arabicParenR" startAt="2"/>
            </a:pPr>
            <a:endParaRPr lang="en-US" sz="4000" b="1" dirty="0">
              <a:latin typeface="+mn-lt"/>
              <a:cs typeface="Segoe UI" panose="020B0502040204020203" pitchFamily="34" charset="0"/>
            </a:endParaRPr>
          </a:p>
          <a:p>
            <a:pPr marL="457200" indent="-457200">
              <a:buFont typeface="+mj-lt"/>
              <a:buAutoNum type="alphaUcPeriod"/>
            </a:pPr>
            <a:endParaRPr lang="en-US" sz="4000" dirty="0">
              <a:solidFill>
                <a:srgbClr val="FFBE0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18E22A6-456A-487A-80F4-B7CD07541A4E}"/>
              </a:ext>
            </a:extLst>
          </p:cNvPr>
          <p:cNvSpPr txBox="1">
            <a:spLocks/>
          </p:cNvSpPr>
          <p:nvPr/>
        </p:nvSpPr>
        <p:spPr>
          <a:xfrm>
            <a:off x="445620" y="1138336"/>
            <a:ext cx="11032241" cy="8605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third way to get an error report: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49AC02-882B-4641-ACB8-6A967F237600}"/>
              </a:ext>
            </a:extLst>
          </p:cNvPr>
          <p:cNvSpPr txBox="1">
            <a:spLocks/>
          </p:cNvSpPr>
          <p:nvPr/>
        </p:nvSpPr>
        <p:spPr>
          <a:xfrm>
            <a:off x="0" y="261424"/>
            <a:ext cx="12192000" cy="66821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How Do You Get Errors</a:t>
            </a:r>
          </a:p>
        </p:txBody>
      </p:sp>
    </p:spTree>
    <p:extLst>
      <p:ext uri="{BB962C8B-B14F-4D97-AF65-F5344CB8AC3E}">
        <p14:creationId xmlns:p14="http://schemas.microsoft.com/office/powerpoint/2010/main" val="162146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uild="p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C913C86-A2A6-49B6-962B-ECD7A585A07D}"/>
              </a:ext>
            </a:extLst>
          </p:cNvPr>
          <p:cNvSpPr/>
          <p:nvPr/>
        </p:nvSpPr>
        <p:spPr>
          <a:xfrm>
            <a:off x="498764" y="403761"/>
            <a:ext cx="11162805" cy="6068291"/>
          </a:xfrm>
          <a:prstGeom prst="roundRect">
            <a:avLst/>
          </a:prstGeom>
          <a:solidFill>
            <a:srgbClr val="335BA3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9050" y="814298"/>
            <a:ext cx="3562232" cy="93593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66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Topics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15270E-97D9-4F9B-B8D0-EC2C5F418359}"/>
              </a:ext>
            </a:extLst>
          </p:cNvPr>
          <p:cNvSpPr txBox="1"/>
          <p:nvPr/>
        </p:nvSpPr>
        <p:spPr>
          <a:xfrm>
            <a:off x="1013382" y="1739653"/>
            <a:ext cx="3722301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Variety of Errors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464FD1E-3383-42C6-A711-5765A5AF54DF}"/>
              </a:ext>
            </a:extLst>
          </p:cNvPr>
          <p:cNvSpPr txBox="1"/>
          <p:nvPr/>
        </p:nvSpPr>
        <p:spPr>
          <a:xfrm>
            <a:off x="1013382" y="2323976"/>
            <a:ext cx="4427815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How Do I Get Errors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8DC32F0-47B4-4071-A480-71243019E726}"/>
              </a:ext>
            </a:extLst>
          </p:cNvPr>
          <p:cNvSpPr txBox="1"/>
          <p:nvPr/>
        </p:nvSpPr>
        <p:spPr>
          <a:xfrm>
            <a:off x="1013382" y="2908299"/>
            <a:ext cx="4355295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Details Within Error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E7DDD7A-F0E6-41D4-B30D-7657EAC08553}"/>
              </a:ext>
            </a:extLst>
          </p:cNvPr>
          <p:cNvSpPr txBox="1"/>
          <p:nvPr/>
        </p:nvSpPr>
        <p:spPr>
          <a:xfrm>
            <a:off x="1013382" y="3492622"/>
            <a:ext cx="5242141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Explain Export Function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E40F5E7-450C-4A54-8DF7-9205A0AC6163}"/>
              </a:ext>
            </a:extLst>
          </p:cNvPr>
          <p:cNvSpPr txBox="1"/>
          <p:nvPr/>
        </p:nvSpPr>
        <p:spPr>
          <a:xfrm>
            <a:off x="1013382" y="4076945"/>
            <a:ext cx="7040710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Explain Communication Function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B886F2-9F57-425E-B25F-BFAFBA113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312" y="1992995"/>
            <a:ext cx="3834855" cy="35024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4ABBE03-ED62-4454-AF6C-DFE03379B2AB}"/>
              </a:ext>
            </a:extLst>
          </p:cNvPr>
          <p:cNvSpPr txBox="1"/>
          <p:nvPr/>
        </p:nvSpPr>
        <p:spPr>
          <a:xfrm>
            <a:off x="1013381" y="4661268"/>
            <a:ext cx="5933804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Difference In Access Levels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EBBFF6-BACE-4BB2-A8CE-300BA9A64AEB}"/>
              </a:ext>
            </a:extLst>
          </p:cNvPr>
          <p:cNvSpPr txBox="1"/>
          <p:nvPr/>
        </p:nvSpPr>
        <p:spPr>
          <a:xfrm>
            <a:off x="1013381" y="5245590"/>
            <a:ext cx="5358903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Question &amp; Answer Time</a:t>
            </a:r>
          </a:p>
        </p:txBody>
      </p:sp>
    </p:spTree>
    <p:extLst>
      <p:ext uri="{BB962C8B-B14F-4D97-AF65-F5344CB8AC3E}">
        <p14:creationId xmlns:p14="http://schemas.microsoft.com/office/powerpoint/2010/main" val="149453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27" grpId="1" build="allAtOnce"/>
      <p:bldP spid="29" grpId="0" build="p"/>
      <p:bldP spid="29" grpId="1" build="allAtOnce"/>
      <p:bldP spid="57" grpId="0" build="p"/>
      <p:bldP spid="57" grpId="1" build="allAtOnce"/>
      <p:bldP spid="62" grpId="0" build="p"/>
      <p:bldP spid="62" grpId="1" build="allAtOnce"/>
      <p:bldP spid="63" grpId="0" build="p"/>
      <p:bldP spid="63" grpId="1" build="allAtOnce"/>
      <p:bldP spid="16" grpId="0" build="p"/>
      <p:bldP spid="16" grpId="1" build="allAtOnce"/>
      <p:bldP spid="12" grpId="0" build="p"/>
      <p:bldP spid="12" grpId="1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64D1935-4ACF-4E0C-B3ED-D8BC967EA6CC}"/>
              </a:ext>
            </a:extLst>
          </p:cNvPr>
          <p:cNvSpPr txBox="1"/>
          <p:nvPr/>
        </p:nvSpPr>
        <p:spPr>
          <a:xfrm>
            <a:off x="0" y="4689810"/>
            <a:ext cx="1218453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This feature is available from office machines as well as the squad cars.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BE8F2B-3851-4ADE-B37A-0CCFF45A9FBB}"/>
              </a:ext>
            </a:extLst>
          </p:cNvPr>
          <p:cNvSpPr txBox="1"/>
          <p:nvPr/>
        </p:nvSpPr>
        <p:spPr>
          <a:xfrm>
            <a:off x="0" y="3335594"/>
            <a:ext cx="1218453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You can choose a single form or multiple forms to view.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A8CD2C-E153-4E5A-9CBD-C3C8A9A08D3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74811" y="1273336"/>
            <a:ext cx="11860307" cy="5317371"/>
          </a:xfrm>
        </p:spPr>
        <p:txBody>
          <a:bodyPr/>
          <a:lstStyle/>
          <a:p>
            <a:pPr marL="0" indent="0">
              <a:buNone/>
            </a:pPr>
            <a:endParaRPr lang="en-US" sz="4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742950" indent="-742950">
              <a:buFont typeface="+mj-lt"/>
              <a:buAutoNum type="arabicParenR"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Segoe UI" panose="020B0502040204020203" pitchFamily="34" charset="0"/>
              </a:rPr>
              <a:t>By using the TraCS Log Button from any Office or Mobile Computer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2ACC5D1C-BFFF-4DA8-8980-534D24D62DAF}"/>
              </a:ext>
            </a:extLst>
          </p:cNvPr>
          <p:cNvSpPr txBox="1">
            <a:spLocks/>
          </p:cNvSpPr>
          <p:nvPr/>
        </p:nvSpPr>
        <p:spPr>
          <a:xfrm>
            <a:off x="445620" y="1138336"/>
            <a:ext cx="11032241" cy="8605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Method #1 – TraCS Log Button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F1421ED-04F7-445F-B785-8476474CCA58}"/>
              </a:ext>
            </a:extLst>
          </p:cNvPr>
          <p:cNvSpPr txBox="1">
            <a:spLocks/>
          </p:cNvSpPr>
          <p:nvPr/>
        </p:nvSpPr>
        <p:spPr>
          <a:xfrm>
            <a:off x="0" y="364431"/>
            <a:ext cx="12192000" cy="668217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Lets Breakdown the Different Ways</a:t>
            </a:r>
          </a:p>
        </p:txBody>
      </p:sp>
    </p:spTree>
    <p:extLst>
      <p:ext uri="{BB962C8B-B14F-4D97-AF65-F5344CB8AC3E}">
        <p14:creationId xmlns:p14="http://schemas.microsoft.com/office/powerpoint/2010/main" val="119527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4" grpId="0" uiExpand="1" build="p"/>
      <p:bldP spid="4" grpId="1" build="p"/>
      <p:bldP spid="20" grpId="0" build="p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486E98-8648-4053-B4AA-436C1425B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6" y="1339035"/>
            <a:ext cx="12036725" cy="112844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9898367-8242-460F-82EE-32084AE2BA26}"/>
              </a:ext>
            </a:extLst>
          </p:cNvPr>
          <p:cNvCxnSpPr>
            <a:cxnSpLocks/>
          </p:cNvCxnSpPr>
          <p:nvPr/>
        </p:nvCxnSpPr>
        <p:spPr>
          <a:xfrm>
            <a:off x="3502325" y="1339035"/>
            <a:ext cx="670475" cy="50947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EE40B3BB-CEBD-4E23-96C6-413AEBB2DA40}"/>
              </a:ext>
            </a:extLst>
          </p:cNvPr>
          <p:cNvSpPr/>
          <p:nvPr/>
        </p:nvSpPr>
        <p:spPr>
          <a:xfrm>
            <a:off x="155275" y="777047"/>
            <a:ext cx="118009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28750" lvl="2" indent="-514350">
              <a:buFont typeface="+mj-lt"/>
              <a:buAutoNum type="romanLcPeriod"/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First</a:t>
            </a:r>
            <a:r>
              <a:rPr lang="en-US" sz="3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“HIGHLIGHT” </a:t>
            </a: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form in question.</a:t>
            </a:r>
          </a:p>
          <a:p>
            <a:pPr marL="971550" lvl="1" indent="-514350">
              <a:buFont typeface="+mj-lt"/>
              <a:buAutoNum type="alphaLcParenR"/>
            </a:pPr>
            <a:endParaRPr lang="en-US" sz="32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32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32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32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32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32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32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32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32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32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32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B44D85BD-22E0-4607-9F1B-6D2F7E68E6B0}"/>
              </a:ext>
            </a:extLst>
          </p:cNvPr>
          <p:cNvSpPr txBox="1">
            <a:spLocks/>
          </p:cNvSpPr>
          <p:nvPr/>
        </p:nvSpPr>
        <p:spPr>
          <a:xfrm>
            <a:off x="647888" y="129876"/>
            <a:ext cx="11143560" cy="79707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arenR"/>
            </a:pPr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Use the TraCS Log Button from an Office Computer.</a:t>
            </a:r>
            <a:endParaRPr lang="en-US" sz="3200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F5C5FCB-9A63-43FB-9592-86C852C5FC44}"/>
              </a:ext>
            </a:extLst>
          </p:cNvPr>
          <p:cNvSpPr/>
          <p:nvPr/>
        </p:nvSpPr>
        <p:spPr>
          <a:xfrm>
            <a:off x="172529" y="885245"/>
            <a:ext cx="11800936" cy="3724096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pPr marL="971550" lvl="1" indent="-514350">
              <a:buFont typeface="+mj-lt"/>
              <a:buAutoNum type="alphaLcParenR"/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/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428750" lvl="2" indent="-514350">
              <a:buFont typeface="+mj-lt"/>
              <a:buAutoNum type="romanLcPeriod" startAt="2"/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Second choose the </a:t>
            </a:r>
            <a:r>
              <a:rPr lang="en-US" sz="3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“VIEW” </a:t>
            </a: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tab on the top.</a:t>
            </a: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1E67911-BE8E-4069-8BB3-C106624A30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75" y="3102375"/>
            <a:ext cx="12036725" cy="155073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5E56CA5-949C-49DC-9853-1552376F8178}"/>
              </a:ext>
            </a:extLst>
          </p:cNvPr>
          <p:cNvCxnSpPr>
            <a:cxnSpLocks/>
          </p:cNvCxnSpPr>
          <p:nvPr/>
        </p:nvCxnSpPr>
        <p:spPr>
          <a:xfrm flipH="1">
            <a:off x="3730926" y="2975005"/>
            <a:ext cx="1836156" cy="48231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CC8A8EC0-2B7A-4CBA-8678-DA7EFDEC19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4214" y="5214696"/>
            <a:ext cx="1129704" cy="1548788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EEF8590-E9EA-4C43-9B78-D647BB699F45}"/>
              </a:ext>
            </a:extLst>
          </p:cNvPr>
          <p:cNvCxnSpPr>
            <a:cxnSpLocks/>
          </p:cNvCxnSpPr>
          <p:nvPr/>
        </p:nvCxnSpPr>
        <p:spPr>
          <a:xfrm flipH="1">
            <a:off x="2191871" y="5232477"/>
            <a:ext cx="1174134" cy="56931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5911DF9-C90C-4DDE-8034-78602C0EBD91}"/>
              </a:ext>
            </a:extLst>
          </p:cNvPr>
          <p:cNvSpPr/>
          <p:nvPr/>
        </p:nvSpPr>
        <p:spPr>
          <a:xfrm>
            <a:off x="172529" y="846065"/>
            <a:ext cx="11800936" cy="4462760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pPr marL="971550" lvl="1" indent="-514350">
              <a:buFont typeface="+mj-lt"/>
              <a:buAutoNum type="alphaLcParenR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428750" lvl="2" indent="-514350">
              <a:buFont typeface="+mj-lt"/>
              <a:buAutoNum type="romanLcPeriod" startAt="3"/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Finally</a:t>
            </a:r>
            <a:r>
              <a:rPr lang="en-US" sz="3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“PRESS” </a:t>
            </a: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TraCS Log button. </a:t>
            </a:r>
          </a:p>
        </p:txBody>
      </p:sp>
    </p:spTree>
    <p:extLst>
      <p:ext uri="{BB962C8B-B14F-4D97-AF65-F5344CB8AC3E}">
        <p14:creationId xmlns:p14="http://schemas.microsoft.com/office/powerpoint/2010/main" val="360619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3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7" grpId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A8CD2C-E153-4E5A-9CBD-C3C8A9A08D3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74811" y="1273336"/>
            <a:ext cx="11860307" cy="5317371"/>
          </a:xfrm>
        </p:spPr>
        <p:txBody>
          <a:bodyPr/>
          <a:lstStyle/>
          <a:p>
            <a:pPr marL="0" indent="0">
              <a:buNone/>
            </a:pPr>
            <a:endParaRPr lang="en-US" sz="4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742950" indent="-742950">
              <a:buFont typeface="+mj-lt"/>
              <a:buAutoNum type="arabicParenR" startAt="2"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Segoe UI" panose="020B0502040204020203" pitchFamily="34" charset="0"/>
              </a:rPr>
              <a:t>After Transmitting from an Office Computer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2ACC5D1C-BFFF-4DA8-8980-534D24D62DAF}"/>
              </a:ext>
            </a:extLst>
          </p:cNvPr>
          <p:cNvSpPr txBox="1">
            <a:spLocks/>
          </p:cNvSpPr>
          <p:nvPr/>
        </p:nvSpPr>
        <p:spPr>
          <a:xfrm>
            <a:off x="445620" y="1138336"/>
            <a:ext cx="11032241" cy="8605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Method #2 – Transmissions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F26F74-605B-4834-BDB1-6C1FBAC5F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4431"/>
            <a:ext cx="12192000" cy="668217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Continue</a:t>
            </a:r>
            <a:r>
              <a:rPr lang="en-US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 Breakdown of Different Ways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C71F63-FD96-403F-83DF-25456D44D2B1}"/>
              </a:ext>
            </a:extLst>
          </p:cNvPr>
          <p:cNvSpPr txBox="1"/>
          <p:nvPr/>
        </p:nvSpPr>
        <p:spPr>
          <a:xfrm>
            <a:off x="0" y="4689810"/>
            <a:ext cx="1218453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Get Details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973547-AEE5-4006-9A9D-E75B9DE61603}"/>
              </a:ext>
            </a:extLst>
          </p:cNvPr>
          <p:cNvSpPr txBox="1"/>
          <p:nvPr/>
        </p:nvSpPr>
        <p:spPr>
          <a:xfrm>
            <a:off x="0" y="3335594"/>
            <a:ext cx="1218453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Pay Attention to the Symbols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58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4" grpId="1" build="p"/>
      <p:bldP spid="20" grpId="0" build="p"/>
      <p:bldP spid="7" grpId="0"/>
      <p:bldP spid="8" grpId="0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13C276-5E41-4F31-BB8D-4746FAD51C63}"/>
              </a:ext>
            </a:extLst>
          </p:cNvPr>
          <p:cNvSpPr/>
          <p:nvPr/>
        </p:nvSpPr>
        <p:spPr>
          <a:xfrm>
            <a:off x="0" y="888552"/>
            <a:ext cx="12191999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 want the GREEN checkmark.</a:t>
            </a:r>
          </a:p>
          <a:p>
            <a:pPr lvl="2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4DE10A-EDAD-477E-B8E4-72E906C17A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068" y="1846976"/>
            <a:ext cx="7197720" cy="4903447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AFBA97-F75D-48B5-80FD-E9F92505F7D7}"/>
              </a:ext>
            </a:extLst>
          </p:cNvPr>
          <p:cNvSpPr txBox="1">
            <a:spLocks/>
          </p:cNvSpPr>
          <p:nvPr/>
        </p:nvSpPr>
        <p:spPr>
          <a:xfrm>
            <a:off x="0" y="325869"/>
            <a:ext cx="12192000" cy="5062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buFont typeface="+mj-lt"/>
              <a:buAutoNum type="arabicParenR" startAt="2"/>
            </a:pPr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After Transmission from an Office Computer.</a:t>
            </a:r>
            <a:endParaRPr lang="en-US" sz="3200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6C85B42-CCD2-4F58-B202-032380C84825}"/>
              </a:ext>
            </a:extLst>
          </p:cNvPr>
          <p:cNvCxnSpPr>
            <a:cxnSpLocks/>
          </p:cNvCxnSpPr>
          <p:nvPr/>
        </p:nvCxnSpPr>
        <p:spPr>
          <a:xfrm flipH="1">
            <a:off x="4913376" y="1530455"/>
            <a:ext cx="1404949" cy="1773577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86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11F46D6-A14E-49C9-92AE-E6A26F953B5A}"/>
              </a:ext>
            </a:extLst>
          </p:cNvPr>
          <p:cNvSpPr/>
          <p:nvPr/>
        </p:nvSpPr>
        <p:spPr>
          <a:xfrm>
            <a:off x="0" y="901999"/>
            <a:ext cx="1219199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the OK button.</a:t>
            </a:r>
          </a:p>
          <a:p>
            <a:pPr lvl="2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38F103-5DB4-4A05-8C4E-F9CBE8700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070" y="1833530"/>
            <a:ext cx="7221498" cy="4919646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30DD3C7-4FC6-4C21-AEDD-47CD11117F03}"/>
              </a:ext>
            </a:extLst>
          </p:cNvPr>
          <p:cNvCxnSpPr>
            <a:cxnSpLocks/>
          </p:cNvCxnSpPr>
          <p:nvPr/>
        </p:nvCxnSpPr>
        <p:spPr>
          <a:xfrm>
            <a:off x="7046976" y="1524000"/>
            <a:ext cx="1633728" cy="443200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1B48A54-6524-4A97-99CE-7BDEF04C14DB}"/>
              </a:ext>
            </a:extLst>
          </p:cNvPr>
          <p:cNvSpPr txBox="1">
            <a:spLocks/>
          </p:cNvSpPr>
          <p:nvPr/>
        </p:nvSpPr>
        <p:spPr>
          <a:xfrm>
            <a:off x="0" y="325869"/>
            <a:ext cx="12192000" cy="5062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buFont typeface="+mj-lt"/>
              <a:buAutoNum type="arabicParenR" startAt="2"/>
            </a:pPr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After Transmission from an Office Computer.</a:t>
            </a:r>
            <a:endParaRPr lang="en-US" sz="3200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16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22E3CC-6096-4EB5-B4EE-54D692BE290F}"/>
              </a:ext>
            </a:extLst>
          </p:cNvPr>
          <p:cNvSpPr/>
          <p:nvPr/>
        </p:nvSpPr>
        <p:spPr>
          <a:xfrm>
            <a:off x="0" y="901999"/>
            <a:ext cx="12191999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we see a RED “X” after transmission.</a:t>
            </a:r>
          </a:p>
          <a:p>
            <a:pPr lvl="2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3B947FFB-77AD-4177-8DA1-CF3CE82ABEB6}"/>
              </a:ext>
            </a:extLst>
          </p:cNvPr>
          <p:cNvSpPr txBox="1">
            <a:spLocks/>
          </p:cNvSpPr>
          <p:nvPr/>
        </p:nvSpPr>
        <p:spPr>
          <a:xfrm>
            <a:off x="0" y="325869"/>
            <a:ext cx="12191999" cy="5062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buFont typeface="+mj-lt"/>
              <a:buAutoNum type="arabicParenR" startAt="2"/>
            </a:pPr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After Transmission from an Office Computer.</a:t>
            </a:r>
            <a:endParaRPr lang="en-US" sz="3200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C45AA2-6B52-4A68-A56F-1692B4DF2F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452" y="1815460"/>
            <a:ext cx="7401892" cy="5042539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7EE1924-C873-4388-9735-A5D999435C82}"/>
              </a:ext>
            </a:extLst>
          </p:cNvPr>
          <p:cNvCxnSpPr>
            <a:cxnSpLocks/>
          </p:cNvCxnSpPr>
          <p:nvPr/>
        </p:nvCxnSpPr>
        <p:spPr>
          <a:xfrm flipH="1">
            <a:off x="4730496" y="1536192"/>
            <a:ext cx="1011936" cy="17800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837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436AB7-C126-4315-AD3E-0347CCB85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711" y="1842355"/>
            <a:ext cx="7263721" cy="494841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DD0649B-8690-4C97-A9D4-7DB7211CEE1D}"/>
              </a:ext>
            </a:extLst>
          </p:cNvPr>
          <p:cNvSpPr/>
          <p:nvPr/>
        </p:nvSpPr>
        <p:spPr>
          <a:xfrm>
            <a:off x="0" y="875105"/>
            <a:ext cx="121920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the Details Report button.</a:t>
            </a:r>
          </a:p>
          <a:p>
            <a:pPr lvl="2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81F012-844E-4DC0-BC03-E5353DDCDD9A}"/>
              </a:ext>
            </a:extLst>
          </p:cNvPr>
          <p:cNvSpPr txBox="1">
            <a:spLocks/>
          </p:cNvSpPr>
          <p:nvPr/>
        </p:nvSpPr>
        <p:spPr>
          <a:xfrm>
            <a:off x="0" y="325869"/>
            <a:ext cx="12192000" cy="5062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buFont typeface="+mj-lt"/>
              <a:buAutoNum type="arabicParenR" startAt="2"/>
            </a:pPr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After Transmission from an Office Computer.</a:t>
            </a:r>
            <a:endParaRPr lang="en-US" sz="3200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AD2078A-84B0-40B6-8CE5-158F4120CF1B}"/>
              </a:ext>
            </a:extLst>
          </p:cNvPr>
          <p:cNvCxnSpPr>
            <a:cxnSpLocks/>
          </p:cNvCxnSpPr>
          <p:nvPr/>
        </p:nvCxnSpPr>
        <p:spPr>
          <a:xfrm>
            <a:off x="6693408" y="1475232"/>
            <a:ext cx="984863" cy="476420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510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64D1935-4ACF-4E0C-B3ED-D8BC967EA6CC}"/>
              </a:ext>
            </a:extLst>
          </p:cNvPr>
          <p:cNvSpPr txBox="1"/>
          <p:nvPr/>
        </p:nvSpPr>
        <p:spPr>
          <a:xfrm>
            <a:off x="0" y="4863236"/>
            <a:ext cx="1218453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Get Details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BE8F2B-3851-4ADE-B37A-0CCFF45A9FBB}"/>
              </a:ext>
            </a:extLst>
          </p:cNvPr>
          <p:cNvSpPr txBox="1"/>
          <p:nvPr/>
        </p:nvSpPr>
        <p:spPr>
          <a:xfrm>
            <a:off x="0" y="3509020"/>
            <a:ext cx="1218453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Pay Attention to the Symbols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A8CD2C-E153-4E5A-9CBD-C3C8A9A08D3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74811" y="1273336"/>
            <a:ext cx="11860307" cy="5317371"/>
          </a:xfrm>
        </p:spPr>
        <p:txBody>
          <a:bodyPr/>
          <a:lstStyle/>
          <a:p>
            <a:pPr marL="0" indent="0">
              <a:buNone/>
            </a:pPr>
            <a:endParaRPr lang="en-US" sz="4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742950" indent="-742950">
              <a:buFont typeface="+mj-lt"/>
              <a:buAutoNum type="arabicParenR" startAt="3"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Segoe UI" panose="020B0502040204020203" pitchFamily="34" charset="0"/>
              </a:rPr>
              <a:t>After Start-Shift from Office Computer and End-Shifting from a Mobile (Squad) Computer.</a:t>
            </a:r>
          </a:p>
          <a:p>
            <a:pPr marL="742950" indent="-742950">
              <a:buFont typeface="+mj-lt"/>
              <a:buAutoNum type="arabicParenR" startAt="3"/>
            </a:pP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2ACC5D1C-BFFF-4DA8-8980-534D24D62DAF}"/>
              </a:ext>
            </a:extLst>
          </p:cNvPr>
          <p:cNvSpPr txBox="1">
            <a:spLocks/>
          </p:cNvSpPr>
          <p:nvPr/>
        </p:nvSpPr>
        <p:spPr>
          <a:xfrm>
            <a:off x="445620" y="1138336"/>
            <a:ext cx="11032241" cy="8605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Method #3 – Start and End Shift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F26F74-605B-4834-BDB1-6C1FBAC5F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4431"/>
            <a:ext cx="12192000" cy="668217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Final Way to Get Error Report</a:t>
            </a:r>
          </a:p>
        </p:txBody>
      </p:sp>
    </p:spTree>
    <p:extLst>
      <p:ext uri="{BB962C8B-B14F-4D97-AF65-F5344CB8AC3E}">
        <p14:creationId xmlns:p14="http://schemas.microsoft.com/office/powerpoint/2010/main" val="229542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4" grpId="0" uiExpand="1" build="p"/>
      <p:bldP spid="4" grpId="1" build="p"/>
      <p:bldP spid="20" grpId="0" build="p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4481F75-19D1-4EE8-85CF-DFB1605C7499}"/>
              </a:ext>
            </a:extLst>
          </p:cNvPr>
          <p:cNvSpPr/>
          <p:nvPr/>
        </p:nvSpPr>
        <p:spPr>
          <a:xfrm>
            <a:off x="0" y="807871"/>
            <a:ext cx="12191999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We want the GREEN checkmark. </a:t>
            </a:r>
          </a:p>
          <a:p>
            <a:pPr lvl="2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7A2E4C-90EC-4B78-8427-18558F189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858" y="2128237"/>
            <a:ext cx="6018283" cy="412108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CDC76E-95F3-4F4F-96EA-1313C41D8299}"/>
              </a:ext>
            </a:extLst>
          </p:cNvPr>
          <p:cNvSpPr txBox="1">
            <a:spLocks/>
          </p:cNvSpPr>
          <p:nvPr/>
        </p:nvSpPr>
        <p:spPr>
          <a:xfrm>
            <a:off x="0" y="267006"/>
            <a:ext cx="12192000" cy="9509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0" lvl="2" indent="-457200">
              <a:buFont typeface="+mj-lt"/>
              <a:buAutoNum type="arabicParenR" startAt="3"/>
            </a:pPr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After a Start-Shift or End-Shift from either the Squad car or Office Machine.</a:t>
            </a:r>
          </a:p>
          <a:p>
            <a:pPr marL="457200" indent="-457200">
              <a:buFont typeface="+mj-lt"/>
              <a:buAutoNum type="arabicParenR" startAt="3"/>
            </a:pPr>
            <a:endParaRPr lang="en-US" sz="4000" dirty="0">
              <a:solidFill>
                <a:srgbClr val="FFBE0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CB7D5C2-024F-49A9-81EF-8F4E716934D4}"/>
              </a:ext>
            </a:extLst>
          </p:cNvPr>
          <p:cNvCxnSpPr>
            <a:cxnSpLocks/>
          </p:cNvCxnSpPr>
          <p:nvPr/>
        </p:nvCxnSpPr>
        <p:spPr>
          <a:xfrm flipH="1">
            <a:off x="5242560" y="1731264"/>
            <a:ext cx="1231392" cy="151180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8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A77E2F8-9B0E-4489-A753-8AA96E1C0386}"/>
              </a:ext>
            </a:extLst>
          </p:cNvPr>
          <p:cNvSpPr/>
          <p:nvPr/>
        </p:nvSpPr>
        <p:spPr>
          <a:xfrm>
            <a:off x="0" y="955788"/>
            <a:ext cx="12191999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8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the OK button</a:t>
            </a: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/>
            <a:endParaRPr lang="en-US" sz="6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F93F14-72DA-454B-8EF2-204322076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990" y="2131598"/>
            <a:ext cx="5797571" cy="3969945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0ABE0F5-EE7B-4C3C-AAB6-41F0860BB7CB}"/>
              </a:ext>
            </a:extLst>
          </p:cNvPr>
          <p:cNvCxnSpPr>
            <a:cxnSpLocks/>
          </p:cNvCxnSpPr>
          <p:nvPr/>
        </p:nvCxnSpPr>
        <p:spPr>
          <a:xfrm>
            <a:off x="5827776" y="1889760"/>
            <a:ext cx="1792224" cy="356006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C80BB5A-7AAD-4F25-92B1-32A6CDBE0DE8}"/>
              </a:ext>
            </a:extLst>
          </p:cNvPr>
          <p:cNvSpPr txBox="1">
            <a:spLocks/>
          </p:cNvSpPr>
          <p:nvPr/>
        </p:nvSpPr>
        <p:spPr>
          <a:xfrm>
            <a:off x="15739" y="336268"/>
            <a:ext cx="12192000" cy="9557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0" lvl="2" indent="-457200">
              <a:buFont typeface="+mj-lt"/>
              <a:buAutoNum type="arabicParenR" startAt="3"/>
            </a:pPr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After a Start-Shift or End-Shift from either the Squad car or Office Machine.</a:t>
            </a:r>
          </a:p>
          <a:p>
            <a:pPr marL="457200" indent="-457200">
              <a:buFont typeface="+mj-lt"/>
              <a:buAutoNum type="arabicParenR" startAt="3"/>
            </a:pPr>
            <a:endParaRPr lang="en-US" sz="4000" dirty="0">
              <a:solidFill>
                <a:srgbClr val="FFBE0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21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D4B572-B42D-4CCF-9F2E-A45E76D0C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061" y="2512193"/>
            <a:ext cx="9249878" cy="278897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948FDA8-D28C-4AC8-A97C-7B63B3A61097}"/>
              </a:ext>
            </a:extLst>
          </p:cNvPr>
          <p:cNvSpPr txBox="1">
            <a:spLocks/>
          </p:cNvSpPr>
          <p:nvPr/>
        </p:nvSpPr>
        <p:spPr>
          <a:xfrm>
            <a:off x="905577" y="1078035"/>
            <a:ext cx="10515600" cy="6352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Various Errors Occur Within TraCS</a:t>
            </a:r>
          </a:p>
        </p:txBody>
      </p:sp>
    </p:spTree>
    <p:extLst>
      <p:ext uri="{BB962C8B-B14F-4D97-AF65-F5344CB8AC3E}">
        <p14:creationId xmlns:p14="http://schemas.microsoft.com/office/powerpoint/2010/main" val="259263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2E43C6-FC33-499E-BDC1-29C2D890CF98}"/>
              </a:ext>
            </a:extLst>
          </p:cNvPr>
          <p:cNvSpPr/>
          <p:nvPr/>
        </p:nvSpPr>
        <p:spPr>
          <a:xfrm>
            <a:off x="323003" y="1314720"/>
            <a:ext cx="121920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If we see a red “X” after transmission.</a:t>
            </a:r>
          </a:p>
          <a:p>
            <a:pPr lvl="2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52A78C-26B0-42F5-A263-6B06AB136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694" y="2083988"/>
            <a:ext cx="6047481" cy="4119847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2CBA17-9974-436A-B45F-3F2C485C5F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591" y="2189867"/>
            <a:ext cx="2705844" cy="472449"/>
          </a:xfrm>
          <a:prstGeom prst="rect">
            <a:avLst/>
          </a:prstGeom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6D0E5ABD-D6E1-4E34-9C8A-E0F78D35FF44}"/>
              </a:ext>
            </a:extLst>
          </p:cNvPr>
          <p:cNvSpPr txBox="1">
            <a:spLocks/>
          </p:cNvSpPr>
          <p:nvPr/>
        </p:nvSpPr>
        <p:spPr>
          <a:xfrm>
            <a:off x="0" y="314977"/>
            <a:ext cx="12192000" cy="9997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0" lvl="2" indent="-457200">
              <a:buFont typeface="+mj-lt"/>
              <a:buAutoNum type="arabicParenR" startAt="3"/>
            </a:pPr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After a Start-Shift or End-Shift from either the Squad car or Office Machine.</a:t>
            </a:r>
          </a:p>
          <a:p>
            <a:pPr marL="457200" indent="-457200">
              <a:buFont typeface="+mj-lt"/>
              <a:buAutoNum type="arabicParenR" startAt="3"/>
            </a:pPr>
            <a:endParaRPr lang="en-US" sz="4000" dirty="0">
              <a:solidFill>
                <a:srgbClr val="FFBE0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EF0F0D4-BDE6-4DA8-B45C-190CAC4CE57F}"/>
              </a:ext>
            </a:extLst>
          </p:cNvPr>
          <p:cNvCxnSpPr>
            <a:cxnSpLocks/>
          </p:cNvCxnSpPr>
          <p:nvPr/>
        </p:nvCxnSpPr>
        <p:spPr>
          <a:xfrm flipH="1">
            <a:off x="4596384" y="1987296"/>
            <a:ext cx="731520" cy="121920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212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94AA05-BA48-476F-A0E4-019CE2E47520}"/>
              </a:ext>
            </a:extLst>
          </p:cNvPr>
          <p:cNvSpPr/>
          <p:nvPr/>
        </p:nvSpPr>
        <p:spPr>
          <a:xfrm>
            <a:off x="0" y="1247485"/>
            <a:ext cx="121920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the Details Report button.</a:t>
            </a:r>
          </a:p>
          <a:p>
            <a:pPr marL="971550" lvl="1" indent="-514350">
              <a:buFont typeface="+mj-lt"/>
              <a:buAutoNum type="alphaLcParenR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B32CE6-5F81-45DF-8634-7FD7CED6B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914" y="2034586"/>
            <a:ext cx="5876171" cy="4003142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FE2AE8-ADB2-4A23-B935-B67E740864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273" y="2216761"/>
            <a:ext cx="2517898" cy="439633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87BD34F-8A27-48CD-B554-2C970F7964A3}"/>
              </a:ext>
            </a:extLst>
          </p:cNvPr>
          <p:cNvCxnSpPr>
            <a:cxnSpLocks/>
          </p:cNvCxnSpPr>
          <p:nvPr/>
        </p:nvCxnSpPr>
        <p:spPr>
          <a:xfrm>
            <a:off x="6521824" y="1922929"/>
            <a:ext cx="1232288" cy="351470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C9BAB15E-BB72-4574-80CB-A248BFB7EB0D}"/>
              </a:ext>
            </a:extLst>
          </p:cNvPr>
          <p:cNvSpPr txBox="1">
            <a:spLocks/>
          </p:cNvSpPr>
          <p:nvPr/>
        </p:nvSpPr>
        <p:spPr>
          <a:xfrm>
            <a:off x="0" y="325701"/>
            <a:ext cx="12192000" cy="9971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0" lvl="2" indent="-457200">
              <a:buFont typeface="+mj-lt"/>
              <a:buAutoNum type="arabicParenR" startAt="3"/>
            </a:pPr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After a Start-Shift or End-Shift from either the Squad car or Office Machine.</a:t>
            </a:r>
          </a:p>
          <a:p>
            <a:pPr marL="457200" indent="-457200">
              <a:buFont typeface="+mj-lt"/>
              <a:buAutoNum type="arabicParenR" startAt="3"/>
            </a:pPr>
            <a:endParaRPr lang="en-US" sz="4000" dirty="0">
              <a:solidFill>
                <a:srgbClr val="FFBE0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30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73E66B-3050-451C-BF53-761415D6484E}"/>
              </a:ext>
            </a:extLst>
          </p:cNvPr>
          <p:cNvSpPr txBox="1"/>
          <p:nvPr/>
        </p:nvSpPr>
        <p:spPr>
          <a:xfrm>
            <a:off x="0" y="255958"/>
            <a:ext cx="12191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Turning On Debug Mode</a:t>
            </a:r>
          </a:p>
          <a:p>
            <a:pPr algn="ctr"/>
            <a:endParaRPr lang="en-US" sz="44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F9C65DC-0770-4A72-ACE1-3E3067A478B9}"/>
              </a:ext>
            </a:extLst>
          </p:cNvPr>
          <p:cNvSpPr/>
          <p:nvPr/>
        </p:nvSpPr>
        <p:spPr>
          <a:xfrm>
            <a:off x="1" y="4928706"/>
            <a:ext cx="121919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Replicate the Issue</a:t>
            </a: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Debug captures entire event.</a:t>
            </a: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Turning off debug mode creates the log entry.</a:t>
            </a:r>
          </a:p>
        </p:txBody>
      </p:sp>
      <p:pic>
        <p:nvPicPr>
          <p:cNvPr id="9" name="Picture 8" descr="A picture containing screenshot&#10;&#10;Description generated with very high confidence">
            <a:extLst>
              <a:ext uri="{FF2B5EF4-FFF2-40B4-BE49-F238E27FC236}">
                <a16:creationId xmlns:a16="http://schemas.microsoft.com/office/drawing/2014/main" id="{6CE35A81-5947-4ED8-85CB-9369CB5852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866" y="2703478"/>
            <a:ext cx="2591360" cy="2003629"/>
          </a:xfrm>
          <a:prstGeom prst="rect">
            <a:avLst/>
          </a:prstGeom>
        </p:spPr>
      </p:pic>
      <p:pic>
        <p:nvPicPr>
          <p:cNvPr id="13" name="Picture 12" descr="A picture containing electronics&#10;&#10;Description generated with high confidence">
            <a:extLst>
              <a:ext uri="{FF2B5EF4-FFF2-40B4-BE49-F238E27FC236}">
                <a16:creationId xmlns:a16="http://schemas.microsoft.com/office/drawing/2014/main" id="{ED4CEA16-F41B-4345-B081-C3322937D4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774" y="2809401"/>
            <a:ext cx="5375352" cy="179178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267BDCF-A760-4FBF-9571-5624E76B4FDE}"/>
              </a:ext>
            </a:extLst>
          </p:cNvPr>
          <p:cNvSpPr/>
          <p:nvPr/>
        </p:nvSpPr>
        <p:spPr>
          <a:xfrm>
            <a:off x="-206187" y="1145782"/>
            <a:ext cx="121919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TraCS Software Needs to be Running</a:t>
            </a: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can turn on Debug Mode anytime TraCS is running.</a:t>
            </a: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Use this tool when you can replicate the issue.</a:t>
            </a:r>
          </a:p>
        </p:txBody>
      </p:sp>
    </p:spTree>
    <p:extLst>
      <p:ext uri="{BB962C8B-B14F-4D97-AF65-F5344CB8AC3E}">
        <p14:creationId xmlns:p14="http://schemas.microsoft.com/office/powerpoint/2010/main" val="70854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  <p:bldP spid="14" grpId="0" uiExpand="1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73E66B-3050-451C-BF53-761415D6484E}"/>
              </a:ext>
            </a:extLst>
          </p:cNvPr>
          <p:cNvSpPr txBox="1"/>
          <p:nvPr/>
        </p:nvSpPr>
        <p:spPr>
          <a:xfrm>
            <a:off x="0" y="255958"/>
            <a:ext cx="12191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Turning Off Debug Mode</a:t>
            </a:r>
          </a:p>
          <a:p>
            <a:pPr algn="ctr"/>
            <a:endParaRPr lang="en-US" sz="44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F9C65DC-0770-4A72-ACE1-3E3067A478B9}"/>
              </a:ext>
            </a:extLst>
          </p:cNvPr>
          <p:cNvSpPr/>
          <p:nvPr/>
        </p:nvSpPr>
        <p:spPr>
          <a:xfrm>
            <a:off x="-1" y="4461894"/>
            <a:ext cx="121919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TraCS Debug Logs are Stored Locally</a:t>
            </a: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Once Debug Mode is off, the log file is ready to view.</a:t>
            </a: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Email log files to TraCS Help Desk.</a:t>
            </a:r>
          </a:p>
        </p:txBody>
      </p:sp>
      <p:pic>
        <p:nvPicPr>
          <p:cNvPr id="13" name="Picture 12" descr="A picture containing electronics&#10;&#10;Description generated with high confidence">
            <a:extLst>
              <a:ext uri="{FF2B5EF4-FFF2-40B4-BE49-F238E27FC236}">
                <a16:creationId xmlns:a16="http://schemas.microsoft.com/office/drawing/2014/main" id="{ED4CEA16-F41B-4345-B081-C3322937D4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774" y="2343247"/>
            <a:ext cx="5375352" cy="179178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267BDCF-A760-4FBF-9571-5624E76B4FDE}"/>
              </a:ext>
            </a:extLst>
          </p:cNvPr>
          <p:cNvSpPr/>
          <p:nvPr/>
        </p:nvSpPr>
        <p:spPr>
          <a:xfrm>
            <a:off x="-206187" y="1145782"/>
            <a:ext cx="121919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While TraCS is running</a:t>
            </a: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Turn Off Debug Mode.</a:t>
            </a:r>
          </a:p>
        </p:txBody>
      </p:sp>
      <p:pic>
        <p:nvPicPr>
          <p:cNvPr id="3" name="Picture 2" descr="A picture containing screenshot&#10;&#10;Description generated with very high confidence">
            <a:extLst>
              <a:ext uri="{FF2B5EF4-FFF2-40B4-BE49-F238E27FC236}">
                <a16:creationId xmlns:a16="http://schemas.microsoft.com/office/drawing/2014/main" id="{5FB0C411-8849-4E3C-B5E8-7A7955FBEA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359" y="2198185"/>
            <a:ext cx="2670867" cy="208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0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  <p:bldP spid="14" grpId="0" uiExpand="1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73E66B-3050-451C-BF53-761415D6484E}"/>
              </a:ext>
            </a:extLst>
          </p:cNvPr>
          <p:cNvSpPr txBox="1"/>
          <p:nvPr/>
        </p:nvSpPr>
        <p:spPr>
          <a:xfrm>
            <a:off x="0" y="255958"/>
            <a:ext cx="12191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Opening Debug Mode Files</a:t>
            </a:r>
          </a:p>
          <a:p>
            <a:pPr algn="ctr"/>
            <a:endParaRPr lang="en-US" sz="44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67BDCF-A760-4FBF-9571-5624E76B4FDE}"/>
              </a:ext>
            </a:extLst>
          </p:cNvPr>
          <p:cNvSpPr/>
          <p:nvPr/>
        </p:nvSpPr>
        <p:spPr>
          <a:xfrm>
            <a:off x="-206187" y="1397669"/>
            <a:ext cx="121919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Open Configuration Manager</a:t>
            </a: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Utilities tab.</a:t>
            </a: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Utilities button.</a:t>
            </a:r>
          </a:p>
        </p:txBody>
      </p:sp>
      <p:pic>
        <p:nvPicPr>
          <p:cNvPr id="3" name="Picture 2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792BF84E-9868-4BDA-ADB8-F60ED225F0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" y="3429000"/>
            <a:ext cx="10589327" cy="2806359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ED2CEFD-CE53-417A-9478-5535006762E1}"/>
              </a:ext>
            </a:extLst>
          </p:cNvPr>
          <p:cNvSpPr/>
          <p:nvPr/>
        </p:nvSpPr>
        <p:spPr>
          <a:xfrm>
            <a:off x="9737072" y="4054287"/>
            <a:ext cx="1171575" cy="44599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6B5A55F-AC0C-418C-A958-D25AE067F063}"/>
              </a:ext>
            </a:extLst>
          </p:cNvPr>
          <p:cNvSpPr/>
          <p:nvPr/>
        </p:nvSpPr>
        <p:spPr>
          <a:xfrm>
            <a:off x="979954" y="4500282"/>
            <a:ext cx="1332940" cy="1326777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73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73E66B-3050-451C-BF53-761415D6484E}"/>
              </a:ext>
            </a:extLst>
          </p:cNvPr>
          <p:cNvSpPr txBox="1"/>
          <p:nvPr/>
        </p:nvSpPr>
        <p:spPr>
          <a:xfrm>
            <a:off x="0" y="255958"/>
            <a:ext cx="12191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Locating Debug Mode Files</a:t>
            </a:r>
          </a:p>
          <a:p>
            <a:pPr algn="ctr"/>
            <a:endParaRPr lang="en-US" sz="44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67BDCF-A760-4FBF-9571-5624E76B4FDE}"/>
              </a:ext>
            </a:extLst>
          </p:cNvPr>
          <p:cNvSpPr/>
          <p:nvPr/>
        </p:nvSpPr>
        <p:spPr>
          <a:xfrm>
            <a:off x="-206187" y="1397669"/>
            <a:ext cx="121919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Utilities Window Opened</a:t>
            </a: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on Log File Viewer tab.</a:t>
            </a: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on the Ellipsis (…).</a:t>
            </a:r>
          </a:p>
        </p:txBody>
      </p:sp>
      <p:pic>
        <p:nvPicPr>
          <p:cNvPr id="7" name="Picture 6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B22BF71D-58FF-4716-A431-35D6DEC37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68" y="3058198"/>
            <a:ext cx="10713664" cy="3327892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0EEC361-85F5-435F-A08A-8B1391373F03}"/>
              </a:ext>
            </a:extLst>
          </p:cNvPr>
          <p:cNvSpPr/>
          <p:nvPr/>
        </p:nvSpPr>
        <p:spPr>
          <a:xfrm>
            <a:off x="6884895" y="4356846"/>
            <a:ext cx="555811" cy="591671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90D9F97-9E31-4263-BC2A-0B854F9534D5}"/>
              </a:ext>
            </a:extLst>
          </p:cNvPr>
          <p:cNvSpPr/>
          <p:nvPr/>
        </p:nvSpPr>
        <p:spPr>
          <a:xfrm>
            <a:off x="864671" y="3818965"/>
            <a:ext cx="1986103" cy="537881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21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73E66B-3050-451C-BF53-761415D6484E}"/>
              </a:ext>
            </a:extLst>
          </p:cNvPr>
          <p:cNvSpPr txBox="1"/>
          <p:nvPr/>
        </p:nvSpPr>
        <p:spPr>
          <a:xfrm>
            <a:off x="0" y="255958"/>
            <a:ext cx="12191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Choosing Debug Mode Files</a:t>
            </a:r>
          </a:p>
          <a:p>
            <a:pPr algn="ctr"/>
            <a:endParaRPr lang="en-US" sz="44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67BDCF-A760-4FBF-9571-5624E76B4FDE}"/>
              </a:ext>
            </a:extLst>
          </p:cNvPr>
          <p:cNvSpPr/>
          <p:nvPr/>
        </p:nvSpPr>
        <p:spPr>
          <a:xfrm>
            <a:off x="-206187" y="1397669"/>
            <a:ext cx="1219199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Log Files Located on C:\</a:t>
            </a: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Notice location of log files.</a:t>
            </a: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Sort by Date/Time.</a:t>
            </a: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Email log files to TraCS Help Desk.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21C8F18-63FD-41FA-AFA4-C2489846D4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59" y="3692823"/>
            <a:ext cx="11205882" cy="2909219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8780A0F-DFD3-4506-A638-C1B7D871E7CF}"/>
              </a:ext>
            </a:extLst>
          </p:cNvPr>
          <p:cNvSpPr/>
          <p:nvPr/>
        </p:nvSpPr>
        <p:spPr>
          <a:xfrm>
            <a:off x="1936376" y="4177553"/>
            <a:ext cx="2617695" cy="37651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C704B8E-D754-4C84-A20E-8B236ED6C25B}"/>
              </a:ext>
            </a:extLst>
          </p:cNvPr>
          <p:cNvSpPr/>
          <p:nvPr/>
        </p:nvSpPr>
        <p:spPr>
          <a:xfrm>
            <a:off x="6239436" y="4948517"/>
            <a:ext cx="1775012" cy="1689383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09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73E66B-3050-451C-BF53-761415D6484E}"/>
              </a:ext>
            </a:extLst>
          </p:cNvPr>
          <p:cNvSpPr txBox="1"/>
          <p:nvPr/>
        </p:nvSpPr>
        <p:spPr>
          <a:xfrm>
            <a:off x="0" y="255958"/>
            <a:ext cx="12191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Viewing Debug Mode Files</a:t>
            </a:r>
          </a:p>
          <a:p>
            <a:pPr algn="ctr"/>
            <a:endParaRPr lang="en-US" sz="44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67BDCF-A760-4FBF-9571-5624E76B4FDE}"/>
              </a:ext>
            </a:extLst>
          </p:cNvPr>
          <p:cNvSpPr/>
          <p:nvPr/>
        </p:nvSpPr>
        <p:spPr>
          <a:xfrm>
            <a:off x="-206187" y="1397669"/>
            <a:ext cx="121919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We Mostly Focus on the Exceptions</a:t>
            </a: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Can press the Show Exceptions button.</a:t>
            </a: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Details show up under the log entry selected.</a:t>
            </a:r>
          </a:p>
        </p:txBody>
      </p:sp>
      <p:pic>
        <p:nvPicPr>
          <p:cNvPr id="7" name="Picture 6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432FD7BF-AAD8-4C0C-A448-67FB0CB831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" y="3101036"/>
            <a:ext cx="11442887" cy="350100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484852-76DC-4C9B-BC2F-19B2A9CCEFBD}"/>
              </a:ext>
            </a:extLst>
          </p:cNvPr>
          <p:cNvSpPr/>
          <p:nvPr/>
        </p:nvSpPr>
        <p:spPr>
          <a:xfrm>
            <a:off x="9144000" y="3734919"/>
            <a:ext cx="1595718" cy="43030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F5501E1-24F3-4CFB-ABD7-3E5C6C404FB9}"/>
              </a:ext>
            </a:extLst>
          </p:cNvPr>
          <p:cNvSpPr/>
          <p:nvPr/>
        </p:nvSpPr>
        <p:spPr>
          <a:xfrm>
            <a:off x="770965" y="5496189"/>
            <a:ext cx="10878110" cy="43030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98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2" grpId="0" animBg="1"/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73E66B-3050-451C-BF53-761415D6484E}"/>
              </a:ext>
            </a:extLst>
          </p:cNvPr>
          <p:cNvSpPr txBox="1"/>
          <p:nvPr/>
        </p:nvSpPr>
        <p:spPr>
          <a:xfrm>
            <a:off x="0" y="255958"/>
            <a:ext cx="12191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Viewing Debug Mode Files</a:t>
            </a:r>
          </a:p>
          <a:p>
            <a:pPr algn="ctr"/>
            <a:endParaRPr lang="en-US" sz="44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67BDCF-A760-4FBF-9571-5624E76B4FDE}"/>
              </a:ext>
            </a:extLst>
          </p:cNvPr>
          <p:cNvSpPr/>
          <p:nvPr/>
        </p:nvSpPr>
        <p:spPr>
          <a:xfrm>
            <a:off x="-206187" y="1397669"/>
            <a:ext cx="1219199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Detailed Message</a:t>
            </a: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Select a log entry, view the detail for that entry.</a:t>
            </a: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cannot figure out the issue, screenshot the message and email TraCS Help Desk.</a:t>
            </a:r>
          </a:p>
        </p:txBody>
      </p:sp>
      <p:pic>
        <p:nvPicPr>
          <p:cNvPr id="11" name="Picture 10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9A987F9A-9C60-4FFB-986B-3C9E994421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01" y="3429000"/>
            <a:ext cx="11280998" cy="2722204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FC95A2F-E65D-4892-BB43-AB05D50C86C4}"/>
              </a:ext>
            </a:extLst>
          </p:cNvPr>
          <p:cNvSpPr/>
          <p:nvPr/>
        </p:nvSpPr>
        <p:spPr>
          <a:xfrm>
            <a:off x="329998" y="3339355"/>
            <a:ext cx="11530311" cy="2882153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5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7446B43A-49A3-4B81-9473-6D6D434DD9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66" y="43282"/>
            <a:ext cx="11649266" cy="6771435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F1720EC-CF54-4BD9-85BD-94B4E4302992}"/>
              </a:ext>
            </a:extLst>
          </p:cNvPr>
          <p:cNvSpPr/>
          <p:nvPr/>
        </p:nvSpPr>
        <p:spPr>
          <a:xfrm>
            <a:off x="268942" y="453357"/>
            <a:ext cx="1165411" cy="21003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E2F100F-2646-467C-A07E-47C6F2555CC4}"/>
              </a:ext>
            </a:extLst>
          </p:cNvPr>
          <p:cNvSpPr/>
          <p:nvPr/>
        </p:nvSpPr>
        <p:spPr>
          <a:xfrm>
            <a:off x="932330" y="712573"/>
            <a:ext cx="2994212" cy="342959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4355266-CF28-42F1-8AA3-FDF768922632}"/>
              </a:ext>
            </a:extLst>
          </p:cNvPr>
          <p:cNvSpPr/>
          <p:nvPr/>
        </p:nvSpPr>
        <p:spPr>
          <a:xfrm flipH="1">
            <a:off x="9081244" y="712573"/>
            <a:ext cx="1550896" cy="342959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496D6EC-581C-4BCD-8F20-56A212B277BF}"/>
              </a:ext>
            </a:extLst>
          </p:cNvPr>
          <p:cNvSpPr/>
          <p:nvPr/>
        </p:nvSpPr>
        <p:spPr>
          <a:xfrm flipH="1">
            <a:off x="430302" y="2532408"/>
            <a:ext cx="11152097" cy="342959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2E63AC1-3ECE-4F13-8C97-3239AA0F41AA}"/>
              </a:ext>
            </a:extLst>
          </p:cNvPr>
          <p:cNvSpPr/>
          <p:nvPr/>
        </p:nvSpPr>
        <p:spPr>
          <a:xfrm flipH="1">
            <a:off x="268942" y="4881161"/>
            <a:ext cx="11649266" cy="193355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A9DA43-43F8-4069-BF65-D662F5675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583" y="2759241"/>
            <a:ext cx="8826833" cy="2009951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97C8A83-A538-474D-AB88-191F5FED0DE7}"/>
              </a:ext>
            </a:extLst>
          </p:cNvPr>
          <p:cNvSpPr txBox="1">
            <a:spLocks/>
          </p:cNvSpPr>
          <p:nvPr/>
        </p:nvSpPr>
        <p:spPr>
          <a:xfrm>
            <a:off x="838199" y="1151826"/>
            <a:ext cx="10515600" cy="6352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Database Errors</a:t>
            </a:r>
          </a:p>
        </p:txBody>
      </p:sp>
    </p:spTree>
    <p:extLst>
      <p:ext uri="{BB962C8B-B14F-4D97-AF65-F5344CB8AC3E}">
        <p14:creationId xmlns:p14="http://schemas.microsoft.com/office/powerpoint/2010/main" val="310627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2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Text">
            <a:extLst>
              <a:ext uri="{FF2B5EF4-FFF2-40B4-BE49-F238E27FC236}">
                <a16:creationId xmlns:a16="http://schemas.microsoft.com/office/drawing/2014/main" id="{4F9DDC92-3F7E-4796-B8DA-1DC363C91500}"/>
              </a:ext>
            </a:extLst>
          </p:cNvPr>
          <p:cNvSpPr/>
          <p:nvPr/>
        </p:nvSpPr>
        <p:spPr>
          <a:xfrm>
            <a:off x="94128" y="41386"/>
            <a:ext cx="11994777" cy="1369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Details Help Tell Us What Was The Problem</a:t>
            </a:r>
          </a:p>
          <a:p>
            <a:pPr lvl="1" algn="ctr"/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Look for the word “FAILED”</a:t>
            </a: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From here we can see the different parts of the log.</a:t>
            </a:r>
          </a:p>
          <a:p>
            <a:pPr marL="1428750" lvl="2" indent="-514350">
              <a:buFont typeface="+mj-lt"/>
              <a:buAutoNum type="alphaLcPeriod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Command being run.</a:t>
            </a:r>
          </a:p>
          <a:p>
            <a:pPr marL="1428750" lvl="2" indent="-514350">
              <a:buFont typeface="+mj-lt"/>
              <a:buAutoNum type="alphaLcParenR" startAt="2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Instruction Type =</a:t>
            </a:r>
          </a:p>
          <a:p>
            <a:pPr marL="1428750" lvl="2" indent="-514350">
              <a:buFont typeface="+mj-lt"/>
              <a:buAutoNum type="alphaLcParenR" startAt="2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Instruction Name =</a:t>
            </a:r>
          </a:p>
          <a:p>
            <a:pPr marL="1428750" lvl="2" indent="-514350">
              <a:buFont typeface="+mj-lt"/>
              <a:buAutoNum type="alphaLcParenR" startAt="2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Successful or Failed</a:t>
            </a:r>
          </a:p>
          <a:p>
            <a:pPr marL="1428750" lvl="2" indent="-514350">
              <a:buFont typeface="+mj-lt"/>
              <a:buAutoNum type="alphaLcParenR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NOW LETS BREAK DOWN WHAT WE ARE SEEING WITHIN THIS REPORT</a:t>
            </a: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Export">
            <a:extLst>
              <a:ext uri="{FF2B5EF4-FFF2-40B4-BE49-F238E27FC236}">
                <a16:creationId xmlns:a16="http://schemas.microsoft.com/office/drawing/2014/main" id="{7856E32C-B094-4FC3-B379-372AB8FC4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69484"/>
            <a:ext cx="12192000" cy="2579516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3" name="Picture Ints. Type">
            <a:extLst>
              <a:ext uri="{FF2B5EF4-FFF2-40B4-BE49-F238E27FC236}">
                <a16:creationId xmlns:a16="http://schemas.microsoft.com/office/drawing/2014/main" id="{0BB1EC13-740E-40F9-8BAE-6EF72A2452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7494"/>
            <a:ext cx="12192000" cy="2509372"/>
          </a:xfrm>
          <a:prstGeom prst="rect">
            <a:avLst/>
          </a:prstGeom>
          <a:effectLst>
            <a:glow rad="127000">
              <a:schemeClr val="tx1"/>
            </a:glow>
          </a:effectLst>
        </p:spPr>
      </p:pic>
      <p:pic>
        <p:nvPicPr>
          <p:cNvPr id="8" name="Picture Export">
            <a:extLst>
              <a:ext uri="{FF2B5EF4-FFF2-40B4-BE49-F238E27FC236}">
                <a16:creationId xmlns:a16="http://schemas.microsoft.com/office/drawing/2014/main" id="{9642E8F3-708B-4F74-873C-B69A88C723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85612"/>
            <a:ext cx="12192000" cy="2579516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4" name="Picture Inst. Type">
            <a:extLst>
              <a:ext uri="{FF2B5EF4-FFF2-40B4-BE49-F238E27FC236}">
                <a16:creationId xmlns:a16="http://schemas.microsoft.com/office/drawing/2014/main" id="{2F89A210-65F8-4CBE-BF54-812C1D863E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21282"/>
            <a:ext cx="12192000" cy="2509372"/>
          </a:xfrm>
          <a:prstGeom prst="rect">
            <a:avLst/>
          </a:prstGeom>
          <a:effectLst>
            <a:glow rad="127000">
              <a:schemeClr val="tx1"/>
            </a:glow>
          </a:effectLst>
        </p:spPr>
      </p:pic>
      <p:pic>
        <p:nvPicPr>
          <p:cNvPr id="7" name="Picture Ints. Name">
            <a:extLst>
              <a:ext uri="{FF2B5EF4-FFF2-40B4-BE49-F238E27FC236}">
                <a16:creationId xmlns:a16="http://schemas.microsoft.com/office/drawing/2014/main" id="{B0447DEF-681D-4DEC-B0EE-07BB18C6B9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61623"/>
            <a:ext cx="12192000" cy="2509372"/>
          </a:xfrm>
          <a:prstGeom prst="rect">
            <a:avLst/>
          </a:prstGeom>
          <a:effectLst>
            <a:glow rad="127000">
              <a:schemeClr val="tx1"/>
            </a:glow>
          </a:effectLst>
        </p:spPr>
      </p:pic>
      <p:pic>
        <p:nvPicPr>
          <p:cNvPr id="9" name="Picture Verbiage">
            <a:extLst>
              <a:ext uri="{FF2B5EF4-FFF2-40B4-BE49-F238E27FC236}">
                <a16:creationId xmlns:a16="http://schemas.microsoft.com/office/drawing/2014/main" id="{9B87E8FB-8C22-43B5-A3AB-A403B73657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501964"/>
            <a:ext cx="12192000" cy="2509372"/>
          </a:xfrm>
          <a:prstGeom prst="rect">
            <a:avLst/>
          </a:prstGeom>
          <a:effectLst>
            <a:glow rad="127000">
              <a:schemeClr val="tx1"/>
            </a:glow>
          </a:effectLst>
        </p:spPr>
      </p:pic>
      <p:sp>
        <p:nvSpPr>
          <p:cNvPr id="13" name="Arrow: Down 12">
            <a:extLst>
              <a:ext uri="{FF2B5EF4-FFF2-40B4-BE49-F238E27FC236}">
                <a16:creationId xmlns:a16="http://schemas.microsoft.com/office/drawing/2014/main" id="{A4C51A8C-A693-47FB-8397-07F56DF8AF28}"/>
              </a:ext>
            </a:extLst>
          </p:cNvPr>
          <p:cNvSpPr/>
          <p:nvPr/>
        </p:nvSpPr>
        <p:spPr>
          <a:xfrm rot="10800000">
            <a:off x="806886" y="2554595"/>
            <a:ext cx="646176" cy="97840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DB570D77-318B-45D8-800C-17A175E1E26F}"/>
              </a:ext>
            </a:extLst>
          </p:cNvPr>
          <p:cNvSpPr/>
          <p:nvPr/>
        </p:nvSpPr>
        <p:spPr>
          <a:xfrm rot="10800000">
            <a:off x="1895401" y="2862125"/>
            <a:ext cx="646176" cy="97840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0EA6A9C2-CB83-4555-931C-A08DD7BFE44F}"/>
              </a:ext>
            </a:extLst>
          </p:cNvPr>
          <p:cNvSpPr/>
          <p:nvPr/>
        </p:nvSpPr>
        <p:spPr>
          <a:xfrm rot="10800000">
            <a:off x="4550293" y="3169108"/>
            <a:ext cx="646176" cy="97840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D263690E-D036-476E-A730-607880B5A5BE}"/>
              </a:ext>
            </a:extLst>
          </p:cNvPr>
          <p:cNvSpPr/>
          <p:nvPr/>
        </p:nvSpPr>
        <p:spPr>
          <a:xfrm rot="10800000">
            <a:off x="11293029" y="3387662"/>
            <a:ext cx="646176" cy="97840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D97B47FD-9EDF-4313-B809-648C04E066AF}"/>
              </a:ext>
            </a:extLst>
          </p:cNvPr>
          <p:cNvSpPr/>
          <p:nvPr/>
        </p:nvSpPr>
        <p:spPr>
          <a:xfrm rot="10800000">
            <a:off x="7716409" y="2658263"/>
            <a:ext cx="646176" cy="97840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nothing highlighted">
            <a:extLst>
              <a:ext uri="{FF2B5EF4-FFF2-40B4-BE49-F238E27FC236}">
                <a16:creationId xmlns:a16="http://schemas.microsoft.com/office/drawing/2014/main" id="{51D8487A-53BB-45D2-B513-DE218912F9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474014"/>
            <a:ext cx="12192000" cy="2579516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653764B-DB39-4FEE-8B9D-126D51EE0F0B}"/>
              </a:ext>
            </a:extLst>
          </p:cNvPr>
          <p:cNvCxnSpPr>
            <a:cxnSpLocks/>
          </p:cNvCxnSpPr>
          <p:nvPr/>
        </p:nvCxnSpPr>
        <p:spPr>
          <a:xfrm>
            <a:off x="8205216" y="999744"/>
            <a:ext cx="2999232" cy="207264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557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80A07AB-807B-49D5-AB53-D1B592CBBE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92" y="1181398"/>
            <a:ext cx="11641015" cy="3283922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F9DDC92-3F7E-4796-B8DA-1DC363C91500}"/>
              </a:ext>
            </a:extLst>
          </p:cNvPr>
          <p:cNvSpPr/>
          <p:nvPr/>
        </p:nvSpPr>
        <p:spPr>
          <a:xfrm>
            <a:off x="-2" y="5360244"/>
            <a:ext cx="121920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command is telling us that TraCS is doing an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EXPORT FUNCTION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6DA89A4-5D7A-4DF7-B6C2-0187E5A74F9C}"/>
              </a:ext>
            </a:extLst>
          </p:cNvPr>
          <p:cNvCxnSpPr>
            <a:cxnSpLocks/>
          </p:cNvCxnSpPr>
          <p:nvPr/>
        </p:nvCxnSpPr>
        <p:spPr>
          <a:xfrm flipH="1" flipV="1">
            <a:off x="1292820" y="2522049"/>
            <a:ext cx="608587" cy="283819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4BB49C26-C78C-4AE1-A319-DD25302BDEEE}"/>
              </a:ext>
            </a:extLst>
          </p:cNvPr>
          <p:cNvSpPr txBox="1"/>
          <p:nvPr/>
        </p:nvSpPr>
        <p:spPr>
          <a:xfrm>
            <a:off x="0" y="255958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Explaining the Export Function</a:t>
            </a:r>
          </a:p>
        </p:txBody>
      </p:sp>
    </p:spTree>
    <p:extLst>
      <p:ext uri="{BB962C8B-B14F-4D97-AF65-F5344CB8AC3E}">
        <p14:creationId xmlns:p14="http://schemas.microsoft.com/office/powerpoint/2010/main" val="28976821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D3E9485-7D06-4A2D-BA20-E233EA36A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385"/>
            <a:ext cx="12192000" cy="3443654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439C3BB-9C33-4526-B8F1-02FFC57ACF2E}"/>
              </a:ext>
            </a:extLst>
          </p:cNvPr>
          <p:cNvSpPr/>
          <p:nvPr/>
        </p:nvSpPr>
        <p:spPr>
          <a:xfrm>
            <a:off x="198120" y="5562600"/>
            <a:ext cx="11780520" cy="96012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F9DDC92-3F7E-4796-B8DA-1DC363C91500}"/>
              </a:ext>
            </a:extLst>
          </p:cNvPr>
          <p:cNvSpPr/>
          <p:nvPr/>
        </p:nvSpPr>
        <p:spPr>
          <a:xfrm>
            <a:off x="-662942" y="-213360"/>
            <a:ext cx="12572999" cy="1038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r"/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can see that TraCS creates an </a:t>
            </a:r>
            <a:r>
              <a:rPr lang="en-US" sz="28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XML file</a:t>
            </a: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lvl="2"/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Which is then sent to its respective folder for the Communication Function to process.  </a:t>
            </a:r>
          </a:p>
          <a:p>
            <a:pPr lvl="2"/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3"/>
            <a:endParaRPr lang="en-US" sz="2800" b="1" dirty="0">
              <a:highlight>
                <a:srgbClr val="C0C0C0"/>
              </a:highligh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3"/>
            <a:r>
              <a:rPr lang="en-US" sz="28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NOTE: The Form Number is located throughout these reports. </a:t>
            </a:r>
          </a:p>
          <a:p>
            <a:pPr lvl="2">
              <a:lnSpc>
                <a:spcPct val="150000"/>
              </a:lnSpc>
            </a:pPr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0080BF1-2233-4FCE-93FC-B0DD62BA96E8}"/>
              </a:ext>
            </a:extLst>
          </p:cNvPr>
          <p:cNvCxnSpPr>
            <a:cxnSpLocks/>
          </p:cNvCxnSpPr>
          <p:nvPr/>
        </p:nvCxnSpPr>
        <p:spPr>
          <a:xfrm flipH="1" flipV="1">
            <a:off x="7376160" y="1721772"/>
            <a:ext cx="2773680" cy="19875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73B134D-2E2D-43B1-B182-9242F844E9AD}"/>
              </a:ext>
            </a:extLst>
          </p:cNvPr>
          <p:cNvCxnSpPr>
            <a:cxnSpLocks/>
          </p:cNvCxnSpPr>
          <p:nvPr/>
        </p:nvCxnSpPr>
        <p:spPr>
          <a:xfrm flipV="1">
            <a:off x="3108960" y="1600200"/>
            <a:ext cx="1447800" cy="252984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507F87-4424-4729-9FFB-09F44F74EF9F}"/>
              </a:ext>
            </a:extLst>
          </p:cNvPr>
          <p:cNvSpPr/>
          <p:nvPr/>
        </p:nvSpPr>
        <p:spPr>
          <a:xfrm>
            <a:off x="777240" y="822960"/>
            <a:ext cx="2087880" cy="365760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7267164-B9A8-4876-AAB6-850C74803B2A}"/>
              </a:ext>
            </a:extLst>
          </p:cNvPr>
          <p:cNvSpPr/>
          <p:nvPr/>
        </p:nvSpPr>
        <p:spPr>
          <a:xfrm>
            <a:off x="5577839" y="1771606"/>
            <a:ext cx="1036321" cy="326886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BA75CFB-5354-440E-AC2A-3A03C662C859}"/>
              </a:ext>
            </a:extLst>
          </p:cNvPr>
          <p:cNvSpPr/>
          <p:nvPr/>
        </p:nvSpPr>
        <p:spPr>
          <a:xfrm>
            <a:off x="5105398" y="2230973"/>
            <a:ext cx="1036321" cy="326886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534B18-AEA2-4416-8C9E-1B408E8348AA}"/>
              </a:ext>
            </a:extLst>
          </p:cNvPr>
          <p:cNvSpPr/>
          <p:nvPr/>
        </p:nvSpPr>
        <p:spPr>
          <a:xfrm>
            <a:off x="5577839" y="2869024"/>
            <a:ext cx="1036321" cy="326886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E7EFF1F-9812-4AEF-8ECC-8B45A93E0ABF}"/>
              </a:ext>
            </a:extLst>
          </p:cNvPr>
          <p:cNvSpPr/>
          <p:nvPr/>
        </p:nvSpPr>
        <p:spPr>
          <a:xfrm>
            <a:off x="8869679" y="2230973"/>
            <a:ext cx="1036321" cy="326886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46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F9DDC92-3F7E-4796-B8DA-1DC363C91500}"/>
              </a:ext>
            </a:extLst>
          </p:cNvPr>
          <p:cNvSpPr/>
          <p:nvPr/>
        </p:nvSpPr>
        <p:spPr>
          <a:xfrm>
            <a:off x="-106680" y="-146860"/>
            <a:ext cx="12192000" cy="10187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/>
            <a:endParaRPr lang="en-US" sz="5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This Tells us it’s Going to ”WIJIS” or other State Levels</a:t>
            </a:r>
          </a:p>
          <a:p>
            <a:pPr lvl="1" algn="ctr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 are exporting an XML file to the WIJIS folder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Inside the WIJIS folder will be and NTC folder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Forms have their own folders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whole process is done to get the form(s) ready for Transmission to the state level as well as your RMS</a:t>
            </a:r>
          </a:p>
          <a:p>
            <a:pPr marL="971550" lvl="1" indent="-514350">
              <a:buFont typeface="+mj-lt"/>
              <a:buAutoNum type="romanLcPeriod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51BB66-11B5-4C0B-B3FF-B4A70861A8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942"/>
            <a:ext cx="12192000" cy="3439354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6DA89A4-5D7A-4DF7-B6C2-0187E5A74F9C}"/>
              </a:ext>
            </a:extLst>
          </p:cNvPr>
          <p:cNvCxnSpPr>
            <a:cxnSpLocks/>
          </p:cNvCxnSpPr>
          <p:nvPr/>
        </p:nvCxnSpPr>
        <p:spPr>
          <a:xfrm flipH="1" flipV="1">
            <a:off x="4582789" y="1583142"/>
            <a:ext cx="1287069" cy="210395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CAC177C-FBA0-4AD6-A546-35863DF6F400}"/>
              </a:ext>
            </a:extLst>
          </p:cNvPr>
          <p:cNvCxnSpPr>
            <a:cxnSpLocks/>
          </p:cNvCxnSpPr>
          <p:nvPr/>
        </p:nvCxnSpPr>
        <p:spPr>
          <a:xfrm flipH="1" flipV="1">
            <a:off x="7300452" y="1430594"/>
            <a:ext cx="2064775" cy="225650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34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B30C39A-D11D-4C68-8430-22D4C20250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3" y="39388"/>
            <a:ext cx="12158682" cy="3429956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F9DDC92-3F7E-4796-B8DA-1DC363C91500}"/>
              </a:ext>
            </a:extLst>
          </p:cNvPr>
          <p:cNvSpPr/>
          <p:nvPr/>
        </p:nvSpPr>
        <p:spPr>
          <a:xfrm>
            <a:off x="0" y="390565"/>
            <a:ext cx="12192000" cy="1001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lnSpc>
                <a:spcPct val="150000"/>
              </a:lnSpc>
            </a:pPr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This line tells us it’s going to your RMS folder</a:t>
            </a:r>
          </a:p>
          <a:p>
            <a:pPr marL="914400" lvl="1" indent="-457200" algn="ctr">
              <a:buFont typeface="Arial" panose="020B0604020202020204" pitchFamily="34" charset="0"/>
              <a:buChar char="•"/>
            </a:pPr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ExportRMS instruction type is being performed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xmlToRMS instruction name will place the form into the correct folder for your RMS software to process it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Now were ready for the communications (Transmit) process</a:t>
            </a:r>
          </a:p>
          <a:p>
            <a:pPr lvl="1" algn="ctr"/>
            <a:endParaRPr lang="en-US" sz="28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6DA89A4-5D7A-4DF7-B6C2-0187E5A74F9C}"/>
              </a:ext>
            </a:extLst>
          </p:cNvPr>
          <p:cNvCxnSpPr>
            <a:cxnSpLocks/>
          </p:cNvCxnSpPr>
          <p:nvPr/>
        </p:nvCxnSpPr>
        <p:spPr>
          <a:xfrm flipH="1" flipV="1">
            <a:off x="4667530" y="2086001"/>
            <a:ext cx="805222" cy="143912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FBA3D59-A62F-480C-A311-CD5151A0DFA1}"/>
              </a:ext>
            </a:extLst>
          </p:cNvPr>
          <p:cNvCxnSpPr>
            <a:cxnSpLocks/>
          </p:cNvCxnSpPr>
          <p:nvPr/>
        </p:nvCxnSpPr>
        <p:spPr>
          <a:xfrm flipV="1">
            <a:off x="2142699" y="1926897"/>
            <a:ext cx="807535" cy="15982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5242A28-1D43-4BAF-B6B2-6B58054F371E}"/>
              </a:ext>
            </a:extLst>
          </p:cNvPr>
          <p:cNvCxnSpPr>
            <a:cxnSpLocks/>
          </p:cNvCxnSpPr>
          <p:nvPr/>
        </p:nvCxnSpPr>
        <p:spPr>
          <a:xfrm flipH="1" flipV="1">
            <a:off x="7287905" y="1926896"/>
            <a:ext cx="491319" cy="15424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57191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F9DDC92-3F7E-4796-B8DA-1DC363C91500}"/>
              </a:ext>
            </a:extLst>
          </p:cNvPr>
          <p:cNvSpPr/>
          <p:nvPr/>
        </p:nvSpPr>
        <p:spPr>
          <a:xfrm>
            <a:off x="0" y="41386"/>
            <a:ext cx="12192000" cy="931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6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Let’s take a brief look at the folders</a:t>
            </a:r>
          </a:p>
          <a:p>
            <a:pPr lvl="1" algn="ctr"/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TraCS is getting the forms from.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TraCS is placing these forms after.</a:t>
            </a:r>
          </a:p>
          <a:p>
            <a:pPr lvl="1"/>
            <a:endParaRPr lang="en-US" sz="60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51BB66-11B5-4C0B-B3FF-B4A70861A8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99" y="286413"/>
            <a:ext cx="11725802" cy="3307840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6DA89A4-5D7A-4DF7-B6C2-0187E5A74F9C}"/>
              </a:ext>
            </a:extLst>
          </p:cNvPr>
          <p:cNvCxnSpPr>
            <a:cxnSpLocks/>
          </p:cNvCxnSpPr>
          <p:nvPr/>
        </p:nvCxnSpPr>
        <p:spPr>
          <a:xfrm flipH="1" flipV="1">
            <a:off x="5005094" y="1796274"/>
            <a:ext cx="551644" cy="227163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2770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F9DDC92-3F7E-4796-B8DA-1DC363C91500}"/>
              </a:ext>
            </a:extLst>
          </p:cNvPr>
          <p:cNvSpPr/>
          <p:nvPr/>
        </p:nvSpPr>
        <p:spPr>
          <a:xfrm>
            <a:off x="0" y="-100283"/>
            <a:ext cx="12192000" cy="7894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257300" lvl="2" indent="-342900">
              <a:lnSpc>
                <a:spcPct val="150000"/>
              </a:lnSpc>
              <a:buFont typeface="+mj-lt"/>
              <a:buAutoNum type="alphaLcPeriod" startAt="3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257300" lvl="2" indent="-342900">
              <a:lnSpc>
                <a:spcPct val="150000"/>
              </a:lnSpc>
              <a:buFont typeface="+mj-lt"/>
              <a:buAutoNum type="alphaLcPeriod" startAt="3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257300" lvl="2" indent="-342900">
              <a:lnSpc>
                <a:spcPct val="150000"/>
              </a:lnSpc>
              <a:buFont typeface="+mj-lt"/>
              <a:buAutoNum type="alphaLcPeriod" startAt="3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257300" lvl="2" indent="-342900">
              <a:lnSpc>
                <a:spcPct val="150000"/>
              </a:lnSpc>
              <a:buFont typeface="+mj-lt"/>
              <a:buAutoNum type="alphaLcPeriod" startAt="3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/>
            <a:endParaRPr lang="en-US" sz="4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will notice that TraCS separates these functions and there are folders for </a:t>
            </a:r>
            <a:r>
              <a:rPr lang="en-US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RMS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CRASH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</a:t>
            </a:r>
            <a:r>
              <a:rPr lang="en-US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WIJIS</a:t>
            </a: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C24606-1B37-488F-8B8F-5E26D5A1F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86" y="2857539"/>
            <a:ext cx="11567362" cy="14334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F84A914-0081-4BD4-8AF0-FD021992D2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392"/>
            <a:ext cx="12192000" cy="2591998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CC4E809-57D5-48DA-BD37-5EA41A37B7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37" y="-16427"/>
            <a:ext cx="12093261" cy="2621818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08F5AEA-AA61-4652-88C7-7AD344EC793C}"/>
              </a:ext>
            </a:extLst>
          </p:cNvPr>
          <p:cNvCxnSpPr>
            <a:cxnSpLocks/>
          </p:cNvCxnSpPr>
          <p:nvPr/>
        </p:nvCxnSpPr>
        <p:spPr>
          <a:xfrm flipV="1">
            <a:off x="1506828" y="1127760"/>
            <a:ext cx="2409852" cy="195029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78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614541-1B54-45A9-82C4-165BC0976C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027"/>
            <a:ext cx="12192000" cy="2855560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F9DDC92-3F7E-4796-B8DA-1DC363C91500}"/>
              </a:ext>
            </a:extLst>
          </p:cNvPr>
          <p:cNvSpPr/>
          <p:nvPr/>
        </p:nvSpPr>
        <p:spPr>
          <a:xfrm>
            <a:off x="0" y="41386"/>
            <a:ext cx="12054625" cy="9217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>
              <a:lnSpc>
                <a:spcPct val="150000"/>
              </a:lnSpc>
            </a:pPr>
            <a:endParaRPr lang="en-US" sz="40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/>
            <a:endParaRPr lang="en-US" sz="40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/>
            <a:endParaRPr lang="en-US" sz="32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Different Folders – Different Forms</a:t>
            </a: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These folders are local to that machine.</a:t>
            </a:r>
          </a:p>
          <a:p>
            <a:pPr lvl="1"/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 the ‘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C-drive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of the computer that has done the Transmitting.</a:t>
            </a:r>
          </a:p>
          <a:p>
            <a:pPr lvl="1"/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C:\ProgramData\TraCS\Communications\Transmission\WIJIS\...</a:t>
            </a:r>
          </a:p>
          <a:p>
            <a:pPr lvl="1"/>
            <a:endParaRPr lang="en-US" sz="28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8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8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8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8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8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24FF08-5AB7-4B15-ABD6-6F1804F679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25" y="3019172"/>
            <a:ext cx="11532912" cy="1521703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6DA89A4-5D7A-4DF7-B6C2-0187E5A74F9C}"/>
              </a:ext>
            </a:extLst>
          </p:cNvPr>
          <p:cNvCxnSpPr>
            <a:cxnSpLocks/>
          </p:cNvCxnSpPr>
          <p:nvPr/>
        </p:nvCxnSpPr>
        <p:spPr>
          <a:xfrm flipV="1">
            <a:off x="1725769" y="772732"/>
            <a:ext cx="2871989" cy="283335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25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E6564C-3822-4FBE-8F5C-FAA0AE9BC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027"/>
            <a:ext cx="12192000" cy="2855560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2FC6ECB-5143-40C1-97EF-B46243F988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25" y="3019172"/>
            <a:ext cx="11532912" cy="1521703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FB73F05-EB3D-49A9-9641-3A94D9202BAA}"/>
              </a:ext>
            </a:extLst>
          </p:cNvPr>
          <p:cNvCxnSpPr>
            <a:cxnSpLocks/>
          </p:cNvCxnSpPr>
          <p:nvPr/>
        </p:nvCxnSpPr>
        <p:spPr>
          <a:xfrm flipV="1">
            <a:off x="1725769" y="772732"/>
            <a:ext cx="2871989" cy="283335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BBCAA99-7B1A-4AEC-8DE3-583D2A2F86E8}"/>
              </a:ext>
            </a:extLst>
          </p:cNvPr>
          <p:cNvSpPr txBox="1"/>
          <p:nvPr/>
        </p:nvSpPr>
        <p:spPr>
          <a:xfrm>
            <a:off x="901085" y="5231581"/>
            <a:ext cx="1051659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These folders should be blank.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we see items in these folders, the state and/or your RMS software most likely has not gotten the form(s).</a:t>
            </a:r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4580130-65F2-426B-A7B3-944B46829A94}"/>
              </a:ext>
            </a:extLst>
          </p:cNvPr>
          <p:cNvSpPr/>
          <p:nvPr/>
        </p:nvSpPr>
        <p:spPr>
          <a:xfrm>
            <a:off x="-181789" y="4523695"/>
            <a:ext cx="115329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Within those folders are the specific forms.</a:t>
            </a:r>
          </a:p>
        </p:txBody>
      </p:sp>
    </p:spTree>
    <p:extLst>
      <p:ext uri="{BB962C8B-B14F-4D97-AF65-F5344CB8AC3E}">
        <p14:creationId xmlns:p14="http://schemas.microsoft.com/office/powerpoint/2010/main" val="177665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A06FA90-3B8D-45AA-A9E5-92F7E932C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"/>
            <a:ext cx="12191512" cy="2855446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9EBF07C-4175-478D-939F-94BC6C958C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948" y="4100069"/>
            <a:ext cx="10240797" cy="26251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69032C-40A7-4B14-ADDD-A4B721E38177}"/>
              </a:ext>
            </a:extLst>
          </p:cNvPr>
          <p:cNvSpPr txBox="1"/>
          <p:nvPr/>
        </p:nvSpPr>
        <p:spPr>
          <a:xfrm>
            <a:off x="5507534" y="3167390"/>
            <a:ext cx="6363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8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PDF Copies of Transmission Results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A968F0E-59A1-41DC-83D9-99155C6CBD44}"/>
              </a:ext>
            </a:extLst>
          </p:cNvPr>
          <p:cNvCxnSpPr>
            <a:cxnSpLocks/>
          </p:cNvCxnSpPr>
          <p:nvPr/>
        </p:nvCxnSpPr>
        <p:spPr>
          <a:xfrm flipH="1">
            <a:off x="3565864" y="3925108"/>
            <a:ext cx="2115091" cy="181828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096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A9DA43-43F8-4069-BF65-D662F5675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783" y="2460859"/>
            <a:ext cx="7480434" cy="2137267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5A7E0CA-DE63-4957-9C30-8064DAF43A28}"/>
              </a:ext>
            </a:extLst>
          </p:cNvPr>
          <p:cNvSpPr txBox="1">
            <a:spLocks/>
          </p:cNvSpPr>
          <p:nvPr/>
        </p:nvSpPr>
        <p:spPr>
          <a:xfrm>
            <a:off x="838200" y="1026698"/>
            <a:ext cx="10515600" cy="6352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Document Number Errors</a:t>
            </a:r>
          </a:p>
        </p:txBody>
      </p:sp>
    </p:spTree>
    <p:extLst>
      <p:ext uri="{BB962C8B-B14F-4D97-AF65-F5344CB8AC3E}">
        <p14:creationId xmlns:p14="http://schemas.microsoft.com/office/powerpoint/2010/main" val="86470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97A85D-C28A-4396-A7A5-ECF14EDF3C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1"/>
            <a:ext cx="12191512" cy="2855446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047BC81F-1BCA-4D65-82AA-0EA68E9EF614}"/>
              </a:ext>
            </a:extLst>
          </p:cNvPr>
          <p:cNvSpPr/>
          <p:nvPr/>
        </p:nvSpPr>
        <p:spPr>
          <a:xfrm>
            <a:off x="1" y="41386"/>
            <a:ext cx="12191511" cy="681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we go back one folder, you will be able to view any Transmission Errors, and get a PDF copy of the Transmission Results. </a:t>
            </a: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 hidden="1">
            <a:extLst>
              <a:ext uri="{FF2B5EF4-FFF2-40B4-BE49-F238E27FC236}">
                <a16:creationId xmlns:a16="http://schemas.microsoft.com/office/drawing/2014/main" id="{38DD1546-979D-4987-8C3C-F23B9E9DC5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8" y="3947669"/>
            <a:ext cx="10240797" cy="2625106"/>
          </a:xfrm>
          <a:prstGeom prst="rect">
            <a:avLst/>
          </a:prstGeom>
        </p:spPr>
      </p:pic>
      <p:pic>
        <p:nvPicPr>
          <p:cNvPr id="7" name="Picture 6" hidden="1">
            <a:extLst>
              <a:ext uri="{FF2B5EF4-FFF2-40B4-BE49-F238E27FC236}">
                <a16:creationId xmlns:a16="http://schemas.microsoft.com/office/drawing/2014/main" id="{71568BD2-81E4-45B7-8B37-62AACC597A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77" y="4290117"/>
            <a:ext cx="11742461" cy="2209214"/>
          </a:xfrm>
          <a:prstGeom prst="rect">
            <a:avLst/>
          </a:prstGeom>
        </p:spPr>
      </p:pic>
      <p:pic>
        <p:nvPicPr>
          <p:cNvPr id="8" name="Picture 7" hidden="1">
            <a:extLst>
              <a:ext uri="{FF2B5EF4-FFF2-40B4-BE49-F238E27FC236}">
                <a16:creationId xmlns:a16="http://schemas.microsoft.com/office/drawing/2014/main" id="{D0CAC5E2-67A2-4720-813F-9C26FF78D4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67" y="4528809"/>
            <a:ext cx="11819234" cy="15371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3D7042-81BB-48E4-B041-299BF91822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25" y="4649274"/>
            <a:ext cx="11553359" cy="2029947"/>
          </a:xfrm>
          <a:prstGeom prst="rect">
            <a:avLst/>
          </a:prstGeom>
        </p:spPr>
      </p:pic>
      <p:cxnSp>
        <p:nvCxnSpPr>
          <p:cNvPr id="10" name="Straight Arrow Connector 9" hidden="1">
            <a:extLst>
              <a:ext uri="{FF2B5EF4-FFF2-40B4-BE49-F238E27FC236}">
                <a16:creationId xmlns:a16="http://schemas.microsoft.com/office/drawing/2014/main" id="{C0B684E3-0D25-405E-B311-710AF854F49B}"/>
              </a:ext>
            </a:extLst>
          </p:cNvPr>
          <p:cNvCxnSpPr>
            <a:cxnSpLocks/>
          </p:cNvCxnSpPr>
          <p:nvPr/>
        </p:nvCxnSpPr>
        <p:spPr>
          <a:xfrm flipH="1" flipV="1">
            <a:off x="2588654" y="798490"/>
            <a:ext cx="373487" cy="2331077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1" name="TextBox 10" hidden="1">
            <a:extLst>
              <a:ext uri="{FF2B5EF4-FFF2-40B4-BE49-F238E27FC236}">
                <a16:creationId xmlns:a16="http://schemas.microsoft.com/office/drawing/2014/main" id="{D4C63C79-CF96-4822-9938-EDD1480A993D}"/>
              </a:ext>
            </a:extLst>
          </p:cNvPr>
          <p:cNvSpPr txBox="1"/>
          <p:nvPr/>
        </p:nvSpPr>
        <p:spPr>
          <a:xfrm>
            <a:off x="188467" y="3065359"/>
            <a:ext cx="116130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Inside the TransComm folder is an error folder. The Error folder will contain any items that did not get processed.</a:t>
            </a:r>
          </a:p>
          <a:p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 hidden="1">
            <a:extLst>
              <a:ext uri="{FF2B5EF4-FFF2-40B4-BE49-F238E27FC236}">
                <a16:creationId xmlns:a16="http://schemas.microsoft.com/office/drawing/2014/main" id="{BCE214DF-05F2-405E-AFAA-2AA1D1116245}"/>
              </a:ext>
            </a:extLst>
          </p:cNvPr>
          <p:cNvSpPr txBox="1"/>
          <p:nvPr/>
        </p:nvSpPr>
        <p:spPr>
          <a:xfrm>
            <a:off x="340867" y="3150524"/>
            <a:ext cx="1161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Error folder will contain any items that did not get processed.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4B5FA7-19C5-4602-BEFB-1FA84504EEB0}"/>
              </a:ext>
            </a:extLst>
          </p:cNvPr>
          <p:cNvSpPr txBox="1"/>
          <p:nvPr/>
        </p:nvSpPr>
        <p:spPr>
          <a:xfrm>
            <a:off x="493267" y="3302924"/>
            <a:ext cx="1161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These Files Are Prefixed With Date/Time</a:t>
            </a:r>
          </a:p>
        </p:txBody>
      </p:sp>
      <p:pic>
        <p:nvPicPr>
          <p:cNvPr id="16" name="Picture 15" hidden="1">
            <a:extLst>
              <a:ext uri="{FF2B5EF4-FFF2-40B4-BE49-F238E27FC236}">
                <a16:creationId xmlns:a16="http://schemas.microsoft.com/office/drawing/2014/main" id="{BFFF5976-C64A-491E-BF2E-58940D9D4B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948" y="4100069"/>
            <a:ext cx="10240797" cy="2625106"/>
          </a:xfrm>
          <a:prstGeom prst="rect">
            <a:avLst/>
          </a:prstGeom>
        </p:spPr>
      </p:pic>
      <p:sp>
        <p:nvSpPr>
          <p:cNvPr id="17" name="TextBox 16" hidden="1">
            <a:extLst>
              <a:ext uri="{FF2B5EF4-FFF2-40B4-BE49-F238E27FC236}">
                <a16:creationId xmlns:a16="http://schemas.microsoft.com/office/drawing/2014/main" id="{830AC33F-8E09-42A3-9A89-F2E78DE91EAD}"/>
              </a:ext>
            </a:extLst>
          </p:cNvPr>
          <p:cNvSpPr txBox="1"/>
          <p:nvPr/>
        </p:nvSpPr>
        <p:spPr>
          <a:xfrm>
            <a:off x="0" y="2940972"/>
            <a:ext cx="122586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the TransResults folder will be a PDF copy of the detail report, for all Transmissions and End-Shifts ever performed on this computer.</a:t>
            </a:r>
          </a:p>
        </p:txBody>
      </p:sp>
      <p:cxnSp>
        <p:nvCxnSpPr>
          <p:cNvPr id="12" name="Straight Arrow Connector 11" hidden="1">
            <a:extLst>
              <a:ext uri="{FF2B5EF4-FFF2-40B4-BE49-F238E27FC236}">
                <a16:creationId xmlns:a16="http://schemas.microsoft.com/office/drawing/2014/main" id="{79DFD3B5-5099-4640-B8E2-AA5324A23077}"/>
              </a:ext>
            </a:extLst>
          </p:cNvPr>
          <p:cNvCxnSpPr>
            <a:cxnSpLocks/>
          </p:cNvCxnSpPr>
          <p:nvPr/>
        </p:nvCxnSpPr>
        <p:spPr>
          <a:xfrm>
            <a:off x="1952247" y="4100069"/>
            <a:ext cx="0" cy="97584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Straight Arrow Connector 13" hidden="1">
            <a:extLst>
              <a:ext uri="{FF2B5EF4-FFF2-40B4-BE49-F238E27FC236}">
                <a16:creationId xmlns:a16="http://schemas.microsoft.com/office/drawing/2014/main" id="{408F5931-7D15-4C8E-83D6-F1930C7366B8}"/>
              </a:ext>
            </a:extLst>
          </p:cNvPr>
          <p:cNvCxnSpPr>
            <a:cxnSpLocks/>
          </p:cNvCxnSpPr>
          <p:nvPr/>
        </p:nvCxnSpPr>
        <p:spPr>
          <a:xfrm>
            <a:off x="2890460" y="4100069"/>
            <a:ext cx="0" cy="142919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Straight Arrow Connector 19" hidden="1">
            <a:extLst>
              <a:ext uri="{FF2B5EF4-FFF2-40B4-BE49-F238E27FC236}">
                <a16:creationId xmlns:a16="http://schemas.microsoft.com/office/drawing/2014/main" id="{0C6F11DA-67AB-408D-AA34-ED4A339D910D}"/>
              </a:ext>
            </a:extLst>
          </p:cNvPr>
          <p:cNvCxnSpPr>
            <a:cxnSpLocks/>
          </p:cNvCxnSpPr>
          <p:nvPr/>
        </p:nvCxnSpPr>
        <p:spPr>
          <a:xfrm>
            <a:off x="1952247" y="3895079"/>
            <a:ext cx="0" cy="142925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1662543-4DA2-4D24-B0BC-92096E80667D}"/>
              </a:ext>
            </a:extLst>
          </p:cNvPr>
          <p:cNvCxnSpPr>
            <a:cxnSpLocks/>
          </p:cNvCxnSpPr>
          <p:nvPr/>
        </p:nvCxnSpPr>
        <p:spPr>
          <a:xfrm flipH="1">
            <a:off x="3184634" y="3986357"/>
            <a:ext cx="2622446" cy="135815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03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1" grpId="1"/>
      <p:bldP spid="13" grpId="0"/>
      <p:bldP spid="13" grpId="1"/>
      <p:bldP spid="15" grpId="0"/>
      <p:bldP spid="17" grpId="0"/>
      <p:bldP spid="17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F9DDC92-3F7E-4796-B8DA-1DC363C91500}"/>
              </a:ext>
            </a:extLst>
          </p:cNvPr>
          <p:cNvSpPr/>
          <p:nvPr/>
        </p:nvSpPr>
        <p:spPr>
          <a:xfrm>
            <a:off x="0" y="1211163"/>
            <a:ext cx="12192000" cy="657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ctr">
              <a:defRPr/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Again, just being able to read through these logs when errors come up will benefit you and your fellow officers.</a:t>
            </a: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C5E2B9-D388-4C5A-9584-479C29AC63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23" y="1211163"/>
            <a:ext cx="12136344" cy="34704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CF17A1-4A05-4E71-99F7-640A641DBAED}"/>
              </a:ext>
            </a:extLst>
          </p:cNvPr>
          <p:cNvSpPr txBox="1"/>
          <p:nvPr/>
        </p:nvSpPr>
        <p:spPr>
          <a:xfrm>
            <a:off x="0" y="32127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Now lets look at the Communications Function</a:t>
            </a:r>
          </a:p>
        </p:txBody>
      </p:sp>
    </p:spTree>
    <p:extLst>
      <p:ext uri="{BB962C8B-B14F-4D97-AF65-F5344CB8AC3E}">
        <p14:creationId xmlns:p14="http://schemas.microsoft.com/office/powerpoint/2010/main" val="16301240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F9DDC92-3F7E-4796-B8DA-1DC363C91500}"/>
              </a:ext>
            </a:extLst>
          </p:cNvPr>
          <p:cNvSpPr/>
          <p:nvPr/>
        </p:nvSpPr>
        <p:spPr>
          <a:xfrm>
            <a:off x="0" y="41385"/>
            <a:ext cx="12192000" cy="10064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romanLcPeriod" startAt="2"/>
            </a:pPr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/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command tells us that TraCS is doing it’s communication instruction.</a:t>
            </a:r>
          </a:p>
          <a:p>
            <a:pPr marL="1714500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may be more familiar with the term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TransComm.</a:t>
            </a:r>
          </a:p>
          <a:p>
            <a:pPr marL="1714500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These settings are within the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TraCS Configuration Manager.</a:t>
            </a:r>
          </a:p>
          <a:p>
            <a:pPr marL="1714500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Only change the TransComm settings to your RMS provider.</a:t>
            </a: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0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NOT</a:t>
            </a: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TOUCH THE STATE LEVEL SETTINGS.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lvl="1" algn="ctr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algn="ctr">
              <a:lnSpc>
                <a:spcPct val="150000"/>
              </a:lnSpc>
            </a:pPr>
            <a:endParaRPr lang="en-US" sz="32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sz="24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>
              <a:buFont typeface="+mj-lt"/>
              <a:buAutoNum type="alphaLcParenR" startAt="2"/>
            </a:pPr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C5E2B9-D388-4C5A-9584-479C29AC63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" y="-1"/>
            <a:ext cx="12147195" cy="381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15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F970952-EA8D-464A-A6B4-77E9144A71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141" y="214703"/>
            <a:ext cx="5127717" cy="2615480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4B5BBC-E0C7-4BE0-834B-39D618B3E498}"/>
              </a:ext>
            </a:extLst>
          </p:cNvPr>
          <p:cNvSpPr txBox="1"/>
          <p:nvPr/>
        </p:nvSpPr>
        <p:spPr>
          <a:xfrm>
            <a:off x="1718446" y="2830183"/>
            <a:ext cx="4487919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lnSpc>
                <a:spcPct val="150000"/>
              </a:lnSpc>
            </a:pPr>
            <a:r>
              <a:rPr lang="en-US" sz="28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Is TransComm?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A24D33-7BE6-4FA8-9A8B-016437F03E6D}"/>
              </a:ext>
            </a:extLst>
          </p:cNvPr>
          <p:cNvSpPr/>
          <p:nvPr/>
        </p:nvSpPr>
        <p:spPr>
          <a:xfrm>
            <a:off x="2795755" y="3429000"/>
            <a:ext cx="61748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Transmitting to State Level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Exporting to Records Management System (RMS)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D5EEF0-02BE-4B06-A962-51477D224975}"/>
              </a:ext>
            </a:extLst>
          </p:cNvPr>
          <p:cNvSpPr/>
          <p:nvPr/>
        </p:nvSpPr>
        <p:spPr>
          <a:xfrm>
            <a:off x="2795755" y="4575264"/>
            <a:ext cx="64901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Located in the TraCS Configuration Manager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System Admin Access Level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CBB97D-7CC9-405E-986D-B2B36312514D}"/>
              </a:ext>
            </a:extLst>
          </p:cNvPr>
          <p:cNvSpPr txBox="1"/>
          <p:nvPr/>
        </p:nvSpPr>
        <p:spPr>
          <a:xfrm>
            <a:off x="1718446" y="3988324"/>
            <a:ext cx="7378263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lnSpc>
                <a:spcPct val="150000"/>
              </a:lnSpc>
            </a:pPr>
            <a:r>
              <a:rPr lang="en-US" sz="28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Do You Change These Settings?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55A2AD-72EF-46A9-8619-456B54D904DF}"/>
              </a:ext>
            </a:extLst>
          </p:cNvPr>
          <p:cNvSpPr txBox="1"/>
          <p:nvPr/>
        </p:nvSpPr>
        <p:spPr>
          <a:xfrm>
            <a:off x="1907631" y="5170408"/>
            <a:ext cx="7378263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lnSpc>
                <a:spcPct val="150000"/>
              </a:lnSpc>
            </a:pPr>
            <a:r>
              <a:rPr lang="en-US" sz="28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Why Would You Change These Settings?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5A9C13-0FC5-4723-B411-C95188844220}"/>
              </a:ext>
            </a:extLst>
          </p:cNvPr>
          <p:cNvSpPr/>
          <p:nvPr/>
        </p:nvSpPr>
        <p:spPr>
          <a:xfrm>
            <a:off x="2795755" y="5770493"/>
            <a:ext cx="64901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Adding/Changing RMS Vendor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Change Image File</a:t>
            </a:r>
          </a:p>
        </p:txBody>
      </p:sp>
    </p:spTree>
    <p:extLst>
      <p:ext uri="{BB962C8B-B14F-4D97-AF65-F5344CB8AC3E}">
        <p14:creationId xmlns:p14="http://schemas.microsoft.com/office/powerpoint/2010/main" val="400726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  <p:bldP spid="8" grpId="0" build="allAtOnce"/>
      <p:bldP spid="9" grpId="0" build="allAtOnce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0003247F-A107-4FE8-8514-59FC6D684ACC}"/>
              </a:ext>
            </a:extLst>
          </p:cNvPr>
          <p:cNvSpPr txBox="1"/>
          <p:nvPr/>
        </p:nvSpPr>
        <p:spPr>
          <a:xfrm>
            <a:off x="171000" y="158963"/>
            <a:ext cx="11798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The TraCS Log output is determined by Access Levels.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B24205B7-194D-482F-88A5-2173FCD478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69491"/>
            <a:ext cx="12192000" cy="43006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2FE46B-F02C-431D-9764-96021D8CDEDB}"/>
              </a:ext>
            </a:extLst>
          </p:cNvPr>
          <p:cNvSpPr txBox="1"/>
          <p:nvPr/>
        </p:nvSpPr>
        <p:spPr>
          <a:xfrm>
            <a:off x="0" y="5319157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</a:rPr>
              <a:t>Heads Up - FYI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As of right now, future Baseline Releases will not have </a:t>
            </a:r>
            <a:r>
              <a:rPr lang="en-US" sz="2800" b="1" dirty="0">
                <a:solidFill>
                  <a:srgbClr val="FF0000"/>
                </a:solidFill>
                <a:highlight>
                  <a:srgbClr val="C0C0C0"/>
                </a:highlight>
              </a:rPr>
              <a:t> RED </a:t>
            </a:r>
            <a:r>
              <a:rPr lang="en-US" sz="2800" dirty="0">
                <a:solidFill>
                  <a:schemeClr val="bg1"/>
                </a:solidFill>
              </a:rPr>
              <a:t> error messages. 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We have expressed our opinion on this in hopes of keeping the text color.</a:t>
            </a:r>
          </a:p>
        </p:txBody>
      </p:sp>
    </p:spTree>
    <p:extLst>
      <p:ext uri="{BB962C8B-B14F-4D97-AF65-F5344CB8AC3E}">
        <p14:creationId xmlns:p14="http://schemas.microsoft.com/office/powerpoint/2010/main" val="8933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100273-1064-4218-8222-426D222EF3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3" y="1041138"/>
            <a:ext cx="12061545" cy="8693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BE0B58-3D1A-4EC9-AAE2-24FD4C6EFB20}"/>
              </a:ext>
            </a:extLst>
          </p:cNvPr>
          <p:cNvSpPr txBox="1"/>
          <p:nvPr/>
        </p:nvSpPr>
        <p:spPr>
          <a:xfrm>
            <a:off x="3402590" y="427562"/>
            <a:ext cx="5334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Officers Access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B2BE94-361D-487D-BB36-6CAEA4E48FDE}"/>
              </a:ext>
            </a:extLst>
          </p:cNvPr>
          <p:cNvSpPr txBox="1"/>
          <p:nvPr/>
        </p:nvSpPr>
        <p:spPr>
          <a:xfrm>
            <a:off x="171000" y="2231627"/>
            <a:ext cx="11798021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Officers can only see their own form(s).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</a:rPr>
              <a:t>Date and time form was created.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</a:rPr>
              <a:t>Date and time form was validated.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</a:rPr>
              <a:t>Form Name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</a:rPr>
              <a:t>Form Number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</a:rPr>
              <a:t>User ID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</a:rPr>
              <a:t>Machine the form was created 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</a:rPr>
              <a:t>Location ID</a:t>
            </a:r>
            <a:r>
              <a:rPr lang="en-US" sz="2800" b="1" dirty="0">
                <a:solidFill>
                  <a:srgbClr val="FFFF00"/>
                </a:solidFill>
              </a:rPr>
              <a:t>*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b="1" dirty="0">
              <a:solidFill>
                <a:schemeClr val="bg1"/>
              </a:solidFill>
            </a:endParaRPr>
          </a:p>
          <a:p>
            <a:r>
              <a:rPr lang="en-US" sz="2400" b="1" dirty="0">
                <a:solidFill>
                  <a:srgbClr val="FFFF00"/>
                </a:solidFill>
              </a:rPr>
              <a:t>*This is important when officers are doing citations “On Behalf Of” another agency.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b="1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67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6231C2-67D5-482B-A07A-1C8D6DE21E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3" y="804648"/>
            <a:ext cx="12061545" cy="86930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EEB234A-0046-4A4D-A3C6-3B24211E3E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1" y="2338555"/>
            <a:ext cx="12042339" cy="163129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60BAC7-09E6-4E56-8359-3BC45D41218C}"/>
              </a:ext>
            </a:extLst>
          </p:cNvPr>
          <p:cNvSpPr txBox="1"/>
          <p:nvPr/>
        </p:nvSpPr>
        <p:spPr>
          <a:xfrm>
            <a:off x="3380863" y="187340"/>
            <a:ext cx="5334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Officers Access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C3D120-2B45-4D8D-9709-EF3BA54967C1}"/>
              </a:ext>
            </a:extLst>
          </p:cNvPr>
          <p:cNvSpPr txBox="1"/>
          <p:nvPr/>
        </p:nvSpPr>
        <p:spPr>
          <a:xfrm>
            <a:off x="3352702" y="1737514"/>
            <a:ext cx="53911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Supervisor Access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1B7E9C-32F9-4167-B82F-A1D273648EE1}"/>
              </a:ext>
            </a:extLst>
          </p:cNvPr>
          <p:cNvSpPr txBox="1"/>
          <p:nvPr/>
        </p:nvSpPr>
        <p:spPr>
          <a:xfrm>
            <a:off x="338187" y="4032918"/>
            <a:ext cx="1179802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Supervisors are able to see other officers forms and more detail. </a:t>
            </a:r>
          </a:p>
          <a:p>
            <a:pPr marL="457200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When Form Printed</a:t>
            </a:r>
          </a:p>
          <a:p>
            <a:pPr marL="457200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TransExport Action</a:t>
            </a:r>
          </a:p>
          <a:p>
            <a:pPr marL="457200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State Export Path</a:t>
            </a:r>
          </a:p>
          <a:p>
            <a:pPr marL="457200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RMS Export Created</a:t>
            </a:r>
          </a:p>
          <a:p>
            <a:pPr marL="457200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Successful or Failed Transmission to State and RMS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15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D84A1A-4E0A-44E6-B79F-3E583B715E96}"/>
              </a:ext>
            </a:extLst>
          </p:cNvPr>
          <p:cNvSpPr txBox="1"/>
          <p:nvPr/>
        </p:nvSpPr>
        <p:spPr>
          <a:xfrm>
            <a:off x="3197149" y="279267"/>
            <a:ext cx="5702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System Admin Access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43E040-EE44-44B4-B80F-C22A4F34AD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69491"/>
            <a:ext cx="12192000" cy="43006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6822EA-59F4-4DF8-A449-C74728EE3358}"/>
              </a:ext>
            </a:extLst>
          </p:cNvPr>
          <p:cNvSpPr txBox="1"/>
          <p:nvPr/>
        </p:nvSpPr>
        <p:spPr>
          <a:xfrm>
            <a:off x="877824" y="5454035"/>
            <a:ext cx="52181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Most Detailed Report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Points Directly to Problem(s)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9F5F2-921C-4D79-9359-BE7EE53AFD1B}"/>
              </a:ext>
            </a:extLst>
          </p:cNvPr>
          <p:cNvSpPr txBox="1"/>
          <p:nvPr/>
        </p:nvSpPr>
        <p:spPr>
          <a:xfrm>
            <a:off x="6096000" y="5454035"/>
            <a:ext cx="52181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Only seen by the System Admin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Best Screenshot for Help Desk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49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E000846-BEA0-445A-8B76-327D7C429B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543" y="1055216"/>
            <a:ext cx="8930063" cy="43006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A806B1-26BD-4C58-976B-0A71DC65B29B}"/>
              </a:ext>
            </a:extLst>
          </p:cNvPr>
          <p:cNvSpPr txBox="1"/>
          <p:nvPr/>
        </p:nvSpPr>
        <p:spPr>
          <a:xfrm>
            <a:off x="0" y="319143"/>
            <a:ext cx="12191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Getting Familiar - Takes Time</a:t>
            </a:r>
          </a:p>
          <a:p>
            <a:pPr algn="ctr"/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7EECAD-BD05-4FCB-B6BE-7CB74BC05BC1}"/>
              </a:ext>
            </a:extLst>
          </p:cNvPr>
          <p:cNvSpPr/>
          <p:nvPr/>
        </p:nvSpPr>
        <p:spPr>
          <a:xfrm>
            <a:off x="1951081" y="5427525"/>
            <a:ext cx="82486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What do we see: </a:t>
            </a:r>
            <a:r>
              <a:rPr lang="en-US" b="1" dirty="0">
                <a:solidFill>
                  <a:schemeClr val="bg1"/>
                </a:solidFill>
              </a:rPr>
              <a:t>We see that multiple forms had errors. Use this detail to find the problem and get the form fixed. Whether it’s a validation or transmission instruction.</a:t>
            </a:r>
          </a:p>
          <a:p>
            <a:r>
              <a:rPr lang="en-US" b="1" dirty="0">
                <a:solidFill>
                  <a:schemeClr val="bg1"/>
                </a:solidFill>
              </a:rPr>
              <a:t>This example tells us the form was re-opened, edited in the area that was causing the error, and finally transmitted successfully to the state.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63BE725-4273-4ACF-995C-9C1891FA014D}"/>
              </a:ext>
            </a:extLst>
          </p:cNvPr>
          <p:cNvCxnSpPr>
            <a:cxnSpLocks/>
          </p:cNvCxnSpPr>
          <p:nvPr/>
        </p:nvCxnSpPr>
        <p:spPr>
          <a:xfrm flipH="1" flipV="1">
            <a:off x="4933407" y="1750423"/>
            <a:ext cx="516915" cy="3687918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77FA1EE-B52D-4A19-87F2-DF88BA5136EC}"/>
              </a:ext>
            </a:extLst>
          </p:cNvPr>
          <p:cNvCxnSpPr>
            <a:cxnSpLocks/>
          </p:cNvCxnSpPr>
          <p:nvPr/>
        </p:nvCxnSpPr>
        <p:spPr>
          <a:xfrm flipH="1" flipV="1">
            <a:off x="4933407" y="4362995"/>
            <a:ext cx="516915" cy="1100549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42D5DDE-15E8-47A6-BC01-5029C314B8D4}"/>
              </a:ext>
            </a:extLst>
          </p:cNvPr>
          <p:cNvCxnSpPr>
            <a:cxnSpLocks/>
          </p:cNvCxnSpPr>
          <p:nvPr/>
        </p:nvCxnSpPr>
        <p:spPr>
          <a:xfrm flipV="1">
            <a:off x="5567887" y="3971111"/>
            <a:ext cx="1194321" cy="2056579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51618E6-E22A-4B3A-8108-D2EC931A2455}"/>
              </a:ext>
            </a:extLst>
          </p:cNvPr>
          <p:cNvCxnSpPr>
            <a:cxnSpLocks/>
          </p:cNvCxnSpPr>
          <p:nvPr/>
        </p:nvCxnSpPr>
        <p:spPr>
          <a:xfrm flipH="1" flipV="1">
            <a:off x="7193280" y="4088675"/>
            <a:ext cx="739574" cy="1939015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A5CDE48-F8F0-4E8F-BB52-2E42A9F078B8}"/>
              </a:ext>
            </a:extLst>
          </p:cNvPr>
          <p:cNvCxnSpPr>
            <a:cxnSpLocks/>
          </p:cNvCxnSpPr>
          <p:nvPr/>
        </p:nvCxnSpPr>
        <p:spPr>
          <a:xfrm flipV="1">
            <a:off x="5770393" y="5159829"/>
            <a:ext cx="711959" cy="1119324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43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1" uiExpand="1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6A0FA-B029-4CB1-8AAE-7A0C4B91F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158625"/>
            <a:ext cx="11817156" cy="769084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#1 TraCS Error </a:t>
            </a:r>
            <a:r>
              <a:rPr lang="en-US" sz="4000" dirty="0"/>
              <a:t>– The Shared Drives or Network is not connected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928BEF-706D-4728-89D3-6D8086BF6D7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155574" y="1200024"/>
            <a:ext cx="4852649" cy="115222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path is not valid error comes up more often than any other issue.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68EF61-1C56-4932-A561-1D40B93A5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8" y="2552898"/>
            <a:ext cx="8591710" cy="4222013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503BEE-3B60-4E21-BA92-EA7F7EE643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8" y="886825"/>
            <a:ext cx="6534150" cy="156210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35F34DB-6962-4B1D-A7E8-C4F58ADACC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8" y="2587454"/>
            <a:ext cx="2847975" cy="415290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0BEB4E1B-C507-4E3F-A3D2-09298ED9DFFF}"/>
              </a:ext>
            </a:extLst>
          </p:cNvPr>
          <p:cNvSpPr txBox="1">
            <a:spLocks/>
          </p:cNvSpPr>
          <p:nvPr/>
        </p:nvSpPr>
        <p:spPr>
          <a:xfrm>
            <a:off x="7155574" y="1195738"/>
            <a:ext cx="4852649" cy="11522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You will see this from office machines as well as the Squads computers trying to End-shift.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14C4F52-03E8-4BF1-AC4C-60565F46797F}"/>
              </a:ext>
            </a:extLst>
          </p:cNvPr>
          <p:cNvSpPr txBox="1">
            <a:spLocks/>
          </p:cNvSpPr>
          <p:nvPr/>
        </p:nvSpPr>
        <p:spPr>
          <a:xfrm>
            <a:off x="7155573" y="1190662"/>
            <a:ext cx="4852649" cy="11522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As you can see below our shared network drives are not connected and all have a red </a:t>
            </a:r>
            <a:r>
              <a:rPr lang="en-US" b="1" dirty="0">
                <a:solidFill>
                  <a:srgbClr val="FFFF00"/>
                </a:solidFill>
              </a:rPr>
              <a:t>“X”</a:t>
            </a:r>
            <a:r>
              <a:rPr lang="en-US" dirty="0">
                <a:solidFill>
                  <a:srgbClr val="FFFF00"/>
                </a:solidFill>
              </a:rPr>
              <a:t> on each.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DD788A9-E1B5-41F5-B82A-125FFF8B85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244" y="2342882"/>
            <a:ext cx="1155370" cy="4391025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FF1048BD-5BE1-4663-9447-9A26D8264CC2}"/>
              </a:ext>
            </a:extLst>
          </p:cNvPr>
          <p:cNvSpPr txBox="1">
            <a:spLocks/>
          </p:cNvSpPr>
          <p:nvPr/>
        </p:nvSpPr>
        <p:spPr>
          <a:xfrm>
            <a:off x="3191904" y="2248585"/>
            <a:ext cx="6707719" cy="4509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This is a simple check to do before performing any communications from an office or squad machine.</a:t>
            </a:r>
          </a:p>
          <a:p>
            <a:pPr marL="0" indent="0">
              <a:buNone/>
            </a:pPr>
            <a:r>
              <a:rPr lang="en-US" dirty="0"/>
              <a:t>You computer will often times connect to these drives automatically but every once and a while it doesn’t happen, or we try End-shifting before the computer has connected these drives.</a:t>
            </a:r>
          </a:p>
          <a:p>
            <a:pPr marL="0" indent="0">
              <a:buNone/>
            </a:pPr>
            <a:r>
              <a:rPr lang="en-US" dirty="0"/>
              <a:t>Simply click on the drive letter or red “x” and this will trigger the process to connect the drives. When you have a green light you are ready to go.</a:t>
            </a:r>
          </a:p>
        </p:txBody>
      </p:sp>
      <p:sp>
        <p:nvSpPr>
          <p:cNvPr id="15" name="Arrow: Left 14">
            <a:extLst>
              <a:ext uri="{FF2B5EF4-FFF2-40B4-BE49-F238E27FC236}">
                <a16:creationId xmlns:a16="http://schemas.microsoft.com/office/drawing/2014/main" id="{FE7D0CE0-E7A6-4BE2-A06F-AEB13E91015C}"/>
              </a:ext>
            </a:extLst>
          </p:cNvPr>
          <p:cNvSpPr/>
          <p:nvPr/>
        </p:nvSpPr>
        <p:spPr>
          <a:xfrm>
            <a:off x="755373" y="5910469"/>
            <a:ext cx="2436531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Graphic 16" descr="Arrow: Slight curve">
            <a:extLst>
              <a:ext uri="{FF2B5EF4-FFF2-40B4-BE49-F238E27FC236}">
                <a16:creationId xmlns:a16="http://schemas.microsoft.com/office/drawing/2014/main" id="{C642E386-3448-47AB-B903-98972FF0E7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54791" y="5903461"/>
            <a:ext cx="1218285" cy="9144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25004D5-DAB7-403E-BEFC-640012499943}"/>
              </a:ext>
            </a:extLst>
          </p:cNvPr>
          <p:cNvSpPr txBox="1"/>
          <p:nvPr/>
        </p:nvSpPr>
        <p:spPr>
          <a:xfrm>
            <a:off x="4026090" y="2623534"/>
            <a:ext cx="490587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anose="020B0606020202030204" pitchFamily="34" charset="0"/>
              </a:rPr>
              <a:t>To get to this spot on the computer you goto your File Explorer tab in the task bar at the bottom of the screen. </a:t>
            </a:r>
          </a:p>
          <a:p>
            <a:endParaRPr lang="en-US" sz="28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endParaRPr lang="en-US" sz="28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Arial Narrow" panose="020B0606020202030204" pitchFamily="34" charset="0"/>
              </a:rPr>
              <a:t>Or you can use the shortcut keys. </a:t>
            </a:r>
          </a:p>
        </p:txBody>
      </p:sp>
      <p:pic>
        <p:nvPicPr>
          <p:cNvPr id="22" name="Graphic 21" descr="Back">
            <a:extLst>
              <a:ext uri="{FF2B5EF4-FFF2-40B4-BE49-F238E27FC236}">
                <a16:creationId xmlns:a16="http://schemas.microsoft.com/office/drawing/2014/main" id="{7EDA4B06-2A33-4CA7-88D8-41E0B7A313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04693" y="2787300"/>
            <a:ext cx="914400" cy="9144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AD98672-4606-4034-BD9B-2A94BB8CE2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46178" y="5789827"/>
            <a:ext cx="2171700" cy="66675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CAF6367-6CB6-4B1B-9470-DB78BC98701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42769" y="4663904"/>
            <a:ext cx="5676900" cy="390525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27" name="Graphic 26" descr="Arrow: Rotate right">
            <a:extLst>
              <a:ext uri="{FF2B5EF4-FFF2-40B4-BE49-F238E27FC236}">
                <a16:creationId xmlns:a16="http://schemas.microsoft.com/office/drawing/2014/main" id="{B08929F2-06AB-4719-AD8C-BE5EFC48301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108713" y="392074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64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  <p:bldP spid="8" grpId="0"/>
      <p:bldP spid="8" grpId="1"/>
      <p:bldP spid="10" grpId="0"/>
      <p:bldP spid="14" grpId="0"/>
      <p:bldP spid="15" grpId="0" animBg="1"/>
      <p:bldP spid="20" grpId="0"/>
      <p:bldP spid="2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A9DA43-43F8-4069-BF65-D662F5675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21" y="2893371"/>
            <a:ext cx="10168958" cy="233008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733010-DF99-4131-AAF7-8DE360AA2C30}"/>
              </a:ext>
            </a:extLst>
          </p:cNvPr>
          <p:cNvSpPr txBox="1">
            <a:spLocks/>
          </p:cNvSpPr>
          <p:nvPr/>
        </p:nvSpPr>
        <p:spPr>
          <a:xfrm>
            <a:off x="838200" y="1634545"/>
            <a:ext cx="10515600" cy="6352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Unable to Open Errors</a:t>
            </a:r>
          </a:p>
        </p:txBody>
      </p:sp>
    </p:spTree>
    <p:extLst>
      <p:ext uri="{BB962C8B-B14F-4D97-AF65-F5344CB8AC3E}">
        <p14:creationId xmlns:p14="http://schemas.microsoft.com/office/powerpoint/2010/main" val="395070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0065E3-0E7F-468C-A3B5-911C3FED56E2}"/>
              </a:ext>
            </a:extLst>
          </p:cNvPr>
          <p:cNvSpPr txBox="1"/>
          <p:nvPr/>
        </p:nvSpPr>
        <p:spPr>
          <a:xfrm>
            <a:off x="171000" y="73619"/>
            <a:ext cx="1179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EXAMPLE #1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C1672A-81FC-49B4-897D-0B2757CE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10" y="781505"/>
            <a:ext cx="11430000" cy="59942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D6D8066-213C-4B08-985A-37C8632879EA}"/>
              </a:ext>
            </a:extLst>
          </p:cNvPr>
          <p:cNvSpPr txBox="1"/>
          <p:nvPr/>
        </p:nvSpPr>
        <p:spPr>
          <a:xfrm>
            <a:off x="431210" y="4388525"/>
            <a:ext cx="2692990" cy="2246769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This example gives us great detail and will point us in the right direction.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2D852E-0538-4FBF-BBE1-D4B6EBAA2DBC}"/>
              </a:ext>
            </a:extLst>
          </p:cNvPr>
          <p:cNvSpPr txBox="1"/>
          <p:nvPr/>
        </p:nvSpPr>
        <p:spPr>
          <a:xfrm>
            <a:off x="3162300" y="5607725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It’s telling us a field has a value that is longer than the max length allowed.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CFC1B1-73AF-4457-8424-A4F86B42CC89}"/>
              </a:ext>
            </a:extLst>
          </p:cNvPr>
          <p:cNvSpPr txBox="1"/>
          <p:nvPr/>
        </p:nvSpPr>
        <p:spPr>
          <a:xfrm>
            <a:off x="3162300" y="4369414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It’s fairly easy to decipher that this is a phone number. Open the form, fix it and re-transmit.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F6AED5-E072-4055-86BC-6A1A62F32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60" y="4438650"/>
            <a:ext cx="2585630" cy="21297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7FA7BC-F88D-48D8-A274-3D70E4622D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179" y="4457699"/>
            <a:ext cx="2353110" cy="2103677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1162C25-4F64-4C34-85B5-30C1CB18928B}"/>
              </a:ext>
            </a:extLst>
          </p:cNvPr>
          <p:cNvCxnSpPr>
            <a:cxnSpLocks/>
          </p:cNvCxnSpPr>
          <p:nvPr/>
        </p:nvCxnSpPr>
        <p:spPr>
          <a:xfrm flipV="1">
            <a:off x="7467600" y="3276600"/>
            <a:ext cx="0" cy="1092815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956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ADC653B-351B-434E-B1D9-111ED5797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10" y="781505"/>
            <a:ext cx="11430000" cy="59942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257CA1D-45A7-4CD0-A6C6-D30FDD09201E}"/>
              </a:ext>
            </a:extLst>
          </p:cNvPr>
          <p:cNvSpPr txBox="1"/>
          <p:nvPr/>
        </p:nvSpPr>
        <p:spPr>
          <a:xfrm>
            <a:off x="3162300" y="5607725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It’s telling us a field has a value that is longer than the max length allowed.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0846C1-7B8F-4DB1-86C8-DEC5F66CD3FE}"/>
              </a:ext>
            </a:extLst>
          </p:cNvPr>
          <p:cNvSpPr txBox="1"/>
          <p:nvPr/>
        </p:nvSpPr>
        <p:spPr>
          <a:xfrm>
            <a:off x="3162300" y="4369414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It’s fairly easy to decipher that this is a phone number. Open the form, fix it and re-transmit.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867767-26FD-47BF-A781-D50C7D323002}"/>
              </a:ext>
            </a:extLst>
          </p:cNvPr>
          <p:cNvSpPr txBox="1"/>
          <p:nvPr/>
        </p:nvSpPr>
        <p:spPr>
          <a:xfrm>
            <a:off x="431210" y="876755"/>
            <a:ext cx="1128454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Take a snapshot of this and report it to the TraCS Help Desk so we can look into it and get the issue resolved in a future update.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4FF9FAE-DA2C-4BE3-B4D3-67B068755FA5}"/>
              </a:ext>
            </a:extLst>
          </p:cNvPr>
          <p:cNvSpPr/>
          <p:nvPr/>
        </p:nvSpPr>
        <p:spPr>
          <a:xfrm>
            <a:off x="355010" y="2087323"/>
            <a:ext cx="11430000" cy="2103677"/>
          </a:xfrm>
          <a:prstGeom prst="roundRect">
            <a:avLst/>
          </a:prstGeom>
          <a:solidFill>
            <a:schemeClr val="bg1">
              <a:alpha val="0"/>
            </a:schemeClr>
          </a:solidFill>
          <a:ln w="76200" cmpd="sng">
            <a:solidFill>
              <a:srgbClr val="FFFF00"/>
            </a:solidFill>
            <a:round/>
          </a:ln>
          <a:effectLst>
            <a:glow rad="63500">
              <a:schemeClr val="tx1">
                <a:alpha val="40000"/>
              </a:schemeClr>
            </a:glow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AE74E8-4401-46CB-AE8A-EAA5A15E76D7}"/>
              </a:ext>
            </a:extLst>
          </p:cNvPr>
          <p:cNvSpPr txBox="1"/>
          <p:nvPr/>
        </p:nvSpPr>
        <p:spPr>
          <a:xfrm>
            <a:off x="170999" y="73619"/>
            <a:ext cx="1179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Report the Bug – We always appreciate it!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FD02671-6A6F-4FCD-A41F-CFBEB7CC1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179" y="4457699"/>
            <a:ext cx="2353110" cy="210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64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 hidden="1">
            <a:extLst>
              <a:ext uri="{FF2B5EF4-FFF2-40B4-BE49-F238E27FC236}">
                <a16:creationId xmlns:a16="http://schemas.microsoft.com/office/drawing/2014/main" id="{46C107B0-529F-4992-AFBD-4F584593B8A2}"/>
              </a:ext>
            </a:extLst>
          </p:cNvPr>
          <p:cNvSpPr txBox="1"/>
          <p:nvPr/>
        </p:nvSpPr>
        <p:spPr>
          <a:xfrm>
            <a:off x="171000" y="73619"/>
            <a:ext cx="1179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</a:rPr>
              <a:t>EXAMPLE #2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933531-E5EF-465A-A968-8DC0388E1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10" y="1263528"/>
            <a:ext cx="11430000" cy="5371766"/>
          </a:xfrm>
          <a:prstGeom prst="rect">
            <a:avLst/>
          </a:prstGeom>
        </p:spPr>
      </p:pic>
      <p:sp>
        <p:nvSpPr>
          <p:cNvPr id="10" name="TextBox 9" hidden="1">
            <a:extLst>
              <a:ext uri="{FF2B5EF4-FFF2-40B4-BE49-F238E27FC236}">
                <a16:creationId xmlns:a16="http://schemas.microsoft.com/office/drawing/2014/main" id="{2BCC9105-5608-446B-B2A4-D5E9BAA29273}"/>
              </a:ext>
            </a:extLst>
          </p:cNvPr>
          <p:cNvSpPr txBox="1"/>
          <p:nvPr/>
        </p:nvSpPr>
        <p:spPr>
          <a:xfrm>
            <a:off x="431210" y="4388525"/>
            <a:ext cx="2692990" cy="2246769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Another great example that will point us in the right direction.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5E4369-0E6D-42C5-AD41-AC8203672C39}"/>
              </a:ext>
            </a:extLst>
          </p:cNvPr>
          <p:cNvSpPr txBox="1"/>
          <p:nvPr/>
        </p:nvSpPr>
        <p:spPr>
          <a:xfrm>
            <a:off x="3162300" y="5607725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It’s telling us a field has a value that not allowed. It even gives the characters that are allowed.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CB0DA9-ED10-4278-BE9D-075A4156D073}"/>
              </a:ext>
            </a:extLst>
          </p:cNvPr>
          <p:cNvSpPr txBox="1"/>
          <p:nvPr/>
        </p:nvSpPr>
        <p:spPr>
          <a:xfrm>
            <a:off x="3162300" y="4369414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Open form, look for a special character in a field that is easily overlooked, fix it and re-transmit.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27E26D-0B37-46D5-9BCE-1FBA30C6CF25}"/>
              </a:ext>
            </a:extLst>
          </p:cNvPr>
          <p:cNvSpPr txBox="1"/>
          <p:nvPr/>
        </p:nvSpPr>
        <p:spPr>
          <a:xfrm>
            <a:off x="431210" y="876755"/>
            <a:ext cx="1128454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Take a snapshot of this and report it to the TraCS Help Desk so we can look into it and get the issue resolved in a future update.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93B4909-D26E-4AAF-9314-357269D26ECE}"/>
              </a:ext>
            </a:extLst>
          </p:cNvPr>
          <p:cNvSpPr/>
          <p:nvPr/>
        </p:nvSpPr>
        <p:spPr>
          <a:xfrm>
            <a:off x="355010" y="3379944"/>
            <a:ext cx="11430000" cy="886212"/>
          </a:xfrm>
          <a:prstGeom prst="roundRect">
            <a:avLst/>
          </a:prstGeom>
          <a:solidFill>
            <a:schemeClr val="bg1">
              <a:alpha val="0"/>
            </a:schemeClr>
          </a:solidFill>
          <a:ln w="76200" cmpd="sng">
            <a:solidFill>
              <a:srgbClr val="FFFF00"/>
            </a:solidFill>
            <a:round/>
          </a:ln>
          <a:effectLst>
            <a:glow rad="63500">
              <a:schemeClr val="tx1">
                <a:alpha val="40000"/>
              </a:schemeClr>
            </a:glow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Arrow Connector 15" hidden="1">
            <a:extLst>
              <a:ext uri="{FF2B5EF4-FFF2-40B4-BE49-F238E27FC236}">
                <a16:creationId xmlns:a16="http://schemas.microsoft.com/office/drawing/2014/main" id="{17D69F73-41AF-426C-BDCE-3D927CCF0096}"/>
              </a:ext>
            </a:extLst>
          </p:cNvPr>
          <p:cNvCxnSpPr>
            <a:cxnSpLocks/>
          </p:cNvCxnSpPr>
          <p:nvPr/>
        </p:nvCxnSpPr>
        <p:spPr>
          <a:xfrm flipV="1">
            <a:off x="8058150" y="3968461"/>
            <a:ext cx="0" cy="1092815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Straight Arrow Connector 11" hidden="1">
            <a:extLst>
              <a:ext uri="{FF2B5EF4-FFF2-40B4-BE49-F238E27FC236}">
                <a16:creationId xmlns:a16="http://schemas.microsoft.com/office/drawing/2014/main" id="{58E1D9D4-A7DE-4F8F-BCCC-F8397745A18D}"/>
              </a:ext>
            </a:extLst>
          </p:cNvPr>
          <p:cNvCxnSpPr>
            <a:cxnSpLocks/>
          </p:cNvCxnSpPr>
          <p:nvPr/>
        </p:nvCxnSpPr>
        <p:spPr>
          <a:xfrm flipV="1">
            <a:off x="9410700" y="3790950"/>
            <a:ext cx="0" cy="1854874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3FE2A86-83B3-4A4B-B822-1D4D739068D1}"/>
              </a:ext>
            </a:extLst>
          </p:cNvPr>
          <p:cNvSpPr txBox="1"/>
          <p:nvPr/>
        </p:nvSpPr>
        <p:spPr>
          <a:xfrm>
            <a:off x="170999" y="73619"/>
            <a:ext cx="1179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Report the Bug – We always appreciate it!</a:t>
            </a:r>
          </a:p>
        </p:txBody>
      </p:sp>
      <p:pic>
        <p:nvPicPr>
          <p:cNvPr id="26" name="Picture 25" hidden="1">
            <a:extLst>
              <a:ext uri="{FF2B5EF4-FFF2-40B4-BE49-F238E27FC236}">
                <a16:creationId xmlns:a16="http://schemas.microsoft.com/office/drawing/2014/main" id="{07D24C99-625A-4FF4-9DA1-53DB0AA04A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60" y="4438650"/>
            <a:ext cx="2585630" cy="2129752"/>
          </a:xfrm>
          <a:prstGeom prst="rect">
            <a:avLst/>
          </a:prstGeom>
        </p:spPr>
      </p:pic>
      <p:cxnSp>
        <p:nvCxnSpPr>
          <p:cNvPr id="28" name="Straight Arrow Connector 27" hidden="1">
            <a:extLst>
              <a:ext uri="{FF2B5EF4-FFF2-40B4-BE49-F238E27FC236}">
                <a16:creationId xmlns:a16="http://schemas.microsoft.com/office/drawing/2014/main" id="{AA34043C-417E-4B39-A026-0679332C98BE}"/>
              </a:ext>
            </a:extLst>
          </p:cNvPr>
          <p:cNvCxnSpPr>
            <a:cxnSpLocks/>
          </p:cNvCxnSpPr>
          <p:nvPr/>
        </p:nvCxnSpPr>
        <p:spPr>
          <a:xfrm flipV="1">
            <a:off x="11049000" y="3810000"/>
            <a:ext cx="152400" cy="1854876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19606627-6C69-4EE5-A354-A3AB3CE4A0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179" y="4457699"/>
            <a:ext cx="2353110" cy="210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 animBg="1"/>
      <p:bldP spid="11" grpId="0" animBg="1"/>
      <p:bldP spid="15" grpId="0" animBg="1"/>
      <p:bldP spid="22" grpId="0" animBg="1"/>
      <p:bldP spid="23" grpId="0" animBg="1"/>
      <p:bldP spid="2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5EB5A8-B50F-4495-907D-C5B98BC9D7DF}"/>
              </a:ext>
            </a:extLst>
          </p:cNvPr>
          <p:cNvSpPr txBox="1"/>
          <p:nvPr/>
        </p:nvSpPr>
        <p:spPr>
          <a:xfrm>
            <a:off x="171000" y="183347"/>
            <a:ext cx="1179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EXAMPLE #2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595639-86F0-4F0A-91A7-A7D480543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10" y="1263528"/>
            <a:ext cx="11430000" cy="53717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92C4D2-39E6-4880-8145-164DDD38AC8D}"/>
              </a:ext>
            </a:extLst>
          </p:cNvPr>
          <p:cNvSpPr txBox="1"/>
          <p:nvPr/>
        </p:nvSpPr>
        <p:spPr>
          <a:xfrm>
            <a:off x="431210" y="4388525"/>
            <a:ext cx="2692990" cy="2246769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Another great example that will point us in the right direction.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11ECAD-EBC1-4656-A865-CF3D1DDE8800}"/>
              </a:ext>
            </a:extLst>
          </p:cNvPr>
          <p:cNvSpPr txBox="1"/>
          <p:nvPr/>
        </p:nvSpPr>
        <p:spPr>
          <a:xfrm>
            <a:off x="3162300" y="5607725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It’s telling us a field has a value that not allowed. It even gives the characters that are allowed.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25B24ED-7548-4E00-874B-134AED561CCE}"/>
              </a:ext>
            </a:extLst>
          </p:cNvPr>
          <p:cNvCxnSpPr>
            <a:cxnSpLocks/>
          </p:cNvCxnSpPr>
          <p:nvPr/>
        </p:nvCxnSpPr>
        <p:spPr>
          <a:xfrm flipV="1">
            <a:off x="9410700" y="3790950"/>
            <a:ext cx="0" cy="1854874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AF6D1780-4E90-4925-B7C0-40AB09B74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60" y="4438650"/>
            <a:ext cx="2585630" cy="2129752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97FB1A4-125C-4F50-A6E0-4AF81B6D61DD}"/>
              </a:ext>
            </a:extLst>
          </p:cNvPr>
          <p:cNvCxnSpPr>
            <a:cxnSpLocks/>
          </p:cNvCxnSpPr>
          <p:nvPr/>
        </p:nvCxnSpPr>
        <p:spPr>
          <a:xfrm flipV="1">
            <a:off x="11049000" y="3810000"/>
            <a:ext cx="152400" cy="1854876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725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F65E58-51AF-4E44-A4AF-0BBF7FC7530B}"/>
              </a:ext>
            </a:extLst>
          </p:cNvPr>
          <p:cNvSpPr txBox="1"/>
          <p:nvPr/>
        </p:nvSpPr>
        <p:spPr>
          <a:xfrm>
            <a:off x="171000" y="183347"/>
            <a:ext cx="1179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EXAMPLE #2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90C7EA-61E5-4EFC-882F-E9A08F4B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10" y="1263528"/>
            <a:ext cx="11430000" cy="53717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DD458C-CD59-4145-B92A-D32AE569626E}"/>
              </a:ext>
            </a:extLst>
          </p:cNvPr>
          <p:cNvSpPr txBox="1"/>
          <p:nvPr/>
        </p:nvSpPr>
        <p:spPr>
          <a:xfrm>
            <a:off x="3162300" y="5607725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It’s telling us a field has a value that not allowed. It even gives the characters that are allowed.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2339DC-F6D3-4FC8-8A05-946DEC776AAF}"/>
              </a:ext>
            </a:extLst>
          </p:cNvPr>
          <p:cNvSpPr txBox="1"/>
          <p:nvPr/>
        </p:nvSpPr>
        <p:spPr>
          <a:xfrm>
            <a:off x="3162300" y="4369414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Open form, look for a special character in a field that is easily overlooked, fix it and re-transmit.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BACC728-9732-4404-8A32-A6E99A33F080}"/>
              </a:ext>
            </a:extLst>
          </p:cNvPr>
          <p:cNvSpPr/>
          <p:nvPr/>
        </p:nvSpPr>
        <p:spPr>
          <a:xfrm>
            <a:off x="355010" y="3379944"/>
            <a:ext cx="11430000" cy="886212"/>
          </a:xfrm>
          <a:prstGeom prst="roundRect">
            <a:avLst/>
          </a:prstGeom>
          <a:solidFill>
            <a:schemeClr val="bg1">
              <a:alpha val="0"/>
            </a:schemeClr>
          </a:solidFill>
          <a:ln w="76200" cmpd="sng">
            <a:solidFill>
              <a:srgbClr val="FFFF00"/>
            </a:solidFill>
            <a:round/>
          </a:ln>
          <a:effectLst>
            <a:glow rad="63500">
              <a:schemeClr val="tx1">
                <a:alpha val="40000"/>
              </a:schemeClr>
            </a:glow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EA2C748-CE81-4E35-9090-247D4B7E563B}"/>
              </a:ext>
            </a:extLst>
          </p:cNvPr>
          <p:cNvCxnSpPr>
            <a:cxnSpLocks/>
          </p:cNvCxnSpPr>
          <p:nvPr/>
        </p:nvCxnSpPr>
        <p:spPr>
          <a:xfrm flipV="1">
            <a:off x="8058150" y="3968461"/>
            <a:ext cx="0" cy="1092815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840F040-8190-4E24-A443-9CA2258B7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179" y="4457699"/>
            <a:ext cx="2353110" cy="210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3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CB219BD-0BAE-4586-B0A4-4A72133E8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10" y="1263528"/>
            <a:ext cx="11430000" cy="53717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995D021-68D3-4539-9F39-0AC2E6885478}"/>
              </a:ext>
            </a:extLst>
          </p:cNvPr>
          <p:cNvSpPr txBox="1"/>
          <p:nvPr/>
        </p:nvSpPr>
        <p:spPr>
          <a:xfrm>
            <a:off x="3162300" y="5607725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It’s telling us a field has a value that not allowed. It even gives the characters that are allowed.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8B4792-2F05-4C1D-876E-B809E96C2466}"/>
              </a:ext>
            </a:extLst>
          </p:cNvPr>
          <p:cNvSpPr txBox="1"/>
          <p:nvPr/>
        </p:nvSpPr>
        <p:spPr>
          <a:xfrm>
            <a:off x="3162300" y="4369414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Open form, look for a special character in a field that is easily overlooked, fix it and re-transmit.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BC1060-079F-49AA-9AD5-EC47FBA93B6A}"/>
              </a:ext>
            </a:extLst>
          </p:cNvPr>
          <p:cNvSpPr txBox="1"/>
          <p:nvPr/>
        </p:nvSpPr>
        <p:spPr>
          <a:xfrm>
            <a:off x="431210" y="876755"/>
            <a:ext cx="1128454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Take a snapshot of this and report it to the TraCS Help Desk so we can look into it and get the issue resolved in a future update.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B109F00-4CD4-45AD-83A7-0E13C87C9897}"/>
              </a:ext>
            </a:extLst>
          </p:cNvPr>
          <p:cNvSpPr/>
          <p:nvPr/>
        </p:nvSpPr>
        <p:spPr>
          <a:xfrm>
            <a:off x="355010" y="3379944"/>
            <a:ext cx="11430000" cy="886212"/>
          </a:xfrm>
          <a:prstGeom prst="roundRect">
            <a:avLst/>
          </a:prstGeom>
          <a:solidFill>
            <a:schemeClr val="bg1">
              <a:alpha val="0"/>
            </a:schemeClr>
          </a:solidFill>
          <a:ln w="76200" cmpd="sng">
            <a:solidFill>
              <a:srgbClr val="FFFF00"/>
            </a:solidFill>
            <a:round/>
          </a:ln>
          <a:effectLst>
            <a:glow rad="63500">
              <a:schemeClr val="tx1">
                <a:alpha val="40000"/>
              </a:schemeClr>
            </a:glow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5F4B6D-E0DB-483B-9345-63A1C15EBF5E}"/>
              </a:ext>
            </a:extLst>
          </p:cNvPr>
          <p:cNvSpPr txBox="1"/>
          <p:nvPr/>
        </p:nvSpPr>
        <p:spPr>
          <a:xfrm>
            <a:off x="170999" y="73619"/>
            <a:ext cx="11798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Report the Bug – We always appreciate it!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86F71F-852C-4CFB-BDBA-C42DA1599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179" y="4457699"/>
            <a:ext cx="2353110" cy="210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61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C55E8B-7DBE-4C63-BA7B-FFB56D819A85}"/>
              </a:ext>
            </a:extLst>
          </p:cNvPr>
          <p:cNvSpPr txBox="1"/>
          <p:nvPr/>
        </p:nvSpPr>
        <p:spPr>
          <a:xfrm>
            <a:off x="171000" y="256499"/>
            <a:ext cx="1179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EXAMPLE #3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4346BF-8219-46C2-A39C-AA4F68452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10" y="1441411"/>
            <a:ext cx="11430000" cy="5015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990E60-CFC9-4D88-805F-9E78E54B57BA}"/>
              </a:ext>
            </a:extLst>
          </p:cNvPr>
          <p:cNvSpPr txBox="1"/>
          <p:nvPr/>
        </p:nvSpPr>
        <p:spPr>
          <a:xfrm>
            <a:off x="431210" y="4388525"/>
            <a:ext cx="2692990" cy="2246769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Background info: </a:t>
            </a:r>
            <a:r>
              <a:rPr lang="en-US" sz="2800" b="1" dirty="0">
                <a:solidFill>
                  <a:schemeClr val="bg1"/>
                </a:solidFill>
              </a:rPr>
              <a:t>This example is a Parking Ticket that didn’t make it to WIJIS.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EDA095-82E3-4AB6-AC32-63647C5BB17C}"/>
              </a:ext>
            </a:extLst>
          </p:cNvPr>
          <p:cNvSpPr txBox="1"/>
          <p:nvPr/>
        </p:nvSpPr>
        <p:spPr>
          <a:xfrm>
            <a:off x="3162300" y="5607725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It says Value “V” is not valid in the “DLVY_TYCD” field.  Can anyone guess what DLVY might be.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E313393-85A7-45D5-BA79-7D33BCB8C843}"/>
              </a:ext>
            </a:extLst>
          </p:cNvPr>
          <p:cNvCxnSpPr>
            <a:cxnSpLocks/>
          </p:cNvCxnSpPr>
          <p:nvPr/>
        </p:nvCxnSpPr>
        <p:spPr>
          <a:xfrm flipH="1" flipV="1">
            <a:off x="9041130" y="5086350"/>
            <a:ext cx="369570" cy="559474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910970F5-6D6E-45F8-AE99-5297A71BD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60" y="4438650"/>
            <a:ext cx="2585630" cy="2129752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8419937-4203-4B61-8AFA-C02E7F8C424E}"/>
              </a:ext>
            </a:extLst>
          </p:cNvPr>
          <p:cNvCxnSpPr>
            <a:cxnSpLocks/>
          </p:cNvCxnSpPr>
          <p:nvPr/>
        </p:nvCxnSpPr>
        <p:spPr>
          <a:xfrm flipV="1">
            <a:off x="5768340" y="4947819"/>
            <a:ext cx="2586990" cy="671095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084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59D825-F700-439F-98C4-7CE131E8B596}"/>
              </a:ext>
            </a:extLst>
          </p:cNvPr>
          <p:cNvSpPr txBox="1"/>
          <p:nvPr/>
        </p:nvSpPr>
        <p:spPr>
          <a:xfrm>
            <a:off x="171000" y="366227"/>
            <a:ext cx="1179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EXAMPLE #3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227868-624B-44D9-A17F-7C12EF56D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10" y="1441411"/>
            <a:ext cx="11430000" cy="5015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38339C-6246-42C9-AF1D-761730D8ACD5}"/>
              </a:ext>
            </a:extLst>
          </p:cNvPr>
          <p:cNvSpPr txBox="1"/>
          <p:nvPr/>
        </p:nvSpPr>
        <p:spPr>
          <a:xfrm>
            <a:off x="431210" y="4388525"/>
            <a:ext cx="2692990" cy="2246769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Background info: </a:t>
            </a:r>
            <a:r>
              <a:rPr lang="en-US" sz="2800" b="1" dirty="0">
                <a:solidFill>
                  <a:schemeClr val="bg1"/>
                </a:solidFill>
              </a:rPr>
              <a:t>This example is a Parking Ticket that didn’t make it to WIJIS.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A3793D-439E-4F83-B39F-1E43A8773AB7}"/>
              </a:ext>
            </a:extLst>
          </p:cNvPr>
          <p:cNvSpPr txBox="1"/>
          <p:nvPr/>
        </p:nvSpPr>
        <p:spPr>
          <a:xfrm>
            <a:off x="3162300" y="5607725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It says Value “V” is not valid in the “DLVY_TYCD” field.  Can anyone guess what DLVY might be.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63749E-ED32-4687-A519-DEA7EEE2F6EE}"/>
              </a:ext>
            </a:extLst>
          </p:cNvPr>
          <p:cNvSpPr txBox="1"/>
          <p:nvPr/>
        </p:nvSpPr>
        <p:spPr>
          <a:xfrm>
            <a:off x="3162300" y="2138584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The delivery method or method served was not valid and WIJIS rejected it.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0673772-8BD5-4A8A-97D6-9ACDA2E53CDA}"/>
              </a:ext>
            </a:extLst>
          </p:cNvPr>
          <p:cNvCxnSpPr>
            <a:cxnSpLocks/>
          </p:cNvCxnSpPr>
          <p:nvPr/>
        </p:nvCxnSpPr>
        <p:spPr>
          <a:xfrm>
            <a:off x="6492240" y="3215802"/>
            <a:ext cx="0" cy="504428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5220B4F-D1C1-4E9B-A16B-067F265B47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60" y="4438650"/>
            <a:ext cx="2585630" cy="212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0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E4B916-CF87-4EAC-81ED-F906FF3B3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10" y="1441411"/>
            <a:ext cx="11430000" cy="5015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7EB6A10-AD10-4097-A81B-4D61BFF0AE32}"/>
              </a:ext>
            </a:extLst>
          </p:cNvPr>
          <p:cNvSpPr txBox="1"/>
          <p:nvPr/>
        </p:nvSpPr>
        <p:spPr>
          <a:xfrm>
            <a:off x="3162300" y="5607725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It says Value “V” is not valid in the “DLVY_TYCD” field.  Can anyone guess what DLVY might be.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D9930E-9E63-489F-A02D-C2B4DAC9023C}"/>
              </a:ext>
            </a:extLst>
          </p:cNvPr>
          <p:cNvSpPr txBox="1"/>
          <p:nvPr/>
        </p:nvSpPr>
        <p:spPr>
          <a:xfrm>
            <a:off x="431210" y="876755"/>
            <a:ext cx="1128454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Please, take a snapshot of this and report it to the TraCS Help Desk so we can look into it further and let others know.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00A25E2-2413-490B-8059-3D44270269B7}"/>
              </a:ext>
            </a:extLst>
          </p:cNvPr>
          <p:cNvSpPr/>
          <p:nvPr/>
        </p:nvSpPr>
        <p:spPr>
          <a:xfrm>
            <a:off x="3261019" y="4293020"/>
            <a:ext cx="8378531" cy="1136821"/>
          </a:xfrm>
          <a:prstGeom prst="roundRect">
            <a:avLst/>
          </a:prstGeom>
          <a:solidFill>
            <a:schemeClr val="bg1">
              <a:alpha val="0"/>
            </a:schemeClr>
          </a:solidFill>
          <a:ln w="76200" cmpd="sng">
            <a:solidFill>
              <a:srgbClr val="FFFF00"/>
            </a:solidFill>
            <a:round/>
          </a:ln>
          <a:effectLst>
            <a:glow rad="63500">
              <a:schemeClr val="tx1">
                <a:alpha val="40000"/>
              </a:schemeClr>
            </a:glow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FE5FBF-0825-490D-AF13-28B073DC5B2B}"/>
              </a:ext>
            </a:extLst>
          </p:cNvPr>
          <p:cNvSpPr txBox="1"/>
          <p:nvPr/>
        </p:nvSpPr>
        <p:spPr>
          <a:xfrm>
            <a:off x="170999" y="73619"/>
            <a:ext cx="1179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If It’s Not a Bug, Should I Still Report It?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1BF5D7-B701-42C7-AAE3-78336FF4A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179" y="4457699"/>
            <a:ext cx="2353110" cy="210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1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 hidden="1">
            <a:extLst>
              <a:ext uri="{FF2B5EF4-FFF2-40B4-BE49-F238E27FC236}">
                <a16:creationId xmlns:a16="http://schemas.microsoft.com/office/drawing/2014/main" id="{46C107B0-529F-4992-AFBD-4F584593B8A2}"/>
              </a:ext>
            </a:extLst>
          </p:cNvPr>
          <p:cNvSpPr txBox="1"/>
          <p:nvPr/>
        </p:nvSpPr>
        <p:spPr>
          <a:xfrm>
            <a:off x="0" y="-96253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cs typeface="Segoe UI" panose="020B0502040204020203" pitchFamily="34" charset="0"/>
              </a:rPr>
              <a:t>EXAMPLE #4 </a:t>
            </a:r>
          </a:p>
          <a:p>
            <a:pPr algn="ctr"/>
            <a:r>
              <a:rPr lang="en-US" sz="3200" b="1" dirty="0">
                <a:solidFill>
                  <a:srgbClr val="FFFF00"/>
                </a:solidFill>
              </a:rPr>
              <a:t>Sometimes you need to go into the Configuration Manager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933531-E5EF-465A-A968-8DC0388E1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69" y="900952"/>
            <a:ext cx="12015831" cy="57418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BCC9105-5608-446B-B2A4-D5E9BAA29273}"/>
              </a:ext>
            </a:extLst>
          </p:cNvPr>
          <p:cNvSpPr txBox="1"/>
          <p:nvPr/>
        </p:nvSpPr>
        <p:spPr>
          <a:xfrm>
            <a:off x="431210" y="4388525"/>
            <a:ext cx="2692990" cy="2246769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To fix this issue you will need to change the officers (Users) information.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5E4369-0E6D-42C5-AD41-AC8203672C39}"/>
              </a:ext>
            </a:extLst>
          </p:cNvPr>
          <p:cNvSpPr txBox="1"/>
          <p:nvPr/>
        </p:nvSpPr>
        <p:spPr>
          <a:xfrm>
            <a:off x="3162300" y="5607725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The “LENF_OFCR_NM” is located on the bottom of forms. The fix is to edit the Officers User Info.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CB0DA9-ED10-4278-BE9D-075A4156D073}"/>
              </a:ext>
            </a:extLst>
          </p:cNvPr>
          <p:cNvSpPr txBox="1"/>
          <p:nvPr/>
        </p:nvSpPr>
        <p:spPr>
          <a:xfrm>
            <a:off x="170998" y="981249"/>
            <a:ext cx="11840253" cy="1815882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FIRST: </a:t>
            </a:r>
            <a:r>
              <a:rPr lang="en-US" sz="2800" b="1" dirty="0">
                <a:solidFill>
                  <a:schemeClr val="bg1"/>
                </a:solidFill>
              </a:rPr>
              <a:t>Go into the TraCS Configuration Manager to fix this Officers name.</a:t>
            </a:r>
          </a:p>
          <a:p>
            <a:r>
              <a:rPr lang="en-US" sz="2800" b="1" dirty="0">
                <a:solidFill>
                  <a:srgbClr val="FFFF00"/>
                </a:solidFill>
              </a:rPr>
              <a:t>SECOND:</a:t>
            </a:r>
            <a:r>
              <a:rPr lang="en-US" sz="2800" b="1" dirty="0">
                <a:solidFill>
                  <a:schemeClr val="bg1"/>
                </a:solidFill>
              </a:rPr>
              <a:t> Create &amp; Run a distribution so the information gets to the squads.</a:t>
            </a:r>
          </a:p>
          <a:p>
            <a:r>
              <a:rPr lang="en-US" sz="2800" b="1" dirty="0">
                <a:solidFill>
                  <a:srgbClr val="FFFF00"/>
                </a:solidFill>
              </a:rPr>
              <a:t>THIRD: </a:t>
            </a:r>
            <a:r>
              <a:rPr lang="en-US" sz="2800" b="1" dirty="0">
                <a:solidFill>
                  <a:schemeClr val="bg1"/>
                </a:solidFill>
              </a:rPr>
              <a:t>The officer will need to re-issue any citation made that needs to be transmitted, you are unable to edit these fields after a form has been created.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27E26D-0B37-46D5-9BCE-1FBA30C6CF25}"/>
              </a:ext>
            </a:extLst>
          </p:cNvPr>
          <p:cNvSpPr txBox="1"/>
          <p:nvPr/>
        </p:nvSpPr>
        <p:spPr>
          <a:xfrm>
            <a:off x="184445" y="3057623"/>
            <a:ext cx="11798022" cy="584775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</a:rPr>
              <a:t>Side Note: Special characters usually cause issues!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93B4909-D26E-4AAF-9314-357269D26ECE}"/>
              </a:ext>
            </a:extLst>
          </p:cNvPr>
          <p:cNvSpPr/>
          <p:nvPr/>
        </p:nvSpPr>
        <p:spPr>
          <a:xfrm>
            <a:off x="3228748" y="3934650"/>
            <a:ext cx="8782504" cy="1558775"/>
          </a:xfrm>
          <a:prstGeom prst="roundRect">
            <a:avLst/>
          </a:prstGeom>
          <a:solidFill>
            <a:schemeClr val="bg1">
              <a:alpha val="0"/>
            </a:schemeClr>
          </a:solidFill>
          <a:ln w="76200" cmpd="sng">
            <a:solidFill>
              <a:srgbClr val="FFFF00"/>
            </a:solidFill>
            <a:round/>
          </a:ln>
          <a:effectLst>
            <a:glow rad="63500">
              <a:schemeClr val="tx1">
                <a:alpha val="40000"/>
              </a:schemeClr>
            </a:glow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Arrow Connector 11" hidden="1">
            <a:extLst>
              <a:ext uri="{FF2B5EF4-FFF2-40B4-BE49-F238E27FC236}">
                <a16:creationId xmlns:a16="http://schemas.microsoft.com/office/drawing/2014/main" id="{58E1D9D4-A7DE-4F8F-BCCC-F8397745A18D}"/>
              </a:ext>
            </a:extLst>
          </p:cNvPr>
          <p:cNvCxnSpPr>
            <a:cxnSpLocks/>
          </p:cNvCxnSpPr>
          <p:nvPr/>
        </p:nvCxnSpPr>
        <p:spPr>
          <a:xfrm flipV="1">
            <a:off x="6115050" y="4643575"/>
            <a:ext cx="810185" cy="849851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7D69F73-41AF-426C-BDCE-3D927CCF0096}"/>
              </a:ext>
            </a:extLst>
          </p:cNvPr>
          <p:cNvCxnSpPr>
            <a:cxnSpLocks/>
          </p:cNvCxnSpPr>
          <p:nvPr/>
        </p:nvCxnSpPr>
        <p:spPr>
          <a:xfrm>
            <a:off x="9533965" y="3619192"/>
            <a:ext cx="0" cy="549396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3FE2A86-83B3-4A4B-B822-1D4D739068D1}"/>
              </a:ext>
            </a:extLst>
          </p:cNvPr>
          <p:cNvSpPr txBox="1"/>
          <p:nvPr/>
        </p:nvSpPr>
        <p:spPr>
          <a:xfrm>
            <a:off x="170999" y="146771"/>
            <a:ext cx="11798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Remove the APOSTROPHE in this Officers Username </a:t>
            </a:r>
          </a:p>
        </p:txBody>
      </p:sp>
      <p:pic>
        <p:nvPicPr>
          <p:cNvPr id="26" name="Picture 25" hidden="1">
            <a:extLst>
              <a:ext uri="{FF2B5EF4-FFF2-40B4-BE49-F238E27FC236}">
                <a16:creationId xmlns:a16="http://schemas.microsoft.com/office/drawing/2014/main" id="{07D24C99-625A-4FF4-9DA1-53DB0AA04A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60" y="4438650"/>
            <a:ext cx="2585630" cy="2129752"/>
          </a:xfrm>
          <a:prstGeom prst="rect">
            <a:avLst/>
          </a:prstGeom>
        </p:spPr>
      </p:pic>
      <p:cxnSp>
        <p:nvCxnSpPr>
          <p:cNvPr id="28" name="Straight Arrow Connector 27" hidden="1">
            <a:extLst>
              <a:ext uri="{FF2B5EF4-FFF2-40B4-BE49-F238E27FC236}">
                <a16:creationId xmlns:a16="http://schemas.microsoft.com/office/drawing/2014/main" id="{AA34043C-417E-4B39-A026-0679332C98BE}"/>
              </a:ext>
            </a:extLst>
          </p:cNvPr>
          <p:cNvCxnSpPr>
            <a:cxnSpLocks/>
          </p:cNvCxnSpPr>
          <p:nvPr/>
        </p:nvCxnSpPr>
        <p:spPr>
          <a:xfrm flipV="1">
            <a:off x="9157447" y="4457699"/>
            <a:ext cx="376518" cy="1284196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19606627-6C69-4EE5-A354-A3AB3CE4A0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179" y="4457699"/>
            <a:ext cx="2353110" cy="210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90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 animBg="1"/>
      <p:bldP spid="11" grpId="0" animBg="1"/>
      <p:bldP spid="15" grpId="0" animBg="1"/>
      <p:bldP spid="22" grpId="0" animBg="1"/>
      <p:bldP spid="23" grpId="0" animBg="1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A9DA43-43F8-4069-BF65-D662F5675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950" y="1152644"/>
            <a:ext cx="5250100" cy="549288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D245388-5BF1-49B5-873C-3F00A552E245}"/>
              </a:ext>
            </a:extLst>
          </p:cNvPr>
          <p:cNvSpPr txBox="1">
            <a:spLocks/>
          </p:cNvSpPr>
          <p:nvPr/>
        </p:nvSpPr>
        <p:spPr>
          <a:xfrm>
            <a:off x="838200" y="324875"/>
            <a:ext cx="10515600" cy="6352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Errors While Processing Updates</a:t>
            </a:r>
          </a:p>
        </p:txBody>
      </p:sp>
    </p:spTree>
    <p:extLst>
      <p:ext uri="{BB962C8B-B14F-4D97-AF65-F5344CB8AC3E}">
        <p14:creationId xmlns:p14="http://schemas.microsoft.com/office/powerpoint/2010/main" val="363240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D76488-5529-463D-926C-D1ADC0C592FB}"/>
              </a:ext>
            </a:extLst>
          </p:cNvPr>
          <p:cNvSpPr txBox="1"/>
          <p:nvPr/>
        </p:nvSpPr>
        <p:spPr>
          <a:xfrm>
            <a:off x="0" y="-96253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Segoe UI" panose="020B0502040204020203" pitchFamily="34" charset="0"/>
              </a:rPr>
              <a:t>EXAMPLE #4 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Sometimes the Only Fix is to Go into the Configuration Manager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89C4E8-BCA1-454A-95D3-8181E493F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69" y="900952"/>
            <a:ext cx="12015831" cy="5741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4FB4C3-9816-4D6B-8E85-6CA7B27DDAAA}"/>
              </a:ext>
            </a:extLst>
          </p:cNvPr>
          <p:cNvSpPr txBox="1"/>
          <p:nvPr/>
        </p:nvSpPr>
        <p:spPr>
          <a:xfrm>
            <a:off x="431210" y="4388525"/>
            <a:ext cx="2692990" cy="2246769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To fix this issue you will need to change the officers (Users) information.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2CC7E2-79EF-4384-9217-D95188719ADB}"/>
              </a:ext>
            </a:extLst>
          </p:cNvPr>
          <p:cNvSpPr txBox="1"/>
          <p:nvPr/>
        </p:nvSpPr>
        <p:spPr>
          <a:xfrm>
            <a:off x="3162300" y="5607725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The “LENF_OFCR_NM” is located on the bottom of forms. The fix is to edit the Officers User Info.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B043452-C549-4765-8C49-C09FBDF20B3B}"/>
              </a:ext>
            </a:extLst>
          </p:cNvPr>
          <p:cNvSpPr/>
          <p:nvPr/>
        </p:nvSpPr>
        <p:spPr>
          <a:xfrm>
            <a:off x="3228748" y="3934650"/>
            <a:ext cx="8782504" cy="1558775"/>
          </a:xfrm>
          <a:prstGeom prst="roundRect">
            <a:avLst/>
          </a:prstGeom>
          <a:solidFill>
            <a:schemeClr val="bg1">
              <a:alpha val="0"/>
            </a:schemeClr>
          </a:solidFill>
          <a:ln w="76200" cmpd="sng">
            <a:solidFill>
              <a:srgbClr val="FFFF00"/>
            </a:solidFill>
            <a:round/>
          </a:ln>
          <a:effectLst>
            <a:glow rad="63500">
              <a:schemeClr val="tx1">
                <a:alpha val="40000"/>
              </a:schemeClr>
            </a:glow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CB2F325-88C1-4CC9-89C1-8DBBE9100731}"/>
              </a:ext>
            </a:extLst>
          </p:cNvPr>
          <p:cNvCxnSpPr>
            <a:cxnSpLocks/>
          </p:cNvCxnSpPr>
          <p:nvPr/>
        </p:nvCxnSpPr>
        <p:spPr>
          <a:xfrm flipV="1">
            <a:off x="6115050" y="4643575"/>
            <a:ext cx="810185" cy="849851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F84A034-E784-424F-8B32-0096197E2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60" y="4438650"/>
            <a:ext cx="2585630" cy="2129752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CF6202B-F982-4D94-880D-7B6B2AF1254D}"/>
              </a:ext>
            </a:extLst>
          </p:cNvPr>
          <p:cNvCxnSpPr>
            <a:cxnSpLocks/>
          </p:cNvCxnSpPr>
          <p:nvPr/>
        </p:nvCxnSpPr>
        <p:spPr>
          <a:xfrm flipV="1">
            <a:off x="9157447" y="4457699"/>
            <a:ext cx="376518" cy="1284196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41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A2F462-DD37-4297-B887-6716ADA63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69" y="900952"/>
            <a:ext cx="12015831" cy="57418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08CA1F-ACB9-4372-BC2D-9AF95834AF17}"/>
              </a:ext>
            </a:extLst>
          </p:cNvPr>
          <p:cNvSpPr txBox="1"/>
          <p:nvPr/>
        </p:nvSpPr>
        <p:spPr>
          <a:xfrm>
            <a:off x="431210" y="4388525"/>
            <a:ext cx="2692990" cy="2246769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To fix this issue you will need to change the officers (Users) information.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317A25-0F4E-490A-B2F6-675B2DA882CE}"/>
              </a:ext>
            </a:extLst>
          </p:cNvPr>
          <p:cNvSpPr txBox="1"/>
          <p:nvPr/>
        </p:nvSpPr>
        <p:spPr>
          <a:xfrm>
            <a:off x="3162300" y="5607725"/>
            <a:ext cx="8477250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The “LENF_OFCR_NM” is located on the bottom of forms. The fix is to edit the Officers User Info.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FC684F-0A2C-45A7-9708-6E8C1F5CB6F2}"/>
              </a:ext>
            </a:extLst>
          </p:cNvPr>
          <p:cNvSpPr txBox="1"/>
          <p:nvPr/>
        </p:nvSpPr>
        <p:spPr>
          <a:xfrm>
            <a:off x="170998" y="981249"/>
            <a:ext cx="11840253" cy="1815882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FIRST: </a:t>
            </a:r>
            <a:r>
              <a:rPr lang="en-US" sz="2800" b="1" dirty="0">
                <a:solidFill>
                  <a:schemeClr val="bg1"/>
                </a:solidFill>
              </a:rPr>
              <a:t>Go into the TraCS Configuration Manager to fix this Officers name.</a:t>
            </a:r>
          </a:p>
          <a:p>
            <a:r>
              <a:rPr lang="en-US" sz="2800" b="1" dirty="0">
                <a:solidFill>
                  <a:srgbClr val="FFFF00"/>
                </a:solidFill>
              </a:rPr>
              <a:t>SECOND:</a:t>
            </a:r>
            <a:r>
              <a:rPr lang="en-US" sz="2800" b="1" dirty="0">
                <a:solidFill>
                  <a:schemeClr val="bg1"/>
                </a:solidFill>
              </a:rPr>
              <a:t> Create &amp; Run a distribution so the information gets to the squads.</a:t>
            </a:r>
          </a:p>
          <a:p>
            <a:r>
              <a:rPr lang="en-US" sz="2800" b="1" dirty="0">
                <a:solidFill>
                  <a:srgbClr val="FFFF00"/>
                </a:solidFill>
              </a:rPr>
              <a:t>THIRD: </a:t>
            </a:r>
            <a:r>
              <a:rPr lang="en-US" sz="2800" b="1" dirty="0">
                <a:solidFill>
                  <a:schemeClr val="bg1"/>
                </a:solidFill>
              </a:rPr>
              <a:t>The officer will need to re-issue any citation made that needs to be transmitted, you are unable to edit these fields after a form has been created.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E6187D-7D6F-4386-A405-DA18C6244353}"/>
              </a:ext>
            </a:extLst>
          </p:cNvPr>
          <p:cNvSpPr txBox="1"/>
          <p:nvPr/>
        </p:nvSpPr>
        <p:spPr>
          <a:xfrm>
            <a:off x="184445" y="3057623"/>
            <a:ext cx="11798022" cy="584775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</a:rPr>
              <a:t>Side Note: Special characters usually cause issues!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16CFF46-DBFC-467D-92A4-C1EF38F1CA0A}"/>
              </a:ext>
            </a:extLst>
          </p:cNvPr>
          <p:cNvSpPr/>
          <p:nvPr/>
        </p:nvSpPr>
        <p:spPr>
          <a:xfrm>
            <a:off x="3228748" y="3934650"/>
            <a:ext cx="8782504" cy="1558775"/>
          </a:xfrm>
          <a:prstGeom prst="roundRect">
            <a:avLst/>
          </a:prstGeom>
          <a:solidFill>
            <a:schemeClr val="bg1">
              <a:alpha val="0"/>
            </a:schemeClr>
          </a:solidFill>
          <a:ln w="76200" cmpd="sng">
            <a:solidFill>
              <a:srgbClr val="FFFF00"/>
            </a:solidFill>
            <a:round/>
          </a:ln>
          <a:effectLst>
            <a:glow rad="63500">
              <a:schemeClr val="tx1">
                <a:alpha val="40000"/>
              </a:schemeClr>
            </a:glow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838051F-E473-4C65-9180-1EB8BBA575A0}"/>
              </a:ext>
            </a:extLst>
          </p:cNvPr>
          <p:cNvCxnSpPr>
            <a:cxnSpLocks/>
          </p:cNvCxnSpPr>
          <p:nvPr/>
        </p:nvCxnSpPr>
        <p:spPr>
          <a:xfrm>
            <a:off x="9533965" y="3619192"/>
            <a:ext cx="0" cy="549396"/>
          </a:xfrm>
          <a:prstGeom prst="straightConnector1">
            <a:avLst/>
          </a:prstGeom>
          <a:ln w="101600" cap="rnd">
            <a:solidFill>
              <a:srgbClr val="FFFF00"/>
            </a:solidFill>
            <a:prstDash val="dashDot"/>
            <a:round/>
            <a:tailEnd type="triangle"/>
          </a:ln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0BF028D-ABC7-44F4-8109-871B2A51F267}"/>
              </a:ext>
            </a:extLst>
          </p:cNvPr>
          <p:cNvSpPr txBox="1"/>
          <p:nvPr/>
        </p:nvSpPr>
        <p:spPr>
          <a:xfrm>
            <a:off x="170999" y="73619"/>
            <a:ext cx="1179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Remove the APOSTROPHE in this Officers Username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03EFB7-1524-4FF5-A22B-4002D9435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179" y="4457699"/>
            <a:ext cx="2353110" cy="210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76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27073-609C-410D-B0FC-7D1B77E2C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8" y="1319911"/>
            <a:ext cx="10911840" cy="640081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Questions &amp; Answer Time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6EC21-A797-4BFA-8C4D-B944ED751C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1349"/>
          <a:stretch/>
        </p:blipFill>
        <p:spPr>
          <a:xfrm>
            <a:off x="3640836" y="2519242"/>
            <a:ext cx="4910328" cy="2176558"/>
          </a:xfrm>
          <a:prstGeom prst="rect">
            <a:avLst/>
          </a:prstGeom>
          <a:ln w="19050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2630644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6591E2-0A32-4B3E-A235-6AC3938D06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3" y="2259589"/>
            <a:ext cx="10164123" cy="2918214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4A39FEE-7B09-4678-B9DF-8134A9BF0B1B}"/>
              </a:ext>
            </a:extLst>
          </p:cNvPr>
          <p:cNvSpPr txBox="1">
            <a:spLocks/>
          </p:cNvSpPr>
          <p:nvPr/>
        </p:nvSpPr>
        <p:spPr>
          <a:xfrm>
            <a:off x="838200" y="969807"/>
            <a:ext cx="10515600" cy="6352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Replication Errors</a:t>
            </a:r>
          </a:p>
        </p:txBody>
      </p:sp>
    </p:spTree>
    <p:extLst>
      <p:ext uri="{BB962C8B-B14F-4D97-AF65-F5344CB8AC3E}">
        <p14:creationId xmlns:p14="http://schemas.microsoft.com/office/powerpoint/2010/main" val="417533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763390-77A2-4A8D-9D48-E0198550A2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469" y="1011339"/>
            <a:ext cx="7697062" cy="535096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D962D0F-F86A-4F85-828F-B99963BB4360}"/>
              </a:ext>
            </a:extLst>
          </p:cNvPr>
          <p:cNvSpPr txBox="1">
            <a:spLocks/>
          </p:cNvSpPr>
          <p:nvPr/>
        </p:nvSpPr>
        <p:spPr>
          <a:xfrm>
            <a:off x="838200" y="116663"/>
            <a:ext cx="10515600" cy="75807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Mapping (TLT) Errors</a:t>
            </a:r>
          </a:p>
        </p:txBody>
      </p:sp>
    </p:spTree>
    <p:extLst>
      <p:ext uri="{BB962C8B-B14F-4D97-AF65-F5344CB8AC3E}">
        <p14:creationId xmlns:p14="http://schemas.microsoft.com/office/powerpoint/2010/main" val="86030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/>
    </p:bldLst>
  </p:timing>
</p:sld>
</file>

<file path=ppt/theme/theme1.xml><?xml version="1.0" encoding="utf-8"?>
<a:theme xmlns:a="http://schemas.openxmlformats.org/drawingml/2006/main" name="WisDOT template standard screen gray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DOT template standard screen blue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6396</TotalTime>
  <Words>4221</Words>
  <Application>Microsoft Office PowerPoint</Application>
  <PresentationFormat>Widescreen</PresentationFormat>
  <Paragraphs>955</Paragraphs>
  <Slides>72</Slides>
  <Notes>53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72</vt:i4>
      </vt:variant>
    </vt:vector>
  </HeadingPairs>
  <TitlesOfParts>
    <vt:vector size="80" baseType="lpstr">
      <vt:lpstr>Arial</vt:lpstr>
      <vt:lpstr>Arial Narrow</vt:lpstr>
      <vt:lpstr>Calibri</vt:lpstr>
      <vt:lpstr>Calibri Light</vt:lpstr>
      <vt:lpstr>Segoe UI</vt:lpstr>
      <vt:lpstr>Wingdings</vt:lpstr>
      <vt:lpstr>WisDOT template standard screen gray background</vt:lpstr>
      <vt:lpstr>WisDOT template standard screen blue background</vt:lpstr>
      <vt:lpstr>2019 Badger TraCS User Conference</vt:lpstr>
      <vt:lpstr>Topics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Are The Benefits?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Continue Breakdown of Different Ways</vt:lpstr>
      <vt:lpstr>PowerPoint Presentation</vt:lpstr>
      <vt:lpstr>PowerPoint Presentation</vt:lpstr>
      <vt:lpstr>PowerPoint Presentation</vt:lpstr>
      <vt:lpstr>PowerPoint Presentation</vt:lpstr>
      <vt:lpstr>Final Way to Get Error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#1 TraCS Error – The Shared Drives or Network is not connected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 &amp; Answer Time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KIRKPATRICK, MARY K</dc:creator>
  <cp:lastModifiedBy>Malisch, David B - DOT</cp:lastModifiedBy>
  <cp:revision>748</cp:revision>
  <cp:lastPrinted>2018-10-16T13:59:26Z</cp:lastPrinted>
  <dcterms:created xsi:type="dcterms:W3CDTF">2017-03-13T20:15:47Z</dcterms:created>
  <dcterms:modified xsi:type="dcterms:W3CDTF">2019-10-01T20:53:34Z</dcterms:modified>
</cp:coreProperties>
</file>