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slideLayouts/slideLayout1.xml" ContentType="application/vnd.openxmlformats-officedocument.presentationml.slideLayout+xml"/>
  <Override PartName="/ppt/notesSlides/notesSlide28.xml" ContentType="application/vnd.openxmlformats-officedocument.presentationml.notesSlide+xml"/>
  <Override PartName="/ppt/slideLayouts/slideLayout2.xml" ContentType="application/vnd.openxmlformats-officedocument.presentationml.slideLayout+xml"/>
  <Override PartName="/ppt/notesSlides/notesSlide29.xml" ContentType="application/vnd.openxmlformats-officedocument.presentationml.notesSlide+xml"/>
  <Override PartName="/ppt/slideLayouts/slideLayout3.xml" ContentType="application/vnd.openxmlformats-officedocument.presentationml.slideLayout+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slideLayouts/slideLayout4.xml" ContentType="application/vnd.openxmlformats-officedocument.presentationml.slideLayout+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slideLayouts/slideLayout1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4.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23.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Override3.xml" ContentType="application/vnd.openxmlformats-officedocument.themeOverride+xml"/>
  <Override PartName="/ppt/theme/theme1.xml" ContentType="application/vnd.openxmlformats-officedocument.theme+xml"/>
  <Override PartName="/ppt/charts/chart5.xml" ContentType="application/vnd.openxmlformats-officedocument.drawingml.chart+xml"/>
  <Override PartName="/ppt/theme/theme2.xml" ContentType="application/vnd.openxmlformats-officedocument.theme+xml"/>
  <Override PartName="/ppt/theme/theme3.xml" ContentType="application/vnd.openxmlformats-officedocument.theme+xml"/>
  <Override PartName="/ppt/ink/ink1.xml" ContentType="application/inkml+xml"/>
  <Override PartName="/ppt/ink/ink2.xml" ContentType="application/inkml+xml"/>
  <Override PartName="/ppt/ink/ink3.xml" ContentType="application/inkml+xml"/>
  <Override PartName="/ppt/theme/theme4.xml" ContentType="application/vnd.openxmlformats-officedocument.theme+xml"/>
  <Override PartName="/ppt/ink/ink4.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theme/theme5.xml" ContentType="application/vnd.openxmlformats-officedocument.theme+xml"/>
  <Override PartName="/ppt/ink/ink11.xml" ContentType="application/inkml+xml"/>
  <Override PartName="/ppt/ink/ink12.xml" ContentType="application/inkml+xml"/>
  <Override PartName="/ppt/ink/ink13.xml" ContentType="application/inkml+xml"/>
  <Override PartName="/ppt/theme/theme6.xml" ContentType="application/vnd.openxmlformats-officedocument.theme+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5.xml" ContentType="application/inkml+xml"/>
  <Override PartName="/ppt/theme/theme7.xml" ContentType="application/vnd.openxmlformats-officedocument.theme+xml"/>
  <Override PartName="/ppt/theme/theme8.xml" ContentType="application/vnd.openxmlformats-officedocument.theme+xml"/>
  <Override PartName="/ppt/ink/ink21.xml" ContentType="application/inkml+xml"/>
  <Override PartName="/ppt/theme/theme9.xml" ContentType="application/vnd.openxmlformats-officedocument.theme+xml"/>
  <Override PartName="/ppt/theme/theme10.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3.xml" ContentType="application/vnd.openxmlformats-officedocument.drawingml.chart+xml"/>
  <Override PartName="/ppt/charts/colors4.xml" ContentType="application/vnd.ms-office.chartcolorstyle+xml"/>
  <Override PartName="/ppt/theme/themeOverride2.xml" ContentType="application/vnd.openxmlformats-officedocument.themeOverride+xml"/>
  <Override PartName="/ppt/theme/themeOverride4.xml" ContentType="application/vnd.openxmlformats-officedocument.themeOverrid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charts/colors2.xml" ContentType="application/vnd.ms-office.chartcolorstyle+xml"/>
  <Override PartName="/ppt/charts/style4.xml" ContentType="application/vnd.ms-office.chartstyl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style2.xml" ContentType="application/vnd.ms-office.chartstyl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664" r:id="rId2"/>
    <p:sldMasterId id="2147483686" r:id="rId3"/>
    <p:sldMasterId id="2147483688" r:id="rId4"/>
    <p:sldMasterId id="2147483690" r:id="rId5"/>
    <p:sldMasterId id="2147483682" r:id="rId6"/>
    <p:sldMasterId id="2147483655" r:id="rId7"/>
    <p:sldMasterId id="2147483672" r:id="rId8"/>
  </p:sldMasterIdLst>
  <p:notesMasterIdLst>
    <p:notesMasterId r:id="rId45"/>
  </p:notesMasterIdLst>
  <p:handoutMasterIdLst>
    <p:handoutMasterId r:id="rId46"/>
  </p:handoutMasterIdLst>
  <p:sldIdLst>
    <p:sldId id="313" r:id="rId9"/>
    <p:sldId id="342" r:id="rId10"/>
    <p:sldId id="352" r:id="rId11"/>
    <p:sldId id="304" r:id="rId12"/>
    <p:sldId id="308" r:id="rId13"/>
    <p:sldId id="306" r:id="rId14"/>
    <p:sldId id="309" r:id="rId15"/>
    <p:sldId id="319" r:id="rId16"/>
    <p:sldId id="312" r:id="rId17"/>
    <p:sldId id="341" r:id="rId18"/>
    <p:sldId id="343" r:id="rId19"/>
    <p:sldId id="344" r:id="rId20"/>
    <p:sldId id="345" r:id="rId21"/>
    <p:sldId id="346" r:id="rId22"/>
    <p:sldId id="347" r:id="rId23"/>
    <p:sldId id="349" r:id="rId24"/>
    <p:sldId id="350" r:id="rId25"/>
    <p:sldId id="353" r:id="rId26"/>
    <p:sldId id="354" r:id="rId27"/>
    <p:sldId id="314" r:id="rId28"/>
    <p:sldId id="315" r:id="rId29"/>
    <p:sldId id="316" r:id="rId30"/>
    <p:sldId id="329" r:id="rId31"/>
    <p:sldId id="339" r:id="rId32"/>
    <p:sldId id="305" r:id="rId33"/>
    <p:sldId id="320" r:id="rId34"/>
    <p:sldId id="321" r:id="rId35"/>
    <p:sldId id="323" r:id="rId36"/>
    <p:sldId id="327" r:id="rId37"/>
    <p:sldId id="324" r:id="rId38"/>
    <p:sldId id="325" r:id="rId39"/>
    <p:sldId id="351" r:id="rId40"/>
    <p:sldId id="355" r:id="rId41"/>
    <p:sldId id="358" r:id="rId42"/>
    <p:sldId id="356" r:id="rId43"/>
    <p:sldId id="337" r:id="rId4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 id="{22D1AF6E-FF7F-427C-988A-55A6BC322BBB}">
          <p14:sldIdLst>
            <p14:sldId id="313"/>
            <p14:sldId id="342"/>
            <p14:sldId id="352"/>
          </p14:sldIdLst>
        </p14:section>
        <p14:section name="Commodities" id="{3BC4A148-45C9-49C1-ABA9-200642C97AFA}">
          <p14:sldIdLst>
            <p14:sldId id="304"/>
            <p14:sldId id="308"/>
            <p14:sldId id="306"/>
            <p14:sldId id="309"/>
            <p14:sldId id="319"/>
            <p14:sldId id="312"/>
          </p14:sldIdLst>
        </p14:section>
        <p14:section name="Item Trends" id="{21021045-F74F-4930-AAE9-B675CBD2F83E}">
          <p14:sldIdLst>
            <p14:sldId id="341"/>
            <p14:sldId id="343"/>
            <p14:sldId id="344"/>
            <p14:sldId id="345"/>
            <p14:sldId id="346"/>
            <p14:sldId id="347"/>
          </p14:sldIdLst>
        </p14:section>
        <p14:section name="Similar Projects Tool" id="{B9286C0D-79DC-474E-BD26-B4F52FAB99C6}">
          <p14:sldIdLst>
            <p14:sldId id="349"/>
            <p14:sldId id="350"/>
          </p14:sldIdLst>
        </p14:section>
        <p14:section name="Bid Express Guide" id="{A0B0687B-3C7D-4A2D-B121-F370ACCD977C}">
          <p14:sldIdLst>
            <p14:sldId id="353"/>
            <p14:sldId id="354"/>
          </p14:sldIdLst>
        </p14:section>
        <p14:section name="Estimate Accuracy" id="{ECC9577B-12DC-46A0-944D-401F4E4AAF2F}">
          <p14:sldIdLst>
            <p14:sldId id="314"/>
            <p14:sldId id="315"/>
            <p14:sldId id="316"/>
          </p14:sldIdLst>
        </p14:section>
        <p14:section name="FDM Updates" id="{D34CF1DF-5CE7-494D-B35E-47ABACD6213D}">
          <p14:sldIdLst>
            <p14:sldId id="329"/>
            <p14:sldId id="339"/>
            <p14:sldId id="305"/>
            <p14:sldId id="320"/>
            <p14:sldId id="321"/>
            <p14:sldId id="323"/>
            <p14:sldId id="327"/>
            <p14:sldId id="324"/>
            <p14:sldId id="325"/>
            <p14:sldId id="351"/>
          </p14:sldIdLst>
        </p14:section>
        <p14:section name="Bid Express Q&amp;A" id="{FE56F9BC-879F-4794-BB69-C25D4C6BA3A8}">
          <p14:sldIdLst>
            <p14:sldId id="355"/>
          </p14:sldIdLst>
        </p14:section>
        <p14:section name="Justifications" id="{B0C07132-BD47-459B-9444-1FF32C91ED5A}">
          <p14:sldIdLst>
            <p14:sldId id="358"/>
            <p14:sldId id="356"/>
          </p14:sldIdLst>
        </p14:section>
        <p14:section name="Conclusion" id="{1DE35479-92CE-464A-A961-B0A6438635A0}">
          <p14:sldIdLst>
            <p14:sldId id="33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966"/>
    <a:srgbClr val="D8B846"/>
    <a:srgbClr val="802F2D"/>
    <a:srgbClr val="E6E6E6"/>
    <a:srgbClr val="1E384B"/>
    <a:srgbClr val="00416A"/>
    <a:srgbClr val="004C97"/>
    <a:srgbClr val="D8B85E"/>
    <a:srgbClr val="004680"/>
    <a:srgbClr val="004F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924" autoAdjust="0"/>
    <p:restoredTop sz="58166" autoAdjust="0"/>
  </p:normalViewPr>
  <p:slideViewPr>
    <p:cSldViewPr snapToGrid="0">
      <p:cViewPr varScale="1">
        <p:scale>
          <a:sx n="50" d="100"/>
          <a:sy n="50" d="100"/>
        </p:scale>
        <p:origin x="1618" y="29"/>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4" d="100"/>
          <a:sy n="84" d="100"/>
        </p:scale>
        <p:origin x="2304"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slide" Target="slides/slide31.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slide" Target="slides/slide34.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8.xml"/><Relationship Id="rId29" Type="http://schemas.openxmlformats.org/officeDocument/2006/relationships/slide" Target="slides/slide21.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slide" Target="slides/slide32.xml"/><Relationship Id="rId45" Type="http://schemas.openxmlformats.org/officeDocument/2006/relationships/notesMaster" Target="notesMasters/notesMaster1.xml"/><Relationship Id="rId53" Type="http://schemas.openxmlformats.org/officeDocument/2006/relationships/customXml" Target="../customXml/item3.xml"/><Relationship Id="rId5" Type="http://schemas.openxmlformats.org/officeDocument/2006/relationships/slideMaster" Target="slideMasters/slideMaster5.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4" Type="http://schemas.openxmlformats.org/officeDocument/2006/relationships/slide" Target="slides/slide36.xml"/><Relationship Id="rId52" Type="http://schemas.openxmlformats.org/officeDocument/2006/relationships/customXml" Target="../customXml/item2.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slide" Target="slides/slide35.xml"/><Relationship Id="rId48" Type="http://schemas.openxmlformats.org/officeDocument/2006/relationships/viewProps" Target="viewProps.xml"/><Relationship Id="rId8" Type="http://schemas.openxmlformats.org/officeDocument/2006/relationships/slideMaster" Target="slideMasters/slideMaster8.xml"/><Relationship Id="rId51" Type="http://schemas.openxmlformats.org/officeDocument/2006/relationships/customXml" Target="../customXml/item1.xml"/><Relationship Id="rId3" Type="http://schemas.openxmlformats.org/officeDocument/2006/relationships/slideMaster" Target="slideMasters/slideMaster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46" Type="http://schemas.openxmlformats.org/officeDocument/2006/relationships/handoutMaster" Target="handoutMasters/handoutMaster1.xml"/><Relationship Id="rId20" Type="http://schemas.openxmlformats.org/officeDocument/2006/relationships/slide" Target="slides/slide12.xml"/><Relationship Id="rId41" Type="http://schemas.openxmlformats.org/officeDocument/2006/relationships/slide" Target="slides/slide33.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49"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mad00fp1.dot.state.wi.us\w10bpd\PropMgt\Conferences\Transportation%20Improvement%20Conf\TIC%202022\fuelcostadjustmentcomputations%20TIC.xls"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mad00fph\N4Public\BPD\Estimating%20User%20Group\Estimate%20Accuracy\Estimate%20Accuracy%20Report.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mad00fph\N4Public\BPD\Estimating%20User%20Group\Estimate%20Accuracy\Estimate%20Accuracy%20Report.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mad00fph\N4Public\BPD\Estimating%20User%20Group\Estimate%20Accuracy\Estimate%20Accuracy%20Report.xlsx" TargetMode="Externa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file:///\\mad00fph\N4Public\BPD\Estimating%20User%20Group\Estimate%20Accuracy\Estimate%20Accuracy%20Report.xlsx" TargetMode="Externa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file:///\\mad00fph\N4Public\BPD\Estimating%20User%20Group\Estimate%20Accuracy\Estimate%20Accuracy%20Repor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spPr>
            <a:ln w="25400" cap="rnd">
              <a:solidFill>
                <a:schemeClr val="accent1"/>
              </a:solidFill>
              <a:round/>
            </a:ln>
            <a:effectLst/>
          </c:spPr>
          <c:marker>
            <c:symbol val="none"/>
          </c:marker>
          <c:xVal>
            <c:numRef>
              <c:f>'[fuelcostadjustmentcomputations TIC.xls]Fuel_Cost'!$A$160:$A$281</c:f>
              <c:numCache>
                <c:formatCode>mm/dd/yy</c:formatCode>
                <c:ptCount val="122"/>
                <c:pt idx="0">
                  <c:v>40917</c:v>
                </c:pt>
                <c:pt idx="1">
                  <c:v>40945</c:v>
                </c:pt>
                <c:pt idx="2">
                  <c:v>40973</c:v>
                </c:pt>
                <c:pt idx="3">
                  <c:v>41001</c:v>
                </c:pt>
                <c:pt idx="4">
                  <c:v>41036</c:v>
                </c:pt>
                <c:pt idx="5">
                  <c:v>41064</c:v>
                </c:pt>
                <c:pt idx="6">
                  <c:v>41099</c:v>
                </c:pt>
                <c:pt idx="7">
                  <c:v>41130</c:v>
                </c:pt>
                <c:pt idx="8">
                  <c:v>41155</c:v>
                </c:pt>
                <c:pt idx="9">
                  <c:v>41190</c:v>
                </c:pt>
                <c:pt idx="10">
                  <c:v>41218</c:v>
                </c:pt>
                <c:pt idx="11">
                  <c:v>41246</c:v>
                </c:pt>
                <c:pt idx="12">
                  <c:v>41281</c:v>
                </c:pt>
                <c:pt idx="13">
                  <c:v>41309</c:v>
                </c:pt>
                <c:pt idx="14">
                  <c:v>41337</c:v>
                </c:pt>
                <c:pt idx="15">
                  <c:v>41372</c:v>
                </c:pt>
                <c:pt idx="16">
                  <c:v>41400</c:v>
                </c:pt>
                <c:pt idx="17">
                  <c:v>41428</c:v>
                </c:pt>
                <c:pt idx="18">
                  <c:v>41463</c:v>
                </c:pt>
                <c:pt idx="19">
                  <c:v>41491</c:v>
                </c:pt>
                <c:pt idx="20">
                  <c:v>41519</c:v>
                </c:pt>
                <c:pt idx="21">
                  <c:v>41554</c:v>
                </c:pt>
                <c:pt idx="22">
                  <c:v>41589</c:v>
                </c:pt>
                <c:pt idx="23">
                  <c:v>41617</c:v>
                </c:pt>
                <c:pt idx="24">
                  <c:v>41645</c:v>
                </c:pt>
                <c:pt idx="25">
                  <c:v>41673</c:v>
                </c:pt>
                <c:pt idx="26">
                  <c:v>41701</c:v>
                </c:pt>
                <c:pt idx="27">
                  <c:v>41736</c:v>
                </c:pt>
                <c:pt idx="28">
                  <c:v>41764</c:v>
                </c:pt>
                <c:pt idx="29">
                  <c:v>41792</c:v>
                </c:pt>
                <c:pt idx="30">
                  <c:v>41827</c:v>
                </c:pt>
                <c:pt idx="31">
                  <c:v>41855</c:v>
                </c:pt>
                <c:pt idx="32">
                  <c:v>41883</c:v>
                </c:pt>
                <c:pt idx="33">
                  <c:v>41918</c:v>
                </c:pt>
                <c:pt idx="34">
                  <c:v>41946</c:v>
                </c:pt>
                <c:pt idx="35">
                  <c:v>41974</c:v>
                </c:pt>
                <c:pt idx="36">
                  <c:v>42016</c:v>
                </c:pt>
                <c:pt idx="37">
                  <c:v>42037</c:v>
                </c:pt>
                <c:pt idx="38">
                  <c:v>42065</c:v>
                </c:pt>
                <c:pt idx="39">
                  <c:v>42100</c:v>
                </c:pt>
                <c:pt idx="40">
                  <c:v>42128</c:v>
                </c:pt>
                <c:pt idx="41">
                  <c:v>42156</c:v>
                </c:pt>
                <c:pt idx="42">
                  <c:v>42191</c:v>
                </c:pt>
                <c:pt idx="43">
                  <c:v>42219</c:v>
                </c:pt>
                <c:pt idx="44">
                  <c:v>42254</c:v>
                </c:pt>
                <c:pt idx="45">
                  <c:v>42282</c:v>
                </c:pt>
                <c:pt idx="46">
                  <c:v>42310</c:v>
                </c:pt>
                <c:pt idx="47">
                  <c:v>42345</c:v>
                </c:pt>
                <c:pt idx="48">
                  <c:v>42370</c:v>
                </c:pt>
                <c:pt idx="49">
                  <c:v>42401</c:v>
                </c:pt>
                <c:pt idx="50">
                  <c:v>42436</c:v>
                </c:pt>
                <c:pt idx="51">
                  <c:v>42464</c:v>
                </c:pt>
                <c:pt idx="52">
                  <c:v>42492</c:v>
                </c:pt>
                <c:pt idx="53">
                  <c:v>42527</c:v>
                </c:pt>
                <c:pt idx="54">
                  <c:v>42555</c:v>
                </c:pt>
                <c:pt idx="55">
                  <c:v>42583</c:v>
                </c:pt>
                <c:pt idx="56">
                  <c:v>42618</c:v>
                </c:pt>
                <c:pt idx="57">
                  <c:v>42646</c:v>
                </c:pt>
                <c:pt idx="58">
                  <c:v>42681</c:v>
                </c:pt>
                <c:pt idx="59">
                  <c:v>42709</c:v>
                </c:pt>
                <c:pt idx="60">
                  <c:v>42737</c:v>
                </c:pt>
                <c:pt idx="61">
                  <c:v>42772</c:v>
                </c:pt>
                <c:pt idx="62">
                  <c:v>42800</c:v>
                </c:pt>
                <c:pt idx="63">
                  <c:v>42828</c:v>
                </c:pt>
                <c:pt idx="64">
                  <c:v>42856</c:v>
                </c:pt>
                <c:pt idx="65">
                  <c:v>42891</c:v>
                </c:pt>
                <c:pt idx="66">
                  <c:v>42919</c:v>
                </c:pt>
                <c:pt idx="67">
                  <c:v>42954</c:v>
                </c:pt>
                <c:pt idx="68">
                  <c:v>42982</c:v>
                </c:pt>
                <c:pt idx="69">
                  <c:v>43010</c:v>
                </c:pt>
                <c:pt idx="70">
                  <c:v>43040</c:v>
                </c:pt>
                <c:pt idx="71">
                  <c:v>43073</c:v>
                </c:pt>
                <c:pt idx="72">
                  <c:v>43101</c:v>
                </c:pt>
                <c:pt idx="73">
                  <c:v>43136</c:v>
                </c:pt>
                <c:pt idx="74">
                  <c:v>43164</c:v>
                </c:pt>
                <c:pt idx="75">
                  <c:v>43192</c:v>
                </c:pt>
                <c:pt idx="76">
                  <c:v>43227</c:v>
                </c:pt>
                <c:pt idx="77">
                  <c:v>43255</c:v>
                </c:pt>
                <c:pt idx="78">
                  <c:v>43283</c:v>
                </c:pt>
                <c:pt idx="79">
                  <c:v>43314</c:v>
                </c:pt>
                <c:pt idx="80">
                  <c:v>43346</c:v>
                </c:pt>
                <c:pt idx="81">
                  <c:v>43374</c:v>
                </c:pt>
                <c:pt idx="82">
                  <c:v>43409</c:v>
                </c:pt>
                <c:pt idx="83">
                  <c:v>43437</c:v>
                </c:pt>
                <c:pt idx="84">
                  <c:v>43472</c:v>
                </c:pt>
                <c:pt idx="85">
                  <c:v>43500</c:v>
                </c:pt>
                <c:pt idx="86">
                  <c:v>43528</c:v>
                </c:pt>
                <c:pt idx="87">
                  <c:v>43556</c:v>
                </c:pt>
                <c:pt idx="88">
                  <c:v>43591</c:v>
                </c:pt>
                <c:pt idx="89">
                  <c:v>43619</c:v>
                </c:pt>
                <c:pt idx="90">
                  <c:v>43654</c:v>
                </c:pt>
                <c:pt idx="91">
                  <c:v>43682</c:v>
                </c:pt>
                <c:pt idx="92">
                  <c:v>43710</c:v>
                </c:pt>
                <c:pt idx="93">
                  <c:v>43745</c:v>
                </c:pt>
                <c:pt idx="94">
                  <c:v>43773</c:v>
                </c:pt>
                <c:pt idx="95">
                  <c:v>43801</c:v>
                </c:pt>
                <c:pt idx="96">
                  <c:v>43843</c:v>
                </c:pt>
                <c:pt idx="97">
                  <c:v>43864</c:v>
                </c:pt>
                <c:pt idx="98">
                  <c:v>43892</c:v>
                </c:pt>
                <c:pt idx="99">
                  <c:v>43927</c:v>
                </c:pt>
                <c:pt idx="100">
                  <c:v>43955</c:v>
                </c:pt>
                <c:pt idx="101">
                  <c:v>43983</c:v>
                </c:pt>
                <c:pt idx="102">
                  <c:v>44018</c:v>
                </c:pt>
                <c:pt idx="103">
                  <c:v>44046</c:v>
                </c:pt>
                <c:pt idx="104">
                  <c:v>44081</c:v>
                </c:pt>
                <c:pt idx="105">
                  <c:v>44109</c:v>
                </c:pt>
                <c:pt idx="106">
                  <c:v>44137</c:v>
                </c:pt>
                <c:pt idx="107">
                  <c:v>44172</c:v>
                </c:pt>
                <c:pt idx="108">
                  <c:v>44200</c:v>
                </c:pt>
                <c:pt idx="109">
                  <c:v>44228</c:v>
                </c:pt>
                <c:pt idx="110">
                  <c:v>44256</c:v>
                </c:pt>
                <c:pt idx="111">
                  <c:v>44291</c:v>
                </c:pt>
                <c:pt idx="112">
                  <c:v>44319</c:v>
                </c:pt>
                <c:pt idx="113">
                  <c:v>44354</c:v>
                </c:pt>
                <c:pt idx="114">
                  <c:v>44383</c:v>
                </c:pt>
                <c:pt idx="115">
                  <c:v>44410</c:v>
                </c:pt>
                <c:pt idx="116">
                  <c:v>44445</c:v>
                </c:pt>
                <c:pt idx="117">
                  <c:v>44473</c:v>
                </c:pt>
                <c:pt idx="118">
                  <c:v>44501</c:v>
                </c:pt>
                <c:pt idx="119">
                  <c:v>44536</c:v>
                </c:pt>
                <c:pt idx="120">
                  <c:v>44564</c:v>
                </c:pt>
                <c:pt idx="121">
                  <c:v>44599</c:v>
                </c:pt>
              </c:numCache>
            </c:numRef>
          </c:xVal>
          <c:yVal>
            <c:numRef>
              <c:f>'[fuelcostadjustmentcomputations TIC.xls]Fuel_Cost'!$J$160:$J$281</c:f>
              <c:numCache>
                <c:formatCode>0.0000</c:formatCode>
                <c:ptCount val="122"/>
                <c:pt idx="0">
                  <c:v>3.0351499999999998</c:v>
                </c:pt>
                <c:pt idx="1">
                  <c:v>3.0259250000000004</c:v>
                </c:pt>
                <c:pt idx="2">
                  <c:v>3.1724999999999999</c:v>
                </c:pt>
                <c:pt idx="3">
                  <c:v>3.3396749999999997</c:v>
                </c:pt>
                <c:pt idx="4">
                  <c:v>3.232675</c:v>
                </c:pt>
                <c:pt idx="5">
                  <c:v>2.8993250000000002</c:v>
                </c:pt>
                <c:pt idx="6">
                  <c:v>2.9191999999999996</c:v>
                </c:pt>
                <c:pt idx="7">
                  <c:v>3.3039999999999998</c:v>
                </c:pt>
                <c:pt idx="8">
                  <c:v>3.3855</c:v>
                </c:pt>
                <c:pt idx="9">
                  <c:v>3.2900249999999995</c:v>
                </c:pt>
                <c:pt idx="10">
                  <c:v>3.2215499999999997</c:v>
                </c:pt>
                <c:pt idx="11">
                  <c:v>3.2133999999999996</c:v>
                </c:pt>
                <c:pt idx="12">
                  <c:v>3.0567250000000001</c:v>
                </c:pt>
                <c:pt idx="13">
                  <c:v>3.21075</c:v>
                </c:pt>
                <c:pt idx="14">
                  <c:v>3.1782249999999999</c:v>
                </c:pt>
                <c:pt idx="15">
                  <c:v>3.2202499999999996</c:v>
                </c:pt>
                <c:pt idx="16">
                  <c:v>3.1478499999999996</c:v>
                </c:pt>
                <c:pt idx="17">
                  <c:v>3.0862750000000005</c:v>
                </c:pt>
                <c:pt idx="18">
                  <c:v>2.9770499999999998</c:v>
                </c:pt>
                <c:pt idx="19">
                  <c:v>3.1173500000000001</c:v>
                </c:pt>
                <c:pt idx="20">
                  <c:v>3.3018749999999999</c:v>
                </c:pt>
                <c:pt idx="21">
                  <c:v>3.0318999999999998</c:v>
                </c:pt>
                <c:pt idx="22">
                  <c:v>3.0071000000000003</c:v>
                </c:pt>
                <c:pt idx="23">
                  <c:v>3.0232999999999999</c:v>
                </c:pt>
                <c:pt idx="24">
                  <c:v>3.08175</c:v>
                </c:pt>
                <c:pt idx="25">
                  <c:v>3.109375</c:v>
                </c:pt>
                <c:pt idx="26">
                  <c:v>3.2529250000000003</c:v>
                </c:pt>
                <c:pt idx="27">
                  <c:v>3.0542750000000001</c:v>
                </c:pt>
                <c:pt idx="28">
                  <c:v>3.0759249999999998</c:v>
                </c:pt>
                <c:pt idx="29">
                  <c:v>3.014875</c:v>
                </c:pt>
                <c:pt idx="30">
                  <c:v>3.0063249999999999</c:v>
                </c:pt>
                <c:pt idx="31">
                  <c:v>2.9794499999999999</c:v>
                </c:pt>
                <c:pt idx="32">
                  <c:v>2.9079499999999996</c:v>
                </c:pt>
                <c:pt idx="33">
                  <c:v>2.773075</c:v>
                </c:pt>
                <c:pt idx="34">
                  <c:v>2.8838249999999999</c:v>
                </c:pt>
                <c:pt idx="35">
                  <c:v>2.7328250000000001</c:v>
                </c:pt>
                <c:pt idx="36">
                  <c:v>1.5501750000000001</c:v>
                </c:pt>
                <c:pt idx="37">
                  <c:v>1.6063499999999999</c:v>
                </c:pt>
                <c:pt idx="38">
                  <c:v>2.019425</c:v>
                </c:pt>
                <c:pt idx="39">
                  <c:v>1.7190749999999997</c:v>
                </c:pt>
                <c:pt idx="40">
                  <c:v>1.87405</c:v>
                </c:pt>
                <c:pt idx="41">
                  <c:v>1.9217249999999999</c:v>
                </c:pt>
                <c:pt idx="42">
                  <c:v>1.8562000000000001</c:v>
                </c:pt>
                <c:pt idx="43">
                  <c:v>1.67445</c:v>
                </c:pt>
                <c:pt idx="44">
                  <c:v>1.7404499999999998</c:v>
                </c:pt>
                <c:pt idx="45">
                  <c:v>1.6963499999999998</c:v>
                </c:pt>
                <c:pt idx="46">
                  <c:v>1.7446500000000003</c:v>
                </c:pt>
                <c:pt idx="47">
                  <c:v>1.2854250000000003</c:v>
                </c:pt>
                <c:pt idx="48">
                  <c:v>1.1420250000000001</c:v>
                </c:pt>
                <c:pt idx="49">
                  <c:v>1.094875</c:v>
                </c:pt>
                <c:pt idx="50">
                  <c:v>1.1935750000000001</c:v>
                </c:pt>
                <c:pt idx="51">
                  <c:v>1.2457</c:v>
                </c:pt>
                <c:pt idx="52">
                  <c:v>1.5330249999999999</c:v>
                </c:pt>
                <c:pt idx="53">
                  <c:v>1.626325</c:v>
                </c:pt>
                <c:pt idx="54">
                  <c:v>1.6221749999999997</c:v>
                </c:pt>
                <c:pt idx="55">
                  <c:v>1.38815</c:v>
                </c:pt>
                <c:pt idx="56">
                  <c:v>1.586525</c:v>
                </c:pt>
                <c:pt idx="57">
                  <c:v>1.6419999999999999</c:v>
                </c:pt>
                <c:pt idx="58">
                  <c:v>1.488375</c:v>
                </c:pt>
                <c:pt idx="59">
                  <c:v>1.5775749999999999</c:v>
                </c:pt>
                <c:pt idx="60">
                  <c:v>1.7233249999999998</c:v>
                </c:pt>
                <c:pt idx="61">
                  <c:v>1.6531499999999999</c:v>
                </c:pt>
                <c:pt idx="62">
                  <c:v>1.70295</c:v>
                </c:pt>
                <c:pt idx="63">
                  <c:v>1.6423499999999998</c:v>
                </c:pt>
                <c:pt idx="64">
                  <c:v>1.6355250000000001</c:v>
                </c:pt>
                <c:pt idx="65">
                  <c:v>1.6118749999999999</c:v>
                </c:pt>
                <c:pt idx="66">
                  <c:v>1.5263</c:v>
                </c:pt>
                <c:pt idx="67">
                  <c:v>1.776</c:v>
                </c:pt>
                <c:pt idx="68">
                  <c:v>1.8261750000000001</c:v>
                </c:pt>
                <c:pt idx="69">
                  <c:v>1.977975</c:v>
                </c:pt>
                <c:pt idx="70">
                  <c:v>1.9795500000000001</c:v>
                </c:pt>
                <c:pt idx="71">
                  <c:v>2.0047249999999996</c:v>
                </c:pt>
                <c:pt idx="72">
                  <c:v>2.1167500000000001</c:v>
                </c:pt>
                <c:pt idx="73">
                  <c:v>2.1577999999999999</c:v>
                </c:pt>
                <c:pt idx="74">
                  <c:v>1.990875</c:v>
                </c:pt>
                <c:pt idx="75">
                  <c:v>2.0660249999999998</c:v>
                </c:pt>
                <c:pt idx="76">
                  <c:v>2.2173749999999997</c:v>
                </c:pt>
                <c:pt idx="77">
                  <c:v>2.3323750000000003</c:v>
                </c:pt>
                <c:pt idx="78">
                  <c:v>2.3001750000000003</c:v>
                </c:pt>
                <c:pt idx="79">
                  <c:v>2.2338</c:v>
                </c:pt>
                <c:pt idx="80">
                  <c:v>2.3690500000000001</c:v>
                </c:pt>
                <c:pt idx="81">
                  <c:v>2.4490000000000003</c:v>
                </c:pt>
                <c:pt idx="82">
                  <c:v>2.3922499999999998</c:v>
                </c:pt>
                <c:pt idx="83">
                  <c:v>1.907775</c:v>
                </c:pt>
                <c:pt idx="84">
                  <c:v>1.6006</c:v>
                </c:pt>
                <c:pt idx="85">
                  <c:v>1.9612000000000001</c:v>
                </c:pt>
                <c:pt idx="86">
                  <c:v>2.1299250000000001</c:v>
                </c:pt>
                <c:pt idx="87">
                  <c:v>2.08785</c:v>
                </c:pt>
                <c:pt idx="88">
                  <c:v>2.1917249999999999</c:v>
                </c:pt>
                <c:pt idx="89">
                  <c:v>2.0722499999999999</c:v>
                </c:pt>
                <c:pt idx="90">
                  <c:v>1.94065</c:v>
                </c:pt>
                <c:pt idx="91">
                  <c:v>1.9899</c:v>
                </c:pt>
                <c:pt idx="92">
                  <c:v>1.8064000000000002</c:v>
                </c:pt>
                <c:pt idx="93">
                  <c:v>1.99055</c:v>
                </c:pt>
                <c:pt idx="94">
                  <c:v>1.9975749999999999</c:v>
                </c:pt>
                <c:pt idx="95">
                  <c:v>2.0954999999999999</c:v>
                </c:pt>
                <c:pt idx="96">
                  <c:v>1.8691750000000003</c:v>
                </c:pt>
                <c:pt idx="97">
                  <c:v>1.6991499999999999</c:v>
                </c:pt>
                <c:pt idx="98">
                  <c:v>1.6241749999999999</c:v>
                </c:pt>
                <c:pt idx="99">
                  <c:v>1.0411999999999999</c:v>
                </c:pt>
                <c:pt idx="100">
                  <c:v>0.82387499999999991</c:v>
                </c:pt>
                <c:pt idx="101">
                  <c:v>0.94120000000000004</c:v>
                </c:pt>
                <c:pt idx="102">
                  <c:v>1.2844</c:v>
                </c:pt>
                <c:pt idx="103">
                  <c:v>1.2785749999999998</c:v>
                </c:pt>
                <c:pt idx="104">
                  <c:v>1.2847499999999998</c:v>
                </c:pt>
                <c:pt idx="105">
                  <c:v>1.2575750000000001</c:v>
                </c:pt>
                <c:pt idx="106">
                  <c:v>1.2297500000000001</c:v>
                </c:pt>
                <c:pt idx="107">
                  <c:v>1.5078500000000004</c:v>
                </c:pt>
                <c:pt idx="108">
                  <c:v>1.5881749999999999</c:v>
                </c:pt>
                <c:pt idx="109">
                  <c:v>1.6889249999999998</c:v>
                </c:pt>
                <c:pt idx="110">
                  <c:v>2.0958999999999999</c:v>
                </c:pt>
                <c:pt idx="111">
                  <c:v>1.9543249999999999</c:v>
                </c:pt>
                <c:pt idx="112">
                  <c:v>2.1086</c:v>
                </c:pt>
                <c:pt idx="113">
                  <c:v>2.2552500000000002</c:v>
                </c:pt>
                <c:pt idx="114">
                  <c:v>2.1951000000000001</c:v>
                </c:pt>
                <c:pt idx="115">
                  <c:v>2.2797999999999998</c:v>
                </c:pt>
                <c:pt idx="116">
                  <c:v>2.2630750000000002</c:v>
                </c:pt>
                <c:pt idx="117">
                  <c:v>2.4592000000000001</c:v>
                </c:pt>
                <c:pt idx="118">
                  <c:v>2.4914749999999999</c:v>
                </c:pt>
                <c:pt idx="119">
                  <c:v>2.227125</c:v>
                </c:pt>
                <c:pt idx="120">
                  <c:v>2.3763749999999999</c:v>
                </c:pt>
                <c:pt idx="121">
                  <c:v>2.7678999999999996</c:v>
                </c:pt>
              </c:numCache>
            </c:numRef>
          </c:yVal>
          <c:smooth val="0"/>
          <c:extLst>
            <c:ext xmlns:c16="http://schemas.microsoft.com/office/drawing/2014/chart" uri="{C3380CC4-5D6E-409C-BE32-E72D297353CC}">
              <c16:uniqueId val="{00000000-CB61-4B07-B82B-098BDFD78B93}"/>
            </c:ext>
          </c:extLst>
        </c:ser>
        <c:dLbls>
          <c:showLegendKey val="0"/>
          <c:showVal val="0"/>
          <c:showCatName val="0"/>
          <c:showSerName val="0"/>
          <c:showPercent val="0"/>
          <c:showBubbleSize val="0"/>
        </c:dLbls>
        <c:axId val="797685328"/>
        <c:axId val="1"/>
      </c:scatterChart>
      <c:valAx>
        <c:axId val="797685328"/>
        <c:scaling>
          <c:orientation val="minMax"/>
          <c:max val="44632"/>
          <c:min val="40917"/>
        </c:scaling>
        <c:delete val="0"/>
        <c:axPos val="b"/>
        <c:majorGridlines>
          <c:spPr>
            <a:ln w="9525" cap="flat" cmpd="sng" algn="ctr">
              <a:solidFill>
                <a:schemeClr val="tx1">
                  <a:lumMod val="15000"/>
                  <a:lumOff val="85000"/>
                </a:schemeClr>
              </a:solidFill>
              <a:round/>
            </a:ln>
            <a:effectLst/>
          </c:spPr>
        </c:majorGridlines>
        <c:numFmt formatCode="mm/dd/yy" sourceLinked="1"/>
        <c:majorTickMark val="none"/>
        <c:minorTickMark val="none"/>
        <c:tickLblPos val="nextTo"/>
        <c:spPr>
          <a:noFill/>
          <a:ln w="9525" cap="flat" cmpd="sng" algn="ctr">
            <a:solidFill>
              <a:schemeClr val="tx1">
                <a:lumMod val="25000"/>
                <a:lumOff val="75000"/>
              </a:schemeClr>
            </a:solidFill>
            <a:round/>
          </a:ln>
          <a:effectLst/>
        </c:spPr>
        <c:txPr>
          <a:bodyPr rot="0" vert="horz"/>
          <a:lstStyle/>
          <a:p>
            <a:pPr>
              <a:defRPr sz="1800" b="0" i="0" u="none" strike="noStrike" baseline="0">
                <a:solidFill>
                  <a:srgbClr val="424242"/>
                </a:solidFill>
                <a:latin typeface="Calibri"/>
                <a:ea typeface="Calibri"/>
                <a:cs typeface="Calibri"/>
              </a:defRPr>
            </a:pPr>
            <a:endParaRPr lang="en-US"/>
          </a:p>
        </c:txPr>
        <c:crossAx val="1"/>
        <c:crosses val="autoZero"/>
        <c:crossBetween val="midCat"/>
        <c:majorUnit val="365"/>
      </c:valAx>
      <c:valAx>
        <c:axId val="1"/>
        <c:scaling>
          <c:orientation val="minMax"/>
          <c:max val="3.5"/>
          <c:min val="0.5"/>
        </c:scaling>
        <c:delete val="0"/>
        <c:axPos val="l"/>
        <c:majorGridlines>
          <c:spPr>
            <a:ln w="9525" cap="flat" cmpd="sng" algn="ctr">
              <a:solidFill>
                <a:schemeClr val="tx1">
                  <a:lumMod val="15000"/>
                  <a:lumOff val="85000"/>
                </a:schemeClr>
              </a:solidFill>
              <a:round/>
            </a:ln>
            <a:effectLst/>
          </c:spPr>
        </c:majorGridlines>
        <c:numFmt formatCode="\$#,##0.0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797685328"/>
        <c:crosses val="autoZero"/>
        <c:crossBetween val="midCat"/>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9378308777403096E-2"/>
          <c:y val="7.9919801691455225E-2"/>
          <c:w val="0.92925208799190706"/>
          <c:h val="0.70219573247788458"/>
        </c:manualLayout>
      </c:layout>
      <c:lineChart>
        <c:grouping val="standard"/>
        <c:varyColors val="0"/>
        <c:ser>
          <c:idx val="0"/>
          <c:order val="0"/>
          <c:tx>
            <c:strRef>
              <c:f>'Monthly Trends'!$V$6</c:f>
              <c:strCache>
                <c:ptCount val="1"/>
                <c:pt idx="0">
                  <c:v>Monthly </c:v>
                </c:pt>
              </c:strCache>
            </c:strRef>
          </c:tx>
          <c:spPr>
            <a:ln w="38100" cap="rnd">
              <a:solidFill>
                <a:schemeClr val="accent6">
                  <a:lumMod val="60000"/>
                  <a:lumOff val="40000"/>
                </a:schemeClr>
              </a:solidFill>
              <a:round/>
            </a:ln>
            <a:effectLst/>
          </c:spPr>
          <c:marker>
            <c:symbol val="diamond"/>
            <c:size val="6"/>
            <c:spPr>
              <a:solidFill>
                <a:schemeClr val="accent3">
                  <a:shade val="65000"/>
                </a:schemeClr>
              </a:solidFill>
              <a:ln>
                <a:noFill/>
              </a:ln>
              <a:effectLst/>
              <a:scene3d>
                <a:camera prst="orthographicFront"/>
                <a:lightRig rig="threePt" dir="t">
                  <a:rot lat="0" lon="0" rev="1200000"/>
                </a:lightRig>
              </a:scene3d>
              <a:sp3d>
                <a:bevelT w="63500" h="25400"/>
              </a:sp3d>
            </c:spPr>
          </c:marker>
          <c:dPt>
            <c:idx val="3"/>
            <c:marker>
              <c:symbol val="diamond"/>
              <c:size val="6"/>
              <c:spPr>
                <a:solidFill>
                  <a:schemeClr val="accent3">
                    <a:shade val="65000"/>
                  </a:schemeClr>
                </a:solidFill>
                <a:ln>
                  <a:noFill/>
                </a:ln>
                <a:effectLst/>
                <a:scene3d>
                  <a:camera prst="orthographicFront"/>
                  <a:lightRig rig="threePt" dir="t">
                    <a:rot lat="0" lon="0" rev="1200000"/>
                  </a:lightRig>
                </a:scene3d>
                <a:sp3d>
                  <a:bevelT w="63500" h="25400"/>
                </a:sp3d>
              </c:spPr>
            </c:marker>
            <c:bubble3D val="0"/>
            <c:extLst>
              <c:ext xmlns:c16="http://schemas.microsoft.com/office/drawing/2014/chart" uri="{C3380CC4-5D6E-409C-BE32-E72D297353CC}">
                <c16:uniqueId val="{00000000-A2EE-47BB-9069-988FC2BF5F5B}"/>
              </c:ext>
            </c:extLst>
          </c:dPt>
          <c:dLbls>
            <c:delete val="1"/>
          </c:dLbls>
          <c:cat>
            <c:strRef>
              <c:f>'Monthly Trends'!$Q$7:$Q$18</c:f>
              <c:strCache>
                <c:ptCount val="12"/>
                <c:pt idx="0">
                  <c:v>Jul</c:v>
                </c:pt>
                <c:pt idx="1">
                  <c:v>Aug</c:v>
                </c:pt>
                <c:pt idx="2">
                  <c:v>Sep</c:v>
                </c:pt>
                <c:pt idx="3">
                  <c:v>Oct</c:v>
                </c:pt>
                <c:pt idx="4">
                  <c:v>Nov</c:v>
                </c:pt>
                <c:pt idx="5">
                  <c:v>Dec</c:v>
                </c:pt>
                <c:pt idx="6">
                  <c:v>Jan</c:v>
                </c:pt>
                <c:pt idx="7">
                  <c:v>Feb</c:v>
                </c:pt>
                <c:pt idx="8">
                  <c:v>Mar</c:v>
                </c:pt>
                <c:pt idx="9">
                  <c:v>Apr</c:v>
                </c:pt>
                <c:pt idx="10">
                  <c:v>May</c:v>
                </c:pt>
                <c:pt idx="11">
                  <c:v>Jun</c:v>
                </c:pt>
              </c:strCache>
            </c:strRef>
          </c:cat>
          <c:val>
            <c:numRef>
              <c:f>'Monthly Trends'!$V$7:$V$18</c:f>
              <c:numCache>
                <c:formatCode>0%</c:formatCode>
                <c:ptCount val="12"/>
                <c:pt idx="0">
                  <c:v>0.7142857142857143</c:v>
                </c:pt>
                <c:pt idx="1">
                  <c:v>0.66666666666666663</c:v>
                </c:pt>
                <c:pt idx="2">
                  <c:v>0.625</c:v>
                </c:pt>
                <c:pt idx="3">
                  <c:v>0</c:v>
                </c:pt>
                <c:pt idx="4">
                  <c:v>0.52173913043478259</c:v>
                </c:pt>
                <c:pt idx="5">
                  <c:v>0.66666666666666663</c:v>
                </c:pt>
                <c:pt idx="6">
                  <c:v>0.61702127659574468</c:v>
                </c:pt>
                <c:pt idx="7">
                  <c:v>0.54347826086956519</c:v>
                </c:pt>
                <c:pt idx="8">
                  <c:v>#N/A</c:v>
                </c:pt>
                <c:pt idx="9">
                  <c:v>#N/A</c:v>
                </c:pt>
                <c:pt idx="10">
                  <c:v>#N/A</c:v>
                </c:pt>
                <c:pt idx="11">
                  <c:v>#N/A</c:v>
                </c:pt>
              </c:numCache>
            </c:numRef>
          </c:val>
          <c:smooth val="0"/>
          <c:extLst>
            <c:ext xmlns:c16="http://schemas.microsoft.com/office/drawing/2014/chart" uri="{C3380CC4-5D6E-409C-BE32-E72D297353CC}">
              <c16:uniqueId val="{00000001-A2EE-47BB-9069-988FC2BF5F5B}"/>
            </c:ext>
          </c:extLst>
        </c:ser>
        <c:ser>
          <c:idx val="2"/>
          <c:order val="1"/>
          <c:tx>
            <c:strRef>
              <c:f>'Monthly Trends'!$W$6</c:f>
              <c:strCache>
                <c:ptCount val="1"/>
                <c:pt idx="0">
                  <c:v>Cumulative </c:v>
                </c:pt>
              </c:strCache>
            </c:strRef>
          </c:tx>
          <c:spPr>
            <a:ln w="38100" cap="rnd">
              <a:solidFill>
                <a:schemeClr val="accent1">
                  <a:lumMod val="60000"/>
                  <a:lumOff val="40000"/>
                </a:schemeClr>
              </a:solidFill>
              <a:round/>
            </a:ln>
            <a:effectLst/>
          </c:spPr>
          <c:marker>
            <c:symbol val="diamond"/>
            <c:size val="6"/>
            <c:spPr>
              <a:solidFill>
                <a:schemeClr val="accent1">
                  <a:lumMod val="75000"/>
                </a:schemeClr>
              </a:solidFill>
              <a:ln>
                <a:noFill/>
              </a:ln>
              <a:effectLst/>
              <a:scene3d>
                <a:camera prst="orthographicFront"/>
                <a:lightRig rig="threePt" dir="t">
                  <a:rot lat="0" lon="0" rev="1200000"/>
                </a:lightRig>
              </a:scene3d>
              <a:sp3d>
                <a:bevelT w="63500" h="25400"/>
              </a:sp3d>
            </c:spPr>
          </c:marker>
          <c:dPt>
            <c:idx val="3"/>
            <c:marker>
              <c:symbol val="diamond"/>
              <c:size val="6"/>
              <c:spPr>
                <a:solidFill>
                  <a:schemeClr val="accent1">
                    <a:lumMod val="75000"/>
                  </a:schemeClr>
                </a:solidFill>
                <a:ln>
                  <a:noFill/>
                </a:ln>
                <a:effectLst/>
                <a:scene3d>
                  <a:camera prst="orthographicFront"/>
                  <a:lightRig rig="threePt" dir="t">
                    <a:rot lat="0" lon="0" rev="1200000"/>
                  </a:lightRig>
                </a:scene3d>
                <a:sp3d>
                  <a:bevelT w="63500" h="25400"/>
                </a:sp3d>
              </c:spPr>
            </c:marker>
            <c:bubble3D val="0"/>
            <c:extLst>
              <c:ext xmlns:c16="http://schemas.microsoft.com/office/drawing/2014/chart" uri="{C3380CC4-5D6E-409C-BE32-E72D297353CC}">
                <c16:uniqueId val="{00000002-A2EE-47BB-9069-988FC2BF5F5B}"/>
              </c:ext>
            </c:extLst>
          </c:dPt>
          <c:dLbls>
            <c:spPr>
              <a:solidFill>
                <a:schemeClr val="bg1">
                  <a:alpha val="75000"/>
                </a:schemeClr>
              </a:solidFill>
              <a:ln>
                <a:solidFill>
                  <a:schemeClr val="accent1">
                    <a:lumMod val="75000"/>
                  </a:schemeClr>
                </a:solid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'Monthly Trends'!$Q$7:$Q$18</c:f>
              <c:strCache>
                <c:ptCount val="12"/>
                <c:pt idx="0">
                  <c:v>Jul</c:v>
                </c:pt>
                <c:pt idx="1">
                  <c:v>Aug</c:v>
                </c:pt>
                <c:pt idx="2">
                  <c:v>Sep</c:v>
                </c:pt>
                <c:pt idx="3">
                  <c:v>Oct</c:v>
                </c:pt>
                <c:pt idx="4">
                  <c:v>Nov</c:v>
                </c:pt>
                <c:pt idx="5">
                  <c:v>Dec</c:v>
                </c:pt>
                <c:pt idx="6">
                  <c:v>Jan</c:v>
                </c:pt>
                <c:pt idx="7">
                  <c:v>Feb</c:v>
                </c:pt>
                <c:pt idx="8">
                  <c:v>Mar</c:v>
                </c:pt>
                <c:pt idx="9">
                  <c:v>Apr</c:v>
                </c:pt>
                <c:pt idx="10">
                  <c:v>May</c:v>
                </c:pt>
                <c:pt idx="11">
                  <c:v>Jun</c:v>
                </c:pt>
              </c:strCache>
            </c:strRef>
          </c:cat>
          <c:val>
            <c:numRef>
              <c:f>'Monthly Trends'!$W$7:$W$18</c:f>
              <c:numCache>
                <c:formatCode>0%</c:formatCode>
                <c:ptCount val="12"/>
                <c:pt idx="0">
                  <c:v>0.7142857142857143</c:v>
                </c:pt>
                <c:pt idx="1">
                  <c:v>0.67741935483870963</c:v>
                </c:pt>
                <c:pt idx="2">
                  <c:v>0.65454545454545454</c:v>
                </c:pt>
                <c:pt idx="3">
                  <c:v>0.6428571428571429</c:v>
                </c:pt>
                <c:pt idx="4">
                  <c:v>0.58823529411764708</c:v>
                </c:pt>
                <c:pt idx="5">
                  <c:v>0.61111111111111116</c:v>
                </c:pt>
                <c:pt idx="6">
                  <c:v>0.61256544502617805</c:v>
                </c:pt>
                <c:pt idx="7">
                  <c:v>0.59915611814345993</c:v>
                </c:pt>
                <c:pt idx="8">
                  <c:v>#N/A</c:v>
                </c:pt>
                <c:pt idx="9">
                  <c:v>#N/A</c:v>
                </c:pt>
                <c:pt idx="10">
                  <c:v>#N/A</c:v>
                </c:pt>
                <c:pt idx="11">
                  <c:v>#N/A</c:v>
                </c:pt>
              </c:numCache>
            </c:numRef>
          </c:val>
          <c:smooth val="0"/>
          <c:extLst>
            <c:ext xmlns:c16="http://schemas.microsoft.com/office/drawing/2014/chart" uri="{C3380CC4-5D6E-409C-BE32-E72D297353CC}">
              <c16:uniqueId val="{00000003-A2EE-47BB-9069-988FC2BF5F5B}"/>
            </c:ext>
          </c:extLst>
        </c:ser>
        <c:ser>
          <c:idx val="1"/>
          <c:order val="2"/>
          <c:tx>
            <c:strRef>
              <c:f>'Monthly Trends'!$X$5</c:f>
              <c:strCache>
                <c:ptCount val="1"/>
                <c:pt idx="0">
                  <c:v>Target</c:v>
                </c:pt>
              </c:strCache>
            </c:strRef>
          </c:tx>
          <c:spPr>
            <a:ln w="19050" cap="rnd">
              <a:solidFill>
                <a:schemeClr val="bg1">
                  <a:lumMod val="50000"/>
                </a:schemeClr>
              </a:solidFill>
              <a:prstDash val="sysDash"/>
              <a:round/>
            </a:ln>
            <a:effectLst/>
          </c:spPr>
          <c:marker>
            <c:symbol val="none"/>
          </c:marker>
          <c:dLbls>
            <c:delete val="1"/>
          </c:dLbls>
          <c:cat>
            <c:strRef>
              <c:f>'Monthly Trends'!$Q$7:$Q$18</c:f>
              <c:strCache>
                <c:ptCount val="12"/>
                <c:pt idx="0">
                  <c:v>Jul</c:v>
                </c:pt>
                <c:pt idx="1">
                  <c:v>Aug</c:v>
                </c:pt>
                <c:pt idx="2">
                  <c:v>Sep</c:v>
                </c:pt>
                <c:pt idx="3">
                  <c:v>Oct</c:v>
                </c:pt>
                <c:pt idx="4">
                  <c:v>Nov</c:v>
                </c:pt>
                <c:pt idx="5">
                  <c:v>Dec</c:v>
                </c:pt>
                <c:pt idx="6">
                  <c:v>Jan</c:v>
                </c:pt>
                <c:pt idx="7">
                  <c:v>Feb</c:v>
                </c:pt>
                <c:pt idx="8">
                  <c:v>Mar</c:v>
                </c:pt>
                <c:pt idx="9">
                  <c:v>Apr</c:v>
                </c:pt>
                <c:pt idx="10">
                  <c:v>May</c:v>
                </c:pt>
                <c:pt idx="11">
                  <c:v>Jun</c:v>
                </c:pt>
              </c:strCache>
            </c:strRef>
          </c:cat>
          <c:val>
            <c:numRef>
              <c:f>'Monthly Trends'!$X$7:$X$18</c:f>
              <c:numCache>
                <c:formatCode>0%</c:formatCode>
                <c:ptCount val="12"/>
                <c:pt idx="0">
                  <c:v>0.6</c:v>
                </c:pt>
                <c:pt idx="1">
                  <c:v>0.6</c:v>
                </c:pt>
                <c:pt idx="2">
                  <c:v>0.6</c:v>
                </c:pt>
                <c:pt idx="3">
                  <c:v>0.6</c:v>
                </c:pt>
                <c:pt idx="4">
                  <c:v>0.6</c:v>
                </c:pt>
                <c:pt idx="5">
                  <c:v>0.6</c:v>
                </c:pt>
                <c:pt idx="6">
                  <c:v>0.6</c:v>
                </c:pt>
                <c:pt idx="7">
                  <c:v>0.6</c:v>
                </c:pt>
                <c:pt idx="8">
                  <c:v>0.6</c:v>
                </c:pt>
                <c:pt idx="9">
                  <c:v>0.6</c:v>
                </c:pt>
                <c:pt idx="10">
                  <c:v>0.6</c:v>
                </c:pt>
                <c:pt idx="11">
                  <c:v>0.6</c:v>
                </c:pt>
              </c:numCache>
            </c:numRef>
          </c:val>
          <c:smooth val="0"/>
          <c:extLst>
            <c:ext xmlns:c16="http://schemas.microsoft.com/office/drawing/2014/chart" uri="{C3380CC4-5D6E-409C-BE32-E72D297353CC}">
              <c16:uniqueId val="{00000004-A2EE-47BB-9069-988FC2BF5F5B}"/>
            </c:ext>
          </c:extLst>
        </c:ser>
        <c:dLbls>
          <c:dLblPos val="ctr"/>
          <c:showLegendKey val="0"/>
          <c:showVal val="1"/>
          <c:showCatName val="0"/>
          <c:showSerName val="0"/>
          <c:showPercent val="0"/>
          <c:showBubbleSize val="0"/>
        </c:dLbls>
        <c:marker val="1"/>
        <c:smooth val="0"/>
        <c:axId val="554560696"/>
        <c:axId val="554561088"/>
      </c:lineChart>
      <c:catAx>
        <c:axId val="55456069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cap="none" spc="0" normalizeH="0" baseline="0">
                <a:solidFill>
                  <a:schemeClr val="tx1">
                    <a:lumMod val="65000"/>
                    <a:lumOff val="35000"/>
                  </a:schemeClr>
                </a:solidFill>
                <a:latin typeface="+mn-lt"/>
                <a:ea typeface="+mn-ea"/>
                <a:cs typeface="+mn-cs"/>
              </a:defRPr>
            </a:pPr>
            <a:endParaRPr lang="en-US"/>
          </a:p>
        </c:txPr>
        <c:crossAx val="554561088"/>
        <c:crosses val="autoZero"/>
        <c:auto val="1"/>
        <c:lblAlgn val="ctr"/>
        <c:lblOffset val="100"/>
        <c:noMultiLvlLbl val="0"/>
      </c:catAx>
      <c:valAx>
        <c:axId val="554561088"/>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554560696"/>
        <c:crosses val="autoZero"/>
        <c:crossBetween val="between"/>
        <c:majorUnit val="0.1"/>
      </c:valAx>
      <c:spPr>
        <a:noFill/>
        <a:ln>
          <a:noFill/>
        </a:ln>
        <a:effectLst/>
      </c:spPr>
    </c:plotArea>
    <c:legend>
      <c:legendPos val="t"/>
      <c:layout>
        <c:manualLayout>
          <c:xMode val="edge"/>
          <c:yMode val="edge"/>
          <c:x val="0.27102034120734914"/>
          <c:y val="0.90648337042048988"/>
          <c:w val="0.49027198162729652"/>
          <c:h val="5.1539804382785631E-2"/>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span"/>
    <c:showDLblsOverMax val="0"/>
  </c:chart>
  <c:spPr>
    <a:solidFill>
      <a:sysClr val="window" lastClr="FFFFFF"/>
    </a:solid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2862329280476265E-2"/>
          <c:y val="8.8267859792892492E-2"/>
          <c:w val="0.92925208799190706"/>
          <c:h val="0.69516426364671857"/>
        </c:manualLayout>
      </c:layout>
      <c:lineChart>
        <c:grouping val="standard"/>
        <c:varyColors val="0"/>
        <c:ser>
          <c:idx val="0"/>
          <c:order val="0"/>
          <c:tx>
            <c:strRef>
              <c:f>'Monthly Trends'!$V$21</c:f>
              <c:strCache>
                <c:ptCount val="1"/>
                <c:pt idx="0">
                  <c:v>Monthly </c:v>
                </c:pt>
              </c:strCache>
            </c:strRef>
          </c:tx>
          <c:spPr>
            <a:ln w="38100" cap="rnd">
              <a:solidFill>
                <a:schemeClr val="accent6">
                  <a:lumMod val="60000"/>
                  <a:lumOff val="40000"/>
                </a:schemeClr>
              </a:solidFill>
              <a:round/>
            </a:ln>
            <a:effectLst/>
          </c:spPr>
          <c:marker>
            <c:symbol val="diamond"/>
            <c:size val="6"/>
            <c:spPr>
              <a:solidFill>
                <a:schemeClr val="accent3">
                  <a:shade val="65000"/>
                </a:schemeClr>
              </a:solidFill>
              <a:ln>
                <a:noFill/>
              </a:ln>
              <a:effectLst/>
              <a:scene3d>
                <a:camera prst="orthographicFront"/>
                <a:lightRig rig="threePt" dir="t">
                  <a:rot lat="0" lon="0" rev="1200000"/>
                </a:lightRig>
              </a:scene3d>
              <a:sp3d>
                <a:bevelT w="63500" h="25400"/>
              </a:sp3d>
            </c:spPr>
          </c:marker>
          <c:dPt>
            <c:idx val="3"/>
            <c:marker>
              <c:symbol val="diamond"/>
              <c:size val="6"/>
              <c:spPr>
                <a:solidFill>
                  <a:schemeClr val="accent3">
                    <a:shade val="65000"/>
                  </a:schemeClr>
                </a:solidFill>
                <a:ln>
                  <a:noFill/>
                </a:ln>
                <a:effectLst/>
                <a:scene3d>
                  <a:camera prst="orthographicFront"/>
                  <a:lightRig rig="threePt" dir="t">
                    <a:rot lat="0" lon="0" rev="1200000"/>
                  </a:lightRig>
                </a:scene3d>
                <a:sp3d>
                  <a:bevelT w="63500" h="25400"/>
                </a:sp3d>
              </c:spPr>
            </c:marker>
            <c:bubble3D val="0"/>
            <c:extLst>
              <c:ext xmlns:c16="http://schemas.microsoft.com/office/drawing/2014/chart" uri="{C3380CC4-5D6E-409C-BE32-E72D297353CC}">
                <c16:uniqueId val="{00000000-F4D1-44C3-B816-ED08147F065D}"/>
              </c:ext>
            </c:extLst>
          </c:dPt>
          <c:dLbls>
            <c:delete val="1"/>
          </c:dLbls>
          <c:cat>
            <c:strRef>
              <c:f>'Monthly Trends'!$Q$22:$Q$33</c:f>
              <c:strCache>
                <c:ptCount val="12"/>
                <c:pt idx="0">
                  <c:v>Jul</c:v>
                </c:pt>
                <c:pt idx="1">
                  <c:v>Aug</c:v>
                </c:pt>
                <c:pt idx="2">
                  <c:v>Sep</c:v>
                </c:pt>
                <c:pt idx="3">
                  <c:v>Oct</c:v>
                </c:pt>
                <c:pt idx="4">
                  <c:v>Nov</c:v>
                </c:pt>
                <c:pt idx="5">
                  <c:v>Dec</c:v>
                </c:pt>
                <c:pt idx="6">
                  <c:v>Jan</c:v>
                </c:pt>
                <c:pt idx="7">
                  <c:v>Feb</c:v>
                </c:pt>
                <c:pt idx="8">
                  <c:v>Mar</c:v>
                </c:pt>
                <c:pt idx="9">
                  <c:v>Apr</c:v>
                </c:pt>
                <c:pt idx="10">
                  <c:v>May</c:v>
                </c:pt>
                <c:pt idx="11">
                  <c:v>Jun</c:v>
                </c:pt>
              </c:strCache>
            </c:strRef>
          </c:cat>
          <c:val>
            <c:numRef>
              <c:f>'Monthly Trends'!$V$22:$V$33</c:f>
              <c:numCache>
                <c:formatCode>0%</c:formatCode>
                <c:ptCount val="12"/>
                <c:pt idx="0">
                  <c:v>0.19242843612570984</c:v>
                </c:pt>
                <c:pt idx="1">
                  <c:v>0.75908831186486525</c:v>
                </c:pt>
                <c:pt idx="2">
                  <c:v>0.65371309063734229</c:v>
                </c:pt>
                <c:pt idx="3">
                  <c:v>0</c:v>
                </c:pt>
                <c:pt idx="4">
                  <c:v>0.27950159800905677</c:v>
                </c:pt>
                <c:pt idx="5">
                  <c:v>0.35354601815946379</c:v>
                </c:pt>
                <c:pt idx="6">
                  <c:v>0.4892834946638559</c:v>
                </c:pt>
                <c:pt idx="7">
                  <c:v>0.6671307440394304</c:v>
                </c:pt>
                <c:pt idx="8">
                  <c:v>#N/A</c:v>
                </c:pt>
                <c:pt idx="9">
                  <c:v>#N/A</c:v>
                </c:pt>
                <c:pt idx="10">
                  <c:v>#N/A</c:v>
                </c:pt>
                <c:pt idx="11">
                  <c:v>#N/A</c:v>
                </c:pt>
              </c:numCache>
            </c:numRef>
          </c:val>
          <c:smooth val="0"/>
          <c:extLst>
            <c:ext xmlns:c16="http://schemas.microsoft.com/office/drawing/2014/chart" uri="{C3380CC4-5D6E-409C-BE32-E72D297353CC}">
              <c16:uniqueId val="{00000001-F4D1-44C3-B816-ED08147F065D}"/>
            </c:ext>
          </c:extLst>
        </c:ser>
        <c:ser>
          <c:idx val="2"/>
          <c:order val="1"/>
          <c:tx>
            <c:strRef>
              <c:f>'Monthly Trends'!$W$21</c:f>
              <c:strCache>
                <c:ptCount val="1"/>
                <c:pt idx="0">
                  <c:v>Cumulative </c:v>
                </c:pt>
              </c:strCache>
            </c:strRef>
          </c:tx>
          <c:spPr>
            <a:ln w="38100" cap="rnd">
              <a:solidFill>
                <a:schemeClr val="accent1">
                  <a:lumMod val="60000"/>
                  <a:lumOff val="40000"/>
                </a:schemeClr>
              </a:solidFill>
              <a:round/>
            </a:ln>
            <a:effectLst/>
          </c:spPr>
          <c:marker>
            <c:symbol val="diamond"/>
            <c:size val="6"/>
            <c:spPr>
              <a:solidFill>
                <a:schemeClr val="accent1">
                  <a:lumMod val="75000"/>
                </a:schemeClr>
              </a:solidFill>
              <a:ln>
                <a:noFill/>
              </a:ln>
              <a:effectLst/>
              <a:scene3d>
                <a:camera prst="orthographicFront"/>
                <a:lightRig rig="threePt" dir="t">
                  <a:rot lat="0" lon="0" rev="1200000"/>
                </a:lightRig>
              </a:scene3d>
              <a:sp3d>
                <a:bevelT w="63500" h="25400"/>
              </a:sp3d>
            </c:spPr>
          </c:marker>
          <c:dPt>
            <c:idx val="3"/>
            <c:marker>
              <c:symbol val="diamond"/>
              <c:size val="6"/>
              <c:spPr>
                <a:solidFill>
                  <a:schemeClr val="accent1">
                    <a:lumMod val="75000"/>
                  </a:schemeClr>
                </a:solidFill>
                <a:ln>
                  <a:noFill/>
                </a:ln>
                <a:effectLst/>
                <a:scene3d>
                  <a:camera prst="orthographicFront"/>
                  <a:lightRig rig="threePt" dir="t">
                    <a:rot lat="0" lon="0" rev="1200000"/>
                  </a:lightRig>
                </a:scene3d>
                <a:sp3d>
                  <a:bevelT w="63500" h="25400"/>
                </a:sp3d>
              </c:spPr>
            </c:marker>
            <c:bubble3D val="0"/>
            <c:extLst>
              <c:ext xmlns:c16="http://schemas.microsoft.com/office/drawing/2014/chart" uri="{C3380CC4-5D6E-409C-BE32-E72D297353CC}">
                <c16:uniqueId val="{00000002-F4D1-44C3-B816-ED08147F065D}"/>
              </c:ext>
            </c:extLst>
          </c:dPt>
          <c:dLbls>
            <c:spPr>
              <a:solidFill>
                <a:schemeClr val="bg1">
                  <a:alpha val="75000"/>
                </a:schemeClr>
              </a:solidFill>
              <a:ln>
                <a:solidFill>
                  <a:schemeClr val="accent1">
                    <a:lumMod val="75000"/>
                  </a:schemeClr>
                </a:solid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'Monthly Trends'!$Q$22:$Q$33</c:f>
              <c:strCache>
                <c:ptCount val="12"/>
                <c:pt idx="0">
                  <c:v>Jul</c:v>
                </c:pt>
                <c:pt idx="1">
                  <c:v>Aug</c:v>
                </c:pt>
                <c:pt idx="2">
                  <c:v>Sep</c:v>
                </c:pt>
                <c:pt idx="3">
                  <c:v>Oct</c:v>
                </c:pt>
                <c:pt idx="4">
                  <c:v>Nov</c:v>
                </c:pt>
                <c:pt idx="5">
                  <c:v>Dec</c:v>
                </c:pt>
                <c:pt idx="6">
                  <c:v>Jan</c:v>
                </c:pt>
                <c:pt idx="7">
                  <c:v>Feb</c:v>
                </c:pt>
                <c:pt idx="8">
                  <c:v>Mar</c:v>
                </c:pt>
                <c:pt idx="9">
                  <c:v>Apr</c:v>
                </c:pt>
                <c:pt idx="10">
                  <c:v>May</c:v>
                </c:pt>
                <c:pt idx="11">
                  <c:v>Jun</c:v>
                </c:pt>
              </c:strCache>
            </c:strRef>
          </c:cat>
          <c:val>
            <c:numRef>
              <c:f>'Monthly Trends'!$W$22:$W$33</c:f>
              <c:numCache>
                <c:formatCode>0%</c:formatCode>
                <c:ptCount val="12"/>
                <c:pt idx="0">
                  <c:v>0.19242843612570984</c:v>
                </c:pt>
                <c:pt idx="1">
                  <c:v>0.59410695672816405</c:v>
                </c:pt>
                <c:pt idx="2">
                  <c:v>0.63485286662907758</c:v>
                </c:pt>
                <c:pt idx="3">
                  <c:v>0.63413637169719872</c:v>
                </c:pt>
                <c:pt idx="4">
                  <c:v>0.42704200482550059</c:v>
                </c:pt>
                <c:pt idx="5">
                  <c:v>0.40569525472377066</c:v>
                </c:pt>
                <c:pt idx="6">
                  <c:v>0.42017459224993781</c:v>
                </c:pt>
                <c:pt idx="7">
                  <c:v>0.47402158964982205</c:v>
                </c:pt>
                <c:pt idx="8">
                  <c:v>#N/A</c:v>
                </c:pt>
                <c:pt idx="9">
                  <c:v>#N/A</c:v>
                </c:pt>
                <c:pt idx="10">
                  <c:v>#N/A</c:v>
                </c:pt>
                <c:pt idx="11">
                  <c:v>#N/A</c:v>
                </c:pt>
              </c:numCache>
            </c:numRef>
          </c:val>
          <c:smooth val="0"/>
          <c:extLst>
            <c:ext xmlns:c16="http://schemas.microsoft.com/office/drawing/2014/chart" uri="{C3380CC4-5D6E-409C-BE32-E72D297353CC}">
              <c16:uniqueId val="{00000003-F4D1-44C3-B816-ED08147F065D}"/>
            </c:ext>
          </c:extLst>
        </c:ser>
        <c:ser>
          <c:idx val="1"/>
          <c:order val="2"/>
          <c:tx>
            <c:strRef>
              <c:f>'Monthly Trends'!$X$20</c:f>
              <c:strCache>
                <c:ptCount val="1"/>
                <c:pt idx="0">
                  <c:v>Target</c:v>
                </c:pt>
              </c:strCache>
            </c:strRef>
          </c:tx>
          <c:spPr>
            <a:ln w="19050" cap="rnd">
              <a:solidFill>
                <a:schemeClr val="bg1">
                  <a:lumMod val="50000"/>
                </a:schemeClr>
              </a:solidFill>
              <a:prstDash val="sysDash"/>
              <a:round/>
            </a:ln>
            <a:effectLst/>
          </c:spPr>
          <c:marker>
            <c:symbol val="none"/>
          </c:marker>
          <c:dLbls>
            <c:delete val="1"/>
          </c:dLbls>
          <c:cat>
            <c:strRef>
              <c:f>'Monthly Trends'!$Q$22:$Q$33</c:f>
              <c:strCache>
                <c:ptCount val="12"/>
                <c:pt idx="0">
                  <c:v>Jul</c:v>
                </c:pt>
                <c:pt idx="1">
                  <c:v>Aug</c:v>
                </c:pt>
                <c:pt idx="2">
                  <c:v>Sep</c:v>
                </c:pt>
                <c:pt idx="3">
                  <c:v>Oct</c:v>
                </c:pt>
                <c:pt idx="4">
                  <c:v>Nov</c:v>
                </c:pt>
                <c:pt idx="5">
                  <c:v>Dec</c:v>
                </c:pt>
                <c:pt idx="6">
                  <c:v>Jan</c:v>
                </c:pt>
                <c:pt idx="7">
                  <c:v>Feb</c:v>
                </c:pt>
                <c:pt idx="8">
                  <c:v>Mar</c:v>
                </c:pt>
                <c:pt idx="9">
                  <c:v>Apr</c:v>
                </c:pt>
                <c:pt idx="10">
                  <c:v>May</c:v>
                </c:pt>
                <c:pt idx="11">
                  <c:v>Jun</c:v>
                </c:pt>
              </c:strCache>
            </c:strRef>
          </c:cat>
          <c:val>
            <c:numRef>
              <c:f>'Monthly Trends'!$X$22:$X$33</c:f>
              <c:numCache>
                <c:formatCode>0%</c:formatCode>
                <c:ptCount val="12"/>
                <c:pt idx="0">
                  <c:v>0.6</c:v>
                </c:pt>
                <c:pt idx="1">
                  <c:v>0.6</c:v>
                </c:pt>
                <c:pt idx="2">
                  <c:v>0.6</c:v>
                </c:pt>
                <c:pt idx="3">
                  <c:v>0.6</c:v>
                </c:pt>
                <c:pt idx="4">
                  <c:v>0.6</c:v>
                </c:pt>
                <c:pt idx="5">
                  <c:v>0.6</c:v>
                </c:pt>
                <c:pt idx="6">
                  <c:v>0.6</c:v>
                </c:pt>
                <c:pt idx="7">
                  <c:v>0.6</c:v>
                </c:pt>
                <c:pt idx="8">
                  <c:v>0.6</c:v>
                </c:pt>
                <c:pt idx="9">
                  <c:v>0.6</c:v>
                </c:pt>
                <c:pt idx="10">
                  <c:v>0.6</c:v>
                </c:pt>
                <c:pt idx="11">
                  <c:v>0.6</c:v>
                </c:pt>
              </c:numCache>
            </c:numRef>
          </c:val>
          <c:smooth val="0"/>
          <c:extLst>
            <c:ext xmlns:c16="http://schemas.microsoft.com/office/drawing/2014/chart" uri="{C3380CC4-5D6E-409C-BE32-E72D297353CC}">
              <c16:uniqueId val="{00000004-F4D1-44C3-B816-ED08147F065D}"/>
            </c:ext>
          </c:extLst>
        </c:ser>
        <c:dLbls>
          <c:dLblPos val="ctr"/>
          <c:showLegendKey val="0"/>
          <c:showVal val="1"/>
          <c:showCatName val="0"/>
          <c:showSerName val="0"/>
          <c:showPercent val="0"/>
          <c:showBubbleSize val="0"/>
        </c:dLbls>
        <c:marker val="1"/>
        <c:smooth val="0"/>
        <c:axId val="554560696"/>
        <c:axId val="554561088"/>
      </c:lineChart>
      <c:catAx>
        <c:axId val="55456069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cap="none" spc="0" normalizeH="0" baseline="0">
                <a:solidFill>
                  <a:schemeClr val="tx1">
                    <a:lumMod val="65000"/>
                    <a:lumOff val="35000"/>
                  </a:schemeClr>
                </a:solidFill>
                <a:latin typeface="+mn-lt"/>
                <a:ea typeface="+mn-ea"/>
                <a:cs typeface="+mn-cs"/>
              </a:defRPr>
            </a:pPr>
            <a:endParaRPr lang="en-US"/>
          </a:p>
        </c:txPr>
        <c:crossAx val="554561088"/>
        <c:crosses val="autoZero"/>
        <c:auto val="1"/>
        <c:lblAlgn val="ctr"/>
        <c:lblOffset val="100"/>
        <c:noMultiLvlLbl val="0"/>
      </c:catAx>
      <c:valAx>
        <c:axId val="554561088"/>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554560696"/>
        <c:crosses val="autoZero"/>
        <c:crossBetween val="between"/>
        <c:majorUnit val="0.1"/>
      </c:valAx>
      <c:spPr>
        <a:noFill/>
        <a:ln>
          <a:noFill/>
        </a:ln>
        <a:effectLst/>
      </c:spPr>
    </c:plotArea>
    <c:legend>
      <c:legendPos val="t"/>
      <c:layout>
        <c:manualLayout>
          <c:xMode val="edge"/>
          <c:yMode val="edge"/>
          <c:x val="0.27102034120734914"/>
          <c:y val="0.90648337042048988"/>
          <c:w val="0.48402198162729659"/>
          <c:h val="5.1539804382785631E-2"/>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span"/>
    <c:showDLblsOverMax val="0"/>
  </c:chart>
  <c:spPr>
    <a:solidFill>
      <a:sysClr val="window" lastClr="FFFFFF"/>
    </a:solidFill>
    <a:ln>
      <a:noFill/>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400" b="1" i="0" u="none" strike="noStrike" kern="1200" baseline="0">
                <a:solidFill>
                  <a:schemeClr val="tx1">
                    <a:lumMod val="65000"/>
                    <a:lumOff val="35000"/>
                  </a:schemeClr>
                </a:solidFill>
                <a:latin typeface="+mn-lt"/>
                <a:ea typeface="+mn-ea"/>
                <a:cs typeface="+mn-cs"/>
              </a:defRPr>
            </a:pPr>
            <a:r>
              <a:rPr lang="en-US" sz="2400"/>
              <a:t>Local</a:t>
            </a:r>
            <a:r>
              <a:rPr lang="en-US" sz="2400" baseline="0"/>
              <a:t> Program</a:t>
            </a:r>
            <a:endParaRPr lang="en-US" sz="2400"/>
          </a:p>
        </c:rich>
      </c:tx>
      <c:overlay val="0"/>
      <c:spPr>
        <a:noFill/>
        <a:ln>
          <a:noFill/>
        </a:ln>
        <a:effectLst/>
      </c:spPr>
      <c:txPr>
        <a:bodyPr rot="0" spcFirstLastPara="1" vertOverflow="ellipsis" vert="horz" wrap="square" anchor="ctr" anchorCtr="1"/>
        <a:lstStyle/>
        <a:p>
          <a:pPr>
            <a:defRPr sz="2400" b="1" i="0" u="none" strike="noStrike" kern="120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v>% Proposals within 10%</c:v>
          </c:tx>
          <c:spPr>
            <a:solidFill>
              <a:schemeClr val="accent3">
                <a:lumMod val="75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dLbl>
              <c:idx val="5"/>
              <c:layout>
                <c:manualLayout>
                  <c:x val="-0.11764708909656968"/>
                  <c:y val="-5.2012966863957781E-2"/>
                </c:manualLayout>
              </c:layout>
              <c:spPr>
                <a:solidFill>
                  <a:schemeClr val="bg1">
                    <a:alpha val="85000"/>
                  </a:schemeClr>
                </a:solid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39B-49DE-B6CD-6E71F64067CA}"/>
                </c:ext>
              </c:extLst>
            </c:dLbl>
            <c:spPr>
              <a:solidFill>
                <a:schemeClr val="bg1">
                  <a:alpha val="85000"/>
                </a:schemeClr>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'Regional Trends'!$E$9:$J$9</c:f>
              <c:strCache>
                <c:ptCount val="6"/>
                <c:pt idx="0">
                  <c:v>FY17</c:v>
                </c:pt>
                <c:pt idx="1">
                  <c:v>FY18</c:v>
                </c:pt>
                <c:pt idx="2">
                  <c:v>FY19</c:v>
                </c:pt>
                <c:pt idx="3">
                  <c:v>FY20</c:v>
                </c:pt>
                <c:pt idx="4">
                  <c:v>FY21</c:v>
                </c:pt>
                <c:pt idx="5">
                  <c:v>FY22*</c:v>
                </c:pt>
              </c:strCache>
            </c:strRef>
          </c:cat>
          <c:val>
            <c:numRef>
              <c:f>('Program Type Trends'!$V$46,'Program Type Trends'!$V$38,'Program Type Trends'!$V$30,'Program Type Trends'!$V$22,'Program Type Trends'!$V$14,'Program Type Trends'!$V$6)</c:f>
              <c:numCache>
                <c:formatCode>0%</c:formatCode>
                <c:ptCount val="6"/>
                <c:pt idx="0">
                  <c:v>0.38554216867469882</c:v>
                </c:pt>
                <c:pt idx="1">
                  <c:v>0.64347826086956517</c:v>
                </c:pt>
                <c:pt idx="2">
                  <c:v>0.61016949152542377</c:v>
                </c:pt>
                <c:pt idx="3">
                  <c:v>0.48275862068965519</c:v>
                </c:pt>
                <c:pt idx="4">
                  <c:v>0.53921568627450978</c:v>
                </c:pt>
                <c:pt idx="5">
                  <c:v>0.68367346938775508</c:v>
                </c:pt>
              </c:numCache>
            </c:numRef>
          </c:val>
          <c:extLst>
            <c:ext xmlns:c16="http://schemas.microsoft.com/office/drawing/2014/chart" uri="{C3380CC4-5D6E-409C-BE32-E72D297353CC}">
              <c16:uniqueId val="{00000000-839B-49DE-B6CD-6E71F64067CA}"/>
            </c:ext>
          </c:extLst>
        </c:ser>
        <c:ser>
          <c:idx val="1"/>
          <c:order val="1"/>
          <c:tx>
            <c:v>% Dollars within 10%</c:v>
          </c:tx>
          <c:spPr>
            <a:solidFill>
              <a:schemeClr val="accent5">
                <a:lumMod val="75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dLbl>
              <c:idx val="5"/>
              <c:layout>
                <c:manualLayout>
                  <c:x val="-6.535949394253871E-3"/>
                  <c:y val="-2.4476690288921309E-2"/>
                </c:manualLayout>
              </c:layout>
              <c:spPr>
                <a:solidFill>
                  <a:schemeClr val="bg1">
                    <a:alpha val="85000"/>
                  </a:schemeClr>
                </a:solid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39B-49DE-B6CD-6E71F64067CA}"/>
                </c:ext>
              </c:extLst>
            </c:dLbl>
            <c:spPr>
              <a:solidFill>
                <a:schemeClr val="bg1">
                  <a:alpha val="85000"/>
                </a:schemeClr>
              </a:solid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'Regional Trends'!$E$9:$J$9</c:f>
              <c:strCache>
                <c:ptCount val="6"/>
                <c:pt idx="0">
                  <c:v>FY17</c:v>
                </c:pt>
                <c:pt idx="1">
                  <c:v>FY18</c:v>
                </c:pt>
                <c:pt idx="2">
                  <c:v>FY19</c:v>
                </c:pt>
                <c:pt idx="3">
                  <c:v>FY20</c:v>
                </c:pt>
                <c:pt idx="4">
                  <c:v>FY21</c:v>
                </c:pt>
                <c:pt idx="5">
                  <c:v>FY22*</c:v>
                </c:pt>
              </c:strCache>
            </c:strRef>
          </c:cat>
          <c:val>
            <c:numRef>
              <c:f>('Program Type Trends'!$V$50,'Program Type Trends'!$V$42,'Program Type Trends'!$V$34,'Program Type Trends'!$V$26,'Program Type Trends'!$V$18,'Program Type Trends'!$V$10)</c:f>
              <c:numCache>
                <c:formatCode>0%</c:formatCode>
                <c:ptCount val="6"/>
                <c:pt idx="0">
                  <c:v>0.38899275679321427</c:v>
                </c:pt>
                <c:pt idx="1">
                  <c:v>0.75449578555510133</c:v>
                </c:pt>
                <c:pt idx="2">
                  <c:v>0.54016581488633875</c:v>
                </c:pt>
                <c:pt idx="3">
                  <c:v>0.61160232729761999</c:v>
                </c:pt>
                <c:pt idx="4">
                  <c:v>0.45819937320453119</c:v>
                </c:pt>
                <c:pt idx="5">
                  <c:v>0.75225146101142604</c:v>
                </c:pt>
              </c:numCache>
            </c:numRef>
          </c:val>
          <c:extLst>
            <c:ext xmlns:c16="http://schemas.microsoft.com/office/drawing/2014/chart" uri="{C3380CC4-5D6E-409C-BE32-E72D297353CC}">
              <c16:uniqueId val="{00000001-839B-49DE-B6CD-6E71F64067CA}"/>
            </c:ext>
          </c:extLst>
        </c:ser>
        <c:dLbls>
          <c:dLblPos val="outEnd"/>
          <c:showLegendKey val="0"/>
          <c:showVal val="1"/>
          <c:showCatName val="0"/>
          <c:showSerName val="0"/>
          <c:showPercent val="0"/>
          <c:showBubbleSize val="0"/>
        </c:dLbls>
        <c:gapWidth val="100"/>
        <c:overlap val="-20"/>
        <c:axId val="900278152"/>
        <c:axId val="900278808"/>
      </c:barChart>
      <c:lineChart>
        <c:grouping val="standard"/>
        <c:varyColors val="0"/>
        <c:ser>
          <c:idx val="2"/>
          <c:order val="2"/>
          <c:tx>
            <c:strRef>
              <c:f>'Program Type Trends'!$R$53</c:f>
              <c:strCache>
                <c:ptCount val="1"/>
                <c:pt idx="0">
                  <c:v>WisDOT Target</c:v>
                </c:pt>
              </c:strCache>
            </c:strRef>
          </c:tx>
          <c:spPr>
            <a:ln w="15875" cap="rnd">
              <a:solidFill>
                <a:schemeClr val="bg1">
                  <a:lumMod val="50000"/>
                </a:schemeClr>
              </a:solidFill>
              <a:prstDash val="dash"/>
              <a:round/>
            </a:ln>
            <a:effectLst>
              <a:outerShdw blurRad="40000" dist="23000" dir="5400000" rotWithShape="0">
                <a:srgbClr val="000000">
                  <a:alpha val="35000"/>
                </a:srgbClr>
              </a:outerShdw>
            </a:effectLst>
          </c:spPr>
          <c:marker>
            <c:symbol val="none"/>
          </c:marker>
          <c:cat>
            <c:strRef>
              <c:f>'Regional Trends'!$E$9:$J$9</c:f>
              <c:strCache>
                <c:ptCount val="6"/>
                <c:pt idx="0">
                  <c:v>FY17</c:v>
                </c:pt>
                <c:pt idx="1">
                  <c:v>FY18</c:v>
                </c:pt>
                <c:pt idx="2">
                  <c:v>FY19</c:v>
                </c:pt>
                <c:pt idx="3">
                  <c:v>FY20</c:v>
                </c:pt>
                <c:pt idx="4">
                  <c:v>FY21</c:v>
                </c:pt>
                <c:pt idx="5">
                  <c:v>FY22*</c:v>
                </c:pt>
              </c:strCache>
            </c:strRef>
          </c:cat>
          <c:val>
            <c:numRef>
              <c:f>'Program Type Trends'!$S$53:$X$53</c:f>
              <c:numCache>
                <c:formatCode>0%</c:formatCode>
                <c:ptCount val="6"/>
                <c:pt idx="0">
                  <c:v>0.6</c:v>
                </c:pt>
                <c:pt idx="1">
                  <c:v>0.6</c:v>
                </c:pt>
                <c:pt idx="2">
                  <c:v>0.6</c:v>
                </c:pt>
                <c:pt idx="3">
                  <c:v>0.6</c:v>
                </c:pt>
                <c:pt idx="4">
                  <c:v>0.6</c:v>
                </c:pt>
                <c:pt idx="5">
                  <c:v>0.6</c:v>
                </c:pt>
              </c:numCache>
            </c:numRef>
          </c:val>
          <c:smooth val="0"/>
          <c:extLst>
            <c:ext xmlns:c16="http://schemas.microsoft.com/office/drawing/2014/chart" uri="{C3380CC4-5D6E-409C-BE32-E72D297353CC}">
              <c16:uniqueId val="{00000002-839B-49DE-B6CD-6E71F64067CA}"/>
            </c:ext>
          </c:extLst>
        </c:ser>
        <c:dLbls>
          <c:showLegendKey val="0"/>
          <c:showVal val="0"/>
          <c:showCatName val="0"/>
          <c:showSerName val="0"/>
          <c:showPercent val="0"/>
          <c:showBubbleSize val="0"/>
        </c:dLbls>
        <c:marker val="1"/>
        <c:smooth val="0"/>
        <c:axId val="900278152"/>
        <c:axId val="900278808"/>
      </c:lineChart>
      <c:catAx>
        <c:axId val="900278152"/>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900278808"/>
        <c:crosses val="autoZero"/>
        <c:auto val="1"/>
        <c:lblAlgn val="ctr"/>
        <c:lblOffset val="100"/>
        <c:noMultiLvlLbl val="0"/>
      </c:catAx>
      <c:valAx>
        <c:axId val="900278808"/>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9002781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ysClr val="window" lastClr="FFFFFF"/>
    </a:solidFill>
    <a:ln>
      <a:noFill/>
    </a:ln>
    <a:effectLst/>
  </c:spPr>
  <c:txPr>
    <a:bodyPr/>
    <a:lstStyle/>
    <a:p>
      <a:pPr>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lgn="ctr">
              <a:defRPr sz="2400" b="1" i="0" u="none" strike="noStrike" kern="1200" baseline="0">
                <a:solidFill>
                  <a:schemeClr val="tx1">
                    <a:lumMod val="65000"/>
                    <a:lumOff val="35000"/>
                  </a:schemeClr>
                </a:solidFill>
                <a:latin typeface="+mn-lt"/>
                <a:ea typeface="+mn-ea"/>
                <a:cs typeface="+mn-cs"/>
              </a:defRPr>
            </a:pPr>
            <a:r>
              <a:rPr lang="en-US" sz="2400" dirty="0"/>
              <a:t>SHR</a:t>
            </a:r>
          </a:p>
        </c:rich>
      </c:tx>
      <c:layout>
        <c:manualLayout>
          <c:xMode val="edge"/>
          <c:yMode val="edge"/>
          <c:x val="0.44431243888631566"/>
          <c:y val="2.1666971803657939E-2"/>
        </c:manualLayout>
      </c:layout>
      <c:overlay val="0"/>
      <c:spPr>
        <a:noFill/>
        <a:ln>
          <a:noFill/>
        </a:ln>
        <a:effectLst/>
      </c:spPr>
      <c:txPr>
        <a:bodyPr rot="0" spcFirstLastPara="1" vertOverflow="ellipsis" vert="horz" wrap="square" anchor="ctr" anchorCtr="1"/>
        <a:lstStyle/>
        <a:p>
          <a:pPr algn="ctr">
            <a:defRPr sz="2400" b="1" i="0" u="none" strike="noStrike" kern="120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v>% Proposals within 10%</c:v>
          </c:tx>
          <c:spPr>
            <a:solidFill>
              <a:schemeClr val="accent3">
                <a:lumMod val="75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dLbl>
              <c:idx val="5"/>
              <c:layout>
                <c:manualLayout>
                  <c:x val="-0.12745098039215685"/>
                  <c:y val="-0.11915980429211065"/>
                </c:manualLayout>
              </c:layout>
              <c:spPr>
                <a:solidFill>
                  <a:schemeClr val="bg1">
                    <a:alpha val="85000"/>
                  </a:schemeClr>
                </a:solid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D86-41D5-9E3D-934E3349EA83}"/>
                </c:ext>
              </c:extLst>
            </c:dLbl>
            <c:spPr>
              <a:solidFill>
                <a:schemeClr val="bg1">
                  <a:alpha val="85000"/>
                </a:schemeClr>
              </a:solid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'Regional Trends'!$E$9:$J$9</c:f>
              <c:strCache>
                <c:ptCount val="6"/>
                <c:pt idx="0">
                  <c:v>FY17</c:v>
                </c:pt>
                <c:pt idx="1">
                  <c:v>FY18</c:v>
                </c:pt>
                <c:pt idx="2">
                  <c:v>FY19</c:v>
                </c:pt>
                <c:pt idx="3">
                  <c:v>FY20</c:v>
                </c:pt>
                <c:pt idx="4">
                  <c:v>FY21</c:v>
                </c:pt>
                <c:pt idx="5">
                  <c:v>FY22*</c:v>
                </c:pt>
              </c:strCache>
            </c:strRef>
          </c:cat>
          <c:val>
            <c:numRef>
              <c:f>('Program Type Trends'!$S$46,'Program Type Trends'!$S$38,'Program Type Trends'!$S$30,'Program Type Trends'!$S$22,'Program Type Trends'!$S$14,'Program Type Trends'!$S$6)</c:f>
              <c:numCache>
                <c:formatCode>0%</c:formatCode>
                <c:ptCount val="6"/>
                <c:pt idx="0">
                  <c:v>0.38341968911917096</c:v>
                </c:pt>
                <c:pt idx="1">
                  <c:v>0.49668874172185429</c:v>
                </c:pt>
                <c:pt idx="2">
                  <c:v>0.47826086956521741</c:v>
                </c:pt>
                <c:pt idx="3">
                  <c:v>0.5</c:v>
                </c:pt>
                <c:pt idx="4">
                  <c:v>0.47191011235955055</c:v>
                </c:pt>
                <c:pt idx="5">
                  <c:v>0.55118110236220474</c:v>
                </c:pt>
              </c:numCache>
            </c:numRef>
          </c:val>
          <c:extLst>
            <c:ext xmlns:c16="http://schemas.microsoft.com/office/drawing/2014/chart" uri="{C3380CC4-5D6E-409C-BE32-E72D297353CC}">
              <c16:uniqueId val="{00000000-7D86-41D5-9E3D-934E3349EA83}"/>
            </c:ext>
          </c:extLst>
        </c:ser>
        <c:ser>
          <c:idx val="1"/>
          <c:order val="1"/>
          <c:tx>
            <c:v>% Dollars within 10%</c:v>
          </c:tx>
          <c:spPr>
            <a:solidFill>
              <a:schemeClr val="accent5">
                <a:lumMod val="75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dLbl>
              <c:idx val="5"/>
              <c:layout>
                <c:manualLayout>
                  <c:x val="-1.3071895424836602E-2"/>
                  <c:y val="-0.12527056348657786"/>
                </c:manualLayout>
              </c:layout>
              <c:spPr>
                <a:solidFill>
                  <a:schemeClr val="bg1">
                    <a:alpha val="85000"/>
                  </a:schemeClr>
                </a:solid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D86-41D5-9E3D-934E3349EA83}"/>
                </c:ext>
              </c:extLst>
            </c:dLbl>
            <c:spPr>
              <a:solidFill>
                <a:schemeClr val="bg1">
                  <a:alpha val="85000"/>
                </a:schemeClr>
              </a:solid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'Regional Trends'!$E$9:$J$9</c:f>
              <c:strCache>
                <c:ptCount val="6"/>
                <c:pt idx="0">
                  <c:v>FY17</c:v>
                </c:pt>
                <c:pt idx="1">
                  <c:v>FY18</c:v>
                </c:pt>
                <c:pt idx="2">
                  <c:v>FY19</c:v>
                </c:pt>
                <c:pt idx="3">
                  <c:v>FY20</c:v>
                </c:pt>
                <c:pt idx="4">
                  <c:v>FY21</c:v>
                </c:pt>
                <c:pt idx="5">
                  <c:v>FY22*</c:v>
                </c:pt>
              </c:strCache>
            </c:strRef>
          </c:cat>
          <c:val>
            <c:numRef>
              <c:f>('Program Type Trends'!$S$50,'Program Type Trends'!$S$42,'Program Type Trends'!$S$34,'Program Type Trends'!$S$26,'Program Type Trends'!$S$18,'Program Type Trends'!$S$10)</c:f>
              <c:numCache>
                <c:formatCode>0%</c:formatCode>
                <c:ptCount val="6"/>
                <c:pt idx="0">
                  <c:v>0.41199153124935645</c:v>
                </c:pt>
                <c:pt idx="1">
                  <c:v>0.5001318618040671</c:v>
                </c:pt>
                <c:pt idx="2">
                  <c:v>0.56791463135014608</c:v>
                </c:pt>
                <c:pt idx="3">
                  <c:v>0.60030687147080608</c:v>
                </c:pt>
                <c:pt idx="4">
                  <c:v>0.4458394333384168</c:v>
                </c:pt>
                <c:pt idx="5">
                  <c:v>0.54196677431515305</c:v>
                </c:pt>
              </c:numCache>
            </c:numRef>
          </c:val>
          <c:extLst>
            <c:ext xmlns:c16="http://schemas.microsoft.com/office/drawing/2014/chart" uri="{C3380CC4-5D6E-409C-BE32-E72D297353CC}">
              <c16:uniqueId val="{00000001-7D86-41D5-9E3D-934E3349EA83}"/>
            </c:ext>
          </c:extLst>
        </c:ser>
        <c:dLbls>
          <c:dLblPos val="outEnd"/>
          <c:showLegendKey val="0"/>
          <c:showVal val="1"/>
          <c:showCatName val="0"/>
          <c:showSerName val="0"/>
          <c:showPercent val="0"/>
          <c:showBubbleSize val="0"/>
        </c:dLbls>
        <c:gapWidth val="100"/>
        <c:overlap val="-20"/>
        <c:axId val="900278152"/>
        <c:axId val="900278808"/>
      </c:barChart>
      <c:lineChart>
        <c:grouping val="standard"/>
        <c:varyColors val="0"/>
        <c:ser>
          <c:idx val="2"/>
          <c:order val="2"/>
          <c:tx>
            <c:strRef>
              <c:f>'Program Type Trends'!$R$53</c:f>
              <c:strCache>
                <c:ptCount val="1"/>
                <c:pt idx="0">
                  <c:v>WisDOT Target</c:v>
                </c:pt>
              </c:strCache>
            </c:strRef>
          </c:tx>
          <c:spPr>
            <a:ln w="15875" cap="rnd">
              <a:solidFill>
                <a:schemeClr val="bg1">
                  <a:lumMod val="50000"/>
                </a:schemeClr>
              </a:solidFill>
              <a:prstDash val="dash"/>
              <a:round/>
            </a:ln>
            <a:effectLst>
              <a:outerShdw blurRad="40000" dist="23000" dir="5400000" rotWithShape="0">
                <a:srgbClr val="000000">
                  <a:alpha val="35000"/>
                </a:srgbClr>
              </a:outerShdw>
            </a:effectLst>
          </c:spPr>
          <c:marker>
            <c:symbol val="none"/>
          </c:marker>
          <c:cat>
            <c:strRef>
              <c:f>'Regional Trends'!$E$9:$J$9</c:f>
              <c:strCache>
                <c:ptCount val="6"/>
                <c:pt idx="0">
                  <c:v>FY17</c:v>
                </c:pt>
                <c:pt idx="1">
                  <c:v>FY18</c:v>
                </c:pt>
                <c:pt idx="2">
                  <c:v>FY19</c:v>
                </c:pt>
                <c:pt idx="3">
                  <c:v>FY20</c:v>
                </c:pt>
                <c:pt idx="4">
                  <c:v>FY21</c:v>
                </c:pt>
                <c:pt idx="5">
                  <c:v>FY22*</c:v>
                </c:pt>
              </c:strCache>
            </c:strRef>
          </c:cat>
          <c:val>
            <c:numRef>
              <c:f>'Program Type Trends'!$S$53:$X$53</c:f>
              <c:numCache>
                <c:formatCode>0%</c:formatCode>
                <c:ptCount val="6"/>
                <c:pt idx="0">
                  <c:v>0.6</c:v>
                </c:pt>
                <c:pt idx="1">
                  <c:v>0.6</c:v>
                </c:pt>
                <c:pt idx="2">
                  <c:v>0.6</c:v>
                </c:pt>
                <c:pt idx="3">
                  <c:v>0.6</c:v>
                </c:pt>
                <c:pt idx="4">
                  <c:v>0.6</c:v>
                </c:pt>
                <c:pt idx="5">
                  <c:v>0.6</c:v>
                </c:pt>
              </c:numCache>
            </c:numRef>
          </c:val>
          <c:smooth val="0"/>
          <c:extLst>
            <c:ext xmlns:c16="http://schemas.microsoft.com/office/drawing/2014/chart" uri="{C3380CC4-5D6E-409C-BE32-E72D297353CC}">
              <c16:uniqueId val="{00000002-7D86-41D5-9E3D-934E3349EA83}"/>
            </c:ext>
          </c:extLst>
        </c:ser>
        <c:dLbls>
          <c:showLegendKey val="0"/>
          <c:showVal val="0"/>
          <c:showCatName val="0"/>
          <c:showSerName val="0"/>
          <c:showPercent val="0"/>
          <c:showBubbleSize val="0"/>
        </c:dLbls>
        <c:marker val="1"/>
        <c:smooth val="0"/>
        <c:axId val="900278152"/>
        <c:axId val="900278808"/>
      </c:lineChart>
      <c:catAx>
        <c:axId val="900278152"/>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900278808"/>
        <c:crosses val="autoZero"/>
        <c:auto val="1"/>
        <c:lblAlgn val="ctr"/>
        <c:lblOffset val="100"/>
        <c:noMultiLvlLbl val="0"/>
      </c:catAx>
      <c:valAx>
        <c:axId val="900278808"/>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9002781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ysClr val="window" lastClr="FFFFFF"/>
    </a:solidFill>
    <a:ln>
      <a:noFill/>
    </a:ln>
    <a:effectLst/>
  </c:spPr>
  <c:txPr>
    <a:bodyPr/>
    <a:lstStyle/>
    <a:p>
      <a:pPr>
        <a:defRPr/>
      </a:pPr>
      <a:endParaRPr lang="en-US"/>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400" b="1" i="0" u="none" strike="noStrike" kern="1200" baseline="0">
                <a:solidFill>
                  <a:schemeClr val="tx1">
                    <a:lumMod val="65000"/>
                    <a:lumOff val="35000"/>
                  </a:schemeClr>
                </a:solidFill>
                <a:latin typeface="+mn-lt"/>
                <a:ea typeface="+mn-ea"/>
                <a:cs typeface="+mn-cs"/>
              </a:defRPr>
            </a:pPr>
            <a:r>
              <a:rPr lang="en-US" sz="2400"/>
              <a:t>Majors</a:t>
            </a:r>
          </a:p>
        </c:rich>
      </c:tx>
      <c:overlay val="0"/>
      <c:spPr>
        <a:noFill/>
        <a:ln>
          <a:noFill/>
        </a:ln>
        <a:effectLst/>
      </c:spPr>
      <c:txPr>
        <a:bodyPr rot="0" spcFirstLastPara="1" vertOverflow="ellipsis" vert="horz" wrap="square" anchor="ctr" anchorCtr="1"/>
        <a:lstStyle/>
        <a:p>
          <a:pPr>
            <a:defRPr sz="2400" b="1" i="0" u="none" strike="noStrike" kern="120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v>% Proposals within 10%</c:v>
          </c:tx>
          <c:spPr>
            <a:solidFill>
              <a:schemeClr val="accent3">
                <a:lumMod val="75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dLbl>
              <c:idx val="5"/>
              <c:layout>
                <c:manualLayout>
                  <c:x val="-2.2875816993464172E-2"/>
                  <c:y val="-0.16521765945021891"/>
                </c:manualLayout>
              </c:layout>
              <c:spPr>
                <a:solidFill>
                  <a:schemeClr val="bg1">
                    <a:alpha val="85000"/>
                  </a:schemeClr>
                </a:solid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FE9-47DE-83DA-BFF7067AD43C}"/>
                </c:ext>
              </c:extLst>
            </c:dLbl>
            <c:spPr>
              <a:solidFill>
                <a:schemeClr val="bg1">
                  <a:alpha val="85000"/>
                </a:schemeClr>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'Regional Trends'!$E$9:$J$9</c:f>
              <c:strCache>
                <c:ptCount val="6"/>
                <c:pt idx="0">
                  <c:v>FY17</c:v>
                </c:pt>
                <c:pt idx="1">
                  <c:v>FY18</c:v>
                </c:pt>
                <c:pt idx="2">
                  <c:v>FY19</c:v>
                </c:pt>
                <c:pt idx="3">
                  <c:v>FY20</c:v>
                </c:pt>
                <c:pt idx="4">
                  <c:v>FY21</c:v>
                </c:pt>
                <c:pt idx="5">
                  <c:v>FY22*</c:v>
                </c:pt>
              </c:strCache>
            </c:strRef>
          </c:cat>
          <c:val>
            <c:numRef>
              <c:f>('Program Type Trends'!$T$46,'Program Type Trends'!$T$38,'Program Type Trends'!$T$30,'Program Type Trends'!$T$22,'Program Type Trends'!$T$14,'Program Type Trends'!$T$6)</c:f>
              <c:numCache>
                <c:formatCode>0%</c:formatCode>
                <c:ptCount val="6"/>
                <c:pt idx="0">
                  <c:v>0.4</c:v>
                </c:pt>
                <c:pt idx="1">
                  <c:v>0.44444444444444442</c:v>
                </c:pt>
                <c:pt idx="2">
                  <c:v>0.42857142857142855</c:v>
                </c:pt>
                <c:pt idx="3">
                  <c:v>0.2857142857142857</c:v>
                </c:pt>
                <c:pt idx="4">
                  <c:v>0.75</c:v>
                </c:pt>
                <c:pt idx="5">
                  <c:v>0.25</c:v>
                </c:pt>
              </c:numCache>
            </c:numRef>
          </c:val>
          <c:extLst>
            <c:ext xmlns:c16="http://schemas.microsoft.com/office/drawing/2014/chart" uri="{C3380CC4-5D6E-409C-BE32-E72D297353CC}">
              <c16:uniqueId val="{00000000-7FE9-47DE-83DA-BFF7067AD43C}"/>
            </c:ext>
          </c:extLst>
        </c:ser>
        <c:ser>
          <c:idx val="1"/>
          <c:order val="1"/>
          <c:tx>
            <c:v>% Dollars within 10%</c:v>
          </c:tx>
          <c:spPr>
            <a:solidFill>
              <a:schemeClr val="accent5">
                <a:lumMod val="75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dLbl>
              <c:idx val="5"/>
              <c:layout>
                <c:manualLayout>
                  <c:x val="9.8039215686273311E-3"/>
                  <c:y val="-0.18663476345302499"/>
                </c:manualLayout>
              </c:layout>
              <c:spPr>
                <a:solidFill>
                  <a:schemeClr val="bg1">
                    <a:alpha val="85000"/>
                  </a:schemeClr>
                </a:solid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FE9-47DE-83DA-BFF7067AD43C}"/>
                </c:ext>
              </c:extLst>
            </c:dLbl>
            <c:spPr>
              <a:solidFill>
                <a:schemeClr val="bg1">
                  <a:alpha val="85000"/>
                </a:schemeClr>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'Regional Trends'!$E$9:$J$9</c:f>
              <c:strCache>
                <c:ptCount val="6"/>
                <c:pt idx="0">
                  <c:v>FY17</c:v>
                </c:pt>
                <c:pt idx="1">
                  <c:v>FY18</c:v>
                </c:pt>
                <c:pt idx="2">
                  <c:v>FY19</c:v>
                </c:pt>
                <c:pt idx="3">
                  <c:v>FY20</c:v>
                </c:pt>
                <c:pt idx="4">
                  <c:v>FY21</c:v>
                </c:pt>
                <c:pt idx="5">
                  <c:v>FY22*</c:v>
                </c:pt>
              </c:strCache>
            </c:strRef>
          </c:cat>
          <c:val>
            <c:numRef>
              <c:f>('Program Type Trends'!$T$50,'Program Type Trends'!$T$42,'Program Type Trends'!$T$34,'Program Type Trends'!$T$26,'Program Type Trends'!$T$18,'Program Type Trends'!$T$10)</c:f>
              <c:numCache>
                <c:formatCode>0%</c:formatCode>
                <c:ptCount val="6"/>
                <c:pt idx="0">
                  <c:v>0.286990160554916</c:v>
                </c:pt>
                <c:pt idx="1">
                  <c:v>0.47600979151004341</c:v>
                </c:pt>
                <c:pt idx="2">
                  <c:v>0.28779071687646784</c:v>
                </c:pt>
                <c:pt idx="3">
                  <c:v>0.60448619738114695</c:v>
                </c:pt>
                <c:pt idx="4">
                  <c:v>0.85290227222006543</c:v>
                </c:pt>
                <c:pt idx="5">
                  <c:v>2.4496462920282385E-2</c:v>
                </c:pt>
              </c:numCache>
            </c:numRef>
          </c:val>
          <c:extLst>
            <c:ext xmlns:c16="http://schemas.microsoft.com/office/drawing/2014/chart" uri="{C3380CC4-5D6E-409C-BE32-E72D297353CC}">
              <c16:uniqueId val="{00000001-7FE9-47DE-83DA-BFF7067AD43C}"/>
            </c:ext>
          </c:extLst>
        </c:ser>
        <c:dLbls>
          <c:dLblPos val="outEnd"/>
          <c:showLegendKey val="0"/>
          <c:showVal val="1"/>
          <c:showCatName val="0"/>
          <c:showSerName val="0"/>
          <c:showPercent val="0"/>
          <c:showBubbleSize val="0"/>
        </c:dLbls>
        <c:gapWidth val="100"/>
        <c:overlap val="-20"/>
        <c:axId val="900278152"/>
        <c:axId val="900278808"/>
      </c:barChart>
      <c:lineChart>
        <c:grouping val="standard"/>
        <c:varyColors val="0"/>
        <c:ser>
          <c:idx val="2"/>
          <c:order val="2"/>
          <c:tx>
            <c:strRef>
              <c:f>'Program Type Trends'!$R$53</c:f>
              <c:strCache>
                <c:ptCount val="1"/>
                <c:pt idx="0">
                  <c:v>WisDOT Target</c:v>
                </c:pt>
              </c:strCache>
            </c:strRef>
          </c:tx>
          <c:spPr>
            <a:ln w="15875" cap="rnd">
              <a:solidFill>
                <a:schemeClr val="bg1">
                  <a:lumMod val="50000"/>
                </a:schemeClr>
              </a:solidFill>
              <a:prstDash val="dash"/>
              <a:round/>
            </a:ln>
            <a:effectLst>
              <a:outerShdw blurRad="40000" dist="23000" dir="5400000" rotWithShape="0">
                <a:srgbClr val="000000">
                  <a:alpha val="35000"/>
                </a:srgbClr>
              </a:outerShdw>
            </a:effectLst>
          </c:spPr>
          <c:marker>
            <c:symbol val="none"/>
          </c:marker>
          <c:cat>
            <c:strRef>
              <c:f>'Regional Trends'!$E$9:$J$9</c:f>
              <c:strCache>
                <c:ptCount val="6"/>
                <c:pt idx="0">
                  <c:v>FY17</c:v>
                </c:pt>
                <c:pt idx="1">
                  <c:v>FY18</c:v>
                </c:pt>
                <c:pt idx="2">
                  <c:v>FY19</c:v>
                </c:pt>
                <c:pt idx="3">
                  <c:v>FY20</c:v>
                </c:pt>
                <c:pt idx="4">
                  <c:v>FY21</c:v>
                </c:pt>
                <c:pt idx="5">
                  <c:v>FY22*</c:v>
                </c:pt>
              </c:strCache>
            </c:strRef>
          </c:cat>
          <c:val>
            <c:numRef>
              <c:f>'Program Type Trends'!$S$53:$X$53</c:f>
              <c:numCache>
                <c:formatCode>0%</c:formatCode>
                <c:ptCount val="6"/>
                <c:pt idx="0">
                  <c:v>0.6</c:v>
                </c:pt>
                <c:pt idx="1">
                  <c:v>0.6</c:v>
                </c:pt>
                <c:pt idx="2">
                  <c:v>0.6</c:v>
                </c:pt>
                <c:pt idx="3">
                  <c:v>0.6</c:v>
                </c:pt>
                <c:pt idx="4">
                  <c:v>0.6</c:v>
                </c:pt>
                <c:pt idx="5">
                  <c:v>0.6</c:v>
                </c:pt>
              </c:numCache>
            </c:numRef>
          </c:val>
          <c:smooth val="0"/>
          <c:extLst>
            <c:ext xmlns:c16="http://schemas.microsoft.com/office/drawing/2014/chart" uri="{C3380CC4-5D6E-409C-BE32-E72D297353CC}">
              <c16:uniqueId val="{00000002-7FE9-47DE-83DA-BFF7067AD43C}"/>
            </c:ext>
          </c:extLst>
        </c:ser>
        <c:dLbls>
          <c:showLegendKey val="0"/>
          <c:showVal val="0"/>
          <c:showCatName val="0"/>
          <c:showSerName val="0"/>
          <c:showPercent val="0"/>
          <c:showBubbleSize val="0"/>
        </c:dLbls>
        <c:marker val="1"/>
        <c:smooth val="0"/>
        <c:axId val="900278152"/>
        <c:axId val="900278808"/>
      </c:lineChart>
      <c:catAx>
        <c:axId val="900278152"/>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900278808"/>
        <c:crosses val="autoZero"/>
        <c:auto val="1"/>
        <c:lblAlgn val="ctr"/>
        <c:lblOffset val="100"/>
        <c:noMultiLvlLbl val="0"/>
      </c:catAx>
      <c:valAx>
        <c:axId val="900278808"/>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9002781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ysClr val="window" lastClr="FFFFFF"/>
    </a:solid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withinLinear" id="16">
  <a:schemeClr val="accent3"/>
</cs:colorStyle>
</file>

<file path=ppt/charts/colors2.xml><?xml version="1.0" encoding="utf-8"?>
<cs:colorStyle xmlns:cs="http://schemas.microsoft.com/office/drawing/2012/chartStyle" xmlns:a="http://schemas.openxmlformats.org/drawingml/2006/main" meth="withinLinear" id="16">
  <a:schemeClr val="accent3"/>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35">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0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35">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0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4.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5.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2" tIns="46586" rIns="93172" bIns="46586" rtlCol="0"/>
          <a:lstStyle>
            <a:lvl1pPr algn="l">
              <a:defRPr sz="1200"/>
            </a:lvl1pPr>
          </a:lstStyle>
          <a:p>
            <a:r>
              <a:rPr lang="en-US"/>
              <a:t>Presentation Title</a:t>
            </a:r>
          </a:p>
        </p:txBody>
      </p:sp>
      <p:sp>
        <p:nvSpPr>
          <p:cNvPr id="3" name="Date Placeholder 2"/>
          <p:cNvSpPr>
            <a:spLocks noGrp="1"/>
          </p:cNvSpPr>
          <p:nvPr>
            <p:ph type="dt" sz="quarter" idx="1"/>
          </p:nvPr>
        </p:nvSpPr>
        <p:spPr>
          <a:xfrm>
            <a:off x="3970938" y="1"/>
            <a:ext cx="3037840" cy="466434"/>
          </a:xfrm>
          <a:prstGeom prst="rect">
            <a:avLst/>
          </a:prstGeom>
        </p:spPr>
        <p:txBody>
          <a:bodyPr vert="horz" lIns="93172" tIns="46586" rIns="93172" bIns="46586" rtlCol="0"/>
          <a:lstStyle>
            <a:lvl1pPr algn="r">
              <a:defRPr sz="1200"/>
            </a:lvl1pPr>
          </a:lstStyle>
          <a:p>
            <a:fld id="{B57F26A6-6478-434A-8130-8B46218BE89F}" type="datetimeFigureOut">
              <a:rPr lang="en-US" smtClean="0"/>
              <a:t>3/24/2022</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2" tIns="46586" rIns="93172" bIns="46586" rtlCol="0" anchor="b"/>
          <a:lstStyle>
            <a:lvl1pPr algn="l">
              <a:defRPr sz="1200"/>
            </a:lvl1pPr>
          </a:lstStyle>
          <a:p>
            <a:r>
              <a:rPr lang="en-US"/>
              <a:t>Wisconsin Department of Transportation</a:t>
            </a:r>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2" tIns="46586" rIns="93172" bIns="46586" rtlCol="0" anchor="b"/>
          <a:lstStyle>
            <a:lvl1pPr algn="r">
              <a:defRPr sz="1200"/>
            </a:lvl1pPr>
          </a:lstStyle>
          <a:p>
            <a:fld id="{EF4D8AD4-E8FC-485C-BDDB-1134A2B67D3A}" type="slidenum">
              <a:rPr lang="en-US" smtClean="0"/>
              <a:t>‹#›</a:t>
            </a:fld>
            <a:endParaRPr lang="en-US"/>
          </a:p>
        </p:txBody>
      </p:sp>
    </p:spTree>
    <p:extLst>
      <p:ext uri="{BB962C8B-B14F-4D97-AF65-F5344CB8AC3E}">
        <p14:creationId xmlns:p14="http://schemas.microsoft.com/office/powerpoint/2010/main" val="42766277"/>
      </p:ext>
    </p:extLst>
  </p:cSld>
  <p:clrMap bg1="lt1" tx1="dk1" bg2="lt2" tx2="dk2" accent1="accent1" accent2="accent2" accent3="accent3" accent4="accent4" accent5="accent5" accent6="accent6" hlink="hlink" folHlink="folHlink"/>
  <p:hf dt="0"/>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3:35.683"/>
    </inkml:context>
    <inkml:brush xml:id="br0">
      <inkml:brushProperty name="width" value="0.05" units="cm"/>
      <inkml:brushProperty name="height" value="0.05" units="cm"/>
    </inkml:brush>
  </inkml:definitions>
  <inkml:trace contextRef="#ctx0" brushRef="#br0">1 0 1536,'0'0'1058,"0"0"-462,0 0-95,0 0-112,0 0-81,0 0-52,0 0 36,0 0 37,0 0-5,0 0-44,0 0 0,0 0-26,0 0-76,0 0-75,0 0-62,0 0-29,0 0-204,0 0-426,0 0-368,0 0-42,0 0-204,0 0-625</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6:17.820"/>
    </inkml:context>
    <inkml:brush xml:id="br0">
      <inkml:brushProperty name="width" value="0.05" units="cm"/>
      <inkml:brushProperty name="height" value="0.05" units="cm"/>
    </inkml:brush>
  </inkml:definitions>
  <inkml:trace contextRef="#ctx0" brushRef="#br0">1 24 1872,'0'0'1019,"0"-15"2361,0 6-6914,0 9 1957</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3:35.683"/>
    </inkml:context>
    <inkml:brush xml:id="br0">
      <inkml:brushProperty name="width" value="0.05" units="cm"/>
      <inkml:brushProperty name="height" value="0.05" units="cm"/>
    </inkml:brush>
  </inkml:definitions>
  <inkml:trace contextRef="#ctx0" brushRef="#br0">1 0 1536,'0'0'1058,"0"0"-462,0 0-95,0 0-112,0 0-81,0 0-52,0 0 36,0 0 37,0 0-5,0 0-44,0 0 0,0 0-26,0 0-76,0 0-75,0 0-62,0 0-29,0 0-204,0 0-426,0 0-368,0 0-42,0 0-204,0 0-625</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5:06.812"/>
    </inkml:context>
    <inkml:brush xml:id="br0">
      <inkml:brushProperty name="width" value="0.05" units="cm"/>
      <inkml:brushProperty name="height" value="0.05" units="cm"/>
    </inkml:brush>
  </inkml:definitions>
  <inkml:trace contextRef="#ctx0" brushRef="#br0">8 14 1560,'-1'0'45,"1"0"0,0 0 0,-1 0 0,1 0 0,0 0 0,0 0 0,-1-1 0,1 1 0,0 0 0,-1 0 0,1 0 0,0 0 0,0 0 0,-1 0 0,1 0 0,0-1 0,0 1 1,0 0-1,-1 0 0,1 0 0,0 0 0,0-1 0,0 1 0,-1 0 0,1 0 0,0-1 0,0 1 0,0 0 0,0 0 0,0-1 0,0 1 0,-1 0 0,1 0 0,0-1 0,0 1 0,0 0 0,0-1 0,0 1 0,0 0 0,0 0 0,0-1 0,0 1 0,0 0 0,0-1 0,1 1 0,-1 0 0,0 0 0,0-1-45,0-2-1738,0 2 315</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6:09.810"/>
    </inkml:context>
    <inkml:brush xml:id="br0">
      <inkml:brushProperty name="width" value="0.05" units="cm"/>
      <inkml:brushProperty name="height" value="0.05" units="cm"/>
    </inkml:brush>
  </inkml:definitions>
  <inkml:trace contextRef="#ctx0" brushRef="#br0">1 3 1344,'0'0'882,"0"0"-351,0 0-118,0 0-78,0 0-94,0 0-69,0 0 15,0 0 33,0 0-9,0 0-9,0 0 20,0 0 58,0 0 5,0 0-31,0-3-2080,0 3 17</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23:05.163"/>
    </inkml:context>
    <inkml:brush xml:id="br0">
      <inkml:brushProperty name="width" value="0.05" units="cm"/>
      <inkml:brushProperty name="height" value="0.05" units="cm"/>
    </inkml:brush>
  </inkml:definitions>
  <inkml:trace contextRef="#ctx0" brushRef="#br0">0 1 336,'0'0'1192,"0"0"-477,0 0-257,0 0-142,0 0-38,0 0-48,0 0-72,0 0-70,0 0-33,0 0-2,0 0-10,0 0-28,0 0-6,0 0 6,0 0-15,0 0-112,0 0-214,0 0-79,0 2-645,0 1 182</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23:05.164"/>
    </inkml:context>
    <inkml:brush xml:id="br0">
      <inkml:brushProperty name="width" value="0.05" units="cm"/>
      <inkml:brushProperty name="height" value="0.05" units="cm"/>
    </inkml:brush>
  </inkml:definitions>
  <inkml:trace contextRef="#ctx0" brushRef="#br0">4 0 328,'-3'0'144,"3"0"-96,0 3-32,0-3 40,0 0-48,0 0 56,0 0 184,0 0-80,0 0-88,0 0-80,0 0-264,0 0-632</inkml:trace>
  <inkml:trace contextRef="#ctx0" brushRef="#br0" timeOffset="1">4 0 1072,'33'22'1008,"-33"-22"-663,0 0-209,0 0-128,0 0 0,0 0 0,0 0-8,0 0-8,0 0 0,0 0-200,0 0-217,0 0-439</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3:58.744"/>
    </inkml:context>
    <inkml:brush xml:id="br0">
      <inkml:brushProperty name="width" value="0.05" units="cm"/>
      <inkml:brushProperty name="height" value="0.05" units="cm"/>
    </inkml:brush>
  </inkml:definitions>
  <inkml:trace contextRef="#ctx0" brushRef="#br0">0 30 1296,'0'0'810,"2"-21"705,6 12-3112</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3:59.587"/>
    </inkml:context>
    <inkml:brush xml:id="br0">
      <inkml:brushProperty name="width" value="0.05" units="cm"/>
      <inkml:brushProperty name="height" value="0.05" units="cm"/>
    </inkml:brush>
  </inkml:definitions>
  <inkml:trace contextRef="#ctx0" brushRef="#br0">27 1 1144,'-15'11'2552,"4"-2"-3461,11-9-958</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4:00.911"/>
    </inkml:context>
    <inkml:brush xml:id="br0">
      <inkml:brushProperty name="width" value="0.05" units="cm"/>
      <inkml:brushProperty name="height" value="0.05" units="cm"/>
    </inkml:brush>
  </inkml:definitions>
  <inkml:trace contextRef="#ctx0" brushRef="#br0">1 0 1176,'0'0'1008,"0"0"-695,0 0-129,0 0-72,0 0-16,0 0-40,0 0 120,0 0 112,0 0 104,0 0-48,0 0-136,0 0-48,0 0-40,0 0-32,0 0-88,0 0-320,0 0-440,6 0-488</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4:10.467"/>
    </inkml:context>
    <inkml:brush xml:id="br0">
      <inkml:brushProperty name="width" value="0.05" units="cm"/>
      <inkml:brushProperty name="height" value="0.05" units="cm"/>
    </inkml:brush>
  </inkml:definitions>
  <inkml:trace contextRef="#ctx0" brushRef="#br0">0 24 2513,'0'0'672,"0"0"-174,0 0-120,0-23-1008,0 23-809</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5:06.812"/>
    </inkml:context>
    <inkml:brush xml:id="br0">
      <inkml:brushProperty name="width" value="0.05" units="cm"/>
      <inkml:brushProperty name="height" value="0.05" units="cm"/>
    </inkml:brush>
  </inkml:definitions>
  <inkml:trace contextRef="#ctx0" brushRef="#br0">8 14 1560,'-1'0'45,"1"0"0,0 0 0,-1 0 0,1 0 0,0 0 0,0 0 0,-1-1 0,1 1 0,0 0 0,-1 0 0,1 0 0,0 0 0,0 0 0,-1 0 0,1 0 0,0-1 0,0 1 1,0 0-1,-1 0 0,1 0 0,0 0 0,0-1 0,0 1 0,-1 0 0,1 0 0,0-1 0,0 1 0,0 0 0,0 0 0,0-1 0,0 1 0,-1 0 0,1 0 0,0-1 0,0 1 0,0 0 0,0-1 0,0 1 0,0 0 0,0 0 0,0-1 0,0 1 0,0 0 0,0-1 0,1 1 0,-1 0 0,0 0 0,0-1-45,0-2-1738,0 2 315</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6:17.820"/>
    </inkml:context>
    <inkml:brush xml:id="br0">
      <inkml:brushProperty name="width" value="0.05" units="cm"/>
      <inkml:brushProperty name="height" value="0.05" units="cm"/>
    </inkml:brush>
  </inkml:definitions>
  <inkml:trace contextRef="#ctx0" brushRef="#br0">1 24 1872,'0'0'1019,"0"-15"2361,0 6-6914,0 9 1957</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17T15:06:52.279"/>
    </inkml:context>
    <inkml:brush xml:id="br0">
      <inkml:brushProperty name="width" value="0.05" units="cm"/>
      <inkml:brushProperty name="height" value="0.05" units="cm"/>
    </inkml:brush>
  </inkml:definitions>
  <inkml:trace contextRef="#ctx0" brushRef="#br0">0 31 1536,'0'0'841,"3"0"-345,0 0-168,3-6-192,-6 0 304,3 0-184,-3 3 8,0 3-8,6 0-120,-6 0-64,0 0-72,0 0 0,6-3-168,0 3-488,6-6-1193</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6:09.810"/>
    </inkml:context>
    <inkml:brush xml:id="br0">
      <inkml:brushProperty name="width" value="0.05" units="cm"/>
      <inkml:brushProperty name="height" value="0.05" units="cm"/>
    </inkml:brush>
  </inkml:definitions>
  <inkml:trace contextRef="#ctx0" brushRef="#br0">1 3 1344,'0'0'882,"0"0"-351,0 0-118,0 0-78,0 0-94,0 0-69,0 0 15,0 0 33,0 0-9,0 0-9,0 0 20,0 0 58,0 0 5,0 0-31,0-3-2080,0 3 17</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23:05.163"/>
    </inkml:context>
    <inkml:brush xml:id="br0">
      <inkml:brushProperty name="width" value="0.05" units="cm"/>
      <inkml:brushProperty name="height" value="0.05" units="cm"/>
    </inkml:brush>
  </inkml:definitions>
  <inkml:trace contextRef="#ctx0" brushRef="#br0">0 1 336,'0'0'1192,"0"0"-477,0 0-257,0 0-142,0 0-38,0 0-48,0 0-72,0 0-70,0 0-33,0 0-2,0 0-10,0 0-28,0 0-6,0 0 6,0 0-15,0 0-112,0 0-214,0 0-79,0 2-645,0 1 182</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23:05.164"/>
    </inkml:context>
    <inkml:brush xml:id="br0">
      <inkml:brushProperty name="width" value="0.05" units="cm"/>
      <inkml:brushProperty name="height" value="0.05" units="cm"/>
    </inkml:brush>
  </inkml:definitions>
  <inkml:trace contextRef="#ctx0" brushRef="#br0">4 0 328,'-3'0'144,"3"0"-96,0 3-32,0-3 40,0 0-48,0 0 56,0 0 184,0 0-80,0 0-88,0 0-80,0 0-264,0 0-632</inkml:trace>
  <inkml:trace contextRef="#ctx0" brushRef="#br0" timeOffset="1">4 0 1072,'33'22'1008,"-33"-22"-663,0 0-209,0 0-128,0 0 0,0 0 0,0 0-8,0 0-8,0 0 0,0 0-200,0 0-217,0 0-439</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3:58.744"/>
    </inkml:context>
    <inkml:brush xml:id="br0">
      <inkml:brushProperty name="width" value="0.05" units="cm"/>
      <inkml:brushProperty name="height" value="0.05" units="cm"/>
    </inkml:brush>
  </inkml:definitions>
  <inkml:trace contextRef="#ctx0" brushRef="#br0">0 30 1296,'0'0'810,"2"-21"705,6 12-3112</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3:59.587"/>
    </inkml:context>
    <inkml:brush xml:id="br0">
      <inkml:brushProperty name="width" value="0.05" units="cm"/>
      <inkml:brushProperty name="height" value="0.05" units="cm"/>
    </inkml:brush>
  </inkml:definitions>
  <inkml:trace contextRef="#ctx0" brushRef="#br0">27 1 1144,'-15'11'2552,"4"-2"-3461,11-9-958</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4:00.911"/>
    </inkml:context>
    <inkml:brush xml:id="br0">
      <inkml:brushProperty name="width" value="0.05" units="cm"/>
      <inkml:brushProperty name="height" value="0.05" units="cm"/>
    </inkml:brush>
  </inkml:definitions>
  <inkml:trace contextRef="#ctx0" brushRef="#br0">1 0 1176,'0'0'1008,"0"0"-695,0 0-129,0 0-72,0 0-16,0 0-40,0 0 120,0 0 112,0 0 104,0 0-48,0 0-136,0 0-48,0 0-40,0 0-32,0 0-88,0 0-320,0 0-440,6 0-488</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4:10.467"/>
    </inkml:context>
    <inkml:brush xml:id="br0">
      <inkml:brushProperty name="width" value="0.05" units="cm"/>
      <inkml:brushProperty name="height" value="0.05" units="cm"/>
    </inkml:brush>
  </inkml:definitions>
  <inkml:trace contextRef="#ctx0" brushRef="#br0">0 24 2513,'0'0'672,"0"0"-174,0 0-120,0-23-1008,0 23-809</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2" tIns="46586" rIns="93172" bIns="46586" rtlCol="0"/>
          <a:lstStyle>
            <a:lvl1pPr algn="l">
              <a:defRPr sz="1200"/>
            </a:lvl1pPr>
          </a:lstStyle>
          <a:p>
            <a:r>
              <a:rPr lang="en-US"/>
              <a:t>Presentation Title</a:t>
            </a:r>
          </a:p>
        </p:txBody>
      </p:sp>
      <p:sp>
        <p:nvSpPr>
          <p:cNvPr id="3" name="Date Placeholder 2"/>
          <p:cNvSpPr>
            <a:spLocks noGrp="1"/>
          </p:cNvSpPr>
          <p:nvPr>
            <p:ph type="dt" idx="1"/>
          </p:nvPr>
        </p:nvSpPr>
        <p:spPr>
          <a:xfrm>
            <a:off x="3970938" y="1"/>
            <a:ext cx="3037840" cy="466434"/>
          </a:xfrm>
          <a:prstGeom prst="rect">
            <a:avLst/>
          </a:prstGeom>
        </p:spPr>
        <p:txBody>
          <a:bodyPr vert="horz" lIns="93172" tIns="46586" rIns="93172" bIns="46586" rtlCol="0"/>
          <a:lstStyle>
            <a:lvl1pPr algn="r">
              <a:defRPr sz="1200"/>
            </a:lvl1pPr>
          </a:lstStyle>
          <a:p>
            <a:fld id="{1184054B-77F8-42CB-99ED-993D29461DD2}" type="datetimeFigureOut">
              <a:rPr lang="en-US" smtClean="0"/>
              <a:t>3/24/2022</a:t>
            </a:fld>
            <a:endParaRPr lang="en-US"/>
          </a:p>
        </p:txBody>
      </p:sp>
      <p:sp>
        <p:nvSpPr>
          <p:cNvPr id="4" name="Slide Image Placeholder 3"/>
          <p:cNvSpPr>
            <a:spLocks noGrp="1" noRot="1" noChangeAspect="1"/>
          </p:cNvSpPr>
          <p:nvPr>
            <p:ph type="sldImg" idx="2"/>
          </p:nvPr>
        </p:nvSpPr>
        <p:spPr>
          <a:xfrm>
            <a:off x="715963" y="1162050"/>
            <a:ext cx="5578475" cy="3138488"/>
          </a:xfrm>
          <a:prstGeom prst="rect">
            <a:avLst/>
          </a:prstGeom>
          <a:noFill/>
          <a:ln w="12700">
            <a:solidFill>
              <a:prstClr val="black"/>
            </a:solidFill>
          </a:ln>
        </p:spPr>
        <p:txBody>
          <a:bodyPr vert="horz" lIns="93172" tIns="46586" rIns="93172" bIns="46586"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2" tIns="46586" rIns="93172" bIns="4658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2" tIns="46586" rIns="93172" bIns="46586" rtlCol="0" anchor="b"/>
          <a:lstStyle>
            <a:lvl1pPr algn="l">
              <a:defRPr sz="1200"/>
            </a:lvl1pPr>
          </a:lstStyle>
          <a:p>
            <a:r>
              <a:rPr lang="en-US"/>
              <a:t>Wisconsin Department of Transportation</a:t>
            </a:r>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2" tIns="46586" rIns="93172" bIns="46586" rtlCol="0" anchor="b"/>
          <a:lstStyle>
            <a:lvl1pPr algn="r">
              <a:defRPr sz="1200"/>
            </a:lvl1pPr>
          </a:lstStyle>
          <a:p>
            <a:fld id="{275C5B2A-C6C1-46CD-8323-5F37F4106C05}" type="slidenum">
              <a:rPr lang="en-US" smtClean="0"/>
              <a:t>‹#›</a:t>
            </a:fld>
            <a:endParaRPr lang="en-US"/>
          </a:p>
        </p:txBody>
      </p:sp>
    </p:spTree>
    <p:extLst>
      <p:ext uri="{BB962C8B-B14F-4D97-AF65-F5344CB8AC3E}">
        <p14:creationId xmlns:p14="http://schemas.microsoft.com/office/powerpoint/2010/main" val="3011470480"/>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6503">
              <a:defRPr/>
            </a:pPr>
            <a:r>
              <a:rPr lang="en-US" dirty="0"/>
              <a:t>Hello. My name is Fred Schunke. I am the statewide estimating engineer, and I work in Proposal Management Section in the Bureau of Project Development. I have been in this position since January 2015. </a:t>
            </a:r>
          </a:p>
        </p:txBody>
      </p:sp>
      <p:sp>
        <p:nvSpPr>
          <p:cNvPr id="4" name="Header Placeholder 3"/>
          <p:cNvSpPr>
            <a:spLocks noGrp="1"/>
          </p:cNvSpPr>
          <p:nvPr>
            <p:ph type="hdr" sz="quarter"/>
          </p:nvPr>
        </p:nvSpPr>
        <p:spPr/>
        <p:txBody>
          <a:bodyPr/>
          <a:lstStyle/>
          <a:p>
            <a:r>
              <a:rPr lang="en-US"/>
              <a:t>Presentation Title</a:t>
            </a:r>
          </a:p>
        </p:txBody>
      </p:sp>
      <p:sp>
        <p:nvSpPr>
          <p:cNvPr id="5" name="Footer Placeholder 4"/>
          <p:cNvSpPr>
            <a:spLocks noGrp="1"/>
          </p:cNvSpPr>
          <p:nvPr>
            <p:ph type="ftr" sz="quarter" idx="4"/>
          </p:nvPr>
        </p:nvSpPr>
        <p:spPr/>
        <p:txBody>
          <a:bodyPr/>
          <a:lstStyle/>
          <a:p>
            <a:r>
              <a:rPr lang="en-US"/>
              <a:t>Wisconsin Department of Transportation</a:t>
            </a:r>
          </a:p>
        </p:txBody>
      </p:sp>
      <p:sp>
        <p:nvSpPr>
          <p:cNvPr id="6" name="Slide Number Placeholder 5"/>
          <p:cNvSpPr>
            <a:spLocks noGrp="1"/>
          </p:cNvSpPr>
          <p:nvPr>
            <p:ph type="sldNum" sz="quarter" idx="5"/>
          </p:nvPr>
        </p:nvSpPr>
        <p:spPr/>
        <p:txBody>
          <a:bodyPr/>
          <a:lstStyle/>
          <a:p>
            <a:fld id="{275C5B2A-C6C1-46CD-8323-5F37F4106C05}" type="slidenum">
              <a:rPr lang="en-US" smtClean="0"/>
              <a:t>1</a:t>
            </a:fld>
            <a:endParaRPr lang="en-US"/>
          </a:p>
        </p:txBody>
      </p:sp>
    </p:spTree>
    <p:extLst>
      <p:ext uri="{BB962C8B-B14F-4D97-AF65-F5344CB8AC3E}">
        <p14:creationId xmlns:p14="http://schemas.microsoft.com/office/powerpoint/2010/main" val="30728910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6503">
              <a:defRPr/>
            </a:pPr>
            <a:r>
              <a:rPr lang="en-US" dirty="0"/>
              <a:t>Next, I am going to share what I have seen with some other estimating item trends. </a:t>
            </a:r>
          </a:p>
          <a:p>
            <a:pPr defTabSz="916503">
              <a:defRPr/>
            </a:pPr>
            <a:endParaRPr lang="en-US" dirty="0"/>
          </a:p>
          <a:p>
            <a:pPr defTabSz="916503">
              <a:defRPr/>
            </a:pPr>
            <a:r>
              <a:rPr lang="en-US" dirty="0"/>
              <a:t>The Asphalt Pricing GIS Application may not be as accurate. Current trends vary depending on what part of the state the project is located, and prices vary depending upon the mix design. Asphalt Pricing does a good job of showing where competition between asphalt producers exist. In general, areas with competition have low prices. Final Prices should use Bid Express.</a:t>
            </a:r>
          </a:p>
          <a:p>
            <a:pPr defTabSz="916503">
              <a:defRPr/>
            </a:pPr>
            <a:endParaRPr lang="en-US" dirty="0"/>
          </a:p>
          <a:p>
            <a:pPr defTabSz="916503">
              <a:defRPr/>
            </a:pPr>
            <a:r>
              <a:rPr lang="en-US" dirty="0"/>
              <a:t>Here are some other factors that will influence asphalt prices: </a:t>
            </a:r>
          </a:p>
          <a:p>
            <a:pPr defTabSz="916503">
              <a:defRPr/>
            </a:pPr>
            <a:r>
              <a:rPr lang="en-US" dirty="0"/>
              <a:t>Wisconsin is laying more asphalt this year than recent years. Contracts with a lot of constraints, such as time to pave after milling or lower layer asphalt has been laid, will see higher than normal prices. If possible, I recommend addenda or adjust PS&amp;E documents to allow more flexibility in paving operations.</a:t>
            </a:r>
          </a:p>
          <a:p>
            <a:pPr defTabSz="916503">
              <a:defRPr/>
            </a:pPr>
            <a:r>
              <a:rPr lang="en-US" dirty="0"/>
              <a:t>Asphalt contracts with less than 20,000 TONs of asphalt or higher grades are higher. The Similar Projects Tool can be used to find projects with more or less than 20,000 TONs by looking at the Total HMA pavement Column of the Data Sheet. </a:t>
            </a:r>
          </a:p>
          <a:p>
            <a:pPr defTabSz="916503">
              <a:defRPr/>
            </a:pPr>
            <a:r>
              <a:rPr lang="en-US" dirty="0"/>
              <a:t>Statewide, prices fluctuate, asphalt projects in south-central Wisconsin are seeing lower bid prices because of more, competition in Jefferson, Dane, Rock, Walworth and western Waukesha Counties since Dec. 2019. Average asphalt prices have gone down in these areas with recent unit prices as low as $48 per TON.</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10</a:t>
            </a:fld>
            <a:endParaRPr lang="en-US"/>
          </a:p>
        </p:txBody>
      </p:sp>
    </p:spTree>
    <p:extLst>
      <p:ext uri="{BB962C8B-B14F-4D97-AF65-F5344CB8AC3E}">
        <p14:creationId xmlns:p14="http://schemas.microsoft.com/office/powerpoint/2010/main" val="25668213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6503">
              <a:defRPr/>
            </a:pPr>
            <a:r>
              <a:rPr lang="en-US" dirty="0"/>
              <a:t>Asphalt prices vary based upon mix design too. Statewide averages for the past year are shown in the table below. This is updated in the recent trends document. HMA pavement has about 80 items. Some mix designs do not have a large difference in unit prices between each other, and broader searches may be used. Bid prices for the past year have been similar between Gradation 2 and 3 mixtures, Light, Medium and Heavy Traffic. Estimates may be adjusted with more common items, but only one characteristic price difference or an average of multiple characteristics should be used. As shown below, Gradation 5, Binder 58-34 or SMA asphalt mixes cost more than other mix designs. If you can only find bid information for cheaper mixes, your estimate should be increased if your asphalt mixture contains one of the expensive characteristics. For instance, if you have a Gradation 5 and 58-34 Binder using bid data for cheaper mixes, then a unit price difference range is from $19 to $20 higher, not $39. </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11</a:t>
            </a:fld>
            <a:endParaRPr lang="en-US"/>
          </a:p>
        </p:txBody>
      </p:sp>
    </p:spTree>
    <p:extLst>
      <p:ext uri="{BB962C8B-B14F-4D97-AF65-F5344CB8AC3E}">
        <p14:creationId xmlns:p14="http://schemas.microsoft.com/office/powerpoint/2010/main" val="28149201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6503">
              <a:defRPr/>
            </a:pPr>
            <a:r>
              <a:rPr lang="en-US" dirty="0"/>
              <a:t>Removing Asphaltic Surface Milling is commonly an item of concern when comparing bids and estimates. Guidance is already in FDM 19-5-5.6.3 pg. 18.</a:t>
            </a:r>
          </a:p>
          <a:p>
            <a:pPr defTabSz="916503">
              <a:defRPr/>
            </a:pPr>
            <a:endParaRPr lang="en-US" dirty="0"/>
          </a:p>
          <a:p>
            <a:pPr defTabSz="916503">
              <a:defRPr/>
            </a:pPr>
            <a:r>
              <a:rPr lang="en-US" dirty="0"/>
              <a:t>Average prices should not be used. Prices vary depending upon if the milling can be reused or not. If they can be reused, prices are lower than average, especially in competitive areas.</a:t>
            </a:r>
          </a:p>
          <a:p>
            <a:pPr defTabSz="916503">
              <a:defRPr/>
            </a:pPr>
            <a:r>
              <a:rPr lang="en-US" dirty="0"/>
              <a:t>If the millings cannot easily be reused due to a sealcoat, chip seal, long haul distances, in an urban area, or the construction schedule or staging is constrained, prices are higher than average. Since December, we have seen bid prices come in much higher with these characteristics.</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12</a:t>
            </a:fld>
            <a:endParaRPr lang="en-US"/>
          </a:p>
        </p:txBody>
      </p:sp>
    </p:spTree>
    <p:extLst>
      <p:ext uri="{BB962C8B-B14F-4D97-AF65-F5344CB8AC3E}">
        <p14:creationId xmlns:p14="http://schemas.microsoft.com/office/powerpoint/2010/main" val="23859852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6503">
              <a:defRPr/>
            </a:pPr>
            <a:r>
              <a:rPr lang="en-US" dirty="0"/>
              <a:t>Concrete Masonry Bridges is commonly an item of concern when comparing bids and estimates. Prices seem to have increased since the December Letting.</a:t>
            </a:r>
          </a:p>
          <a:p>
            <a:pPr defTabSz="916503">
              <a:defRPr/>
            </a:pPr>
            <a:endParaRPr lang="en-US" dirty="0"/>
          </a:p>
          <a:p>
            <a:pPr defTabSz="916503">
              <a:defRPr/>
            </a:pPr>
            <a:r>
              <a:rPr lang="en-US" dirty="0"/>
              <a:t>Prices vary depending upon the bridge. Bid prices are higher with lower production rates. Prices will be higher if formwork is more difficult to complete, especially if there is only work on the superstructure.</a:t>
            </a:r>
          </a:p>
          <a:p>
            <a:pPr defTabSz="916503">
              <a:defRPr/>
            </a:pPr>
            <a:r>
              <a:rPr lang="en-US" dirty="0"/>
              <a:t>- Concrete slab-span bridges typically receive bids lower than average.</a:t>
            </a:r>
          </a:p>
          <a:p>
            <a:pPr defTabSz="916503">
              <a:defRPr/>
            </a:pPr>
            <a:r>
              <a:rPr lang="en-US" dirty="0"/>
              <a:t>- Girder bridges typically receive bids at about the average price.</a:t>
            </a:r>
          </a:p>
          <a:p>
            <a:pPr defTabSz="916503">
              <a:defRPr/>
            </a:pPr>
            <a:r>
              <a:rPr lang="en-US" dirty="0"/>
              <a:t>- Rehabilitated bridges typically receive bids higher than average</a:t>
            </a:r>
          </a:p>
          <a:p>
            <a:pPr defTabSz="916503">
              <a:defRPr/>
            </a:pPr>
            <a:endParaRPr lang="en-US" dirty="0"/>
          </a:p>
          <a:p>
            <a:pPr defTabSz="916503">
              <a:defRPr/>
            </a:pPr>
            <a:r>
              <a:rPr lang="en-US" dirty="0"/>
              <a:t>Each contractor will balance their bid differently between Concrete Masonry Bridges, Removing Structure and Excavation for Structures items. All three items should be estimated at the same time with the same bid data.</a:t>
            </a:r>
          </a:p>
          <a:p>
            <a:pPr defTabSz="916503">
              <a:defRPr/>
            </a:pPr>
            <a:endParaRPr lang="en-US" dirty="0"/>
          </a:p>
          <a:p>
            <a:pPr defTabSz="916503">
              <a:defRPr/>
            </a:pPr>
            <a:r>
              <a:rPr lang="en-US" dirty="0"/>
              <a:t>The Recent Trends Document provides some basic steps to find similar bridges using the Highway Structure Information System or HSI.</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13</a:t>
            </a:fld>
            <a:endParaRPr lang="en-US"/>
          </a:p>
        </p:txBody>
      </p:sp>
    </p:spTree>
    <p:extLst>
      <p:ext uri="{BB962C8B-B14F-4D97-AF65-F5344CB8AC3E}">
        <p14:creationId xmlns:p14="http://schemas.microsoft.com/office/powerpoint/2010/main" val="15611536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6503">
              <a:defRPr/>
            </a:pPr>
            <a:r>
              <a:rPr lang="en-US" dirty="0"/>
              <a:t>From the recent trends document, here is the current table for Top Items Bid Above Estimate. The Top Items Tables are found on the second page of the Recent Trends Document. </a:t>
            </a:r>
          </a:p>
          <a:p>
            <a:pPr defTabSz="916503">
              <a:defRPr/>
            </a:pPr>
            <a:endParaRPr lang="en-US" dirty="0"/>
          </a:p>
          <a:p>
            <a:pPr defTabSz="916503">
              <a:defRPr/>
            </a:pPr>
            <a:r>
              <a:rPr lang="en-US" dirty="0"/>
              <a:t>I am going to walk through what these columns mean, and hopefully you can get more use out of these tables. These totals are statewide for the last three months.</a:t>
            </a:r>
          </a:p>
          <a:p>
            <a:pPr marL="171844" indent="-171844" defTabSz="916503">
              <a:buFont typeface="Arial" panose="020B0604020202020204" pitchFamily="34" charset="0"/>
              <a:buChar char="•"/>
              <a:defRPr/>
            </a:pPr>
            <a:r>
              <a:rPr lang="en-US" dirty="0"/>
              <a:t>Rank is in order by the item difference between the bid and estimate amounts. The item difference column is the second column from the right. </a:t>
            </a:r>
          </a:p>
          <a:p>
            <a:pPr marL="171844" indent="-171844" defTabSz="916503">
              <a:buFont typeface="Arial" panose="020B0604020202020204" pitchFamily="34" charset="0"/>
              <a:buChar char="•"/>
              <a:defRPr/>
            </a:pPr>
            <a:r>
              <a:rPr lang="en-US" dirty="0"/>
              <a:t>Item Number and Description are obvious. </a:t>
            </a:r>
          </a:p>
          <a:p>
            <a:pPr marL="171844" indent="-171844" defTabSz="916503">
              <a:buFont typeface="Arial" panose="020B0604020202020204" pitchFamily="34" charset="0"/>
              <a:buChar char="•"/>
              <a:defRPr/>
            </a:pPr>
            <a:r>
              <a:rPr lang="en-US" dirty="0"/>
              <a:t>Item Frequency is the number of times the bid items were bid above the estimate. The number of times the bid was below the estimate is included in the next table. </a:t>
            </a:r>
          </a:p>
          <a:p>
            <a:pPr marL="171844" indent="-171844" defTabSz="916503">
              <a:buFont typeface="Arial" panose="020B0604020202020204" pitchFamily="34" charset="0"/>
              <a:buChar char="•"/>
              <a:defRPr/>
            </a:pPr>
            <a:r>
              <a:rPr lang="en-US" dirty="0"/>
              <a:t>Item Frequency greater than 1% is the number of times the bid item was bid significantly higher than the estimate. The difference between the total cost of the item bid and estimate, expressed as a percent of the total estimate, is greater than 1%.</a:t>
            </a:r>
          </a:p>
          <a:p>
            <a:pPr marL="630096" lvl="1" indent="-171844" defTabSz="916503">
              <a:buFont typeface="Arial" panose="020B0604020202020204" pitchFamily="34" charset="0"/>
              <a:buChar char="•"/>
              <a:defRPr/>
            </a:pPr>
            <a:r>
              <a:rPr lang="en-US" dirty="0"/>
              <a:t>If the items has a low item frequency greater than 1%, that means there were only one or a few large contracts, then this item is likely not of concern for most medium or small contracts. If you see the square foot SPV, there is only one occurrence for item frequency greater than 1%, so most of that item difference amount is coming from one contract.  </a:t>
            </a:r>
          </a:p>
          <a:p>
            <a:pPr marL="630096" lvl="1" indent="-171844" defTabSz="916503">
              <a:buFont typeface="Arial" panose="020B0604020202020204" pitchFamily="34" charset="0"/>
              <a:buChar char="•"/>
              <a:defRPr/>
            </a:pPr>
            <a:r>
              <a:rPr lang="en-US" dirty="0"/>
              <a:t>And the opposite is true, so Mobilization, Removing Asphaltic Surface Milling, and 2 HMA mixes have higher item frequency greater than 1%, and they are of concern for most medium to small contracts. </a:t>
            </a:r>
          </a:p>
          <a:p>
            <a:pPr marL="1088347" lvl="2" indent="-171844" defTabSz="916503">
              <a:buFont typeface="Arial" panose="020B0604020202020204" pitchFamily="34" charset="0"/>
              <a:buChar char="•"/>
              <a:defRPr/>
            </a:pPr>
            <a:r>
              <a:rPr lang="en-US" dirty="0"/>
              <a:t>Milling and asphalt items are likely on this list for reasons I shared earlier. I will discuss Mobilization in the next slide.</a:t>
            </a:r>
          </a:p>
          <a:p>
            <a:pPr marL="171844" indent="-171844" defTabSz="916503">
              <a:buFont typeface="Arial" panose="020B0604020202020204" pitchFamily="34" charset="0"/>
              <a:buChar char="•"/>
              <a:defRPr/>
            </a:pPr>
            <a:r>
              <a:rPr lang="en-US" dirty="0"/>
              <a:t>Estimate and Bid amounts include statewide totals for item amounts, and the difference between these values is in the item difference column.</a:t>
            </a:r>
          </a:p>
          <a:p>
            <a:pPr marL="171844" indent="-171844" defTabSz="916503">
              <a:buFont typeface="Arial" panose="020B0604020202020204" pitchFamily="34" charset="0"/>
              <a:buChar char="•"/>
              <a:defRPr/>
            </a:pPr>
            <a:r>
              <a:rPr lang="en-US" dirty="0"/>
              <a:t>And Percent difference is the item difference divided into the estimate amount.</a:t>
            </a:r>
          </a:p>
          <a:p>
            <a:pPr marL="171844" indent="-171844" defTabSz="916503">
              <a:buFont typeface="Arial" panose="020B0604020202020204" pitchFamily="34" charset="0"/>
              <a:buChar char="•"/>
              <a:defRPr/>
            </a:pPr>
            <a:r>
              <a:rPr lang="en-US" dirty="0"/>
              <a:t>SPVs will be discussed in the next slide.</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14</a:t>
            </a:fld>
            <a:endParaRPr lang="en-US"/>
          </a:p>
        </p:txBody>
      </p:sp>
    </p:spTree>
    <p:extLst>
      <p:ext uri="{BB962C8B-B14F-4D97-AF65-F5344CB8AC3E}">
        <p14:creationId xmlns:p14="http://schemas.microsoft.com/office/powerpoint/2010/main" val="32925486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6503">
              <a:defRPr/>
            </a:pPr>
            <a:r>
              <a:rPr lang="en-US" dirty="0"/>
              <a:t>Here is the current table for Top Items Bid Below Estimate.</a:t>
            </a:r>
          </a:p>
          <a:p>
            <a:pPr defTabSz="916503">
              <a:defRPr/>
            </a:pPr>
            <a:endParaRPr lang="en-US" dirty="0"/>
          </a:p>
          <a:p>
            <a:pPr defTabSz="916503">
              <a:defRPr/>
            </a:pPr>
            <a:r>
              <a:rPr lang="en-US" dirty="0"/>
              <a:t>The columns are the same. </a:t>
            </a:r>
          </a:p>
          <a:p>
            <a:pPr marL="171844" indent="-171844" defTabSz="916503">
              <a:buFont typeface="Arial" panose="020B0604020202020204" pitchFamily="34" charset="0"/>
              <a:buChar char="•"/>
              <a:defRPr/>
            </a:pPr>
            <a:r>
              <a:rPr lang="en-US" dirty="0"/>
              <a:t>Item frequency is the number times the bid was below estimate. </a:t>
            </a:r>
          </a:p>
          <a:p>
            <a:pPr marL="171844" indent="-171844" defTabSz="916503">
              <a:buFont typeface="Arial" panose="020B0604020202020204" pitchFamily="34" charset="0"/>
              <a:buChar char="•"/>
              <a:defRPr/>
            </a:pPr>
            <a:r>
              <a:rPr lang="en-US" dirty="0"/>
              <a:t>And Item frequency greater than 1%  is the number of times the bid item was bid significantly lower than the estimate.</a:t>
            </a:r>
          </a:p>
          <a:p>
            <a:pPr marL="171844" indent="-171844" defTabSz="916503">
              <a:buFont typeface="Arial" panose="020B0604020202020204" pitchFamily="34" charset="0"/>
              <a:buChar char="•"/>
              <a:defRPr/>
            </a:pPr>
            <a:r>
              <a:rPr lang="en-US" dirty="0"/>
              <a:t>The items difference and precent difference columns are negative since bid prices are lower.</a:t>
            </a:r>
          </a:p>
          <a:p>
            <a:pPr marL="171844" indent="-171844" defTabSz="916503">
              <a:buFont typeface="Arial" panose="020B0604020202020204" pitchFamily="34" charset="0"/>
              <a:buChar char="•"/>
              <a:defRPr/>
            </a:pPr>
            <a:endParaRPr lang="en-US" dirty="0"/>
          </a:p>
          <a:p>
            <a:pPr defTabSz="916503">
              <a:defRPr/>
            </a:pPr>
            <a:r>
              <a:rPr lang="en-US" dirty="0"/>
              <a:t>SPVs are commonly on both top item lists and are more difficult to estimate. If possible, I would use a modified special instead of an SPV if there is only a minor change for the item. These are very common in large contracts.</a:t>
            </a:r>
          </a:p>
          <a:p>
            <a:pPr defTabSz="916503">
              <a:defRPr/>
            </a:pPr>
            <a:endParaRPr lang="en-US" dirty="0"/>
          </a:p>
          <a:p>
            <a:pPr defTabSz="916503">
              <a:defRPr/>
            </a:pPr>
            <a:r>
              <a:rPr lang="en-US" dirty="0"/>
              <a:t>You are likely surprised to see Base Aggregate Dense, Breaker Run and Excavation Common items on this list. In large contracts, the items often receive unbalanced bids and are bid a penny. This is frustrating, but a mathematically unbalanced bid is legal. It still does not hurt to check to see if prices in your area have been lower than expected if you increased your estimate too much for these items, especially since there are more than a few times of item frequency greater than 1%. </a:t>
            </a:r>
          </a:p>
          <a:p>
            <a:pPr defTabSz="916503">
              <a:defRPr/>
            </a:pPr>
            <a:endParaRPr lang="en-US" dirty="0"/>
          </a:p>
          <a:p>
            <a:pPr defTabSz="916503">
              <a:defRPr/>
            </a:pPr>
            <a:r>
              <a:rPr lang="en-US" dirty="0"/>
              <a:t>The last item I want to talk about is Mobilization. The top item on both lists is Mobilization, which is a difficult item to estimate. Mobilization costs make up a larger percentage of the work in small and large proposals. The Similar Projects Tool does a good job at helping you figure out what percentage you should use.  Be sure to use the correct formula for calculating mobilization amounts using percentages. Page 20 of FDM 19-5 under Unit Price Guidance explains how to calculate percentage items. The estimate total needs to be calculated before the mobilization amount. </a:t>
            </a:r>
            <a:r>
              <a:rPr lang="en-US"/>
              <a:t>Otherwise, your mobilization estimate is going to be too small.</a:t>
            </a:r>
            <a:endParaRPr lang="en-US" dirty="0"/>
          </a:p>
          <a:p>
            <a:pPr defTabSz="916503">
              <a:defRPr/>
            </a:pPr>
            <a:endParaRPr lang="en-US" dirty="0"/>
          </a:p>
          <a:p>
            <a:pPr defTabSz="916503">
              <a:defRPr/>
            </a:pPr>
            <a:r>
              <a:rPr lang="en-US" dirty="0"/>
              <a:t>That is everything I want to share today about item trends.</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15</a:t>
            </a:fld>
            <a:endParaRPr lang="en-US"/>
          </a:p>
        </p:txBody>
      </p:sp>
    </p:spTree>
    <p:extLst>
      <p:ext uri="{BB962C8B-B14F-4D97-AF65-F5344CB8AC3E}">
        <p14:creationId xmlns:p14="http://schemas.microsoft.com/office/powerpoint/2010/main" val="16948766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Similar Projects tool file was recently updated with a new feature. A Copy Proposal IDs for Bid Express Button has been added. Honestly, I am very excited about this new feature, and a special thanks to Tou Yang in the NW Region for creating this macro. The Copy Proposal IDs for BidX Button allows you to copy the filtered proposal IDs into your clipboard. After pressing this button, the list of filtered proposals is copied into your clipboard, and you can paste the proposal IDs in the Proposal Items Field of Bid Tab Analysis in Bid Express.</a:t>
            </a:r>
          </a:p>
          <a:p>
            <a:endParaRPr lang="en-US" dirty="0"/>
          </a:p>
          <a:p>
            <a:r>
              <a:rPr lang="en-US" dirty="0"/>
              <a:t>You can now separate Bid Express search results between Bridge Replacements and Bridge Rehabilitations for structure items after filtering between these projects in the Similar Projects Tool.</a:t>
            </a:r>
          </a:p>
          <a:p>
            <a:r>
              <a:rPr lang="en-US" dirty="0"/>
              <a:t>You can now separate reconstruction or resurfacing and pavement replacements for sidewalk, earthwork and aggregates.</a:t>
            </a:r>
          </a:p>
          <a:p>
            <a:r>
              <a:rPr lang="en-US" dirty="0"/>
              <a:t>Broad filters are recommended, but in some instances, you may want to use a short proposal list but then use broad item description searches in Bid Express. There are a lot of characteristics to filter projects in Similar Projects Tool, especially in the Data Sheet. I am really sure I am only scratching the surface for this feature, so please check it out and let me know if you find innovative ways to use this feature or if there are any issues. </a:t>
            </a:r>
          </a:p>
          <a:p>
            <a:endParaRPr lang="en-US" dirty="0"/>
          </a:p>
          <a:p>
            <a:r>
              <a:rPr lang="en-US" dirty="0"/>
              <a:t>The Copy Proposal IDs for Bid Express Button has been added to the Filters, Results and Data Sheets. And using any of the buttons will yield the same proposal list currently filtered.</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16</a:t>
            </a:fld>
            <a:endParaRPr lang="en-US"/>
          </a:p>
        </p:txBody>
      </p:sp>
    </p:spTree>
    <p:extLst>
      <p:ext uri="{BB962C8B-B14F-4D97-AF65-F5344CB8AC3E}">
        <p14:creationId xmlns:p14="http://schemas.microsoft.com/office/powerpoint/2010/main" val="36173215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 screen capture for where to paste the proposal IDs in the Proposal Items Field. It’s where the red arrow is pointing. The proposal IDs are pasted and separated by commas.</a:t>
            </a:r>
          </a:p>
          <a:p>
            <a:endParaRPr lang="en-US" dirty="0"/>
          </a:p>
          <a:p>
            <a:r>
              <a:rPr lang="en-US" dirty="0"/>
              <a:t>Unfortunately, you must enter an item number or a portion of an item number for searches to obtain results, when using the Proposal Items Field. You may enter information in the Item and Description Field, but you must enter something in the Item Field at the blue arrow.  If you only enter information in the Description Field, the search results will not work. InfoTech who maintains Bid Express is aware of the issue. They can replicate the problem, and they are working on it.</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17</a:t>
            </a:fld>
            <a:endParaRPr lang="en-US"/>
          </a:p>
        </p:txBody>
      </p:sp>
    </p:spTree>
    <p:extLst>
      <p:ext uri="{BB962C8B-B14F-4D97-AF65-F5344CB8AC3E}">
        <p14:creationId xmlns:p14="http://schemas.microsoft.com/office/powerpoint/2010/main" val="3314375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Bid Express User Guide has been updated. It is linked under Bid Express in the Primary Tools Section in page 13 of FDM 19-5.</a:t>
            </a:r>
          </a:p>
          <a:p>
            <a:r>
              <a:rPr lang="en-US" dirty="0"/>
              <a:t>It is also linked in the Estimating Tools Page, but it makes the most sense to find it in the FDM, since that is where we should be looking for construction estimate guidance.</a:t>
            </a:r>
          </a:p>
          <a:p>
            <a:endParaRPr lang="en-US" dirty="0"/>
          </a:p>
          <a:p>
            <a:r>
              <a:rPr lang="en-US" dirty="0"/>
              <a:t>The Bid Express User Guide currently has 29 pages but hold on. It’s not as overwhelming as it seems. The first page is the table of contents. If you’re new to Bid Express or would like a refresher, Start Up and Bid Express Overview information is provided in pages two and three.</a:t>
            </a:r>
          </a:p>
          <a:p>
            <a:endParaRPr lang="en-US" dirty="0"/>
          </a:p>
          <a:p>
            <a:r>
              <a:rPr lang="en-US" dirty="0"/>
              <a:t>Pages four through seven contains guidance for looking up up bid history and bid tabulations. Guidance for what to enter in bid history fields in Bid Tab Analysis and steps to review and obtain bid tabulation results.</a:t>
            </a:r>
          </a:p>
          <a:p>
            <a:endParaRPr lang="en-US" dirty="0"/>
          </a:p>
          <a:p>
            <a:r>
              <a:rPr lang="en-US" dirty="0"/>
              <a:t>I strongly recommend everyone who develops construction estimates review these pages to ensure we are all using Bid Express properly and efficiently. I know a lot of us developed our own ways of reviewing bid tabs in Bid Express. I have seen some… creative ways people search for results in Estimate Documentation from experienced and new design engineers. So please review at least this portion of the Bid Express User Guide. Spending 15 minutes or less reviewing this portion of the guide is very beneficial.</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18</a:t>
            </a:fld>
            <a:endParaRPr lang="en-US"/>
          </a:p>
        </p:txBody>
      </p:sp>
    </p:spTree>
    <p:extLst>
      <p:ext uri="{BB962C8B-B14F-4D97-AF65-F5344CB8AC3E}">
        <p14:creationId xmlns:p14="http://schemas.microsoft.com/office/powerpoint/2010/main" val="13803128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Pages eight through 24 contain tips and tricks for using Bid Express. The reason this portion of the guide is so big is because it contains step-by-step guides with screen captures.</a:t>
            </a:r>
          </a:p>
          <a:p>
            <a:r>
              <a:rPr lang="en-US" dirty="0"/>
              <a:t>Depending on what you need, we have three step-by-step guides to find proposal, project or bid information with any project or structure ID; A guide to find structure information; and a guide to filter and graph Bid Tab Analysis results in Excel. </a:t>
            </a:r>
          </a:p>
          <a:p>
            <a:endParaRPr lang="en-US" dirty="0"/>
          </a:p>
          <a:p>
            <a:r>
              <a:rPr lang="en-US" dirty="0"/>
              <a:t>For filtering and graphing Bid Tab Analysis results in Excel, a regression curve is created in Excel. Additional effort is required to use Excel. This method is recommended for quantifiable significant items and is not worthwhile for non-significant items.  It is very beneficial for broad searches in Bid Express and aggregating the results in Excel. I think it would be beneficial instead of performing multiple searches for the same item or reviewing major items of multiple projects. Broad searches could be done for all HMA mixes, same items with multiple units such as CY aggregate items often used in freeway contracts. Then, Excel can be used to aggregate the results or convert the items. An Excel example file is available, which is linked in the guide.</a:t>
            </a:r>
          </a:p>
          <a:p>
            <a:endParaRPr lang="en-US" dirty="0"/>
          </a:p>
          <a:p>
            <a:r>
              <a:rPr lang="en-US" dirty="0"/>
              <a:t>Pages 25 through 29 contains appendices for county and region map, and county and region codes that are referenced throughout the guide.</a:t>
            </a:r>
          </a:p>
          <a:p>
            <a:endParaRPr lang="en-US" dirty="0"/>
          </a:p>
          <a:p>
            <a:r>
              <a:rPr lang="en-US" dirty="0"/>
              <a:t>That’s everything I wanted to share for item trends and tool updates. Now Jill will speak for the rest the presentation starting with estimate accuracy.</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19</a:t>
            </a:fld>
            <a:endParaRPr lang="en-US"/>
          </a:p>
        </p:txBody>
      </p:sp>
    </p:spTree>
    <p:extLst>
      <p:ext uri="{BB962C8B-B14F-4D97-AF65-F5344CB8AC3E}">
        <p14:creationId xmlns:p14="http://schemas.microsoft.com/office/powerpoint/2010/main" val="5562729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6503">
              <a:defRPr/>
            </a:pPr>
            <a:r>
              <a:rPr lang="en-US" dirty="0"/>
              <a:t>The learning objective we are going to discuss today include the following:</a:t>
            </a:r>
          </a:p>
          <a:p>
            <a:pPr marL="171844" indent="-171844" defTabSz="916503">
              <a:buFont typeface="Arial" panose="020B0604020202020204" pitchFamily="34" charset="0"/>
              <a:buChar char="•"/>
              <a:defRPr/>
            </a:pPr>
            <a:r>
              <a:rPr lang="en-US" dirty="0"/>
              <a:t>Review current bidding trends with all the uncertainty revolving around the pandemic, material, and labor shortages.</a:t>
            </a:r>
          </a:p>
          <a:p>
            <a:pPr marL="171844" indent="-171844" defTabSz="916503">
              <a:buFont typeface="Arial" panose="020B0604020202020204" pitchFamily="34" charset="0"/>
              <a:buChar char="•"/>
              <a:defRPr/>
            </a:pPr>
            <a:r>
              <a:rPr lang="en-US" dirty="0"/>
              <a:t>Understand the latest estimating guidance and recommendations and learn where to find this information.</a:t>
            </a:r>
          </a:p>
          <a:p>
            <a:pPr marL="171844" indent="-171844" defTabSz="916503">
              <a:buFont typeface="Arial" panose="020B0604020202020204" pitchFamily="34" charset="0"/>
              <a:buChar char="•"/>
              <a:defRPr/>
            </a:pPr>
            <a:r>
              <a:rPr lang="en-US" dirty="0"/>
              <a:t>Learn about other guidance and recommendations that would make estimates more consistent and reliable.</a:t>
            </a:r>
          </a:p>
          <a:p>
            <a:pPr marL="171844" indent="-171844" defTabSz="916503">
              <a:buFont typeface="Arial" panose="020B0604020202020204" pitchFamily="34" charset="0"/>
              <a:buChar char="•"/>
              <a:defRPr/>
            </a:pPr>
            <a:endParaRPr lang="en-US" dirty="0"/>
          </a:p>
          <a:p>
            <a:pPr defTabSz="916503">
              <a:defRPr/>
            </a:pPr>
            <a:r>
              <a:rPr lang="en-US" dirty="0"/>
              <a:t>We also are going to share some guidance and information about Bid Express questions and answers and justification email responses.</a:t>
            </a:r>
          </a:p>
          <a:p>
            <a:pPr defTabSz="916503">
              <a:defRPr/>
            </a:pPr>
            <a:endParaRPr lang="en-US" dirty="0"/>
          </a:p>
          <a:p>
            <a:pPr defTabSz="916503">
              <a:defRPr/>
            </a:pPr>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2</a:t>
            </a:fld>
            <a:endParaRPr lang="en-US"/>
          </a:p>
        </p:txBody>
      </p:sp>
    </p:spTree>
    <p:extLst>
      <p:ext uri="{BB962C8B-B14F-4D97-AF65-F5344CB8AC3E}">
        <p14:creationId xmlns:p14="http://schemas.microsoft.com/office/powerpoint/2010/main" val="37402414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Next, I would like to talk about estimate accuracy. This graph illustrates the estimate accuracy by proposal. The orange line shows the estimate accuracy for each letting, and the blue line shows the cumulative estimate accuracy for the fiscal year. So far in FY22, we have achieved an estimate accuracy of 60% when evaluating the lettings by proposal. Considering all the drastic price changes, this is very good. Good job everyone.</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20</a:t>
            </a:fld>
            <a:endParaRPr lang="en-US"/>
          </a:p>
        </p:txBody>
      </p:sp>
    </p:spTree>
    <p:extLst>
      <p:ext uri="{BB962C8B-B14F-4D97-AF65-F5344CB8AC3E}">
        <p14:creationId xmlns:p14="http://schemas.microsoft.com/office/powerpoint/2010/main" val="29423866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also track estimate accuracy by proposals </a:t>
            </a:r>
            <a:r>
              <a:rPr lang="en-US" b="1" dirty="0"/>
              <a:t>dollars </a:t>
            </a:r>
            <a:r>
              <a:rPr lang="en-US" b="1" strike="noStrike" dirty="0"/>
              <a:t>estimated</a:t>
            </a:r>
            <a:r>
              <a:rPr lang="en-US" b="1" dirty="0"/>
              <a:t> within 10% of the low bid</a:t>
            </a:r>
            <a:r>
              <a:rPr lang="en-US" dirty="0"/>
              <a:t>. It’s currently not a performance measure, but it may be considered in the future since it can be a more reliable indicator of program stability.</a:t>
            </a:r>
          </a:p>
          <a:p>
            <a:r>
              <a:rPr lang="en-US" dirty="0"/>
              <a:t>So far in FY22, 47% of proposal dollar amounts </a:t>
            </a:r>
            <a:r>
              <a:rPr lang="en-US" b="1" dirty="0"/>
              <a:t>were </a:t>
            </a:r>
            <a:r>
              <a:rPr lang="en-US" b="1" strike="noStrike" dirty="0"/>
              <a:t>estimated</a:t>
            </a:r>
            <a:r>
              <a:rPr lang="en-US" b="1" dirty="0"/>
              <a:t>  within 10% of the low bid</a:t>
            </a:r>
            <a:r>
              <a:rPr lang="en-US" dirty="0"/>
              <a:t>. When compared to the previous values, it means that larger projects are not estimated as accurately as small ones. The entire state is struggling with estimating these large projects.</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21</a:t>
            </a:fld>
            <a:endParaRPr lang="en-US"/>
          </a:p>
        </p:txBody>
      </p:sp>
    </p:spTree>
    <p:extLst>
      <p:ext uri="{BB962C8B-B14F-4D97-AF65-F5344CB8AC3E}">
        <p14:creationId xmlns:p14="http://schemas.microsoft.com/office/powerpoint/2010/main" val="14669738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estimate accuracy graphs by program so far for this fiscal year and for the last five complete fiscal years. On the left is Local Program, center is State Highway Rehabilitation and Majors on the right. </a:t>
            </a:r>
          </a:p>
          <a:p>
            <a:endParaRPr lang="en-US" dirty="0"/>
          </a:p>
          <a:p>
            <a:r>
              <a:rPr lang="en-US" dirty="0"/>
              <a:t>So far in FY 2022, Local Program has the best estimate accuracy at 68% by proposal and 75% by dollar amounts. SHR also has a  good estimate accuracy at 55% by proposal and 54% by dollars. Proposals in the Majors program have been struggling with estimate accuracy at 25% by proposal and 2% by dollars. </a:t>
            </a:r>
            <a:r>
              <a:rPr lang="en-US" strike="sngStrike" dirty="0"/>
              <a:t>Local program contracts are typically smaller, and larger contracts are typically in the Majors Program.</a:t>
            </a:r>
          </a:p>
          <a:p>
            <a:endParaRPr lang="en-US" dirty="0"/>
          </a:p>
          <a:p>
            <a:r>
              <a:rPr lang="en-US" dirty="0"/>
              <a:t>These trends are consistent for small, medium and large contracts. As the projects get larger, in FY 22, estimate accuracy decreases, and there has been significant issues estimating projects more than $20 million. I would recommend that any large projects, especially those that are more than $20 million, go through a more thorough estimate review.</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22</a:t>
            </a:fld>
            <a:endParaRPr lang="en-US"/>
          </a:p>
        </p:txBody>
      </p:sp>
    </p:spTree>
    <p:extLst>
      <p:ext uri="{BB962C8B-B14F-4D97-AF65-F5344CB8AC3E}">
        <p14:creationId xmlns:p14="http://schemas.microsoft.com/office/powerpoint/2010/main" val="18064354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start of FDM 19-5-5, Guidance for Construction Estimates, explains the importance of reliable estimates. </a:t>
            </a:r>
          </a:p>
          <a:p>
            <a:endParaRPr lang="en-US" dirty="0"/>
          </a:p>
          <a:p>
            <a:r>
              <a:rPr lang="en-US" b="1" i="1" baseline="0" dirty="0"/>
              <a:t>Your estimate should be based upon current construction costs and requirements of the project, not on how much the department feels would be appropriate to pay based upon past or original estimates.</a:t>
            </a:r>
            <a:endParaRPr lang="en-US" b="1" dirty="0"/>
          </a:p>
          <a:p>
            <a:endParaRPr lang="en-US" dirty="0"/>
          </a:p>
          <a:p>
            <a:r>
              <a:rPr lang="en-US" dirty="0"/>
              <a:t>WisDOT’s program stability depends on reliable estimates. Project programming is based on the estimated cost of a project. WisDOT also balances project attributes, such as Concrete, Asphalt and Structures, to ensure optimum workload distribution between regions during the fiscal year   A reliable estimate allows WisDOT to make the best decisions with available funding.</a:t>
            </a:r>
          </a:p>
          <a:p>
            <a:endParaRPr lang="en-US" dirty="0"/>
          </a:p>
          <a:p>
            <a:pPr defTabSz="916503">
              <a:defRPr/>
            </a:pPr>
            <a:r>
              <a:rPr lang="en-US" dirty="0"/>
              <a:t>If estimates are below the low bid extra funding will be required.  If the funding is not available, it may result in the proposal being rejected or requiring the department to delay work on other needed projects. Local municipalities or counties with smaller budgets are more sensitive unanticipated cost increases, which increases the likelihood of the contract being rejected.</a:t>
            </a:r>
          </a:p>
          <a:p>
            <a:pPr defTabSz="916503">
              <a:defRPr/>
            </a:pPr>
            <a:endParaRPr lang="en-US" dirty="0"/>
          </a:p>
          <a:p>
            <a:pPr defTabSz="916503">
              <a:defRPr/>
            </a:pPr>
            <a:r>
              <a:rPr lang="en-US" dirty="0"/>
              <a:t>If estimates are above the low bid, it also create issues. The let savings may be fine for YOUR project. However, the state has budgeted a certain amount for the project, and if the project is bid much lower, more projects will need to be advanced to ensure the budgeted state program is spent. The advanced projects likely will be moved to unfavorable lettings at the end if the FY in late spring or early summer. If you look at FDM 19-5 Attachment 5.1, you will see that is typically the worst time to let projects.</a:t>
            </a:r>
          </a:p>
          <a:p>
            <a:pPr defTabSz="916503">
              <a:defRPr/>
            </a:pPr>
            <a:endParaRPr lang="en-US" dirty="0"/>
          </a:p>
          <a:p>
            <a:pPr defTabSz="916503">
              <a:defRPr/>
            </a:pPr>
            <a:endParaRPr lang="en-US" dirty="0"/>
          </a:p>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23</a:t>
            </a:fld>
            <a:endParaRPr lang="en-US"/>
          </a:p>
        </p:txBody>
      </p:sp>
    </p:spTree>
    <p:extLst>
      <p:ext uri="{BB962C8B-B14F-4D97-AF65-F5344CB8AC3E}">
        <p14:creationId xmlns:p14="http://schemas.microsoft.com/office/powerpoint/2010/main" val="7606239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6503">
              <a:defRPr/>
            </a:pPr>
            <a:r>
              <a:rPr lang="en-US" dirty="0"/>
              <a:t>I know you will not spend as much time developing your estimates compared to other deliverables such as the DSR, plans and specials. But a reliable and consistent construction estimate is very critical when you are trying to schedule your project, letting your project, and successfully awarding your project to a contractor for construction.</a:t>
            </a:r>
            <a:endParaRPr lang="en-US" i="0" dirty="0"/>
          </a:p>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24</a:t>
            </a:fld>
            <a:endParaRPr lang="en-US"/>
          </a:p>
        </p:txBody>
      </p:sp>
    </p:spTree>
    <p:extLst>
      <p:ext uri="{BB962C8B-B14F-4D97-AF65-F5344CB8AC3E}">
        <p14:creationId xmlns:p14="http://schemas.microsoft.com/office/powerpoint/2010/main" val="15267191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6503">
              <a:defRPr/>
            </a:pPr>
            <a:r>
              <a:rPr lang="en-US" dirty="0"/>
              <a:t>The FDM 19-5-5 was completely overhauled as part of the May 2021 updates. The overall guidance remained the same. However, 19-5-5 has a much better flow which makes it easier for new designers to successfully develop estimates with minimal additional guidance. </a:t>
            </a:r>
          </a:p>
          <a:p>
            <a:endParaRPr lang="en-US" dirty="0"/>
          </a:p>
          <a:p>
            <a:r>
              <a:rPr lang="en-US" dirty="0"/>
              <a:t>The additional content that can be found on the estimating webpages was added to FDM 19-5-5. This includes the confidentiality memo and information about the estimating user group.</a:t>
            </a:r>
          </a:p>
          <a:p>
            <a:r>
              <a:rPr lang="en-US" dirty="0"/>
              <a:t>The confidentiality memo explains that a construction estimate is always confidential, the contractor's bid tab information is confidential until the proposal is awarded.  The memo also provides insight on why confidentiality of this information is important to the bidding process.</a:t>
            </a:r>
          </a:p>
          <a:p>
            <a:endParaRPr lang="en-US" dirty="0"/>
          </a:p>
          <a:p>
            <a:r>
              <a:rPr lang="en-US" dirty="0"/>
              <a:t>The objective of The Estimating Users Group is to review, develop and recommend WisDOT procedures and best practices on cost estimating for projects. Under the leadership of the Proposal Management Section in the Bureau of Project Development, members from each region work together to develop construction estimate training, maintain the Estimating Webpages and maintain most of FDM 19-5.</a:t>
            </a:r>
          </a:p>
          <a:p>
            <a:endParaRPr lang="en-US" dirty="0"/>
          </a:p>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25</a:t>
            </a:fld>
            <a:endParaRPr lang="en-US"/>
          </a:p>
        </p:txBody>
      </p:sp>
    </p:spTree>
    <p:extLst>
      <p:ext uri="{BB962C8B-B14F-4D97-AF65-F5344CB8AC3E}">
        <p14:creationId xmlns:p14="http://schemas.microsoft.com/office/powerpoint/2010/main" val="28788293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Following the section on the Estimating Users Group, the next new section of the FDM is the Estimate Types and Components Section.  This section explains that the Department primarily uses bid-based estimating’ which uses historical bid data to develop estimates. </a:t>
            </a:r>
          </a:p>
          <a:p>
            <a:endParaRPr lang="en-US" dirty="0"/>
          </a:p>
          <a:p>
            <a:r>
              <a:rPr lang="en-US" dirty="0"/>
              <a:t>The Department also uses Cost-based estimating, which creates an estimate like a contractor would.  Cost-based estimates are usually done for items with little or no bid history and very few similar items. The Cost-based estimate guidance has been greatly expanded using AASHTO’s Practical Guide to Cost Estimating and experience from construction staff. Cost-based estimating elements include labor, equipment, materials, overhead and profit. Each element of the guidance contains basic information on the process and where to find more information. </a:t>
            </a:r>
          </a:p>
          <a:p>
            <a:endParaRPr lang="en-US" dirty="0"/>
          </a:p>
          <a:p>
            <a:r>
              <a:rPr lang="en-US" dirty="0"/>
              <a:t>Estimate components include the various types of bid items including Standard Items, STSP Items and SPV items. Links to the relevant FDM sections and webpages are provided. </a:t>
            </a:r>
          </a:p>
          <a:p>
            <a:r>
              <a:rPr lang="en-US" dirty="0"/>
              <a:t>Allowance and Contingency items are defined from AASHTO’s Practical Guide to Cost Estimating. </a:t>
            </a:r>
          </a:p>
          <a:p>
            <a:pPr marL="171844" indent="-171844">
              <a:buFontTx/>
              <a:buChar char="-"/>
            </a:pPr>
            <a:r>
              <a:rPr lang="en-US" dirty="0"/>
              <a:t>An allowance item is a known part of the construction estimate, but standard items have not been quantified. Otherwise revered too as a known, unknowns.</a:t>
            </a:r>
          </a:p>
          <a:p>
            <a:pPr marL="171844" indent="-171844">
              <a:buFontTx/>
              <a:buChar char="-"/>
            </a:pPr>
            <a:r>
              <a:rPr lang="en-US" dirty="0"/>
              <a:t>A contingency item is an estimated cost associated with identified uncertainties. The uncertainties are usually identified through a risk assessment. Otherwise referred to as an unknown, unknowns.</a:t>
            </a:r>
          </a:p>
          <a:p>
            <a:endParaRPr lang="en-US" dirty="0"/>
          </a:p>
          <a:p>
            <a:endParaRPr lang="en-US" dirty="0"/>
          </a:p>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26</a:t>
            </a:fld>
            <a:endParaRPr lang="en-US"/>
          </a:p>
        </p:txBody>
      </p:sp>
    </p:spTree>
    <p:extLst>
      <p:ext uri="{BB962C8B-B14F-4D97-AF65-F5344CB8AC3E}">
        <p14:creationId xmlns:p14="http://schemas.microsoft.com/office/powerpoint/2010/main" val="992174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estimate and item types are defined, estimating tool resources are listed. </a:t>
            </a:r>
          </a:p>
          <a:p>
            <a:endParaRPr lang="en-US" dirty="0"/>
          </a:p>
          <a:p>
            <a:r>
              <a:rPr lang="en-US" dirty="0"/>
              <a:t>Descriptions for each tool have been updated. The description for each tool explains who created and updated the tool, what type of application is needed for each tool, credentials required </a:t>
            </a:r>
            <a:r>
              <a:rPr lang="en-US"/>
              <a:t>to use </a:t>
            </a:r>
            <a:r>
              <a:rPr lang="en-US" dirty="0"/>
              <a:t>each tool, and additional guidance or links to additional guidance for each tool.</a:t>
            </a:r>
          </a:p>
          <a:p>
            <a:endParaRPr lang="en-US" dirty="0"/>
          </a:p>
          <a:p>
            <a:r>
              <a:rPr lang="en-US" dirty="0"/>
              <a:t>The estimating tools section is now divided into two main sections, primary tools, and other tools and resources. </a:t>
            </a:r>
          </a:p>
          <a:p>
            <a:endParaRPr lang="en-US" dirty="0"/>
          </a:p>
          <a:p>
            <a:r>
              <a:rPr lang="en-US" dirty="0"/>
              <a:t>Primary tools list the main tools used by the department for developing construction estimates. Table 5.1 has been added, and it shows what estimating tools are most applicable for each item type defined in the previous section.</a:t>
            </a:r>
          </a:p>
          <a:p>
            <a:endParaRPr lang="en-US" dirty="0"/>
          </a:p>
          <a:p>
            <a:r>
              <a:rPr lang="en-US" dirty="0"/>
              <a:t>Other tools and resources provide additional resources that can be helpful in estimate development.</a:t>
            </a:r>
          </a:p>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27</a:t>
            </a:fld>
            <a:endParaRPr lang="en-US"/>
          </a:p>
        </p:txBody>
      </p:sp>
    </p:spTree>
    <p:extLst>
      <p:ext uri="{BB962C8B-B14F-4D97-AF65-F5344CB8AC3E}">
        <p14:creationId xmlns:p14="http://schemas.microsoft.com/office/powerpoint/2010/main" val="34879390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the new table in FDM 19-5-5. This table shows what primary tool should be used for each type of bid item.  </a:t>
            </a:r>
          </a:p>
          <a:p>
            <a:r>
              <a:rPr lang="en-US" dirty="0"/>
              <a:t>The various items are listed on the left, including allowance items, quantifiable items, lump sum items, and specific bid items. </a:t>
            </a:r>
          </a:p>
          <a:p>
            <a:r>
              <a:rPr lang="en-US" dirty="0"/>
              <a:t>The primary tools </a:t>
            </a:r>
            <a:r>
              <a:rPr lang="en-US" strike="sngStrike" dirty="0"/>
              <a:t>with similar </a:t>
            </a:r>
            <a:r>
              <a:rPr lang="en-US" dirty="0"/>
              <a:t>projects are listed across the top. </a:t>
            </a:r>
          </a:p>
          <a:p>
            <a:endParaRPr lang="en-US" dirty="0"/>
          </a:p>
          <a:p>
            <a:r>
              <a:rPr lang="en-US" dirty="0"/>
              <a:t>The matrix below shows what estimating tools should be used with each item type. </a:t>
            </a:r>
          </a:p>
          <a:p>
            <a:pPr marL="171844" indent="-171844">
              <a:buFontTx/>
              <a:buChar char="-"/>
            </a:pPr>
            <a:r>
              <a:rPr lang="en-US" dirty="0"/>
              <a:t>Black squares are recommended tools for each item type.</a:t>
            </a:r>
          </a:p>
          <a:p>
            <a:pPr marL="171844" indent="-171844">
              <a:buFontTx/>
              <a:buChar char="-"/>
            </a:pPr>
            <a:r>
              <a:rPr lang="en-US" dirty="0"/>
              <a:t>Gray squares are tools that work in some instances which are defined on the right. </a:t>
            </a:r>
          </a:p>
          <a:p>
            <a:r>
              <a:rPr lang="en-US" dirty="0"/>
              <a:t>These notes are expanded in the FDM.</a:t>
            </a:r>
          </a:p>
          <a:p>
            <a:pPr marL="171844" indent="-171844">
              <a:buFontTx/>
              <a:buChar char="-"/>
            </a:pPr>
            <a:r>
              <a:rPr lang="en-US" dirty="0"/>
              <a:t>Note one explains that similar projects are not an estimating tool but are used in estimate development.</a:t>
            </a:r>
          </a:p>
          <a:p>
            <a:pPr marL="171844" indent="-171844">
              <a:buFontTx/>
              <a:buChar char="-"/>
            </a:pPr>
            <a:r>
              <a:rPr lang="en-US" dirty="0"/>
              <a:t>Note two says Bid Express results may not be similarly scoped if there are similar SPV item descriptions. Similar projects likely are needed to find similarly scoped items.</a:t>
            </a:r>
          </a:p>
          <a:p>
            <a:pPr marL="171844" indent="-171844">
              <a:buFontTx/>
              <a:buChar char="-"/>
            </a:pPr>
            <a:r>
              <a:rPr lang="en-US" dirty="0"/>
              <a:t>Note three says Estimator should only be used in the NW and SE Regions, where bid prices are consistent throughout the region. Prices can vary significantly throughout the other regions.</a:t>
            </a:r>
          </a:p>
          <a:p>
            <a:pPr marL="171844" indent="-171844">
              <a:buFontTx/>
              <a:buChar char="-"/>
            </a:pPr>
            <a:r>
              <a:rPr lang="en-US" dirty="0"/>
              <a:t>Note four says similar project may not be in a similarly priced, geographic area with HMA pavement items. </a:t>
            </a:r>
          </a:p>
        </p:txBody>
      </p:sp>
      <p:sp>
        <p:nvSpPr>
          <p:cNvPr id="4" name="Header Placeholder 3"/>
          <p:cNvSpPr>
            <a:spLocks noGrp="1"/>
          </p:cNvSpPr>
          <p:nvPr>
            <p:ph type="hdr" sz="quarter"/>
          </p:nvPr>
        </p:nvSpPr>
        <p:spPr/>
        <p:txBody>
          <a:bodyPr/>
          <a:lstStyle/>
          <a:p>
            <a:r>
              <a:rPr lang="en-US"/>
              <a:t>Presentation Title</a:t>
            </a:r>
          </a:p>
        </p:txBody>
      </p:sp>
      <p:sp>
        <p:nvSpPr>
          <p:cNvPr id="5" name="Footer Placeholder 4"/>
          <p:cNvSpPr>
            <a:spLocks noGrp="1"/>
          </p:cNvSpPr>
          <p:nvPr>
            <p:ph type="ftr" sz="quarter" idx="4"/>
          </p:nvPr>
        </p:nvSpPr>
        <p:spPr/>
        <p:txBody>
          <a:bodyPr/>
          <a:lstStyle/>
          <a:p>
            <a:r>
              <a:rPr lang="en-US"/>
              <a:t>Wisconsin Department of Transportation</a:t>
            </a:r>
          </a:p>
        </p:txBody>
      </p:sp>
      <p:sp>
        <p:nvSpPr>
          <p:cNvPr id="6" name="Slide Number Placeholder 5"/>
          <p:cNvSpPr>
            <a:spLocks noGrp="1"/>
          </p:cNvSpPr>
          <p:nvPr>
            <p:ph type="sldNum" sz="quarter" idx="5"/>
          </p:nvPr>
        </p:nvSpPr>
        <p:spPr/>
        <p:txBody>
          <a:bodyPr/>
          <a:lstStyle/>
          <a:p>
            <a:fld id="{275C5B2A-C6C1-46CD-8323-5F37F4106C05}" type="slidenum">
              <a:rPr lang="en-US" smtClean="0"/>
              <a:t>28</a:t>
            </a:fld>
            <a:endParaRPr lang="en-US"/>
          </a:p>
        </p:txBody>
      </p:sp>
    </p:spTree>
    <p:extLst>
      <p:ext uri="{BB962C8B-B14F-4D97-AF65-F5344CB8AC3E}">
        <p14:creationId xmlns:p14="http://schemas.microsoft.com/office/powerpoint/2010/main" val="100499503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Estimating Webpages are the first of the “Other Tools and Resources” listed in FDM 19-5-5.5.2.   People from the Estimate Initiative and the Estimating Users Group worked together to develop training videos to guide people in estimate development.  The Estimate Training Webpage provides links to the videos. The training videos address the following topics: Estimate Documentation, Quantities 2 Plans and Estimating Webpages. Currently, Fred is working on a training video based upon FDM 19-5-5 and FDM 19-5-7 that will address estimate development. Once that is completed, he work on the Bid Express training video based upon the Bid Express User Guide.</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29</a:t>
            </a:fld>
            <a:endParaRPr lang="en-US"/>
          </a:p>
        </p:txBody>
      </p:sp>
    </p:spTree>
    <p:extLst>
      <p:ext uri="{BB962C8B-B14F-4D97-AF65-F5344CB8AC3E}">
        <p14:creationId xmlns:p14="http://schemas.microsoft.com/office/powerpoint/2010/main" val="15908566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6503">
              <a:defRPr/>
            </a:pPr>
            <a:r>
              <a:rPr lang="en-US" dirty="0"/>
              <a:t>A significant portion of what we will be discussing for items is in the Recent Trends Document. Recent Trends is linked in two places in the FDM, under Other Considerations of Project Characteristics on pg. 19 of FDM 19-5 and under Updating the estimate after PS&amp;E on pg. 24 of FDM 19-5.</a:t>
            </a:r>
          </a:p>
          <a:p>
            <a:pPr defTabSz="916503">
              <a:defRPr/>
            </a:pPr>
            <a:r>
              <a:rPr lang="en-US" dirty="0"/>
              <a:t>It is updated almost monthly, it contains the latest estimating item guidance, and the latest bidding trends.</a:t>
            </a:r>
          </a:p>
          <a:p>
            <a:pPr defTabSz="916503">
              <a:defRPr/>
            </a:pPr>
            <a:r>
              <a:rPr lang="en-US" dirty="0"/>
              <a:t>The latest bid item estimating guidance is eventually moved to FDM 19-5, pg. 19, Bid Item Estimating Guidance when I feel comfortable with the guidance in the recent rends document and the guidance is not for temporary trends.</a:t>
            </a:r>
          </a:p>
          <a:p>
            <a:pPr defTabSz="916503">
              <a:defRPr/>
            </a:pPr>
            <a:endParaRPr lang="en-US" dirty="0"/>
          </a:p>
          <a:p>
            <a:pPr defTabSz="916503">
              <a:defRPr/>
            </a:pPr>
            <a:r>
              <a:rPr lang="en-US" dirty="0"/>
              <a:t>For item trends, the first thing I am going to show are commodity trends, then I will share some additional information about estimating asphalt pavement items, milling, concrete masonry and how to review the Top Items Bid Above and Below Estimate Tables of the Recent Trends Document. </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3</a:t>
            </a:fld>
            <a:endParaRPr lang="en-US"/>
          </a:p>
        </p:txBody>
      </p:sp>
    </p:spTree>
    <p:extLst>
      <p:ext uri="{BB962C8B-B14F-4D97-AF65-F5344CB8AC3E}">
        <p14:creationId xmlns:p14="http://schemas.microsoft.com/office/powerpoint/2010/main" val="401001211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Tools and Resources,  the Construction Estimate Development Section has been reorganized to better match the Estimate Documentation Report.  The subsections within the Construction Estimate Development Section include similar projects guidance, project characteristics, bid item estimating guidance, and unit price guidance. </a:t>
            </a:r>
          </a:p>
          <a:p>
            <a:r>
              <a:rPr lang="en-US" dirty="0"/>
              <a:t>It includes relevant content from past presentations, such as the attachment that shows recommended letting months by Improvement Strategy. </a:t>
            </a:r>
          </a:p>
          <a:p>
            <a:r>
              <a:rPr lang="en-US" dirty="0"/>
              <a:t>Bid item estimating guidance includes additional guidance for specific bid items such as Mobilization, milling and asphalt pavement items.</a:t>
            </a:r>
          </a:p>
          <a:p>
            <a:r>
              <a:rPr lang="en-US" dirty="0"/>
              <a:t>Unit price guidance includes rounding unit prices, regression price guidance, calculating percentage items such as allowance and mobilization items, blending unit prices, and adjusting unit prices using the Wisconsin DOT Chained Fisher Construction Cost Index.</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30</a:t>
            </a:fld>
            <a:endParaRPr lang="en-US"/>
          </a:p>
        </p:txBody>
      </p:sp>
    </p:spTree>
    <p:extLst>
      <p:ext uri="{BB962C8B-B14F-4D97-AF65-F5344CB8AC3E}">
        <p14:creationId xmlns:p14="http://schemas.microsoft.com/office/powerpoint/2010/main" val="47311738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attachment 5.1 of 19-5. This is only a portion of the table, but what is shown includes recommended letting months by Improvement Strategy for all proposals and bridge related contracts. If the letting date can be moved and the letting still has capacity, I would recommend to move the project’s letting into a more favorable letting. Estimate prices will need to be increased if a project is let in a less favorable month. Estimator already adjusts regression prices by season and do not need to be increased.</a:t>
            </a:r>
          </a:p>
          <a:p>
            <a:endParaRPr lang="en-US" dirty="0"/>
          </a:p>
          <a:p>
            <a:r>
              <a:rPr lang="en-US" dirty="0"/>
              <a:t>The letting date does influence bid prices. Bids are typically higher in the spring and summer months. Contracts let closer to when work is scheduled to begin will see higher bid prices, and contractors are focused on their on-hand work. Competition decreases as contractors fill up with work before a construction season in April and May lettings, which leads to higher prices.</a:t>
            </a:r>
          </a:p>
          <a:p>
            <a:endParaRPr lang="en-US" dirty="0"/>
          </a:p>
          <a:p>
            <a:r>
              <a:rPr lang="en-US" dirty="0"/>
              <a:t>For contracts less than $10 million, November through March letting months have higher estimate accuracy or the bids are low. Contractors are concentrating on bidding for work in the next construction season and bid aggressively.</a:t>
            </a:r>
          </a:p>
          <a:p>
            <a:endParaRPr lang="en-US" dirty="0"/>
          </a:p>
          <a:p>
            <a:r>
              <a:rPr lang="en-US" dirty="0"/>
              <a:t>A contract more than $10 million usually can be in any letting month. Larger contractors who bid on larger contracts likely have dedicated staff for developing bids.</a:t>
            </a:r>
          </a:p>
        </p:txBody>
      </p:sp>
      <p:sp>
        <p:nvSpPr>
          <p:cNvPr id="4" name="Header Placeholder 3"/>
          <p:cNvSpPr>
            <a:spLocks noGrp="1"/>
          </p:cNvSpPr>
          <p:nvPr>
            <p:ph type="hdr" sz="quarter"/>
          </p:nvPr>
        </p:nvSpPr>
        <p:spPr/>
        <p:txBody>
          <a:bodyPr/>
          <a:lstStyle/>
          <a:p>
            <a:r>
              <a:rPr lang="en-US"/>
              <a:t>Presentation Title</a:t>
            </a:r>
          </a:p>
        </p:txBody>
      </p:sp>
      <p:sp>
        <p:nvSpPr>
          <p:cNvPr id="5" name="Footer Placeholder 4"/>
          <p:cNvSpPr>
            <a:spLocks noGrp="1"/>
          </p:cNvSpPr>
          <p:nvPr>
            <p:ph type="ftr" sz="quarter" idx="4"/>
          </p:nvPr>
        </p:nvSpPr>
        <p:spPr/>
        <p:txBody>
          <a:bodyPr/>
          <a:lstStyle/>
          <a:p>
            <a:r>
              <a:rPr lang="en-US"/>
              <a:t>Wisconsin Department of Transportation</a:t>
            </a:r>
          </a:p>
        </p:txBody>
      </p:sp>
      <p:sp>
        <p:nvSpPr>
          <p:cNvPr id="6" name="Slide Number Placeholder 5"/>
          <p:cNvSpPr>
            <a:spLocks noGrp="1"/>
          </p:cNvSpPr>
          <p:nvPr>
            <p:ph type="sldNum" sz="quarter" idx="5"/>
          </p:nvPr>
        </p:nvSpPr>
        <p:spPr/>
        <p:txBody>
          <a:bodyPr/>
          <a:lstStyle/>
          <a:p>
            <a:fld id="{275C5B2A-C6C1-46CD-8323-5F37F4106C05}" type="slidenum">
              <a:rPr lang="en-US" smtClean="0"/>
              <a:t>31</a:t>
            </a:fld>
            <a:endParaRPr lang="en-US"/>
          </a:p>
        </p:txBody>
      </p:sp>
    </p:spTree>
    <p:extLst>
      <p:ext uri="{BB962C8B-B14F-4D97-AF65-F5344CB8AC3E}">
        <p14:creationId xmlns:p14="http://schemas.microsoft.com/office/powerpoint/2010/main" val="387475772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guidance was added for updating construction estimates after PS&amp;E. The Recent Trends Document is linked again in this section.  Update your estimate prior to submittal of the PS&amp;E. Unit prices and quantities can also be updated when addressing comments from the plan reviewers.  Any updates to estimates after advertisement will require an addenda.</a:t>
            </a:r>
          </a:p>
          <a:p>
            <a:endParaRPr lang="en-US" dirty="0"/>
          </a:p>
          <a:p>
            <a:r>
              <a:rPr lang="en-US" dirty="0"/>
              <a:t>Guidance was revised concerning reaching out to contractor after the bid opening. Any outreach to contractors or industry should be completed through Bureau of Project Development, or BPD.  BPD will  work with the contracting associations to obtain information on biddability and constructability information for a proposal. This is consistent with FDM 11-5-1.2 for collaboration with industry during the design process.</a:t>
            </a:r>
          </a:p>
          <a:p>
            <a:endParaRPr lang="en-US" dirty="0"/>
          </a:p>
          <a:p>
            <a:r>
              <a:rPr lang="en-US" dirty="0"/>
              <a:t>A link to information concerning WisDOT’s Unbalanced Bid Analysis in the Construction and Materials Manual has been added. </a:t>
            </a:r>
          </a:p>
          <a:p>
            <a:endParaRPr lang="en-US" dirty="0"/>
          </a:p>
          <a:p>
            <a:r>
              <a:rPr lang="en-US" dirty="0"/>
              <a:t>Those are the major updates last year to FDM 19-5 Construction Estimates. </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32</a:t>
            </a:fld>
            <a:endParaRPr lang="en-US"/>
          </a:p>
        </p:txBody>
      </p:sp>
    </p:spTree>
    <p:extLst>
      <p:ext uri="{BB962C8B-B14F-4D97-AF65-F5344CB8AC3E}">
        <p14:creationId xmlns:p14="http://schemas.microsoft.com/office/powerpoint/2010/main" val="217053374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Next, I want to share some information about the Bid Express Questions and Answers. </a:t>
            </a:r>
          </a:p>
          <a:p>
            <a:endParaRPr lang="en-US" dirty="0"/>
          </a:p>
          <a:p>
            <a:r>
              <a:rPr lang="en-US" dirty="0"/>
              <a:t>Once a question has been submitted and published, the question will be forwarded by BPD staff to the appropriate Project Manager, Project Designer, and Supervisor as listed within the plan letter and FIIPs. The Project Staff will provide the answer within 5 business days or less to the Bid QA mailbox. See FDM 19-22-5.</a:t>
            </a:r>
          </a:p>
          <a:p>
            <a:endParaRPr lang="en-US" dirty="0"/>
          </a:p>
          <a:p>
            <a:r>
              <a:rPr lang="en-US" dirty="0"/>
              <a:t>Bureau staff are copied on questions, as needed, to ensure answers are consistent with state policy and common practice.  Discussions and analysis may occur, but we still need the answer within 5 business days. Please be mindful of the timeframe we will reach out to you again if time permits, however, it is in the best interest of the project to provide answers to the questions or issue and addendum if needed.</a:t>
            </a:r>
          </a:p>
          <a:p>
            <a:endParaRPr lang="en-US" dirty="0"/>
          </a:p>
          <a:p>
            <a:r>
              <a:rPr lang="en-US" dirty="0"/>
              <a:t>We recommend that all contractor questions go through Bid Express. If a contractor calls you refer them to the Bid Express site.  Contractors can ask questions whether or not they have an account with BidX.com.  </a:t>
            </a:r>
          </a:p>
          <a:p>
            <a:r>
              <a:rPr lang="en-US" dirty="0"/>
              <a:t>All contractors need to be aware of questions and answers from other contractors. The contractor that calls you, has no incentive to submit a question to Bid Express, and has a bid advantage if other contractors are not made aware of the question and response. </a:t>
            </a:r>
          </a:p>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33</a:t>
            </a:fld>
            <a:endParaRPr lang="en-US"/>
          </a:p>
        </p:txBody>
      </p:sp>
    </p:spTree>
    <p:extLst>
      <p:ext uri="{BB962C8B-B14F-4D97-AF65-F5344CB8AC3E}">
        <p14:creationId xmlns:p14="http://schemas.microsoft.com/office/powerpoint/2010/main" val="247481695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important to explain in the Justification? Why was the low bid significantly different that the project estimate?  Did you estimate one or more of the items using a cost based estimating process and forget to add the labor?  Did something change between PSE and the Letting?  For example, did a competitor buy out a potential second bidder or an aggregate supply.  You know the various aspects of the project when you are developing the estimate, for example, location, staging, environmental constraints,  Railroad issues, Utility concerns.  These should be factored into the estimate.  Be careful when using regression prices.  They do not necessarily consider cost impacts for the characteristics of your projects.</a:t>
            </a:r>
          </a:p>
          <a:p>
            <a:endParaRPr lang="en-US" dirty="0"/>
          </a:p>
          <a:p>
            <a:r>
              <a:rPr lang="en-US" dirty="0"/>
              <a:t>Safety.  We are looking for information on a documented safety concern that will be addressed with this project.  Please provide data such as a crash rate comparison to the statewide crash rate for similar roadways.</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34</a:t>
            </a:fld>
            <a:endParaRPr lang="en-US"/>
          </a:p>
        </p:txBody>
      </p:sp>
    </p:spTree>
    <p:extLst>
      <p:ext uri="{BB962C8B-B14F-4D97-AF65-F5344CB8AC3E}">
        <p14:creationId xmlns:p14="http://schemas.microsoft.com/office/powerpoint/2010/main" val="179571412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the project is rejected and relet, even 2 months later, what are the project impacts.  Are there environmental restrictions such as fish spawning and Cricket Frog windows that will require the project to be pushed an entire year.  If that occurs what coordination would need to be revisited?</a:t>
            </a:r>
          </a:p>
          <a:p>
            <a:endParaRPr lang="en-US" dirty="0"/>
          </a:p>
          <a:p>
            <a:r>
              <a:rPr lang="en-US" dirty="0"/>
              <a:t>Are there other projects in the area that will be impacted by a delay in the construction of this project?  Is the corridor being used as a detour for another project the following year?  Are municipal utilities being relocated as part of the project?  What are the impacts to the municipality if the project is delayed.   Was utility work completed earlier in anticipation of the surface being replaced in a specific timeframe?</a:t>
            </a:r>
          </a:p>
          <a:p>
            <a:endParaRPr lang="en-US" dirty="0"/>
          </a:p>
          <a:p>
            <a:r>
              <a:rPr lang="en-US" dirty="0"/>
              <a:t>Are there maintenance concerns along the project?  Will maintenance need to be completed on this corridor if the project does not move forward?  If so, what will be done and how much will it cost.</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35</a:t>
            </a:fld>
            <a:endParaRPr lang="en-US"/>
          </a:p>
        </p:txBody>
      </p:sp>
    </p:spTree>
    <p:extLst>
      <p:ext uri="{BB962C8B-B14F-4D97-AF65-F5344CB8AC3E}">
        <p14:creationId xmlns:p14="http://schemas.microsoft.com/office/powerpoint/2010/main" val="219322512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That is everything I wanted to cover today. If you have any questions or comments, feel free to ask now, email or call us using the contact information provided on the screen.</a:t>
            </a:r>
          </a:p>
          <a:p>
            <a:endParaRPr lang="en-US" dirty="0"/>
          </a:p>
          <a:p>
            <a:r>
              <a:rPr lang="en-US" dirty="0"/>
              <a:t>Thank you.</a:t>
            </a:r>
          </a:p>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36</a:t>
            </a:fld>
            <a:endParaRPr lang="en-US"/>
          </a:p>
        </p:txBody>
      </p:sp>
    </p:spTree>
    <p:extLst>
      <p:ext uri="{BB962C8B-B14F-4D97-AF65-F5344CB8AC3E}">
        <p14:creationId xmlns:p14="http://schemas.microsoft.com/office/powerpoint/2010/main" val="25275178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is iron and steel. National steel commodities have increased much faster to unprecedented amounts since January 2021. Bid prices for piling, rebar, steel railing and guardrail items have increased and have remained high. We expect prices to remain high and would recommend construction estimates for piling, rebar, steel rail and guardrail items to be increased to the upper range of historic values, especially if the contract is being let in the next year.</a:t>
            </a:r>
          </a:p>
          <a:p>
            <a:endParaRPr lang="en-US" dirty="0"/>
          </a:p>
          <a:p>
            <a:r>
              <a:rPr lang="en-US" dirty="0"/>
              <a:t>The Producer Price Index for Nationwide Iron and Steel for the past 10 years is shown. These trends are consistent in Steel Mill Products and Concrete Reinforcing Bars Producer Price Indices. The Producer Price Index Graphs are from FRED Economic Data Webpages and the data comes from the U.S. Bureau of Labor Statistics.</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4</a:t>
            </a:fld>
            <a:endParaRPr lang="en-US"/>
          </a:p>
        </p:txBody>
      </p:sp>
    </p:spTree>
    <p:extLst>
      <p:ext uri="{BB962C8B-B14F-4D97-AF65-F5344CB8AC3E}">
        <p14:creationId xmlns:p14="http://schemas.microsoft.com/office/powerpoint/2010/main" val="226564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the Producer Price Index of Cement for the last 10 years. There are similar trends with sand and gravel. As you can see there is a consistent increase each year and a slightly larger jump from December to January.  Nothing surprising or exciting here, but it’s good to know there is no drastic increase as we saw with steel.</a:t>
            </a:r>
          </a:p>
          <a:p>
            <a:endParaRPr lang="en-US" dirty="0"/>
          </a:p>
          <a:p>
            <a:r>
              <a:rPr lang="en-US" dirty="0"/>
              <a:t>On a side note, the Nationwide Producer Price Index for Construction Machinery and Equipment have similar trends.</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5</a:t>
            </a:fld>
            <a:endParaRPr lang="en-US"/>
          </a:p>
        </p:txBody>
      </p:sp>
    </p:spTree>
    <p:extLst>
      <p:ext uri="{BB962C8B-B14F-4D97-AF65-F5344CB8AC3E}">
        <p14:creationId xmlns:p14="http://schemas.microsoft.com/office/powerpoint/2010/main" val="722415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common item we use that contains cement and steel is concrete pipes. The Producer Price Index for Nationwide Concrete Pipe has increased at a higher rate last year, but not as drastic as steel. We have seen higher prices for concrete pipes, but the highest increases are usually due to deep pipes or pipes being completed a half at a time. So it’s something we should be aware of when developing estimates.</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6</a:t>
            </a:fld>
            <a:endParaRPr lang="en-US"/>
          </a:p>
        </p:txBody>
      </p:sp>
    </p:spTree>
    <p:extLst>
      <p:ext uri="{BB962C8B-B14F-4D97-AF65-F5344CB8AC3E}">
        <p14:creationId xmlns:p14="http://schemas.microsoft.com/office/powerpoint/2010/main" val="26105380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 a side note, Plastic Construction Products has a similar trend as steel.  We have noticed that PVC for sanitary and water have increased, and prices for these are extremely high if pipes are deep, in or near rock, or being done half at a time. </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7</a:t>
            </a:fld>
            <a:endParaRPr lang="en-US"/>
          </a:p>
        </p:txBody>
      </p:sp>
    </p:spTree>
    <p:extLst>
      <p:ext uri="{BB962C8B-B14F-4D97-AF65-F5344CB8AC3E}">
        <p14:creationId xmlns:p14="http://schemas.microsoft.com/office/powerpoint/2010/main" val="15759541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6503">
              <a:defRPr/>
            </a:pPr>
            <a:r>
              <a:rPr lang="en-US" dirty="0"/>
              <a:t>Here is a graph for the average price of No. 2 Diesel in Wisconsin for the past 10 years. The prices shown on this graph do not include gas taxes. In the last month, No. 2 Diesel increased to 2014 prices. Prices did increase a lot in a short amount of time, but prices have been this high before. Crude oil, asphalt and No. 2 Diesel all have similar trends. However, the nationwide increases are a little higher than 2012 to 2014 instead of a little below. Recent increases are not unprecedented and continue to increase.</a:t>
            </a:r>
          </a:p>
          <a:p>
            <a:endParaRPr lang="en-US" dirty="0"/>
          </a:p>
          <a:p>
            <a:r>
              <a:rPr lang="en-US" dirty="0"/>
              <a:t>Asphalt and any item sensitive to haul distances and fuel use will be affected. Items include earthwork, aggregate, concrete, and more. A larger factor for some price increases due to haul distance may be the growing trucking shortage in Wisconsin and nationwide.  Across the state, various shortages of commercially licensed drivers exist for garbage trucks, snowplows, buses, and lower attendance at trucking schools. Compensation packages have been increasing which would lead to higher prices. Projects that are remote, have limited site storage, or are more difficult to travel to such as an urban areas or bridge replacements with limited right-of-way, prices are going to be higher, and average prices should not be used.</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8</a:t>
            </a:fld>
            <a:endParaRPr lang="en-US"/>
          </a:p>
        </p:txBody>
      </p:sp>
    </p:spTree>
    <p:extLst>
      <p:ext uri="{BB962C8B-B14F-4D97-AF65-F5344CB8AC3E}">
        <p14:creationId xmlns:p14="http://schemas.microsoft.com/office/powerpoint/2010/main" val="19926060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 list of the commodities shown and mentioned. Links are provided in the file. </a:t>
            </a:r>
          </a:p>
          <a:p>
            <a:endParaRPr lang="en-US" dirty="0"/>
          </a:p>
          <a:p>
            <a:r>
              <a:rPr lang="en-US" dirty="0"/>
              <a:t>Commodities in bold are commodities that have increased much faster to unprecedented amounts since January 2021. Again, these include Iron and Steel, and Plastic Construction Products. And again, we believe the rising commodity costs affect rebar, piling, steel railing, guardrail and plastic pipes. Prices for these items are currently at the upper range of historic values.</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9</a:t>
            </a:fld>
            <a:endParaRPr lang="en-US"/>
          </a:p>
        </p:txBody>
      </p:sp>
    </p:spTree>
    <p:extLst>
      <p:ext uri="{BB962C8B-B14F-4D97-AF65-F5344CB8AC3E}">
        <p14:creationId xmlns:p14="http://schemas.microsoft.com/office/powerpoint/2010/main" val="41719338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mall two logos and multiple lines - blue">
    <p:spTree>
      <p:nvGrpSpPr>
        <p:cNvPr id="1" name=""/>
        <p:cNvGrpSpPr/>
        <p:nvPr/>
      </p:nvGrpSpPr>
      <p:grpSpPr>
        <a:xfrm>
          <a:off x="0" y="0"/>
          <a:ext cx="0" cy="0"/>
          <a:chOff x="0" y="0"/>
          <a:chExt cx="0" cy="0"/>
        </a:xfrm>
      </p:grpSpPr>
      <p:sp>
        <p:nvSpPr>
          <p:cNvPr id="12" name="Text Placeholder 8">
            <a:extLst>
              <a:ext uri="{FF2B5EF4-FFF2-40B4-BE49-F238E27FC236}">
                <a16:creationId xmlns:a16="http://schemas.microsoft.com/office/drawing/2014/main" id="{C17704C9-2248-40AD-8B76-4C21771460A1}"/>
              </a:ext>
            </a:extLst>
          </p:cNvPr>
          <p:cNvSpPr>
            <a:spLocks noGrp="1"/>
          </p:cNvSpPr>
          <p:nvPr>
            <p:ph type="body" sz="quarter" idx="10" hasCustomPrompt="1"/>
          </p:nvPr>
        </p:nvSpPr>
        <p:spPr>
          <a:xfrm>
            <a:off x="609600" y="525296"/>
            <a:ext cx="10972800" cy="2325813"/>
          </a:xfrm>
          <a:prstGeom prst="rect">
            <a:avLst/>
          </a:prstGeom>
        </p:spPr>
        <p:txBody>
          <a:bodyPr/>
          <a:lstStyle>
            <a:lvl1pPr marL="0" indent="0" algn="ctr">
              <a:lnSpc>
                <a:spcPts val="5800"/>
              </a:lnSpc>
              <a:spcBef>
                <a:spcPts val="0"/>
              </a:spcBef>
              <a:buNone/>
              <a:defRPr sz="5800" b="1">
                <a:solidFill>
                  <a:schemeClr val="bg1"/>
                </a:solidFill>
                <a:latin typeface="Arial Narrow" panose="020B0606020202030204" pitchFamily="34" charset="0"/>
              </a:defRPr>
            </a:lvl1pPr>
          </a:lstStyle>
          <a:p>
            <a:pPr lvl="0"/>
            <a:r>
              <a:rPr lang="en-US" dirty="0"/>
              <a:t>Presentation title line 1</a:t>
            </a:r>
            <a:br>
              <a:rPr lang="en-US" dirty="0"/>
            </a:br>
            <a:r>
              <a:rPr lang="en-US" dirty="0"/>
              <a:t>Line 2 optional</a:t>
            </a:r>
          </a:p>
        </p:txBody>
      </p:sp>
      <p:sp>
        <p:nvSpPr>
          <p:cNvPr id="13" name="Text Placeholder 8">
            <a:extLst>
              <a:ext uri="{FF2B5EF4-FFF2-40B4-BE49-F238E27FC236}">
                <a16:creationId xmlns:a16="http://schemas.microsoft.com/office/drawing/2014/main" id="{77155724-E905-445E-AC3A-818472EA3CFA}"/>
              </a:ext>
            </a:extLst>
          </p:cNvPr>
          <p:cNvSpPr>
            <a:spLocks noGrp="1"/>
          </p:cNvSpPr>
          <p:nvPr>
            <p:ph type="body" sz="quarter" idx="11" hasCustomPrompt="1"/>
          </p:nvPr>
        </p:nvSpPr>
        <p:spPr>
          <a:xfrm>
            <a:off x="609600" y="3354708"/>
            <a:ext cx="10972800" cy="1762044"/>
          </a:xfrm>
          <a:prstGeom prst="rect">
            <a:avLst/>
          </a:prstGeom>
        </p:spPr>
        <p:txBody>
          <a:bodyPr/>
          <a:lstStyle>
            <a:lvl1pPr marL="0" indent="0" algn="ctr">
              <a:lnSpc>
                <a:spcPts val="2700"/>
              </a:lnSpc>
              <a:spcBef>
                <a:spcPts val="0"/>
              </a:spcBef>
              <a:buNone/>
              <a:defRPr sz="2900" b="0">
                <a:solidFill>
                  <a:schemeClr val="bg1"/>
                </a:solidFill>
                <a:latin typeface="Arial Narrow" panose="020B0606020202030204" pitchFamily="34" charset="0"/>
              </a:defRPr>
            </a:lvl1pPr>
          </a:lstStyle>
          <a:p>
            <a:pPr lvl="0"/>
            <a:r>
              <a:rPr lang="en-US" dirty="0"/>
              <a:t>Name of conference or event</a:t>
            </a:r>
            <a:br>
              <a:rPr lang="en-US" dirty="0"/>
            </a:br>
            <a:r>
              <a:rPr lang="en-US" dirty="0"/>
              <a:t>Location, City, State</a:t>
            </a:r>
          </a:p>
        </p:txBody>
      </p:sp>
      <p:sp>
        <p:nvSpPr>
          <p:cNvPr id="14" name="Text Placeholder 12">
            <a:extLst>
              <a:ext uri="{FF2B5EF4-FFF2-40B4-BE49-F238E27FC236}">
                <a16:creationId xmlns:a16="http://schemas.microsoft.com/office/drawing/2014/main" id="{7A0048D5-6AFE-4260-8627-CDED70F43885}"/>
              </a:ext>
            </a:extLst>
          </p:cNvPr>
          <p:cNvSpPr>
            <a:spLocks noGrp="1"/>
          </p:cNvSpPr>
          <p:nvPr>
            <p:ph type="body" sz="quarter" idx="12" hasCustomPrompt="1"/>
          </p:nvPr>
        </p:nvSpPr>
        <p:spPr>
          <a:xfrm>
            <a:off x="609600" y="2548668"/>
            <a:ext cx="10972800" cy="661481"/>
          </a:xfrm>
          <a:prstGeom prst="rect">
            <a:avLst/>
          </a:prstGeom>
        </p:spPr>
        <p:txBody>
          <a:bodyPr/>
          <a:lstStyle>
            <a:lvl1pPr marL="0" indent="0" algn="ctr">
              <a:buNone/>
              <a:defRPr lang="en-US" sz="4000" b="0" dirty="0">
                <a:solidFill>
                  <a:srgbClr val="FFD966"/>
                </a:solidFill>
                <a:latin typeface="Arial Narrow" panose="020B0606020202030204" pitchFamily="34" charset="0"/>
              </a:defRPr>
            </a:lvl1pPr>
          </a:lstStyle>
          <a:p>
            <a:pPr lvl="0"/>
            <a:r>
              <a:rPr lang="en-US" dirty="0"/>
              <a:t>Title of presenter</a:t>
            </a:r>
          </a:p>
        </p:txBody>
      </p:sp>
      <p:sp>
        <p:nvSpPr>
          <p:cNvPr id="15" name="Text Placeholder 12">
            <a:extLst>
              <a:ext uri="{FF2B5EF4-FFF2-40B4-BE49-F238E27FC236}">
                <a16:creationId xmlns:a16="http://schemas.microsoft.com/office/drawing/2014/main" id="{E4D34EF8-7796-4C9C-B15B-CCB1C63239F7}"/>
              </a:ext>
            </a:extLst>
          </p:cNvPr>
          <p:cNvSpPr>
            <a:spLocks noGrp="1"/>
          </p:cNvSpPr>
          <p:nvPr>
            <p:ph type="body" sz="quarter" idx="13" hasCustomPrompt="1"/>
          </p:nvPr>
        </p:nvSpPr>
        <p:spPr>
          <a:xfrm>
            <a:off x="609600" y="2022831"/>
            <a:ext cx="10972800" cy="736600"/>
          </a:xfrm>
          <a:prstGeom prst="rect">
            <a:avLst/>
          </a:prstGeom>
        </p:spPr>
        <p:txBody>
          <a:bodyPr/>
          <a:lstStyle>
            <a:lvl1pPr marL="0" indent="0" algn="ctr">
              <a:buNone/>
              <a:defRPr lang="en-US" sz="4700" b="1" dirty="0">
                <a:solidFill>
                  <a:srgbClr val="FFD966"/>
                </a:solidFill>
                <a:latin typeface="Arial Narrow" panose="020B0606020202030204" pitchFamily="34" charset="0"/>
              </a:defRPr>
            </a:lvl1pPr>
          </a:lstStyle>
          <a:p>
            <a:pPr lvl="0"/>
            <a:r>
              <a:rPr lang="en-US" dirty="0"/>
              <a:t>Name of presenter</a:t>
            </a:r>
          </a:p>
        </p:txBody>
      </p:sp>
      <p:sp>
        <p:nvSpPr>
          <p:cNvPr id="16" name="Text Placeholder 12">
            <a:extLst>
              <a:ext uri="{FF2B5EF4-FFF2-40B4-BE49-F238E27FC236}">
                <a16:creationId xmlns:a16="http://schemas.microsoft.com/office/drawing/2014/main" id="{06B2D8AE-8AD5-42F4-B90C-94190CD83F4B}"/>
              </a:ext>
            </a:extLst>
          </p:cNvPr>
          <p:cNvSpPr>
            <a:spLocks noGrp="1"/>
          </p:cNvSpPr>
          <p:nvPr>
            <p:ph type="body" sz="quarter" idx="14" hasCustomPrompt="1"/>
          </p:nvPr>
        </p:nvSpPr>
        <p:spPr>
          <a:xfrm>
            <a:off x="609600" y="4276416"/>
            <a:ext cx="10972800" cy="736600"/>
          </a:xfrm>
          <a:prstGeom prst="rect">
            <a:avLst/>
          </a:prstGeom>
        </p:spPr>
        <p:txBody>
          <a:bodyPr/>
          <a:lstStyle>
            <a:lvl1pPr marL="0" indent="0" algn="ctr">
              <a:buNone/>
              <a:defRPr lang="en-US" sz="2500" b="1" dirty="0">
                <a:solidFill>
                  <a:srgbClr val="FFD966"/>
                </a:solidFill>
                <a:latin typeface="Arial Narrow" panose="020B0606020202030204" pitchFamily="34" charset="0"/>
              </a:defRPr>
            </a:lvl1pPr>
          </a:lstStyle>
          <a:p>
            <a:pPr lvl="0"/>
            <a:r>
              <a:rPr lang="en-US" dirty="0"/>
              <a:t>Month Day, Year</a:t>
            </a:r>
          </a:p>
        </p:txBody>
      </p:sp>
      <p:sp>
        <p:nvSpPr>
          <p:cNvPr id="20" name="Picture Placeholder 19">
            <a:extLst>
              <a:ext uri="{FF2B5EF4-FFF2-40B4-BE49-F238E27FC236}">
                <a16:creationId xmlns:a16="http://schemas.microsoft.com/office/drawing/2014/main" id="{ADEBFB67-53D0-49D1-9AA3-20F0462282DB}"/>
              </a:ext>
            </a:extLst>
          </p:cNvPr>
          <p:cNvSpPr>
            <a:spLocks noGrp="1"/>
          </p:cNvSpPr>
          <p:nvPr>
            <p:ph type="pic" sz="quarter" idx="15" hasCustomPrompt="1"/>
          </p:nvPr>
        </p:nvSpPr>
        <p:spPr>
          <a:xfrm>
            <a:off x="4578021" y="5261311"/>
            <a:ext cx="1371600" cy="1371600"/>
          </a:xfrm>
          <a:prstGeom prst="rect">
            <a:avLst/>
          </a:prstGeom>
        </p:spPr>
        <p:txBody>
          <a:bodyPr/>
          <a:lstStyle>
            <a:lvl1pPr marL="0" indent="0">
              <a:buNone/>
              <a:defRPr sz="1800"/>
            </a:lvl1pPr>
          </a:lstStyle>
          <a:p>
            <a:r>
              <a:rPr lang="en-US" dirty="0"/>
              <a:t>WisDOT Logo here</a:t>
            </a:r>
          </a:p>
        </p:txBody>
      </p:sp>
      <p:sp>
        <p:nvSpPr>
          <p:cNvPr id="10" name="Picture Placeholder 19">
            <a:extLst>
              <a:ext uri="{FF2B5EF4-FFF2-40B4-BE49-F238E27FC236}">
                <a16:creationId xmlns:a16="http://schemas.microsoft.com/office/drawing/2014/main" id="{6DC4AE82-0302-431F-A0ED-13D1C791795D}"/>
              </a:ext>
            </a:extLst>
          </p:cNvPr>
          <p:cNvSpPr>
            <a:spLocks noGrp="1"/>
          </p:cNvSpPr>
          <p:nvPr>
            <p:ph type="pic" sz="quarter" idx="16" hasCustomPrompt="1"/>
          </p:nvPr>
        </p:nvSpPr>
        <p:spPr>
          <a:xfrm>
            <a:off x="6471672" y="5261311"/>
            <a:ext cx="1371600" cy="1371600"/>
          </a:xfrm>
          <a:prstGeom prst="rect">
            <a:avLst/>
          </a:prstGeom>
        </p:spPr>
        <p:txBody>
          <a:bodyPr/>
          <a:lstStyle>
            <a:lvl1pPr marL="0" indent="0">
              <a:buNone/>
              <a:defRPr sz="1800"/>
            </a:lvl1pPr>
          </a:lstStyle>
          <a:p>
            <a:r>
              <a:rPr lang="en-US" dirty="0"/>
              <a:t>Logo 2 here</a:t>
            </a:r>
          </a:p>
        </p:txBody>
      </p:sp>
    </p:spTree>
    <p:extLst>
      <p:ext uri="{BB962C8B-B14F-4D97-AF65-F5344CB8AC3E}">
        <p14:creationId xmlns:p14="http://schemas.microsoft.com/office/powerpoint/2010/main" val="27730897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Example: Subhead and Bullets">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594360" y="594360"/>
            <a:ext cx="10972800" cy="1270528"/>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subhead and bullets</a:t>
            </a:r>
            <a:br>
              <a:rPr lang="en-US" dirty="0"/>
            </a:br>
            <a:r>
              <a:rPr lang="en-US" dirty="0"/>
              <a:t>Click here to edit headline</a:t>
            </a:r>
          </a:p>
        </p:txBody>
      </p:sp>
      <p:sp>
        <p:nvSpPr>
          <p:cNvPr id="5" name="Text Placeholder 2"/>
          <p:cNvSpPr>
            <a:spLocks noGrp="1"/>
          </p:cNvSpPr>
          <p:nvPr>
            <p:ph type="body" idx="1" hasCustomPrompt="1"/>
          </p:nvPr>
        </p:nvSpPr>
        <p:spPr>
          <a:xfrm>
            <a:off x="594360" y="1930401"/>
            <a:ext cx="10972800" cy="457200"/>
          </a:xfrm>
          <a:prstGeom prst="rect">
            <a:avLst/>
          </a:prstGeom>
        </p:spPr>
        <p:txBody>
          <a:bodyPr anchor="t" anchorCtr="0"/>
          <a:lstStyle>
            <a:lvl1pPr marL="0" indent="0" algn="ctr">
              <a:lnSpc>
                <a:spcPts val="3400"/>
              </a:lnSpc>
              <a:spcBef>
                <a:spcPts val="0"/>
              </a:spcBef>
              <a:buNone/>
              <a:defRPr sz="3600" b="1">
                <a:solidFill>
                  <a:srgbClr val="802F2D"/>
                </a:solidFill>
                <a:latin typeface="Arial Narrow" panose="020B0606020202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here to edit subhead</a:t>
            </a:r>
          </a:p>
        </p:txBody>
      </p:sp>
      <p:sp>
        <p:nvSpPr>
          <p:cNvPr id="6" name="Content Placeholder 2"/>
          <p:cNvSpPr>
            <a:spLocks noGrp="1"/>
          </p:cNvSpPr>
          <p:nvPr>
            <p:ph idx="13" hasCustomPrompt="1"/>
          </p:nvPr>
        </p:nvSpPr>
        <p:spPr>
          <a:xfrm>
            <a:off x="594360" y="2743200"/>
            <a:ext cx="10972800" cy="2991775"/>
          </a:xfrm>
          <a:prstGeom prst="rect">
            <a:avLst/>
          </a:prstGeom>
        </p:spPr>
        <p:txBody>
          <a:bodyPr/>
          <a:lstStyle>
            <a:lvl1pPr>
              <a:defRPr sz="3200" baseline="0">
                <a:solidFill>
                  <a:srgbClr val="00416A"/>
                </a:solidFill>
                <a:latin typeface="Arial Narrow" panose="020B0606020202030204" pitchFamily="34" charset="0"/>
              </a:defRPr>
            </a:lvl1pPr>
            <a:lvl2pPr marL="685800" indent="-228600">
              <a:buFont typeface="Wingdings" panose="05000000000000000000" pitchFamily="2" charset="2"/>
              <a:buChar char="§"/>
              <a:defRPr sz="2800" baseline="0">
                <a:solidFill>
                  <a:srgbClr val="802F2D"/>
                </a:solidFill>
                <a:latin typeface="Arial Narrow" panose="020B0606020202030204" pitchFamily="34" charset="0"/>
              </a:defRPr>
            </a:lvl2pPr>
            <a:lvl3pPr>
              <a:defRPr sz="2400" baseline="0">
                <a:solidFill>
                  <a:srgbClr val="00416A"/>
                </a:solidFill>
                <a:latin typeface="Arial Narrow" panose="020B0606020202030204" pitchFamily="34" charset="0"/>
              </a:defRPr>
            </a:lvl3pPr>
            <a:lvl4pPr marL="1657350" indent="-285750">
              <a:buFont typeface="Wingdings" panose="05000000000000000000" pitchFamily="2" charset="2"/>
              <a:buChar char="§"/>
              <a:defRPr sz="2200" baseline="0">
                <a:solidFill>
                  <a:srgbClr val="802F2D"/>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dirty="0"/>
              <a:t>Click here to edit bullet 1</a:t>
            </a:r>
          </a:p>
          <a:p>
            <a:pPr lvl="1"/>
            <a:r>
              <a:rPr lang="en-US" dirty="0"/>
              <a:t>Click here to edit bullet 2</a:t>
            </a:r>
          </a:p>
          <a:p>
            <a:pPr lvl="2"/>
            <a:r>
              <a:rPr lang="en-US" dirty="0"/>
              <a:t>Click here to edit bullet 3</a:t>
            </a:r>
          </a:p>
          <a:p>
            <a:pPr lvl="3"/>
            <a:r>
              <a:rPr lang="en-US" dirty="0"/>
              <a:t>Click here to edit bullet 4</a:t>
            </a:r>
          </a:p>
        </p:txBody>
      </p:sp>
    </p:spTree>
    <p:extLst>
      <p:ext uri="{BB962C8B-B14F-4D97-AF65-F5344CB8AC3E}">
        <p14:creationId xmlns:p14="http://schemas.microsoft.com/office/powerpoint/2010/main" val="3035851788"/>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xample subhead and paragraph">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594360" y="594360"/>
            <a:ext cx="10972800" cy="1270528"/>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subhead and paragraph</a:t>
            </a:r>
            <a:br>
              <a:rPr lang="en-US" dirty="0"/>
            </a:br>
            <a:r>
              <a:rPr lang="en-US" dirty="0"/>
              <a:t>Click here to edit headline</a:t>
            </a:r>
          </a:p>
        </p:txBody>
      </p:sp>
      <p:sp>
        <p:nvSpPr>
          <p:cNvPr id="4" name="Text Placeholder 2"/>
          <p:cNvSpPr>
            <a:spLocks noGrp="1"/>
          </p:cNvSpPr>
          <p:nvPr>
            <p:ph type="body" idx="1" hasCustomPrompt="1"/>
          </p:nvPr>
        </p:nvSpPr>
        <p:spPr>
          <a:xfrm>
            <a:off x="594360" y="1930401"/>
            <a:ext cx="10972800" cy="457200"/>
          </a:xfrm>
          <a:prstGeom prst="rect">
            <a:avLst/>
          </a:prstGeom>
        </p:spPr>
        <p:txBody>
          <a:bodyPr anchor="t" anchorCtr="0"/>
          <a:lstStyle>
            <a:lvl1pPr marL="0" indent="0" algn="ctr">
              <a:lnSpc>
                <a:spcPts val="3400"/>
              </a:lnSpc>
              <a:spcBef>
                <a:spcPts val="0"/>
              </a:spcBef>
              <a:buNone/>
              <a:defRPr sz="3600" b="1">
                <a:solidFill>
                  <a:srgbClr val="802F2D"/>
                </a:solidFill>
                <a:latin typeface="Arial Narrow" panose="020B0606020202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here to edit subhead</a:t>
            </a:r>
          </a:p>
        </p:txBody>
      </p:sp>
      <p:sp>
        <p:nvSpPr>
          <p:cNvPr id="5" name="Content Placeholder 2"/>
          <p:cNvSpPr>
            <a:spLocks noGrp="1"/>
          </p:cNvSpPr>
          <p:nvPr>
            <p:ph idx="13" hasCustomPrompt="1"/>
          </p:nvPr>
        </p:nvSpPr>
        <p:spPr>
          <a:xfrm>
            <a:off x="594360" y="2743201"/>
            <a:ext cx="10972800" cy="3055172"/>
          </a:xfrm>
          <a:prstGeom prst="rect">
            <a:avLst/>
          </a:prstGeom>
        </p:spPr>
        <p:txBody>
          <a:bodyPr/>
          <a:lstStyle>
            <a:lvl1pPr marL="0" indent="0">
              <a:lnSpc>
                <a:spcPts val="3100"/>
              </a:lnSpc>
              <a:buNone/>
              <a:defRPr baseline="0">
                <a:solidFill>
                  <a:srgbClr val="00416A"/>
                </a:solidFill>
                <a:latin typeface="Arial Narrow" panose="020B0606020202030204" pitchFamily="34" charset="0"/>
              </a:defRPr>
            </a:lvl1pPr>
            <a:lvl2pPr>
              <a:defRPr baseline="0">
                <a:solidFill>
                  <a:srgbClr val="DCC070"/>
                </a:solidFill>
                <a:latin typeface="Arial Narrow" panose="020B0606020202030204" pitchFamily="34" charset="0"/>
              </a:defRPr>
            </a:lvl2pPr>
            <a:lvl3pPr>
              <a:defRPr baseline="0">
                <a:solidFill>
                  <a:schemeClr val="bg1"/>
                </a:solidFill>
                <a:latin typeface="Arial Narrow" panose="020B0606020202030204" pitchFamily="34" charset="0"/>
              </a:defRPr>
            </a:lvl3pPr>
            <a:lvl4pPr>
              <a:defRPr baseline="0">
                <a:solidFill>
                  <a:srgbClr val="FFC000"/>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dirty="0"/>
              <a:t>Click here to edit paragraph.</a:t>
            </a:r>
          </a:p>
        </p:txBody>
      </p:sp>
    </p:spTree>
    <p:extLst>
      <p:ext uri="{BB962C8B-B14F-4D97-AF65-F5344CB8AC3E}">
        <p14:creationId xmlns:p14="http://schemas.microsoft.com/office/powerpoint/2010/main" val="613432053"/>
      </p:ext>
    </p:extLst>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21354197"/>
      </p:ext>
    </p:extLst>
  </p:cSld>
  <p:clrMapOvr>
    <a:masterClrMapping/>
  </p:clrMapOvr>
  <p:transition spd="slow">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Small logos with multiple lines gray">
    <p:spTree>
      <p:nvGrpSpPr>
        <p:cNvPr id="1" name=""/>
        <p:cNvGrpSpPr/>
        <p:nvPr/>
      </p:nvGrpSpPr>
      <p:grpSpPr>
        <a:xfrm>
          <a:off x="0" y="0"/>
          <a:ext cx="0" cy="0"/>
          <a:chOff x="0" y="0"/>
          <a:chExt cx="0" cy="0"/>
        </a:xfrm>
      </p:grpSpPr>
      <p:sp>
        <p:nvSpPr>
          <p:cNvPr id="2" name="Text Placeholder 8">
            <a:extLst>
              <a:ext uri="{FF2B5EF4-FFF2-40B4-BE49-F238E27FC236}">
                <a16:creationId xmlns:a16="http://schemas.microsoft.com/office/drawing/2014/main" id="{FDC6563F-0BC4-4AE4-BBC7-8196010DCFC3}"/>
              </a:ext>
            </a:extLst>
          </p:cNvPr>
          <p:cNvSpPr>
            <a:spLocks noGrp="1"/>
          </p:cNvSpPr>
          <p:nvPr>
            <p:ph type="body" sz="quarter" idx="10" hasCustomPrompt="1"/>
          </p:nvPr>
        </p:nvSpPr>
        <p:spPr>
          <a:xfrm>
            <a:off x="609600" y="525296"/>
            <a:ext cx="10972800" cy="2325813"/>
          </a:xfrm>
          <a:prstGeom prst="rect">
            <a:avLst/>
          </a:prstGeom>
        </p:spPr>
        <p:txBody>
          <a:bodyPr/>
          <a:lstStyle>
            <a:lvl1pPr marL="0" indent="0" algn="ctr">
              <a:lnSpc>
                <a:spcPts val="5800"/>
              </a:lnSpc>
              <a:spcBef>
                <a:spcPts val="0"/>
              </a:spcBef>
              <a:buNone/>
              <a:defRPr sz="5800" b="1">
                <a:solidFill>
                  <a:srgbClr val="1E384B"/>
                </a:solidFill>
                <a:latin typeface="Arial Narrow" panose="020B0606020202030204" pitchFamily="34" charset="0"/>
              </a:defRPr>
            </a:lvl1pPr>
          </a:lstStyle>
          <a:p>
            <a:pPr lvl="0"/>
            <a:r>
              <a:rPr lang="en-US" dirty="0"/>
              <a:t>Presentation title line 1</a:t>
            </a:r>
            <a:br>
              <a:rPr lang="en-US" dirty="0"/>
            </a:br>
            <a:r>
              <a:rPr lang="en-US" dirty="0"/>
              <a:t>Line 2 optional</a:t>
            </a:r>
          </a:p>
        </p:txBody>
      </p:sp>
      <p:sp>
        <p:nvSpPr>
          <p:cNvPr id="3" name="Text Placeholder 8">
            <a:extLst>
              <a:ext uri="{FF2B5EF4-FFF2-40B4-BE49-F238E27FC236}">
                <a16:creationId xmlns:a16="http://schemas.microsoft.com/office/drawing/2014/main" id="{424E048F-47F0-4494-B13A-01D097EF7862}"/>
              </a:ext>
            </a:extLst>
          </p:cNvPr>
          <p:cNvSpPr>
            <a:spLocks noGrp="1"/>
          </p:cNvSpPr>
          <p:nvPr>
            <p:ph type="body" sz="quarter" idx="11" hasCustomPrompt="1"/>
          </p:nvPr>
        </p:nvSpPr>
        <p:spPr>
          <a:xfrm>
            <a:off x="609600" y="3354708"/>
            <a:ext cx="10972800" cy="1762044"/>
          </a:xfrm>
          <a:prstGeom prst="rect">
            <a:avLst/>
          </a:prstGeom>
        </p:spPr>
        <p:txBody>
          <a:bodyPr/>
          <a:lstStyle>
            <a:lvl1pPr marL="0" indent="0" algn="ctr">
              <a:lnSpc>
                <a:spcPts val="2700"/>
              </a:lnSpc>
              <a:spcBef>
                <a:spcPts val="0"/>
              </a:spcBef>
              <a:buNone/>
              <a:defRPr sz="2900" b="0">
                <a:solidFill>
                  <a:srgbClr val="1E384B"/>
                </a:solidFill>
                <a:latin typeface="Arial Narrow" panose="020B0606020202030204" pitchFamily="34" charset="0"/>
              </a:defRPr>
            </a:lvl1pPr>
          </a:lstStyle>
          <a:p>
            <a:pPr lvl="0"/>
            <a:r>
              <a:rPr lang="en-US" dirty="0"/>
              <a:t>Name of conference or event</a:t>
            </a:r>
            <a:br>
              <a:rPr lang="en-US" dirty="0"/>
            </a:br>
            <a:r>
              <a:rPr lang="en-US" dirty="0"/>
              <a:t>Location, City, State</a:t>
            </a:r>
          </a:p>
        </p:txBody>
      </p:sp>
      <p:sp>
        <p:nvSpPr>
          <p:cNvPr id="4" name="Text Placeholder 12">
            <a:extLst>
              <a:ext uri="{FF2B5EF4-FFF2-40B4-BE49-F238E27FC236}">
                <a16:creationId xmlns:a16="http://schemas.microsoft.com/office/drawing/2014/main" id="{11F70289-AF48-4465-B230-1DFEBB651D2A}"/>
              </a:ext>
            </a:extLst>
          </p:cNvPr>
          <p:cNvSpPr>
            <a:spLocks noGrp="1"/>
          </p:cNvSpPr>
          <p:nvPr>
            <p:ph type="body" sz="quarter" idx="12" hasCustomPrompt="1"/>
          </p:nvPr>
        </p:nvSpPr>
        <p:spPr>
          <a:xfrm>
            <a:off x="609600" y="2548668"/>
            <a:ext cx="10972800" cy="661481"/>
          </a:xfrm>
          <a:prstGeom prst="rect">
            <a:avLst/>
          </a:prstGeom>
        </p:spPr>
        <p:txBody>
          <a:bodyPr/>
          <a:lstStyle>
            <a:lvl1pPr marL="0" indent="0" algn="ctr">
              <a:buNone/>
              <a:defRPr lang="en-US" sz="4000" b="0" dirty="0">
                <a:solidFill>
                  <a:srgbClr val="802F2D"/>
                </a:solidFill>
                <a:latin typeface="Arial Narrow" panose="020B0606020202030204" pitchFamily="34" charset="0"/>
              </a:defRPr>
            </a:lvl1pPr>
          </a:lstStyle>
          <a:p>
            <a:pPr lvl="0"/>
            <a:r>
              <a:rPr lang="en-US" dirty="0"/>
              <a:t>Title of presenter</a:t>
            </a:r>
          </a:p>
        </p:txBody>
      </p:sp>
      <p:sp>
        <p:nvSpPr>
          <p:cNvPr id="5" name="Text Placeholder 12">
            <a:extLst>
              <a:ext uri="{FF2B5EF4-FFF2-40B4-BE49-F238E27FC236}">
                <a16:creationId xmlns:a16="http://schemas.microsoft.com/office/drawing/2014/main" id="{6F768F66-6E09-42B6-A911-437D5C39C0C1}"/>
              </a:ext>
            </a:extLst>
          </p:cNvPr>
          <p:cNvSpPr>
            <a:spLocks noGrp="1"/>
          </p:cNvSpPr>
          <p:nvPr>
            <p:ph type="body" sz="quarter" idx="14" hasCustomPrompt="1"/>
          </p:nvPr>
        </p:nvSpPr>
        <p:spPr>
          <a:xfrm>
            <a:off x="609600" y="4276416"/>
            <a:ext cx="10972800" cy="736600"/>
          </a:xfrm>
          <a:prstGeom prst="rect">
            <a:avLst/>
          </a:prstGeom>
        </p:spPr>
        <p:txBody>
          <a:bodyPr/>
          <a:lstStyle>
            <a:lvl1pPr marL="0" indent="0" algn="ctr">
              <a:buNone/>
              <a:defRPr lang="en-US" sz="2500" b="1" dirty="0">
                <a:solidFill>
                  <a:srgbClr val="802F2D"/>
                </a:solidFill>
                <a:latin typeface="Arial Narrow" panose="020B0606020202030204" pitchFamily="34" charset="0"/>
              </a:defRPr>
            </a:lvl1pPr>
          </a:lstStyle>
          <a:p>
            <a:pPr lvl="0"/>
            <a:r>
              <a:rPr lang="en-US" dirty="0"/>
              <a:t>Month Day, Year</a:t>
            </a:r>
          </a:p>
        </p:txBody>
      </p:sp>
      <p:sp>
        <p:nvSpPr>
          <p:cNvPr id="7" name="Text Placeholder 12">
            <a:extLst>
              <a:ext uri="{FF2B5EF4-FFF2-40B4-BE49-F238E27FC236}">
                <a16:creationId xmlns:a16="http://schemas.microsoft.com/office/drawing/2014/main" id="{6FEAFA72-CAD3-4587-A7A7-A80189E7B4D8}"/>
              </a:ext>
            </a:extLst>
          </p:cNvPr>
          <p:cNvSpPr>
            <a:spLocks noGrp="1"/>
          </p:cNvSpPr>
          <p:nvPr>
            <p:ph type="body" sz="quarter" idx="13" hasCustomPrompt="1"/>
          </p:nvPr>
        </p:nvSpPr>
        <p:spPr>
          <a:xfrm>
            <a:off x="609600" y="2022831"/>
            <a:ext cx="10972800" cy="736600"/>
          </a:xfrm>
          <a:prstGeom prst="rect">
            <a:avLst/>
          </a:prstGeom>
        </p:spPr>
        <p:txBody>
          <a:bodyPr/>
          <a:lstStyle>
            <a:lvl1pPr marL="0" indent="0" algn="ctr">
              <a:buNone/>
              <a:defRPr lang="en-US" sz="4700" b="1" dirty="0">
                <a:solidFill>
                  <a:srgbClr val="802F2D"/>
                </a:solidFill>
                <a:latin typeface="Arial Narrow" panose="020B0606020202030204" pitchFamily="34" charset="0"/>
              </a:defRPr>
            </a:lvl1pPr>
          </a:lstStyle>
          <a:p>
            <a:pPr lvl="0"/>
            <a:r>
              <a:rPr lang="en-US" dirty="0"/>
              <a:t>Name of presenter</a:t>
            </a:r>
          </a:p>
        </p:txBody>
      </p:sp>
      <p:sp>
        <p:nvSpPr>
          <p:cNvPr id="8" name="Picture Placeholder 19">
            <a:extLst>
              <a:ext uri="{FF2B5EF4-FFF2-40B4-BE49-F238E27FC236}">
                <a16:creationId xmlns:a16="http://schemas.microsoft.com/office/drawing/2014/main" id="{C07CA59B-9353-45E9-A39A-295CBC8254AF}"/>
              </a:ext>
            </a:extLst>
          </p:cNvPr>
          <p:cNvSpPr>
            <a:spLocks noGrp="1"/>
          </p:cNvSpPr>
          <p:nvPr>
            <p:ph type="pic" sz="quarter" idx="15" hasCustomPrompt="1"/>
          </p:nvPr>
        </p:nvSpPr>
        <p:spPr>
          <a:xfrm>
            <a:off x="4578021" y="5081200"/>
            <a:ext cx="1371600" cy="1371600"/>
          </a:xfrm>
          <a:prstGeom prst="rect">
            <a:avLst/>
          </a:prstGeom>
        </p:spPr>
        <p:txBody>
          <a:bodyPr/>
          <a:lstStyle>
            <a:lvl1pPr marL="0" indent="0">
              <a:buNone/>
              <a:defRPr sz="1800"/>
            </a:lvl1pPr>
          </a:lstStyle>
          <a:p>
            <a:r>
              <a:rPr lang="en-US" dirty="0"/>
              <a:t>WisDOT Logo here</a:t>
            </a:r>
          </a:p>
        </p:txBody>
      </p:sp>
      <p:sp>
        <p:nvSpPr>
          <p:cNvPr id="9" name="Picture Placeholder 19">
            <a:extLst>
              <a:ext uri="{FF2B5EF4-FFF2-40B4-BE49-F238E27FC236}">
                <a16:creationId xmlns:a16="http://schemas.microsoft.com/office/drawing/2014/main" id="{E3DF7654-DDF7-4EE9-BE10-F9380375310D}"/>
              </a:ext>
            </a:extLst>
          </p:cNvPr>
          <p:cNvSpPr>
            <a:spLocks noGrp="1"/>
          </p:cNvSpPr>
          <p:nvPr>
            <p:ph type="pic" sz="quarter" idx="16" hasCustomPrompt="1"/>
          </p:nvPr>
        </p:nvSpPr>
        <p:spPr>
          <a:xfrm>
            <a:off x="6471672" y="5081200"/>
            <a:ext cx="1371600" cy="1371600"/>
          </a:xfrm>
          <a:prstGeom prst="rect">
            <a:avLst/>
          </a:prstGeom>
        </p:spPr>
        <p:txBody>
          <a:bodyPr/>
          <a:lstStyle>
            <a:lvl1pPr marL="0" indent="0">
              <a:buNone/>
              <a:defRPr sz="1800"/>
            </a:lvl1pPr>
          </a:lstStyle>
          <a:p>
            <a:r>
              <a:rPr lang="en-US" dirty="0"/>
              <a:t>Logo 2 here</a:t>
            </a:r>
          </a:p>
        </p:txBody>
      </p:sp>
    </p:spTree>
    <p:extLst>
      <p:ext uri="{BB962C8B-B14F-4D97-AF65-F5344CB8AC3E}">
        <p14:creationId xmlns:p14="http://schemas.microsoft.com/office/powerpoint/2010/main" val="34734817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49388071"/>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149279"/>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arge dot logo and title - gray">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BE22464-4249-47EE-8C46-E5FB0B52F4F7}"/>
              </a:ext>
            </a:extLst>
          </p:cNvPr>
          <p:cNvSpPr>
            <a:spLocks noGrp="1"/>
          </p:cNvSpPr>
          <p:nvPr>
            <p:ph type="title" hasCustomPrompt="1"/>
          </p:nvPr>
        </p:nvSpPr>
        <p:spPr>
          <a:xfrm>
            <a:off x="594360" y="4284621"/>
            <a:ext cx="10972800" cy="1270528"/>
          </a:xfrm>
          <a:prstGeom prst="rect">
            <a:avLst/>
          </a:prstGeom>
        </p:spPr>
        <p:txBody>
          <a:bodyPr anchor="ctr" anchorCtr="0"/>
          <a:lstStyle>
            <a:lvl1pPr algn="ctr">
              <a:lnSpc>
                <a:spcPts val="6500"/>
              </a:lnSpc>
              <a:defRPr sz="6300" b="1" baseline="0">
                <a:solidFill>
                  <a:srgbClr val="1E384B"/>
                </a:solidFill>
                <a:latin typeface="Arial Narrow" panose="020B0606020202030204" pitchFamily="34" charset="0"/>
              </a:defRPr>
            </a:lvl1pPr>
          </a:lstStyle>
          <a:p>
            <a:pPr>
              <a:lnSpc>
                <a:spcPts val="6200"/>
              </a:lnSpc>
            </a:pPr>
            <a:r>
              <a:rPr lang="en-US" dirty="0"/>
              <a:t>Presentation title line 1</a:t>
            </a:r>
            <a:br>
              <a:rPr lang="en-US" dirty="0"/>
            </a:br>
            <a:r>
              <a:rPr lang="en-US" dirty="0"/>
              <a:t>Line 2 optional</a:t>
            </a:r>
          </a:p>
        </p:txBody>
      </p:sp>
    </p:spTree>
    <p:extLst>
      <p:ext uri="{BB962C8B-B14F-4D97-AF65-F5344CB8AC3E}">
        <p14:creationId xmlns:p14="http://schemas.microsoft.com/office/powerpoint/2010/main" val="3917468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mall dot logo with multiple lines gray">
    <p:spTree>
      <p:nvGrpSpPr>
        <p:cNvPr id="1" name=""/>
        <p:cNvGrpSpPr/>
        <p:nvPr/>
      </p:nvGrpSpPr>
      <p:grpSpPr>
        <a:xfrm>
          <a:off x="0" y="0"/>
          <a:ext cx="0" cy="0"/>
          <a:chOff x="0" y="0"/>
          <a:chExt cx="0" cy="0"/>
        </a:xfrm>
      </p:grpSpPr>
      <p:sp>
        <p:nvSpPr>
          <p:cNvPr id="2" name="Text Placeholder 8">
            <a:extLst>
              <a:ext uri="{FF2B5EF4-FFF2-40B4-BE49-F238E27FC236}">
                <a16:creationId xmlns:a16="http://schemas.microsoft.com/office/drawing/2014/main" id="{2B5A80C0-2936-4233-A672-2BB6377C006D}"/>
              </a:ext>
            </a:extLst>
          </p:cNvPr>
          <p:cNvSpPr>
            <a:spLocks noGrp="1"/>
          </p:cNvSpPr>
          <p:nvPr>
            <p:ph type="body" sz="quarter" idx="10" hasCustomPrompt="1"/>
          </p:nvPr>
        </p:nvSpPr>
        <p:spPr>
          <a:xfrm>
            <a:off x="609600" y="2130359"/>
            <a:ext cx="10972800" cy="2325813"/>
          </a:xfrm>
          <a:prstGeom prst="rect">
            <a:avLst/>
          </a:prstGeom>
        </p:spPr>
        <p:txBody>
          <a:bodyPr/>
          <a:lstStyle>
            <a:lvl1pPr marL="0" indent="0" algn="ctr">
              <a:lnSpc>
                <a:spcPts val="5800"/>
              </a:lnSpc>
              <a:spcBef>
                <a:spcPts val="0"/>
              </a:spcBef>
              <a:buNone/>
              <a:defRPr sz="5800" b="1">
                <a:solidFill>
                  <a:srgbClr val="1E384B"/>
                </a:solidFill>
                <a:latin typeface="Arial Narrow" panose="020B0606020202030204" pitchFamily="34" charset="0"/>
              </a:defRPr>
            </a:lvl1pPr>
          </a:lstStyle>
          <a:p>
            <a:pPr lvl="0"/>
            <a:r>
              <a:rPr lang="en-US" dirty="0"/>
              <a:t>Presentation title line 1</a:t>
            </a:r>
            <a:br>
              <a:rPr lang="en-US" dirty="0"/>
            </a:br>
            <a:r>
              <a:rPr lang="en-US" dirty="0"/>
              <a:t>Line 2 optional</a:t>
            </a:r>
          </a:p>
        </p:txBody>
      </p:sp>
      <p:sp>
        <p:nvSpPr>
          <p:cNvPr id="3" name="Text Placeholder 8">
            <a:extLst>
              <a:ext uri="{FF2B5EF4-FFF2-40B4-BE49-F238E27FC236}">
                <a16:creationId xmlns:a16="http://schemas.microsoft.com/office/drawing/2014/main" id="{266BE8CF-B468-4EF8-860F-7D4ACD853DB6}"/>
              </a:ext>
            </a:extLst>
          </p:cNvPr>
          <p:cNvSpPr>
            <a:spLocks noGrp="1"/>
          </p:cNvSpPr>
          <p:nvPr>
            <p:ph type="body" sz="quarter" idx="11" hasCustomPrompt="1"/>
          </p:nvPr>
        </p:nvSpPr>
        <p:spPr>
          <a:xfrm>
            <a:off x="609600" y="4901403"/>
            <a:ext cx="10972800" cy="1762044"/>
          </a:xfrm>
          <a:prstGeom prst="rect">
            <a:avLst/>
          </a:prstGeom>
        </p:spPr>
        <p:txBody>
          <a:bodyPr/>
          <a:lstStyle>
            <a:lvl1pPr marL="0" indent="0" algn="ctr">
              <a:lnSpc>
                <a:spcPts val="2700"/>
              </a:lnSpc>
              <a:spcBef>
                <a:spcPts val="0"/>
              </a:spcBef>
              <a:buNone/>
              <a:defRPr sz="2900" b="0">
                <a:solidFill>
                  <a:srgbClr val="1E384B"/>
                </a:solidFill>
                <a:latin typeface="Arial Narrow" panose="020B0606020202030204" pitchFamily="34" charset="0"/>
              </a:defRPr>
            </a:lvl1pPr>
          </a:lstStyle>
          <a:p>
            <a:pPr lvl="0"/>
            <a:r>
              <a:rPr lang="en-US" dirty="0"/>
              <a:t>Name of conference or event</a:t>
            </a:r>
            <a:br>
              <a:rPr lang="en-US" dirty="0"/>
            </a:br>
            <a:r>
              <a:rPr lang="en-US" dirty="0"/>
              <a:t>Location, City, State</a:t>
            </a:r>
          </a:p>
        </p:txBody>
      </p:sp>
      <p:sp>
        <p:nvSpPr>
          <p:cNvPr id="4" name="Text Placeholder 12">
            <a:extLst>
              <a:ext uri="{FF2B5EF4-FFF2-40B4-BE49-F238E27FC236}">
                <a16:creationId xmlns:a16="http://schemas.microsoft.com/office/drawing/2014/main" id="{05359CCF-BDFE-4AA7-B8BB-1EB162C39CB1}"/>
              </a:ext>
            </a:extLst>
          </p:cNvPr>
          <p:cNvSpPr>
            <a:spLocks noGrp="1"/>
          </p:cNvSpPr>
          <p:nvPr>
            <p:ph type="body" sz="quarter" idx="12" hasCustomPrompt="1"/>
          </p:nvPr>
        </p:nvSpPr>
        <p:spPr>
          <a:xfrm>
            <a:off x="609600" y="4153731"/>
            <a:ext cx="10972800" cy="661481"/>
          </a:xfrm>
          <a:prstGeom prst="rect">
            <a:avLst/>
          </a:prstGeom>
        </p:spPr>
        <p:txBody>
          <a:bodyPr/>
          <a:lstStyle>
            <a:lvl1pPr marL="0" indent="0" algn="ctr">
              <a:buNone/>
              <a:defRPr lang="en-US" sz="4000" b="0" dirty="0">
                <a:solidFill>
                  <a:srgbClr val="802F2D"/>
                </a:solidFill>
                <a:latin typeface="Arial Narrow" panose="020B0606020202030204" pitchFamily="34" charset="0"/>
              </a:defRPr>
            </a:lvl1pPr>
          </a:lstStyle>
          <a:p>
            <a:pPr lvl="0"/>
            <a:r>
              <a:rPr lang="en-US" dirty="0"/>
              <a:t>Title of presenter</a:t>
            </a:r>
          </a:p>
        </p:txBody>
      </p:sp>
      <p:sp>
        <p:nvSpPr>
          <p:cNvPr id="5" name="Text Placeholder 12">
            <a:extLst>
              <a:ext uri="{FF2B5EF4-FFF2-40B4-BE49-F238E27FC236}">
                <a16:creationId xmlns:a16="http://schemas.microsoft.com/office/drawing/2014/main" id="{48BD4242-B30B-4DB6-A404-D48B80B58007}"/>
              </a:ext>
            </a:extLst>
          </p:cNvPr>
          <p:cNvSpPr>
            <a:spLocks noGrp="1"/>
          </p:cNvSpPr>
          <p:nvPr>
            <p:ph type="body" sz="quarter" idx="13" hasCustomPrompt="1"/>
          </p:nvPr>
        </p:nvSpPr>
        <p:spPr>
          <a:xfrm>
            <a:off x="609600" y="3618166"/>
            <a:ext cx="10972800" cy="736600"/>
          </a:xfrm>
          <a:prstGeom prst="rect">
            <a:avLst/>
          </a:prstGeom>
        </p:spPr>
        <p:txBody>
          <a:bodyPr/>
          <a:lstStyle>
            <a:lvl1pPr marL="0" indent="0" algn="ctr">
              <a:buNone/>
              <a:defRPr lang="en-US" sz="4700" b="1" dirty="0">
                <a:solidFill>
                  <a:srgbClr val="802F2D"/>
                </a:solidFill>
                <a:latin typeface="Arial Narrow" panose="020B0606020202030204" pitchFamily="34" charset="0"/>
              </a:defRPr>
            </a:lvl1pPr>
          </a:lstStyle>
          <a:p>
            <a:pPr lvl="0"/>
            <a:r>
              <a:rPr lang="en-US" dirty="0"/>
              <a:t>Name of presenter</a:t>
            </a:r>
          </a:p>
        </p:txBody>
      </p:sp>
      <p:sp>
        <p:nvSpPr>
          <p:cNvPr id="6" name="Text Placeholder 12">
            <a:extLst>
              <a:ext uri="{FF2B5EF4-FFF2-40B4-BE49-F238E27FC236}">
                <a16:creationId xmlns:a16="http://schemas.microsoft.com/office/drawing/2014/main" id="{C3EAC5F1-D1DF-4F46-97A9-85313AA11012}"/>
              </a:ext>
            </a:extLst>
          </p:cNvPr>
          <p:cNvSpPr>
            <a:spLocks noGrp="1"/>
          </p:cNvSpPr>
          <p:nvPr>
            <p:ph type="body" sz="quarter" idx="14" hasCustomPrompt="1"/>
          </p:nvPr>
        </p:nvSpPr>
        <p:spPr>
          <a:xfrm>
            <a:off x="609600" y="5793927"/>
            <a:ext cx="10972800" cy="736600"/>
          </a:xfrm>
          <a:prstGeom prst="rect">
            <a:avLst/>
          </a:prstGeom>
        </p:spPr>
        <p:txBody>
          <a:bodyPr/>
          <a:lstStyle>
            <a:lvl1pPr marL="0" indent="0" algn="ctr">
              <a:buNone/>
              <a:defRPr lang="en-US" sz="2500" b="1" dirty="0">
                <a:solidFill>
                  <a:srgbClr val="802F2D"/>
                </a:solidFill>
                <a:latin typeface="Arial Narrow" panose="020B0606020202030204" pitchFamily="34" charset="0"/>
              </a:defRPr>
            </a:lvl1pPr>
          </a:lstStyle>
          <a:p>
            <a:pPr lvl="0"/>
            <a:r>
              <a:rPr lang="en-US" dirty="0"/>
              <a:t>Month Day, Year</a:t>
            </a:r>
          </a:p>
        </p:txBody>
      </p:sp>
    </p:spTree>
    <p:extLst>
      <p:ext uri="{BB962C8B-B14F-4D97-AF65-F5344CB8AC3E}">
        <p14:creationId xmlns:p14="http://schemas.microsoft.com/office/powerpoint/2010/main" val="17842901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arge two logos and title - gray">
    <p:spTree>
      <p:nvGrpSpPr>
        <p:cNvPr id="1" name=""/>
        <p:cNvGrpSpPr/>
        <p:nvPr/>
      </p:nvGrpSpPr>
      <p:grpSpPr>
        <a:xfrm>
          <a:off x="0" y="0"/>
          <a:ext cx="0" cy="0"/>
          <a:chOff x="0" y="0"/>
          <a:chExt cx="0" cy="0"/>
        </a:xfrm>
      </p:grpSpPr>
      <p:sp>
        <p:nvSpPr>
          <p:cNvPr id="2" name="Text Placeholder 2">
            <a:extLst>
              <a:ext uri="{FF2B5EF4-FFF2-40B4-BE49-F238E27FC236}">
                <a16:creationId xmlns:a16="http://schemas.microsoft.com/office/drawing/2014/main" id="{97110A8B-7108-4A0C-8CC1-6278CCCCABE5}"/>
              </a:ext>
            </a:extLst>
          </p:cNvPr>
          <p:cNvSpPr>
            <a:spLocks noGrp="1"/>
          </p:cNvSpPr>
          <p:nvPr>
            <p:ph type="body" sz="quarter" idx="10" hasCustomPrompt="1"/>
          </p:nvPr>
        </p:nvSpPr>
        <p:spPr>
          <a:xfrm>
            <a:off x="1223962" y="736979"/>
            <a:ext cx="9797823" cy="2398108"/>
          </a:xfrm>
          <a:prstGeom prst="rect">
            <a:avLst/>
          </a:prstGeom>
        </p:spPr>
        <p:txBody>
          <a:bodyPr anchor="ctr"/>
          <a:lstStyle>
            <a:lvl1pPr marL="0" indent="0" algn="ctr">
              <a:lnSpc>
                <a:spcPts val="6300"/>
              </a:lnSpc>
              <a:spcBef>
                <a:spcPts val="0"/>
              </a:spcBef>
              <a:buNone/>
              <a:defRPr sz="6300" b="1">
                <a:solidFill>
                  <a:srgbClr val="1E384B"/>
                </a:solidFill>
                <a:latin typeface="Arial Narrow" panose="020B0606020202030204" pitchFamily="34" charset="0"/>
              </a:defRPr>
            </a:lvl1pPr>
          </a:lstStyle>
          <a:p>
            <a:pPr lvl="0"/>
            <a:r>
              <a:rPr lang="en-US" dirty="0"/>
              <a:t>Presentation title line 1</a:t>
            </a:r>
            <a:br>
              <a:rPr lang="en-US" dirty="0"/>
            </a:br>
            <a:r>
              <a:rPr lang="en-US" dirty="0"/>
              <a:t>Line 2 optional</a:t>
            </a:r>
          </a:p>
        </p:txBody>
      </p:sp>
      <p:sp>
        <p:nvSpPr>
          <p:cNvPr id="3" name="Picture Placeholder 19">
            <a:extLst>
              <a:ext uri="{FF2B5EF4-FFF2-40B4-BE49-F238E27FC236}">
                <a16:creationId xmlns:a16="http://schemas.microsoft.com/office/drawing/2014/main" id="{32D95146-FFF7-4DF0-B690-C64B5707C460}"/>
              </a:ext>
            </a:extLst>
          </p:cNvPr>
          <p:cNvSpPr>
            <a:spLocks noGrp="1"/>
          </p:cNvSpPr>
          <p:nvPr>
            <p:ph type="pic" sz="quarter" idx="15" hasCustomPrompt="1"/>
          </p:nvPr>
        </p:nvSpPr>
        <p:spPr>
          <a:xfrm>
            <a:off x="3560325" y="3428999"/>
            <a:ext cx="2286000" cy="2286000"/>
          </a:xfrm>
          <a:prstGeom prst="rect">
            <a:avLst/>
          </a:prstGeom>
        </p:spPr>
        <p:txBody>
          <a:bodyPr/>
          <a:lstStyle>
            <a:lvl1pPr marL="0" indent="0">
              <a:buNone/>
              <a:defRPr sz="1800"/>
            </a:lvl1pPr>
          </a:lstStyle>
          <a:p>
            <a:r>
              <a:rPr lang="en-US" dirty="0"/>
              <a:t>Double click to insert WisDOT Logo here</a:t>
            </a:r>
          </a:p>
        </p:txBody>
      </p:sp>
      <p:sp>
        <p:nvSpPr>
          <p:cNvPr id="4" name="Picture Placeholder 19">
            <a:extLst>
              <a:ext uri="{FF2B5EF4-FFF2-40B4-BE49-F238E27FC236}">
                <a16:creationId xmlns:a16="http://schemas.microsoft.com/office/drawing/2014/main" id="{A73017B4-5D4C-4EEB-ACC3-9EA2965B7EBD}"/>
              </a:ext>
            </a:extLst>
          </p:cNvPr>
          <p:cNvSpPr>
            <a:spLocks noGrp="1"/>
          </p:cNvSpPr>
          <p:nvPr>
            <p:ph type="pic" sz="quarter" idx="16" hasCustomPrompt="1"/>
          </p:nvPr>
        </p:nvSpPr>
        <p:spPr>
          <a:xfrm>
            <a:off x="6378104" y="3429001"/>
            <a:ext cx="2286000" cy="2286000"/>
          </a:xfrm>
          <a:prstGeom prst="rect">
            <a:avLst/>
          </a:prstGeom>
        </p:spPr>
        <p:txBody>
          <a:bodyPr/>
          <a:lstStyle>
            <a:lvl1pPr marL="0" indent="0">
              <a:buNone/>
              <a:defRPr sz="1800"/>
            </a:lvl1pPr>
          </a:lstStyle>
          <a:p>
            <a:r>
              <a:rPr lang="en-US" dirty="0"/>
              <a:t>Double click to insert Logo 2 here</a:t>
            </a:r>
          </a:p>
        </p:txBody>
      </p:sp>
    </p:spTree>
    <p:extLst>
      <p:ext uri="{BB962C8B-B14F-4D97-AF65-F5344CB8AC3E}">
        <p14:creationId xmlns:p14="http://schemas.microsoft.com/office/powerpoint/2010/main" val="729475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mall logos with multiple lines gray">
    <p:spTree>
      <p:nvGrpSpPr>
        <p:cNvPr id="1" name=""/>
        <p:cNvGrpSpPr/>
        <p:nvPr/>
      </p:nvGrpSpPr>
      <p:grpSpPr>
        <a:xfrm>
          <a:off x="0" y="0"/>
          <a:ext cx="0" cy="0"/>
          <a:chOff x="0" y="0"/>
          <a:chExt cx="0" cy="0"/>
        </a:xfrm>
      </p:grpSpPr>
      <p:sp>
        <p:nvSpPr>
          <p:cNvPr id="2" name="Text Placeholder 8">
            <a:extLst>
              <a:ext uri="{FF2B5EF4-FFF2-40B4-BE49-F238E27FC236}">
                <a16:creationId xmlns:a16="http://schemas.microsoft.com/office/drawing/2014/main" id="{FDC6563F-0BC4-4AE4-BBC7-8196010DCFC3}"/>
              </a:ext>
            </a:extLst>
          </p:cNvPr>
          <p:cNvSpPr>
            <a:spLocks noGrp="1"/>
          </p:cNvSpPr>
          <p:nvPr>
            <p:ph type="body" sz="quarter" idx="10" hasCustomPrompt="1"/>
          </p:nvPr>
        </p:nvSpPr>
        <p:spPr>
          <a:xfrm>
            <a:off x="609600" y="525296"/>
            <a:ext cx="10972800" cy="2325813"/>
          </a:xfrm>
          <a:prstGeom prst="rect">
            <a:avLst/>
          </a:prstGeom>
        </p:spPr>
        <p:txBody>
          <a:bodyPr/>
          <a:lstStyle>
            <a:lvl1pPr marL="0" indent="0" algn="ctr">
              <a:lnSpc>
                <a:spcPts val="5800"/>
              </a:lnSpc>
              <a:spcBef>
                <a:spcPts val="0"/>
              </a:spcBef>
              <a:buNone/>
              <a:defRPr sz="5800" b="1">
                <a:solidFill>
                  <a:srgbClr val="1E384B"/>
                </a:solidFill>
                <a:latin typeface="Arial Narrow" panose="020B0606020202030204" pitchFamily="34" charset="0"/>
              </a:defRPr>
            </a:lvl1pPr>
          </a:lstStyle>
          <a:p>
            <a:pPr lvl="0"/>
            <a:r>
              <a:rPr lang="en-US" dirty="0"/>
              <a:t>Presentation title line 1</a:t>
            </a:r>
            <a:br>
              <a:rPr lang="en-US" dirty="0"/>
            </a:br>
            <a:r>
              <a:rPr lang="en-US" dirty="0"/>
              <a:t>Line 2 optional</a:t>
            </a:r>
          </a:p>
        </p:txBody>
      </p:sp>
      <p:sp>
        <p:nvSpPr>
          <p:cNvPr id="3" name="Text Placeholder 8">
            <a:extLst>
              <a:ext uri="{FF2B5EF4-FFF2-40B4-BE49-F238E27FC236}">
                <a16:creationId xmlns:a16="http://schemas.microsoft.com/office/drawing/2014/main" id="{424E048F-47F0-4494-B13A-01D097EF7862}"/>
              </a:ext>
            </a:extLst>
          </p:cNvPr>
          <p:cNvSpPr>
            <a:spLocks noGrp="1"/>
          </p:cNvSpPr>
          <p:nvPr>
            <p:ph type="body" sz="quarter" idx="11" hasCustomPrompt="1"/>
          </p:nvPr>
        </p:nvSpPr>
        <p:spPr>
          <a:xfrm>
            <a:off x="609600" y="3354708"/>
            <a:ext cx="10972800" cy="1762044"/>
          </a:xfrm>
          <a:prstGeom prst="rect">
            <a:avLst/>
          </a:prstGeom>
        </p:spPr>
        <p:txBody>
          <a:bodyPr/>
          <a:lstStyle>
            <a:lvl1pPr marL="0" indent="0" algn="ctr">
              <a:lnSpc>
                <a:spcPts val="2700"/>
              </a:lnSpc>
              <a:spcBef>
                <a:spcPts val="0"/>
              </a:spcBef>
              <a:buNone/>
              <a:defRPr sz="2900" b="0">
                <a:solidFill>
                  <a:srgbClr val="1E384B"/>
                </a:solidFill>
                <a:latin typeface="Arial Narrow" panose="020B0606020202030204" pitchFamily="34" charset="0"/>
              </a:defRPr>
            </a:lvl1pPr>
          </a:lstStyle>
          <a:p>
            <a:pPr lvl="0"/>
            <a:r>
              <a:rPr lang="en-US" dirty="0"/>
              <a:t>Name of conference or event</a:t>
            </a:r>
            <a:br>
              <a:rPr lang="en-US" dirty="0"/>
            </a:br>
            <a:r>
              <a:rPr lang="en-US" dirty="0"/>
              <a:t>Location, City, State</a:t>
            </a:r>
          </a:p>
        </p:txBody>
      </p:sp>
      <p:sp>
        <p:nvSpPr>
          <p:cNvPr id="4" name="Text Placeholder 12">
            <a:extLst>
              <a:ext uri="{FF2B5EF4-FFF2-40B4-BE49-F238E27FC236}">
                <a16:creationId xmlns:a16="http://schemas.microsoft.com/office/drawing/2014/main" id="{11F70289-AF48-4465-B230-1DFEBB651D2A}"/>
              </a:ext>
            </a:extLst>
          </p:cNvPr>
          <p:cNvSpPr>
            <a:spLocks noGrp="1"/>
          </p:cNvSpPr>
          <p:nvPr>
            <p:ph type="body" sz="quarter" idx="12" hasCustomPrompt="1"/>
          </p:nvPr>
        </p:nvSpPr>
        <p:spPr>
          <a:xfrm>
            <a:off x="609600" y="2548668"/>
            <a:ext cx="10972800" cy="661481"/>
          </a:xfrm>
          <a:prstGeom prst="rect">
            <a:avLst/>
          </a:prstGeom>
        </p:spPr>
        <p:txBody>
          <a:bodyPr/>
          <a:lstStyle>
            <a:lvl1pPr marL="0" indent="0" algn="ctr">
              <a:buNone/>
              <a:defRPr lang="en-US" sz="4000" b="0" dirty="0">
                <a:solidFill>
                  <a:srgbClr val="802F2D"/>
                </a:solidFill>
                <a:latin typeface="Arial Narrow" panose="020B0606020202030204" pitchFamily="34" charset="0"/>
              </a:defRPr>
            </a:lvl1pPr>
          </a:lstStyle>
          <a:p>
            <a:pPr lvl="0"/>
            <a:r>
              <a:rPr lang="en-US" dirty="0"/>
              <a:t>Title of presenter</a:t>
            </a:r>
          </a:p>
        </p:txBody>
      </p:sp>
      <p:sp>
        <p:nvSpPr>
          <p:cNvPr id="5" name="Text Placeholder 12">
            <a:extLst>
              <a:ext uri="{FF2B5EF4-FFF2-40B4-BE49-F238E27FC236}">
                <a16:creationId xmlns:a16="http://schemas.microsoft.com/office/drawing/2014/main" id="{6F768F66-6E09-42B6-A911-437D5C39C0C1}"/>
              </a:ext>
            </a:extLst>
          </p:cNvPr>
          <p:cNvSpPr>
            <a:spLocks noGrp="1"/>
          </p:cNvSpPr>
          <p:nvPr>
            <p:ph type="body" sz="quarter" idx="14" hasCustomPrompt="1"/>
          </p:nvPr>
        </p:nvSpPr>
        <p:spPr>
          <a:xfrm>
            <a:off x="609600" y="4276416"/>
            <a:ext cx="10972800" cy="736600"/>
          </a:xfrm>
          <a:prstGeom prst="rect">
            <a:avLst/>
          </a:prstGeom>
        </p:spPr>
        <p:txBody>
          <a:bodyPr/>
          <a:lstStyle>
            <a:lvl1pPr marL="0" indent="0" algn="ctr">
              <a:buNone/>
              <a:defRPr lang="en-US" sz="2500" b="1" dirty="0">
                <a:solidFill>
                  <a:srgbClr val="802F2D"/>
                </a:solidFill>
                <a:latin typeface="Arial Narrow" panose="020B0606020202030204" pitchFamily="34" charset="0"/>
              </a:defRPr>
            </a:lvl1pPr>
          </a:lstStyle>
          <a:p>
            <a:pPr lvl="0"/>
            <a:r>
              <a:rPr lang="en-US" dirty="0"/>
              <a:t>Month Day, Year</a:t>
            </a:r>
          </a:p>
        </p:txBody>
      </p:sp>
      <p:sp>
        <p:nvSpPr>
          <p:cNvPr id="7" name="Text Placeholder 12">
            <a:extLst>
              <a:ext uri="{FF2B5EF4-FFF2-40B4-BE49-F238E27FC236}">
                <a16:creationId xmlns:a16="http://schemas.microsoft.com/office/drawing/2014/main" id="{6FEAFA72-CAD3-4587-A7A7-A80189E7B4D8}"/>
              </a:ext>
            </a:extLst>
          </p:cNvPr>
          <p:cNvSpPr>
            <a:spLocks noGrp="1"/>
          </p:cNvSpPr>
          <p:nvPr>
            <p:ph type="body" sz="quarter" idx="13" hasCustomPrompt="1"/>
          </p:nvPr>
        </p:nvSpPr>
        <p:spPr>
          <a:xfrm>
            <a:off x="609600" y="2022831"/>
            <a:ext cx="10972800" cy="736600"/>
          </a:xfrm>
          <a:prstGeom prst="rect">
            <a:avLst/>
          </a:prstGeom>
        </p:spPr>
        <p:txBody>
          <a:bodyPr/>
          <a:lstStyle>
            <a:lvl1pPr marL="0" indent="0" algn="ctr">
              <a:buNone/>
              <a:defRPr lang="en-US" sz="4700" b="1" dirty="0">
                <a:solidFill>
                  <a:srgbClr val="802F2D"/>
                </a:solidFill>
                <a:latin typeface="Arial Narrow" panose="020B0606020202030204" pitchFamily="34" charset="0"/>
              </a:defRPr>
            </a:lvl1pPr>
          </a:lstStyle>
          <a:p>
            <a:pPr lvl="0"/>
            <a:r>
              <a:rPr lang="en-US" dirty="0"/>
              <a:t>Name of presenter</a:t>
            </a:r>
          </a:p>
        </p:txBody>
      </p:sp>
      <p:sp>
        <p:nvSpPr>
          <p:cNvPr id="8" name="Picture Placeholder 19">
            <a:extLst>
              <a:ext uri="{FF2B5EF4-FFF2-40B4-BE49-F238E27FC236}">
                <a16:creationId xmlns:a16="http://schemas.microsoft.com/office/drawing/2014/main" id="{C07CA59B-9353-45E9-A39A-295CBC8254AF}"/>
              </a:ext>
            </a:extLst>
          </p:cNvPr>
          <p:cNvSpPr>
            <a:spLocks noGrp="1"/>
          </p:cNvSpPr>
          <p:nvPr>
            <p:ph type="pic" sz="quarter" idx="15" hasCustomPrompt="1"/>
          </p:nvPr>
        </p:nvSpPr>
        <p:spPr>
          <a:xfrm>
            <a:off x="4578021" y="5081200"/>
            <a:ext cx="1371600" cy="1371600"/>
          </a:xfrm>
          <a:prstGeom prst="rect">
            <a:avLst/>
          </a:prstGeom>
        </p:spPr>
        <p:txBody>
          <a:bodyPr/>
          <a:lstStyle>
            <a:lvl1pPr marL="0" indent="0">
              <a:buNone/>
              <a:defRPr sz="1800"/>
            </a:lvl1pPr>
          </a:lstStyle>
          <a:p>
            <a:r>
              <a:rPr lang="en-US" dirty="0"/>
              <a:t>WisDOT Logo here</a:t>
            </a:r>
          </a:p>
        </p:txBody>
      </p:sp>
      <p:sp>
        <p:nvSpPr>
          <p:cNvPr id="9" name="Picture Placeholder 19">
            <a:extLst>
              <a:ext uri="{FF2B5EF4-FFF2-40B4-BE49-F238E27FC236}">
                <a16:creationId xmlns:a16="http://schemas.microsoft.com/office/drawing/2014/main" id="{E3DF7654-DDF7-4EE9-BE10-F9380375310D}"/>
              </a:ext>
            </a:extLst>
          </p:cNvPr>
          <p:cNvSpPr>
            <a:spLocks noGrp="1"/>
          </p:cNvSpPr>
          <p:nvPr>
            <p:ph type="pic" sz="quarter" idx="16" hasCustomPrompt="1"/>
          </p:nvPr>
        </p:nvSpPr>
        <p:spPr>
          <a:xfrm>
            <a:off x="6471672" y="5081200"/>
            <a:ext cx="1371600" cy="1371600"/>
          </a:xfrm>
          <a:prstGeom prst="rect">
            <a:avLst/>
          </a:prstGeom>
        </p:spPr>
        <p:txBody>
          <a:bodyPr/>
          <a:lstStyle>
            <a:lvl1pPr marL="0" indent="0">
              <a:buNone/>
              <a:defRPr sz="1800"/>
            </a:lvl1pPr>
          </a:lstStyle>
          <a:p>
            <a:r>
              <a:rPr lang="en-US" dirty="0"/>
              <a:t>Logo 2 here</a:t>
            </a:r>
          </a:p>
        </p:txBody>
      </p:sp>
    </p:spTree>
    <p:extLst>
      <p:ext uri="{BB962C8B-B14F-4D97-AF65-F5344CB8AC3E}">
        <p14:creationId xmlns:p14="http://schemas.microsoft.com/office/powerpoint/2010/main" val="4187233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xample: picture and bullets">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594360" y="594360"/>
            <a:ext cx="10972800" cy="1270528"/>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picture and bullets</a:t>
            </a:r>
            <a:br>
              <a:rPr lang="en-US" dirty="0"/>
            </a:br>
            <a:r>
              <a:rPr lang="en-US" dirty="0"/>
              <a:t>Click here to edit headline</a:t>
            </a:r>
          </a:p>
        </p:txBody>
      </p:sp>
      <p:sp>
        <p:nvSpPr>
          <p:cNvPr id="4" name="Text Placeholder 2"/>
          <p:cNvSpPr>
            <a:spLocks noGrp="1"/>
          </p:cNvSpPr>
          <p:nvPr>
            <p:ph type="body" idx="1" hasCustomPrompt="1"/>
          </p:nvPr>
        </p:nvSpPr>
        <p:spPr>
          <a:xfrm>
            <a:off x="594360" y="1930401"/>
            <a:ext cx="10972800" cy="457200"/>
          </a:xfrm>
          <a:prstGeom prst="rect">
            <a:avLst/>
          </a:prstGeom>
        </p:spPr>
        <p:txBody>
          <a:bodyPr anchor="t" anchorCtr="0"/>
          <a:lstStyle>
            <a:lvl1pPr marL="0" indent="0" algn="ctr">
              <a:lnSpc>
                <a:spcPts val="3400"/>
              </a:lnSpc>
              <a:spcBef>
                <a:spcPts val="0"/>
              </a:spcBef>
              <a:buNone/>
              <a:defRPr sz="3600" b="1">
                <a:solidFill>
                  <a:srgbClr val="802F2D"/>
                </a:solidFill>
                <a:latin typeface="Arial Narrow" panose="020B0606020202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here to edit subhead</a:t>
            </a:r>
          </a:p>
        </p:txBody>
      </p:sp>
      <p:sp>
        <p:nvSpPr>
          <p:cNvPr id="5" name="Content Placeholder 2"/>
          <p:cNvSpPr>
            <a:spLocks noGrp="1"/>
          </p:cNvSpPr>
          <p:nvPr>
            <p:ph idx="13" hasCustomPrompt="1"/>
          </p:nvPr>
        </p:nvSpPr>
        <p:spPr>
          <a:xfrm>
            <a:off x="594359" y="2743200"/>
            <a:ext cx="5427299" cy="3080551"/>
          </a:xfrm>
          <a:prstGeom prst="rect">
            <a:avLst/>
          </a:prstGeom>
        </p:spPr>
        <p:txBody>
          <a:bodyPr/>
          <a:lstStyle>
            <a:lvl1pPr>
              <a:defRPr sz="3200" baseline="0">
                <a:solidFill>
                  <a:srgbClr val="00416A"/>
                </a:solidFill>
                <a:latin typeface="Arial Narrow" panose="020B0606020202030204" pitchFamily="34" charset="0"/>
              </a:defRPr>
            </a:lvl1pPr>
            <a:lvl2pPr marL="685800" indent="-228600">
              <a:buFont typeface="Wingdings" panose="05000000000000000000" pitchFamily="2" charset="2"/>
              <a:buChar char="§"/>
              <a:defRPr sz="2800" baseline="0">
                <a:solidFill>
                  <a:srgbClr val="802F2D"/>
                </a:solidFill>
                <a:latin typeface="Arial Narrow" panose="020B0606020202030204" pitchFamily="34" charset="0"/>
              </a:defRPr>
            </a:lvl2pPr>
            <a:lvl3pPr>
              <a:defRPr sz="2400" baseline="0">
                <a:solidFill>
                  <a:srgbClr val="00416A"/>
                </a:solidFill>
                <a:latin typeface="Arial Narrow" panose="020B0606020202030204" pitchFamily="34" charset="0"/>
              </a:defRPr>
            </a:lvl3pPr>
            <a:lvl4pPr marL="1600200" indent="-228600">
              <a:buFont typeface="Wingdings" panose="05000000000000000000" pitchFamily="2" charset="2"/>
              <a:buChar char="§"/>
              <a:defRPr sz="2200" baseline="0">
                <a:solidFill>
                  <a:srgbClr val="802F2D"/>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dirty="0"/>
              <a:t>Click here to edit bullet 1</a:t>
            </a:r>
          </a:p>
          <a:p>
            <a:pPr lvl="1"/>
            <a:r>
              <a:rPr lang="en-US" dirty="0"/>
              <a:t>Click here to edit bullet 2</a:t>
            </a:r>
          </a:p>
          <a:p>
            <a:pPr lvl="2"/>
            <a:r>
              <a:rPr lang="en-US" dirty="0"/>
              <a:t>Click here to edit bullet 3</a:t>
            </a:r>
          </a:p>
          <a:p>
            <a:pPr lvl="3"/>
            <a:r>
              <a:rPr lang="en-US" dirty="0"/>
              <a:t>Click here to edit bullet 4</a:t>
            </a:r>
          </a:p>
        </p:txBody>
      </p:sp>
      <p:sp>
        <p:nvSpPr>
          <p:cNvPr id="6" name="Picture Placeholder 8"/>
          <p:cNvSpPr>
            <a:spLocks noGrp="1"/>
          </p:cNvSpPr>
          <p:nvPr>
            <p:ph type="pic" sz="quarter" idx="14" hasCustomPrompt="1"/>
          </p:nvPr>
        </p:nvSpPr>
        <p:spPr>
          <a:xfrm>
            <a:off x="6329264" y="2743200"/>
            <a:ext cx="5237896" cy="3080551"/>
          </a:xfrm>
          <a:prstGeom prst="rect">
            <a:avLst/>
          </a:prstGeom>
          <a:effectLst>
            <a:outerShdw blurRad="88900" algn="tl" rotWithShape="0">
              <a:schemeClr val="tx2">
                <a:lumMod val="50000"/>
                <a:alpha val="70000"/>
              </a:schemeClr>
            </a:outerShdw>
          </a:effectLst>
        </p:spPr>
        <p:txBody>
          <a:bodyPr tIns="914400"/>
          <a:lstStyle>
            <a:lvl1pPr marL="0" indent="0" algn="ctr">
              <a:lnSpc>
                <a:spcPts val="2700"/>
              </a:lnSpc>
              <a:spcBef>
                <a:spcPts val="0"/>
              </a:spcBef>
              <a:buNone/>
              <a:defRPr sz="2400" baseline="0">
                <a:solidFill>
                  <a:srgbClr val="00416A"/>
                </a:solidFill>
                <a:latin typeface="Arial Narrow" panose="020B0606020202030204" pitchFamily="34" charset="0"/>
              </a:defRPr>
            </a:lvl1pPr>
          </a:lstStyle>
          <a:p>
            <a:r>
              <a:rPr lang="en-US" dirty="0"/>
              <a:t>Double click on icon </a:t>
            </a:r>
            <a:br>
              <a:rPr lang="en-US" dirty="0"/>
            </a:br>
            <a:r>
              <a:rPr lang="en-US" dirty="0"/>
              <a:t>below to insert picture</a:t>
            </a:r>
          </a:p>
        </p:txBody>
      </p:sp>
    </p:spTree>
    <p:extLst>
      <p:ext uri="{BB962C8B-B14F-4D97-AF65-F5344CB8AC3E}">
        <p14:creationId xmlns:p14="http://schemas.microsoft.com/office/powerpoint/2010/main" val="1345652572"/>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xample: Bullets only">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594360" y="594360"/>
            <a:ext cx="10972800" cy="1325563"/>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bullets only</a:t>
            </a:r>
            <a:br>
              <a:rPr lang="en-US" dirty="0"/>
            </a:br>
            <a:r>
              <a:rPr lang="en-US" dirty="0"/>
              <a:t>Click here to edit headline</a:t>
            </a:r>
          </a:p>
        </p:txBody>
      </p:sp>
      <p:sp>
        <p:nvSpPr>
          <p:cNvPr id="4" name="Content Placeholder 2"/>
          <p:cNvSpPr>
            <a:spLocks noGrp="1"/>
          </p:cNvSpPr>
          <p:nvPr>
            <p:ph idx="1" hasCustomPrompt="1"/>
          </p:nvPr>
        </p:nvSpPr>
        <p:spPr>
          <a:xfrm>
            <a:off x="594360" y="2286000"/>
            <a:ext cx="10972800" cy="3493363"/>
          </a:xfrm>
          <a:prstGeom prst="rect">
            <a:avLst/>
          </a:prstGeom>
        </p:spPr>
        <p:txBody>
          <a:bodyPr/>
          <a:lstStyle>
            <a:lvl1pPr>
              <a:spcBef>
                <a:spcPts val="0"/>
              </a:spcBef>
              <a:defRPr sz="3200" baseline="0">
                <a:solidFill>
                  <a:srgbClr val="00416A"/>
                </a:solidFill>
                <a:latin typeface="Arial Narrow" panose="020B0606020202030204" pitchFamily="34" charset="0"/>
              </a:defRPr>
            </a:lvl1pPr>
            <a:lvl2pPr marL="685800" indent="-228600">
              <a:buFont typeface="Wingdings" panose="05000000000000000000" pitchFamily="2" charset="2"/>
              <a:buChar char="§"/>
              <a:defRPr sz="2800" baseline="0">
                <a:solidFill>
                  <a:srgbClr val="802F2D"/>
                </a:solidFill>
                <a:latin typeface="Arial Narrow" panose="020B0606020202030204" pitchFamily="34" charset="0"/>
              </a:defRPr>
            </a:lvl2pPr>
            <a:lvl3pPr>
              <a:defRPr sz="2400" baseline="0">
                <a:solidFill>
                  <a:srgbClr val="00416A"/>
                </a:solidFill>
                <a:latin typeface="Arial Narrow" panose="020B0606020202030204" pitchFamily="34" charset="0"/>
              </a:defRPr>
            </a:lvl3pPr>
            <a:lvl4pPr marL="1657350" indent="-285750">
              <a:buFont typeface="Wingdings" panose="05000000000000000000" pitchFamily="2" charset="2"/>
              <a:buChar char="§"/>
              <a:defRPr sz="2200" baseline="0">
                <a:solidFill>
                  <a:srgbClr val="802F2D"/>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dirty="0"/>
              <a:t>Click here to edit bullet 1</a:t>
            </a:r>
          </a:p>
          <a:p>
            <a:pPr lvl="1"/>
            <a:r>
              <a:rPr lang="en-US" dirty="0"/>
              <a:t>Click here to edit bullet 2</a:t>
            </a:r>
          </a:p>
          <a:p>
            <a:pPr lvl="2"/>
            <a:r>
              <a:rPr lang="en-US" dirty="0"/>
              <a:t>Click here to edit bullet 3</a:t>
            </a:r>
          </a:p>
          <a:p>
            <a:pPr lvl="3"/>
            <a:r>
              <a:rPr lang="en-US" dirty="0"/>
              <a:t>Click here to edit bullet 4</a:t>
            </a:r>
          </a:p>
        </p:txBody>
      </p:sp>
    </p:spTree>
    <p:extLst>
      <p:ext uri="{BB962C8B-B14F-4D97-AF65-F5344CB8AC3E}">
        <p14:creationId xmlns:p14="http://schemas.microsoft.com/office/powerpoint/2010/main" val="457125490"/>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xample picture or graph">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594360" y="594360"/>
            <a:ext cx="10972800" cy="1270528"/>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picture or graph only</a:t>
            </a:r>
            <a:br>
              <a:rPr lang="en-US" dirty="0"/>
            </a:br>
            <a:r>
              <a:rPr lang="en-US" dirty="0"/>
              <a:t>Click here to edit headline</a:t>
            </a:r>
          </a:p>
        </p:txBody>
      </p:sp>
      <p:sp>
        <p:nvSpPr>
          <p:cNvPr id="4" name="Text Placeholder 2"/>
          <p:cNvSpPr>
            <a:spLocks noGrp="1"/>
          </p:cNvSpPr>
          <p:nvPr>
            <p:ph type="body" idx="1" hasCustomPrompt="1"/>
          </p:nvPr>
        </p:nvSpPr>
        <p:spPr>
          <a:xfrm>
            <a:off x="594360" y="1930401"/>
            <a:ext cx="10972800" cy="457200"/>
          </a:xfrm>
          <a:prstGeom prst="rect">
            <a:avLst/>
          </a:prstGeom>
        </p:spPr>
        <p:txBody>
          <a:bodyPr anchor="t" anchorCtr="0"/>
          <a:lstStyle>
            <a:lvl1pPr marL="0" indent="0" algn="ctr">
              <a:lnSpc>
                <a:spcPts val="3400"/>
              </a:lnSpc>
              <a:spcBef>
                <a:spcPts val="0"/>
              </a:spcBef>
              <a:buNone/>
              <a:defRPr sz="3600" b="1">
                <a:solidFill>
                  <a:srgbClr val="802F2D"/>
                </a:solidFill>
                <a:latin typeface="Arial Narrow" panose="020B0606020202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here to edit subhead</a:t>
            </a:r>
          </a:p>
        </p:txBody>
      </p:sp>
      <p:sp>
        <p:nvSpPr>
          <p:cNvPr id="5" name="Picture Placeholder 8"/>
          <p:cNvSpPr>
            <a:spLocks noGrp="1"/>
          </p:cNvSpPr>
          <p:nvPr>
            <p:ph type="pic" sz="quarter" idx="14" hasCustomPrompt="1"/>
          </p:nvPr>
        </p:nvSpPr>
        <p:spPr>
          <a:xfrm>
            <a:off x="594360" y="2743200"/>
            <a:ext cx="10972800" cy="3187083"/>
          </a:xfrm>
          <a:prstGeom prst="rect">
            <a:avLst/>
          </a:prstGeom>
          <a:effectLst>
            <a:outerShdw blurRad="101600" algn="tl" rotWithShape="0">
              <a:schemeClr val="tx2">
                <a:lumMod val="50000"/>
                <a:alpha val="70000"/>
              </a:schemeClr>
            </a:outerShdw>
          </a:effectLst>
        </p:spPr>
        <p:txBody>
          <a:bodyPr tIns="914400"/>
          <a:lstStyle>
            <a:lvl1pPr marL="0" indent="0" algn="ctr">
              <a:lnSpc>
                <a:spcPts val="2700"/>
              </a:lnSpc>
              <a:spcBef>
                <a:spcPts val="0"/>
              </a:spcBef>
              <a:buNone/>
              <a:defRPr sz="2400" baseline="0">
                <a:solidFill>
                  <a:srgbClr val="00416A"/>
                </a:solidFill>
                <a:latin typeface="Arial Narrow" panose="020B0606020202030204" pitchFamily="34" charset="0"/>
              </a:defRPr>
            </a:lvl1pPr>
          </a:lstStyle>
          <a:p>
            <a:r>
              <a:rPr lang="en-US" dirty="0"/>
              <a:t>Double click on icon below to insert picture</a:t>
            </a:r>
          </a:p>
        </p:txBody>
      </p:sp>
    </p:spTree>
    <p:extLst>
      <p:ext uri="{BB962C8B-B14F-4D97-AF65-F5344CB8AC3E}">
        <p14:creationId xmlns:p14="http://schemas.microsoft.com/office/powerpoint/2010/main" val="3608552125"/>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51.png"/><Relationship Id="rId3" Type="http://schemas.openxmlformats.org/officeDocument/2006/relationships/customXml" Target="../ink/ink1.xml"/><Relationship Id="rId7" Type="http://schemas.openxmlformats.org/officeDocument/2006/relationships/customXml" Target="../ink/ink3.xml"/><Relationship Id="rId2" Type="http://schemas.openxmlformats.org/officeDocument/2006/relationships/theme" Target="../theme/theme3.xml"/><Relationship Id="rId1" Type="http://schemas.openxmlformats.org/officeDocument/2006/relationships/slideLayout" Target="../slideLayouts/slideLayout3.xml"/><Relationship Id="rId6" Type="http://schemas.openxmlformats.org/officeDocument/2006/relationships/image" Target="../media/image40.png"/><Relationship Id="rId5" Type="http://schemas.openxmlformats.org/officeDocument/2006/relationships/customXml" Target="../ink/ink2.xml"/><Relationship Id="rId4" Type="http://schemas.openxmlformats.org/officeDocument/2006/relationships/image" Target="../media/image14.png"/><Relationship Id="rId9"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8" Type="http://schemas.openxmlformats.org/officeDocument/2006/relationships/customXml" Target="../ink/ink6.xml"/><Relationship Id="rId13" Type="http://schemas.openxmlformats.org/officeDocument/2006/relationships/image" Target="../media/image21.png"/><Relationship Id="rId3" Type="http://schemas.openxmlformats.org/officeDocument/2006/relationships/customXml" Target="../ink/ink4.xml"/><Relationship Id="rId7" Type="http://schemas.openxmlformats.org/officeDocument/2006/relationships/image" Target="../media/image3.png"/><Relationship Id="rId12" Type="http://schemas.openxmlformats.org/officeDocument/2006/relationships/customXml" Target="../ink/ink8.xml"/><Relationship Id="rId2" Type="http://schemas.openxmlformats.org/officeDocument/2006/relationships/theme" Target="../theme/theme4.xml"/><Relationship Id="rId1" Type="http://schemas.openxmlformats.org/officeDocument/2006/relationships/slideLayout" Target="../slideLayouts/slideLayout4.xml"/><Relationship Id="rId6" Type="http://schemas.openxmlformats.org/officeDocument/2006/relationships/image" Target="../media/image17.png"/><Relationship Id="rId11" Type="http://schemas.openxmlformats.org/officeDocument/2006/relationships/image" Target="../media/image20.png"/><Relationship Id="rId5" Type="http://schemas.openxmlformats.org/officeDocument/2006/relationships/customXml" Target="../ink/ink5.xml"/><Relationship Id="rId15" Type="http://schemas.openxmlformats.org/officeDocument/2006/relationships/customXml" Target="../ink/ink10.xml"/><Relationship Id="rId10" Type="http://schemas.openxmlformats.org/officeDocument/2006/relationships/customXml" Target="../ink/ink7.xml"/><Relationship Id="rId4" Type="http://schemas.openxmlformats.org/officeDocument/2006/relationships/image" Target="../media/image50.png"/><Relationship Id="rId9" Type="http://schemas.openxmlformats.org/officeDocument/2006/relationships/image" Target="../media/image19.png"/><Relationship Id="rId14" Type="http://schemas.openxmlformats.org/officeDocument/2006/relationships/customXml" Target="../ink/ink9.xml"/></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51.png"/><Relationship Id="rId3" Type="http://schemas.openxmlformats.org/officeDocument/2006/relationships/customXml" Target="../ink/ink11.xml"/><Relationship Id="rId7" Type="http://schemas.openxmlformats.org/officeDocument/2006/relationships/customXml" Target="../ink/ink13.xml"/><Relationship Id="rId2" Type="http://schemas.openxmlformats.org/officeDocument/2006/relationships/theme" Target="../theme/theme5.xml"/><Relationship Id="rId1" Type="http://schemas.openxmlformats.org/officeDocument/2006/relationships/slideLayout" Target="../slideLayouts/slideLayout5.xml"/><Relationship Id="rId6" Type="http://schemas.openxmlformats.org/officeDocument/2006/relationships/image" Target="../media/image40.png"/><Relationship Id="rId5" Type="http://schemas.openxmlformats.org/officeDocument/2006/relationships/customXml" Target="../ink/ink12.xml"/><Relationship Id="rId4" Type="http://schemas.openxmlformats.org/officeDocument/2006/relationships/image" Target="../media/image14.png"/></Relationships>
</file>

<file path=ppt/slideMasters/_rels/slideMaster6.xml.rels><?xml version="1.0" encoding="UTF-8" standalone="yes"?>
<Relationships xmlns="http://schemas.openxmlformats.org/package/2006/relationships"><Relationship Id="rId13" Type="http://schemas.openxmlformats.org/officeDocument/2006/relationships/image" Target="../media/image21.png"/><Relationship Id="rId3" Type="http://schemas.openxmlformats.org/officeDocument/2006/relationships/customXml" Target="../ink/ink14.xml"/><Relationship Id="rId7" Type="http://schemas.openxmlformats.org/officeDocument/2006/relationships/customXml" Target="../ink/ink16.xml"/><Relationship Id="rId12" Type="http://schemas.openxmlformats.org/officeDocument/2006/relationships/customXml" Target="../ink/ink18.xml"/><Relationship Id="rId2" Type="http://schemas.openxmlformats.org/officeDocument/2006/relationships/theme" Target="../theme/theme6.xml"/><Relationship Id="rId1" Type="http://schemas.openxmlformats.org/officeDocument/2006/relationships/slideLayout" Target="../slideLayouts/slideLayout6.xml"/><Relationship Id="rId6" Type="http://schemas.openxmlformats.org/officeDocument/2006/relationships/image" Target="../media/image17.png"/><Relationship Id="rId11" Type="http://schemas.openxmlformats.org/officeDocument/2006/relationships/image" Target="../media/image20.png"/><Relationship Id="rId5" Type="http://schemas.openxmlformats.org/officeDocument/2006/relationships/customXml" Target="../ink/ink15.xml"/><Relationship Id="rId15" Type="http://schemas.openxmlformats.org/officeDocument/2006/relationships/customXml" Target="../ink/ink20.xml"/><Relationship Id="rId10" Type="http://schemas.openxmlformats.org/officeDocument/2006/relationships/customXml" Target="../ink/ink17.xml"/><Relationship Id="rId4" Type="http://schemas.openxmlformats.org/officeDocument/2006/relationships/image" Target="../media/image50.png"/><Relationship Id="rId9" Type="http://schemas.openxmlformats.org/officeDocument/2006/relationships/image" Target="../media/image19.png"/><Relationship Id="rId14" Type="http://schemas.openxmlformats.org/officeDocument/2006/relationships/customXml" Target="../ink/ink19.xml"/></Relationships>
</file>

<file path=ppt/slideMasters/_rels/slideMaster7.xml.rels><?xml version="1.0" encoding="UTF-8" standalone="yes"?>
<Relationships xmlns="http://schemas.openxmlformats.org/package/2006/relationships"><Relationship Id="rId8" Type="http://schemas.openxmlformats.org/officeDocument/2006/relationships/theme" Target="../theme/theme7.xml"/><Relationship Id="rId13" Type="http://schemas.openxmlformats.org/officeDocument/2006/relationships/image" Target="../media/image8.png"/><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image" Target="../media/image7.png"/><Relationship Id="rId17" Type="http://schemas.openxmlformats.org/officeDocument/2006/relationships/image" Target="../media/image12.png"/><Relationship Id="rId2" Type="http://schemas.openxmlformats.org/officeDocument/2006/relationships/slideLayout" Target="../slideLayouts/slideLayout8.xml"/><Relationship Id="rId16" Type="http://schemas.openxmlformats.org/officeDocument/2006/relationships/image" Target="../media/image11.png"/><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image" Target="../media/image6.png"/><Relationship Id="rId5" Type="http://schemas.openxmlformats.org/officeDocument/2006/relationships/slideLayout" Target="../slideLayouts/slideLayout11.xml"/><Relationship Id="rId15" Type="http://schemas.openxmlformats.org/officeDocument/2006/relationships/image" Target="../media/image10.png"/><Relationship Id="rId10" Type="http://schemas.openxmlformats.org/officeDocument/2006/relationships/image" Target="../media/image5.png"/><Relationship Id="rId4" Type="http://schemas.openxmlformats.org/officeDocument/2006/relationships/slideLayout" Target="../slideLayouts/slideLayout10.xml"/><Relationship Id="rId9" Type="http://schemas.openxmlformats.org/officeDocument/2006/relationships/image" Target="../media/image4.png"/><Relationship Id="rId14" Type="http://schemas.openxmlformats.org/officeDocument/2006/relationships/image" Target="../media/image9.png"/></Relationships>
</file>

<file path=ppt/slideMasters/_rels/slideMaster8.xml.rels><?xml version="1.0" encoding="UTF-8" standalone="yes"?>
<Relationships xmlns="http://schemas.openxmlformats.org/package/2006/relationships"><Relationship Id="rId3" Type="http://schemas.openxmlformats.org/officeDocument/2006/relationships/customXml" Target="../ink/ink21.xml"/><Relationship Id="rId2" Type="http://schemas.openxmlformats.org/officeDocument/2006/relationships/theme" Target="../theme/theme8.xml"/><Relationship Id="rId1" Type="http://schemas.openxmlformats.org/officeDocument/2006/relationships/slideLayout" Target="../slideLayouts/slideLayout14.xml"/><Relationship Id="rId5" Type="http://schemas.openxmlformats.org/officeDocument/2006/relationships/image" Target="../media/image3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7B1E55E5-42DA-4CD3-B807-BB79F70BBBC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 y="0"/>
            <a:ext cx="12252563" cy="6890273"/>
          </a:xfrm>
          <a:prstGeom prst="rect">
            <a:avLst/>
          </a:prstGeom>
        </p:spPr>
      </p:pic>
      <p:sp>
        <p:nvSpPr>
          <p:cNvPr id="3" name="bottom-blue-band">
            <a:extLst>
              <a:ext uri="{FF2B5EF4-FFF2-40B4-BE49-F238E27FC236}">
                <a16:creationId xmlns:a16="http://schemas.microsoft.com/office/drawing/2014/main" id="{3FD157BE-396F-4442-A841-88226B27E6D7}"/>
              </a:ext>
            </a:extLst>
          </p:cNvPr>
          <p:cNvSpPr/>
          <p:nvPr userDrawn="1"/>
        </p:nvSpPr>
        <p:spPr>
          <a:xfrm>
            <a:off x="-1" y="-1"/>
            <a:ext cx="12252560" cy="6890273"/>
          </a:xfrm>
          <a:prstGeom prst="rect">
            <a:avLst/>
          </a:prstGeom>
          <a:solidFill>
            <a:srgbClr val="00468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4988399"/>
      </p:ext>
    </p:extLst>
  </p:cSld>
  <p:clrMap bg1="lt1" tx1="dk1" bg2="lt2" tx2="dk2" accent1="accent1" accent2="accent2" accent3="accent3" accent4="accent4" accent5="accent5" accent6="accent6" hlink="hlink" folHlink="folHlink"/>
  <p:sldLayoutIdLst>
    <p:sldLayoutId id="214748369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bottom-blue-band">
            <a:extLst>
              <a:ext uri="{FF2B5EF4-FFF2-40B4-BE49-F238E27FC236}">
                <a16:creationId xmlns:a16="http://schemas.microsoft.com/office/drawing/2014/main" id="{832469CB-5E78-4509-A575-3C6C8E0887F5}"/>
              </a:ext>
            </a:extLst>
          </p:cNvPr>
          <p:cNvSpPr/>
          <p:nvPr userDrawn="1"/>
        </p:nvSpPr>
        <p:spPr>
          <a:xfrm>
            <a:off x="-1" y="-1"/>
            <a:ext cx="12252560" cy="6890273"/>
          </a:xfrm>
          <a:prstGeom prst="rect">
            <a:avLst/>
          </a:prstGeom>
          <a:solidFill>
            <a:srgbClr val="00468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52064264"/>
      </p:ext>
    </p:extLst>
  </p:cSld>
  <p:clrMap bg1="lt1" tx1="dk1" bg2="lt2" tx2="dk2" accent1="accent1" accent2="accent2" accent3="accent3" accent4="accent4" accent5="accent5" accent6="accent6" hlink="hlink" folHlink="folHlink"/>
  <p:sldLayoutIdLst>
    <p:sldLayoutId id="2147483671" r:id="rId1"/>
  </p:sldLayoutIdLst>
  <p:transition spd="slow">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bottom-gray-band">
            <a:extLst>
              <a:ext uri="{FF2B5EF4-FFF2-40B4-BE49-F238E27FC236}">
                <a16:creationId xmlns:a16="http://schemas.microsoft.com/office/drawing/2014/main" id="{90960825-3252-43F0-A755-670ABD161C16}"/>
              </a:ext>
            </a:extLst>
          </p:cNvPr>
          <p:cNvSpPr>
            <a:spLocks noChangeAspect="1"/>
          </p:cNvSpPr>
          <p:nvPr userDrawn="1"/>
        </p:nvSpPr>
        <p:spPr>
          <a:xfrm>
            <a:off x="0" y="1690"/>
            <a:ext cx="12200878" cy="6867144"/>
          </a:xfrm>
          <a:prstGeom prst="rect">
            <a:avLst/>
          </a:prstGeom>
          <a:solidFill>
            <a:srgbClr val="E6E6E6"/>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b="1" dirty="0"/>
          </a:p>
        </p:txBody>
      </p:sp>
      <mc:AlternateContent xmlns:mc="http://schemas.openxmlformats.org/markup-compatibility/2006" xmlns:p14="http://schemas.microsoft.com/office/powerpoint/2010/main">
        <mc:Choice Requires="p14">
          <p:contentPart p14:bwMode="auto" r:id="rId3">
            <p14:nvContentPartPr>
              <p14:cNvPr id="15" name="Ink 14">
                <a:extLst>
                  <a:ext uri="{FF2B5EF4-FFF2-40B4-BE49-F238E27FC236}">
                    <a16:creationId xmlns:a16="http://schemas.microsoft.com/office/drawing/2014/main" id="{97760B69-030E-4EB7-B510-E390711039B8}"/>
                  </a:ext>
                </a:extLst>
              </p14:cNvPr>
              <p14:cNvContentPartPr/>
              <p14:nvPr userDrawn="1"/>
            </p14:nvContentPartPr>
            <p14:xfrm>
              <a:off x="2475360" y="8442195"/>
              <a:ext cx="360" cy="360"/>
            </p14:xfrm>
          </p:contentPart>
        </mc:Choice>
        <mc:Fallback xmlns="">
          <p:pic>
            <p:nvPicPr>
              <p:cNvPr id="15" name="Ink 14">
                <a:extLst>
                  <a:ext uri="{FF2B5EF4-FFF2-40B4-BE49-F238E27FC236}">
                    <a16:creationId xmlns:a16="http://schemas.microsoft.com/office/drawing/2014/main" id="{97760B69-030E-4EB7-B510-E390711039B8}"/>
                  </a:ext>
                </a:extLst>
              </p:cNvPr>
              <p:cNvPicPr/>
              <p:nvPr/>
            </p:nvPicPr>
            <p:blipFill>
              <a:blip r:embed="rId4"/>
              <a:stretch>
                <a:fillRect/>
              </a:stretch>
            </p:blipFill>
            <p:spPr>
              <a:xfrm>
                <a:off x="2466360" y="8433195"/>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6" name="Ink 15">
                <a:extLst>
                  <a:ext uri="{FF2B5EF4-FFF2-40B4-BE49-F238E27FC236}">
                    <a16:creationId xmlns:a16="http://schemas.microsoft.com/office/drawing/2014/main" id="{367ECB24-8A2D-457C-9843-ECA8AA88B801}"/>
                  </a:ext>
                </a:extLst>
              </p14:cNvPr>
              <p14:cNvContentPartPr/>
              <p14:nvPr userDrawn="1"/>
            </p14:nvContentPartPr>
            <p14:xfrm>
              <a:off x="2562120" y="8430315"/>
              <a:ext cx="2880" cy="5040"/>
            </p14:xfrm>
          </p:contentPart>
        </mc:Choice>
        <mc:Fallback xmlns="">
          <p:pic>
            <p:nvPicPr>
              <p:cNvPr id="16" name="Ink 15">
                <a:extLst>
                  <a:ext uri="{FF2B5EF4-FFF2-40B4-BE49-F238E27FC236}">
                    <a16:creationId xmlns:a16="http://schemas.microsoft.com/office/drawing/2014/main" id="{367ECB24-8A2D-457C-9843-ECA8AA88B801}"/>
                  </a:ext>
                </a:extLst>
              </p:cNvPr>
              <p:cNvPicPr/>
              <p:nvPr/>
            </p:nvPicPr>
            <p:blipFill>
              <a:blip r:embed="rId6"/>
              <a:stretch>
                <a:fillRect/>
              </a:stretch>
            </p:blipFill>
            <p:spPr>
              <a:xfrm>
                <a:off x="2554120" y="8421915"/>
                <a:ext cx="18560" cy="21504"/>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7" name="Ink 16">
                <a:extLst>
                  <a:ext uri="{FF2B5EF4-FFF2-40B4-BE49-F238E27FC236}">
                    <a16:creationId xmlns:a16="http://schemas.microsoft.com/office/drawing/2014/main" id="{D48D984E-D491-4B1B-BC26-416CD123B0D9}"/>
                  </a:ext>
                </a:extLst>
              </p14:cNvPr>
              <p14:cNvContentPartPr/>
              <p14:nvPr userDrawn="1"/>
            </p14:nvContentPartPr>
            <p14:xfrm>
              <a:off x="1513440" y="2295195"/>
              <a:ext cx="360" cy="1440"/>
            </p14:xfrm>
          </p:contentPart>
        </mc:Choice>
        <mc:Fallback xmlns="">
          <p:pic>
            <p:nvPicPr>
              <p:cNvPr id="17" name="Ink 16">
                <a:extLst>
                  <a:ext uri="{FF2B5EF4-FFF2-40B4-BE49-F238E27FC236}">
                    <a16:creationId xmlns:a16="http://schemas.microsoft.com/office/drawing/2014/main" id="{D48D984E-D491-4B1B-BC26-416CD123B0D9}"/>
                  </a:ext>
                </a:extLst>
              </p:cNvPr>
              <p:cNvPicPr/>
              <p:nvPr/>
            </p:nvPicPr>
            <p:blipFill>
              <a:blip r:embed="rId8"/>
              <a:stretch>
                <a:fillRect/>
              </a:stretch>
            </p:blipFill>
            <p:spPr>
              <a:xfrm>
                <a:off x="1504440" y="2286195"/>
                <a:ext cx="18000" cy="19080"/>
              </a:xfrm>
              <a:prstGeom prst="rect">
                <a:avLst/>
              </a:prstGeom>
            </p:spPr>
          </p:pic>
        </mc:Fallback>
      </mc:AlternateContent>
      <p:pic>
        <p:nvPicPr>
          <p:cNvPr id="10" name="Picture 9">
            <a:extLst>
              <a:ext uri="{FF2B5EF4-FFF2-40B4-BE49-F238E27FC236}">
                <a16:creationId xmlns:a16="http://schemas.microsoft.com/office/drawing/2014/main" id="{A5739E91-6C5E-48DE-B11E-A3403681A545}"/>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4480560" y="718073"/>
            <a:ext cx="3200400" cy="3200400"/>
          </a:xfrm>
          <a:prstGeom prst="rect">
            <a:avLst/>
          </a:prstGeom>
          <a:ln>
            <a:noFill/>
          </a:ln>
          <a:effectLst/>
        </p:spPr>
      </p:pic>
    </p:spTree>
    <p:extLst>
      <p:ext uri="{BB962C8B-B14F-4D97-AF65-F5344CB8AC3E}">
        <p14:creationId xmlns:p14="http://schemas.microsoft.com/office/powerpoint/2010/main" val="3456411752"/>
      </p:ext>
    </p:extLst>
  </p:cSld>
  <p:clrMap bg1="lt1" tx1="dk1" bg2="lt2" tx2="dk2" accent1="accent1" accent2="accent2" accent3="accent3" accent4="accent4" accent5="accent5" accent6="accent6" hlink="hlink" folHlink="folHlink"/>
  <p:sldLayoutIdLst>
    <p:sldLayoutId id="214748368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bottom-gray-band">
            <a:extLst>
              <a:ext uri="{FF2B5EF4-FFF2-40B4-BE49-F238E27FC236}">
                <a16:creationId xmlns:a16="http://schemas.microsoft.com/office/drawing/2014/main" id="{792AF2F4-EB2A-4703-9255-84109C7FEFB6}"/>
              </a:ext>
            </a:extLst>
          </p:cNvPr>
          <p:cNvSpPr>
            <a:spLocks noChangeAspect="1"/>
          </p:cNvSpPr>
          <p:nvPr userDrawn="1"/>
        </p:nvSpPr>
        <p:spPr>
          <a:xfrm>
            <a:off x="0" y="1690"/>
            <a:ext cx="12200878" cy="6867144"/>
          </a:xfrm>
          <a:prstGeom prst="rect">
            <a:avLst/>
          </a:prstGeom>
          <a:solidFill>
            <a:srgbClr val="E6E6E6"/>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b="1" dirty="0"/>
          </a:p>
        </p:txBody>
      </p:sp>
      <mc:AlternateContent xmlns:mc="http://schemas.openxmlformats.org/markup-compatibility/2006" xmlns:p14="http://schemas.microsoft.com/office/powerpoint/2010/main">
        <mc:Choice Requires="p14">
          <p:contentPart p14:bwMode="auto" r:id="rId3">
            <p14:nvContentPartPr>
              <p14:cNvPr id="14" name="Ink 13">
                <a:extLst>
                  <a:ext uri="{FF2B5EF4-FFF2-40B4-BE49-F238E27FC236}">
                    <a16:creationId xmlns:a16="http://schemas.microsoft.com/office/drawing/2014/main" id="{06AA41C4-5E30-4CEE-B945-8D150E0DB6FD}"/>
                  </a:ext>
                </a:extLst>
              </p14:cNvPr>
              <p14:cNvContentPartPr/>
              <p14:nvPr userDrawn="1"/>
            </p14:nvContentPartPr>
            <p14:xfrm>
              <a:off x="4317209" y="2516211"/>
              <a:ext cx="360" cy="2520"/>
            </p14:xfrm>
          </p:contentPart>
        </mc:Choice>
        <mc:Fallback xmlns="">
          <p:pic>
            <p:nvPicPr>
              <p:cNvPr id="14" name="Ink 13">
                <a:extLst>
                  <a:ext uri="{FF2B5EF4-FFF2-40B4-BE49-F238E27FC236}">
                    <a16:creationId xmlns:a16="http://schemas.microsoft.com/office/drawing/2014/main" id="{06AA41C4-5E30-4CEE-B945-8D150E0DB6FD}"/>
                  </a:ext>
                </a:extLst>
              </p:cNvPr>
              <p:cNvPicPr/>
              <p:nvPr/>
            </p:nvPicPr>
            <p:blipFill>
              <a:blip r:embed="rId4"/>
              <a:stretch>
                <a:fillRect/>
              </a:stretch>
            </p:blipFill>
            <p:spPr>
              <a:xfrm>
                <a:off x="4308209" y="2505711"/>
                <a:ext cx="18000" cy="231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5" name="Ink 14">
                <a:extLst>
                  <a:ext uri="{FF2B5EF4-FFF2-40B4-BE49-F238E27FC236}">
                    <a16:creationId xmlns:a16="http://schemas.microsoft.com/office/drawing/2014/main" id="{A8AA807E-ED2D-473A-8FE6-C1FD5EEACA51}"/>
                  </a:ext>
                </a:extLst>
              </p14:cNvPr>
              <p14:cNvContentPartPr/>
              <p14:nvPr userDrawn="1"/>
            </p14:nvContentPartPr>
            <p14:xfrm>
              <a:off x="4504049" y="2618451"/>
              <a:ext cx="13320" cy="8280"/>
            </p14:xfrm>
          </p:contentPart>
        </mc:Choice>
        <mc:Fallback xmlns="">
          <p:pic>
            <p:nvPicPr>
              <p:cNvPr id="15" name="Ink 14">
                <a:extLst>
                  <a:ext uri="{FF2B5EF4-FFF2-40B4-BE49-F238E27FC236}">
                    <a16:creationId xmlns:a16="http://schemas.microsoft.com/office/drawing/2014/main" id="{A8AA807E-ED2D-473A-8FE6-C1FD5EEACA51}"/>
                  </a:ext>
                </a:extLst>
              </p:cNvPr>
              <p:cNvPicPr/>
              <p:nvPr/>
            </p:nvPicPr>
            <p:blipFill>
              <a:blip r:embed="rId6"/>
              <a:stretch>
                <a:fillRect/>
              </a:stretch>
            </p:blipFill>
            <p:spPr>
              <a:xfrm>
                <a:off x="4495049" y="2609451"/>
                <a:ext cx="30960" cy="25920"/>
              </a:xfrm>
              <a:prstGeom prst="rect">
                <a:avLst/>
              </a:prstGeom>
            </p:spPr>
          </p:pic>
        </mc:Fallback>
      </mc:AlternateContent>
      <p:pic>
        <p:nvPicPr>
          <p:cNvPr id="16" name="Picture 15">
            <a:extLst>
              <a:ext uri="{FF2B5EF4-FFF2-40B4-BE49-F238E27FC236}">
                <a16:creationId xmlns:a16="http://schemas.microsoft.com/office/drawing/2014/main" id="{E41024B5-58D6-4BAB-827C-0BBE167D7449}"/>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295900" y="403521"/>
            <a:ext cx="1600200" cy="1600200"/>
          </a:xfrm>
          <a:prstGeom prst="rect">
            <a:avLst/>
          </a:prstGeom>
          <a:effectLst/>
        </p:spPr>
      </p:pic>
      <mc:AlternateContent xmlns:mc="http://schemas.openxmlformats.org/markup-compatibility/2006" xmlns:p14="http://schemas.microsoft.com/office/powerpoint/2010/main">
        <mc:Choice Requires="p14">
          <p:contentPart p14:bwMode="auto" r:id="rId8">
            <p14:nvContentPartPr>
              <p14:cNvPr id="18" name="Ink 17">
                <a:extLst>
                  <a:ext uri="{FF2B5EF4-FFF2-40B4-BE49-F238E27FC236}">
                    <a16:creationId xmlns:a16="http://schemas.microsoft.com/office/drawing/2014/main" id="{889C6DBF-CEE1-4ED5-B5D7-0F5057913B51}"/>
                  </a:ext>
                </a:extLst>
              </p14:cNvPr>
              <p14:cNvContentPartPr/>
              <p14:nvPr userDrawn="1"/>
            </p14:nvContentPartPr>
            <p14:xfrm>
              <a:off x="2045160" y="7093906"/>
              <a:ext cx="3960" cy="11160"/>
            </p14:xfrm>
          </p:contentPart>
        </mc:Choice>
        <mc:Fallback xmlns="">
          <p:pic>
            <p:nvPicPr>
              <p:cNvPr id="18" name="Ink 17">
                <a:extLst>
                  <a:ext uri="{FF2B5EF4-FFF2-40B4-BE49-F238E27FC236}">
                    <a16:creationId xmlns:a16="http://schemas.microsoft.com/office/drawing/2014/main" id="{889C6DBF-CEE1-4ED5-B5D7-0F5057913B51}"/>
                  </a:ext>
                </a:extLst>
              </p:cNvPr>
              <p:cNvPicPr/>
              <p:nvPr/>
            </p:nvPicPr>
            <p:blipFill>
              <a:blip r:embed="rId9"/>
              <a:stretch>
                <a:fillRect/>
              </a:stretch>
            </p:blipFill>
            <p:spPr>
              <a:xfrm>
                <a:off x="2036160" y="7084906"/>
                <a:ext cx="21600" cy="288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9" name="Ink 18">
                <a:extLst>
                  <a:ext uri="{FF2B5EF4-FFF2-40B4-BE49-F238E27FC236}">
                    <a16:creationId xmlns:a16="http://schemas.microsoft.com/office/drawing/2014/main" id="{83590487-09C5-4469-8529-1FD065FF5286}"/>
                  </a:ext>
                </a:extLst>
              </p14:cNvPr>
              <p14:cNvContentPartPr/>
              <p14:nvPr userDrawn="1"/>
            </p14:nvContentPartPr>
            <p14:xfrm>
              <a:off x="2666880" y="5997346"/>
              <a:ext cx="9720" cy="7560"/>
            </p14:xfrm>
          </p:contentPart>
        </mc:Choice>
        <mc:Fallback xmlns="">
          <p:pic>
            <p:nvPicPr>
              <p:cNvPr id="19" name="Ink 18">
                <a:extLst>
                  <a:ext uri="{FF2B5EF4-FFF2-40B4-BE49-F238E27FC236}">
                    <a16:creationId xmlns:a16="http://schemas.microsoft.com/office/drawing/2014/main" id="{83590487-09C5-4469-8529-1FD065FF5286}"/>
                  </a:ext>
                </a:extLst>
              </p:cNvPr>
              <p:cNvPicPr/>
              <p:nvPr/>
            </p:nvPicPr>
            <p:blipFill>
              <a:blip r:embed="rId11"/>
              <a:stretch>
                <a:fillRect/>
              </a:stretch>
            </p:blipFill>
            <p:spPr>
              <a:xfrm>
                <a:off x="2658240" y="5988706"/>
                <a:ext cx="27360" cy="252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20" name="Ink 19">
                <a:extLst>
                  <a:ext uri="{FF2B5EF4-FFF2-40B4-BE49-F238E27FC236}">
                    <a16:creationId xmlns:a16="http://schemas.microsoft.com/office/drawing/2014/main" id="{0E7E49B5-4B31-47F9-B763-EACD4CC7758B}"/>
                  </a:ext>
                </a:extLst>
              </p14:cNvPr>
              <p14:cNvContentPartPr/>
              <p14:nvPr userDrawn="1"/>
            </p14:nvContentPartPr>
            <p14:xfrm>
              <a:off x="2813040" y="5744266"/>
              <a:ext cx="2880" cy="360"/>
            </p14:xfrm>
          </p:contentPart>
        </mc:Choice>
        <mc:Fallback xmlns="">
          <p:pic>
            <p:nvPicPr>
              <p:cNvPr id="20" name="Ink 19">
                <a:extLst>
                  <a:ext uri="{FF2B5EF4-FFF2-40B4-BE49-F238E27FC236}">
                    <a16:creationId xmlns:a16="http://schemas.microsoft.com/office/drawing/2014/main" id="{0E7E49B5-4B31-47F9-B763-EACD4CC7758B}"/>
                  </a:ext>
                </a:extLst>
              </p:cNvPr>
              <p:cNvPicPr/>
              <p:nvPr/>
            </p:nvPicPr>
            <p:blipFill>
              <a:blip r:embed="rId13"/>
              <a:stretch>
                <a:fillRect/>
              </a:stretch>
            </p:blipFill>
            <p:spPr>
              <a:xfrm>
                <a:off x="2804400" y="5735266"/>
                <a:ext cx="2052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21" name="Ink 20">
                <a:extLst>
                  <a:ext uri="{FF2B5EF4-FFF2-40B4-BE49-F238E27FC236}">
                    <a16:creationId xmlns:a16="http://schemas.microsoft.com/office/drawing/2014/main" id="{6889C545-D24D-47DE-B8FA-505D488FCDBF}"/>
                  </a:ext>
                </a:extLst>
              </p14:cNvPr>
              <p14:cNvContentPartPr/>
              <p14:nvPr userDrawn="1"/>
            </p14:nvContentPartPr>
            <p14:xfrm>
              <a:off x="1157040" y="5776306"/>
              <a:ext cx="360" cy="8640"/>
            </p14:xfrm>
          </p:contentPart>
        </mc:Choice>
        <mc:Fallback xmlns="">
          <p:pic>
            <p:nvPicPr>
              <p:cNvPr id="21" name="Ink 20">
                <a:extLst>
                  <a:ext uri="{FF2B5EF4-FFF2-40B4-BE49-F238E27FC236}">
                    <a16:creationId xmlns:a16="http://schemas.microsoft.com/office/drawing/2014/main" id="{6889C545-D24D-47DE-B8FA-505D488FCDBF}"/>
                  </a:ext>
                </a:extLst>
              </p:cNvPr>
              <p:cNvPicPr/>
              <p:nvPr/>
            </p:nvPicPr>
            <p:blipFill>
              <a:blip r:embed="rId4"/>
              <a:stretch>
                <a:fillRect/>
              </a:stretch>
            </p:blipFill>
            <p:spPr>
              <a:xfrm>
                <a:off x="1148040" y="5767666"/>
                <a:ext cx="18000" cy="2628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24" name="Ink 23">
                <a:extLst>
                  <a:ext uri="{FF2B5EF4-FFF2-40B4-BE49-F238E27FC236}">
                    <a16:creationId xmlns:a16="http://schemas.microsoft.com/office/drawing/2014/main" id="{2596D848-4496-4361-B854-901000FAD8D2}"/>
                  </a:ext>
                </a:extLst>
              </p14:cNvPr>
              <p14:cNvContentPartPr/>
              <p14:nvPr userDrawn="1"/>
            </p14:nvContentPartPr>
            <p14:xfrm>
              <a:off x="2907000" y="5807266"/>
              <a:ext cx="360" cy="8640"/>
            </p14:xfrm>
          </p:contentPart>
        </mc:Choice>
        <mc:Fallback xmlns="">
          <p:pic>
            <p:nvPicPr>
              <p:cNvPr id="24" name="Ink 23">
                <a:extLst>
                  <a:ext uri="{FF2B5EF4-FFF2-40B4-BE49-F238E27FC236}">
                    <a16:creationId xmlns:a16="http://schemas.microsoft.com/office/drawing/2014/main" id="{2596D848-4496-4361-B854-901000FAD8D2}"/>
                  </a:ext>
                </a:extLst>
              </p:cNvPr>
              <p:cNvPicPr/>
              <p:nvPr/>
            </p:nvPicPr>
            <p:blipFill>
              <a:blip r:embed="rId4"/>
              <a:stretch>
                <a:fillRect/>
              </a:stretch>
            </p:blipFill>
            <p:spPr>
              <a:xfrm>
                <a:off x="2898360" y="5798266"/>
                <a:ext cx="18000" cy="26280"/>
              </a:xfrm>
              <a:prstGeom prst="rect">
                <a:avLst/>
              </a:prstGeom>
            </p:spPr>
          </p:pic>
        </mc:Fallback>
      </mc:AlternateContent>
    </p:spTree>
    <p:extLst>
      <p:ext uri="{BB962C8B-B14F-4D97-AF65-F5344CB8AC3E}">
        <p14:creationId xmlns:p14="http://schemas.microsoft.com/office/powerpoint/2010/main" val="4177496451"/>
      </p:ext>
    </p:extLst>
  </p:cSld>
  <p:clrMap bg1="lt1" tx1="dk1" bg2="lt2" tx2="dk2" accent1="accent1" accent2="accent2" accent3="accent3" accent4="accent4" accent5="accent5" accent6="accent6" hlink="hlink" folHlink="folHlink"/>
  <p:sldLayoutIdLst>
    <p:sldLayoutId id="214748368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3">
            <p14:nvContentPartPr>
              <p14:cNvPr id="15" name="Ink 14">
                <a:extLst>
                  <a:ext uri="{FF2B5EF4-FFF2-40B4-BE49-F238E27FC236}">
                    <a16:creationId xmlns:a16="http://schemas.microsoft.com/office/drawing/2014/main" id="{97760B69-030E-4EB7-B510-E390711039B8}"/>
                  </a:ext>
                </a:extLst>
              </p14:cNvPr>
              <p14:cNvContentPartPr/>
              <p14:nvPr userDrawn="1"/>
            </p14:nvContentPartPr>
            <p14:xfrm>
              <a:off x="2475360" y="8442195"/>
              <a:ext cx="360" cy="360"/>
            </p14:xfrm>
          </p:contentPart>
        </mc:Choice>
        <mc:Fallback xmlns="">
          <p:pic>
            <p:nvPicPr>
              <p:cNvPr id="15" name="Ink 14">
                <a:extLst>
                  <a:ext uri="{FF2B5EF4-FFF2-40B4-BE49-F238E27FC236}">
                    <a16:creationId xmlns:a16="http://schemas.microsoft.com/office/drawing/2014/main" id="{97760B69-030E-4EB7-B510-E390711039B8}"/>
                  </a:ext>
                </a:extLst>
              </p:cNvPr>
              <p:cNvPicPr/>
              <p:nvPr/>
            </p:nvPicPr>
            <p:blipFill>
              <a:blip r:embed="rId4"/>
              <a:stretch>
                <a:fillRect/>
              </a:stretch>
            </p:blipFill>
            <p:spPr>
              <a:xfrm>
                <a:off x="2466360" y="8433195"/>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6" name="Ink 15">
                <a:extLst>
                  <a:ext uri="{FF2B5EF4-FFF2-40B4-BE49-F238E27FC236}">
                    <a16:creationId xmlns:a16="http://schemas.microsoft.com/office/drawing/2014/main" id="{367ECB24-8A2D-457C-9843-ECA8AA88B801}"/>
                  </a:ext>
                </a:extLst>
              </p14:cNvPr>
              <p14:cNvContentPartPr/>
              <p14:nvPr userDrawn="1"/>
            </p14:nvContentPartPr>
            <p14:xfrm>
              <a:off x="2562120" y="8430315"/>
              <a:ext cx="2880" cy="5040"/>
            </p14:xfrm>
          </p:contentPart>
        </mc:Choice>
        <mc:Fallback xmlns="">
          <p:pic>
            <p:nvPicPr>
              <p:cNvPr id="16" name="Ink 15">
                <a:extLst>
                  <a:ext uri="{FF2B5EF4-FFF2-40B4-BE49-F238E27FC236}">
                    <a16:creationId xmlns:a16="http://schemas.microsoft.com/office/drawing/2014/main" id="{367ECB24-8A2D-457C-9843-ECA8AA88B801}"/>
                  </a:ext>
                </a:extLst>
              </p:cNvPr>
              <p:cNvPicPr/>
              <p:nvPr/>
            </p:nvPicPr>
            <p:blipFill>
              <a:blip r:embed="rId6"/>
              <a:stretch>
                <a:fillRect/>
              </a:stretch>
            </p:blipFill>
            <p:spPr>
              <a:xfrm>
                <a:off x="2554120" y="8421915"/>
                <a:ext cx="18560" cy="21504"/>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7" name="Ink 16">
                <a:extLst>
                  <a:ext uri="{FF2B5EF4-FFF2-40B4-BE49-F238E27FC236}">
                    <a16:creationId xmlns:a16="http://schemas.microsoft.com/office/drawing/2014/main" id="{D48D984E-D491-4B1B-BC26-416CD123B0D9}"/>
                  </a:ext>
                </a:extLst>
              </p14:cNvPr>
              <p14:cNvContentPartPr/>
              <p14:nvPr userDrawn="1"/>
            </p14:nvContentPartPr>
            <p14:xfrm>
              <a:off x="1513440" y="2295195"/>
              <a:ext cx="360" cy="1440"/>
            </p14:xfrm>
          </p:contentPart>
        </mc:Choice>
        <mc:Fallback xmlns="">
          <p:pic>
            <p:nvPicPr>
              <p:cNvPr id="17" name="Ink 16">
                <a:extLst>
                  <a:ext uri="{FF2B5EF4-FFF2-40B4-BE49-F238E27FC236}">
                    <a16:creationId xmlns:a16="http://schemas.microsoft.com/office/drawing/2014/main" id="{D48D984E-D491-4B1B-BC26-416CD123B0D9}"/>
                  </a:ext>
                </a:extLst>
              </p:cNvPr>
              <p:cNvPicPr/>
              <p:nvPr/>
            </p:nvPicPr>
            <p:blipFill>
              <a:blip r:embed="rId8"/>
              <a:stretch>
                <a:fillRect/>
              </a:stretch>
            </p:blipFill>
            <p:spPr>
              <a:xfrm>
                <a:off x="1504440" y="2286195"/>
                <a:ext cx="18000" cy="19080"/>
              </a:xfrm>
              <a:prstGeom prst="rect">
                <a:avLst/>
              </a:prstGeom>
            </p:spPr>
          </p:pic>
        </mc:Fallback>
      </mc:AlternateContent>
      <p:sp>
        <p:nvSpPr>
          <p:cNvPr id="6" name="bottom-gray-band">
            <a:extLst>
              <a:ext uri="{FF2B5EF4-FFF2-40B4-BE49-F238E27FC236}">
                <a16:creationId xmlns:a16="http://schemas.microsoft.com/office/drawing/2014/main" id="{2A9F5B3C-B025-418C-A3E7-6F635E97671E}"/>
              </a:ext>
            </a:extLst>
          </p:cNvPr>
          <p:cNvSpPr>
            <a:spLocks noChangeAspect="1"/>
          </p:cNvSpPr>
          <p:nvPr userDrawn="1"/>
        </p:nvSpPr>
        <p:spPr>
          <a:xfrm>
            <a:off x="0" y="1690"/>
            <a:ext cx="12200878" cy="6867144"/>
          </a:xfrm>
          <a:prstGeom prst="rect">
            <a:avLst/>
          </a:prstGeom>
          <a:solidFill>
            <a:srgbClr val="E6E6E6"/>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b="1" dirty="0"/>
          </a:p>
        </p:txBody>
      </p:sp>
    </p:spTree>
    <p:extLst>
      <p:ext uri="{BB962C8B-B14F-4D97-AF65-F5344CB8AC3E}">
        <p14:creationId xmlns:p14="http://schemas.microsoft.com/office/powerpoint/2010/main" val="3535583235"/>
      </p:ext>
    </p:extLst>
  </p:cSld>
  <p:clrMap bg1="lt1" tx1="dk1" bg2="lt2" tx2="dk2" accent1="accent1" accent2="accent2" accent3="accent3" accent4="accent4" accent5="accent5" accent6="accent6" hlink="hlink" folHlink="folHlink"/>
  <p:sldLayoutIdLst>
    <p:sldLayoutId id="214748369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bottom-gray-band">
            <a:extLst>
              <a:ext uri="{FF2B5EF4-FFF2-40B4-BE49-F238E27FC236}">
                <a16:creationId xmlns:a16="http://schemas.microsoft.com/office/drawing/2014/main" id="{D51A15C8-6024-4F01-A045-F8F892FB4E2E}"/>
              </a:ext>
            </a:extLst>
          </p:cNvPr>
          <p:cNvSpPr>
            <a:spLocks noChangeAspect="1"/>
          </p:cNvSpPr>
          <p:nvPr userDrawn="1"/>
        </p:nvSpPr>
        <p:spPr>
          <a:xfrm>
            <a:off x="0" y="1690"/>
            <a:ext cx="12200878" cy="6867144"/>
          </a:xfrm>
          <a:prstGeom prst="rect">
            <a:avLst/>
          </a:prstGeom>
          <a:solidFill>
            <a:srgbClr val="E6E6E6"/>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b="1" dirty="0"/>
          </a:p>
        </p:txBody>
      </p:sp>
      <mc:AlternateContent xmlns:mc="http://schemas.openxmlformats.org/markup-compatibility/2006" xmlns:p14="http://schemas.microsoft.com/office/powerpoint/2010/main">
        <mc:Choice Requires="p14">
          <p:contentPart p14:bwMode="auto" r:id="rId3">
            <p14:nvContentPartPr>
              <p14:cNvPr id="14" name="Ink 13">
                <a:extLst>
                  <a:ext uri="{FF2B5EF4-FFF2-40B4-BE49-F238E27FC236}">
                    <a16:creationId xmlns:a16="http://schemas.microsoft.com/office/drawing/2014/main" id="{06AA41C4-5E30-4CEE-B945-8D150E0DB6FD}"/>
                  </a:ext>
                </a:extLst>
              </p14:cNvPr>
              <p14:cNvContentPartPr/>
              <p14:nvPr userDrawn="1"/>
            </p14:nvContentPartPr>
            <p14:xfrm>
              <a:off x="4317209" y="2516211"/>
              <a:ext cx="360" cy="2520"/>
            </p14:xfrm>
          </p:contentPart>
        </mc:Choice>
        <mc:Fallback xmlns="">
          <p:pic>
            <p:nvPicPr>
              <p:cNvPr id="14" name="Ink 13">
                <a:extLst>
                  <a:ext uri="{FF2B5EF4-FFF2-40B4-BE49-F238E27FC236}">
                    <a16:creationId xmlns:a16="http://schemas.microsoft.com/office/drawing/2014/main" id="{06AA41C4-5E30-4CEE-B945-8D150E0DB6FD}"/>
                  </a:ext>
                </a:extLst>
              </p:cNvPr>
              <p:cNvPicPr/>
              <p:nvPr/>
            </p:nvPicPr>
            <p:blipFill>
              <a:blip r:embed="rId4"/>
              <a:stretch>
                <a:fillRect/>
              </a:stretch>
            </p:blipFill>
            <p:spPr>
              <a:xfrm>
                <a:off x="4308209" y="2505711"/>
                <a:ext cx="18000" cy="231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5" name="Ink 14">
                <a:extLst>
                  <a:ext uri="{FF2B5EF4-FFF2-40B4-BE49-F238E27FC236}">
                    <a16:creationId xmlns:a16="http://schemas.microsoft.com/office/drawing/2014/main" id="{A8AA807E-ED2D-473A-8FE6-C1FD5EEACA51}"/>
                  </a:ext>
                </a:extLst>
              </p14:cNvPr>
              <p14:cNvContentPartPr/>
              <p14:nvPr userDrawn="1"/>
            </p14:nvContentPartPr>
            <p14:xfrm>
              <a:off x="4504049" y="2618451"/>
              <a:ext cx="13320" cy="8280"/>
            </p14:xfrm>
          </p:contentPart>
        </mc:Choice>
        <mc:Fallback xmlns="">
          <p:pic>
            <p:nvPicPr>
              <p:cNvPr id="15" name="Ink 14">
                <a:extLst>
                  <a:ext uri="{FF2B5EF4-FFF2-40B4-BE49-F238E27FC236}">
                    <a16:creationId xmlns:a16="http://schemas.microsoft.com/office/drawing/2014/main" id="{A8AA807E-ED2D-473A-8FE6-C1FD5EEACA51}"/>
                  </a:ext>
                </a:extLst>
              </p:cNvPr>
              <p:cNvPicPr/>
              <p:nvPr/>
            </p:nvPicPr>
            <p:blipFill>
              <a:blip r:embed="rId6"/>
              <a:stretch>
                <a:fillRect/>
              </a:stretch>
            </p:blipFill>
            <p:spPr>
              <a:xfrm>
                <a:off x="4495049" y="2609451"/>
                <a:ext cx="30960" cy="2592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8" name="Ink 17">
                <a:extLst>
                  <a:ext uri="{FF2B5EF4-FFF2-40B4-BE49-F238E27FC236}">
                    <a16:creationId xmlns:a16="http://schemas.microsoft.com/office/drawing/2014/main" id="{889C6DBF-CEE1-4ED5-B5D7-0F5057913B51}"/>
                  </a:ext>
                </a:extLst>
              </p14:cNvPr>
              <p14:cNvContentPartPr/>
              <p14:nvPr userDrawn="1"/>
            </p14:nvContentPartPr>
            <p14:xfrm>
              <a:off x="2045160" y="7093906"/>
              <a:ext cx="3960" cy="11160"/>
            </p14:xfrm>
          </p:contentPart>
        </mc:Choice>
        <mc:Fallback xmlns="">
          <p:pic>
            <p:nvPicPr>
              <p:cNvPr id="18" name="Ink 17">
                <a:extLst>
                  <a:ext uri="{FF2B5EF4-FFF2-40B4-BE49-F238E27FC236}">
                    <a16:creationId xmlns:a16="http://schemas.microsoft.com/office/drawing/2014/main" id="{889C6DBF-CEE1-4ED5-B5D7-0F5057913B51}"/>
                  </a:ext>
                </a:extLst>
              </p:cNvPr>
              <p:cNvPicPr/>
              <p:nvPr/>
            </p:nvPicPr>
            <p:blipFill>
              <a:blip r:embed="rId9"/>
              <a:stretch>
                <a:fillRect/>
              </a:stretch>
            </p:blipFill>
            <p:spPr>
              <a:xfrm>
                <a:off x="2036160" y="7084906"/>
                <a:ext cx="21600" cy="288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9" name="Ink 18">
                <a:extLst>
                  <a:ext uri="{FF2B5EF4-FFF2-40B4-BE49-F238E27FC236}">
                    <a16:creationId xmlns:a16="http://schemas.microsoft.com/office/drawing/2014/main" id="{83590487-09C5-4469-8529-1FD065FF5286}"/>
                  </a:ext>
                </a:extLst>
              </p14:cNvPr>
              <p14:cNvContentPartPr/>
              <p14:nvPr userDrawn="1"/>
            </p14:nvContentPartPr>
            <p14:xfrm>
              <a:off x="2666880" y="5997346"/>
              <a:ext cx="9720" cy="7560"/>
            </p14:xfrm>
          </p:contentPart>
        </mc:Choice>
        <mc:Fallback xmlns="">
          <p:pic>
            <p:nvPicPr>
              <p:cNvPr id="19" name="Ink 18">
                <a:extLst>
                  <a:ext uri="{FF2B5EF4-FFF2-40B4-BE49-F238E27FC236}">
                    <a16:creationId xmlns:a16="http://schemas.microsoft.com/office/drawing/2014/main" id="{83590487-09C5-4469-8529-1FD065FF5286}"/>
                  </a:ext>
                </a:extLst>
              </p:cNvPr>
              <p:cNvPicPr/>
              <p:nvPr/>
            </p:nvPicPr>
            <p:blipFill>
              <a:blip r:embed="rId11"/>
              <a:stretch>
                <a:fillRect/>
              </a:stretch>
            </p:blipFill>
            <p:spPr>
              <a:xfrm>
                <a:off x="2658240" y="5988706"/>
                <a:ext cx="27360" cy="252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20" name="Ink 19">
                <a:extLst>
                  <a:ext uri="{FF2B5EF4-FFF2-40B4-BE49-F238E27FC236}">
                    <a16:creationId xmlns:a16="http://schemas.microsoft.com/office/drawing/2014/main" id="{0E7E49B5-4B31-47F9-B763-EACD4CC7758B}"/>
                  </a:ext>
                </a:extLst>
              </p14:cNvPr>
              <p14:cNvContentPartPr/>
              <p14:nvPr userDrawn="1"/>
            </p14:nvContentPartPr>
            <p14:xfrm>
              <a:off x="2813040" y="5744266"/>
              <a:ext cx="2880" cy="360"/>
            </p14:xfrm>
          </p:contentPart>
        </mc:Choice>
        <mc:Fallback xmlns="">
          <p:pic>
            <p:nvPicPr>
              <p:cNvPr id="20" name="Ink 19">
                <a:extLst>
                  <a:ext uri="{FF2B5EF4-FFF2-40B4-BE49-F238E27FC236}">
                    <a16:creationId xmlns:a16="http://schemas.microsoft.com/office/drawing/2014/main" id="{0E7E49B5-4B31-47F9-B763-EACD4CC7758B}"/>
                  </a:ext>
                </a:extLst>
              </p:cNvPr>
              <p:cNvPicPr/>
              <p:nvPr/>
            </p:nvPicPr>
            <p:blipFill>
              <a:blip r:embed="rId13"/>
              <a:stretch>
                <a:fillRect/>
              </a:stretch>
            </p:blipFill>
            <p:spPr>
              <a:xfrm>
                <a:off x="2804400" y="5735266"/>
                <a:ext cx="2052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21" name="Ink 20">
                <a:extLst>
                  <a:ext uri="{FF2B5EF4-FFF2-40B4-BE49-F238E27FC236}">
                    <a16:creationId xmlns:a16="http://schemas.microsoft.com/office/drawing/2014/main" id="{6889C545-D24D-47DE-B8FA-505D488FCDBF}"/>
                  </a:ext>
                </a:extLst>
              </p14:cNvPr>
              <p14:cNvContentPartPr/>
              <p14:nvPr userDrawn="1"/>
            </p14:nvContentPartPr>
            <p14:xfrm>
              <a:off x="1157040" y="5776306"/>
              <a:ext cx="360" cy="8640"/>
            </p14:xfrm>
          </p:contentPart>
        </mc:Choice>
        <mc:Fallback xmlns="">
          <p:pic>
            <p:nvPicPr>
              <p:cNvPr id="21" name="Ink 20">
                <a:extLst>
                  <a:ext uri="{FF2B5EF4-FFF2-40B4-BE49-F238E27FC236}">
                    <a16:creationId xmlns:a16="http://schemas.microsoft.com/office/drawing/2014/main" id="{6889C545-D24D-47DE-B8FA-505D488FCDBF}"/>
                  </a:ext>
                </a:extLst>
              </p:cNvPr>
              <p:cNvPicPr/>
              <p:nvPr/>
            </p:nvPicPr>
            <p:blipFill>
              <a:blip r:embed="rId4"/>
              <a:stretch>
                <a:fillRect/>
              </a:stretch>
            </p:blipFill>
            <p:spPr>
              <a:xfrm>
                <a:off x="1148040" y="5767666"/>
                <a:ext cx="18000" cy="2628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24" name="Ink 23">
                <a:extLst>
                  <a:ext uri="{FF2B5EF4-FFF2-40B4-BE49-F238E27FC236}">
                    <a16:creationId xmlns:a16="http://schemas.microsoft.com/office/drawing/2014/main" id="{2596D848-4496-4361-B854-901000FAD8D2}"/>
                  </a:ext>
                </a:extLst>
              </p14:cNvPr>
              <p14:cNvContentPartPr/>
              <p14:nvPr userDrawn="1"/>
            </p14:nvContentPartPr>
            <p14:xfrm>
              <a:off x="2907000" y="5807266"/>
              <a:ext cx="360" cy="8640"/>
            </p14:xfrm>
          </p:contentPart>
        </mc:Choice>
        <mc:Fallback xmlns="">
          <p:pic>
            <p:nvPicPr>
              <p:cNvPr id="24" name="Ink 23">
                <a:extLst>
                  <a:ext uri="{FF2B5EF4-FFF2-40B4-BE49-F238E27FC236}">
                    <a16:creationId xmlns:a16="http://schemas.microsoft.com/office/drawing/2014/main" id="{2596D848-4496-4361-B854-901000FAD8D2}"/>
                  </a:ext>
                </a:extLst>
              </p:cNvPr>
              <p:cNvPicPr/>
              <p:nvPr/>
            </p:nvPicPr>
            <p:blipFill>
              <a:blip r:embed="rId4"/>
              <a:stretch>
                <a:fillRect/>
              </a:stretch>
            </p:blipFill>
            <p:spPr>
              <a:xfrm>
                <a:off x="2898360" y="5798266"/>
                <a:ext cx="18000" cy="26280"/>
              </a:xfrm>
              <a:prstGeom prst="rect">
                <a:avLst/>
              </a:prstGeom>
            </p:spPr>
          </p:pic>
        </mc:Fallback>
      </mc:AlternateContent>
    </p:spTree>
    <p:extLst>
      <p:ext uri="{BB962C8B-B14F-4D97-AF65-F5344CB8AC3E}">
        <p14:creationId xmlns:p14="http://schemas.microsoft.com/office/powerpoint/2010/main" val="2743761763"/>
      </p:ext>
    </p:extLst>
  </p:cSld>
  <p:clrMap bg1="lt1" tx1="dk1" bg2="lt2" tx2="dk2" accent1="accent1" accent2="accent2" accent3="accent3" accent4="accent4" accent5="accent5" accent6="accent6" hlink="hlink" folHlink="folHlink"/>
  <p:sldLayoutIdLst>
    <p:sldLayoutId id="214748368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7" name="bottom-gray-band">
            <a:extLst>
              <a:ext uri="{FF2B5EF4-FFF2-40B4-BE49-F238E27FC236}">
                <a16:creationId xmlns:a16="http://schemas.microsoft.com/office/drawing/2014/main" id="{91F5F483-CA5D-4C55-A53A-FA2A6E9F7157}"/>
              </a:ext>
            </a:extLst>
          </p:cNvPr>
          <p:cNvSpPr>
            <a:spLocks noChangeAspect="1"/>
          </p:cNvSpPr>
          <p:nvPr userDrawn="1"/>
        </p:nvSpPr>
        <p:spPr>
          <a:xfrm>
            <a:off x="0" y="1690"/>
            <a:ext cx="12200878" cy="6867144"/>
          </a:xfrm>
          <a:prstGeom prst="rect">
            <a:avLst/>
          </a:prstGeom>
          <a:solidFill>
            <a:srgbClr val="E6E6E6"/>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b="1" dirty="0"/>
          </a:p>
        </p:txBody>
      </p:sp>
      <p:sp>
        <p:nvSpPr>
          <p:cNvPr id="6" name="bottom-gray-band">
            <a:extLst>
              <a:ext uri="{FF2B5EF4-FFF2-40B4-BE49-F238E27FC236}">
                <a16:creationId xmlns:a16="http://schemas.microsoft.com/office/drawing/2014/main" id="{28703C23-698D-4A63-AC95-A55044E9E48B}"/>
              </a:ext>
            </a:extLst>
          </p:cNvPr>
          <p:cNvSpPr/>
          <p:nvPr userDrawn="1"/>
        </p:nvSpPr>
        <p:spPr>
          <a:xfrm>
            <a:off x="-8878" y="6083629"/>
            <a:ext cx="12200878" cy="777240"/>
          </a:xfrm>
          <a:prstGeom prst="rect">
            <a:avLst/>
          </a:prstGeom>
          <a:solidFill>
            <a:srgbClr val="7B7B7B">
              <a:alpha val="20000"/>
            </a:srgb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pic>
        <p:nvPicPr>
          <p:cNvPr id="8" name="red-blue-dot-logo">
            <a:extLst>
              <a:ext uri="{FF2B5EF4-FFF2-40B4-BE49-F238E27FC236}">
                <a16:creationId xmlns:a16="http://schemas.microsoft.com/office/drawing/2014/main" id="{44F0CF3F-708A-4352-9917-BB12635CCAC6}"/>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228600" y="6163238"/>
            <a:ext cx="621792" cy="621792"/>
          </a:xfrm>
          <a:prstGeom prst="rect">
            <a:avLst/>
          </a:prstGeom>
          <a:effectLst/>
        </p:spPr>
      </p:pic>
      <p:grpSp>
        <p:nvGrpSpPr>
          <p:cNvPr id="3" name="Group 2">
            <a:extLst>
              <a:ext uri="{FF2B5EF4-FFF2-40B4-BE49-F238E27FC236}">
                <a16:creationId xmlns:a16="http://schemas.microsoft.com/office/drawing/2014/main" id="{18AE4FA9-BDC3-44E1-9274-AF8E81703EB3}"/>
              </a:ext>
            </a:extLst>
          </p:cNvPr>
          <p:cNvGrpSpPr/>
          <p:nvPr userDrawn="1"/>
        </p:nvGrpSpPr>
        <p:grpSpPr>
          <a:xfrm>
            <a:off x="1143000" y="6308269"/>
            <a:ext cx="4722902" cy="396708"/>
            <a:chOff x="310896" y="6308269"/>
            <a:chExt cx="4722902" cy="396708"/>
          </a:xfrm>
        </p:grpSpPr>
        <p:pic>
          <p:nvPicPr>
            <p:cNvPr id="9" name="ship">
              <a:extLst>
                <a:ext uri="{FF2B5EF4-FFF2-40B4-BE49-F238E27FC236}">
                  <a16:creationId xmlns:a16="http://schemas.microsoft.com/office/drawing/2014/main" id="{1A5C3283-931A-4876-8388-2ADB265962AE}"/>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165864" y="6339218"/>
              <a:ext cx="741092" cy="365759"/>
            </a:xfrm>
            <a:prstGeom prst="rect">
              <a:avLst/>
            </a:prstGeom>
            <a:noFill/>
          </p:spPr>
        </p:pic>
        <p:pic>
          <p:nvPicPr>
            <p:cNvPr id="10" name="car">
              <a:extLst>
                <a:ext uri="{FF2B5EF4-FFF2-40B4-BE49-F238E27FC236}">
                  <a16:creationId xmlns:a16="http://schemas.microsoft.com/office/drawing/2014/main" id="{7DA00706-A050-4BF5-9107-6066A89C3E1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943574" y="6387992"/>
              <a:ext cx="420340" cy="244561"/>
            </a:xfrm>
            <a:prstGeom prst="rect">
              <a:avLst/>
            </a:prstGeom>
            <a:noFill/>
          </p:spPr>
        </p:pic>
        <p:pic>
          <p:nvPicPr>
            <p:cNvPr id="11" name="bike">
              <a:extLst>
                <a:ext uri="{FF2B5EF4-FFF2-40B4-BE49-F238E27FC236}">
                  <a16:creationId xmlns:a16="http://schemas.microsoft.com/office/drawing/2014/main" id="{A16439BD-DF25-4B02-B797-B39A2520CD48}"/>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692594" y="6317534"/>
              <a:ext cx="348178" cy="315019"/>
            </a:xfrm>
            <a:prstGeom prst="rect">
              <a:avLst/>
            </a:prstGeom>
            <a:noFill/>
          </p:spPr>
        </p:pic>
        <p:pic>
          <p:nvPicPr>
            <p:cNvPr id="12" name="pedestrian">
              <a:extLst>
                <a:ext uri="{FF2B5EF4-FFF2-40B4-BE49-F238E27FC236}">
                  <a16:creationId xmlns:a16="http://schemas.microsoft.com/office/drawing/2014/main" id="{37E33E3E-0EB9-4630-9E4C-BDC804128781}"/>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310896" y="6308269"/>
              <a:ext cx="281616" cy="324284"/>
            </a:xfrm>
            <a:prstGeom prst="rect">
              <a:avLst/>
            </a:prstGeom>
            <a:noFill/>
          </p:spPr>
        </p:pic>
        <p:pic>
          <p:nvPicPr>
            <p:cNvPr id="13" name="plane">
              <a:extLst>
                <a:ext uri="{FF2B5EF4-FFF2-40B4-BE49-F238E27FC236}">
                  <a16:creationId xmlns:a16="http://schemas.microsoft.com/office/drawing/2014/main" id="{03DAF370-0D43-4944-832C-81AF6EE1C41D}"/>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flipH="1">
              <a:off x="4477977" y="6449321"/>
              <a:ext cx="555821" cy="162259"/>
            </a:xfrm>
            <a:prstGeom prst="rect">
              <a:avLst/>
            </a:prstGeom>
            <a:noFill/>
          </p:spPr>
        </p:pic>
        <p:pic>
          <p:nvPicPr>
            <p:cNvPr id="14" name="rail">
              <a:extLst>
                <a:ext uri="{FF2B5EF4-FFF2-40B4-BE49-F238E27FC236}">
                  <a16:creationId xmlns:a16="http://schemas.microsoft.com/office/drawing/2014/main" id="{B8A42044-AB8E-4C9E-8661-20DF8ED4B2E0}"/>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1075871" y="6330726"/>
              <a:ext cx="518766" cy="301827"/>
            </a:xfrm>
            <a:prstGeom prst="rect">
              <a:avLst/>
            </a:prstGeom>
            <a:noFill/>
          </p:spPr>
        </p:pic>
        <p:pic>
          <p:nvPicPr>
            <p:cNvPr id="15" name="bus">
              <a:extLst>
                <a:ext uri="{FF2B5EF4-FFF2-40B4-BE49-F238E27FC236}">
                  <a16:creationId xmlns:a16="http://schemas.microsoft.com/office/drawing/2014/main" id="{CC990D97-241C-4147-A723-0FF0BDF0B53F}"/>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1626052" y="6322500"/>
              <a:ext cx="444657" cy="319106"/>
            </a:xfrm>
            <a:prstGeom prst="rect">
              <a:avLst/>
            </a:prstGeom>
            <a:noFill/>
          </p:spPr>
        </p:pic>
        <p:pic>
          <p:nvPicPr>
            <p:cNvPr id="16" name="semi">
              <a:extLst>
                <a:ext uri="{FF2B5EF4-FFF2-40B4-BE49-F238E27FC236}">
                  <a16:creationId xmlns:a16="http://schemas.microsoft.com/office/drawing/2014/main" id="{AB83D851-E459-4767-AFB8-046F5769F477}"/>
                </a:ext>
              </a:extLst>
            </p:cNvPr>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flipH="1">
              <a:off x="3021021" y="6387992"/>
              <a:ext cx="808490" cy="244561"/>
            </a:xfrm>
            <a:prstGeom prst="rect">
              <a:avLst/>
            </a:prstGeom>
            <a:noFill/>
          </p:spPr>
        </p:pic>
      </p:grpSp>
    </p:spTree>
    <p:extLst>
      <p:ext uri="{BB962C8B-B14F-4D97-AF65-F5344CB8AC3E}">
        <p14:creationId xmlns:p14="http://schemas.microsoft.com/office/powerpoint/2010/main" val="2417235140"/>
      </p:ext>
    </p:extLst>
  </p:cSld>
  <p:clrMap bg1="lt1" tx1="dk1" bg2="lt2" tx2="dk2" accent1="accent1" accent2="accent2" accent3="accent3" accent4="accent4" accent5="accent5" accent6="accent6" hlink="hlink" folHlink="folHlink"/>
  <p:sldLayoutIdLst>
    <p:sldLayoutId id="2147483660" r:id="rId1"/>
    <p:sldLayoutId id="2147483657" r:id="rId2"/>
    <p:sldLayoutId id="2147483661" r:id="rId3"/>
    <p:sldLayoutId id="2147483658" r:id="rId4"/>
    <p:sldLayoutId id="2147483659" r:id="rId5"/>
    <p:sldLayoutId id="2147483663" r:id="rId6"/>
    <p:sldLayoutId id="2147483698" r:id="rId7"/>
  </p:sldLayoutIdLst>
  <p:transition spd="slow">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3">
            <p14:nvContentPartPr>
              <p14:cNvPr id="2" name="Ink 1">
                <a:extLst>
                  <a:ext uri="{FF2B5EF4-FFF2-40B4-BE49-F238E27FC236}">
                    <a16:creationId xmlns:a16="http://schemas.microsoft.com/office/drawing/2014/main" id="{EED4D3D1-4BB3-4BE9-A09B-23DE5A867B6C}"/>
                  </a:ext>
                </a:extLst>
              </p14:cNvPr>
              <p14:cNvContentPartPr/>
              <p14:nvPr userDrawn="1"/>
            </p14:nvContentPartPr>
            <p14:xfrm>
              <a:off x="881854" y="-353627"/>
              <a:ext cx="16560" cy="11160"/>
            </p14:xfrm>
          </p:contentPart>
        </mc:Choice>
        <mc:Fallback xmlns="">
          <p:pic>
            <p:nvPicPr>
              <p:cNvPr id="2" name="Ink 1">
                <a:extLst>
                  <a:ext uri="{FF2B5EF4-FFF2-40B4-BE49-F238E27FC236}">
                    <a16:creationId xmlns:a16="http://schemas.microsoft.com/office/drawing/2014/main" id="{EED4D3D1-4BB3-4BE9-A09B-23DE5A867B6C}"/>
                  </a:ext>
                </a:extLst>
              </p:cNvPr>
              <p:cNvPicPr/>
              <p:nvPr/>
            </p:nvPicPr>
            <p:blipFill>
              <a:blip r:embed="rId5"/>
              <a:stretch>
                <a:fillRect/>
              </a:stretch>
            </p:blipFill>
            <p:spPr>
              <a:xfrm>
                <a:off x="872854" y="-362267"/>
                <a:ext cx="34200" cy="28800"/>
              </a:xfrm>
              <a:prstGeom prst="rect">
                <a:avLst/>
              </a:prstGeom>
            </p:spPr>
          </p:pic>
        </mc:Fallback>
      </mc:AlternateContent>
      <p:sp>
        <p:nvSpPr>
          <p:cNvPr id="4" name="bottom-gray-band">
            <a:extLst>
              <a:ext uri="{FF2B5EF4-FFF2-40B4-BE49-F238E27FC236}">
                <a16:creationId xmlns:a16="http://schemas.microsoft.com/office/drawing/2014/main" id="{E013839C-D24C-4F7D-B128-E207CE572FAE}"/>
              </a:ext>
            </a:extLst>
          </p:cNvPr>
          <p:cNvSpPr>
            <a:spLocks noChangeAspect="1"/>
          </p:cNvSpPr>
          <p:nvPr userDrawn="1"/>
        </p:nvSpPr>
        <p:spPr>
          <a:xfrm>
            <a:off x="0" y="1690"/>
            <a:ext cx="12200878" cy="6867144"/>
          </a:xfrm>
          <a:prstGeom prst="rect">
            <a:avLst/>
          </a:prstGeom>
          <a:solidFill>
            <a:srgbClr val="E6E6E6"/>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b="1" dirty="0"/>
          </a:p>
        </p:txBody>
      </p:sp>
    </p:spTree>
    <p:extLst>
      <p:ext uri="{BB962C8B-B14F-4D97-AF65-F5344CB8AC3E}">
        <p14:creationId xmlns:p14="http://schemas.microsoft.com/office/powerpoint/2010/main" val="1477392754"/>
      </p:ext>
    </p:extLst>
  </p:cSld>
  <p:clrMap bg1="lt1" tx1="dk1" bg2="lt2" tx2="dk2" accent1="accent1" accent2="accent2" accent3="accent3" accent4="accent4" accent5="accent5" accent6="accent6" hlink="hlink" folHlink="folHlink"/>
  <p:sldLayoutIdLst>
    <p:sldLayoutId id="2147483679" r:id="rId1"/>
  </p:sldLayoutIdLst>
  <p:transition spd="slow">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1.xm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2.xml"/><Relationship Id="rId1" Type="http://schemas.openxmlformats.org/officeDocument/2006/relationships/slideLayout" Target="../slideLayouts/slideLayout10.xml"/><Relationship Id="rId5" Type="http://schemas.openxmlformats.org/officeDocument/2006/relationships/chart" Target="../charts/chart6.xml"/><Relationship Id="rId4" Type="http://schemas.openxmlformats.org/officeDocument/2006/relationships/chart" Target="../charts/char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3" Type="http://schemas.openxmlformats.org/officeDocument/2006/relationships/hyperlink" Target="mailto:DOTBidxQA@dot.wi.gov" TargetMode="External"/><Relationship Id="rId2" Type="http://schemas.openxmlformats.org/officeDocument/2006/relationships/notesSlide" Target="../notesSlides/notesSlide33.xm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3" Type="http://schemas.openxmlformats.org/officeDocument/2006/relationships/hyperlink" Target="mailto:Jillene.Fehrman@dot.wi.gov" TargetMode="External"/><Relationship Id="rId2" Type="http://schemas.openxmlformats.org/officeDocument/2006/relationships/notesSlide" Target="../notesSlides/notesSlide36.xml"/><Relationship Id="rId1" Type="http://schemas.openxmlformats.org/officeDocument/2006/relationships/slideLayout" Target="../slideLayouts/slideLayout8.xml"/><Relationship Id="rId5" Type="http://schemas.openxmlformats.org/officeDocument/2006/relationships/image" Target="../media/image30.jpeg"/><Relationship Id="rId4" Type="http://schemas.openxmlformats.org/officeDocument/2006/relationships/hyperlink" Target="mailto:fred.schunke@dot.wi.gov"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8" Type="http://schemas.openxmlformats.org/officeDocument/2006/relationships/hyperlink" Target="https://fred.stlouisfed.org/series/WPU112" TargetMode="External"/><Relationship Id="rId13" Type="http://schemas.openxmlformats.org/officeDocument/2006/relationships/hyperlink" Target="https://fred.stlouisfed.org/series/WPU05810212" TargetMode="External"/><Relationship Id="rId3" Type="http://schemas.openxmlformats.org/officeDocument/2006/relationships/hyperlink" Target="https://fred.stlouisfed.org/series/WPU101" TargetMode="External"/><Relationship Id="rId7" Type="http://schemas.openxmlformats.org/officeDocument/2006/relationships/hyperlink" Target="https://fred.stlouisfed.org/series/WPU1321" TargetMode="External"/><Relationship Id="rId12" Type="http://schemas.openxmlformats.org/officeDocument/2006/relationships/hyperlink" Target="https://fred.stlouisfed.org/series/WPU057303" TargetMode="External"/><Relationship Id="rId2" Type="http://schemas.openxmlformats.org/officeDocument/2006/relationships/notesSlide" Target="../notesSlides/notesSlide9.xml"/><Relationship Id="rId1" Type="http://schemas.openxmlformats.org/officeDocument/2006/relationships/slideLayout" Target="../slideLayouts/slideLayout8.xml"/><Relationship Id="rId6" Type="http://schemas.openxmlformats.org/officeDocument/2006/relationships/hyperlink" Target="https://fred.stlouisfed.org/series/WPU1322" TargetMode="External"/><Relationship Id="rId11" Type="http://schemas.openxmlformats.org/officeDocument/2006/relationships/hyperlink" Target="http://apwmad0p7106:37108/hccidocs/contracting-info/fuelcostadjustmentcomputations.pdf" TargetMode="External"/><Relationship Id="rId5" Type="http://schemas.openxmlformats.org/officeDocument/2006/relationships/hyperlink" Target="https://fred.stlouisfed.org/series/WPU1074051" TargetMode="External"/><Relationship Id="rId10" Type="http://schemas.openxmlformats.org/officeDocument/2006/relationships/hyperlink" Target="https://fred.stlouisfed.org/series/WPU072106" TargetMode="External"/><Relationship Id="rId4" Type="http://schemas.openxmlformats.org/officeDocument/2006/relationships/hyperlink" Target="https://fred.stlouisfed.org/series/WPU1017" TargetMode="External"/><Relationship Id="rId9" Type="http://schemas.openxmlformats.org/officeDocument/2006/relationships/hyperlink" Target="https://fred.stlouisfed.org/series/WPU1332" TargetMode="External"/><Relationship Id="rId14" Type="http://schemas.openxmlformats.org/officeDocument/2006/relationships/hyperlink" Target="https://www.macrotrends.net/1369/crude-oil-price-history-char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1">
            <a:extLst>
              <a:ext uri="{FF2B5EF4-FFF2-40B4-BE49-F238E27FC236}">
                <a16:creationId xmlns:a16="http://schemas.microsoft.com/office/drawing/2014/main" id="{321ED040-8E8F-4A74-B51A-8E953F89F212}"/>
              </a:ext>
            </a:extLst>
          </p:cNvPr>
          <p:cNvSpPr>
            <a:spLocks noGrp="1"/>
          </p:cNvSpPr>
          <p:nvPr>
            <p:ph type="body" sz="quarter" idx="10"/>
          </p:nvPr>
        </p:nvSpPr>
        <p:spPr>
          <a:xfrm>
            <a:off x="609600" y="525296"/>
            <a:ext cx="10972800" cy="2325813"/>
          </a:xfrm>
        </p:spPr>
        <p:txBody>
          <a:bodyPr/>
          <a:lstStyle/>
          <a:p>
            <a:r>
              <a:rPr lang="en-US" dirty="0"/>
              <a:t>Estimating Costs </a:t>
            </a:r>
          </a:p>
          <a:p>
            <a:r>
              <a:rPr lang="en-US" dirty="0"/>
              <a:t>on WisDOT Projects</a:t>
            </a:r>
          </a:p>
        </p:txBody>
      </p:sp>
      <p:sp>
        <p:nvSpPr>
          <p:cNvPr id="10" name="Text Placeholder 2">
            <a:extLst>
              <a:ext uri="{FF2B5EF4-FFF2-40B4-BE49-F238E27FC236}">
                <a16:creationId xmlns:a16="http://schemas.microsoft.com/office/drawing/2014/main" id="{AD12B8DA-C3C0-4199-97C4-33BF0B8EC8C3}"/>
              </a:ext>
            </a:extLst>
          </p:cNvPr>
          <p:cNvSpPr>
            <a:spLocks noGrp="1"/>
          </p:cNvSpPr>
          <p:nvPr>
            <p:ph type="body" sz="quarter" idx="11"/>
          </p:nvPr>
        </p:nvSpPr>
        <p:spPr>
          <a:xfrm>
            <a:off x="609600" y="5092583"/>
            <a:ext cx="10972800" cy="491563"/>
          </a:xfrm>
        </p:spPr>
        <p:txBody>
          <a:bodyPr/>
          <a:lstStyle/>
          <a:p>
            <a:r>
              <a:rPr lang="en-US" dirty="0"/>
              <a:t>Traffic Improvement Conference</a:t>
            </a:r>
          </a:p>
        </p:txBody>
      </p:sp>
      <p:sp>
        <p:nvSpPr>
          <p:cNvPr id="11" name="Text Placeholder 3">
            <a:extLst>
              <a:ext uri="{FF2B5EF4-FFF2-40B4-BE49-F238E27FC236}">
                <a16:creationId xmlns:a16="http://schemas.microsoft.com/office/drawing/2014/main" id="{84279FF5-8BDC-44E8-9E28-CEA8594C6659}"/>
              </a:ext>
            </a:extLst>
          </p:cNvPr>
          <p:cNvSpPr>
            <a:spLocks noGrp="1"/>
          </p:cNvSpPr>
          <p:nvPr>
            <p:ph type="body" sz="quarter" idx="12"/>
          </p:nvPr>
        </p:nvSpPr>
        <p:spPr>
          <a:xfrm>
            <a:off x="3556958" y="2767519"/>
            <a:ext cx="5078083" cy="661481"/>
          </a:xfrm>
        </p:spPr>
        <p:txBody>
          <a:bodyPr/>
          <a:lstStyle/>
          <a:p>
            <a:r>
              <a:rPr lang="en-US" sz="3600" dirty="0"/>
              <a:t>Proposal Management Chief</a:t>
            </a:r>
          </a:p>
        </p:txBody>
      </p:sp>
      <p:sp>
        <p:nvSpPr>
          <p:cNvPr id="12" name="Text Placeholder 4">
            <a:extLst>
              <a:ext uri="{FF2B5EF4-FFF2-40B4-BE49-F238E27FC236}">
                <a16:creationId xmlns:a16="http://schemas.microsoft.com/office/drawing/2014/main" id="{75A0E650-380A-4FD1-B428-8A664DD30A80}"/>
              </a:ext>
            </a:extLst>
          </p:cNvPr>
          <p:cNvSpPr>
            <a:spLocks noGrp="1"/>
          </p:cNvSpPr>
          <p:nvPr>
            <p:ph type="body" sz="quarter" idx="14"/>
          </p:nvPr>
        </p:nvSpPr>
        <p:spPr>
          <a:xfrm>
            <a:off x="609600" y="5535961"/>
            <a:ext cx="10972800" cy="539747"/>
          </a:xfrm>
        </p:spPr>
        <p:txBody>
          <a:bodyPr/>
          <a:lstStyle/>
          <a:p>
            <a:r>
              <a:rPr lang="en-US" dirty="0"/>
              <a:t>March 9, 2022</a:t>
            </a:r>
          </a:p>
        </p:txBody>
      </p:sp>
      <p:sp>
        <p:nvSpPr>
          <p:cNvPr id="13" name="Text Placeholder 6">
            <a:extLst>
              <a:ext uri="{FF2B5EF4-FFF2-40B4-BE49-F238E27FC236}">
                <a16:creationId xmlns:a16="http://schemas.microsoft.com/office/drawing/2014/main" id="{87DF2006-C305-48AE-AC98-3CE9AF9934E9}"/>
              </a:ext>
            </a:extLst>
          </p:cNvPr>
          <p:cNvSpPr>
            <a:spLocks noGrp="1"/>
          </p:cNvSpPr>
          <p:nvPr>
            <p:ph type="body" sz="quarter" idx="13"/>
          </p:nvPr>
        </p:nvSpPr>
        <p:spPr>
          <a:xfrm>
            <a:off x="3352800" y="2140404"/>
            <a:ext cx="5486400" cy="736600"/>
          </a:xfrm>
        </p:spPr>
        <p:txBody>
          <a:bodyPr/>
          <a:lstStyle/>
          <a:p>
            <a:r>
              <a:rPr lang="en-US" sz="4400" dirty="0"/>
              <a:t>Jill Fehrman</a:t>
            </a:r>
          </a:p>
        </p:txBody>
      </p:sp>
      <p:pic>
        <p:nvPicPr>
          <p:cNvPr id="3" name="Picture 2">
            <a:extLst>
              <a:ext uri="{FF2B5EF4-FFF2-40B4-BE49-F238E27FC236}">
                <a16:creationId xmlns:a16="http://schemas.microsoft.com/office/drawing/2014/main" id="{14FFC640-CF61-4951-8A80-B1A08AD640F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60634" y="311604"/>
            <a:ext cx="1828800" cy="1828800"/>
          </a:xfrm>
          <a:prstGeom prst="rect">
            <a:avLst/>
          </a:prstGeom>
        </p:spPr>
      </p:pic>
      <p:sp>
        <p:nvSpPr>
          <p:cNvPr id="8" name="Text Placeholder 3">
            <a:extLst>
              <a:ext uri="{FF2B5EF4-FFF2-40B4-BE49-F238E27FC236}">
                <a16:creationId xmlns:a16="http://schemas.microsoft.com/office/drawing/2014/main" id="{095B6AB4-5087-4919-921B-E471927F9F42}"/>
              </a:ext>
            </a:extLst>
          </p:cNvPr>
          <p:cNvSpPr txBox="1">
            <a:spLocks/>
          </p:cNvSpPr>
          <p:nvPr/>
        </p:nvSpPr>
        <p:spPr>
          <a:xfrm>
            <a:off x="3352800" y="4259111"/>
            <a:ext cx="5486400" cy="661481"/>
          </a:xfrm>
          <a:prstGeom prst="rect">
            <a:avLst/>
          </a:prstGeom>
        </p:spPr>
        <p:txBody>
          <a:bodyPr/>
          <a:lstStyle>
            <a:lvl1pPr marL="0" indent="0" algn="ctr" defTabSz="914400" rtl="0" eaLnBrk="1" latinLnBrk="0" hangingPunct="1">
              <a:lnSpc>
                <a:spcPct val="90000"/>
              </a:lnSpc>
              <a:spcBef>
                <a:spcPts val="1000"/>
              </a:spcBef>
              <a:buFont typeface="Arial" panose="020B0604020202020204" pitchFamily="34" charset="0"/>
              <a:buNone/>
              <a:defRPr lang="en-US" sz="4000" b="0" kern="1200" dirty="0">
                <a:solidFill>
                  <a:srgbClr val="802F2D"/>
                </a:solidFill>
                <a:latin typeface="Arial Narrow" panose="020B060602020203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600" dirty="0"/>
              <a:t>Estimating Engineer</a:t>
            </a:r>
          </a:p>
        </p:txBody>
      </p:sp>
      <p:sp>
        <p:nvSpPr>
          <p:cNvPr id="14" name="Text Placeholder 6">
            <a:extLst>
              <a:ext uri="{FF2B5EF4-FFF2-40B4-BE49-F238E27FC236}">
                <a16:creationId xmlns:a16="http://schemas.microsoft.com/office/drawing/2014/main" id="{A5B40892-3F68-493F-AFE8-8C51A70901EA}"/>
              </a:ext>
            </a:extLst>
          </p:cNvPr>
          <p:cNvSpPr txBox="1">
            <a:spLocks/>
          </p:cNvSpPr>
          <p:nvPr/>
        </p:nvSpPr>
        <p:spPr>
          <a:xfrm>
            <a:off x="3352800" y="3729617"/>
            <a:ext cx="5486400" cy="736600"/>
          </a:xfrm>
          <a:prstGeom prst="rect">
            <a:avLst/>
          </a:prstGeom>
        </p:spPr>
        <p:txBody>
          <a:bodyPr/>
          <a:lstStyle>
            <a:lvl1pPr marL="0" indent="0" algn="ctr" defTabSz="914400" rtl="0" eaLnBrk="1" latinLnBrk="0" hangingPunct="1">
              <a:lnSpc>
                <a:spcPct val="90000"/>
              </a:lnSpc>
              <a:spcBef>
                <a:spcPts val="1000"/>
              </a:spcBef>
              <a:buFont typeface="Arial" panose="020B0604020202020204" pitchFamily="34" charset="0"/>
              <a:buNone/>
              <a:defRPr lang="en-US" sz="4700" b="1" kern="1200" dirty="0">
                <a:solidFill>
                  <a:srgbClr val="802F2D"/>
                </a:solidFill>
                <a:latin typeface="Arial Narrow" panose="020B060602020203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sz="4400" dirty="0"/>
              <a:t>Fred Schunke</a:t>
            </a:r>
          </a:p>
        </p:txBody>
      </p:sp>
      <p:sp>
        <p:nvSpPr>
          <p:cNvPr id="15" name="Text Placeholder 3">
            <a:extLst>
              <a:ext uri="{FF2B5EF4-FFF2-40B4-BE49-F238E27FC236}">
                <a16:creationId xmlns:a16="http://schemas.microsoft.com/office/drawing/2014/main" id="{B6FC4089-54E0-4004-88EC-AE7B6DFBDF02}"/>
              </a:ext>
            </a:extLst>
          </p:cNvPr>
          <p:cNvSpPr txBox="1">
            <a:spLocks/>
          </p:cNvSpPr>
          <p:nvPr/>
        </p:nvSpPr>
        <p:spPr>
          <a:xfrm>
            <a:off x="5704361" y="3380603"/>
            <a:ext cx="783278" cy="457555"/>
          </a:xfrm>
          <a:prstGeom prst="rect">
            <a:avLst/>
          </a:prstGeom>
        </p:spPr>
        <p:txBody>
          <a:bodyPr/>
          <a:lstStyle>
            <a:lvl1pPr marL="0" indent="0" algn="ctr" defTabSz="914400" rtl="0" eaLnBrk="1" latinLnBrk="0" hangingPunct="1">
              <a:lnSpc>
                <a:spcPct val="90000"/>
              </a:lnSpc>
              <a:spcBef>
                <a:spcPts val="1000"/>
              </a:spcBef>
              <a:buFont typeface="Arial" panose="020B0604020202020204" pitchFamily="34" charset="0"/>
              <a:buNone/>
              <a:defRPr lang="en-US" sz="4000" b="0" kern="1200" dirty="0">
                <a:solidFill>
                  <a:srgbClr val="802F2D"/>
                </a:solidFill>
                <a:latin typeface="Arial Narrow" panose="020B060602020203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b="1" dirty="0"/>
              <a:t>and</a:t>
            </a:r>
          </a:p>
        </p:txBody>
      </p:sp>
    </p:spTree>
    <p:extLst>
      <p:ext uri="{BB962C8B-B14F-4D97-AF65-F5344CB8AC3E}">
        <p14:creationId xmlns:p14="http://schemas.microsoft.com/office/powerpoint/2010/main" val="12089845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Item Trends</a:t>
            </a:r>
          </a:p>
        </p:txBody>
      </p:sp>
      <p:sp>
        <p:nvSpPr>
          <p:cNvPr id="3" name="Text Placeholder 2"/>
          <p:cNvSpPr>
            <a:spLocks noGrp="1"/>
          </p:cNvSpPr>
          <p:nvPr>
            <p:ph type="body" idx="1"/>
          </p:nvPr>
        </p:nvSpPr>
        <p:spPr>
          <a:xfrm>
            <a:off x="594360" y="2057400"/>
            <a:ext cx="10972800" cy="457200"/>
          </a:xfrm>
        </p:spPr>
        <p:txBody>
          <a:bodyPr/>
          <a:lstStyle/>
          <a:p>
            <a:r>
              <a:rPr lang="en-US" sz="3900" dirty="0"/>
              <a:t>Asphalt Pavement Items</a:t>
            </a:r>
          </a:p>
        </p:txBody>
      </p:sp>
      <p:sp>
        <p:nvSpPr>
          <p:cNvPr id="4" name="Content Placeholder 3"/>
          <p:cNvSpPr>
            <a:spLocks noGrp="1"/>
          </p:cNvSpPr>
          <p:nvPr>
            <p:ph idx="13"/>
          </p:nvPr>
        </p:nvSpPr>
        <p:spPr/>
        <p:txBody>
          <a:bodyPr/>
          <a:lstStyle/>
          <a:p>
            <a:r>
              <a:rPr lang="en-US" sz="2800" dirty="0"/>
              <a:t>Asphalt Pricing GIS Application</a:t>
            </a:r>
          </a:p>
          <a:p>
            <a:pPr lvl="1"/>
            <a:r>
              <a:rPr lang="en-US" sz="2400" dirty="0"/>
              <a:t>Price ranges may be used in preliminary estimates</a:t>
            </a:r>
          </a:p>
          <a:p>
            <a:pPr lvl="1"/>
            <a:r>
              <a:rPr lang="en-US" sz="2400" dirty="0"/>
              <a:t>Final Prices should use Bid Express</a:t>
            </a:r>
          </a:p>
          <a:p>
            <a:r>
              <a:rPr lang="en-US" sz="2800" dirty="0"/>
              <a:t>Laying more asphalt this year</a:t>
            </a:r>
          </a:p>
          <a:p>
            <a:r>
              <a:rPr lang="en-US" sz="2800" dirty="0"/>
              <a:t>Quantities below 20,000 TONS are higher</a:t>
            </a:r>
          </a:p>
          <a:p>
            <a:r>
              <a:rPr lang="en-US" sz="2800" dirty="0"/>
              <a:t>Recent competition in Jefferson, Dane, Rock, Walworth and western Waukesha Counties.</a:t>
            </a:r>
          </a:p>
          <a:p>
            <a:endParaRPr lang="en-US" dirty="0"/>
          </a:p>
        </p:txBody>
      </p:sp>
    </p:spTree>
    <p:extLst>
      <p:ext uri="{BB962C8B-B14F-4D97-AF65-F5344CB8AC3E}">
        <p14:creationId xmlns:p14="http://schemas.microsoft.com/office/powerpoint/2010/main" val="2085991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Item Trends</a:t>
            </a:r>
          </a:p>
        </p:txBody>
      </p:sp>
      <p:sp>
        <p:nvSpPr>
          <p:cNvPr id="3" name="Text Placeholder 2"/>
          <p:cNvSpPr>
            <a:spLocks noGrp="1"/>
          </p:cNvSpPr>
          <p:nvPr>
            <p:ph type="body" idx="1"/>
          </p:nvPr>
        </p:nvSpPr>
        <p:spPr>
          <a:xfrm>
            <a:off x="594360" y="2057400"/>
            <a:ext cx="10972800" cy="457200"/>
          </a:xfrm>
        </p:spPr>
        <p:txBody>
          <a:bodyPr/>
          <a:lstStyle/>
          <a:p>
            <a:r>
              <a:rPr lang="en-US" sz="3900" dirty="0"/>
              <a:t>Asphalt Pavement Items</a:t>
            </a:r>
          </a:p>
        </p:txBody>
      </p:sp>
      <p:sp>
        <p:nvSpPr>
          <p:cNvPr id="4" name="Content Placeholder 3"/>
          <p:cNvSpPr>
            <a:spLocks noGrp="1"/>
          </p:cNvSpPr>
          <p:nvPr>
            <p:ph idx="13"/>
          </p:nvPr>
        </p:nvSpPr>
        <p:spPr/>
        <p:txBody>
          <a:bodyPr/>
          <a:lstStyle/>
          <a:p>
            <a:r>
              <a:rPr lang="en-US" dirty="0"/>
              <a:t>Average prices for the past year are shown</a:t>
            </a:r>
          </a:p>
          <a:p>
            <a:r>
              <a:rPr lang="en-US" dirty="0"/>
              <a:t>Gradation 5, Binder 58-34 or SMA asphalt mixes cost more</a:t>
            </a:r>
          </a:p>
        </p:txBody>
      </p:sp>
      <p:pic>
        <p:nvPicPr>
          <p:cNvPr id="6" name="Picture 5">
            <a:extLst>
              <a:ext uri="{FF2B5EF4-FFF2-40B4-BE49-F238E27FC236}">
                <a16:creationId xmlns:a16="http://schemas.microsoft.com/office/drawing/2014/main" id="{847C2972-74BA-42EA-8049-160EF9B78C1E}"/>
              </a:ext>
            </a:extLst>
          </p:cNvPr>
          <p:cNvPicPr>
            <a:picLocks noChangeAspect="1"/>
          </p:cNvPicPr>
          <p:nvPr/>
        </p:nvPicPr>
        <p:blipFill>
          <a:blip r:embed="rId3"/>
          <a:stretch>
            <a:fillRect/>
          </a:stretch>
        </p:blipFill>
        <p:spPr>
          <a:xfrm>
            <a:off x="0" y="4057868"/>
            <a:ext cx="12192000" cy="1677107"/>
          </a:xfrm>
          <a:prstGeom prst="rect">
            <a:avLst/>
          </a:prstGeom>
        </p:spPr>
      </p:pic>
    </p:spTree>
    <p:extLst>
      <p:ext uri="{BB962C8B-B14F-4D97-AF65-F5344CB8AC3E}">
        <p14:creationId xmlns:p14="http://schemas.microsoft.com/office/powerpoint/2010/main" val="2630237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Item Trends</a:t>
            </a:r>
          </a:p>
        </p:txBody>
      </p:sp>
      <p:sp>
        <p:nvSpPr>
          <p:cNvPr id="3" name="Text Placeholder 2"/>
          <p:cNvSpPr>
            <a:spLocks noGrp="1"/>
          </p:cNvSpPr>
          <p:nvPr>
            <p:ph type="body" idx="1"/>
          </p:nvPr>
        </p:nvSpPr>
        <p:spPr>
          <a:xfrm>
            <a:off x="594360" y="2057400"/>
            <a:ext cx="10972800" cy="457200"/>
          </a:xfrm>
        </p:spPr>
        <p:txBody>
          <a:bodyPr/>
          <a:lstStyle/>
          <a:p>
            <a:r>
              <a:rPr lang="en-US" sz="4000" dirty="0"/>
              <a:t>Removing Asphaltic Surface Milling</a:t>
            </a:r>
          </a:p>
        </p:txBody>
      </p:sp>
      <p:sp>
        <p:nvSpPr>
          <p:cNvPr id="4" name="Content Placeholder 3"/>
          <p:cNvSpPr>
            <a:spLocks noGrp="1"/>
          </p:cNvSpPr>
          <p:nvPr>
            <p:ph idx="13"/>
          </p:nvPr>
        </p:nvSpPr>
        <p:spPr/>
        <p:txBody>
          <a:bodyPr/>
          <a:lstStyle/>
          <a:p>
            <a:r>
              <a:rPr lang="en-US" sz="3500" dirty="0"/>
              <a:t>Guidance is in FDM 19-5-5.6.3 pg. 18</a:t>
            </a:r>
            <a:endParaRPr lang="en-US" sz="3100" dirty="0"/>
          </a:p>
          <a:p>
            <a:r>
              <a:rPr lang="en-US" sz="3500" dirty="0"/>
              <a:t>Average prices should not be used</a:t>
            </a:r>
          </a:p>
          <a:p>
            <a:pPr lvl="1"/>
            <a:r>
              <a:rPr lang="en-US" sz="3500" dirty="0"/>
              <a:t>If the millings can be reused, prices are lower</a:t>
            </a:r>
          </a:p>
          <a:p>
            <a:pPr lvl="2"/>
            <a:r>
              <a:rPr lang="en-US" sz="3100" dirty="0"/>
              <a:t>Prices are very low in competitive areas</a:t>
            </a:r>
          </a:p>
          <a:p>
            <a:pPr lvl="1"/>
            <a:r>
              <a:rPr lang="en-US" sz="3500" dirty="0"/>
              <a:t>If the millings cannot be reused, prices are higher</a:t>
            </a:r>
          </a:p>
          <a:p>
            <a:pPr lvl="2"/>
            <a:r>
              <a:rPr lang="en-US" sz="3100" dirty="0"/>
              <a:t>Sealcoats, chip seal, long haul distances, urban area or staging</a:t>
            </a:r>
          </a:p>
          <a:p>
            <a:endParaRPr lang="en-US" dirty="0"/>
          </a:p>
          <a:p>
            <a:endParaRPr lang="en-US" dirty="0"/>
          </a:p>
        </p:txBody>
      </p:sp>
    </p:spTree>
    <p:extLst>
      <p:ext uri="{BB962C8B-B14F-4D97-AF65-F5344CB8AC3E}">
        <p14:creationId xmlns:p14="http://schemas.microsoft.com/office/powerpoint/2010/main" val="1598622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Item Trends</a:t>
            </a:r>
          </a:p>
        </p:txBody>
      </p:sp>
      <p:sp>
        <p:nvSpPr>
          <p:cNvPr id="3" name="Text Placeholder 2"/>
          <p:cNvSpPr>
            <a:spLocks noGrp="1"/>
          </p:cNvSpPr>
          <p:nvPr>
            <p:ph type="body" idx="1"/>
          </p:nvPr>
        </p:nvSpPr>
        <p:spPr>
          <a:xfrm>
            <a:off x="594360" y="2057400"/>
            <a:ext cx="10972800" cy="457200"/>
          </a:xfrm>
        </p:spPr>
        <p:txBody>
          <a:bodyPr/>
          <a:lstStyle/>
          <a:p>
            <a:r>
              <a:rPr lang="en-US" sz="4000" dirty="0"/>
              <a:t>Concrete Masonry Bridges</a:t>
            </a:r>
          </a:p>
        </p:txBody>
      </p:sp>
      <p:sp>
        <p:nvSpPr>
          <p:cNvPr id="4" name="Content Placeholder 3"/>
          <p:cNvSpPr>
            <a:spLocks noGrp="1"/>
          </p:cNvSpPr>
          <p:nvPr>
            <p:ph idx="13"/>
          </p:nvPr>
        </p:nvSpPr>
        <p:spPr>
          <a:xfrm>
            <a:off x="594360" y="2702257"/>
            <a:ext cx="10972800" cy="2991775"/>
          </a:xfrm>
        </p:spPr>
        <p:txBody>
          <a:bodyPr/>
          <a:lstStyle/>
          <a:p>
            <a:r>
              <a:rPr lang="en-US" sz="3600" dirty="0"/>
              <a:t>Regression prices should not be used</a:t>
            </a:r>
          </a:p>
          <a:p>
            <a:pPr lvl="1"/>
            <a:r>
              <a:rPr lang="en-US" sz="3600" dirty="0"/>
              <a:t>Prices vary for slab-spans, girder and rehabilitated bridges</a:t>
            </a:r>
          </a:p>
          <a:p>
            <a:pPr lvl="1"/>
            <a:r>
              <a:rPr lang="en-US" sz="3600" dirty="0"/>
              <a:t>Concrete Masonry Bridges, Removing Structure and Excavation for Structures should be estimated at the </a:t>
            </a:r>
            <a:r>
              <a:rPr lang="en-US" sz="3600" b="1" dirty="0"/>
              <a:t>same time</a:t>
            </a:r>
          </a:p>
          <a:p>
            <a:pPr lvl="2"/>
            <a:r>
              <a:rPr lang="en-US" sz="3200" dirty="0"/>
              <a:t>Each contractor will bid these items differently</a:t>
            </a:r>
          </a:p>
          <a:p>
            <a:endParaRPr lang="en-US" sz="3600" dirty="0"/>
          </a:p>
          <a:p>
            <a:endParaRPr lang="en-US" sz="3500" dirty="0"/>
          </a:p>
          <a:p>
            <a:endParaRPr lang="en-US" dirty="0"/>
          </a:p>
        </p:txBody>
      </p:sp>
    </p:spTree>
    <p:extLst>
      <p:ext uri="{BB962C8B-B14F-4D97-AF65-F5344CB8AC3E}">
        <p14:creationId xmlns:p14="http://schemas.microsoft.com/office/powerpoint/2010/main" val="3042726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Item Trends</a:t>
            </a:r>
          </a:p>
        </p:txBody>
      </p:sp>
      <p:sp>
        <p:nvSpPr>
          <p:cNvPr id="3" name="Text Placeholder 2"/>
          <p:cNvSpPr>
            <a:spLocks noGrp="1"/>
          </p:cNvSpPr>
          <p:nvPr>
            <p:ph type="body" idx="1"/>
          </p:nvPr>
        </p:nvSpPr>
        <p:spPr>
          <a:xfrm>
            <a:off x="594360" y="2057400"/>
            <a:ext cx="10972800" cy="457200"/>
          </a:xfrm>
        </p:spPr>
        <p:txBody>
          <a:bodyPr/>
          <a:lstStyle/>
          <a:p>
            <a:r>
              <a:rPr lang="en-US" sz="4000" dirty="0"/>
              <a:t>Top Items Bid Above Estimate</a:t>
            </a:r>
          </a:p>
        </p:txBody>
      </p:sp>
      <p:sp>
        <p:nvSpPr>
          <p:cNvPr id="4" name="Content Placeholder 3"/>
          <p:cNvSpPr>
            <a:spLocks noGrp="1"/>
          </p:cNvSpPr>
          <p:nvPr>
            <p:ph idx="13"/>
          </p:nvPr>
        </p:nvSpPr>
        <p:spPr>
          <a:xfrm>
            <a:off x="594360" y="2702257"/>
            <a:ext cx="10972800" cy="2991775"/>
          </a:xfrm>
        </p:spPr>
        <p:txBody>
          <a:bodyPr/>
          <a:lstStyle/>
          <a:p>
            <a:endParaRPr lang="en-US" sz="3500" dirty="0"/>
          </a:p>
          <a:p>
            <a:endParaRPr lang="en-US" dirty="0"/>
          </a:p>
        </p:txBody>
      </p:sp>
      <p:pic>
        <p:nvPicPr>
          <p:cNvPr id="9" name="Picture 8">
            <a:extLst>
              <a:ext uri="{FF2B5EF4-FFF2-40B4-BE49-F238E27FC236}">
                <a16:creationId xmlns:a16="http://schemas.microsoft.com/office/drawing/2014/main" id="{AE726143-862B-4928-B5B1-67CAEA4C6355}"/>
              </a:ext>
            </a:extLst>
          </p:cNvPr>
          <p:cNvPicPr>
            <a:picLocks noChangeAspect="1"/>
          </p:cNvPicPr>
          <p:nvPr/>
        </p:nvPicPr>
        <p:blipFill>
          <a:blip r:embed="rId3"/>
          <a:stretch>
            <a:fillRect/>
          </a:stretch>
        </p:blipFill>
        <p:spPr>
          <a:xfrm>
            <a:off x="-14133" y="2702257"/>
            <a:ext cx="12206133" cy="2816800"/>
          </a:xfrm>
          <a:prstGeom prst="rect">
            <a:avLst/>
          </a:prstGeom>
        </p:spPr>
      </p:pic>
    </p:spTree>
    <p:extLst>
      <p:ext uri="{BB962C8B-B14F-4D97-AF65-F5344CB8AC3E}">
        <p14:creationId xmlns:p14="http://schemas.microsoft.com/office/powerpoint/2010/main" val="3727847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Item Trends</a:t>
            </a:r>
          </a:p>
        </p:txBody>
      </p:sp>
      <p:sp>
        <p:nvSpPr>
          <p:cNvPr id="3" name="Text Placeholder 2"/>
          <p:cNvSpPr>
            <a:spLocks noGrp="1"/>
          </p:cNvSpPr>
          <p:nvPr>
            <p:ph type="body" idx="1"/>
          </p:nvPr>
        </p:nvSpPr>
        <p:spPr>
          <a:xfrm>
            <a:off x="594360" y="2057400"/>
            <a:ext cx="10972800" cy="457200"/>
          </a:xfrm>
        </p:spPr>
        <p:txBody>
          <a:bodyPr/>
          <a:lstStyle/>
          <a:p>
            <a:r>
              <a:rPr lang="en-US" sz="4000" dirty="0"/>
              <a:t>Top Items Bid Below Estimate</a:t>
            </a:r>
          </a:p>
        </p:txBody>
      </p:sp>
      <p:sp>
        <p:nvSpPr>
          <p:cNvPr id="4" name="Content Placeholder 3"/>
          <p:cNvSpPr>
            <a:spLocks noGrp="1"/>
          </p:cNvSpPr>
          <p:nvPr>
            <p:ph idx="13"/>
          </p:nvPr>
        </p:nvSpPr>
        <p:spPr>
          <a:xfrm>
            <a:off x="594360" y="2702257"/>
            <a:ext cx="10972800" cy="2991775"/>
          </a:xfrm>
        </p:spPr>
        <p:txBody>
          <a:bodyPr/>
          <a:lstStyle/>
          <a:p>
            <a:endParaRPr lang="en-US" sz="3500" dirty="0"/>
          </a:p>
          <a:p>
            <a:endParaRPr lang="en-US" dirty="0"/>
          </a:p>
        </p:txBody>
      </p:sp>
      <p:pic>
        <p:nvPicPr>
          <p:cNvPr id="7" name="Picture 6">
            <a:extLst>
              <a:ext uri="{FF2B5EF4-FFF2-40B4-BE49-F238E27FC236}">
                <a16:creationId xmlns:a16="http://schemas.microsoft.com/office/drawing/2014/main" id="{D283CCC6-37CC-41F2-AA4E-1B8882060779}"/>
              </a:ext>
            </a:extLst>
          </p:cNvPr>
          <p:cNvPicPr>
            <a:picLocks noChangeAspect="1"/>
          </p:cNvPicPr>
          <p:nvPr/>
        </p:nvPicPr>
        <p:blipFill>
          <a:blip r:embed="rId3"/>
          <a:stretch>
            <a:fillRect/>
          </a:stretch>
        </p:blipFill>
        <p:spPr>
          <a:xfrm>
            <a:off x="0" y="2702256"/>
            <a:ext cx="12192000" cy="3084977"/>
          </a:xfrm>
          <a:prstGeom prst="rect">
            <a:avLst/>
          </a:prstGeom>
        </p:spPr>
      </p:pic>
    </p:spTree>
    <p:extLst>
      <p:ext uri="{BB962C8B-B14F-4D97-AF65-F5344CB8AC3E}">
        <p14:creationId xmlns:p14="http://schemas.microsoft.com/office/powerpoint/2010/main" val="3271055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Similar Project Tool Updates</a:t>
            </a:r>
          </a:p>
        </p:txBody>
      </p:sp>
      <p:sp>
        <p:nvSpPr>
          <p:cNvPr id="3" name="Content Placeholder 2"/>
          <p:cNvSpPr>
            <a:spLocks noGrp="1"/>
          </p:cNvSpPr>
          <p:nvPr>
            <p:ph idx="1"/>
          </p:nvPr>
        </p:nvSpPr>
        <p:spPr/>
        <p:txBody>
          <a:bodyPr/>
          <a:lstStyle/>
          <a:p>
            <a:r>
              <a:rPr lang="en-US" sz="4000" dirty="0"/>
              <a:t>Copy Proposal IDs for BidX Button has been added</a:t>
            </a:r>
          </a:p>
          <a:p>
            <a:r>
              <a:rPr lang="en-US" sz="4000" dirty="0"/>
              <a:t>Proposal IDs may be filtered</a:t>
            </a:r>
          </a:p>
          <a:p>
            <a:pPr lvl="1"/>
            <a:r>
              <a:rPr lang="en-US" sz="3600" dirty="0"/>
              <a:t>Bridge Replacement or Rehabilitations for structure items</a:t>
            </a:r>
          </a:p>
          <a:p>
            <a:pPr lvl="1"/>
            <a:r>
              <a:rPr lang="en-US" sz="3600" dirty="0"/>
              <a:t>Reconstruction or resurfacing/pavement replacements for sidewalk, earthwork and aggregates</a:t>
            </a:r>
          </a:p>
          <a:p>
            <a:pPr lvl="1"/>
            <a:r>
              <a:rPr lang="en-US" sz="3600" dirty="0"/>
              <a:t>Broad filters recommended </a:t>
            </a:r>
          </a:p>
          <a:p>
            <a:endParaRPr lang="en-US" sz="3500" dirty="0"/>
          </a:p>
          <a:p>
            <a:endParaRPr lang="en-US" sz="3200" dirty="0"/>
          </a:p>
          <a:p>
            <a:pPr marL="0" indent="0">
              <a:buNone/>
            </a:pPr>
            <a:endParaRPr lang="en-US" dirty="0"/>
          </a:p>
        </p:txBody>
      </p:sp>
    </p:spTree>
    <p:extLst>
      <p:ext uri="{BB962C8B-B14F-4D97-AF65-F5344CB8AC3E}">
        <p14:creationId xmlns:p14="http://schemas.microsoft.com/office/powerpoint/2010/main" val="514238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Similar Project Tool Updates</a:t>
            </a:r>
          </a:p>
        </p:txBody>
      </p:sp>
      <p:sp>
        <p:nvSpPr>
          <p:cNvPr id="3" name="Content Placeholder 2"/>
          <p:cNvSpPr>
            <a:spLocks noGrp="1"/>
          </p:cNvSpPr>
          <p:nvPr>
            <p:ph idx="1"/>
          </p:nvPr>
        </p:nvSpPr>
        <p:spPr/>
        <p:txBody>
          <a:bodyPr/>
          <a:lstStyle/>
          <a:p>
            <a:pPr marL="0" indent="0">
              <a:buNone/>
            </a:pPr>
            <a:endParaRPr lang="en-US" dirty="0"/>
          </a:p>
        </p:txBody>
      </p:sp>
      <p:pic>
        <p:nvPicPr>
          <p:cNvPr id="5" name="Picture 4">
            <a:extLst>
              <a:ext uri="{FF2B5EF4-FFF2-40B4-BE49-F238E27FC236}">
                <a16:creationId xmlns:a16="http://schemas.microsoft.com/office/drawing/2014/main" id="{A602D6E1-A313-4209-8C2A-7A273A60F189}"/>
              </a:ext>
            </a:extLst>
          </p:cNvPr>
          <p:cNvPicPr>
            <a:picLocks noChangeAspect="1"/>
          </p:cNvPicPr>
          <p:nvPr/>
        </p:nvPicPr>
        <p:blipFill>
          <a:blip r:embed="rId3"/>
          <a:stretch>
            <a:fillRect/>
          </a:stretch>
        </p:blipFill>
        <p:spPr>
          <a:xfrm>
            <a:off x="0" y="2286000"/>
            <a:ext cx="12192000" cy="3755942"/>
          </a:xfrm>
          <a:prstGeom prst="rect">
            <a:avLst/>
          </a:prstGeom>
        </p:spPr>
      </p:pic>
      <p:sp>
        <p:nvSpPr>
          <p:cNvPr id="9" name="Arrow: Left 8">
            <a:extLst>
              <a:ext uri="{FF2B5EF4-FFF2-40B4-BE49-F238E27FC236}">
                <a16:creationId xmlns:a16="http://schemas.microsoft.com/office/drawing/2014/main" id="{17832CB4-638C-4746-83E3-BE83FE3F4235}"/>
              </a:ext>
            </a:extLst>
          </p:cNvPr>
          <p:cNvSpPr/>
          <p:nvPr/>
        </p:nvSpPr>
        <p:spPr>
          <a:xfrm rot="14234347">
            <a:off x="535094" y="2999162"/>
            <a:ext cx="975360" cy="31071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Arrow: Left 7">
            <a:extLst>
              <a:ext uri="{FF2B5EF4-FFF2-40B4-BE49-F238E27FC236}">
                <a16:creationId xmlns:a16="http://schemas.microsoft.com/office/drawing/2014/main" id="{517DF5E1-D876-44D0-8844-FE66CA46B7F9}"/>
              </a:ext>
            </a:extLst>
          </p:cNvPr>
          <p:cNvSpPr/>
          <p:nvPr/>
        </p:nvSpPr>
        <p:spPr>
          <a:xfrm rot="6820734">
            <a:off x="106680" y="5222115"/>
            <a:ext cx="975360" cy="310719"/>
          </a:xfrm>
          <a:prstGeom prst="lef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810771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Bid Express User Guide</a:t>
            </a:r>
          </a:p>
        </p:txBody>
      </p:sp>
      <p:sp>
        <p:nvSpPr>
          <p:cNvPr id="3" name="Content Placeholder 2"/>
          <p:cNvSpPr>
            <a:spLocks noGrp="1"/>
          </p:cNvSpPr>
          <p:nvPr>
            <p:ph idx="1"/>
          </p:nvPr>
        </p:nvSpPr>
        <p:spPr/>
        <p:txBody>
          <a:bodyPr/>
          <a:lstStyle/>
          <a:p>
            <a:r>
              <a:rPr lang="en-US" sz="3500" dirty="0"/>
              <a:t>Linked in FDM 19-5-5.5.1 Primary Tools pg. 13</a:t>
            </a:r>
          </a:p>
          <a:p>
            <a:pPr lvl="1"/>
            <a:r>
              <a:rPr lang="en-US" sz="3100" dirty="0"/>
              <a:t>Linked in the Estimating Tools Pages</a:t>
            </a:r>
          </a:p>
          <a:p>
            <a:r>
              <a:rPr lang="en-US" sz="3500" dirty="0"/>
              <a:t>Introduction – pg. 2-3</a:t>
            </a:r>
          </a:p>
          <a:p>
            <a:pPr lvl="1"/>
            <a:r>
              <a:rPr lang="en-US" sz="2700" dirty="0"/>
              <a:t>Start up</a:t>
            </a:r>
          </a:p>
          <a:p>
            <a:pPr lvl="1"/>
            <a:r>
              <a:rPr lang="en-US" sz="2700" dirty="0"/>
              <a:t>Bid Express Overview</a:t>
            </a:r>
          </a:p>
          <a:p>
            <a:r>
              <a:rPr lang="en-US" sz="3100" b="1" dirty="0"/>
              <a:t>Looking up bid history and bid tabulations – pg. 4-7</a:t>
            </a:r>
          </a:p>
          <a:p>
            <a:pPr lvl="1"/>
            <a:r>
              <a:rPr lang="en-US" sz="2700" dirty="0"/>
              <a:t>Guidance for what to enter in bid history fields</a:t>
            </a:r>
          </a:p>
          <a:p>
            <a:pPr lvl="1"/>
            <a:r>
              <a:rPr lang="en-US" sz="2700" dirty="0"/>
              <a:t>Steps to review and obtain results</a:t>
            </a:r>
          </a:p>
        </p:txBody>
      </p:sp>
      <p:pic>
        <p:nvPicPr>
          <p:cNvPr id="1026" name="Picture 2" descr="Bended Screw Hammer On Wood Panel Stock Illustration 195697523">
            <a:extLst>
              <a:ext uri="{FF2B5EF4-FFF2-40B4-BE49-F238E27FC236}">
                <a16:creationId xmlns:a16="http://schemas.microsoft.com/office/drawing/2014/main" id="{487A65A9-C837-453E-99CB-9C968D66803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3771" t="11784" r="11137" b="11429"/>
          <a:stretch/>
        </p:blipFill>
        <p:spPr bwMode="auto">
          <a:xfrm>
            <a:off x="9085216" y="3966415"/>
            <a:ext cx="3106784" cy="25634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7893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Bid Express User Guide</a:t>
            </a:r>
          </a:p>
        </p:txBody>
      </p:sp>
      <p:sp>
        <p:nvSpPr>
          <p:cNvPr id="3" name="Content Placeholder 2"/>
          <p:cNvSpPr>
            <a:spLocks noGrp="1"/>
          </p:cNvSpPr>
          <p:nvPr>
            <p:ph idx="1"/>
          </p:nvPr>
        </p:nvSpPr>
        <p:spPr/>
        <p:txBody>
          <a:bodyPr/>
          <a:lstStyle/>
          <a:p>
            <a:r>
              <a:rPr lang="en-US" dirty="0"/>
              <a:t>Tips and Tricks – pg. 8-24</a:t>
            </a:r>
          </a:p>
          <a:p>
            <a:pPr lvl="1"/>
            <a:r>
              <a:rPr lang="en-US" dirty="0"/>
              <a:t>Step-by-step guides with screen captures</a:t>
            </a:r>
          </a:p>
          <a:p>
            <a:pPr lvl="1"/>
            <a:r>
              <a:rPr lang="en-US" dirty="0"/>
              <a:t>Finding proposal, project or bid information with any project or structure ID</a:t>
            </a:r>
          </a:p>
          <a:p>
            <a:pPr lvl="1"/>
            <a:r>
              <a:rPr lang="en-US" dirty="0"/>
              <a:t>Finding structure information</a:t>
            </a:r>
          </a:p>
          <a:p>
            <a:pPr lvl="1"/>
            <a:r>
              <a:rPr lang="en-US" dirty="0"/>
              <a:t>Filter and graph Bid Tab Analysis results in Excel</a:t>
            </a:r>
          </a:p>
          <a:p>
            <a:r>
              <a:rPr lang="en-US" dirty="0"/>
              <a:t>Appendices – pg. 25-29</a:t>
            </a:r>
          </a:p>
          <a:p>
            <a:pPr lvl="1"/>
            <a:r>
              <a:rPr lang="en-US" dirty="0"/>
              <a:t>County and region map</a:t>
            </a:r>
          </a:p>
          <a:p>
            <a:pPr lvl="1"/>
            <a:r>
              <a:rPr lang="en-US" dirty="0"/>
              <a:t>County and region codes</a:t>
            </a:r>
          </a:p>
          <a:p>
            <a:pPr lvl="1"/>
            <a:endParaRPr lang="en-US" sz="2700" dirty="0"/>
          </a:p>
          <a:p>
            <a:endParaRPr lang="en-US" sz="3500" dirty="0"/>
          </a:p>
          <a:p>
            <a:endParaRPr lang="en-US" sz="3200" dirty="0"/>
          </a:p>
          <a:p>
            <a:pPr marL="0" indent="0">
              <a:buNone/>
            </a:pPr>
            <a:endParaRPr lang="en-US" dirty="0"/>
          </a:p>
        </p:txBody>
      </p:sp>
    </p:spTree>
    <p:extLst>
      <p:ext uri="{BB962C8B-B14F-4D97-AF65-F5344CB8AC3E}">
        <p14:creationId xmlns:p14="http://schemas.microsoft.com/office/powerpoint/2010/main" val="25406983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What are we going to talk about today?</a:t>
            </a:r>
          </a:p>
        </p:txBody>
      </p:sp>
      <p:sp>
        <p:nvSpPr>
          <p:cNvPr id="3" name="Text Placeholder 2"/>
          <p:cNvSpPr>
            <a:spLocks noGrp="1"/>
          </p:cNvSpPr>
          <p:nvPr>
            <p:ph type="body" idx="1"/>
          </p:nvPr>
        </p:nvSpPr>
        <p:spPr>
          <a:xfrm>
            <a:off x="594360" y="2057400"/>
            <a:ext cx="10972800" cy="457200"/>
          </a:xfrm>
        </p:spPr>
        <p:txBody>
          <a:bodyPr/>
          <a:lstStyle/>
          <a:p>
            <a:r>
              <a:rPr lang="en-US" sz="3900" dirty="0"/>
              <a:t>Learning Objectives</a:t>
            </a:r>
          </a:p>
        </p:txBody>
      </p:sp>
      <p:sp>
        <p:nvSpPr>
          <p:cNvPr id="4" name="Content Placeholder 3"/>
          <p:cNvSpPr>
            <a:spLocks noGrp="1"/>
          </p:cNvSpPr>
          <p:nvPr>
            <p:ph idx="13"/>
          </p:nvPr>
        </p:nvSpPr>
        <p:spPr/>
        <p:txBody>
          <a:bodyPr/>
          <a:lstStyle/>
          <a:p>
            <a:r>
              <a:rPr lang="en-US" dirty="0"/>
              <a:t>Review current bidding trends with all the uncertainty revolving around the pandemic, material, and labor shortages.</a:t>
            </a:r>
          </a:p>
          <a:p>
            <a:r>
              <a:rPr lang="en-US" dirty="0"/>
              <a:t>Understand the latest estimating guidance and recommendations and learn where to find this information.</a:t>
            </a:r>
          </a:p>
          <a:p>
            <a:r>
              <a:rPr lang="en-US" dirty="0"/>
              <a:t>Learn about other guidance and recommendations that would make estimates more consistent and reliable.</a:t>
            </a:r>
          </a:p>
        </p:txBody>
      </p:sp>
    </p:spTree>
    <p:extLst>
      <p:ext uri="{BB962C8B-B14F-4D97-AF65-F5344CB8AC3E}">
        <p14:creationId xmlns:p14="http://schemas.microsoft.com/office/powerpoint/2010/main" val="1378370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Estimate Accuracy</a:t>
            </a:r>
          </a:p>
        </p:txBody>
      </p:sp>
      <p:sp>
        <p:nvSpPr>
          <p:cNvPr id="3" name="Text Placeholder 2"/>
          <p:cNvSpPr>
            <a:spLocks noGrp="1"/>
          </p:cNvSpPr>
          <p:nvPr>
            <p:ph type="body" idx="1"/>
          </p:nvPr>
        </p:nvSpPr>
        <p:spPr>
          <a:xfrm>
            <a:off x="594360" y="2057400"/>
            <a:ext cx="10972800" cy="457200"/>
          </a:xfrm>
        </p:spPr>
        <p:txBody>
          <a:bodyPr/>
          <a:lstStyle/>
          <a:p>
            <a:r>
              <a:rPr lang="en-US" sz="3900" dirty="0"/>
              <a:t>Statewide – By Proposal</a:t>
            </a:r>
          </a:p>
        </p:txBody>
      </p:sp>
      <p:sp>
        <p:nvSpPr>
          <p:cNvPr id="6" name="Content Placeholder 5">
            <a:extLst>
              <a:ext uri="{FF2B5EF4-FFF2-40B4-BE49-F238E27FC236}">
                <a16:creationId xmlns:a16="http://schemas.microsoft.com/office/drawing/2014/main" id="{0569F538-8783-407A-9460-135D8AF971B9}"/>
              </a:ext>
            </a:extLst>
          </p:cNvPr>
          <p:cNvSpPr>
            <a:spLocks noGrp="1"/>
          </p:cNvSpPr>
          <p:nvPr>
            <p:ph idx="13"/>
          </p:nvPr>
        </p:nvSpPr>
        <p:spPr/>
        <p:txBody>
          <a:bodyPr/>
          <a:lstStyle/>
          <a:p>
            <a:endParaRPr lang="en-US"/>
          </a:p>
        </p:txBody>
      </p:sp>
      <p:graphicFrame>
        <p:nvGraphicFramePr>
          <p:cNvPr id="9" name="Chart 8">
            <a:extLst>
              <a:ext uri="{FF2B5EF4-FFF2-40B4-BE49-F238E27FC236}">
                <a16:creationId xmlns:a16="http://schemas.microsoft.com/office/drawing/2014/main" id="{D89B5DBE-6763-454F-BEBA-7A371E92724B}"/>
              </a:ext>
            </a:extLst>
          </p:cNvPr>
          <p:cNvGraphicFramePr>
            <a:graphicFrameLocks/>
          </p:cNvGraphicFramePr>
          <p:nvPr>
            <p:extLst>
              <p:ext uri="{D42A27DB-BD31-4B8C-83A1-F6EECF244321}">
                <p14:modId xmlns:p14="http://schemas.microsoft.com/office/powerpoint/2010/main" val="3278958155"/>
              </p:ext>
            </p:extLst>
          </p:nvPr>
        </p:nvGraphicFramePr>
        <p:xfrm>
          <a:off x="0" y="2743200"/>
          <a:ext cx="121920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74418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Estimate Accuracy</a:t>
            </a:r>
          </a:p>
        </p:txBody>
      </p:sp>
      <p:sp>
        <p:nvSpPr>
          <p:cNvPr id="3" name="Text Placeholder 2"/>
          <p:cNvSpPr>
            <a:spLocks noGrp="1"/>
          </p:cNvSpPr>
          <p:nvPr>
            <p:ph type="body" idx="1"/>
          </p:nvPr>
        </p:nvSpPr>
        <p:spPr>
          <a:xfrm>
            <a:off x="594360" y="2057400"/>
            <a:ext cx="10972800" cy="457200"/>
          </a:xfrm>
        </p:spPr>
        <p:txBody>
          <a:bodyPr/>
          <a:lstStyle/>
          <a:p>
            <a:r>
              <a:rPr lang="en-US" sz="3900" dirty="0"/>
              <a:t>Statewide – By Dollar Amounts</a:t>
            </a:r>
            <a:endParaRPr lang="en-US" sz="3900" dirty="0">
              <a:solidFill>
                <a:srgbClr val="802F2D"/>
              </a:solidFill>
            </a:endParaRPr>
          </a:p>
        </p:txBody>
      </p:sp>
      <p:sp>
        <p:nvSpPr>
          <p:cNvPr id="6" name="Content Placeholder 5">
            <a:extLst>
              <a:ext uri="{FF2B5EF4-FFF2-40B4-BE49-F238E27FC236}">
                <a16:creationId xmlns:a16="http://schemas.microsoft.com/office/drawing/2014/main" id="{0569F538-8783-407A-9460-135D8AF971B9}"/>
              </a:ext>
            </a:extLst>
          </p:cNvPr>
          <p:cNvSpPr>
            <a:spLocks noGrp="1"/>
          </p:cNvSpPr>
          <p:nvPr>
            <p:ph idx="13"/>
          </p:nvPr>
        </p:nvSpPr>
        <p:spPr/>
        <p:txBody>
          <a:bodyPr/>
          <a:lstStyle/>
          <a:p>
            <a:endParaRPr lang="en-US" dirty="0"/>
          </a:p>
        </p:txBody>
      </p:sp>
      <p:graphicFrame>
        <p:nvGraphicFramePr>
          <p:cNvPr id="7" name="Chart 6">
            <a:extLst>
              <a:ext uri="{FF2B5EF4-FFF2-40B4-BE49-F238E27FC236}">
                <a16:creationId xmlns:a16="http://schemas.microsoft.com/office/drawing/2014/main" id="{CC53B1EA-D9D5-4AD7-B8C3-4120DC9BDF1C}"/>
              </a:ext>
            </a:extLst>
          </p:cNvPr>
          <p:cNvGraphicFramePr>
            <a:graphicFrameLocks/>
          </p:cNvGraphicFramePr>
          <p:nvPr>
            <p:extLst>
              <p:ext uri="{D42A27DB-BD31-4B8C-83A1-F6EECF244321}">
                <p14:modId xmlns:p14="http://schemas.microsoft.com/office/powerpoint/2010/main" val="4232766110"/>
              </p:ext>
            </p:extLst>
          </p:nvPr>
        </p:nvGraphicFramePr>
        <p:xfrm>
          <a:off x="0" y="2707112"/>
          <a:ext cx="12192000" cy="41508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08882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Estimate Accuracy</a:t>
            </a:r>
          </a:p>
        </p:txBody>
      </p:sp>
      <p:sp>
        <p:nvSpPr>
          <p:cNvPr id="3" name="Text Placeholder 2"/>
          <p:cNvSpPr>
            <a:spLocks noGrp="1"/>
          </p:cNvSpPr>
          <p:nvPr>
            <p:ph type="body" idx="1"/>
          </p:nvPr>
        </p:nvSpPr>
        <p:spPr>
          <a:xfrm>
            <a:off x="594360" y="2057400"/>
            <a:ext cx="10972800" cy="457200"/>
          </a:xfrm>
        </p:spPr>
        <p:txBody>
          <a:bodyPr/>
          <a:lstStyle/>
          <a:p>
            <a:r>
              <a:rPr lang="en-US" sz="3900" dirty="0"/>
              <a:t>Statewide by Program</a:t>
            </a:r>
            <a:endParaRPr lang="en-US" sz="3900" dirty="0">
              <a:solidFill>
                <a:srgbClr val="802F2D"/>
              </a:solidFill>
            </a:endParaRPr>
          </a:p>
        </p:txBody>
      </p:sp>
      <p:graphicFrame>
        <p:nvGraphicFramePr>
          <p:cNvPr id="12" name="Chart 11">
            <a:extLst>
              <a:ext uri="{FF2B5EF4-FFF2-40B4-BE49-F238E27FC236}">
                <a16:creationId xmlns:a16="http://schemas.microsoft.com/office/drawing/2014/main" id="{D2B9E7BD-CDA7-4453-A545-9604D9EA213A}"/>
              </a:ext>
            </a:extLst>
          </p:cNvPr>
          <p:cNvGraphicFramePr>
            <a:graphicFrameLocks/>
          </p:cNvGraphicFramePr>
          <p:nvPr>
            <p:extLst>
              <p:ext uri="{D42A27DB-BD31-4B8C-83A1-F6EECF244321}">
                <p14:modId xmlns:p14="http://schemas.microsoft.com/office/powerpoint/2010/main" val="2682736201"/>
              </p:ext>
            </p:extLst>
          </p:nvPr>
        </p:nvGraphicFramePr>
        <p:xfrm>
          <a:off x="110490" y="2707112"/>
          <a:ext cx="3886199" cy="41508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Chart 13">
            <a:extLst>
              <a:ext uri="{FF2B5EF4-FFF2-40B4-BE49-F238E27FC236}">
                <a16:creationId xmlns:a16="http://schemas.microsoft.com/office/drawing/2014/main" id="{1451183F-425D-4200-B7B8-71F0433DF58C}"/>
              </a:ext>
            </a:extLst>
          </p:cNvPr>
          <p:cNvGraphicFramePr>
            <a:graphicFrameLocks/>
          </p:cNvGraphicFramePr>
          <p:nvPr>
            <p:extLst>
              <p:ext uri="{D42A27DB-BD31-4B8C-83A1-F6EECF244321}">
                <p14:modId xmlns:p14="http://schemas.microsoft.com/office/powerpoint/2010/main" val="2100636382"/>
              </p:ext>
            </p:extLst>
          </p:nvPr>
        </p:nvGraphicFramePr>
        <p:xfrm>
          <a:off x="4137660" y="2729038"/>
          <a:ext cx="3886199" cy="415660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 name="Chart 14">
            <a:extLst>
              <a:ext uri="{FF2B5EF4-FFF2-40B4-BE49-F238E27FC236}">
                <a16:creationId xmlns:a16="http://schemas.microsoft.com/office/drawing/2014/main" id="{173D7D19-63CE-4E34-8409-16FA3F584F84}"/>
              </a:ext>
            </a:extLst>
          </p:cNvPr>
          <p:cNvGraphicFramePr>
            <a:graphicFrameLocks/>
          </p:cNvGraphicFramePr>
          <p:nvPr>
            <p:extLst>
              <p:ext uri="{D42A27DB-BD31-4B8C-83A1-F6EECF244321}">
                <p14:modId xmlns:p14="http://schemas.microsoft.com/office/powerpoint/2010/main" val="2210734672"/>
              </p:ext>
            </p:extLst>
          </p:nvPr>
        </p:nvGraphicFramePr>
        <p:xfrm>
          <a:off x="8164830" y="2707112"/>
          <a:ext cx="3886200" cy="4150888"/>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391254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Start of FDM 19-5-5</a:t>
            </a:r>
          </a:p>
        </p:txBody>
      </p:sp>
      <p:sp>
        <p:nvSpPr>
          <p:cNvPr id="3" name="Text Placeholder 2"/>
          <p:cNvSpPr>
            <a:spLocks noGrp="1"/>
          </p:cNvSpPr>
          <p:nvPr>
            <p:ph type="body" idx="1"/>
          </p:nvPr>
        </p:nvSpPr>
        <p:spPr>
          <a:xfrm>
            <a:off x="594360" y="2057400"/>
            <a:ext cx="10972800" cy="457200"/>
          </a:xfrm>
        </p:spPr>
        <p:txBody>
          <a:bodyPr/>
          <a:lstStyle/>
          <a:p>
            <a:r>
              <a:rPr lang="en-US" sz="3900" dirty="0"/>
              <a:t>Importance of Reliable Estimates</a:t>
            </a:r>
          </a:p>
        </p:txBody>
      </p:sp>
      <p:sp>
        <p:nvSpPr>
          <p:cNvPr id="4" name="Content Placeholder 3"/>
          <p:cNvSpPr>
            <a:spLocks noGrp="1"/>
          </p:cNvSpPr>
          <p:nvPr>
            <p:ph idx="13"/>
          </p:nvPr>
        </p:nvSpPr>
        <p:spPr/>
        <p:txBody>
          <a:bodyPr/>
          <a:lstStyle/>
          <a:p>
            <a:r>
              <a:rPr lang="en-US" dirty="0"/>
              <a:t>Estimate based on current costs</a:t>
            </a:r>
          </a:p>
          <a:p>
            <a:r>
              <a:rPr lang="en-US" dirty="0"/>
              <a:t>Program and budget stability</a:t>
            </a:r>
          </a:p>
          <a:p>
            <a:pPr lvl="1"/>
            <a:r>
              <a:rPr lang="en-US" dirty="0"/>
              <a:t>Balance workloads and spending by region, contract type and funding sources</a:t>
            </a:r>
          </a:p>
          <a:p>
            <a:r>
              <a:rPr lang="en-US" dirty="0"/>
              <a:t>Low and High estimates impact program stability and are not beneficial</a:t>
            </a:r>
          </a:p>
          <a:p>
            <a:pPr lvl="1"/>
            <a:r>
              <a:rPr lang="en-US" dirty="0"/>
              <a:t>Low estimates impact local agency funding</a:t>
            </a:r>
          </a:p>
          <a:p>
            <a:pPr lvl="1"/>
            <a:r>
              <a:rPr lang="en-US" dirty="0"/>
              <a:t>High estimates impact advanceable projects being let in unfavorable months</a:t>
            </a:r>
          </a:p>
          <a:p>
            <a:endParaRPr lang="en-US" dirty="0"/>
          </a:p>
        </p:txBody>
      </p:sp>
    </p:spTree>
    <p:extLst>
      <p:ext uri="{BB962C8B-B14F-4D97-AF65-F5344CB8AC3E}">
        <p14:creationId xmlns:p14="http://schemas.microsoft.com/office/powerpoint/2010/main" val="4248082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Start of FDM 19-5-5</a:t>
            </a:r>
          </a:p>
        </p:txBody>
      </p:sp>
      <p:sp>
        <p:nvSpPr>
          <p:cNvPr id="3" name="Text Placeholder 2"/>
          <p:cNvSpPr>
            <a:spLocks noGrp="1"/>
          </p:cNvSpPr>
          <p:nvPr>
            <p:ph type="body" idx="1"/>
          </p:nvPr>
        </p:nvSpPr>
        <p:spPr>
          <a:xfrm>
            <a:off x="594360" y="2057400"/>
            <a:ext cx="10972800" cy="457200"/>
          </a:xfrm>
        </p:spPr>
        <p:txBody>
          <a:bodyPr/>
          <a:lstStyle/>
          <a:p>
            <a:r>
              <a:rPr lang="en-US" sz="3900" dirty="0"/>
              <a:t>Importance of Estimates</a:t>
            </a:r>
          </a:p>
        </p:txBody>
      </p:sp>
      <p:sp>
        <p:nvSpPr>
          <p:cNvPr id="4" name="Content Placeholder 3"/>
          <p:cNvSpPr>
            <a:spLocks noGrp="1"/>
          </p:cNvSpPr>
          <p:nvPr>
            <p:ph idx="13"/>
          </p:nvPr>
        </p:nvSpPr>
        <p:spPr/>
        <p:txBody>
          <a:bodyPr/>
          <a:lstStyle/>
          <a:p>
            <a:r>
              <a:rPr lang="en-US" sz="4400" dirty="0"/>
              <a:t>May not spend a lot of time on them</a:t>
            </a:r>
          </a:p>
          <a:p>
            <a:r>
              <a:rPr lang="en-US" sz="4400" dirty="0"/>
              <a:t>Very critical when trying to schedule, let and award</a:t>
            </a:r>
          </a:p>
          <a:p>
            <a:endParaRPr lang="en-US" dirty="0"/>
          </a:p>
          <a:p>
            <a:endParaRPr lang="en-US" dirty="0"/>
          </a:p>
        </p:txBody>
      </p:sp>
    </p:spTree>
    <p:extLst>
      <p:ext uri="{BB962C8B-B14F-4D97-AF65-F5344CB8AC3E}">
        <p14:creationId xmlns:p14="http://schemas.microsoft.com/office/powerpoint/2010/main" val="3503559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FDM 19-5-5</a:t>
            </a:r>
          </a:p>
        </p:txBody>
      </p:sp>
      <p:sp>
        <p:nvSpPr>
          <p:cNvPr id="3" name="Text Placeholder 2"/>
          <p:cNvSpPr>
            <a:spLocks noGrp="1"/>
          </p:cNvSpPr>
          <p:nvPr>
            <p:ph type="body" idx="1"/>
          </p:nvPr>
        </p:nvSpPr>
        <p:spPr>
          <a:xfrm>
            <a:off x="594360" y="2057400"/>
            <a:ext cx="10972800" cy="457200"/>
          </a:xfrm>
        </p:spPr>
        <p:txBody>
          <a:bodyPr/>
          <a:lstStyle/>
          <a:p>
            <a:r>
              <a:rPr lang="en-US" sz="3900" dirty="0">
                <a:solidFill>
                  <a:srgbClr val="802F2D"/>
                </a:solidFill>
              </a:rPr>
              <a:t>May 2021 Updates</a:t>
            </a:r>
          </a:p>
        </p:txBody>
      </p:sp>
      <p:sp>
        <p:nvSpPr>
          <p:cNvPr id="4" name="Content Placeholder 3"/>
          <p:cNvSpPr>
            <a:spLocks noGrp="1"/>
          </p:cNvSpPr>
          <p:nvPr>
            <p:ph idx="13"/>
          </p:nvPr>
        </p:nvSpPr>
        <p:spPr/>
        <p:txBody>
          <a:bodyPr/>
          <a:lstStyle/>
          <a:p>
            <a:r>
              <a:rPr lang="en-US" sz="3600" dirty="0"/>
              <a:t>Better flow and new content for new designers</a:t>
            </a:r>
          </a:p>
          <a:p>
            <a:pPr lvl="1"/>
            <a:r>
              <a:rPr lang="en-US" sz="3200" dirty="0"/>
              <a:t>Decrease additional guidance for new designers</a:t>
            </a:r>
            <a:endParaRPr lang="en-US" sz="3600" dirty="0"/>
          </a:p>
          <a:p>
            <a:r>
              <a:rPr lang="en-US" sz="3600" dirty="0"/>
              <a:t>Additional Estimating Webpage content copied to FDM 19-5</a:t>
            </a:r>
          </a:p>
          <a:p>
            <a:pPr lvl="1"/>
            <a:r>
              <a:rPr lang="en-US" sz="3200" dirty="0"/>
              <a:t>Estimates are Confidential</a:t>
            </a:r>
          </a:p>
          <a:p>
            <a:pPr lvl="2"/>
            <a:r>
              <a:rPr lang="en-US" sz="2800" dirty="0"/>
              <a:t>Link to Confidentiality Memo</a:t>
            </a:r>
          </a:p>
          <a:p>
            <a:pPr lvl="1"/>
            <a:r>
              <a:rPr lang="en-US" sz="3200" dirty="0"/>
              <a:t>Estimating Users Group</a:t>
            </a:r>
          </a:p>
          <a:p>
            <a:endParaRPr lang="en-US" dirty="0"/>
          </a:p>
          <a:p>
            <a:endParaRPr lang="en-US" dirty="0"/>
          </a:p>
        </p:txBody>
      </p:sp>
    </p:spTree>
    <p:extLst>
      <p:ext uri="{BB962C8B-B14F-4D97-AF65-F5344CB8AC3E}">
        <p14:creationId xmlns:p14="http://schemas.microsoft.com/office/powerpoint/2010/main" val="18801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FDM 19-5-5</a:t>
            </a:r>
          </a:p>
        </p:txBody>
      </p:sp>
      <p:sp>
        <p:nvSpPr>
          <p:cNvPr id="3" name="Text Placeholder 2"/>
          <p:cNvSpPr>
            <a:spLocks noGrp="1"/>
          </p:cNvSpPr>
          <p:nvPr>
            <p:ph type="body" idx="1"/>
          </p:nvPr>
        </p:nvSpPr>
        <p:spPr>
          <a:xfrm>
            <a:off x="594360" y="2057400"/>
            <a:ext cx="10972800" cy="457200"/>
          </a:xfrm>
        </p:spPr>
        <p:txBody>
          <a:bodyPr/>
          <a:lstStyle/>
          <a:p>
            <a:r>
              <a:rPr lang="en-US" sz="3900" dirty="0"/>
              <a:t>Estimate Types and Components</a:t>
            </a:r>
            <a:endParaRPr lang="en-US" sz="3900" dirty="0">
              <a:solidFill>
                <a:srgbClr val="802F2D"/>
              </a:solidFill>
            </a:endParaRPr>
          </a:p>
        </p:txBody>
      </p:sp>
      <p:sp>
        <p:nvSpPr>
          <p:cNvPr id="4" name="Content Placeholder 3"/>
          <p:cNvSpPr>
            <a:spLocks noGrp="1"/>
          </p:cNvSpPr>
          <p:nvPr>
            <p:ph idx="13"/>
          </p:nvPr>
        </p:nvSpPr>
        <p:spPr/>
        <p:txBody>
          <a:bodyPr/>
          <a:lstStyle/>
          <a:p>
            <a:r>
              <a:rPr lang="en-US" dirty="0"/>
              <a:t>Bid-based estimating primarily used</a:t>
            </a:r>
          </a:p>
          <a:p>
            <a:r>
              <a:rPr lang="en-US" dirty="0"/>
              <a:t>Cost-based estimating for new or SPV items</a:t>
            </a:r>
          </a:p>
          <a:p>
            <a:pPr lvl="1"/>
            <a:r>
              <a:rPr lang="en-US" dirty="0"/>
              <a:t>Labor + equipment + materials + overhead + profit</a:t>
            </a:r>
          </a:p>
          <a:p>
            <a:r>
              <a:rPr lang="en-US" dirty="0"/>
              <a:t>Item types listed with relevant links</a:t>
            </a:r>
          </a:p>
          <a:p>
            <a:r>
              <a:rPr lang="en-US" dirty="0"/>
              <a:t>Allowance items - known unknowns</a:t>
            </a:r>
          </a:p>
          <a:p>
            <a:r>
              <a:rPr lang="en-US" dirty="0"/>
              <a:t>Contingency items - unknown unknowns</a:t>
            </a:r>
          </a:p>
          <a:p>
            <a:endParaRPr lang="en-US" dirty="0"/>
          </a:p>
          <a:p>
            <a:endParaRPr lang="en-US" dirty="0"/>
          </a:p>
        </p:txBody>
      </p:sp>
    </p:spTree>
    <p:extLst>
      <p:ext uri="{BB962C8B-B14F-4D97-AF65-F5344CB8AC3E}">
        <p14:creationId xmlns:p14="http://schemas.microsoft.com/office/powerpoint/2010/main" val="1294641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FDM 19-5-5.5</a:t>
            </a:r>
          </a:p>
        </p:txBody>
      </p:sp>
      <p:sp>
        <p:nvSpPr>
          <p:cNvPr id="3" name="Text Placeholder 2"/>
          <p:cNvSpPr>
            <a:spLocks noGrp="1"/>
          </p:cNvSpPr>
          <p:nvPr>
            <p:ph type="body" idx="1"/>
          </p:nvPr>
        </p:nvSpPr>
        <p:spPr>
          <a:xfrm>
            <a:off x="594360" y="2057400"/>
            <a:ext cx="10972800" cy="457200"/>
          </a:xfrm>
        </p:spPr>
        <p:txBody>
          <a:bodyPr/>
          <a:lstStyle/>
          <a:p>
            <a:r>
              <a:rPr lang="en-US" sz="3900" dirty="0"/>
              <a:t>Tools and Resources</a:t>
            </a:r>
          </a:p>
        </p:txBody>
      </p:sp>
      <p:sp>
        <p:nvSpPr>
          <p:cNvPr id="4" name="Content Placeholder 3"/>
          <p:cNvSpPr>
            <a:spLocks noGrp="1"/>
          </p:cNvSpPr>
          <p:nvPr>
            <p:ph idx="13"/>
          </p:nvPr>
        </p:nvSpPr>
        <p:spPr>
          <a:xfrm>
            <a:off x="594360" y="3071004"/>
            <a:ext cx="11003280" cy="2991775"/>
          </a:xfrm>
        </p:spPr>
        <p:txBody>
          <a:bodyPr numCol="2"/>
          <a:lstStyle/>
          <a:p>
            <a:r>
              <a:rPr lang="en-US" sz="3600" dirty="0"/>
              <a:t>Descriptions updated</a:t>
            </a:r>
          </a:p>
          <a:p>
            <a:pPr lvl="1"/>
            <a:r>
              <a:rPr lang="en-US" sz="3200" dirty="0"/>
              <a:t>Who created and update the tools</a:t>
            </a:r>
          </a:p>
          <a:p>
            <a:pPr lvl="1"/>
            <a:r>
              <a:rPr lang="en-US" sz="3200" dirty="0"/>
              <a:t>Type of application</a:t>
            </a:r>
          </a:p>
          <a:p>
            <a:pPr lvl="1"/>
            <a:r>
              <a:rPr lang="en-US" sz="3200" dirty="0"/>
              <a:t>Credentials to use tools</a:t>
            </a:r>
          </a:p>
          <a:p>
            <a:pPr lvl="1"/>
            <a:r>
              <a:rPr lang="en-US" sz="3200" dirty="0"/>
              <a:t>Link to tool guidance</a:t>
            </a:r>
          </a:p>
          <a:p>
            <a:r>
              <a:rPr lang="en-US" sz="3600" dirty="0"/>
              <a:t>Primary tools</a:t>
            </a:r>
          </a:p>
          <a:p>
            <a:pPr lvl="1"/>
            <a:r>
              <a:rPr lang="en-US" sz="3200" dirty="0"/>
              <a:t>Table showing what tools are recommended for each item type</a:t>
            </a:r>
          </a:p>
          <a:p>
            <a:r>
              <a:rPr lang="en-US" sz="3600" dirty="0"/>
              <a:t>Other tools and resources</a:t>
            </a:r>
            <a:endParaRPr lang="en-US" sz="2800" dirty="0"/>
          </a:p>
        </p:txBody>
      </p:sp>
      <p:sp>
        <p:nvSpPr>
          <p:cNvPr id="5" name="Content Placeholder 3">
            <a:extLst>
              <a:ext uri="{FF2B5EF4-FFF2-40B4-BE49-F238E27FC236}">
                <a16:creationId xmlns:a16="http://schemas.microsoft.com/office/drawing/2014/main" id="{BC90C560-5C5C-4AA9-9AA0-044C6519B692}"/>
              </a:ext>
            </a:extLst>
          </p:cNvPr>
          <p:cNvSpPr txBox="1">
            <a:spLocks/>
          </p:cNvSpPr>
          <p:nvPr/>
        </p:nvSpPr>
        <p:spPr>
          <a:xfrm>
            <a:off x="6096000" y="3071003"/>
            <a:ext cx="5501640" cy="299177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baseline="0">
                <a:solidFill>
                  <a:srgbClr val="00416A"/>
                </a:solidFill>
                <a:latin typeface="Arial Narrow" panose="020B0606020202030204" pitchFamily="34" charset="0"/>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
              <a:defRPr sz="2800" kern="1200" baseline="0">
                <a:solidFill>
                  <a:srgbClr val="802F2D"/>
                </a:solidFill>
                <a:latin typeface="Arial Narrow" panose="020B060602020203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baseline="0">
                <a:solidFill>
                  <a:srgbClr val="00416A"/>
                </a:solidFill>
                <a:latin typeface="Arial Narrow" panose="020B0606020202030204" pitchFamily="34" charset="0"/>
                <a:ea typeface="+mn-ea"/>
                <a:cs typeface="+mn-cs"/>
              </a:defRPr>
            </a:lvl3pPr>
            <a:lvl4pPr marL="1657350" indent="-285750" algn="l" defTabSz="914400" rtl="0" eaLnBrk="1" latinLnBrk="0" hangingPunct="1">
              <a:lnSpc>
                <a:spcPct val="90000"/>
              </a:lnSpc>
              <a:spcBef>
                <a:spcPts val="500"/>
              </a:spcBef>
              <a:buFont typeface="Wingdings" panose="05000000000000000000" pitchFamily="2" charset="2"/>
              <a:buChar char="§"/>
              <a:defRPr sz="2200" kern="1200" baseline="0">
                <a:solidFill>
                  <a:srgbClr val="802F2D"/>
                </a:solidFill>
                <a:latin typeface="Arial Narrow" panose="020B060602020203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Arial Narrow" panose="020B0606020202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2495783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211FED1-6D07-4E07-94C8-44F4B445461B}"/>
              </a:ext>
            </a:extLst>
          </p:cNvPr>
          <p:cNvPicPr>
            <a:picLocks noChangeAspect="1"/>
          </p:cNvPicPr>
          <p:nvPr/>
        </p:nvPicPr>
        <p:blipFill>
          <a:blip r:embed="rId3"/>
          <a:stretch>
            <a:fillRect/>
          </a:stretch>
        </p:blipFill>
        <p:spPr>
          <a:xfrm>
            <a:off x="440191" y="801617"/>
            <a:ext cx="7891650" cy="6056383"/>
          </a:xfrm>
          <a:prstGeom prst="rect">
            <a:avLst/>
          </a:prstGeom>
        </p:spPr>
      </p:pic>
      <p:sp>
        <p:nvSpPr>
          <p:cNvPr id="3" name="Text Placeholder 2">
            <a:extLst>
              <a:ext uri="{FF2B5EF4-FFF2-40B4-BE49-F238E27FC236}">
                <a16:creationId xmlns:a16="http://schemas.microsoft.com/office/drawing/2014/main" id="{2332BB64-FB61-463C-88A8-EF25EAC7B790}"/>
              </a:ext>
            </a:extLst>
          </p:cNvPr>
          <p:cNvSpPr txBox="1">
            <a:spLocks/>
          </p:cNvSpPr>
          <p:nvPr/>
        </p:nvSpPr>
        <p:spPr>
          <a:xfrm>
            <a:off x="440191" y="128588"/>
            <a:ext cx="10972800" cy="4572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3900" b="1" dirty="0">
                <a:solidFill>
                  <a:srgbClr val="802F2D"/>
                </a:solidFill>
                <a:latin typeface="Arial Narrow" panose="020B0606020202030204" pitchFamily="34" charset="0"/>
              </a:rPr>
              <a:t>Tools to Estimate Each Item Type</a:t>
            </a:r>
          </a:p>
        </p:txBody>
      </p:sp>
      <p:sp>
        <p:nvSpPr>
          <p:cNvPr id="5" name="Content Placeholder 3">
            <a:extLst>
              <a:ext uri="{FF2B5EF4-FFF2-40B4-BE49-F238E27FC236}">
                <a16:creationId xmlns:a16="http://schemas.microsoft.com/office/drawing/2014/main" id="{CA49DE37-65D3-4F82-9A07-1AD4B507DB09}"/>
              </a:ext>
            </a:extLst>
          </p:cNvPr>
          <p:cNvSpPr txBox="1">
            <a:spLocks/>
          </p:cNvSpPr>
          <p:nvPr/>
        </p:nvSpPr>
        <p:spPr>
          <a:xfrm>
            <a:off x="8331841" y="801618"/>
            <a:ext cx="3235318" cy="592779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a:pPr>
            <a:r>
              <a:rPr lang="en-US" dirty="0">
                <a:solidFill>
                  <a:srgbClr val="00416A"/>
                </a:solidFill>
                <a:latin typeface="Arial Narrow" panose="020B0606020202030204" pitchFamily="34" charset="0"/>
              </a:rPr>
              <a:t>Not an estimating tool.</a:t>
            </a:r>
          </a:p>
          <a:p>
            <a:pPr marL="514350" indent="-514350">
              <a:buFont typeface="+mj-lt"/>
              <a:buAutoNum type="arabicPeriod"/>
            </a:pPr>
            <a:r>
              <a:rPr lang="en-US" dirty="0">
                <a:solidFill>
                  <a:srgbClr val="00416A"/>
                </a:solidFill>
                <a:latin typeface="Arial Narrow" panose="020B0606020202030204" pitchFamily="34" charset="0"/>
              </a:rPr>
              <a:t>Not similarly scoped. Find similar projects.</a:t>
            </a:r>
          </a:p>
          <a:p>
            <a:pPr marL="514350" indent="-514350">
              <a:buFont typeface="+mj-lt"/>
              <a:buAutoNum type="arabicPeriod"/>
            </a:pPr>
            <a:r>
              <a:rPr lang="en-US" dirty="0">
                <a:solidFill>
                  <a:srgbClr val="00416A"/>
                </a:solidFill>
                <a:latin typeface="Arial Narrow" panose="020B0606020202030204" pitchFamily="34" charset="0"/>
              </a:rPr>
              <a:t>Only in NW and SE Regions</a:t>
            </a:r>
          </a:p>
          <a:p>
            <a:pPr marL="514350" indent="-514350">
              <a:buFont typeface="+mj-lt"/>
              <a:buAutoNum type="arabicPeriod"/>
            </a:pPr>
            <a:r>
              <a:rPr lang="en-US" dirty="0">
                <a:solidFill>
                  <a:srgbClr val="00416A"/>
                </a:solidFill>
                <a:latin typeface="Arial Narrow" panose="020B0606020202030204" pitchFamily="34" charset="0"/>
              </a:rPr>
              <a:t>May not be in a similarly priced, geographic area.</a:t>
            </a:r>
            <a:endParaRPr lang="en-US" dirty="0">
              <a:latin typeface="Arial Narrow" panose="020B0606020202030204" pitchFamily="34" charset="0"/>
            </a:endParaRPr>
          </a:p>
          <a:p>
            <a:endParaRPr lang="en-US" dirty="0"/>
          </a:p>
          <a:p>
            <a:endParaRPr lang="en-US" dirty="0"/>
          </a:p>
        </p:txBody>
      </p:sp>
    </p:spTree>
    <p:extLst>
      <p:ext uri="{BB962C8B-B14F-4D97-AF65-F5344CB8AC3E}">
        <p14:creationId xmlns:p14="http://schemas.microsoft.com/office/powerpoint/2010/main" val="729237321"/>
      </p:ext>
    </p:extLst>
  </p:cSld>
  <p:clrMapOvr>
    <a:masterClrMapping/>
  </p:clrMapOvr>
  <p:transition spd="slow">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FDM 19-5-5.5.2</a:t>
            </a:r>
          </a:p>
        </p:txBody>
      </p:sp>
      <p:sp>
        <p:nvSpPr>
          <p:cNvPr id="3" name="Text Placeholder 2"/>
          <p:cNvSpPr>
            <a:spLocks noGrp="1"/>
          </p:cNvSpPr>
          <p:nvPr>
            <p:ph type="body" idx="1"/>
          </p:nvPr>
        </p:nvSpPr>
        <p:spPr>
          <a:xfrm>
            <a:off x="594360" y="2057400"/>
            <a:ext cx="10972800" cy="457200"/>
          </a:xfrm>
        </p:spPr>
        <p:txBody>
          <a:bodyPr/>
          <a:lstStyle/>
          <a:p>
            <a:r>
              <a:rPr lang="en-US" sz="3900" dirty="0"/>
              <a:t>Training Videos</a:t>
            </a:r>
          </a:p>
        </p:txBody>
      </p:sp>
      <p:sp>
        <p:nvSpPr>
          <p:cNvPr id="4" name="Content Placeholder 3"/>
          <p:cNvSpPr>
            <a:spLocks noGrp="1"/>
          </p:cNvSpPr>
          <p:nvPr>
            <p:ph idx="13"/>
          </p:nvPr>
        </p:nvSpPr>
        <p:spPr/>
        <p:txBody>
          <a:bodyPr/>
          <a:lstStyle/>
          <a:p>
            <a:r>
              <a:rPr lang="en-US" dirty="0"/>
              <a:t>Estimate Documentation</a:t>
            </a:r>
          </a:p>
          <a:p>
            <a:r>
              <a:rPr lang="en-US" dirty="0"/>
              <a:t>Quantities 2 Plans</a:t>
            </a:r>
          </a:p>
          <a:p>
            <a:r>
              <a:rPr lang="en-US" dirty="0"/>
              <a:t>Estimating Webpages</a:t>
            </a:r>
          </a:p>
          <a:p>
            <a:r>
              <a:rPr lang="en-US" dirty="0"/>
              <a:t>Future Training Videos</a:t>
            </a:r>
          </a:p>
          <a:p>
            <a:pPr lvl="1"/>
            <a:r>
              <a:rPr lang="en-US" dirty="0"/>
              <a:t>Estimate Development based on FDM 19-5-5 and FDM 19-5-7</a:t>
            </a:r>
          </a:p>
          <a:p>
            <a:pPr lvl="1"/>
            <a:r>
              <a:rPr lang="en-US" dirty="0"/>
              <a:t>Bid Express</a:t>
            </a:r>
          </a:p>
          <a:p>
            <a:endParaRPr lang="en-US" dirty="0"/>
          </a:p>
          <a:p>
            <a:endParaRPr lang="en-US" dirty="0"/>
          </a:p>
        </p:txBody>
      </p:sp>
    </p:spTree>
    <p:extLst>
      <p:ext uri="{BB962C8B-B14F-4D97-AF65-F5344CB8AC3E}">
        <p14:creationId xmlns:p14="http://schemas.microsoft.com/office/powerpoint/2010/main" val="6851290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Item Trends</a:t>
            </a:r>
          </a:p>
        </p:txBody>
      </p:sp>
      <p:sp>
        <p:nvSpPr>
          <p:cNvPr id="4" name="Content Placeholder 3"/>
          <p:cNvSpPr>
            <a:spLocks noGrp="1"/>
          </p:cNvSpPr>
          <p:nvPr>
            <p:ph idx="13"/>
          </p:nvPr>
        </p:nvSpPr>
        <p:spPr>
          <a:xfrm>
            <a:off x="594360" y="2043894"/>
            <a:ext cx="10972800" cy="3502315"/>
          </a:xfrm>
        </p:spPr>
        <p:txBody>
          <a:bodyPr numCol="2"/>
          <a:lstStyle/>
          <a:p>
            <a:r>
              <a:rPr lang="en-US" dirty="0"/>
              <a:t>Recent Trends Document</a:t>
            </a:r>
          </a:p>
          <a:p>
            <a:pPr lvl="1"/>
            <a:r>
              <a:rPr lang="en-US" dirty="0"/>
              <a:t>FDM 19-5-5.6.2 pg. 19 &amp; FDM 19-5-7.3.1 pg. 24</a:t>
            </a:r>
          </a:p>
          <a:p>
            <a:pPr lvl="1"/>
            <a:r>
              <a:rPr lang="en-US" dirty="0"/>
              <a:t>Updated almost monthly</a:t>
            </a:r>
          </a:p>
          <a:p>
            <a:pPr lvl="1"/>
            <a:r>
              <a:rPr lang="en-US" dirty="0"/>
              <a:t>Contains latest item estimating guidance</a:t>
            </a:r>
          </a:p>
          <a:p>
            <a:pPr lvl="1"/>
            <a:r>
              <a:rPr lang="en-US" dirty="0"/>
              <a:t>Latest bidding trends</a:t>
            </a:r>
          </a:p>
          <a:p>
            <a:r>
              <a:rPr lang="en-US" dirty="0"/>
              <a:t>Bid Item Estimating Guidance</a:t>
            </a:r>
          </a:p>
          <a:p>
            <a:pPr lvl="1"/>
            <a:r>
              <a:rPr lang="en-US" dirty="0"/>
              <a:t>FDM 19-5-5.6.3 pg. 19</a:t>
            </a:r>
          </a:p>
          <a:p>
            <a:pPr lvl="1"/>
            <a:r>
              <a:rPr lang="en-US" dirty="0"/>
              <a:t>Contains estimating guidance for </a:t>
            </a:r>
            <a:endParaRPr lang="en-US" sz="2400" dirty="0"/>
          </a:p>
        </p:txBody>
      </p:sp>
    </p:spTree>
    <p:extLst>
      <p:ext uri="{BB962C8B-B14F-4D97-AF65-F5344CB8AC3E}">
        <p14:creationId xmlns:p14="http://schemas.microsoft.com/office/powerpoint/2010/main" val="740165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FDM 19-5-5.6</a:t>
            </a:r>
          </a:p>
        </p:txBody>
      </p:sp>
      <p:sp>
        <p:nvSpPr>
          <p:cNvPr id="3" name="Text Placeholder 2"/>
          <p:cNvSpPr>
            <a:spLocks noGrp="1"/>
          </p:cNvSpPr>
          <p:nvPr>
            <p:ph type="body" idx="1"/>
          </p:nvPr>
        </p:nvSpPr>
        <p:spPr>
          <a:xfrm>
            <a:off x="594360" y="2057400"/>
            <a:ext cx="10972800" cy="457200"/>
          </a:xfrm>
        </p:spPr>
        <p:txBody>
          <a:bodyPr/>
          <a:lstStyle/>
          <a:p>
            <a:r>
              <a:rPr lang="en-US" sz="3900" dirty="0"/>
              <a:t>Construction Estimate Development</a:t>
            </a:r>
          </a:p>
        </p:txBody>
      </p:sp>
      <p:sp>
        <p:nvSpPr>
          <p:cNvPr id="4" name="Content Placeholder 3"/>
          <p:cNvSpPr>
            <a:spLocks noGrp="1"/>
          </p:cNvSpPr>
          <p:nvPr>
            <p:ph idx="13"/>
          </p:nvPr>
        </p:nvSpPr>
        <p:spPr/>
        <p:txBody>
          <a:bodyPr/>
          <a:lstStyle/>
          <a:p>
            <a:r>
              <a:rPr lang="en-US" dirty="0"/>
              <a:t>Estimate Development reorganized to match Estimate Documentation</a:t>
            </a:r>
          </a:p>
          <a:p>
            <a:pPr lvl="1"/>
            <a:r>
              <a:rPr lang="en-US" dirty="0"/>
              <a:t>Similar projects guidance</a:t>
            </a:r>
          </a:p>
          <a:p>
            <a:pPr lvl="1"/>
            <a:r>
              <a:rPr lang="en-US" dirty="0"/>
              <a:t>Project characteristics greatly expanded</a:t>
            </a:r>
          </a:p>
          <a:p>
            <a:pPr lvl="2"/>
            <a:r>
              <a:rPr lang="en-US" dirty="0"/>
              <a:t>Subheadings matching Estimate Documentation</a:t>
            </a:r>
          </a:p>
          <a:p>
            <a:pPr lvl="2"/>
            <a:r>
              <a:rPr lang="en-US" dirty="0"/>
              <a:t>Content from past presentations</a:t>
            </a:r>
          </a:p>
          <a:p>
            <a:pPr lvl="1"/>
            <a:r>
              <a:rPr lang="en-US" dirty="0"/>
              <a:t>Bid Item Estimating Guidance</a:t>
            </a:r>
          </a:p>
          <a:p>
            <a:pPr lvl="1"/>
            <a:r>
              <a:rPr lang="en-US" dirty="0"/>
              <a:t>Unit Price Guidance</a:t>
            </a:r>
          </a:p>
          <a:p>
            <a:endParaRPr lang="en-US" dirty="0"/>
          </a:p>
          <a:p>
            <a:endParaRPr lang="en-US" dirty="0"/>
          </a:p>
        </p:txBody>
      </p:sp>
    </p:spTree>
    <p:extLst>
      <p:ext uri="{BB962C8B-B14F-4D97-AF65-F5344CB8AC3E}">
        <p14:creationId xmlns:p14="http://schemas.microsoft.com/office/powerpoint/2010/main" val="2224855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332BB64-FB61-463C-88A8-EF25EAC7B790}"/>
              </a:ext>
            </a:extLst>
          </p:cNvPr>
          <p:cNvSpPr txBox="1">
            <a:spLocks/>
          </p:cNvSpPr>
          <p:nvPr/>
        </p:nvSpPr>
        <p:spPr>
          <a:xfrm>
            <a:off x="440191" y="128588"/>
            <a:ext cx="10972800" cy="4572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3900" b="1" dirty="0">
                <a:solidFill>
                  <a:srgbClr val="802F2D"/>
                </a:solidFill>
                <a:latin typeface="Arial Narrow" panose="020B0606020202030204" pitchFamily="34" charset="0"/>
              </a:rPr>
              <a:t>Tools to Estimate Each Item Type</a:t>
            </a:r>
          </a:p>
        </p:txBody>
      </p:sp>
      <p:grpSp>
        <p:nvGrpSpPr>
          <p:cNvPr id="7" name="Group 6">
            <a:extLst>
              <a:ext uri="{FF2B5EF4-FFF2-40B4-BE49-F238E27FC236}">
                <a16:creationId xmlns:a16="http://schemas.microsoft.com/office/drawing/2014/main" id="{D20B6B2F-AFD6-4FC5-AAD2-E9BA1C53D1A0}"/>
              </a:ext>
            </a:extLst>
          </p:cNvPr>
          <p:cNvGrpSpPr/>
          <p:nvPr/>
        </p:nvGrpSpPr>
        <p:grpSpPr>
          <a:xfrm>
            <a:off x="1481839" y="782623"/>
            <a:ext cx="8889503" cy="6050351"/>
            <a:chOff x="699974" y="801619"/>
            <a:chExt cx="10453232" cy="7114652"/>
          </a:xfrm>
        </p:grpSpPr>
        <p:pic>
          <p:nvPicPr>
            <p:cNvPr id="4" name="Picture 3">
              <a:extLst>
                <a:ext uri="{FF2B5EF4-FFF2-40B4-BE49-F238E27FC236}">
                  <a16:creationId xmlns:a16="http://schemas.microsoft.com/office/drawing/2014/main" id="{C66A063A-4394-4689-8F58-FDB864B3199B}"/>
                </a:ext>
              </a:extLst>
            </p:cNvPr>
            <p:cNvPicPr>
              <a:picLocks noChangeAspect="1"/>
            </p:cNvPicPr>
            <p:nvPr/>
          </p:nvPicPr>
          <p:blipFill rotWithShape="1">
            <a:blip r:embed="rId3"/>
            <a:srcRect b="60048"/>
            <a:stretch/>
          </p:blipFill>
          <p:spPr>
            <a:xfrm>
              <a:off x="699975" y="801619"/>
              <a:ext cx="10453231" cy="5020062"/>
            </a:xfrm>
            <a:prstGeom prst="rect">
              <a:avLst/>
            </a:prstGeom>
          </p:spPr>
        </p:pic>
        <p:pic>
          <p:nvPicPr>
            <p:cNvPr id="6" name="Picture 5">
              <a:extLst>
                <a:ext uri="{FF2B5EF4-FFF2-40B4-BE49-F238E27FC236}">
                  <a16:creationId xmlns:a16="http://schemas.microsoft.com/office/drawing/2014/main" id="{245708EF-D5EC-4118-9E57-169BDA9616E8}"/>
                </a:ext>
              </a:extLst>
            </p:cNvPr>
            <p:cNvPicPr>
              <a:picLocks noChangeAspect="1"/>
            </p:cNvPicPr>
            <p:nvPr/>
          </p:nvPicPr>
          <p:blipFill rotWithShape="1">
            <a:blip r:embed="rId3"/>
            <a:srcRect t="83330"/>
            <a:stretch/>
          </p:blipFill>
          <p:spPr>
            <a:xfrm>
              <a:off x="699974" y="5821681"/>
              <a:ext cx="10453231" cy="2094590"/>
            </a:xfrm>
            <a:prstGeom prst="rect">
              <a:avLst/>
            </a:prstGeom>
          </p:spPr>
        </p:pic>
      </p:grpSp>
    </p:spTree>
    <p:extLst>
      <p:ext uri="{BB962C8B-B14F-4D97-AF65-F5344CB8AC3E}">
        <p14:creationId xmlns:p14="http://schemas.microsoft.com/office/powerpoint/2010/main" val="3913641271"/>
      </p:ext>
    </p:extLst>
  </p:cSld>
  <p:clrMapOvr>
    <a:masterClrMapping/>
  </p:clrMapOvr>
  <p:transition spd="slow">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FDM 19-5-7</a:t>
            </a:r>
          </a:p>
        </p:txBody>
      </p:sp>
      <p:sp>
        <p:nvSpPr>
          <p:cNvPr id="3" name="Text Placeholder 2"/>
          <p:cNvSpPr>
            <a:spLocks noGrp="1"/>
          </p:cNvSpPr>
          <p:nvPr>
            <p:ph type="body" idx="1"/>
          </p:nvPr>
        </p:nvSpPr>
        <p:spPr>
          <a:xfrm>
            <a:off x="594360" y="2057400"/>
            <a:ext cx="10972800" cy="457200"/>
          </a:xfrm>
        </p:spPr>
        <p:txBody>
          <a:bodyPr/>
          <a:lstStyle/>
          <a:p>
            <a:r>
              <a:rPr lang="en-US" sz="3900" dirty="0">
                <a:solidFill>
                  <a:srgbClr val="802F2D"/>
                </a:solidFill>
              </a:rPr>
              <a:t>May 2021 Updates</a:t>
            </a:r>
          </a:p>
        </p:txBody>
      </p:sp>
      <p:sp>
        <p:nvSpPr>
          <p:cNvPr id="4" name="Content Placeholder 3"/>
          <p:cNvSpPr>
            <a:spLocks noGrp="1"/>
          </p:cNvSpPr>
          <p:nvPr>
            <p:ph idx="13"/>
          </p:nvPr>
        </p:nvSpPr>
        <p:spPr/>
        <p:txBody>
          <a:bodyPr/>
          <a:lstStyle/>
          <a:p>
            <a:r>
              <a:rPr lang="en-US" sz="4000" dirty="0"/>
              <a:t>Updating construction estimates after PS&amp;E</a:t>
            </a:r>
          </a:p>
          <a:p>
            <a:r>
              <a:rPr lang="en-US" sz="4000" dirty="0"/>
              <a:t>How to reach out to contractors after a letting</a:t>
            </a:r>
          </a:p>
          <a:p>
            <a:pPr lvl="1"/>
            <a:r>
              <a:rPr lang="en-US" sz="3600" dirty="0"/>
              <a:t>Only reach out to contractors through BPD</a:t>
            </a:r>
          </a:p>
          <a:p>
            <a:pPr lvl="1"/>
            <a:r>
              <a:rPr lang="en-US" sz="3600" dirty="0"/>
              <a:t>Consistent with FDM 11-5-1.2</a:t>
            </a:r>
          </a:p>
          <a:p>
            <a:r>
              <a:rPr lang="en-US" sz="4000" dirty="0"/>
              <a:t>Link to Unbalanced Bid Analysis in CMM 210.2.1</a:t>
            </a:r>
            <a:endParaRPr lang="en-US" dirty="0"/>
          </a:p>
          <a:p>
            <a:endParaRPr lang="en-US" dirty="0"/>
          </a:p>
          <a:p>
            <a:endParaRPr lang="en-US" dirty="0"/>
          </a:p>
        </p:txBody>
      </p:sp>
    </p:spTree>
    <p:extLst>
      <p:ext uri="{BB962C8B-B14F-4D97-AF65-F5344CB8AC3E}">
        <p14:creationId xmlns:p14="http://schemas.microsoft.com/office/powerpoint/2010/main" val="3481220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Bid Express Questions and Answers</a:t>
            </a:r>
          </a:p>
        </p:txBody>
      </p:sp>
      <p:sp>
        <p:nvSpPr>
          <p:cNvPr id="3" name="Content Placeholder 2"/>
          <p:cNvSpPr>
            <a:spLocks noGrp="1"/>
          </p:cNvSpPr>
          <p:nvPr>
            <p:ph idx="1"/>
          </p:nvPr>
        </p:nvSpPr>
        <p:spPr/>
        <p:txBody>
          <a:bodyPr/>
          <a:lstStyle/>
          <a:p>
            <a:r>
              <a:rPr lang="en-US" sz="3600" dirty="0"/>
              <a:t>Project staff to provide answers within 5 business days</a:t>
            </a:r>
          </a:p>
          <a:p>
            <a:pPr lvl="1"/>
            <a:r>
              <a:rPr lang="en-US" sz="3200" dirty="0"/>
              <a:t>See FDM 19-22-5</a:t>
            </a:r>
          </a:p>
          <a:p>
            <a:r>
              <a:rPr lang="en-US" sz="3600" dirty="0"/>
              <a:t>Recommend that all questions go through Bid Express</a:t>
            </a:r>
          </a:p>
          <a:p>
            <a:r>
              <a:rPr lang="en-US" sz="3600" dirty="0"/>
              <a:t>If a contractor calls, send a summary of questions and answers to </a:t>
            </a:r>
            <a:r>
              <a:rPr lang="en-US" sz="3600" dirty="0">
                <a:hlinkClick r:id="rId3"/>
              </a:rPr>
              <a:t>DOTBidxQA@dot.wi.gov</a:t>
            </a:r>
            <a:endParaRPr lang="en-US" sz="3600" dirty="0"/>
          </a:p>
          <a:p>
            <a:pPr lvl="1"/>
            <a:r>
              <a:rPr lang="en-US" sz="3200" dirty="0"/>
              <a:t>All contractors need to be aware of questions and answers received</a:t>
            </a:r>
          </a:p>
          <a:p>
            <a:pPr lvl="2"/>
            <a:r>
              <a:rPr lang="en-US" sz="2800" dirty="0"/>
              <a:t>Otherwise, contractors who call receive a bid advantage</a:t>
            </a:r>
          </a:p>
          <a:p>
            <a:endParaRPr lang="en-US" sz="3200" dirty="0"/>
          </a:p>
          <a:p>
            <a:pPr marL="0" indent="0">
              <a:buNone/>
            </a:pPr>
            <a:endParaRPr lang="en-US" dirty="0"/>
          </a:p>
        </p:txBody>
      </p:sp>
    </p:spTree>
    <p:extLst>
      <p:ext uri="{BB962C8B-B14F-4D97-AF65-F5344CB8AC3E}">
        <p14:creationId xmlns:p14="http://schemas.microsoft.com/office/powerpoint/2010/main" val="10257507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Justifications</a:t>
            </a:r>
          </a:p>
        </p:txBody>
      </p:sp>
      <p:sp>
        <p:nvSpPr>
          <p:cNvPr id="3" name="Content Placeholder 2"/>
          <p:cNvSpPr>
            <a:spLocks noGrp="1"/>
          </p:cNvSpPr>
          <p:nvPr>
            <p:ph idx="1"/>
          </p:nvPr>
        </p:nvSpPr>
        <p:spPr>
          <a:xfrm>
            <a:off x="594360" y="1919923"/>
            <a:ext cx="10972800" cy="3821502"/>
          </a:xfrm>
        </p:spPr>
        <p:txBody>
          <a:bodyPr/>
          <a:lstStyle/>
          <a:p>
            <a:r>
              <a:rPr lang="en-US" sz="3500" dirty="0"/>
              <a:t>Why was the bid significantly different than the estimate?</a:t>
            </a:r>
          </a:p>
          <a:p>
            <a:pPr lvl="1"/>
            <a:r>
              <a:rPr lang="en-US" sz="3100" dirty="0"/>
              <a:t>Did you omit the labor for a cost-based approach?</a:t>
            </a:r>
          </a:p>
          <a:p>
            <a:pPr lvl="1"/>
            <a:r>
              <a:rPr lang="en-US" sz="3100" dirty="0"/>
              <a:t>Did something change between PSE and the Letting?</a:t>
            </a:r>
          </a:p>
          <a:p>
            <a:pPr lvl="1"/>
            <a:r>
              <a:rPr lang="en-US" sz="3100" dirty="0"/>
              <a:t>Designers are aware of location, staging, environmental constraints.</a:t>
            </a:r>
          </a:p>
          <a:p>
            <a:pPr lvl="2"/>
            <a:r>
              <a:rPr lang="en-US" sz="2700" dirty="0"/>
              <a:t>These characteristics should be considered in the estimate.</a:t>
            </a:r>
          </a:p>
          <a:p>
            <a:r>
              <a:rPr lang="en-US" sz="3500" dirty="0"/>
              <a:t>What safety issues will the project address (HSIP)?</a:t>
            </a:r>
          </a:p>
          <a:p>
            <a:pPr lvl="1"/>
            <a:r>
              <a:rPr lang="en-US" sz="3100" dirty="0"/>
              <a:t>Identify what is being done to address the safety concern.</a:t>
            </a:r>
          </a:p>
          <a:p>
            <a:pPr lvl="1"/>
            <a:r>
              <a:rPr lang="en-US" sz="3100" dirty="0"/>
              <a:t>Provide a crash rate comparison to the statewide average crash rates.</a:t>
            </a:r>
          </a:p>
          <a:p>
            <a:endParaRPr lang="en-US" sz="3200" dirty="0"/>
          </a:p>
          <a:p>
            <a:pPr marL="0" indent="0">
              <a:buNone/>
            </a:pPr>
            <a:endParaRPr lang="en-US" dirty="0"/>
          </a:p>
        </p:txBody>
      </p:sp>
    </p:spTree>
    <p:extLst>
      <p:ext uri="{BB962C8B-B14F-4D97-AF65-F5344CB8AC3E}">
        <p14:creationId xmlns:p14="http://schemas.microsoft.com/office/powerpoint/2010/main" val="2175783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Justifications</a:t>
            </a:r>
          </a:p>
        </p:txBody>
      </p:sp>
      <p:sp>
        <p:nvSpPr>
          <p:cNvPr id="3" name="Content Placeholder 2"/>
          <p:cNvSpPr>
            <a:spLocks noGrp="1"/>
          </p:cNvSpPr>
          <p:nvPr>
            <p:ph idx="1"/>
          </p:nvPr>
        </p:nvSpPr>
        <p:spPr>
          <a:xfrm>
            <a:off x="594360" y="1919922"/>
            <a:ext cx="10972800" cy="4032303"/>
          </a:xfrm>
        </p:spPr>
        <p:txBody>
          <a:bodyPr/>
          <a:lstStyle/>
          <a:p>
            <a:r>
              <a:rPr lang="en-US" sz="3500" dirty="0"/>
              <a:t>Environmental restrictions or commitments that impact schedule.</a:t>
            </a:r>
          </a:p>
          <a:p>
            <a:pPr lvl="1"/>
            <a:r>
              <a:rPr lang="en-US" sz="3100" dirty="0"/>
              <a:t>Stream disturbance - Fish spawning and Cricket Frog windows.</a:t>
            </a:r>
          </a:p>
          <a:p>
            <a:r>
              <a:rPr lang="en-US" sz="3500" dirty="0"/>
              <a:t>Impacting schedules of other area projects.</a:t>
            </a:r>
          </a:p>
          <a:p>
            <a:pPr lvl="1"/>
            <a:r>
              <a:rPr lang="en-US" sz="3100" dirty="0"/>
              <a:t>The roadway is being used as a detour the following construction year.</a:t>
            </a:r>
          </a:p>
          <a:p>
            <a:pPr lvl="1"/>
            <a:r>
              <a:rPr lang="en-US" sz="3100" dirty="0"/>
              <a:t>Municipal utilities are being relocated as part of the project.</a:t>
            </a:r>
          </a:p>
          <a:p>
            <a:r>
              <a:rPr lang="en-US" sz="3500" dirty="0"/>
              <a:t>Maintenance concerns.</a:t>
            </a:r>
          </a:p>
          <a:p>
            <a:pPr lvl="1"/>
            <a:r>
              <a:rPr lang="en-US" sz="3100" dirty="0"/>
              <a:t>Will maintenance need to complete work on the corridor to keep the route viable for another year?  If so, how much will it cost.</a:t>
            </a:r>
          </a:p>
          <a:p>
            <a:pPr marL="0" indent="0">
              <a:buNone/>
            </a:pPr>
            <a:endParaRPr lang="en-US" dirty="0"/>
          </a:p>
        </p:txBody>
      </p:sp>
    </p:spTree>
    <p:extLst>
      <p:ext uri="{BB962C8B-B14F-4D97-AF65-F5344CB8AC3E}">
        <p14:creationId xmlns:p14="http://schemas.microsoft.com/office/powerpoint/2010/main" val="4263099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Contact Information</a:t>
            </a:r>
          </a:p>
        </p:txBody>
      </p:sp>
      <p:sp>
        <p:nvSpPr>
          <p:cNvPr id="3" name="Content Placeholder 2"/>
          <p:cNvSpPr>
            <a:spLocks noGrp="1"/>
          </p:cNvSpPr>
          <p:nvPr>
            <p:ph idx="1"/>
          </p:nvPr>
        </p:nvSpPr>
        <p:spPr>
          <a:xfrm>
            <a:off x="594360" y="1584960"/>
            <a:ext cx="7056120" cy="4194403"/>
          </a:xfrm>
        </p:spPr>
        <p:txBody>
          <a:bodyPr/>
          <a:lstStyle/>
          <a:p>
            <a:pPr marL="0" indent="0">
              <a:buNone/>
            </a:pPr>
            <a:r>
              <a:rPr lang="en-US" sz="3500" dirty="0"/>
              <a:t>Jill Fehrman</a:t>
            </a:r>
          </a:p>
          <a:p>
            <a:r>
              <a:rPr lang="en-US" sz="3500" dirty="0"/>
              <a:t>Proposal Management Chief DTSD-BPD</a:t>
            </a:r>
          </a:p>
          <a:p>
            <a:r>
              <a:rPr lang="en-US" sz="3500" dirty="0">
                <a:hlinkClick r:id="rId3"/>
              </a:rPr>
              <a:t>Jillene.Fehrman@dot.wi.gov</a:t>
            </a:r>
            <a:endParaRPr lang="en-US" sz="3500" dirty="0"/>
          </a:p>
          <a:p>
            <a:r>
              <a:rPr lang="en-US" sz="3500" dirty="0"/>
              <a:t>(608) 266-3721</a:t>
            </a:r>
          </a:p>
          <a:p>
            <a:pPr marL="0" indent="0">
              <a:buNone/>
            </a:pPr>
            <a:endParaRPr lang="en-US" sz="3500" dirty="0"/>
          </a:p>
          <a:p>
            <a:pPr marL="0" indent="0">
              <a:buNone/>
            </a:pPr>
            <a:r>
              <a:rPr lang="en-US" sz="3500" dirty="0"/>
              <a:t>Fred Schunke</a:t>
            </a:r>
          </a:p>
          <a:p>
            <a:r>
              <a:rPr lang="en-US" sz="3500" dirty="0"/>
              <a:t>Estimating Engineer, DTSD-BPD</a:t>
            </a:r>
          </a:p>
          <a:p>
            <a:r>
              <a:rPr lang="en-US" sz="3500" dirty="0">
                <a:hlinkClick r:id="rId4"/>
              </a:rPr>
              <a:t>fred.schunke@dot.wi.gov</a:t>
            </a:r>
            <a:endParaRPr lang="en-US" sz="3500" dirty="0"/>
          </a:p>
          <a:p>
            <a:r>
              <a:rPr lang="en-US" sz="3500" dirty="0"/>
              <a:t>(608) 266-9626</a:t>
            </a:r>
          </a:p>
          <a:p>
            <a:pPr marL="0" indent="0">
              <a:buNone/>
            </a:pPr>
            <a:endParaRPr lang="en-US" sz="3500" dirty="0"/>
          </a:p>
          <a:p>
            <a:endParaRPr lang="en-US" sz="3500" dirty="0"/>
          </a:p>
        </p:txBody>
      </p:sp>
      <p:pic>
        <p:nvPicPr>
          <p:cNvPr id="2050" name="Picture 2" descr="Black Rotary Telephone on White Surface">
            <a:extLst>
              <a:ext uri="{FF2B5EF4-FFF2-40B4-BE49-F238E27FC236}">
                <a16:creationId xmlns:a16="http://schemas.microsoft.com/office/drawing/2014/main" id="{5D88A40A-2605-487C-8317-A07AD360B8C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26327" y="2736328"/>
            <a:ext cx="4762500" cy="3171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2387876"/>
      </p:ext>
    </p:extLst>
  </p:cSld>
  <p:clrMapOvr>
    <a:masterClrMapping/>
  </p:clrMapOvr>
  <mc:AlternateContent xmlns:mc="http://schemas.openxmlformats.org/markup-compatibility/2006" xmlns:p14="http://schemas.microsoft.com/office/powerpoint/2010/main">
    <mc:Choice Requires="p14">
      <p:transition spd="med" p14:dur="700" advTm="20930">
        <p:fade/>
      </p:transition>
    </mc:Choice>
    <mc:Fallback xmlns="">
      <p:transition spd="med" advTm="2093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Producer Price Index Commodities</a:t>
            </a:r>
          </a:p>
        </p:txBody>
      </p:sp>
      <p:sp>
        <p:nvSpPr>
          <p:cNvPr id="3" name="Text Placeholder 2"/>
          <p:cNvSpPr>
            <a:spLocks noGrp="1"/>
          </p:cNvSpPr>
          <p:nvPr>
            <p:ph type="body" idx="1"/>
          </p:nvPr>
        </p:nvSpPr>
        <p:spPr>
          <a:xfrm>
            <a:off x="594360" y="2057400"/>
            <a:ext cx="10972800" cy="457200"/>
          </a:xfrm>
        </p:spPr>
        <p:txBody>
          <a:bodyPr/>
          <a:lstStyle/>
          <a:p>
            <a:r>
              <a:rPr lang="en-US" sz="3900" dirty="0"/>
              <a:t>Nationwide Iron and Steel (10 years)</a:t>
            </a:r>
          </a:p>
        </p:txBody>
      </p:sp>
      <p:pic>
        <p:nvPicPr>
          <p:cNvPr id="5" name="Picture 4" descr="Chart, line chart&#10;&#10;Description automatically generated">
            <a:extLst>
              <a:ext uri="{FF2B5EF4-FFF2-40B4-BE49-F238E27FC236}">
                <a16:creationId xmlns:a16="http://schemas.microsoft.com/office/drawing/2014/main" id="{971679A3-4AD4-4516-963C-0CF0164542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7388" y="2571750"/>
            <a:ext cx="11125200" cy="4286250"/>
          </a:xfrm>
          <a:prstGeom prst="rect">
            <a:avLst/>
          </a:prstGeom>
        </p:spPr>
      </p:pic>
    </p:spTree>
    <p:extLst>
      <p:ext uri="{BB962C8B-B14F-4D97-AF65-F5344CB8AC3E}">
        <p14:creationId xmlns:p14="http://schemas.microsoft.com/office/powerpoint/2010/main" val="3649592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Producer Price Index Commodities</a:t>
            </a:r>
          </a:p>
        </p:txBody>
      </p:sp>
      <p:sp>
        <p:nvSpPr>
          <p:cNvPr id="3" name="Text Placeholder 2"/>
          <p:cNvSpPr>
            <a:spLocks noGrp="1"/>
          </p:cNvSpPr>
          <p:nvPr>
            <p:ph type="body" idx="1"/>
          </p:nvPr>
        </p:nvSpPr>
        <p:spPr>
          <a:xfrm>
            <a:off x="594360" y="2057400"/>
            <a:ext cx="10972800" cy="457200"/>
          </a:xfrm>
        </p:spPr>
        <p:txBody>
          <a:bodyPr/>
          <a:lstStyle/>
          <a:p>
            <a:r>
              <a:rPr lang="en-US" sz="3900" dirty="0"/>
              <a:t>Nationwide Cement (10 years)</a:t>
            </a:r>
          </a:p>
        </p:txBody>
      </p:sp>
      <p:pic>
        <p:nvPicPr>
          <p:cNvPr id="6" name="Picture 5" descr="Chart, line chart&#10;&#10;Description automatically generated">
            <a:extLst>
              <a:ext uri="{FF2B5EF4-FFF2-40B4-BE49-F238E27FC236}">
                <a16:creationId xmlns:a16="http://schemas.microsoft.com/office/drawing/2014/main" id="{04602F4A-CB74-480E-8D2D-DF6776EF2C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8146" y="2571750"/>
            <a:ext cx="11125200" cy="4286250"/>
          </a:xfrm>
          <a:prstGeom prst="rect">
            <a:avLst/>
          </a:prstGeom>
        </p:spPr>
      </p:pic>
    </p:spTree>
    <p:extLst>
      <p:ext uri="{BB962C8B-B14F-4D97-AF65-F5344CB8AC3E}">
        <p14:creationId xmlns:p14="http://schemas.microsoft.com/office/powerpoint/2010/main" val="3108896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Producer Price Index Commodities</a:t>
            </a:r>
          </a:p>
        </p:txBody>
      </p:sp>
      <p:sp>
        <p:nvSpPr>
          <p:cNvPr id="3" name="Text Placeholder 2"/>
          <p:cNvSpPr>
            <a:spLocks noGrp="1"/>
          </p:cNvSpPr>
          <p:nvPr>
            <p:ph type="body" idx="1"/>
          </p:nvPr>
        </p:nvSpPr>
        <p:spPr>
          <a:xfrm>
            <a:off x="594360" y="2057400"/>
            <a:ext cx="10972800" cy="457200"/>
          </a:xfrm>
        </p:spPr>
        <p:txBody>
          <a:bodyPr/>
          <a:lstStyle/>
          <a:p>
            <a:r>
              <a:rPr lang="en-US" sz="3900" dirty="0"/>
              <a:t>Nationwide Concrete Pipe (10 years)</a:t>
            </a:r>
          </a:p>
        </p:txBody>
      </p:sp>
      <p:pic>
        <p:nvPicPr>
          <p:cNvPr id="5" name="Picture 4" descr="Chart, line chart&#10;&#10;Description automatically generated">
            <a:extLst>
              <a:ext uri="{FF2B5EF4-FFF2-40B4-BE49-F238E27FC236}">
                <a16:creationId xmlns:a16="http://schemas.microsoft.com/office/drawing/2014/main" id="{9A50C66B-3D85-4C9E-AD95-1590D2519D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9972" y="2571750"/>
            <a:ext cx="11125200" cy="4286250"/>
          </a:xfrm>
          <a:prstGeom prst="rect">
            <a:avLst/>
          </a:prstGeom>
        </p:spPr>
      </p:pic>
    </p:spTree>
    <p:extLst>
      <p:ext uri="{BB962C8B-B14F-4D97-AF65-F5344CB8AC3E}">
        <p14:creationId xmlns:p14="http://schemas.microsoft.com/office/powerpoint/2010/main" val="3466418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Producer Price Index Commodities</a:t>
            </a:r>
          </a:p>
        </p:txBody>
      </p:sp>
      <p:sp>
        <p:nvSpPr>
          <p:cNvPr id="3" name="Text Placeholder 2"/>
          <p:cNvSpPr>
            <a:spLocks noGrp="1"/>
          </p:cNvSpPr>
          <p:nvPr>
            <p:ph type="body" idx="1"/>
          </p:nvPr>
        </p:nvSpPr>
        <p:spPr>
          <a:xfrm>
            <a:off x="594360" y="2057400"/>
            <a:ext cx="10972800" cy="457200"/>
          </a:xfrm>
        </p:spPr>
        <p:txBody>
          <a:bodyPr/>
          <a:lstStyle/>
          <a:p>
            <a:r>
              <a:rPr lang="en-US" sz="3900" dirty="0"/>
              <a:t>Nationwide Plastic Construction Products (10 years)</a:t>
            </a:r>
          </a:p>
        </p:txBody>
      </p:sp>
      <p:pic>
        <p:nvPicPr>
          <p:cNvPr id="6" name="Picture 5" descr="Chart, line chart&#10;&#10;Description automatically generated">
            <a:extLst>
              <a:ext uri="{FF2B5EF4-FFF2-40B4-BE49-F238E27FC236}">
                <a16:creationId xmlns:a16="http://schemas.microsoft.com/office/drawing/2014/main" id="{9691F401-0D94-4CEB-8F14-FA41C65E25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8957" y="2571750"/>
            <a:ext cx="11125200" cy="4286250"/>
          </a:xfrm>
          <a:prstGeom prst="rect">
            <a:avLst/>
          </a:prstGeom>
        </p:spPr>
      </p:pic>
    </p:spTree>
    <p:extLst>
      <p:ext uri="{BB962C8B-B14F-4D97-AF65-F5344CB8AC3E}">
        <p14:creationId xmlns:p14="http://schemas.microsoft.com/office/powerpoint/2010/main" val="1912944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No. 2 Diesel Price per Gallon</a:t>
            </a:r>
          </a:p>
        </p:txBody>
      </p:sp>
      <p:sp>
        <p:nvSpPr>
          <p:cNvPr id="3" name="Text Placeholder 2"/>
          <p:cNvSpPr>
            <a:spLocks noGrp="1"/>
          </p:cNvSpPr>
          <p:nvPr>
            <p:ph type="body" idx="1"/>
          </p:nvPr>
        </p:nvSpPr>
        <p:spPr>
          <a:xfrm>
            <a:off x="594360" y="2057400"/>
            <a:ext cx="10972800" cy="457200"/>
          </a:xfrm>
        </p:spPr>
        <p:txBody>
          <a:bodyPr/>
          <a:lstStyle/>
          <a:p>
            <a:r>
              <a:rPr lang="en-US" sz="3900" dirty="0"/>
              <a:t>Wisconsin Average (10 years)</a:t>
            </a:r>
          </a:p>
        </p:txBody>
      </p:sp>
      <p:graphicFrame>
        <p:nvGraphicFramePr>
          <p:cNvPr id="6" name="Chart 5">
            <a:extLst>
              <a:ext uri="{FF2B5EF4-FFF2-40B4-BE49-F238E27FC236}">
                <a16:creationId xmlns:a16="http://schemas.microsoft.com/office/drawing/2014/main" id="{C7ABD881-73AA-49FD-B009-EB726FA3969C}"/>
              </a:ext>
            </a:extLst>
          </p:cNvPr>
          <p:cNvGraphicFramePr>
            <a:graphicFrameLocks/>
          </p:cNvGraphicFramePr>
          <p:nvPr>
            <p:extLst>
              <p:ext uri="{D42A27DB-BD31-4B8C-83A1-F6EECF244321}">
                <p14:modId xmlns:p14="http://schemas.microsoft.com/office/powerpoint/2010/main" val="1666378722"/>
              </p:ext>
            </p:extLst>
          </p:nvPr>
        </p:nvGraphicFramePr>
        <p:xfrm>
          <a:off x="0" y="2707112"/>
          <a:ext cx="12192000" cy="41508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548129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Commodity Links</a:t>
            </a:r>
          </a:p>
        </p:txBody>
      </p:sp>
      <p:sp>
        <p:nvSpPr>
          <p:cNvPr id="3" name="Content Placeholder 2"/>
          <p:cNvSpPr>
            <a:spLocks noGrp="1"/>
          </p:cNvSpPr>
          <p:nvPr>
            <p:ph idx="1"/>
          </p:nvPr>
        </p:nvSpPr>
        <p:spPr/>
        <p:txBody>
          <a:bodyPr numCol="2"/>
          <a:lstStyle/>
          <a:p>
            <a:r>
              <a:rPr lang="en-US" sz="2800" b="1" dirty="0">
                <a:hlinkClick r:id="rId3"/>
              </a:rPr>
              <a:t>PPI  Iron and Steel (WPU101)</a:t>
            </a:r>
            <a:endParaRPr lang="en-US" sz="2800" b="1" dirty="0"/>
          </a:p>
          <a:p>
            <a:pPr lvl="1"/>
            <a:r>
              <a:rPr lang="en-US" sz="2400" b="1" dirty="0">
                <a:hlinkClick r:id="rId4"/>
              </a:rPr>
              <a:t>PPI Steel Mill Products (WPU1017)</a:t>
            </a:r>
            <a:endParaRPr lang="en-US" sz="2400" b="1" dirty="0"/>
          </a:p>
          <a:p>
            <a:pPr lvl="1"/>
            <a:r>
              <a:rPr lang="en-US" sz="2400" b="1" dirty="0">
                <a:hlinkClick r:id="rId5"/>
              </a:rPr>
              <a:t>PPI Concrete Reinforcing Bars (WPU1074051)</a:t>
            </a:r>
            <a:endParaRPr lang="en-US" sz="2400" b="1" dirty="0"/>
          </a:p>
          <a:p>
            <a:r>
              <a:rPr lang="en-US" sz="2800" dirty="0">
                <a:hlinkClick r:id="rId6"/>
              </a:rPr>
              <a:t>PPI Cement, Hydraulic (WPU1322)</a:t>
            </a:r>
            <a:endParaRPr lang="en-US" sz="2800" dirty="0"/>
          </a:p>
          <a:p>
            <a:pPr lvl="1"/>
            <a:r>
              <a:rPr lang="en-US" sz="2000" dirty="0">
                <a:hlinkClick r:id="rId7"/>
              </a:rPr>
              <a:t>PPI Construction Sand, Gravel, and Crushed Stone (WPU1321)</a:t>
            </a:r>
            <a:endParaRPr lang="en-US" sz="2000" dirty="0"/>
          </a:p>
          <a:p>
            <a:pPr lvl="1"/>
            <a:r>
              <a:rPr lang="en-US" sz="2000" dirty="0">
                <a:hlinkClick r:id="rId8"/>
              </a:rPr>
              <a:t>PPI Construction Machinery and Equipment (WPU112)</a:t>
            </a:r>
            <a:endParaRPr lang="en-US" sz="2000" dirty="0"/>
          </a:p>
          <a:p>
            <a:r>
              <a:rPr lang="en-US" sz="2400" dirty="0">
                <a:hlinkClick r:id="rId9"/>
              </a:rPr>
              <a:t>PPI Concrete Pipe (WPU1332)</a:t>
            </a:r>
            <a:endParaRPr lang="en-US" sz="2400" dirty="0"/>
          </a:p>
          <a:p>
            <a:r>
              <a:rPr lang="en-US" sz="2400" b="1" dirty="0">
                <a:hlinkClick r:id="rId10"/>
              </a:rPr>
              <a:t>PPI Plastic Construction Products (WPU072106)</a:t>
            </a:r>
            <a:endParaRPr lang="en-US" sz="2400" b="1" dirty="0"/>
          </a:p>
          <a:p>
            <a:r>
              <a:rPr lang="en-US" sz="2400" dirty="0">
                <a:hlinkClick r:id="rId11"/>
              </a:rPr>
              <a:t>Wisconsin’s Fuel Cost Adjustment</a:t>
            </a:r>
            <a:endParaRPr lang="en-US" sz="2400" dirty="0"/>
          </a:p>
          <a:p>
            <a:pPr lvl="1"/>
            <a:r>
              <a:rPr lang="en-US" sz="2000" dirty="0">
                <a:hlinkClick r:id="rId12"/>
              </a:rPr>
              <a:t>PPI </a:t>
            </a:r>
            <a:r>
              <a:rPr lang="es-ES" sz="2000" dirty="0">
                <a:hlinkClick r:id="rId12"/>
              </a:rPr>
              <a:t>No. 2 Diesel Fuel (WPU057303)</a:t>
            </a:r>
            <a:endParaRPr lang="es-ES" sz="2000" dirty="0"/>
          </a:p>
          <a:p>
            <a:pPr lvl="1"/>
            <a:r>
              <a:rPr lang="en-US" sz="2000" dirty="0">
                <a:hlinkClick r:id="rId13"/>
              </a:rPr>
              <a:t>PPI Asphalt (WPU05810212)</a:t>
            </a:r>
            <a:endParaRPr lang="en-US" sz="2000" dirty="0"/>
          </a:p>
          <a:p>
            <a:pPr lvl="1"/>
            <a:r>
              <a:rPr lang="en-US" sz="2000" dirty="0">
                <a:hlinkClick r:id="rId14"/>
              </a:rPr>
              <a:t>Crude Oil Prices</a:t>
            </a:r>
            <a:endParaRPr lang="es-ES" sz="2000" dirty="0"/>
          </a:p>
          <a:p>
            <a:pPr lvl="1"/>
            <a:endParaRPr lang="en-US" sz="1600" dirty="0">
              <a:hlinkClick r:id="rId8"/>
            </a:endParaRPr>
          </a:p>
        </p:txBody>
      </p:sp>
    </p:spTree>
    <p:extLst>
      <p:ext uri="{BB962C8B-B14F-4D97-AF65-F5344CB8AC3E}">
        <p14:creationId xmlns:p14="http://schemas.microsoft.com/office/powerpoint/2010/main" val="2912068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Title slide - blue - option 4">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lank blu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itle slide - gray - option 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itle slide - gray - option 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Title slide - gray - option 3">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Title slide - gray - option 4">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Widescreen gray">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blank gray">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9B479DE97358D43AEB72738EE1F2D08" ma:contentTypeVersion="2" ma:contentTypeDescription="Create a new document." ma:contentTypeScope="" ma:versionID="e084a3b99851304f4f38e77c997b3e73">
  <xsd:schema xmlns:xsd="http://www.w3.org/2001/XMLSchema" xmlns:xs="http://www.w3.org/2001/XMLSchema" xmlns:p="http://schemas.microsoft.com/office/2006/metadata/properties" xmlns:ns1="http://schemas.microsoft.com/sharepoint/v3" xmlns:ns2="a8b72882-1d02-4704-8464-4e9c6e9dc531" targetNamespace="http://schemas.microsoft.com/office/2006/metadata/properties" ma:root="true" ma:fieldsID="e1c1267e1aa6198bcb4d2224473d480d" ns1:_="" ns2:_="">
    <xsd:import namespace="http://schemas.microsoft.com/sharepoint/v3"/>
    <xsd:import namespace="a8b72882-1d02-4704-8464-4e9c6e9dc531"/>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8b72882-1d02-4704-8464-4e9c6e9dc531"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541ABA78-862E-4CE6-AB10-E2ED84CB6CD9}"/>
</file>

<file path=customXml/itemProps2.xml><?xml version="1.0" encoding="utf-8"?>
<ds:datastoreItem xmlns:ds="http://schemas.openxmlformats.org/officeDocument/2006/customXml" ds:itemID="{CB33E6F0-C33F-424C-81DF-5F191A5A34AD}"/>
</file>

<file path=customXml/itemProps3.xml><?xml version="1.0" encoding="utf-8"?>
<ds:datastoreItem xmlns:ds="http://schemas.openxmlformats.org/officeDocument/2006/customXml" ds:itemID="{ACCE5D42-CDE3-4E9F-AE41-96337DC0B5E2}"/>
</file>

<file path=docProps/app.xml><?xml version="1.0" encoding="utf-8"?>
<Properties xmlns="http://schemas.openxmlformats.org/officeDocument/2006/extended-properties" xmlns:vt="http://schemas.openxmlformats.org/officeDocument/2006/docPropsVTypes">
  <TotalTime>12898</TotalTime>
  <Words>7550</Words>
  <Application>Microsoft Office PowerPoint</Application>
  <PresentationFormat>Widescreen</PresentationFormat>
  <Paragraphs>519</Paragraphs>
  <Slides>36</Slides>
  <Notes>36</Notes>
  <HiddenSlides>1</HiddenSlides>
  <MMClips>0</MMClips>
  <ScaleCrop>false</ScaleCrop>
  <HeadingPairs>
    <vt:vector size="6" baseType="variant">
      <vt:variant>
        <vt:lpstr>Fonts Used</vt:lpstr>
      </vt:variant>
      <vt:variant>
        <vt:i4>4</vt:i4>
      </vt:variant>
      <vt:variant>
        <vt:lpstr>Theme</vt:lpstr>
      </vt:variant>
      <vt:variant>
        <vt:i4>8</vt:i4>
      </vt:variant>
      <vt:variant>
        <vt:lpstr>Slide Titles</vt:lpstr>
      </vt:variant>
      <vt:variant>
        <vt:i4>36</vt:i4>
      </vt:variant>
    </vt:vector>
  </HeadingPairs>
  <TitlesOfParts>
    <vt:vector size="48" baseType="lpstr">
      <vt:lpstr>Arial</vt:lpstr>
      <vt:lpstr>Arial Narrow</vt:lpstr>
      <vt:lpstr>Calibri</vt:lpstr>
      <vt:lpstr>Wingdings</vt:lpstr>
      <vt:lpstr>1_Title slide - blue - option 4</vt:lpstr>
      <vt:lpstr>blank blue</vt:lpstr>
      <vt:lpstr>Title slide - gray - option 1</vt:lpstr>
      <vt:lpstr>Title slide - gray - option 2</vt:lpstr>
      <vt:lpstr>Title slide - gray - option 3</vt:lpstr>
      <vt:lpstr>Title slide - gray - option 4</vt:lpstr>
      <vt:lpstr>Widescreen gray</vt:lpstr>
      <vt:lpstr>blank gray</vt:lpstr>
      <vt:lpstr>PowerPoint Presentation</vt:lpstr>
      <vt:lpstr>What are we going to talk about today?</vt:lpstr>
      <vt:lpstr>Item Trends</vt:lpstr>
      <vt:lpstr>Producer Price Index Commodities</vt:lpstr>
      <vt:lpstr>Producer Price Index Commodities</vt:lpstr>
      <vt:lpstr>Producer Price Index Commodities</vt:lpstr>
      <vt:lpstr>Producer Price Index Commodities</vt:lpstr>
      <vt:lpstr>No. 2 Diesel Price per Gallon</vt:lpstr>
      <vt:lpstr>Commodity Links</vt:lpstr>
      <vt:lpstr>Item Trends</vt:lpstr>
      <vt:lpstr>Item Trends</vt:lpstr>
      <vt:lpstr>Item Trends</vt:lpstr>
      <vt:lpstr>Item Trends</vt:lpstr>
      <vt:lpstr>Item Trends</vt:lpstr>
      <vt:lpstr>Item Trends</vt:lpstr>
      <vt:lpstr>Similar Project Tool Updates</vt:lpstr>
      <vt:lpstr>Similar Project Tool Updates</vt:lpstr>
      <vt:lpstr>Bid Express User Guide</vt:lpstr>
      <vt:lpstr>Bid Express User Guide</vt:lpstr>
      <vt:lpstr>Estimate Accuracy</vt:lpstr>
      <vt:lpstr>Estimate Accuracy</vt:lpstr>
      <vt:lpstr>Estimate Accuracy</vt:lpstr>
      <vt:lpstr>Start of FDM 19-5-5</vt:lpstr>
      <vt:lpstr>Start of FDM 19-5-5</vt:lpstr>
      <vt:lpstr>FDM 19-5-5</vt:lpstr>
      <vt:lpstr>FDM 19-5-5</vt:lpstr>
      <vt:lpstr>FDM 19-5-5.5</vt:lpstr>
      <vt:lpstr>PowerPoint Presentation</vt:lpstr>
      <vt:lpstr>FDM 19-5-5.5.2</vt:lpstr>
      <vt:lpstr>FDM 19-5-5.6</vt:lpstr>
      <vt:lpstr>PowerPoint Presentation</vt:lpstr>
      <vt:lpstr>FDM 19-5-7</vt:lpstr>
      <vt:lpstr>Bid Express Questions and Answers</vt:lpstr>
      <vt:lpstr>Justifications</vt:lpstr>
      <vt:lpstr>Justifications</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TIC 2022 Estimating Costs</dc:title>
  <dc:creator>Fred.Schunke@dot.wi.gov</dc:creator>
  <cp:keywords>Construction Estimates</cp:keywords>
  <cp:lastModifiedBy>Schunke, Fred C - DOT</cp:lastModifiedBy>
  <cp:revision>356</cp:revision>
  <cp:lastPrinted>2022-03-08T13:04:23Z</cp:lastPrinted>
  <dcterms:created xsi:type="dcterms:W3CDTF">2017-03-24T16:34:12Z</dcterms:created>
  <dcterms:modified xsi:type="dcterms:W3CDTF">2022-03-24T19:25:10Z</dcterms:modified>
  <cp:category>Construction Estimates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0x010100E9B479DE97358D43AEB72738EE1F2D08</vt:lpwstr>
  </property>
</Properties>
</file>