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4.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theme/theme4.xml" ContentType="application/vnd.openxmlformats-officedocument.them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theme/theme5.xml" ContentType="application/vnd.openxmlformats-officedocument.theme+xml"/>
  <Override PartName="/ppt/ink/ink11.xml" ContentType="application/inkml+xml"/>
  <Override PartName="/ppt/ink/ink12.xml" ContentType="application/inkml+xml"/>
  <Override PartName="/ppt/ink/ink13.xml" ContentType="application/inkml+xml"/>
  <Override PartName="/ppt/theme/theme6.xml" ContentType="application/vnd.openxmlformats-officedocument.them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theme/theme7.xml" ContentType="application/vnd.openxmlformats-officedocument.theme+xml"/>
  <Override PartName="/ppt/theme/theme8.xml" ContentType="application/vnd.openxmlformats-officedocument.theme+xml"/>
  <Override PartName="/ppt/ink/ink21.xml" ContentType="application/inkml+xml"/>
  <Override PartName="/ppt/theme/theme9.xml" ContentType="application/vnd.openxmlformats-officedocument.theme+xml"/>
  <Override PartName="/ppt/theme/theme10.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64" r:id="rId2"/>
    <p:sldMasterId id="2147483686" r:id="rId3"/>
    <p:sldMasterId id="2147483688" r:id="rId4"/>
    <p:sldMasterId id="2147483690" r:id="rId5"/>
    <p:sldMasterId id="2147483682" r:id="rId6"/>
    <p:sldMasterId id="2147483655" r:id="rId7"/>
    <p:sldMasterId id="2147483672" r:id="rId8"/>
  </p:sldMasterIdLst>
  <p:notesMasterIdLst>
    <p:notesMasterId r:id="rId27"/>
  </p:notesMasterIdLst>
  <p:handoutMasterIdLst>
    <p:handoutMasterId r:id="rId28"/>
  </p:handoutMasterIdLst>
  <p:sldIdLst>
    <p:sldId id="293" r:id="rId9"/>
    <p:sldId id="263" r:id="rId10"/>
    <p:sldId id="264" r:id="rId11"/>
    <p:sldId id="304" r:id="rId12"/>
    <p:sldId id="305" r:id="rId13"/>
    <p:sldId id="306" r:id="rId14"/>
    <p:sldId id="307" r:id="rId15"/>
    <p:sldId id="308" r:id="rId16"/>
    <p:sldId id="309" r:id="rId17"/>
    <p:sldId id="323" r:id="rId18"/>
    <p:sldId id="310" r:id="rId19"/>
    <p:sldId id="324" r:id="rId20"/>
    <p:sldId id="338" r:id="rId21"/>
    <p:sldId id="314" r:id="rId22"/>
    <p:sldId id="315" r:id="rId23"/>
    <p:sldId id="316" r:id="rId24"/>
    <p:sldId id="319" r:id="rId25"/>
    <p:sldId id="337" r:id="rId2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nke, Fred C - DOT" initials="SFC-D" lastIdx="1" clrIdx="0">
    <p:extLst>
      <p:ext uri="{19B8F6BF-5375-455C-9EA6-DF929625EA0E}">
        <p15:presenceInfo xmlns:p15="http://schemas.microsoft.com/office/powerpoint/2012/main" userId="S::Fred.Schunke@dot.wi.gov::2cdf4c97-f48d-4c83-a447-b44ed1c33a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16A"/>
    <a:srgbClr val="802F2D"/>
    <a:srgbClr val="FFD966"/>
    <a:srgbClr val="D8B846"/>
    <a:srgbClr val="E6E6E6"/>
    <a:srgbClr val="1E384B"/>
    <a:srgbClr val="004C97"/>
    <a:srgbClr val="D8B85E"/>
    <a:srgbClr val="004680"/>
    <a:srgbClr val="004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24" autoAdjust="0"/>
    <p:restoredTop sz="53459" autoAdjust="0"/>
  </p:normalViewPr>
  <p:slideViewPr>
    <p:cSldViewPr snapToGrid="0">
      <p:cViewPr varScale="1">
        <p:scale>
          <a:sx n="45" d="100"/>
          <a:sy n="45" d="100"/>
        </p:scale>
        <p:origin x="1810"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30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customXml" Target="../customXml/item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36" Type="http://schemas.openxmlformats.org/officeDocument/2006/relationships/customXml" Target="../customXml/item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B57F26A6-6478-434A-8130-8B46218BE89F}" type="datetimeFigureOut">
              <a:rPr lang="en-US" smtClean="0"/>
              <a:t>3/24/2021</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EF4D8AD4-E8FC-485C-BDDB-1134A2B67D3A}" type="slidenum">
              <a:rPr lang="en-US" smtClean="0"/>
              <a:t>‹#›</a:t>
            </a:fld>
            <a:endParaRPr lang="en-US"/>
          </a:p>
        </p:txBody>
      </p:sp>
    </p:spTree>
    <p:extLst>
      <p:ext uri="{BB962C8B-B14F-4D97-AF65-F5344CB8AC3E}">
        <p14:creationId xmlns:p14="http://schemas.microsoft.com/office/powerpoint/2010/main" val="42766277"/>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17T15:06:52.279"/>
    </inkml:context>
    <inkml:brush xml:id="br0">
      <inkml:brushProperty name="width" value="0.05" units="cm"/>
      <inkml:brushProperty name="height" value="0.05" units="cm"/>
    </inkml:brush>
  </inkml:definitions>
  <inkml:trace contextRef="#ctx0" brushRef="#br0">0 31 1536,'0'0'841,"3"0"-345,0 0-168,3-6-192,-6 0 304,3 0-184,-3 3 8,0 3-8,6 0-120,-6 0-64,0 0-72,0 0 0,6-3-168,0 3-488,6-6-1193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1184054B-77F8-42CB-99ED-993D29461DD2}" type="datetimeFigureOut">
              <a:rPr lang="en-US" smtClean="0"/>
              <a:t>3/24/2021</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275C5B2A-C6C1-46CD-8323-5F37F4106C05}" type="slidenum">
              <a:rPr lang="en-US" smtClean="0"/>
              <a:t>‹#›</a:t>
            </a:fld>
            <a:endParaRPr lang="en-US"/>
          </a:p>
        </p:txBody>
      </p:sp>
    </p:spTree>
    <p:extLst>
      <p:ext uri="{BB962C8B-B14F-4D97-AF65-F5344CB8AC3E}">
        <p14:creationId xmlns:p14="http://schemas.microsoft.com/office/powerpoint/2010/main" val="301147048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joining me for an update to the estimate initiative. My name is Fred Schunke, and again I am the statewide estimating engineer, and I work in Proposal Management Section in the Bureau of Project Development.</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a:t>
            </a:fld>
            <a:endParaRPr lang="en-US"/>
          </a:p>
        </p:txBody>
      </p:sp>
    </p:spTree>
    <p:extLst>
      <p:ext uri="{BB962C8B-B14F-4D97-AF65-F5344CB8AC3E}">
        <p14:creationId xmlns:p14="http://schemas.microsoft.com/office/powerpoint/2010/main" val="1832899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new table for FDM 19-5-5 that shows what primary tool should be used for each type of bid item.  </a:t>
            </a:r>
          </a:p>
          <a:p>
            <a:r>
              <a:rPr lang="en-US" dirty="0"/>
              <a:t>The various items are listed on the left, including allowance items, quantifiable items, lump sum items, and specific bid items. </a:t>
            </a:r>
          </a:p>
          <a:p>
            <a:r>
              <a:rPr lang="en-US" dirty="0"/>
              <a:t>The primary tools with similar projects are listed across the top. </a:t>
            </a:r>
          </a:p>
          <a:p>
            <a:endParaRPr lang="en-US" dirty="0"/>
          </a:p>
          <a:p>
            <a:r>
              <a:rPr lang="en-US" dirty="0"/>
              <a:t>The matrix below shows what estimating tools should be used with each item type. </a:t>
            </a:r>
          </a:p>
          <a:p>
            <a:pPr marL="171450" indent="-171450">
              <a:buFontTx/>
              <a:buChar char="-"/>
            </a:pPr>
            <a:r>
              <a:rPr lang="en-US" dirty="0"/>
              <a:t>Black squares are recommended tools for each item type.</a:t>
            </a:r>
          </a:p>
          <a:p>
            <a:pPr marL="171450" indent="-171450">
              <a:buFontTx/>
              <a:buChar char="-"/>
            </a:pPr>
            <a:r>
              <a:rPr lang="en-US" dirty="0"/>
              <a:t>Gray squares are tools that work in some instances which are defined on the right. </a:t>
            </a:r>
          </a:p>
          <a:p>
            <a:pPr marL="0" indent="0">
              <a:buFontTx/>
              <a:buNone/>
            </a:pPr>
            <a:r>
              <a:rPr lang="en-US" dirty="0"/>
              <a:t>These numbered notes are in the FDM.</a:t>
            </a:r>
          </a:p>
          <a:p>
            <a:pPr marL="171450" indent="-171450">
              <a:buFontTx/>
              <a:buChar char="-"/>
            </a:pPr>
            <a:r>
              <a:rPr lang="en-US" dirty="0"/>
              <a:t>Number one explains that similar projects are not an estimating tool but are used in estimate development.</a:t>
            </a:r>
          </a:p>
          <a:p>
            <a:pPr marL="171450" indent="-171450">
              <a:buFontTx/>
              <a:buChar char="-"/>
            </a:pPr>
            <a:r>
              <a:rPr lang="en-US" dirty="0"/>
              <a:t>Two says Bid Express results may not be similarly scoped if there are similar SPV item descriptions. Similar projects likely are needed to find similarly scoped items.</a:t>
            </a:r>
          </a:p>
          <a:p>
            <a:pPr marL="171450" indent="-171450">
              <a:buFontTx/>
              <a:buChar char="-"/>
            </a:pPr>
            <a:r>
              <a:rPr lang="en-US" dirty="0"/>
              <a:t>Three says Estimator should only be used in the NW and SE Regions, where bid prices are consistent throughout the region. Prices vary throughout the other regions.</a:t>
            </a:r>
          </a:p>
          <a:p>
            <a:pPr marL="171450" indent="-171450">
              <a:buFontTx/>
              <a:buChar char="-"/>
            </a:pPr>
            <a:r>
              <a:rPr lang="en-US" dirty="0"/>
              <a:t>And Four says similar projects may not be in a similarly priced, geographic area with HMA pavement items.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10</a:t>
            </a:fld>
            <a:endParaRPr lang="en-US"/>
          </a:p>
        </p:txBody>
      </p:sp>
    </p:spTree>
    <p:extLst>
      <p:ext uri="{BB962C8B-B14F-4D97-AF65-F5344CB8AC3E}">
        <p14:creationId xmlns:p14="http://schemas.microsoft.com/office/powerpoint/2010/main" val="1004995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Tools and Resources,  the Construction Estimate Development Section has been reorganized to better match the Estimate Documentation Report.  The subsections within the Construction Estimate Development Section include similar projects guidance, project characteristics, bid item estimating guidance, and unit price guidance. </a:t>
            </a:r>
          </a:p>
          <a:p>
            <a:endParaRPr lang="en-US" dirty="0"/>
          </a:p>
          <a:p>
            <a:r>
              <a:rPr lang="en-US" dirty="0"/>
              <a:t>Project characteristics has been greatly expanded with subheadings to match the Estimate Documentation Report and contains relevant content from past presentations. This includes a table that shows recommended letting months by Improvement Strategy that I will share in the next 2 slides. </a:t>
            </a:r>
          </a:p>
          <a:p>
            <a:endParaRPr lang="en-US" dirty="0"/>
          </a:p>
          <a:p>
            <a:r>
              <a:rPr lang="en-US" dirty="0"/>
              <a:t>Bid item estimating guidance includes additional guidance for specific bid items such as Mobilization and asphalt pavement items.</a:t>
            </a:r>
          </a:p>
          <a:p>
            <a:endParaRPr lang="en-US" dirty="0"/>
          </a:p>
          <a:p>
            <a:r>
              <a:rPr lang="en-US" dirty="0"/>
              <a:t>Unit price guidance includes rounding unit prices, regression price guidance, calculating percentage items such as allowance and mobilization items, blending unit prices, and adjusting unit prices using the Wisconsin DOT Chained Fisher Construction Cost Index.</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11</a:t>
            </a:fld>
            <a:endParaRPr lang="en-US"/>
          </a:p>
        </p:txBody>
      </p:sp>
    </p:spTree>
    <p:extLst>
      <p:ext uri="{BB962C8B-B14F-4D97-AF65-F5344CB8AC3E}">
        <p14:creationId xmlns:p14="http://schemas.microsoft.com/office/powerpoint/2010/main" val="473117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only a portion of the table but shows recommended letting months by Improvement Strategy for all proposals and bridge related contracts. If the letting date can be moved and the letting still has capacity, I would recommend to move the project’s letting into a more favorable letting. Estimate prices will need to be increased if a project is let in a less favorable month. Estimator already adjusts regression prices by season and do not need to be increased.</a:t>
            </a:r>
          </a:p>
          <a:p>
            <a:endParaRPr lang="en-US" dirty="0"/>
          </a:p>
          <a:p>
            <a:r>
              <a:rPr lang="en-US" dirty="0"/>
              <a:t>The letting date does influence bid prices. Bids are typically higher in the spring and summer months. Contracts let closer to when work is scheduled to begin will see higher bid prices, and contractors are focused on their on-hand work. Also, competition decreases in April and May as contractors fill up with work before a construction season, which leads to higher prices.</a:t>
            </a:r>
          </a:p>
          <a:p>
            <a:endParaRPr lang="en-US" dirty="0"/>
          </a:p>
          <a:p>
            <a:r>
              <a:rPr lang="en-US" dirty="0"/>
              <a:t>For contracts less than $10 million, November through March letting months have higher estimate accuracy or the bids are low. Contractors are concentrating on bidding for work in the next construction season and bid aggressively.</a:t>
            </a:r>
          </a:p>
          <a:p>
            <a:endParaRPr lang="en-US" dirty="0"/>
          </a:p>
          <a:p>
            <a:r>
              <a:rPr lang="en-US" dirty="0"/>
              <a:t>A contract more than $10 million usually can be in any letting month. Larger contractors who bid on larger contracts likely have dedicated staff for developing bids.</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12</a:t>
            </a:fld>
            <a:endParaRPr lang="en-US"/>
          </a:p>
        </p:txBody>
      </p:sp>
    </p:spTree>
    <p:extLst>
      <p:ext uri="{BB962C8B-B14F-4D97-AF65-F5344CB8AC3E}">
        <p14:creationId xmlns:p14="http://schemas.microsoft.com/office/powerpoint/2010/main" val="3874757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your reference, I have included the second half this table. </a:t>
            </a:r>
          </a:p>
          <a:p>
            <a:endParaRPr lang="en-US" dirty="0"/>
          </a:p>
          <a:p>
            <a:r>
              <a:rPr lang="en-US" dirty="0"/>
              <a:t>I was surprised to see good bids for roadway perpetuation contracts through June, and that you can still have a few roadway rehabilitation contracts per letting through the summer.</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13</a:t>
            </a:fld>
            <a:endParaRPr lang="en-US"/>
          </a:p>
        </p:txBody>
      </p:sp>
    </p:spTree>
    <p:extLst>
      <p:ext uri="{BB962C8B-B14F-4D97-AF65-F5344CB8AC3E}">
        <p14:creationId xmlns:p14="http://schemas.microsoft.com/office/powerpoint/2010/main" val="2733714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FDM 19-5-7, Construction Estimate Review, we added guidance for updating construction estimate after PS&amp;E.</a:t>
            </a:r>
          </a:p>
          <a:p>
            <a:r>
              <a:rPr lang="en-US" sz="1200" b="0" i="0" kern="1200" dirty="0">
                <a:solidFill>
                  <a:schemeClr val="tx1"/>
                </a:solidFill>
                <a:effectLst/>
                <a:latin typeface="+mn-lt"/>
                <a:ea typeface="+mn-ea"/>
                <a:cs typeface="+mn-cs"/>
              </a:rPr>
              <a:t>We ask that designers review major bid items to recent lettings when central office plan review comments are received. A link to the recent estimating trends document is provided. This will be the last time that prices can be adjusted, unless an addendum for other design needs is completed. </a:t>
            </a:r>
          </a:p>
          <a:p>
            <a:r>
              <a:rPr lang="en-US" sz="1200" b="0" i="0" kern="1200" dirty="0">
                <a:solidFill>
                  <a:schemeClr val="tx1"/>
                </a:solidFill>
                <a:effectLst/>
                <a:latin typeface="+mn-lt"/>
                <a:ea typeface="+mn-ea"/>
                <a:cs typeface="+mn-cs"/>
              </a:rPr>
              <a:t>If the project’s estimate changes after PS&amp;E by 10% or $100,000 contact Regional FIIPS Coordinator to work with Programing Finance staff to update FIIPS. Once the project is sent to FHWA, six to eight weeks prior to the letting date, the estimate and project funding is locked in FIIPS.</a:t>
            </a:r>
          </a:p>
          <a:p>
            <a:endParaRPr lang="en-US" sz="1200" b="0" i="0" kern="1200" dirty="0">
              <a:solidFill>
                <a:schemeClr val="tx1"/>
              </a:solidFill>
              <a:effectLst/>
              <a:latin typeface="+mn-lt"/>
              <a:ea typeface="+mn-ea"/>
              <a:cs typeface="+mn-cs"/>
            </a:endParaRPr>
          </a:p>
          <a:p>
            <a:r>
              <a:rPr lang="en-US" dirty="0"/>
              <a:t>After bid results have been received, design teams can reach out to industry, through Bureau of Project Development (BPD), for biddability and constructability information. This includes contacting eligible bidders that did not turn in a bid to determine reasons for lack of interest in a proposal. Contact Jill Fehrman, the BPD Proposal Management Section Chief, if there is a need to outreach to industry to help with a justification response. This now is consistent with FDM 11-5-1.2, industry collaboration during design.</a:t>
            </a:r>
          </a:p>
          <a:p>
            <a:endParaRPr lang="en-US" dirty="0"/>
          </a:p>
          <a:p>
            <a:r>
              <a:rPr lang="en-US" dirty="0"/>
              <a:t>Information is provided explaining why quantities need to be checked. The department is required to award projects to the true low bidder. When a quantity error is found, an Unbalanced Bid Analysis is completed. The Construction and Materials Manual (CMM 210.2.1) contains the steps followed when Bureau of Project Development completes an Unbalanced Bid Analysis.</a:t>
            </a:r>
          </a:p>
          <a:p>
            <a:endParaRPr lang="en-US" dirty="0"/>
          </a:p>
          <a:p>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14</a:t>
            </a:fld>
            <a:endParaRPr lang="en-US"/>
          </a:p>
        </p:txBody>
      </p:sp>
    </p:spTree>
    <p:extLst>
      <p:ext uri="{BB962C8B-B14F-4D97-AF65-F5344CB8AC3E}">
        <p14:creationId xmlns:p14="http://schemas.microsoft.com/office/powerpoint/2010/main" val="1611109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created an estimate training webpage for training videos as they become available. The training videos are based upon FDM 19-5 along with tools and resources linked in this FDM section. The Estimate Training Webpage is linked in the next FDM update.</a:t>
            </a:r>
          </a:p>
          <a:p>
            <a:endParaRPr lang="en-US" dirty="0"/>
          </a:p>
          <a:p>
            <a:r>
              <a:rPr lang="en-US" dirty="0"/>
              <a:t>For Estimate Documentation Training, the script and presentation is almost done, and the video will be completed soon afterwards.</a:t>
            </a:r>
          </a:p>
          <a:p>
            <a:endParaRPr lang="en-US" dirty="0"/>
          </a:p>
          <a:p>
            <a:r>
              <a:rPr lang="en-US" dirty="0"/>
              <a:t>Quantities 2 Plans and Estimating Webpages Videos are completed and will be posted soon. Hopefully, both will be posted at the time of this presentation.</a:t>
            </a:r>
          </a:p>
          <a:p>
            <a:endParaRPr lang="en-US" dirty="0"/>
          </a:p>
          <a:p>
            <a:r>
              <a:rPr lang="en-US" dirty="0"/>
              <a:t>For DOT staff, we would like to add these training videos to the DOT Learning Center with questions for PDHs and for everyone including consultants, we would like to have virtual events with a session to answer questions for PDHs. I think it’s good to provide incentive with this helpful information. </a:t>
            </a:r>
          </a:p>
          <a:p>
            <a:endParaRPr lang="en-US" dirty="0"/>
          </a:p>
          <a:p>
            <a:r>
              <a:rPr lang="en-US" dirty="0"/>
              <a:t>Eventually, we also plan on creating additional training videos for creating a construction estimates and a training video for each estimating tool.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15</a:t>
            </a:fld>
            <a:endParaRPr lang="en-US"/>
          </a:p>
        </p:txBody>
      </p:sp>
    </p:spTree>
    <p:extLst>
      <p:ext uri="{BB962C8B-B14F-4D97-AF65-F5344CB8AC3E}">
        <p14:creationId xmlns:p14="http://schemas.microsoft.com/office/powerpoint/2010/main" val="1590856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minor updates we would like to complete in the future from the Estimate Initiative. </a:t>
            </a:r>
          </a:p>
          <a:p>
            <a:endParaRPr lang="en-US" dirty="0"/>
          </a:p>
          <a:p>
            <a:r>
              <a:rPr lang="en-US" dirty="0"/>
              <a:t>In Estimator, we would like to change the Project Work Type Categories to match Improvement Strategies listed in FDM 11-1 Attachment 10.1. If there is enough data, Estimator will adjust the regression prices based upon the Project Work Type. Bridge and roadway rehabilitation projects would have separate, higher regression prices compared to bridge replacement and reconstruction projects for concrete masonry, earthwork and other items. </a:t>
            </a:r>
          </a:p>
          <a:p>
            <a:endParaRPr lang="en-US" dirty="0"/>
          </a:p>
          <a:p>
            <a:r>
              <a:rPr lang="en-US" sz="1200" b="0" i="0" kern="1200" dirty="0">
                <a:solidFill>
                  <a:schemeClr val="tx1"/>
                </a:solidFill>
                <a:effectLst/>
                <a:latin typeface="+mn-lt"/>
                <a:ea typeface="+mn-ea"/>
                <a:cs typeface="+mn-cs"/>
              </a:rPr>
              <a:t>Very little guidance would have to change. The Estimate Project Field Information would have to be updated on the AASHTOWare Preconstruction Knowledgebase Site.</a:t>
            </a:r>
          </a:p>
          <a:p>
            <a:endParaRPr lang="en-US" sz="1200" b="0" i="0" kern="1200" dirty="0">
              <a:solidFill>
                <a:schemeClr val="tx1"/>
              </a:solidFill>
              <a:effectLst/>
              <a:latin typeface="+mn-lt"/>
              <a:ea typeface="+mn-ea"/>
              <a:cs typeface="+mn-cs"/>
            </a:endParaRPr>
          </a:p>
          <a:p>
            <a:r>
              <a:rPr lang="en-US" dirty="0"/>
              <a:t>We also would like to update the Bid Express User Guide to include tips and tricks from myself and designers. </a:t>
            </a:r>
          </a:p>
          <a:p>
            <a:endParaRPr lang="en-US" dirty="0"/>
          </a:p>
          <a:p>
            <a:r>
              <a:rPr lang="en-US" dirty="0"/>
              <a:t>As we update the various tools, we are looking to add links to plan and proposals, making them easier to find.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16</a:t>
            </a:fld>
            <a:endParaRPr lang="en-US"/>
          </a:p>
        </p:txBody>
      </p:sp>
    </p:spTree>
    <p:extLst>
      <p:ext uri="{BB962C8B-B14F-4D97-AF65-F5344CB8AC3E}">
        <p14:creationId xmlns:p14="http://schemas.microsoft.com/office/powerpoint/2010/main" val="2189531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long-term goal from the Estimate Initiative is to combine multiple tools into one or have them at one location.  This will be a multi-year effort. </a:t>
            </a:r>
          </a:p>
          <a:p>
            <a:r>
              <a:rPr lang="en-US" dirty="0"/>
              <a:t>Estimator and Bid Express are the two primary tools used in estimate development, which make up the first two columns of the new Estimating Tools and Item Type Table I shared earlier. Find Bid Data, once it has been updated, would be like Bid Express for finding bid history.  I already am coordinating with Infotech, the software developer, to make Find Bid Data easier to use.</a:t>
            </a:r>
          </a:p>
          <a:p>
            <a:r>
              <a:rPr lang="en-US" dirty="0"/>
              <a:t>Estimation is a web application that replaces Estimator for estimate creation and regression prices. </a:t>
            </a:r>
          </a:p>
          <a:p>
            <a:r>
              <a:rPr lang="en-US" dirty="0"/>
              <a:t>Find Bid Data and Estimation would be on the AASHTOWare Preconstruction Webpage where we already submit PS&amp;E Estimates. </a:t>
            </a:r>
          </a:p>
          <a:p>
            <a:endParaRPr lang="en-US" dirty="0"/>
          </a:p>
          <a:p>
            <a:r>
              <a:rPr lang="en-US" dirty="0"/>
              <a:t>Estimates would be at one, online location, and transitioning from preliminary to final estimates would be easier. </a:t>
            </a:r>
          </a:p>
          <a:p>
            <a:endParaRPr lang="en-US" dirty="0"/>
          </a:p>
          <a:p>
            <a:r>
              <a:rPr lang="en-US" dirty="0"/>
              <a:t>And these tools have already been developed by Infotech and are used in other states.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17</a:t>
            </a:fld>
            <a:endParaRPr lang="en-US"/>
          </a:p>
        </p:txBody>
      </p:sp>
    </p:spTree>
    <p:extLst>
      <p:ext uri="{BB962C8B-B14F-4D97-AF65-F5344CB8AC3E}">
        <p14:creationId xmlns:p14="http://schemas.microsoft.com/office/powerpoint/2010/main" val="363722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all the updates I wanted to share today for updated guidance That is everything we currently have on the Estimating Webpages. If you have any questions or comments, feel free to email or call me using the contact information provided on the screen.</a:t>
            </a:r>
          </a:p>
          <a:p>
            <a:endParaRPr lang="en-US" dirty="0"/>
          </a:p>
          <a:p>
            <a:r>
              <a:rPr lang="en-US" dirty="0"/>
              <a:t>Thank you.</a:t>
            </a:r>
          </a:p>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Presentation Title</a:t>
            </a: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Wisconsin Department of Transportation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5C5B2A-C6C1-46CD-8323-5F37F4106C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7517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presentation, I will provide information about the estimate initiative. From this initiative, updates were made to the Estimate Documentation Template, some upcoming FDM 19-5 updates, new training videos, and future plans for developing estimates.</a:t>
            </a:r>
          </a:p>
          <a:p>
            <a:endParaRPr lang="en-US" dirty="0"/>
          </a:p>
          <a:p>
            <a:r>
              <a:rPr lang="en-US" dirty="0"/>
              <a:t>The FDM 19-5 updates make up a significant portion of today’s presentation.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2937066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Project costs and estimating are a department focus from project inception to award.</a:t>
            </a:r>
          </a:p>
          <a:p>
            <a:endParaRPr lang="en-US" sz="1200" dirty="0"/>
          </a:p>
          <a:p>
            <a:r>
              <a:rPr lang="en-US" sz="1200" dirty="0"/>
              <a:t>Estimates unfortunately are not meeting current estimate accuracy goals. These goals include 60% of proposals are estimated within 10% of the low bid, and 75% of proposals are estimated within 15% of the low bid.</a:t>
            </a:r>
          </a:p>
          <a:p>
            <a:endParaRPr lang="en-US" sz="1200" dirty="0"/>
          </a:p>
          <a:p>
            <a:r>
              <a:rPr lang="en-US" sz="1200" dirty="0"/>
              <a:t>The goals of this initiative is to increase estimate accuracy by developing a consistent estimating process to be used statewide from LC 12 when final delivery is started to LC 40 when proposals are awarded.</a:t>
            </a:r>
          </a:p>
          <a:p>
            <a:endParaRPr lang="en-US" sz="1200" dirty="0"/>
          </a:p>
          <a:p>
            <a:r>
              <a:rPr lang="en-US" sz="1200" dirty="0"/>
              <a:t>Next, I will share some updates to the Estimate Documentation from the Estimate Initiative.</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a:t>
            </a:fld>
            <a:endParaRPr lang="en-US"/>
          </a:p>
        </p:txBody>
      </p:sp>
    </p:spTree>
    <p:extLst>
      <p:ext uri="{BB962C8B-B14F-4D97-AF65-F5344CB8AC3E}">
        <p14:creationId xmlns:p14="http://schemas.microsoft.com/office/powerpoint/2010/main" val="195429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and updating the estimate documentation template and guidance were the first priorities of the estimate initiative. </a:t>
            </a:r>
          </a:p>
          <a:p>
            <a:r>
              <a:rPr lang="en-US" dirty="0"/>
              <a:t>FDM 19-5-6 and the estimate documentation template have already been updated with links to the new template and guidance document.</a:t>
            </a:r>
          </a:p>
          <a:p>
            <a:r>
              <a:rPr lang="en-US" dirty="0"/>
              <a:t>A guidance document was created to go along with the estimate documentation template. It includes guidance and examples.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Significant items definition has been updated as follows. </a:t>
            </a:r>
            <a:r>
              <a:rPr lang="en-US" sz="1200" dirty="0"/>
              <a:t>Significant items make up 80% of the project costs; or the top 20% of items whichever comes first.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there are 100 items in a project, and you reach 80% of project costs with only the top 15 items, then those 15 items are the significant items.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there are 100 items in a project, and you only reach 75% of project costs with the top 20 or 20% of items, then the top 20 items are the significant items, and you do not need to consider any more items as significant.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estimate documentation template now has fewer locations for comments. For instance, there is only one comments field for project characteristics instead of having comment fields for each category of characteristics.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goal is for designers to consistently document their estimate and focus on the bid items that are significant to the project.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Next, I will share some of the upcoming changes to FDM 19-5. Some changes were added because of the Estimate Initiative, but some updates were already being completed but was prioritized to be completed sooner.</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4292648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I want to explain that the FDM updates I am sharing today are preliminary and are subject to change in the final version. These updates plan on being published in May of this year.</a:t>
            </a:r>
          </a:p>
          <a:p>
            <a:r>
              <a:rPr lang="en-US" dirty="0"/>
              <a:t>Any additional content that is found on the estimating webpages will be copied to FDM 19-5-5. This includes the confidentiality memo and information about the estimating user group.</a:t>
            </a:r>
          </a:p>
          <a:p>
            <a:r>
              <a:rPr lang="en-US" dirty="0"/>
              <a:t>The confidentiality memo explains that a construction estimate is always confidential, the contractor's bid tab information is confidential until after the proposal is awarded, and it explains why.</a:t>
            </a:r>
          </a:p>
          <a:p>
            <a:r>
              <a:rPr lang="en-US" dirty="0"/>
              <a:t>The objective of estimating user group is to review, develop and recommend WisDOT procedures and best practices on cost estimating for projects. Under the leadership of the Proposal Management Section in the Bureau of Project Development, this includes construction estimate training, maintaining the Estimating Webpages and maintaining most of FDM 19-5.</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2878829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reorganized FDM 19-5 so that there are more relevant headings at the single decimal level. The FDM table of contents goes down to the single decimal level. With more relevant headings, we all should have an easier time finding the information we need.  Even I sometimes struggle finding what I am looking for in this section, and I helped write a lot of it. </a:t>
            </a:r>
          </a:p>
          <a:p>
            <a:endParaRPr lang="en-US" dirty="0"/>
          </a:p>
          <a:p>
            <a:r>
              <a:rPr lang="en-US" dirty="0"/>
              <a:t>For instance, FDM 19-5-6 contains guidance to the Estimate Documentation Report and is titled Construction Estimate Documentation. </a:t>
            </a:r>
          </a:p>
          <a:p>
            <a:r>
              <a:rPr lang="en-US" dirty="0"/>
              <a:t>Currently, there is only one subheading in the table of contents, FDM 19-5-6.1 Estimate Documentation Report. The updated headings already exist at the next, lower level under Estimate Documentation Report.</a:t>
            </a:r>
          </a:p>
          <a:p>
            <a:endParaRPr lang="en-US" dirty="0"/>
          </a:p>
          <a:p>
            <a:r>
              <a:rPr lang="en-US" dirty="0"/>
              <a:t>In this update, we have renamed FDM 19-5-6 as Construction Estimate Documentation Report. At the single decimal level, we will have Estimate Documentation Information and all the Estimate Documentation Report Headings listed. These include:</a:t>
            </a:r>
          </a:p>
          <a:p>
            <a:pPr lvl="1"/>
            <a:r>
              <a:rPr lang="en-US" dirty="0"/>
              <a:t>Executive Summary</a:t>
            </a:r>
          </a:p>
          <a:p>
            <a:pPr lvl="1"/>
            <a:r>
              <a:rPr lang="en-US" dirty="0"/>
              <a:t>Estimating Tool parameters</a:t>
            </a:r>
          </a:p>
          <a:p>
            <a:pPr lvl="1"/>
            <a:r>
              <a:rPr lang="en-US" dirty="0"/>
              <a:t>Similar Projects or Proposals</a:t>
            </a:r>
          </a:p>
          <a:p>
            <a:pPr lvl="1"/>
            <a:r>
              <a:rPr lang="en-US" dirty="0"/>
              <a:t>Project characteristics</a:t>
            </a:r>
          </a:p>
          <a:p>
            <a:pPr lvl="1"/>
            <a:r>
              <a:rPr lang="en-US" dirty="0"/>
              <a:t>Item Level Documentation</a:t>
            </a:r>
          </a:p>
          <a:p>
            <a:pPr lvl="1"/>
            <a:r>
              <a:rPr lang="en-US" dirty="0"/>
              <a:t>Attachments</a:t>
            </a:r>
          </a:p>
          <a:p>
            <a:pPr lvl="1"/>
            <a:endParaRPr lang="en-US" dirty="0"/>
          </a:p>
          <a:p>
            <a:pPr lvl="0"/>
            <a:r>
              <a:rPr lang="en-US" dirty="0"/>
              <a:t>We have worked to add relevant headings at a higher level throughout FDM 19-5.</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6</a:t>
            </a:fld>
            <a:endParaRPr lang="en-US"/>
          </a:p>
        </p:txBody>
      </p:sp>
    </p:spTree>
    <p:extLst>
      <p:ext uri="{BB962C8B-B14F-4D97-AF65-F5344CB8AC3E}">
        <p14:creationId xmlns:p14="http://schemas.microsoft.com/office/powerpoint/2010/main" val="3876049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FDM 19-5-5 Construction Estimates is being completely overhauled. This FDM section is going to look a lot different than the previous version. Our overall guidance will remain the same. However, 19-5-5 will have a much better flow for new designers. It should decrease the need for additional guidance when a new designer is asked to create an estimate for the first time, or you need a refresher. </a:t>
            </a:r>
          </a:p>
          <a:p>
            <a:endParaRPr lang="en-US" dirty="0"/>
          </a:p>
          <a:p>
            <a:r>
              <a:rPr lang="en-US" dirty="0"/>
              <a:t>The next new section of the FDM after the confidentiality memo and the estimating user group, is the Estimate Types and Components Section.</a:t>
            </a:r>
          </a:p>
          <a:p>
            <a:r>
              <a:rPr lang="en-US" dirty="0"/>
              <a:t>This section explains that the Department uses bid-based estimating which uses historical bid data to develop estimates. Cost-based estimating is another estimate type that the department uses which creates an estimate like a contractor.  Cost-based estimates are usually done with items with little or no bid history, and there are no similar items. The Cost-based estimate guidance has been expanded using AASHTO’s Practical Guide to Cost Estimating and experience from construction staff. Cost-based estimating elements include labor, equipment, materials, overhead and profit. Each element contains basic guidance and where to find more information. </a:t>
            </a:r>
          </a:p>
          <a:p>
            <a:endParaRPr lang="en-US" dirty="0"/>
          </a:p>
          <a:p>
            <a:r>
              <a:rPr lang="en-US" dirty="0"/>
              <a:t>Estimate components include the various types of bid items such as standard, STSP and SPV items. Links to the relevant FDM sections and webpages are provided. </a:t>
            </a:r>
          </a:p>
          <a:p>
            <a:r>
              <a:rPr lang="en-US" dirty="0"/>
              <a:t>Allowance and Contingency items are defined from AASHTO’s Practical Guide to Cost Estimating. </a:t>
            </a:r>
          </a:p>
          <a:p>
            <a:pPr marL="171450" indent="-171450">
              <a:buFontTx/>
              <a:buChar char="-"/>
            </a:pPr>
            <a:r>
              <a:rPr lang="en-US" dirty="0"/>
              <a:t>An allowance item is a known part of the construction estimate, but standard items have not been quantified. Or a known, unknown.</a:t>
            </a:r>
          </a:p>
          <a:p>
            <a:pPr marL="171450" indent="-171450">
              <a:buFontTx/>
              <a:buChar char="-"/>
            </a:pPr>
            <a:r>
              <a:rPr lang="en-US" dirty="0"/>
              <a:t>A contingency item is an estimated cost associated with identified uncertainties. These are usually from a risk assessment. Or an unknown, unknown.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7</a:t>
            </a:fld>
            <a:endParaRPr lang="en-US"/>
          </a:p>
        </p:txBody>
      </p:sp>
    </p:spTree>
    <p:extLst>
      <p:ext uri="{BB962C8B-B14F-4D97-AF65-F5344CB8AC3E}">
        <p14:creationId xmlns:p14="http://schemas.microsoft.com/office/powerpoint/2010/main" val="99217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estimate and item types are defined, estimating tools and resources are listed. </a:t>
            </a:r>
          </a:p>
          <a:p>
            <a:endParaRPr lang="en-US" dirty="0"/>
          </a:p>
          <a:p>
            <a:r>
              <a:rPr lang="en-US" dirty="0"/>
              <a:t>Descriptions for each tool have been updated. Before, you could read some descriptions and still would not know basic information about each tool without going to another source. Each tool’s description now explains who created and updates the tool, what type of application or what application is needed for each tool, credentials to use each tool, and links to additional guidance or where the guidance is located.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8</a:t>
            </a:fld>
            <a:endParaRPr lang="en-US"/>
          </a:p>
        </p:txBody>
      </p:sp>
    </p:spTree>
    <p:extLst>
      <p:ext uri="{BB962C8B-B14F-4D97-AF65-F5344CB8AC3E}">
        <p14:creationId xmlns:p14="http://schemas.microsoft.com/office/powerpoint/2010/main" val="3487939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estimating tools section is now divided into two main sections, primary tools, and other tools and resources. </a:t>
            </a:r>
          </a:p>
          <a:p>
            <a:endParaRPr lang="en-US" dirty="0"/>
          </a:p>
          <a:p>
            <a:r>
              <a:rPr lang="en-US" dirty="0"/>
              <a:t>Primary tools list the main tools used by the department for developing construction estimates. Table 5.1 has been added, and it shows what estimating tools are used for each item type defined in the previous section. I will share this table in the next slide.</a:t>
            </a:r>
          </a:p>
          <a:p>
            <a:endParaRPr lang="en-US" dirty="0"/>
          </a:p>
          <a:p>
            <a:r>
              <a:rPr lang="en-US" dirty="0"/>
              <a:t>Other tools and resources are additional resources that can be helpful in estimate development. Some new resources and tools include the Major and Backbone Projects Tools for pre-30% estimates, a link to plans and proposals on the HCCI Webpage, and some new guidance for Find Bid Data and Pricing Items in Preconstruction.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9</a:t>
            </a:fld>
            <a:endParaRPr lang="en-US"/>
          </a:p>
        </p:txBody>
      </p:sp>
    </p:spTree>
    <p:extLst>
      <p:ext uri="{BB962C8B-B14F-4D97-AF65-F5344CB8AC3E}">
        <p14:creationId xmlns:p14="http://schemas.microsoft.com/office/powerpoint/2010/main" val="425060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mall two logos and multiple lines - blue">
    <p:spTree>
      <p:nvGrpSpPr>
        <p:cNvPr id="1" name=""/>
        <p:cNvGrpSpPr/>
        <p:nvPr/>
      </p:nvGrpSpPr>
      <p:grpSpPr>
        <a:xfrm>
          <a:off x="0" y="0"/>
          <a:ext cx="0" cy="0"/>
          <a:chOff x="0" y="0"/>
          <a:chExt cx="0" cy="0"/>
        </a:xfrm>
      </p:grpSpPr>
      <p:sp>
        <p:nvSpPr>
          <p:cNvPr id="12" name="Text Placeholder 8">
            <a:extLst>
              <a:ext uri="{FF2B5EF4-FFF2-40B4-BE49-F238E27FC236}">
                <a16:creationId xmlns:a16="http://schemas.microsoft.com/office/drawing/2014/main" id="{C17704C9-2248-40AD-8B76-4C21771460A1}"/>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chemeClr val="bg1"/>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13" name="Text Placeholder 8">
            <a:extLst>
              <a:ext uri="{FF2B5EF4-FFF2-40B4-BE49-F238E27FC236}">
                <a16:creationId xmlns:a16="http://schemas.microsoft.com/office/drawing/2014/main" id="{77155724-E905-445E-AC3A-818472EA3CFA}"/>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chemeClr val="bg1"/>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14" name="Text Placeholder 12">
            <a:extLst>
              <a:ext uri="{FF2B5EF4-FFF2-40B4-BE49-F238E27FC236}">
                <a16:creationId xmlns:a16="http://schemas.microsoft.com/office/drawing/2014/main" id="{7A0048D5-6AFE-4260-8627-CDED70F43885}"/>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FFD966"/>
                </a:solidFill>
                <a:latin typeface="Arial Narrow" panose="020B0606020202030204" pitchFamily="34" charset="0"/>
              </a:defRPr>
            </a:lvl1pPr>
          </a:lstStyle>
          <a:p>
            <a:pPr lvl="0"/>
            <a:r>
              <a:rPr lang="en-US" dirty="0"/>
              <a:t>Title of presenter</a:t>
            </a:r>
          </a:p>
        </p:txBody>
      </p:sp>
      <p:sp>
        <p:nvSpPr>
          <p:cNvPr id="15" name="Text Placeholder 12">
            <a:extLst>
              <a:ext uri="{FF2B5EF4-FFF2-40B4-BE49-F238E27FC236}">
                <a16:creationId xmlns:a16="http://schemas.microsoft.com/office/drawing/2014/main" id="{E4D34EF8-7796-4C9C-B15B-CCB1C63239F7}"/>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FFD966"/>
                </a:solidFill>
                <a:latin typeface="Arial Narrow" panose="020B0606020202030204" pitchFamily="34" charset="0"/>
              </a:defRPr>
            </a:lvl1pPr>
          </a:lstStyle>
          <a:p>
            <a:pPr lvl="0"/>
            <a:r>
              <a:rPr lang="en-US" dirty="0"/>
              <a:t>Name of presenter</a:t>
            </a:r>
          </a:p>
        </p:txBody>
      </p:sp>
      <p:sp>
        <p:nvSpPr>
          <p:cNvPr id="16" name="Text Placeholder 12">
            <a:extLst>
              <a:ext uri="{FF2B5EF4-FFF2-40B4-BE49-F238E27FC236}">
                <a16:creationId xmlns:a16="http://schemas.microsoft.com/office/drawing/2014/main" id="{06B2D8AE-8AD5-42F4-B90C-94190CD83F4B}"/>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FFD966"/>
                </a:solidFill>
                <a:latin typeface="Arial Narrow" panose="020B0606020202030204" pitchFamily="34" charset="0"/>
              </a:defRPr>
            </a:lvl1pPr>
          </a:lstStyle>
          <a:p>
            <a:pPr lvl="0"/>
            <a:r>
              <a:rPr lang="en-US" dirty="0"/>
              <a:t>Month Day, Year</a:t>
            </a:r>
          </a:p>
        </p:txBody>
      </p:sp>
      <p:sp>
        <p:nvSpPr>
          <p:cNvPr id="20" name="Picture Placeholder 19">
            <a:extLst>
              <a:ext uri="{FF2B5EF4-FFF2-40B4-BE49-F238E27FC236}">
                <a16:creationId xmlns:a16="http://schemas.microsoft.com/office/drawing/2014/main" id="{ADEBFB67-53D0-49D1-9AA3-20F0462282DB}"/>
              </a:ext>
            </a:extLst>
          </p:cNvPr>
          <p:cNvSpPr>
            <a:spLocks noGrp="1"/>
          </p:cNvSpPr>
          <p:nvPr>
            <p:ph type="pic" sz="quarter" idx="15" hasCustomPrompt="1"/>
          </p:nvPr>
        </p:nvSpPr>
        <p:spPr>
          <a:xfrm>
            <a:off x="4578021" y="5261311"/>
            <a:ext cx="1371600" cy="1371600"/>
          </a:xfrm>
          <a:prstGeom prst="rect">
            <a:avLst/>
          </a:prstGeom>
        </p:spPr>
        <p:txBody>
          <a:bodyPr/>
          <a:lstStyle>
            <a:lvl1pPr marL="0" indent="0">
              <a:buNone/>
              <a:defRPr sz="1800"/>
            </a:lvl1pPr>
          </a:lstStyle>
          <a:p>
            <a:r>
              <a:rPr lang="en-US" dirty="0"/>
              <a:t>WisDOT Logo here</a:t>
            </a:r>
          </a:p>
        </p:txBody>
      </p:sp>
      <p:sp>
        <p:nvSpPr>
          <p:cNvPr id="10" name="Picture Placeholder 19">
            <a:extLst>
              <a:ext uri="{FF2B5EF4-FFF2-40B4-BE49-F238E27FC236}">
                <a16:creationId xmlns:a16="http://schemas.microsoft.com/office/drawing/2014/main" id="{6DC4AE82-0302-431F-A0ED-13D1C791795D}"/>
              </a:ext>
            </a:extLst>
          </p:cNvPr>
          <p:cNvSpPr>
            <a:spLocks noGrp="1"/>
          </p:cNvSpPr>
          <p:nvPr>
            <p:ph type="pic" sz="quarter" idx="16" hasCustomPrompt="1"/>
          </p:nvPr>
        </p:nvSpPr>
        <p:spPr>
          <a:xfrm>
            <a:off x="6471672" y="5261311"/>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277308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5"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6" name="Content Placeholder 2"/>
          <p:cNvSpPr>
            <a:spLocks noGrp="1"/>
          </p:cNvSpPr>
          <p:nvPr>
            <p:ph idx="13" hasCustomPrompt="1"/>
          </p:nvPr>
        </p:nvSpPr>
        <p:spPr>
          <a:xfrm>
            <a:off x="594360" y="2743200"/>
            <a:ext cx="10972800" cy="2991775"/>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303585178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60" y="2743201"/>
            <a:ext cx="10972800" cy="3055172"/>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61343205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35419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38807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1492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dot logo and title - gra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BE22464-4249-47EE-8C46-E5FB0B52F4F7}"/>
              </a:ext>
            </a:extLst>
          </p:cNvPr>
          <p:cNvSpPr>
            <a:spLocks noGrp="1"/>
          </p:cNvSpPr>
          <p:nvPr>
            <p:ph type="title" hasCustomPrompt="1"/>
          </p:nvPr>
        </p:nvSpPr>
        <p:spPr>
          <a:xfrm>
            <a:off x="594360" y="4284621"/>
            <a:ext cx="10972800" cy="1270528"/>
          </a:xfrm>
          <a:prstGeom prst="rect">
            <a:avLst/>
          </a:prstGeom>
        </p:spPr>
        <p:txBody>
          <a:bodyPr anchor="ctr" anchorCtr="0"/>
          <a:lstStyle>
            <a:lvl1pPr algn="ctr">
              <a:lnSpc>
                <a:spcPts val="6500"/>
              </a:lnSpc>
              <a:defRPr sz="6300" b="1" baseline="0">
                <a:solidFill>
                  <a:srgbClr val="1E384B"/>
                </a:solidFill>
                <a:latin typeface="Arial Narrow" panose="020B0606020202030204" pitchFamily="34" charset="0"/>
              </a:defRPr>
            </a:lvl1pPr>
          </a:lstStyle>
          <a:p>
            <a:pPr>
              <a:lnSpc>
                <a:spcPts val="6200"/>
              </a:lnSpc>
            </a:pPr>
            <a:r>
              <a:rPr lang="en-US" dirty="0"/>
              <a:t>Presentation title line 1</a:t>
            </a:r>
            <a:br>
              <a:rPr lang="en-US" dirty="0"/>
            </a:br>
            <a:r>
              <a:rPr lang="en-US" dirty="0"/>
              <a:t>Line 2 optional</a:t>
            </a:r>
          </a:p>
        </p:txBody>
      </p:sp>
    </p:spTree>
    <p:extLst>
      <p:ext uri="{BB962C8B-B14F-4D97-AF65-F5344CB8AC3E}">
        <p14:creationId xmlns:p14="http://schemas.microsoft.com/office/powerpoint/2010/main" val="391746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mall dot logo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2B5A80C0-2936-4233-A672-2BB6377C006D}"/>
              </a:ext>
            </a:extLst>
          </p:cNvPr>
          <p:cNvSpPr>
            <a:spLocks noGrp="1"/>
          </p:cNvSpPr>
          <p:nvPr>
            <p:ph type="body" sz="quarter" idx="10" hasCustomPrompt="1"/>
          </p:nvPr>
        </p:nvSpPr>
        <p:spPr>
          <a:xfrm>
            <a:off x="609600" y="2130359"/>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266BE8CF-B468-4EF8-860F-7D4ACD853DB6}"/>
              </a:ext>
            </a:extLst>
          </p:cNvPr>
          <p:cNvSpPr>
            <a:spLocks noGrp="1"/>
          </p:cNvSpPr>
          <p:nvPr>
            <p:ph type="body" sz="quarter" idx="11" hasCustomPrompt="1"/>
          </p:nvPr>
        </p:nvSpPr>
        <p:spPr>
          <a:xfrm>
            <a:off x="609600" y="4901403"/>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05359CCF-BDFE-4AA7-B8BB-1EB162C39CB1}"/>
              </a:ext>
            </a:extLst>
          </p:cNvPr>
          <p:cNvSpPr>
            <a:spLocks noGrp="1"/>
          </p:cNvSpPr>
          <p:nvPr>
            <p:ph type="body" sz="quarter" idx="12" hasCustomPrompt="1"/>
          </p:nvPr>
        </p:nvSpPr>
        <p:spPr>
          <a:xfrm>
            <a:off x="609600" y="4153731"/>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48BD4242-B30B-4DB6-A404-D48B80B58007}"/>
              </a:ext>
            </a:extLst>
          </p:cNvPr>
          <p:cNvSpPr>
            <a:spLocks noGrp="1"/>
          </p:cNvSpPr>
          <p:nvPr>
            <p:ph type="body" sz="quarter" idx="13" hasCustomPrompt="1"/>
          </p:nvPr>
        </p:nvSpPr>
        <p:spPr>
          <a:xfrm>
            <a:off x="609600" y="3618166"/>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6" name="Text Placeholder 12">
            <a:extLst>
              <a:ext uri="{FF2B5EF4-FFF2-40B4-BE49-F238E27FC236}">
                <a16:creationId xmlns:a16="http://schemas.microsoft.com/office/drawing/2014/main" id="{C3EAC5F1-D1DF-4F46-97A9-85313AA11012}"/>
              </a:ext>
            </a:extLst>
          </p:cNvPr>
          <p:cNvSpPr>
            <a:spLocks noGrp="1"/>
          </p:cNvSpPr>
          <p:nvPr>
            <p:ph type="body" sz="quarter" idx="14" hasCustomPrompt="1"/>
          </p:nvPr>
        </p:nvSpPr>
        <p:spPr>
          <a:xfrm>
            <a:off x="609600" y="5793927"/>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Tree>
    <p:extLst>
      <p:ext uri="{BB962C8B-B14F-4D97-AF65-F5344CB8AC3E}">
        <p14:creationId xmlns:p14="http://schemas.microsoft.com/office/powerpoint/2010/main" val="1784290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two logos and title - gray">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7110A8B-7108-4A0C-8CC1-6278CCCCABE5}"/>
              </a:ext>
            </a:extLst>
          </p:cNvPr>
          <p:cNvSpPr>
            <a:spLocks noGrp="1"/>
          </p:cNvSpPr>
          <p:nvPr>
            <p:ph type="body" sz="quarter" idx="10" hasCustomPrompt="1"/>
          </p:nvPr>
        </p:nvSpPr>
        <p:spPr>
          <a:xfrm>
            <a:off x="1223962" y="736979"/>
            <a:ext cx="9797823" cy="2398108"/>
          </a:xfrm>
          <a:prstGeom prst="rect">
            <a:avLst/>
          </a:prstGeom>
        </p:spPr>
        <p:txBody>
          <a:bodyPr anchor="ctr"/>
          <a:lstStyle>
            <a:lvl1pPr marL="0" indent="0" algn="ctr">
              <a:lnSpc>
                <a:spcPts val="6300"/>
              </a:lnSpc>
              <a:spcBef>
                <a:spcPts val="0"/>
              </a:spcBef>
              <a:buNone/>
              <a:defRPr sz="63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Picture Placeholder 19">
            <a:extLst>
              <a:ext uri="{FF2B5EF4-FFF2-40B4-BE49-F238E27FC236}">
                <a16:creationId xmlns:a16="http://schemas.microsoft.com/office/drawing/2014/main" id="{32D95146-FFF7-4DF0-B690-C64B5707C460}"/>
              </a:ext>
            </a:extLst>
          </p:cNvPr>
          <p:cNvSpPr>
            <a:spLocks noGrp="1"/>
          </p:cNvSpPr>
          <p:nvPr>
            <p:ph type="pic" sz="quarter" idx="15" hasCustomPrompt="1"/>
          </p:nvPr>
        </p:nvSpPr>
        <p:spPr>
          <a:xfrm>
            <a:off x="3560325" y="3428999"/>
            <a:ext cx="2286000" cy="2286000"/>
          </a:xfrm>
          <a:prstGeom prst="rect">
            <a:avLst/>
          </a:prstGeom>
        </p:spPr>
        <p:txBody>
          <a:bodyPr/>
          <a:lstStyle>
            <a:lvl1pPr marL="0" indent="0">
              <a:buNone/>
              <a:defRPr sz="1800"/>
            </a:lvl1pPr>
          </a:lstStyle>
          <a:p>
            <a:r>
              <a:rPr lang="en-US" dirty="0"/>
              <a:t>Double click to insert WisDOT Logo here</a:t>
            </a:r>
          </a:p>
        </p:txBody>
      </p:sp>
      <p:sp>
        <p:nvSpPr>
          <p:cNvPr id="4" name="Picture Placeholder 19">
            <a:extLst>
              <a:ext uri="{FF2B5EF4-FFF2-40B4-BE49-F238E27FC236}">
                <a16:creationId xmlns:a16="http://schemas.microsoft.com/office/drawing/2014/main" id="{A73017B4-5D4C-4EEB-ACC3-9EA2965B7EBD}"/>
              </a:ext>
            </a:extLst>
          </p:cNvPr>
          <p:cNvSpPr>
            <a:spLocks noGrp="1"/>
          </p:cNvSpPr>
          <p:nvPr>
            <p:ph type="pic" sz="quarter" idx="16" hasCustomPrompt="1"/>
          </p:nvPr>
        </p:nvSpPr>
        <p:spPr>
          <a:xfrm>
            <a:off x="6378104" y="3429001"/>
            <a:ext cx="2286000" cy="2286000"/>
          </a:xfrm>
          <a:prstGeom prst="rect">
            <a:avLst/>
          </a:prstGeom>
        </p:spPr>
        <p:txBody>
          <a:bodyPr/>
          <a:lstStyle>
            <a:lvl1pPr marL="0" indent="0">
              <a:buNone/>
              <a:defRPr sz="1800"/>
            </a:lvl1pPr>
          </a:lstStyle>
          <a:p>
            <a:r>
              <a:rPr lang="en-US" dirty="0"/>
              <a:t>Double click to insert Logo 2 here</a:t>
            </a:r>
          </a:p>
        </p:txBody>
      </p:sp>
    </p:spTree>
    <p:extLst>
      <p:ext uri="{BB962C8B-B14F-4D97-AF65-F5344CB8AC3E}">
        <p14:creationId xmlns:p14="http://schemas.microsoft.com/office/powerpoint/2010/main" val="72947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418723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59" y="2743200"/>
            <a:ext cx="5427299" cy="3080551"/>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00200" indent="-22860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6329264" y="2743200"/>
            <a:ext cx="5237896" cy="3080551"/>
          </a:xfrm>
          <a:prstGeom prst="rect">
            <a:avLst/>
          </a:prstGeom>
          <a:effectLst>
            <a:outerShdw blurRad="889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34565257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594360" y="2286000"/>
            <a:ext cx="10972800" cy="3493363"/>
          </a:xfrm>
          <a:prstGeom prst="rect">
            <a:avLst/>
          </a:prstGeom>
        </p:spPr>
        <p:txBody>
          <a:bodyPr/>
          <a:lstStyle>
            <a:lvl1pPr>
              <a:spcBef>
                <a:spcPts val="0"/>
              </a:spcBef>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4571254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picture or 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Picture Placeholder 8"/>
          <p:cNvSpPr>
            <a:spLocks noGrp="1"/>
          </p:cNvSpPr>
          <p:nvPr>
            <p:ph type="pic" sz="quarter" idx="14" hasCustomPrompt="1"/>
          </p:nvPr>
        </p:nvSpPr>
        <p:spPr>
          <a:xfrm>
            <a:off x="594360" y="2743200"/>
            <a:ext cx="10972800" cy="3187083"/>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60855212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customXml" Target="../ink/ink2.xml"/><Relationship Id="rId4" Type="http://schemas.openxmlformats.org/officeDocument/2006/relationships/image" Target="../media/image14.png"/><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21.png"/><Relationship Id="rId3" Type="http://schemas.openxmlformats.org/officeDocument/2006/relationships/customXml" Target="../ink/ink4.xml"/><Relationship Id="rId7" Type="http://schemas.openxmlformats.org/officeDocument/2006/relationships/image" Target="../media/image3.png"/><Relationship Id="rId12" Type="http://schemas.openxmlformats.org/officeDocument/2006/relationships/customXml" Target="../ink/ink8.xml"/><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9.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customXml" Target="../ink/ink12.xml"/><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13" Type="http://schemas.openxmlformats.org/officeDocument/2006/relationships/image" Target="../media/image21.png"/><Relationship Id="rId3" Type="http://schemas.openxmlformats.org/officeDocument/2006/relationships/customXml" Target="../ink/ink14.xml"/><Relationship Id="rId7" Type="http://schemas.openxmlformats.org/officeDocument/2006/relationships/customXml" Target="../ink/ink16.xml"/><Relationship Id="rId12" Type="http://schemas.openxmlformats.org/officeDocument/2006/relationships/customXml" Target="../ink/ink18.xm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customXml" Target="../ink/ink1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19.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slideLayout" Target="../slideLayouts/slideLayout9.xml"/><Relationship Id="rId7" Type="http://schemas.openxmlformats.org/officeDocument/2006/relationships/theme" Target="../theme/theme7.xml"/><Relationship Id="rId12" Type="http://schemas.openxmlformats.org/officeDocument/2006/relationships/image" Target="../media/image8.png"/><Relationship Id="rId2" Type="http://schemas.openxmlformats.org/officeDocument/2006/relationships/slideLayout" Target="../slideLayouts/slideLayout8.xml"/><Relationship Id="rId16"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7.png"/><Relationship Id="rId5" Type="http://schemas.openxmlformats.org/officeDocument/2006/relationships/slideLayout" Target="../slideLayouts/slideLayout11.xml"/><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slideLayout" Target="../slideLayouts/slideLayout10.xml"/><Relationship Id="rId9" Type="http://schemas.openxmlformats.org/officeDocument/2006/relationships/image" Target="../media/image5.png"/><Relationship Id="rId14" Type="http://schemas.openxmlformats.org/officeDocument/2006/relationships/image" Target="../media/image10.png"/></Relationships>
</file>

<file path=ppt/slideMasters/_rels/slideMaster8.xml.rels><?xml version="1.0" encoding="UTF-8" standalone="yes"?>
<Relationships xmlns="http://schemas.openxmlformats.org/package/2006/relationships"><Relationship Id="rId3" Type="http://schemas.openxmlformats.org/officeDocument/2006/relationships/customXml" Target="../ink/ink21.xml"/><Relationship Id="rId2" Type="http://schemas.openxmlformats.org/officeDocument/2006/relationships/theme" Target="../theme/theme8.xml"/><Relationship Id="rId1" Type="http://schemas.openxmlformats.org/officeDocument/2006/relationships/slideLayout" Target="../slideLayouts/slideLayout13.xml"/><Relationship Id="rId5" Type="http://schemas.openxmlformats.org/officeDocument/2006/relationships/image" Target="../media/image3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B1E55E5-42DA-4CD3-B807-BB79F70BBB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12252563" cy="6890273"/>
          </a:xfrm>
          <a:prstGeom prst="rect">
            <a:avLst/>
          </a:prstGeom>
        </p:spPr>
      </p:pic>
      <p:sp>
        <p:nvSpPr>
          <p:cNvPr id="3" name="bottom-blue-band">
            <a:extLst>
              <a:ext uri="{FF2B5EF4-FFF2-40B4-BE49-F238E27FC236}">
                <a16:creationId xmlns:a16="http://schemas.microsoft.com/office/drawing/2014/main" id="{3FD157BE-396F-4442-A841-88226B27E6D7}"/>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988399"/>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bottom-blue-band">
            <a:extLst>
              <a:ext uri="{FF2B5EF4-FFF2-40B4-BE49-F238E27FC236}">
                <a16:creationId xmlns:a16="http://schemas.microsoft.com/office/drawing/2014/main" id="{832469CB-5E78-4509-A575-3C6C8E0887F5}"/>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064264"/>
      </p:ext>
    </p:extLst>
  </p:cSld>
  <p:clrMap bg1="lt1" tx1="dk1" bg2="lt2" tx2="dk2" accent1="accent1" accent2="accent2" accent3="accent3" accent4="accent4" accent5="accent5" accent6="accent6" hlink="hlink" folHlink="folHlink"/>
  <p:sldLayoutIdLst>
    <p:sldLayoutId id="2147483671"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bottom-gray-band">
            <a:extLst>
              <a:ext uri="{FF2B5EF4-FFF2-40B4-BE49-F238E27FC236}">
                <a16:creationId xmlns:a16="http://schemas.microsoft.com/office/drawing/2014/main" id="{90960825-3252-43F0-A755-670ABD161C1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pic>
        <p:nvPicPr>
          <p:cNvPr id="10" name="Picture 9">
            <a:extLst>
              <a:ext uri="{FF2B5EF4-FFF2-40B4-BE49-F238E27FC236}">
                <a16:creationId xmlns:a16="http://schemas.microsoft.com/office/drawing/2014/main" id="{A5739E91-6C5E-48DE-B11E-A3403681A545}"/>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480560" y="718073"/>
            <a:ext cx="3200400" cy="3200400"/>
          </a:xfrm>
          <a:prstGeom prst="rect">
            <a:avLst/>
          </a:prstGeom>
          <a:ln>
            <a:noFill/>
          </a:ln>
          <a:effectLst/>
        </p:spPr>
      </p:pic>
    </p:spTree>
    <p:extLst>
      <p:ext uri="{BB962C8B-B14F-4D97-AF65-F5344CB8AC3E}">
        <p14:creationId xmlns:p14="http://schemas.microsoft.com/office/powerpoint/2010/main" val="345641175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bottom-gray-band">
            <a:extLst>
              <a:ext uri="{FF2B5EF4-FFF2-40B4-BE49-F238E27FC236}">
                <a16:creationId xmlns:a16="http://schemas.microsoft.com/office/drawing/2014/main" id="{792AF2F4-EB2A-4703-9255-84109C7FEFB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p:pic>
        <p:nvPicPr>
          <p:cNvPr id="16" name="Picture 15">
            <a:extLst>
              <a:ext uri="{FF2B5EF4-FFF2-40B4-BE49-F238E27FC236}">
                <a16:creationId xmlns:a16="http://schemas.microsoft.com/office/drawing/2014/main" id="{E41024B5-58D6-4BAB-827C-0BBE167D74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295900" y="403521"/>
            <a:ext cx="1600200" cy="1600200"/>
          </a:xfrm>
          <a:prstGeom prst="rect">
            <a:avLst/>
          </a:prstGeom>
          <a:effectLst/>
        </p:spPr>
      </p:pic>
      <mc:AlternateContent xmlns:mc="http://schemas.openxmlformats.org/markup-compatibility/2006" xmlns:p14="http://schemas.microsoft.com/office/powerpoint/2010/main">
        <mc:Choice Requires="p14">
          <p:contentPart p14:bwMode="auto" r:id="rId8">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4177496451"/>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sp>
        <p:nvSpPr>
          <p:cNvPr id="6" name="bottom-gray-band">
            <a:extLst>
              <a:ext uri="{FF2B5EF4-FFF2-40B4-BE49-F238E27FC236}">
                <a16:creationId xmlns:a16="http://schemas.microsoft.com/office/drawing/2014/main" id="{2A9F5B3C-B025-418C-A3E7-6F635E97671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3535583235"/>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ottom-gray-band">
            <a:extLst>
              <a:ext uri="{FF2B5EF4-FFF2-40B4-BE49-F238E27FC236}">
                <a16:creationId xmlns:a16="http://schemas.microsoft.com/office/drawing/2014/main" id="{D51A15C8-6024-4F01-A045-F8F892FB4E2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2743761763"/>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bottom-gray-band">
            <a:extLst>
              <a:ext uri="{FF2B5EF4-FFF2-40B4-BE49-F238E27FC236}">
                <a16:creationId xmlns:a16="http://schemas.microsoft.com/office/drawing/2014/main" id="{91F5F483-CA5D-4C55-A53A-FA2A6E9F7157}"/>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
        <p:nvSpPr>
          <p:cNvPr id="6" name="bottom-gray-band">
            <a:extLst>
              <a:ext uri="{FF2B5EF4-FFF2-40B4-BE49-F238E27FC236}">
                <a16:creationId xmlns:a16="http://schemas.microsoft.com/office/drawing/2014/main" id="{28703C23-698D-4A63-AC95-A55044E9E48B}"/>
              </a:ext>
            </a:extLst>
          </p:cNvPr>
          <p:cNvSpPr/>
          <p:nvPr userDrawn="1"/>
        </p:nvSpPr>
        <p:spPr>
          <a:xfrm>
            <a:off x="-8878" y="6083629"/>
            <a:ext cx="12200878" cy="777240"/>
          </a:xfrm>
          <a:prstGeom prst="rect">
            <a:avLst/>
          </a:prstGeom>
          <a:solidFill>
            <a:srgbClr val="7B7B7B">
              <a:alpha val="20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8" name="red-blue-dot-logo">
            <a:extLst>
              <a:ext uri="{FF2B5EF4-FFF2-40B4-BE49-F238E27FC236}">
                <a16:creationId xmlns:a16="http://schemas.microsoft.com/office/drawing/2014/main" id="{44F0CF3F-708A-4352-9917-BB12635CCAC6}"/>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28600" y="6163238"/>
            <a:ext cx="621792" cy="621792"/>
          </a:xfrm>
          <a:prstGeom prst="rect">
            <a:avLst/>
          </a:prstGeom>
          <a:effectLst/>
        </p:spPr>
      </p:pic>
      <p:grpSp>
        <p:nvGrpSpPr>
          <p:cNvPr id="3" name="Group 2">
            <a:extLst>
              <a:ext uri="{FF2B5EF4-FFF2-40B4-BE49-F238E27FC236}">
                <a16:creationId xmlns:a16="http://schemas.microsoft.com/office/drawing/2014/main" id="{18AE4FA9-BDC3-44E1-9274-AF8E81703EB3}"/>
              </a:ext>
            </a:extLst>
          </p:cNvPr>
          <p:cNvGrpSpPr/>
          <p:nvPr userDrawn="1"/>
        </p:nvGrpSpPr>
        <p:grpSpPr>
          <a:xfrm>
            <a:off x="1143000" y="6308269"/>
            <a:ext cx="4722902" cy="396708"/>
            <a:chOff x="310896" y="6308269"/>
            <a:chExt cx="4722902" cy="396708"/>
          </a:xfrm>
        </p:grpSpPr>
        <p:pic>
          <p:nvPicPr>
            <p:cNvPr id="9" name="ship">
              <a:extLst>
                <a:ext uri="{FF2B5EF4-FFF2-40B4-BE49-F238E27FC236}">
                  <a16:creationId xmlns:a16="http://schemas.microsoft.com/office/drawing/2014/main" id="{1A5C3283-931A-4876-8388-2ADB265962A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65864" y="6339218"/>
              <a:ext cx="741092" cy="365759"/>
            </a:xfrm>
            <a:prstGeom prst="rect">
              <a:avLst/>
            </a:prstGeom>
            <a:noFill/>
          </p:spPr>
        </p:pic>
        <p:pic>
          <p:nvPicPr>
            <p:cNvPr id="10" name="car">
              <a:extLst>
                <a:ext uri="{FF2B5EF4-FFF2-40B4-BE49-F238E27FC236}">
                  <a16:creationId xmlns:a16="http://schemas.microsoft.com/office/drawing/2014/main" id="{7DA00706-A050-4BF5-9107-6066A89C3E1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943574" y="6387992"/>
              <a:ext cx="420340" cy="244561"/>
            </a:xfrm>
            <a:prstGeom prst="rect">
              <a:avLst/>
            </a:prstGeom>
            <a:noFill/>
          </p:spPr>
        </p:pic>
        <p:pic>
          <p:nvPicPr>
            <p:cNvPr id="11" name="bike">
              <a:extLst>
                <a:ext uri="{FF2B5EF4-FFF2-40B4-BE49-F238E27FC236}">
                  <a16:creationId xmlns:a16="http://schemas.microsoft.com/office/drawing/2014/main" id="{A16439BD-DF25-4B02-B797-B39A2520CD4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2594" y="6317534"/>
              <a:ext cx="348178" cy="315019"/>
            </a:xfrm>
            <a:prstGeom prst="rect">
              <a:avLst/>
            </a:prstGeom>
            <a:noFill/>
          </p:spPr>
        </p:pic>
        <p:pic>
          <p:nvPicPr>
            <p:cNvPr id="12" name="pedestrian">
              <a:extLst>
                <a:ext uri="{FF2B5EF4-FFF2-40B4-BE49-F238E27FC236}">
                  <a16:creationId xmlns:a16="http://schemas.microsoft.com/office/drawing/2014/main" id="{37E33E3E-0EB9-4630-9E4C-BDC80412878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10896" y="6308269"/>
              <a:ext cx="281616" cy="324284"/>
            </a:xfrm>
            <a:prstGeom prst="rect">
              <a:avLst/>
            </a:prstGeom>
            <a:noFill/>
          </p:spPr>
        </p:pic>
        <p:pic>
          <p:nvPicPr>
            <p:cNvPr id="13" name="plane">
              <a:extLst>
                <a:ext uri="{FF2B5EF4-FFF2-40B4-BE49-F238E27FC236}">
                  <a16:creationId xmlns:a16="http://schemas.microsoft.com/office/drawing/2014/main" id="{03DAF370-0D43-4944-832C-81AF6EE1C41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flipH="1">
              <a:off x="4477977" y="6449321"/>
              <a:ext cx="555821" cy="162259"/>
            </a:xfrm>
            <a:prstGeom prst="rect">
              <a:avLst/>
            </a:prstGeom>
            <a:noFill/>
          </p:spPr>
        </p:pic>
        <p:pic>
          <p:nvPicPr>
            <p:cNvPr id="14" name="rail">
              <a:extLst>
                <a:ext uri="{FF2B5EF4-FFF2-40B4-BE49-F238E27FC236}">
                  <a16:creationId xmlns:a16="http://schemas.microsoft.com/office/drawing/2014/main" id="{B8A42044-AB8E-4C9E-8661-20DF8ED4B2E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75871" y="6330726"/>
              <a:ext cx="518766" cy="301827"/>
            </a:xfrm>
            <a:prstGeom prst="rect">
              <a:avLst/>
            </a:prstGeom>
            <a:noFill/>
          </p:spPr>
        </p:pic>
        <p:pic>
          <p:nvPicPr>
            <p:cNvPr id="15" name="bus">
              <a:extLst>
                <a:ext uri="{FF2B5EF4-FFF2-40B4-BE49-F238E27FC236}">
                  <a16:creationId xmlns:a16="http://schemas.microsoft.com/office/drawing/2014/main" id="{CC990D97-241C-4147-A723-0FF0BDF0B53F}"/>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626052" y="6322500"/>
              <a:ext cx="444657" cy="319106"/>
            </a:xfrm>
            <a:prstGeom prst="rect">
              <a:avLst/>
            </a:prstGeom>
            <a:noFill/>
          </p:spPr>
        </p:pic>
        <p:pic>
          <p:nvPicPr>
            <p:cNvPr id="16" name="semi">
              <a:extLst>
                <a:ext uri="{FF2B5EF4-FFF2-40B4-BE49-F238E27FC236}">
                  <a16:creationId xmlns:a16="http://schemas.microsoft.com/office/drawing/2014/main" id="{AB83D851-E459-4767-AFB8-046F5769F477}"/>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flipH="1">
              <a:off x="3021021" y="6387992"/>
              <a:ext cx="808490" cy="244561"/>
            </a:xfrm>
            <a:prstGeom prst="rect">
              <a:avLst/>
            </a:prstGeom>
            <a:noFill/>
          </p:spPr>
        </p:pic>
      </p:grpSp>
    </p:spTree>
    <p:extLst>
      <p:ext uri="{BB962C8B-B14F-4D97-AF65-F5344CB8AC3E}">
        <p14:creationId xmlns:p14="http://schemas.microsoft.com/office/powerpoint/2010/main" val="2417235140"/>
      </p:ext>
    </p:extLst>
  </p:cSld>
  <p:clrMap bg1="lt1" tx1="dk1" bg2="lt2" tx2="dk2" accent1="accent1" accent2="accent2" accent3="accent3" accent4="accent4" accent5="accent5" accent6="accent6" hlink="hlink" folHlink="folHlink"/>
  <p:sldLayoutIdLst>
    <p:sldLayoutId id="2147483660" r:id="rId1"/>
    <p:sldLayoutId id="2147483657" r:id="rId2"/>
    <p:sldLayoutId id="2147483661" r:id="rId3"/>
    <p:sldLayoutId id="2147483658" r:id="rId4"/>
    <p:sldLayoutId id="2147483659" r:id="rId5"/>
    <p:sldLayoutId id="2147483663" r:id="rId6"/>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EED4D3D1-4BB3-4BE9-A09B-23DE5A867B6C}"/>
                  </a:ext>
                </a:extLst>
              </p14:cNvPr>
              <p14:cNvContentPartPr/>
              <p14:nvPr userDrawn="1"/>
            </p14:nvContentPartPr>
            <p14:xfrm>
              <a:off x="881854" y="-353627"/>
              <a:ext cx="16560" cy="11160"/>
            </p14:xfrm>
          </p:contentPart>
        </mc:Choice>
        <mc:Fallback xmlns="">
          <p:pic>
            <p:nvPicPr>
              <p:cNvPr id="2" name="Ink 1">
                <a:extLst>
                  <a:ext uri="{FF2B5EF4-FFF2-40B4-BE49-F238E27FC236}">
                    <a16:creationId xmlns:a16="http://schemas.microsoft.com/office/drawing/2014/main" id="{EED4D3D1-4BB3-4BE9-A09B-23DE5A867B6C}"/>
                  </a:ext>
                </a:extLst>
              </p:cNvPr>
              <p:cNvPicPr/>
              <p:nvPr/>
            </p:nvPicPr>
            <p:blipFill>
              <a:blip r:embed="rId5"/>
              <a:stretch>
                <a:fillRect/>
              </a:stretch>
            </p:blipFill>
            <p:spPr>
              <a:xfrm>
                <a:off x="872854" y="-362267"/>
                <a:ext cx="34200" cy="28800"/>
              </a:xfrm>
              <a:prstGeom prst="rect">
                <a:avLst/>
              </a:prstGeom>
            </p:spPr>
          </p:pic>
        </mc:Fallback>
      </mc:AlternateContent>
      <p:sp>
        <p:nvSpPr>
          <p:cNvPr id="4" name="bottom-gray-band">
            <a:extLst>
              <a:ext uri="{FF2B5EF4-FFF2-40B4-BE49-F238E27FC236}">
                <a16:creationId xmlns:a16="http://schemas.microsoft.com/office/drawing/2014/main" id="{E013839C-D24C-4F7D-B128-E207CE572FA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1477392754"/>
      </p:ext>
    </p:extLst>
  </p:cSld>
  <p:clrMap bg1="lt1" tx1="dk1" bg2="lt2" tx2="dk2" accent1="accent1" accent2="accent2" accent3="accent3" accent4="accent4" accent5="accent5" accent6="accent6" hlink="hlink" folHlink="folHlink"/>
  <p:sldLayoutIdLst>
    <p:sldLayoutId id="2147483679"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mailto:fred.schunke@dot.wi.gov"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BC737C-DCA7-4361-B2C5-B05218539A9E}"/>
              </a:ext>
            </a:extLst>
          </p:cNvPr>
          <p:cNvSpPr>
            <a:spLocks noGrp="1"/>
          </p:cNvSpPr>
          <p:nvPr>
            <p:ph type="body" sz="quarter" idx="10"/>
          </p:nvPr>
        </p:nvSpPr>
        <p:spPr>
          <a:xfrm>
            <a:off x="609600" y="2130360"/>
            <a:ext cx="10972800" cy="1562926"/>
          </a:xfrm>
        </p:spPr>
        <p:txBody>
          <a:bodyPr/>
          <a:lstStyle/>
          <a:p>
            <a:r>
              <a:rPr lang="en-US" dirty="0"/>
              <a:t>Estimate Initiative Update</a:t>
            </a:r>
          </a:p>
        </p:txBody>
      </p:sp>
      <p:sp>
        <p:nvSpPr>
          <p:cNvPr id="3" name="Text Placeholder 2">
            <a:extLst>
              <a:ext uri="{FF2B5EF4-FFF2-40B4-BE49-F238E27FC236}">
                <a16:creationId xmlns:a16="http://schemas.microsoft.com/office/drawing/2014/main" id="{3A4312E3-5156-4B9E-B937-4C1AB70E0587}"/>
              </a:ext>
            </a:extLst>
          </p:cNvPr>
          <p:cNvSpPr>
            <a:spLocks noGrp="1"/>
          </p:cNvSpPr>
          <p:nvPr>
            <p:ph type="body" sz="quarter" idx="11"/>
          </p:nvPr>
        </p:nvSpPr>
        <p:spPr/>
        <p:txBody>
          <a:bodyPr/>
          <a:lstStyle/>
          <a:p>
            <a:r>
              <a:rPr lang="en-US" dirty="0"/>
              <a:t>Traffic Improvement Conference</a:t>
            </a:r>
            <a:br>
              <a:rPr lang="en-US" dirty="0"/>
            </a:br>
            <a:r>
              <a:rPr lang="en-US" dirty="0"/>
              <a:t>Online</a:t>
            </a:r>
          </a:p>
        </p:txBody>
      </p:sp>
      <p:sp>
        <p:nvSpPr>
          <p:cNvPr id="4" name="Text Placeholder 3">
            <a:extLst>
              <a:ext uri="{FF2B5EF4-FFF2-40B4-BE49-F238E27FC236}">
                <a16:creationId xmlns:a16="http://schemas.microsoft.com/office/drawing/2014/main" id="{3B43B3AD-C458-4D3E-B96F-D59124028550}"/>
              </a:ext>
            </a:extLst>
          </p:cNvPr>
          <p:cNvSpPr>
            <a:spLocks noGrp="1"/>
          </p:cNvSpPr>
          <p:nvPr>
            <p:ph type="body" sz="quarter" idx="12"/>
          </p:nvPr>
        </p:nvSpPr>
        <p:spPr/>
        <p:txBody>
          <a:bodyPr/>
          <a:lstStyle/>
          <a:p>
            <a:r>
              <a:rPr lang="en-US" dirty="0"/>
              <a:t>Estimating Engineer</a:t>
            </a:r>
          </a:p>
        </p:txBody>
      </p:sp>
      <p:sp>
        <p:nvSpPr>
          <p:cNvPr id="6" name="Text Placeholder 5">
            <a:extLst>
              <a:ext uri="{FF2B5EF4-FFF2-40B4-BE49-F238E27FC236}">
                <a16:creationId xmlns:a16="http://schemas.microsoft.com/office/drawing/2014/main" id="{87724201-0414-4DCF-BFF5-919E92CBC900}"/>
              </a:ext>
            </a:extLst>
          </p:cNvPr>
          <p:cNvSpPr>
            <a:spLocks noGrp="1"/>
          </p:cNvSpPr>
          <p:nvPr>
            <p:ph type="body" sz="quarter" idx="14"/>
          </p:nvPr>
        </p:nvSpPr>
        <p:spPr/>
        <p:txBody>
          <a:bodyPr/>
          <a:lstStyle/>
          <a:p>
            <a:r>
              <a:rPr lang="en-US" dirty="0"/>
              <a:t>March 9, 2021</a:t>
            </a:r>
          </a:p>
        </p:txBody>
      </p:sp>
      <p:sp>
        <p:nvSpPr>
          <p:cNvPr id="7" name="Text Placeholder 6">
            <a:extLst>
              <a:ext uri="{FF2B5EF4-FFF2-40B4-BE49-F238E27FC236}">
                <a16:creationId xmlns:a16="http://schemas.microsoft.com/office/drawing/2014/main" id="{65C8FF7A-0404-439B-ABEB-28B983327816}"/>
              </a:ext>
            </a:extLst>
          </p:cNvPr>
          <p:cNvSpPr>
            <a:spLocks noGrp="1"/>
          </p:cNvSpPr>
          <p:nvPr>
            <p:ph type="body" sz="quarter" idx="13"/>
          </p:nvPr>
        </p:nvSpPr>
        <p:spPr/>
        <p:txBody>
          <a:bodyPr/>
          <a:lstStyle/>
          <a:p>
            <a:r>
              <a:rPr lang="en-US" dirty="0"/>
              <a:t>Fred Schunke</a:t>
            </a:r>
          </a:p>
        </p:txBody>
      </p:sp>
    </p:spTree>
    <p:extLst>
      <p:ext uri="{BB962C8B-B14F-4D97-AF65-F5344CB8AC3E}">
        <p14:creationId xmlns:p14="http://schemas.microsoft.com/office/powerpoint/2010/main" val="3089869606"/>
      </p:ext>
    </p:extLst>
  </p:cSld>
  <p:clrMapOvr>
    <a:masterClrMapping/>
  </p:clrMapOvr>
  <mc:AlternateContent xmlns:mc="http://schemas.openxmlformats.org/markup-compatibility/2006" xmlns:p14="http://schemas.microsoft.com/office/powerpoint/2010/main">
    <mc:Choice Requires="p14">
      <p:transition spd="med" p14:dur="700" advTm="10987">
        <p:fade/>
      </p:transition>
    </mc:Choice>
    <mc:Fallback xmlns="">
      <p:transition spd="med" advTm="10987">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11FED1-6D07-4E07-94C8-44F4B445461B}"/>
              </a:ext>
            </a:extLst>
          </p:cNvPr>
          <p:cNvPicPr>
            <a:picLocks noChangeAspect="1"/>
          </p:cNvPicPr>
          <p:nvPr/>
        </p:nvPicPr>
        <p:blipFill>
          <a:blip r:embed="rId3"/>
          <a:stretch>
            <a:fillRect/>
          </a:stretch>
        </p:blipFill>
        <p:spPr>
          <a:xfrm>
            <a:off x="440191" y="801617"/>
            <a:ext cx="7891650" cy="6056383"/>
          </a:xfrm>
          <a:prstGeom prst="rect">
            <a:avLst/>
          </a:prstGeom>
        </p:spPr>
      </p:pic>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sp>
        <p:nvSpPr>
          <p:cNvPr id="5" name="Content Placeholder 3">
            <a:extLst>
              <a:ext uri="{FF2B5EF4-FFF2-40B4-BE49-F238E27FC236}">
                <a16:creationId xmlns:a16="http://schemas.microsoft.com/office/drawing/2014/main" id="{CA49DE37-65D3-4F82-9A07-1AD4B507DB09}"/>
              </a:ext>
            </a:extLst>
          </p:cNvPr>
          <p:cNvSpPr txBox="1">
            <a:spLocks/>
          </p:cNvSpPr>
          <p:nvPr/>
        </p:nvSpPr>
        <p:spPr>
          <a:xfrm>
            <a:off x="8331841" y="801618"/>
            <a:ext cx="3235318" cy="5927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solidFill>
                  <a:srgbClr val="00416A"/>
                </a:solidFill>
                <a:latin typeface="Arial Narrow" panose="020B0606020202030204" pitchFamily="34" charset="0"/>
              </a:rPr>
              <a:t>Not an estimating tool.</a:t>
            </a:r>
          </a:p>
          <a:p>
            <a:pPr marL="514350" indent="-514350">
              <a:buFont typeface="+mj-lt"/>
              <a:buAutoNum type="arabicPeriod"/>
            </a:pPr>
            <a:r>
              <a:rPr lang="en-US" dirty="0">
                <a:solidFill>
                  <a:srgbClr val="00416A"/>
                </a:solidFill>
                <a:latin typeface="Arial Narrow" panose="020B0606020202030204" pitchFamily="34" charset="0"/>
              </a:rPr>
              <a:t>Not similarly scoped. Find similar projects.</a:t>
            </a:r>
          </a:p>
          <a:p>
            <a:pPr marL="514350" indent="-514350">
              <a:buFont typeface="+mj-lt"/>
              <a:buAutoNum type="arabicPeriod"/>
            </a:pPr>
            <a:r>
              <a:rPr lang="en-US" dirty="0">
                <a:solidFill>
                  <a:srgbClr val="00416A"/>
                </a:solidFill>
                <a:latin typeface="Arial Narrow" panose="020B0606020202030204" pitchFamily="34" charset="0"/>
              </a:rPr>
              <a:t>Only in NW and SE Regions</a:t>
            </a:r>
          </a:p>
          <a:p>
            <a:pPr marL="514350" indent="-514350">
              <a:buFont typeface="+mj-lt"/>
              <a:buAutoNum type="arabicPeriod"/>
            </a:pPr>
            <a:r>
              <a:rPr lang="en-US" dirty="0">
                <a:solidFill>
                  <a:srgbClr val="00416A"/>
                </a:solidFill>
                <a:latin typeface="Arial Narrow" panose="020B0606020202030204" pitchFamily="34" charset="0"/>
              </a:rPr>
              <a:t>May not be in a similarly priced, geographic area.</a:t>
            </a:r>
            <a:endParaRPr lang="en-US" dirty="0">
              <a:latin typeface="Arial Narrow" panose="020B0606020202030204" pitchFamily="34" charset="0"/>
            </a:endParaRPr>
          </a:p>
          <a:p>
            <a:endParaRPr lang="en-US" dirty="0"/>
          </a:p>
          <a:p>
            <a:endParaRPr lang="en-US" dirty="0"/>
          </a:p>
        </p:txBody>
      </p:sp>
    </p:spTree>
    <p:extLst>
      <p:ext uri="{BB962C8B-B14F-4D97-AF65-F5344CB8AC3E}">
        <p14:creationId xmlns:p14="http://schemas.microsoft.com/office/powerpoint/2010/main" val="729237321"/>
      </p:ext>
    </p:extLst>
  </p:cSld>
  <p:clrMapOvr>
    <a:masterClrMapping/>
  </p:clrMapOvr>
  <p:transition spd="slow" advTm="75978">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Estimate Development reorganized to match Estimate Documentation</a:t>
            </a:r>
          </a:p>
          <a:p>
            <a:pPr lvl="1"/>
            <a:r>
              <a:rPr lang="en-US" dirty="0"/>
              <a:t>Similar projects guidance</a:t>
            </a:r>
          </a:p>
          <a:p>
            <a:pPr lvl="1"/>
            <a:r>
              <a:rPr lang="en-US" dirty="0"/>
              <a:t>Project characteristics greatly expanded</a:t>
            </a:r>
          </a:p>
          <a:p>
            <a:pPr lvl="2"/>
            <a:r>
              <a:rPr lang="en-US" dirty="0"/>
              <a:t>Subheadings matching Estimate Documentation</a:t>
            </a:r>
          </a:p>
          <a:p>
            <a:pPr lvl="2"/>
            <a:r>
              <a:rPr lang="en-US" dirty="0"/>
              <a:t>Content from past presentations</a:t>
            </a:r>
          </a:p>
          <a:p>
            <a:pPr lvl="1"/>
            <a:r>
              <a:rPr lang="en-US" dirty="0"/>
              <a:t>Bid Item Estimating Guidance</a:t>
            </a:r>
          </a:p>
          <a:p>
            <a:pPr lvl="1"/>
            <a:r>
              <a:rPr lang="en-US" dirty="0"/>
              <a:t>Unit Price Guidance</a:t>
            </a:r>
          </a:p>
          <a:p>
            <a:endParaRPr lang="en-US" dirty="0"/>
          </a:p>
          <a:p>
            <a:endParaRPr lang="en-US" dirty="0"/>
          </a:p>
        </p:txBody>
      </p:sp>
    </p:spTree>
    <p:extLst>
      <p:ext uri="{BB962C8B-B14F-4D97-AF65-F5344CB8AC3E}">
        <p14:creationId xmlns:p14="http://schemas.microsoft.com/office/powerpoint/2010/main" val="2224855802"/>
      </p:ext>
    </p:extLst>
  </p:cSld>
  <p:clrMapOvr>
    <a:masterClrMapping/>
  </p:clrMapOvr>
  <mc:AlternateContent xmlns:mc="http://schemas.openxmlformats.org/markup-compatibility/2006" xmlns:p14="http://schemas.microsoft.com/office/powerpoint/2010/main">
    <mc:Choice Requires="p14">
      <p:transition spd="med" p14:dur="700" advTm="64488">
        <p:fade/>
      </p:transition>
    </mc:Choice>
    <mc:Fallback xmlns="">
      <p:transition spd="med" advTm="64488">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solidFill>
                  <a:srgbClr val="802F2D"/>
                </a:solidFill>
                <a:latin typeface="Arial Narrow" panose="020B0606020202030204" pitchFamily="34" charset="0"/>
              </a:rPr>
              <a:t>Recommended Letting Months by Improvement Strategy</a:t>
            </a:r>
            <a:endParaRPr lang="en-US" sz="3600" b="1" dirty="0">
              <a:solidFill>
                <a:srgbClr val="802F2D"/>
              </a:solidFill>
              <a:highlight>
                <a:srgbClr val="FFFF00"/>
              </a:highlight>
              <a:latin typeface="Arial Narrow" panose="020B0606020202030204" pitchFamily="34" charset="0"/>
            </a:endParaRPr>
          </a:p>
        </p:txBody>
      </p:sp>
      <p:grpSp>
        <p:nvGrpSpPr>
          <p:cNvPr id="7" name="Group 6">
            <a:extLst>
              <a:ext uri="{FF2B5EF4-FFF2-40B4-BE49-F238E27FC236}">
                <a16:creationId xmlns:a16="http://schemas.microsoft.com/office/drawing/2014/main" id="{D20B6B2F-AFD6-4FC5-AAD2-E9BA1C53D1A0}"/>
              </a:ext>
            </a:extLst>
          </p:cNvPr>
          <p:cNvGrpSpPr/>
          <p:nvPr/>
        </p:nvGrpSpPr>
        <p:grpSpPr>
          <a:xfrm>
            <a:off x="914400" y="807649"/>
            <a:ext cx="8889503" cy="6050351"/>
            <a:chOff x="699974" y="801619"/>
            <a:chExt cx="10453232" cy="7114652"/>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60048"/>
            <a:stretch/>
          </p:blipFill>
          <p:spPr>
            <a:xfrm>
              <a:off x="699975" y="801619"/>
              <a:ext cx="10453231" cy="5020062"/>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83330"/>
            <a:stretch/>
          </p:blipFill>
          <p:spPr>
            <a:xfrm>
              <a:off x="699974" y="5821681"/>
              <a:ext cx="10453231" cy="2094590"/>
            </a:xfrm>
            <a:prstGeom prst="rect">
              <a:avLst/>
            </a:prstGeom>
          </p:spPr>
        </p:pic>
      </p:grpSp>
    </p:spTree>
    <p:extLst>
      <p:ext uri="{BB962C8B-B14F-4D97-AF65-F5344CB8AC3E}">
        <p14:creationId xmlns:p14="http://schemas.microsoft.com/office/powerpoint/2010/main" val="3913641271"/>
      </p:ext>
    </p:extLst>
  </p:cSld>
  <p:clrMapOvr>
    <a:masterClrMapping/>
  </p:clrMapOvr>
  <p:transition spd="slow" advTm="75287">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solidFill>
                  <a:srgbClr val="802F2D"/>
                </a:solidFill>
                <a:latin typeface="Arial Narrow" panose="020B0606020202030204" pitchFamily="34" charset="0"/>
              </a:rPr>
              <a:t>Recommended Letting Months by Improvement Strategy</a:t>
            </a:r>
            <a:endParaRPr lang="en-US" sz="3600" b="1" dirty="0">
              <a:solidFill>
                <a:srgbClr val="802F2D"/>
              </a:solidFill>
              <a:highlight>
                <a:srgbClr val="FFFF00"/>
              </a:highlight>
              <a:latin typeface="Arial Narrow" panose="020B0606020202030204" pitchFamily="34" charset="0"/>
            </a:endParaRPr>
          </a:p>
        </p:txBody>
      </p:sp>
      <p:grpSp>
        <p:nvGrpSpPr>
          <p:cNvPr id="2" name="Group 1">
            <a:extLst>
              <a:ext uri="{FF2B5EF4-FFF2-40B4-BE49-F238E27FC236}">
                <a16:creationId xmlns:a16="http://schemas.microsoft.com/office/drawing/2014/main" id="{89F129C8-C4B3-4CE7-A4D7-24D2099B7C3A}"/>
              </a:ext>
            </a:extLst>
          </p:cNvPr>
          <p:cNvGrpSpPr/>
          <p:nvPr/>
        </p:nvGrpSpPr>
        <p:grpSpPr>
          <a:xfrm>
            <a:off x="914400" y="701600"/>
            <a:ext cx="8889502" cy="5454800"/>
            <a:chOff x="1481840" y="782623"/>
            <a:chExt cx="8889502" cy="5454800"/>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95721"/>
            <a:stretch/>
          </p:blipFill>
          <p:spPr>
            <a:xfrm>
              <a:off x="1481840" y="782623"/>
              <a:ext cx="8889502" cy="457201"/>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39757" b="13472"/>
            <a:stretch/>
          </p:blipFill>
          <p:spPr>
            <a:xfrm>
              <a:off x="1481840" y="1239824"/>
              <a:ext cx="8889502" cy="4997599"/>
            </a:xfrm>
            <a:prstGeom prst="rect">
              <a:avLst/>
            </a:prstGeom>
          </p:spPr>
        </p:pic>
      </p:grpSp>
    </p:spTree>
    <p:extLst>
      <p:ext uri="{BB962C8B-B14F-4D97-AF65-F5344CB8AC3E}">
        <p14:creationId xmlns:p14="http://schemas.microsoft.com/office/powerpoint/2010/main" val="2002645741"/>
      </p:ext>
    </p:extLst>
  </p:cSld>
  <p:clrMapOvr>
    <a:masterClrMapping/>
  </p:clrMapOvr>
  <p:transition spd="slow" advTm="1873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19-5-7</a:t>
            </a:r>
          </a:p>
        </p:txBody>
      </p:sp>
      <p:sp>
        <p:nvSpPr>
          <p:cNvPr id="4" name="Content Placeholder 3"/>
          <p:cNvSpPr>
            <a:spLocks noGrp="1"/>
          </p:cNvSpPr>
          <p:nvPr>
            <p:ph idx="13"/>
          </p:nvPr>
        </p:nvSpPr>
        <p:spPr/>
        <p:txBody>
          <a:bodyPr/>
          <a:lstStyle/>
          <a:p>
            <a:r>
              <a:rPr lang="en-US" dirty="0"/>
              <a:t>Updating estimates after PS&amp;E</a:t>
            </a:r>
          </a:p>
          <a:p>
            <a:pPr lvl="1"/>
            <a:r>
              <a:rPr lang="en-US" sz="2600" dirty="0"/>
              <a:t>Review major items when central office plan review comments are received</a:t>
            </a:r>
          </a:p>
          <a:p>
            <a:pPr lvl="1"/>
            <a:r>
              <a:rPr lang="en-US" sz="2600" dirty="0"/>
              <a:t>Estimate changes &gt;10% or &gt;$100,000, contact Region FIIPS Coordinator</a:t>
            </a:r>
          </a:p>
          <a:p>
            <a:r>
              <a:rPr lang="en-US" dirty="0"/>
              <a:t>Reaching out to contractors after a letting</a:t>
            </a:r>
          </a:p>
          <a:p>
            <a:pPr lvl="1"/>
            <a:r>
              <a:rPr lang="en-US" sz="2600" dirty="0"/>
              <a:t>Work with Bureau of Project Development, Jill Fehrman</a:t>
            </a:r>
          </a:p>
          <a:p>
            <a:r>
              <a:rPr lang="en-US" dirty="0"/>
              <a:t>Explaining why quantities need to be checked</a:t>
            </a:r>
          </a:p>
          <a:p>
            <a:pPr lvl="1"/>
            <a:r>
              <a:rPr lang="en-US" sz="2600" dirty="0"/>
              <a:t>Link to Unbalanced Bid Analysis in CMM 210.2.1</a:t>
            </a:r>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727030777"/>
      </p:ext>
    </p:extLst>
  </p:cSld>
  <p:clrMapOvr>
    <a:masterClrMapping/>
  </p:clrMapOvr>
  <mc:AlternateContent xmlns:mc="http://schemas.openxmlformats.org/markup-compatibility/2006" xmlns:p14="http://schemas.microsoft.com/office/powerpoint/2010/main">
    <mc:Choice Requires="p14">
      <p:transition spd="med" p14:dur="700" advTm="109271">
        <p:fade/>
      </p:transition>
    </mc:Choice>
    <mc:Fallback xmlns="">
      <p:transition spd="med" advTm="109271">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Training Videos</a:t>
            </a:r>
          </a:p>
        </p:txBody>
      </p:sp>
      <p:sp>
        <p:nvSpPr>
          <p:cNvPr id="4" name="Content Placeholder 3"/>
          <p:cNvSpPr>
            <a:spLocks noGrp="1"/>
          </p:cNvSpPr>
          <p:nvPr>
            <p:ph idx="13"/>
          </p:nvPr>
        </p:nvSpPr>
        <p:spPr/>
        <p:txBody>
          <a:bodyPr/>
          <a:lstStyle/>
          <a:p>
            <a:r>
              <a:rPr lang="en-US" dirty="0"/>
              <a:t>Completed or nearly completed videos</a:t>
            </a:r>
          </a:p>
          <a:p>
            <a:pPr lvl="1"/>
            <a:r>
              <a:rPr lang="en-US" sz="2600" dirty="0"/>
              <a:t>Estimate Documentation</a:t>
            </a:r>
          </a:p>
          <a:p>
            <a:pPr lvl="1"/>
            <a:r>
              <a:rPr lang="en-US" sz="2600" dirty="0"/>
              <a:t>Quantities 2 Plans</a:t>
            </a:r>
          </a:p>
          <a:p>
            <a:pPr lvl="1"/>
            <a:r>
              <a:rPr lang="en-US" sz="2600" dirty="0"/>
              <a:t>Estimating Webpages</a:t>
            </a:r>
          </a:p>
          <a:p>
            <a:r>
              <a:rPr lang="en-US" dirty="0"/>
              <a:t>Plans to add to Learning Center for PDHs</a:t>
            </a:r>
          </a:p>
          <a:p>
            <a:r>
              <a:rPr lang="en-US" dirty="0"/>
              <a:t>Future videos for creating an estimate and each </a:t>
            </a:r>
            <a:br>
              <a:rPr lang="en-US" dirty="0"/>
            </a:br>
            <a:r>
              <a:rPr lang="en-US" dirty="0"/>
              <a:t>estimating tool</a:t>
            </a:r>
          </a:p>
          <a:p>
            <a:endParaRPr lang="en-US" dirty="0"/>
          </a:p>
          <a:p>
            <a:endParaRPr lang="en-US" dirty="0"/>
          </a:p>
        </p:txBody>
      </p:sp>
    </p:spTree>
    <p:extLst>
      <p:ext uri="{BB962C8B-B14F-4D97-AF65-F5344CB8AC3E}">
        <p14:creationId xmlns:p14="http://schemas.microsoft.com/office/powerpoint/2010/main" val="685129082"/>
      </p:ext>
    </p:extLst>
  </p:cSld>
  <p:clrMapOvr>
    <a:masterClrMapping/>
  </p:clrMapOvr>
  <mc:AlternateContent xmlns:mc="http://schemas.openxmlformats.org/markup-compatibility/2006" xmlns:p14="http://schemas.microsoft.com/office/powerpoint/2010/main">
    <mc:Choice Requires="p14">
      <p:transition spd="med" p14:dur="700" advTm="58604">
        <p:fade/>
      </p:transition>
    </mc:Choice>
    <mc:Fallback xmlns="">
      <p:transition spd="med" advTm="58604">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Future Plans: </a:t>
            </a:r>
            <a:r>
              <a:rPr lang="en-US" dirty="0"/>
              <a:t>Minor Tool Updates</a:t>
            </a:r>
            <a:endParaRPr lang="en-US" sz="3900" dirty="0"/>
          </a:p>
        </p:txBody>
      </p:sp>
      <p:sp>
        <p:nvSpPr>
          <p:cNvPr id="4" name="Content Placeholder 3"/>
          <p:cNvSpPr>
            <a:spLocks noGrp="1"/>
          </p:cNvSpPr>
          <p:nvPr>
            <p:ph idx="13"/>
          </p:nvPr>
        </p:nvSpPr>
        <p:spPr/>
        <p:txBody>
          <a:bodyPr/>
          <a:lstStyle/>
          <a:p>
            <a:r>
              <a:rPr lang="en-US" dirty="0"/>
              <a:t>In Estimator, update Project Work Types</a:t>
            </a:r>
          </a:p>
          <a:p>
            <a:pPr lvl="1"/>
            <a:r>
              <a:rPr lang="en-US" dirty="0"/>
              <a:t>Match Improvement Strategies of FDM 11-1 Att. 10.1</a:t>
            </a:r>
          </a:p>
          <a:p>
            <a:r>
              <a:rPr lang="en-US" dirty="0"/>
              <a:t>Update Bid Express User Guide</a:t>
            </a:r>
          </a:p>
          <a:p>
            <a:r>
              <a:rPr lang="en-US" dirty="0"/>
              <a:t>Add Links to Plans and Proposals</a:t>
            </a:r>
          </a:p>
          <a:p>
            <a:pPr lvl="1"/>
            <a:r>
              <a:rPr lang="en-US" dirty="0"/>
              <a:t>Bid Express, Similar Projects Tool and Asphalt Price Map</a:t>
            </a:r>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4106552907"/>
      </p:ext>
    </p:extLst>
  </p:cSld>
  <p:clrMapOvr>
    <a:masterClrMapping/>
  </p:clrMapOvr>
  <mc:AlternateContent xmlns:mc="http://schemas.openxmlformats.org/markup-compatibility/2006" xmlns:p14="http://schemas.microsoft.com/office/powerpoint/2010/main">
    <mc:Choice Requires="p14">
      <p:transition spd="med" p14:dur="700" advTm="54429">
        <p:fade/>
      </p:transition>
    </mc:Choice>
    <mc:Fallback xmlns="">
      <p:transition spd="med" advTm="54429">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Future Plans: </a:t>
            </a:r>
            <a:r>
              <a:rPr lang="en-US" dirty="0"/>
              <a:t>Major Tool Updates</a:t>
            </a:r>
            <a:endParaRPr lang="en-US" sz="3900" dirty="0"/>
          </a:p>
        </p:txBody>
      </p:sp>
      <p:sp>
        <p:nvSpPr>
          <p:cNvPr id="4" name="Content Placeholder 3"/>
          <p:cNvSpPr>
            <a:spLocks noGrp="1"/>
          </p:cNvSpPr>
          <p:nvPr>
            <p:ph idx="13"/>
          </p:nvPr>
        </p:nvSpPr>
        <p:spPr/>
        <p:txBody>
          <a:bodyPr/>
          <a:lstStyle/>
          <a:p>
            <a:r>
              <a:rPr lang="en-US" dirty="0"/>
              <a:t>Most primary estimating tools in one location</a:t>
            </a:r>
          </a:p>
          <a:p>
            <a:pPr lvl="1"/>
            <a:r>
              <a:rPr lang="en-US" dirty="0"/>
              <a:t>Bid Express		Find Bid Data</a:t>
            </a:r>
          </a:p>
          <a:p>
            <a:pPr lvl="1"/>
            <a:r>
              <a:rPr lang="en-US" dirty="0"/>
              <a:t>Estimator		Estimation</a:t>
            </a:r>
          </a:p>
          <a:p>
            <a:pPr lvl="1"/>
            <a:endParaRPr lang="en-US" dirty="0"/>
          </a:p>
          <a:p>
            <a:pPr lvl="1"/>
            <a:r>
              <a:rPr lang="en-US" dirty="0"/>
              <a:t>Same location as AASHTOWare Preconstruction</a:t>
            </a:r>
          </a:p>
          <a:p>
            <a:pPr lvl="1"/>
            <a:endParaRPr lang="en-US" dirty="0"/>
          </a:p>
          <a:p>
            <a:pPr lvl="1"/>
            <a:endParaRPr lang="en-US" dirty="0"/>
          </a:p>
          <a:p>
            <a:endParaRPr lang="en-US" dirty="0"/>
          </a:p>
          <a:p>
            <a:endParaRPr lang="en-US" dirty="0"/>
          </a:p>
        </p:txBody>
      </p:sp>
      <p:sp>
        <p:nvSpPr>
          <p:cNvPr id="5" name="Arrow: Right 4">
            <a:extLst>
              <a:ext uri="{FF2B5EF4-FFF2-40B4-BE49-F238E27FC236}">
                <a16:creationId xmlns:a16="http://schemas.microsoft.com/office/drawing/2014/main" id="{8E5BC9B6-8677-45F8-A409-02419DE7A3AE}"/>
              </a:ext>
            </a:extLst>
          </p:cNvPr>
          <p:cNvSpPr/>
          <p:nvPr/>
        </p:nvSpPr>
        <p:spPr>
          <a:xfrm>
            <a:off x="3017520" y="3368040"/>
            <a:ext cx="1280160" cy="27432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Arrow: Right 5">
            <a:extLst>
              <a:ext uri="{FF2B5EF4-FFF2-40B4-BE49-F238E27FC236}">
                <a16:creationId xmlns:a16="http://schemas.microsoft.com/office/drawing/2014/main" id="{05BDD258-1281-47AA-8912-119E24E07581}"/>
              </a:ext>
            </a:extLst>
          </p:cNvPr>
          <p:cNvSpPr/>
          <p:nvPr/>
        </p:nvSpPr>
        <p:spPr>
          <a:xfrm>
            <a:off x="2697480" y="3815080"/>
            <a:ext cx="1600200" cy="27432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71536441"/>
      </p:ext>
    </p:extLst>
  </p:cSld>
  <p:clrMapOvr>
    <a:masterClrMapping/>
  </p:clrMapOvr>
  <mc:AlternateContent xmlns:mc="http://schemas.openxmlformats.org/markup-compatibility/2006" xmlns:p14="http://schemas.microsoft.com/office/powerpoint/2010/main">
    <mc:Choice Requires="p14">
      <p:transition spd="med" p14:dur="700" advTm="61570">
        <p:fade/>
      </p:transition>
    </mc:Choice>
    <mc:Fallback xmlns="">
      <p:transition spd="med" advTm="6157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Contact Information</a:t>
            </a:r>
          </a:p>
        </p:txBody>
      </p:sp>
      <p:sp>
        <p:nvSpPr>
          <p:cNvPr id="3" name="Content Placeholder 2"/>
          <p:cNvSpPr>
            <a:spLocks noGrp="1"/>
          </p:cNvSpPr>
          <p:nvPr>
            <p:ph idx="1"/>
          </p:nvPr>
        </p:nvSpPr>
        <p:spPr>
          <a:xfrm>
            <a:off x="594360" y="2286000"/>
            <a:ext cx="5985344" cy="3493363"/>
          </a:xfrm>
        </p:spPr>
        <p:txBody>
          <a:bodyPr/>
          <a:lstStyle/>
          <a:p>
            <a:pPr marL="0" indent="0">
              <a:buNone/>
            </a:pPr>
            <a:r>
              <a:rPr lang="en-US" sz="3500" dirty="0"/>
              <a:t>Fred Schunke</a:t>
            </a:r>
          </a:p>
          <a:p>
            <a:r>
              <a:rPr lang="en-US" sz="3500" dirty="0"/>
              <a:t>Estimating Engineer, DTSD-BPD</a:t>
            </a:r>
          </a:p>
          <a:p>
            <a:r>
              <a:rPr lang="en-US" sz="3500" dirty="0">
                <a:hlinkClick r:id="rId3"/>
              </a:rPr>
              <a:t>fred.schunke@dot.wi.gov</a:t>
            </a:r>
            <a:endParaRPr lang="en-US" sz="3500" dirty="0"/>
          </a:p>
          <a:p>
            <a:r>
              <a:rPr lang="en-US" sz="3500" dirty="0"/>
              <a:t>(608) 266-9626</a:t>
            </a:r>
          </a:p>
          <a:p>
            <a:pPr marL="0" indent="0">
              <a:buNone/>
            </a:pPr>
            <a:endParaRPr lang="en-US" sz="3500" dirty="0"/>
          </a:p>
          <a:p>
            <a:endParaRPr lang="en-US" sz="3500" dirty="0"/>
          </a:p>
        </p:txBody>
      </p:sp>
      <p:pic>
        <p:nvPicPr>
          <p:cNvPr id="2050" name="Picture 2" descr="Black Rotary Telephone on White Surface">
            <a:extLst>
              <a:ext uri="{FF2B5EF4-FFF2-40B4-BE49-F238E27FC236}">
                <a16:creationId xmlns:a16="http://schemas.microsoft.com/office/drawing/2014/main" id="{5D88A40A-2605-487C-8317-A07AD360B8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140" y="1766253"/>
            <a:ext cx="4762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387876"/>
      </p:ext>
    </p:extLst>
  </p:cSld>
  <p:clrMapOvr>
    <a:masterClrMapping/>
  </p:clrMapOvr>
  <mc:AlternateContent xmlns:mc="http://schemas.openxmlformats.org/markup-compatibility/2006" xmlns:p14="http://schemas.microsoft.com/office/powerpoint/2010/main">
    <mc:Choice Requires="p14">
      <p:transition spd="med" p14:dur="700" advTm="16873">
        <p:fade/>
      </p:transition>
    </mc:Choice>
    <mc:Fallback xmlns="">
      <p:transition spd="med" advTm="16873">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Content Placeholder 2"/>
          <p:cNvSpPr>
            <a:spLocks noGrp="1"/>
          </p:cNvSpPr>
          <p:nvPr>
            <p:ph idx="1"/>
          </p:nvPr>
        </p:nvSpPr>
        <p:spPr/>
        <p:txBody>
          <a:bodyPr/>
          <a:lstStyle/>
          <a:p>
            <a:r>
              <a:rPr lang="en-US" sz="3500" dirty="0"/>
              <a:t>About the initiative</a:t>
            </a:r>
          </a:p>
          <a:p>
            <a:r>
              <a:rPr lang="en-US" sz="3500" dirty="0"/>
              <a:t>Estimate Documentation Updates</a:t>
            </a:r>
          </a:p>
          <a:p>
            <a:r>
              <a:rPr lang="en-US" sz="3500" dirty="0"/>
              <a:t>Updating FDM 19-5</a:t>
            </a:r>
          </a:p>
          <a:p>
            <a:r>
              <a:rPr lang="en-US" sz="3500" dirty="0"/>
              <a:t>Training videos</a:t>
            </a:r>
          </a:p>
          <a:p>
            <a:r>
              <a:rPr lang="en-US" sz="3500" dirty="0"/>
              <a:t>Future plans</a:t>
            </a:r>
            <a:endParaRPr lang="en-US" dirty="0"/>
          </a:p>
          <a:p>
            <a:pPr marL="0" indent="0">
              <a:buNone/>
            </a:pPr>
            <a:endParaRPr lang="en-US" dirty="0"/>
          </a:p>
        </p:txBody>
      </p:sp>
    </p:spTree>
    <p:extLst>
      <p:ext uri="{BB962C8B-B14F-4D97-AF65-F5344CB8AC3E}">
        <p14:creationId xmlns:p14="http://schemas.microsoft.com/office/powerpoint/2010/main" val="94013174"/>
      </p:ext>
    </p:extLst>
  </p:cSld>
  <p:clrMapOvr>
    <a:masterClrMapping/>
  </p:clrMapOvr>
  <mc:AlternateContent xmlns:mc="http://schemas.openxmlformats.org/markup-compatibility/2006" xmlns:p14="http://schemas.microsoft.com/office/powerpoint/2010/main">
    <mc:Choice Requires="p14">
      <p:transition spd="med" p14:dur="700" advTm="23221">
        <p:fade/>
      </p:transition>
    </mc:Choice>
    <mc:Fallback xmlns="">
      <p:transition spd="med" advTm="23221">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About the Initiative</a:t>
            </a:r>
          </a:p>
        </p:txBody>
      </p:sp>
      <p:sp>
        <p:nvSpPr>
          <p:cNvPr id="4" name="Content Placeholder 3"/>
          <p:cNvSpPr>
            <a:spLocks noGrp="1"/>
          </p:cNvSpPr>
          <p:nvPr>
            <p:ph idx="13"/>
          </p:nvPr>
        </p:nvSpPr>
        <p:spPr/>
        <p:txBody>
          <a:bodyPr/>
          <a:lstStyle/>
          <a:p>
            <a:r>
              <a:rPr lang="en-US" sz="3500" dirty="0"/>
              <a:t>Estimating is a focus from inception to award</a:t>
            </a:r>
          </a:p>
          <a:p>
            <a:r>
              <a:rPr lang="en-US" sz="3500" dirty="0"/>
              <a:t>Estimates are not meeting goals.</a:t>
            </a:r>
          </a:p>
          <a:p>
            <a:pPr lvl="1"/>
            <a:r>
              <a:rPr lang="en-US" sz="3100" dirty="0"/>
              <a:t>60% of proposals within 10%</a:t>
            </a:r>
          </a:p>
          <a:p>
            <a:pPr lvl="1"/>
            <a:r>
              <a:rPr lang="en-US" sz="3100" dirty="0"/>
              <a:t>75% of proposals within 15%</a:t>
            </a:r>
          </a:p>
          <a:p>
            <a:r>
              <a:rPr lang="en-US" dirty="0"/>
              <a:t>Develop a consistent estimating process to be used DSTD </a:t>
            </a:r>
            <a:br>
              <a:rPr lang="en-US" dirty="0"/>
            </a:br>
            <a:r>
              <a:rPr lang="en-US" dirty="0"/>
              <a:t>wide from LC 12 to LC 40</a:t>
            </a:r>
          </a:p>
          <a:p>
            <a:endParaRPr lang="en-US" dirty="0"/>
          </a:p>
        </p:txBody>
      </p:sp>
    </p:spTree>
    <p:extLst>
      <p:ext uri="{BB962C8B-B14F-4D97-AF65-F5344CB8AC3E}">
        <p14:creationId xmlns:p14="http://schemas.microsoft.com/office/powerpoint/2010/main" val="4070898727"/>
      </p:ext>
    </p:extLst>
  </p:cSld>
  <p:clrMapOvr>
    <a:masterClrMapping/>
  </p:clrMapOvr>
  <mc:AlternateContent xmlns:mc="http://schemas.openxmlformats.org/markup-compatibility/2006" xmlns:p14="http://schemas.microsoft.com/office/powerpoint/2010/main">
    <mc:Choice Requires="p14">
      <p:transition spd="med" p14:dur="700" advTm="40837">
        <p:fade/>
      </p:transition>
    </mc:Choice>
    <mc:Fallback xmlns="">
      <p:transition spd="med" advTm="40837">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Estimate Documentation</a:t>
            </a:r>
          </a:p>
        </p:txBody>
      </p:sp>
      <p:sp>
        <p:nvSpPr>
          <p:cNvPr id="4" name="Content Placeholder 3"/>
          <p:cNvSpPr>
            <a:spLocks noGrp="1"/>
          </p:cNvSpPr>
          <p:nvPr>
            <p:ph idx="13"/>
          </p:nvPr>
        </p:nvSpPr>
        <p:spPr/>
        <p:txBody>
          <a:bodyPr/>
          <a:lstStyle/>
          <a:p>
            <a:r>
              <a:rPr lang="en-US" sz="3500" dirty="0"/>
              <a:t>FDM 19-5-6 and Estimate Document Template were updated</a:t>
            </a:r>
          </a:p>
          <a:p>
            <a:r>
              <a:rPr lang="en-US" sz="3500" dirty="0"/>
              <a:t>Created a guidance document</a:t>
            </a:r>
          </a:p>
          <a:p>
            <a:r>
              <a:rPr lang="en-US" sz="3500" dirty="0"/>
              <a:t>Significant Items Definition Updated</a:t>
            </a:r>
          </a:p>
          <a:p>
            <a:pPr lvl="1"/>
            <a:r>
              <a:rPr lang="en-US" sz="3100" dirty="0"/>
              <a:t>Significant items make up 80% of the project costs; or the top 20% of items whichever comes first.</a:t>
            </a:r>
          </a:p>
          <a:p>
            <a:r>
              <a:rPr lang="en-US" sz="3500" dirty="0"/>
              <a:t>Fewer locations for comments</a:t>
            </a:r>
            <a:endParaRPr lang="en-US" dirty="0"/>
          </a:p>
          <a:p>
            <a:endParaRPr lang="en-US" dirty="0"/>
          </a:p>
          <a:p>
            <a:endParaRPr lang="en-US" dirty="0"/>
          </a:p>
        </p:txBody>
      </p:sp>
    </p:spTree>
    <p:extLst>
      <p:ext uri="{BB962C8B-B14F-4D97-AF65-F5344CB8AC3E}">
        <p14:creationId xmlns:p14="http://schemas.microsoft.com/office/powerpoint/2010/main" val="31308038"/>
      </p:ext>
    </p:extLst>
  </p:cSld>
  <p:clrMapOvr>
    <a:masterClrMapping/>
  </p:clrMapOvr>
  <mc:AlternateContent xmlns:mc="http://schemas.openxmlformats.org/markup-compatibility/2006" xmlns:p14="http://schemas.microsoft.com/office/powerpoint/2010/main">
    <mc:Choice Requires="p14">
      <p:transition spd="med" p14:dur="700" advTm="85171">
        <p:fade/>
      </p:transition>
    </mc:Choice>
    <mc:Fallback xmlns="">
      <p:transition spd="med" advTm="85171">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p>
        </p:txBody>
      </p:sp>
      <p:sp>
        <p:nvSpPr>
          <p:cNvPr id="4" name="Content Placeholder 3"/>
          <p:cNvSpPr>
            <a:spLocks noGrp="1"/>
          </p:cNvSpPr>
          <p:nvPr>
            <p:ph idx="13"/>
          </p:nvPr>
        </p:nvSpPr>
        <p:spPr/>
        <p:txBody>
          <a:bodyPr/>
          <a:lstStyle/>
          <a:p>
            <a:r>
              <a:rPr lang="en-US" sz="3500" dirty="0"/>
              <a:t>Updates are preliminary</a:t>
            </a:r>
          </a:p>
          <a:p>
            <a:r>
              <a:rPr lang="en-US" sz="3500" dirty="0"/>
              <a:t>Additional Estimating Webpage content copied to FDM 19-5</a:t>
            </a:r>
          </a:p>
          <a:p>
            <a:pPr lvl="1"/>
            <a:r>
              <a:rPr lang="en-US" sz="3100" dirty="0"/>
              <a:t>Estimates are Confidential</a:t>
            </a:r>
          </a:p>
          <a:p>
            <a:pPr lvl="2"/>
            <a:r>
              <a:rPr lang="en-US" sz="2700" dirty="0"/>
              <a:t>Link to Confidentiality Memo</a:t>
            </a:r>
          </a:p>
          <a:p>
            <a:pPr lvl="1"/>
            <a:r>
              <a:rPr lang="en-US" sz="3100" dirty="0"/>
              <a:t>Estimating user Group</a:t>
            </a:r>
          </a:p>
          <a:p>
            <a:endParaRPr lang="en-US" dirty="0"/>
          </a:p>
          <a:p>
            <a:endParaRPr lang="en-US" dirty="0"/>
          </a:p>
        </p:txBody>
      </p:sp>
    </p:spTree>
    <p:extLst>
      <p:ext uri="{BB962C8B-B14F-4D97-AF65-F5344CB8AC3E}">
        <p14:creationId xmlns:p14="http://schemas.microsoft.com/office/powerpoint/2010/main" val="18801844"/>
      </p:ext>
    </p:extLst>
  </p:cSld>
  <p:clrMapOvr>
    <a:masterClrMapping/>
  </p:clrMapOvr>
  <mc:AlternateContent xmlns:mc="http://schemas.openxmlformats.org/markup-compatibility/2006" xmlns:p14="http://schemas.microsoft.com/office/powerpoint/2010/main">
    <mc:Choice Requires="p14">
      <p:transition spd="med" p14:dur="700" advTm="58630">
        <p:fade/>
      </p:transition>
    </mc:Choice>
    <mc:Fallback xmlns="">
      <p:transition spd="med" advTm="5863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p>
        </p:txBody>
      </p:sp>
      <p:sp>
        <p:nvSpPr>
          <p:cNvPr id="4" name="Content Placeholder 3"/>
          <p:cNvSpPr>
            <a:spLocks noGrp="1"/>
          </p:cNvSpPr>
          <p:nvPr>
            <p:ph idx="13"/>
          </p:nvPr>
        </p:nvSpPr>
        <p:spPr/>
        <p:txBody>
          <a:bodyPr/>
          <a:lstStyle/>
          <a:p>
            <a:r>
              <a:rPr lang="en-US" sz="3500" dirty="0"/>
              <a:t>Renumbered for more links at single decimal level</a:t>
            </a:r>
          </a:p>
          <a:p>
            <a:pPr lvl="1"/>
            <a:r>
              <a:rPr lang="en-US" sz="3100" dirty="0"/>
              <a:t>FDM 19-5-6 example</a:t>
            </a:r>
          </a:p>
          <a:p>
            <a:pPr lvl="2"/>
            <a:r>
              <a:rPr lang="en-US" sz="2700" dirty="0"/>
              <a:t>Current headings – Construction Estimate Documentation</a:t>
            </a:r>
          </a:p>
          <a:p>
            <a:pPr lvl="3"/>
            <a:r>
              <a:rPr lang="en-US" sz="2500" dirty="0"/>
              <a:t>Estimate Documentation Report</a:t>
            </a:r>
          </a:p>
          <a:p>
            <a:pPr lvl="2"/>
            <a:r>
              <a:rPr lang="en-US" sz="2700" dirty="0"/>
              <a:t>Updated headings – Construction Estimate Documentation Report</a:t>
            </a:r>
          </a:p>
          <a:p>
            <a:pPr lvl="3"/>
            <a:r>
              <a:rPr lang="en-US" sz="2500" dirty="0"/>
              <a:t>Estimate Documentation Information</a:t>
            </a:r>
          </a:p>
          <a:p>
            <a:pPr lvl="3"/>
            <a:r>
              <a:rPr lang="en-US" sz="2500" dirty="0"/>
              <a:t>Estimate documentation report headings listed</a:t>
            </a:r>
          </a:p>
          <a:p>
            <a:pPr lvl="3"/>
            <a:endParaRPr lang="en-US" sz="2500" dirty="0"/>
          </a:p>
        </p:txBody>
      </p:sp>
    </p:spTree>
    <p:extLst>
      <p:ext uri="{BB962C8B-B14F-4D97-AF65-F5344CB8AC3E}">
        <p14:creationId xmlns:p14="http://schemas.microsoft.com/office/powerpoint/2010/main" val="1980095992"/>
      </p:ext>
    </p:extLst>
  </p:cSld>
  <p:clrMapOvr>
    <a:masterClrMapping/>
  </p:clrMapOvr>
  <mc:AlternateContent xmlns:mc="http://schemas.openxmlformats.org/markup-compatibility/2006" xmlns:p14="http://schemas.microsoft.com/office/powerpoint/2010/main">
    <mc:Choice Requires="p14">
      <p:transition spd="med" p14:dur="700" advTm="69536">
        <p:fade/>
      </p:transition>
    </mc:Choice>
    <mc:Fallback xmlns="">
      <p:transition spd="med" advTm="69536">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r>
              <a:rPr lang="en-US" sz="3900" dirty="0"/>
              <a:t>-5</a:t>
            </a:r>
            <a:endParaRPr lang="en-US" sz="3900" dirty="0">
              <a:solidFill>
                <a:srgbClr val="802F2D"/>
              </a:solidFill>
            </a:endParaRPr>
          </a:p>
        </p:txBody>
      </p:sp>
      <p:sp>
        <p:nvSpPr>
          <p:cNvPr id="4" name="Content Placeholder 3"/>
          <p:cNvSpPr>
            <a:spLocks noGrp="1"/>
          </p:cNvSpPr>
          <p:nvPr>
            <p:ph idx="13"/>
          </p:nvPr>
        </p:nvSpPr>
        <p:spPr/>
        <p:txBody>
          <a:bodyPr/>
          <a:lstStyle/>
          <a:p>
            <a:r>
              <a:rPr lang="en-US" dirty="0"/>
              <a:t>Better flow and new content for new designers</a:t>
            </a:r>
          </a:p>
          <a:p>
            <a:pPr lvl="1"/>
            <a:r>
              <a:rPr lang="en-US" dirty="0"/>
              <a:t>Decrease additional guidance for new designers</a:t>
            </a:r>
          </a:p>
          <a:p>
            <a:r>
              <a:rPr lang="en-US" dirty="0"/>
              <a:t> Estimate Types and Components</a:t>
            </a:r>
          </a:p>
          <a:p>
            <a:pPr lvl="1"/>
            <a:r>
              <a:rPr lang="en-US" dirty="0"/>
              <a:t>Cost-based estimating</a:t>
            </a:r>
          </a:p>
          <a:p>
            <a:pPr lvl="1"/>
            <a:r>
              <a:rPr lang="en-US" dirty="0"/>
              <a:t>Allowance items (known unknowns)</a:t>
            </a:r>
          </a:p>
          <a:p>
            <a:pPr lvl="1"/>
            <a:r>
              <a:rPr lang="en-US" dirty="0"/>
              <a:t>Contingency items (unknown unknowns)</a:t>
            </a:r>
          </a:p>
          <a:p>
            <a:endParaRPr lang="en-US" dirty="0"/>
          </a:p>
          <a:p>
            <a:endParaRPr lang="en-US" dirty="0"/>
          </a:p>
        </p:txBody>
      </p:sp>
    </p:spTree>
    <p:extLst>
      <p:ext uri="{BB962C8B-B14F-4D97-AF65-F5344CB8AC3E}">
        <p14:creationId xmlns:p14="http://schemas.microsoft.com/office/powerpoint/2010/main" val="1294641436"/>
      </p:ext>
    </p:extLst>
  </p:cSld>
  <p:clrMapOvr>
    <a:masterClrMapping/>
  </p:clrMapOvr>
  <mc:AlternateContent xmlns:mc="http://schemas.openxmlformats.org/markup-compatibility/2006" xmlns:p14="http://schemas.microsoft.com/office/powerpoint/2010/main">
    <mc:Choice Requires="p14">
      <p:transition spd="med" p14:dur="700" advTm="107054">
        <p:fade/>
      </p:transition>
    </mc:Choice>
    <mc:Fallback xmlns="">
      <p:transition spd="med" advTm="107054">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Estimating Tools</a:t>
            </a:r>
          </a:p>
          <a:p>
            <a:pPr lvl="1"/>
            <a:r>
              <a:rPr lang="en-US" dirty="0"/>
              <a:t>Descriptions updated</a:t>
            </a:r>
          </a:p>
          <a:p>
            <a:pPr lvl="2"/>
            <a:r>
              <a:rPr lang="en-US" dirty="0"/>
              <a:t>Who created and update the tools</a:t>
            </a:r>
          </a:p>
          <a:p>
            <a:pPr lvl="2"/>
            <a:r>
              <a:rPr lang="en-US" dirty="0"/>
              <a:t>Type of application</a:t>
            </a:r>
          </a:p>
          <a:p>
            <a:pPr lvl="2"/>
            <a:r>
              <a:rPr lang="en-US" dirty="0"/>
              <a:t>Credentials to use tools</a:t>
            </a:r>
          </a:p>
          <a:p>
            <a:pPr lvl="2"/>
            <a:r>
              <a:rPr lang="en-US" dirty="0"/>
              <a:t>Link to tool guidance</a:t>
            </a:r>
          </a:p>
          <a:p>
            <a:endParaRPr lang="en-US" dirty="0"/>
          </a:p>
        </p:txBody>
      </p:sp>
    </p:spTree>
    <p:extLst>
      <p:ext uri="{BB962C8B-B14F-4D97-AF65-F5344CB8AC3E}">
        <p14:creationId xmlns:p14="http://schemas.microsoft.com/office/powerpoint/2010/main" val="2495783441"/>
      </p:ext>
    </p:extLst>
  </p:cSld>
  <p:clrMapOvr>
    <a:masterClrMapping/>
  </p:clrMapOvr>
  <mc:AlternateContent xmlns:mc="http://schemas.openxmlformats.org/markup-compatibility/2006" xmlns:p14="http://schemas.microsoft.com/office/powerpoint/2010/main">
    <mc:Choice Requires="p14">
      <p:transition spd="med" p14:dur="700" advTm="31247">
        <p:fade/>
      </p:transition>
    </mc:Choice>
    <mc:Fallback xmlns="">
      <p:transition spd="med" advTm="31247">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Estimating Tools</a:t>
            </a:r>
          </a:p>
          <a:p>
            <a:pPr lvl="1"/>
            <a:r>
              <a:rPr lang="en-US" dirty="0"/>
              <a:t>Primary tools</a:t>
            </a:r>
          </a:p>
          <a:p>
            <a:pPr lvl="2"/>
            <a:r>
              <a:rPr lang="en-US" dirty="0"/>
              <a:t>Table showing what tools are recommended for each item type</a:t>
            </a:r>
          </a:p>
          <a:p>
            <a:pPr lvl="1"/>
            <a:r>
              <a:rPr lang="en-US" dirty="0"/>
              <a:t>Other tools and resources</a:t>
            </a:r>
          </a:p>
          <a:p>
            <a:pPr lvl="2"/>
            <a:r>
              <a:rPr lang="en-US" dirty="0"/>
              <a:t>Major and Backbone Projects Tools</a:t>
            </a:r>
          </a:p>
          <a:p>
            <a:pPr lvl="2"/>
            <a:r>
              <a:rPr lang="en-US" dirty="0"/>
              <a:t>Plans and proposals</a:t>
            </a:r>
          </a:p>
          <a:p>
            <a:pPr lvl="2"/>
            <a:r>
              <a:rPr lang="en-US" dirty="0"/>
              <a:t>Find Bid Data</a:t>
            </a:r>
          </a:p>
          <a:p>
            <a:pPr lvl="2"/>
            <a:r>
              <a:rPr lang="en-US" dirty="0"/>
              <a:t>Price Items</a:t>
            </a:r>
          </a:p>
          <a:p>
            <a:endParaRPr lang="en-US" dirty="0"/>
          </a:p>
          <a:p>
            <a:endParaRPr lang="en-US" dirty="0"/>
          </a:p>
        </p:txBody>
      </p:sp>
    </p:spTree>
    <p:extLst>
      <p:ext uri="{BB962C8B-B14F-4D97-AF65-F5344CB8AC3E}">
        <p14:creationId xmlns:p14="http://schemas.microsoft.com/office/powerpoint/2010/main" val="1834194274"/>
      </p:ext>
    </p:extLst>
  </p:cSld>
  <p:clrMapOvr>
    <a:masterClrMapping/>
  </p:clrMapOvr>
  <mc:AlternateContent xmlns:mc="http://schemas.openxmlformats.org/markup-compatibility/2006" xmlns:p14="http://schemas.microsoft.com/office/powerpoint/2010/main">
    <mc:Choice Requires="p14">
      <p:transition spd="med" p14:dur="700" advTm="46182">
        <p:fade/>
      </p:transition>
    </mc:Choice>
    <mc:Fallback xmlns="">
      <p:transition spd="med" advTm="46182">
        <p:fade/>
      </p:transition>
    </mc:Fallback>
  </mc:AlternateContent>
</p:sld>
</file>

<file path=ppt/theme/theme1.xml><?xml version="1.0" encoding="utf-8"?>
<a:theme xmlns:a="http://schemas.openxmlformats.org/drawingml/2006/main" name="1_Title slide - blue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slide - gray - option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le slide - gray - opt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itle slide - gray - option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itle slide - gray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Widescreen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lank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B479DE97358D43AEB72738EE1F2D08" ma:contentTypeVersion="2" ma:contentTypeDescription="Create a new document." ma:contentTypeScope="" ma:versionID="e084a3b99851304f4f38e77c997b3e73">
  <xsd:schema xmlns:xsd="http://www.w3.org/2001/XMLSchema" xmlns:xs="http://www.w3.org/2001/XMLSchema" xmlns:p="http://schemas.microsoft.com/office/2006/metadata/properties" xmlns:ns1="http://schemas.microsoft.com/sharepoint/v3" xmlns:ns2="a8b72882-1d02-4704-8464-4e9c6e9dc531" targetNamespace="http://schemas.microsoft.com/office/2006/metadata/properties" ma:root="true" ma:fieldsID="e1c1267e1aa6198bcb4d2224473d480d" ns1:_="" ns2:_="">
    <xsd:import namespace="http://schemas.microsoft.com/sharepoint/v3"/>
    <xsd:import namespace="a8b72882-1d02-4704-8464-4e9c6e9dc53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b72882-1d02-4704-8464-4e9c6e9dc53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5478DCB-3D3A-4385-99A6-D0518CAE1091}"/>
</file>

<file path=customXml/itemProps2.xml><?xml version="1.0" encoding="utf-8"?>
<ds:datastoreItem xmlns:ds="http://schemas.openxmlformats.org/officeDocument/2006/customXml" ds:itemID="{3F0F1E03-EFA7-491F-B59A-EB4B3698AFA9}"/>
</file>

<file path=customXml/itemProps3.xml><?xml version="1.0" encoding="utf-8"?>
<ds:datastoreItem xmlns:ds="http://schemas.openxmlformats.org/officeDocument/2006/customXml" ds:itemID="{4B1AD9FB-1EF9-49AB-ABF8-82D813C2489F}"/>
</file>

<file path=docProps/app.xml><?xml version="1.0" encoding="utf-8"?>
<Properties xmlns="http://schemas.openxmlformats.org/officeDocument/2006/extended-properties" xmlns:vt="http://schemas.openxmlformats.org/officeDocument/2006/docPropsVTypes">
  <TotalTime>11060</TotalTime>
  <Words>3503</Words>
  <Application>Microsoft Office PowerPoint</Application>
  <PresentationFormat>Widescreen</PresentationFormat>
  <Paragraphs>303</Paragraphs>
  <Slides>18</Slides>
  <Notes>18</Notes>
  <HiddenSlides>0</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18</vt:i4>
      </vt:variant>
    </vt:vector>
  </HeadingPairs>
  <TitlesOfParts>
    <vt:vector size="30" baseType="lpstr">
      <vt:lpstr>Arial</vt:lpstr>
      <vt:lpstr>Arial Narrow</vt:lpstr>
      <vt:lpstr>Calibri</vt:lpstr>
      <vt:lpstr>Wingdings</vt:lpstr>
      <vt:lpstr>1_Title slide - blue - option 4</vt:lpstr>
      <vt:lpstr>blank blue</vt:lpstr>
      <vt:lpstr>Title slide - gray - option 1</vt:lpstr>
      <vt:lpstr>Title slide - gray - option 2</vt:lpstr>
      <vt:lpstr>Title slide - gray - option 3</vt:lpstr>
      <vt:lpstr>Title slide - gray - option 4</vt:lpstr>
      <vt:lpstr>Widescreen gray</vt:lpstr>
      <vt:lpstr>blank gray</vt:lpstr>
      <vt:lpstr>PowerPoint Presentation</vt:lpstr>
      <vt:lpstr>Estimate Initiative</vt:lpstr>
      <vt:lpstr>Estimate Initiative</vt:lpstr>
      <vt:lpstr>Estimate Initiative</vt:lpstr>
      <vt:lpstr>Estimate Initiative</vt:lpstr>
      <vt:lpstr>Estimate Initiative</vt:lpstr>
      <vt:lpstr>Estimate Initiative</vt:lpstr>
      <vt:lpstr>Estimate Initiative</vt:lpstr>
      <vt:lpstr>Estimate Initiative</vt:lpstr>
      <vt:lpstr>PowerPoint Presentation</vt:lpstr>
      <vt:lpstr>Estimate Initiative</vt:lpstr>
      <vt:lpstr>PowerPoint Presentation</vt:lpstr>
      <vt:lpstr>PowerPoint Presentation</vt:lpstr>
      <vt:lpstr>Estimate Initiative</vt:lpstr>
      <vt:lpstr>Estimate Initiative</vt:lpstr>
      <vt:lpstr>Estimate Initiative</vt:lpstr>
      <vt:lpstr>Estimate Initiative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Estimate Initiative Update</dc:title>
  <dc:creator>WisDOT</dc:creator>
  <cp:keywords>estimating</cp:keywords>
  <cp:lastModifiedBy>Schunke, Fred C - DOT</cp:lastModifiedBy>
  <cp:revision>274</cp:revision>
  <cp:lastPrinted>2017-04-24T18:33:41Z</cp:lastPrinted>
  <dcterms:created xsi:type="dcterms:W3CDTF">2017-03-24T16:34:12Z</dcterms:created>
  <dcterms:modified xsi:type="dcterms:W3CDTF">2021-03-24T17:24:04Z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0x010100E9B479DE97358D43AEB72738EE1F2D08</vt:lpwstr>
  </property>
</Properties>
</file>