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664" r:id="rId5"/>
    <p:sldMasterId id="2147483686" r:id="rId6"/>
    <p:sldMasterId id="2147483688" r:id="rId7"/>
    <p:sldMasterId id="2147483690" r:id="rId8"/>
    <p:sldMasterId id="2147483682" r:id="rId9"/>
    <p:sldMasterId id="2147483655" r:id="rId10"/>
    <p:sldMasterId id="2147483713" r:id="rId11"/>
    <p:sldMasterId id="2147483701" r:id="rId12"/>
    <p:sldMasterId id="2147483672" r:id="rId13"/>
  </p:sldMasterIdLst>
  <p:notesMasterIdLst>
    <p:notesMasterId r:id="rId34"/>
  </p:notesMasterIdLst>
  <p:handoutMasterIdLst>
    <p:handoutMasterId r:id="rId35"/>
  </p:handoutMasterIdLst>
  <p:sldIdLst>
    <p:sldId id="304" r:id="rId14"/>
    <p:sldId id="360" r:id="rId15"/>
    <p:sldId id="382" r:id="rId16"/>
    <p:sldId id="409" r:id="rId17"/>
    <p:sldId id="340" r:id="rId18"/>
    <p:sldId id="400" r:id="rId19"/>
    <p:sldId id="406" r:id="rId20"/>
    <p:sldId id="391" r:id="rId21"/>
    <p:sldId id="407" r:id="rId22"/>
    <p:sldId id="405" r:id="rId23"/>
    <p:sldId id="408" r:id="rId24"/>
    <p:sldId id="388" r:id="rId25"/>
    <p:sldId id="396" r:id="rId26"/>
    <p:sldId id="399" r:id="rId27"/>
    <p:sldId id="392" r:id="rId28"/>
    <p:sldId id="402" r:id="rId29"/>
    <p:sldId id="410" r:id="rId30"/>
    <p:sldId id="411" r:id="rId31"/>
    <p:sldId id="403" r:id="rId32"/>
    <p:sldId id="351"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7"/>
    <a:srgbClr val="1E384B"/>
    <a:srgbClr val="802F2D"/>
    <a:srgbClr val="004680"/>
    <a:srgbClr val="004F71"/>
    <a:srgbClr val="00416A"/>
    <a:srgbClr val="FFD966"/>
    <a:srgbClr val="D8B846"/>
    <a:srgbClr val="E6E6E6"/>
    <a:srgbClr val="D8B8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5" autoAdjust="0"/>
    <p:restoredTop sz="93792" autoAdjust="0"/>
  </p:normalViewPr>
  <p:slideViewPr>
    <p:cSldViewPr snapToGrid="0">
      <p:cViewPr varScale="1">
        <p:scale>
          <a:sx n="107" d="100"/>
          <a:sy n="107" d="100"/>
        </p:scale>
        <p:origin x="138" y="168"/>
      </p:cViewPr>
      <p:guideLst>
        <p:guide orient="horz" pos="2160"/>
        <p:guide pos="3840"/>
      </p:guideLst>
    </p:cSldViewPr>
  </p:slideViewPr>
  <p:outlineViewPr>
    <p:cViewPr>
      <p:scale>
        <a:sx n="33" d="100"/>
        <a:sy n="33" d="100"/>
      </p:scale>
      <p:origin x="0" y="-144"/>
    </p:cViewPr>
  </p:outlineViewPr>
  <p:notesTextViewPr>
    <p:cViewPr>
      <p:scale>
        <a:sx n="3" d="2"/>
        <a:sy n="3" d="2"/>
      </p:scale>
      <p:origin x="0" y="0"/>
    </p:cViewPr>
  </p:notesTextViewPr>
  <p:sorterViewPr>
    <p:cViewPr>
      <p:scale>
        <a:sx n="100" d="100"/>
        <a:sy n="100" d="100"/>
      </p:scale>
      <p:origin x="0" y="-2740"/>
    </p:cViewPr>
  </p:sorterViewPr>
  <p:notesViewPr>
    <p:cSldViewPr snapToGrid="0">
      <p:cViewPr>
        <p:scale>
          <a:sx n="100" d="100"/>
          <a:sy n="100" d="100"/>
        </p:scale>
        <p:origin x="1580"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252563-B236-4ADE-9E75-4BAB712E3DA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7A4B885D-3B53-4A3E-A91B-9F2C15CA1AC4}">
      <dgm:prSet phldrT="[Text]"/>
      <dgm:spPr>
        <a:xfrm>
          <a:off x="2775517" y="1678"/>
          <a:ext cx="1783442" cy="796485"/>
        </a:xfrm>
        <a:solidFill>
          <a:srgbClr val="C96731"/>
        </a:solidFill>
        <a:ln w="12700" cap="flat" cmpd="sng" algn="ctr">
          <a:solidFill>
            <a:srgbClr val="FFFFFF">
              <a:hueOff val="0"/>
              <a:satOff val="0"/>
              <a:lumOff val="0"/>
              <a:alphaOff val="0"/>
            </a:srgbClr>
          </a:solidFill>
          <a:prstDash val="solid"/>
        </a:ln>
        <a:effectLst/>
      </dgm:spPr>
      <dgm:t>
        <a:bodyPr/>
        <a:lstStyle/>
        <a:p>
          <a:r>
            <a:rPr lang="en-US">
              <a:solidFill>
                <a:srgbClr val="000000"/>
              </a:solidFill>
              <a:latin typeface="Gill Sans MT" panose="020B0502020104020203"/>
              <a:ea typeface="+mn-ea"/>
              <a:cs typeface="+mn-cs"/>
            </a:rPr>
            <a:t>RECRUITMENT &amp;  PAIRING</a:t>
          </a:r>
          <a:endParaRPr lang="en-US" dirty="0">
            <a:solidFill>
              <a:srgbClr val="000000"/>
            </a:solidFill>
            <a:latin typeface="Gill Sans MT" panose="020B0502020104020203"/>
            <a:ea typeface="+mn-ea"/>
            <a:cs typeface="+mn-cs"/>
          </a:endParaRPr>
        </a:p>
      </dgm:t>
    </dgm:pt>
    <dgm:pt modelId="{865E14D4-2705-419D-A46C-D94E5D928D24}" type="parTrans" cxnId="{F3F11837-A755-4CB6-95C0-3ED0F532711B}">
      <dgm:prSet/>
      <dgm:spPr/>
      <dgm:t>
        <a:bodyPr/>
        <a:lstStyle/>
        <a:p>
          <a:endParaRPr lang="en-US"/>
        </a:p>
      </dgm:t>
    </dgm:pt>
    <dgm:pt modelId="{016C6765-D80A-4D9E-A819-AF000A32739C}" type="sibTrans" cxnId="{F3F11837-A755-4CB6-95C0-3ED0F532711B}">
      <dgm:prSet/>
      <dgm:spPr>
        <a:xfrm>
          <a:off x="1056974" y="226527"/>
          <a:ext cx="4549887" cy="4549887"/>
        </a:xfrm>
        <a:noFill/>
        <a:ln w="6350" cap="flat" cmpd="sng" algn="ctr">
          <a:solidFill>
            <a:srgbClr val="F6A21D">
              <a:hueOff val="0"/>
              <a:satOff val="0"/>
              <a:lumOff val="0"/>
              <a:alphaOff val="0"/>
            </a:srgbClr>
          </a:solidFill>
          <a:prstDash val="solid"/>
          <a:tailEnd type="arrow"/>
        </a:ln>
        <a:effectLst/>
      </dgm:spPr>
      <dgm:t>
        <a:bodyPr/>
        <a:lstStyle/>
        <a:p>
          <a:endParaRPr lang="en-US"/>
        </a:p>
      </dgm:t>
    </dgm:pt>
    <dgm:pt modelId="{AE03BBF4-89DC-4082-89E1-735B0492F87D}">
      <dgm:prSet phldrT="[Text]"/>
      <dgm:spPr>
        <a:xfrm>
          <a:off x="4178200" y="4326279"/>
          <a:ext cx="1781273" cy="796485"/>
        </a:xfrm>
        <a:solidFill>
          <a:srgbClr val="9CA383"/>
        </a:solidFill>
        <a:ln w="12700" cap="flat" cmpd="sng" algn="ctr">
          <a:solidFill>
            <a:srgbClr val="FFFFFF">
              <a:hueOff val="0"/>
              <a:satOff val="0"/>
              <a:lumOff val="0"/>
              <a:alphaOff val="0"/>
            </a:srgbClr>
          </a:solidFill>
          <a:prstDash val="solid"/>
        </a:ln>
        <a:effectLst/>
      </dgm:spPr>
      <dgm:t>
        <a:bodyPr/>
        <a:lstStyle/>
        <a:p>
          <a:r>
            <a:rPr lang="en-US">
              <a:solidFill>
                <a:srgbClr val="000000"/>
              </a:solidFill>
              <a:latin typeface="Gill Sans MT" panose="020B0502020104020203"/>
              <a:ea typeface="+mn-ea"/>
              <a:cs typeface="+mn-cs"/>
            </a:rPr>
            <a:t>STAKEHOLDER REVIEW PANEL </a:t>
          </a:r>
          <a:endParaRPr lang="en-US" dirty="0">
            <a:solidFill>
              <a:srgbClr val="000000"/>
            </a:solidFill>
            <a:latin typeface="Gill Sans MT" panose="020B0502020104020203"/>
            <a:ea typeface="+mn-ea"/>
            <a:cs typeface="+mn-cs"/>
          </a:endParaRPr>
        </a:p>
      </dgm:t>
    </dgm:pt>
    <dgm:pt modelId="{B34E50F1-E042-49E3-916E-A126325972E4}" type="parTrans" cxnId="{EABF8F77-ACF9-426E-88FB-6907BE397507}">
      <dgm:prSet/>
      <dgm:spPr/>
      <dgm:t>
        <a:bodyPr/>
        <a:lstStyle/>
        <a:p>
          <a:endParaRPr lang="en-US"/>
        </a:p>
      </dgm:t>
    </dgm:pt>
    <dgm:pt modelId="{A98D95D2-CACD-4DC7-A517-87815515E686}" type="sibTrans" cxnId="{EABF8F77-ACF9-426E-88FB-6907BE397507}">
      <dgm:prSet/>
      <dgm:spPr>
        <a:xfrm>
          <a:off x="1646628" y="572716"/>
          <a:ext cx="4549887" cy="4549887"/>
        </a:xfrm>
        <a:noFill/>
        <a:ln w="6350" cap="flat" cmpd="sng" algn="ctr">
          <a:solidFill>
            <a:srgbClr val="F6A21D">
              <a:hueOff val="0"/>
              <a:satOff val="0"/>
              <a:lumOff val="0"/>
              <a:alphaOff val="0"/>
            </a:srgbClr>
          </a:solidFill>
          <a:prstDash val="solid"/>
          <a:tailEnd type="arrow"/>
        </a:ln>
        <a:effectLst/>
      </dgm:spPr>
      <dgm:t>
        <a:bodyPr/>
        <a:lstStyle/>
        <a:p>
          <a:endParaRPr lang="en-US"/>
        </a:p>
      </dgm:t>
    </dgm:pt>
    <dgm:pt modelId="{9927A39B-8C11-4484-B05C-19BE6BDE1E80}">
      <dgm:prSet phldrT="[Text]"/>
      <dgm:spPr>
        <a:xfrm>
          <a:off x="567704" y="2728777"/>
          <a:ext cx="1781273" cy="796485"/>
        </a:xfrm>
        <a:solidFill>
          <a:srgbClr val="A0988C"/>
        </a:solidFill>
        <a:ln w="12700" cap="flat" cmpd="sng" algn="ctr">
          <a:solidFill>
            <a:srgbClr val="FFFFFF">
              <a:hueOff val="0"/>
              <a:satOff val="0"/>
              <a:lumOff val="0"/>
              <a:alphaOff val="0"/>
            </a:srgbClr>
          </a:solidFill>
          <a:prstDash val="solid"/>
        </a:ln>
        <a:effectLst/>
      </dgm:spPr>
      <dgm:t>
        <a:bodyPr/>
        <a:lstStyle/>
        <a:p>
          <a:r>
            <a:rPr lang="en-US">
              <a:solidFill>
                <a:srgbClr val="000000"/>
              </a:solidFill>
              <a:latin typeface="Gill Sans MT" panose="020B0502020104020203"/>
              <a:ea typeface="+mn-ea"/>
              <a:cs typeface="+mn-cs"/>
            </a:rPr>
            <a:t>IMPLEMENT ACTION PLAN</a:t>
          </a:r>
          <a:endParaRPr lang="en-US" dirty="0">
            <a:solidFill>
              <a:srgbClr val="000000"/>
            </a:solidFill>
            <a:latin typeface="Gill Sans MT" panose="020B0502020104020203"/>
            <a:ea typeface="+mn-ea"/>
            <a:cs typeface="+mn-cs"/>
          </a:endParaRPr>
        </a:p>
      </dgm:t>
    </dgm:pt>
    <dgm:pt modelId="{74860E9C-A6A5-4901-8208-13DC45D0E260}" type="parTrans" cxnId="{79DC2CB5-56BD-437A-B0A5-BB40BEEBC962}">
      <dgm:prSet/>
      <dgm:spPr/>
      <dgm:t>
        <a:bodyPr/>
        <a:lstStyle/>
        <a:p>
          <a:endParaRPr lang="en-US"/>
        </a:p>
      </dgm:t>
    </dgm:pt>
    <dgm:pt modelId="{A36EA08D-1042-469B-938E-EDEF7DCBFE3A}" type="sibTrans" cxnId="{79DC2CB5-56BD-437A-B0A5-BB40BEEBC962}">
      <dgm:prSet/>
      <dgm:spPr>
        <a:xfrm>
          <a:off x="1406442" y="626481"/>
          <a:ext cx="4549887" cy="4549887"/>
        </a:xfrm>
        <a:noFill/>
        <a:ln w="6350" cap="flat" cmpd="sng" algn="ctr">
          <a:solidFill>
            <a:srgbClr val="F6A21D">
              <a:hueOff val="0"/>
              <a:satOff val="0"/>
              <a:lumOff val="0"/>
              <a:alphaOff val="0"/>
            </a:srgbClr>
          </a:solidFill>
          <a:prstDash val="solid"/>
          <a:tailEnd type="arrow"/>
        </a:ln>
        <a:effectLst/>
      </dgm:spPr>
      <dgm:t>
        <a:bodyPr/>
        <a:lstStyle/>
        <a:p>
          <a:endParaRPr lang="en-US"/>
        </a:p>
      </dgm:t>
    </dgm:pt>
    <dgm:pt modelId="{13992F08-206F-43AB-B400-B708B72F355D}">
      <dgm:prSet phldrT="[Text]"/>
      <dgm:spPr>
        <a:xfrm>
          <a:off x="979948" y="1065489"/>
          <a:ext cx="1781273" cy="796485"/>
        </a:xfrm>
        <a:solidFill>
          <a:srgbClr val="9BAFB5"/>
        </a:solidFill>
        <a:ln w="12700" cap="flat" cmpd="sng" algn="ctr">
          <a:solidFill>
            <a:srgbClr val="FFFFFF">
              <a:hueOff val="0"/>
              <a:satOff val="0"/>
              <a:lumOff val="0"/>
              <a:alphaOff val="0"/>
            </a:srgbClr>
          </a:solidFill>
          <a:prstDash val="solid"/>
        </a:ln>
        <a:effectLst/>
      </dgm:spPr>
      <dgm:t>
        <a:bodyPr/>
        <a:lstStyle/>
        <a:p>
          <a:r>
            <a:rPr lang="en-US">
              <a:solidFill>
                <a:srgbClr val="000000"/>
              </a:solidFill>
              <a:latin typeface="Gill Sans MT" panose="020B0502020104020203"/>
              <a:ea typeface="+mn-ea"/>
              <a:cs typeface="+mn-cs"/>
            </a:rPr>
            <a:t>MONITORING</a:t>
          </a:r>
          <a:endParaRPr lang="en-US" dirty="0">
            <a:solidFill>
              <a:srgbClr val="000000"/>
            </a:solidFill>
            <a:latin typeface="Gill Sans MT" panose="020B0502020104020203"/>
            <a:ea typeface="+mn-ea"/>
            <a:cs typeface="+mn-cs"/>
          </a:endParaRPr>
        </a:p>
      </dgm:t>
    </dgm:pt>
    <dgm:pt modelId="{F5E038BA-A2FF-4F29-AB8A-1DD0EE962515}" type="parTrans" cxnId="{49AA774B-AA29-433B-A7F5-2123543D2CBA}">
      <dgm:prSet/>
      <dgm:spPr/>
      <dgm:t>
        <a:bodyPr/>
        <a:lstStyle/>
        <a:p>
          <a:endParaRPr lang="en-US"/>
        </a:p>
      </dgm:t>
    </dgm:pt>
    <dgm:pt modelId="{1CD7537D-A608-4898-B555-F5FF09C4B76E}" type="sibTrans" cxnId="{49AA774B-AA29-433B-A7F5-2123543D2CBA}">
      <dgm:prSet/>
      <dgm:spPr>
        <a:xfrm>
          <a:off x="1700397" y="236010"/>
          <a:ext cx="4549887" cy="4549887"/>
        </a:xfrm>
        <a:noFill/>
        <a:ln w="6350" cap="flat" cmpd="sng" algn="ctr">
          <a:solidFill>
            <a:srgbClr val="F6A21D">
              <a:hueOff val="0"/>
              <a:satOff val="0"/>
              <a:lumOff val="0"/>
              <a:alphaOff val="0"/>
            </a:srgbClr>
          </a:solidFill>
          <a:prstDash val="solid"/>
          <a:tailEnd type="arrow"/>
        </a:ln>
        <a:effectLst/>
      </dgm:spPr>
      <dgm:t>
        <a:bodyPr/>
        <a:lstStyle/>
        <a:p>
          <a:endParaRPr lang="en-US"/>
        </a:p>
      </dgm:t>
    </dgm:pt>
    <dgm:pt modelId="{444B064D-519A-49E6-AC9E-1948CE519459}">
      <dgm:prSet phldrT="[Text]"/>
      <dgm:spPr>
        <a:xfrm>
          <a:off x="4546210" y="1047472"/>
          <a:ext cx="1781273" cy="796485"/>
        </a:xfrm>
        <a:solidFill>
          <a:srgbClr val="F49B0A"/>
        </a:solidFill>
        <a:ln w="12700" cap="flat" cmpd="sng" algn="ctr">
          <a:solidFill>
            <a:srgbClr val="FFFFFF">
              <a:hueOff val="0"/>
              <a:satOff val="0"/>
              <a:lumOff val="0"/>
              <a:alphaOff val="0"/>
            </a:srgbClr>
          </a:solidFill>
          <a:prstDash val="solid"/>
        </a:ln>
        <a:effectLst/>
      </dgm:spPr>
      <dgm:t>
        <a:bodyPr/>
        <a:lstStyle/>
        <a:p>
          <a:r>
            <a:rPr lang="en-US">
              <a:solidFill>
                <a:srgbClr val="000000"/>
              </a:solidFill>
              <a:latin typeface="Gill Sans MT" panose="020B0502020104020203"/>
              <a:ea typeface="+mn-ea"/>
              <a:cs typeface="+mn-cs"/>
            </a:rPr>
            <a:t>ORIENTATION</a:t>
          </a:r>
          <a:endParaRPr lang="en-US" dirty="0">
            <a:solidFill>
              <a:srgbClr val="000000"/>
            </a:solidFill>
            <a:latin typeface="Gill Sans MT" panose="020B0502020104020203"/>
            <a:ea typeface="+mn-ea"/>
            <a:cs typeface="+mn-cs"/>
          </a:endParaRPr>
        </a:p>
      </dgm:t>
    </dgm:pt>
    <dgm:pt modelId="{04BF9420-E834-4B39-BA40-CFDC59467A2C}" type="parTrans" cxnId="{F48DA94C-A00E-4D84-BA30-79C75D0B0292}">
      <dgm:prSet/>
      <dgm:spPr/>
      <dgm:t>
        <a:bodyPr/>
        <a:lstStyle/>
        <a:p>
          <a:endParaRPr lang="en-US"/>
        </a:p>
      </dgm:t>
    </dgm:pt>
    <dgm:pt modelId="{B89F7E68-B993-46AA-B3B7-9D199B0836EE}" type="sibTrans" cxnId="{F48DA94C-A00E-4D84-BA30-79C75D0B0292}">
      <dgm:prSet/>
      <dgm:spPr>
        <a:xfrm>
          <a:off x="1355059" y="607288"/>
          <a:ext cx="4549887" cy="4549887"/>
        </a:xfrm>
        <a:noFill/>
        <a:ln w="6350" cap="flat" cmpd="sng" algn="ctr">
          <a:solidFill>
            <a:srgbClr val="F6A21D">
              <a:hueOff val="0"/>
              <a:satOff val="0"/>
              <a:lumOff val="0"/>
              <a:alphaOff val="0"/>
            </a:srgbClr>
          </a:solidFill>
          <a:prstDash val="solid"/>
          <a:tailEnd type="arrow"/>
        </a:ln>
        <a:effectLst/>
      </dgm:spPr>
      <dgm:t>
        <a:bodyPr/>
        <a:lstStyle/>
        <a:p>
          <a:endParaRPr lang="en-US"/>
        </a:p>
      </dgm:t>
    </dgm:pt>
    <dgm:pt modelId="{B1705B3F-A672-45C8-8987-C0F2566909B7}">
      <dgm:prSet phldrT="[Text]"/>
      <dgm:spPr>
        <a:xfrm>
          <a:off x="4967468" y="2692730"/>
          <a:ext cx="1781273" cy="796485"/>
        </a:xfrm>
        <a:solidFill>
          <a:srgbClr val="E8E3CE">
            <a:lumMod val="75000"/>
          </a:srgbClr>
        </a:solidFill>
        <a:ln w="12700" cap="flat" cmpd="sng" algn="ctr">
          <a:solidFill>
            <a:srgbClr val="FFFFFF">
              <a:hueOff val="0"/>
              <a:satOff val="0"/>
              <a:lumOff val="0"/>
              <a:alphaOff val="0"/>
            </a:srgbClr>
          </a:solidFill>
          <a:prstDash val="solid"/>
        </a:ln>
        <a:effectLst/>
      </dgm:spPr>
      <dgm:t>
        <a:bodyPr/>
        <a:lstStyle/>
        <a:p>
          <a:r>
            <a:rPr lang="en-US">
              <a:solidFill>
                <a:srgbClr val="000000"/>
              </a:solidFill>
              <a:latin typeface="Gill Sans MT" panose="020B0502020104020203"/>
              <a:ea typeface="+mn-ea"/>
              <a:cs typeface="+mn-cs"/>
            </a:rPr>
            <a:t>DRAFT MOU FOR APPROVAL</a:t>
          </a:r>
          <a:endParaRPr lang="en-US" dirty="0">
            <a:solidFill>
              <a:srgbClr val="000000"/>
            </a:solidFill>
            <a:latin typeface="Gill Sans MT" panose="020B0502020104020203"/>
            <a:ea typeface="+mn-ea"/>
            <a:cs typeface="+mn-cs"/>
          </a:endParaRPr>
        </a:p>
      </dgm:t>
    </dgm:pt>
    <dgm:pt modelId="{4075DADB-001B-41E9-902A-118F1987A100}" type="parTrans" cxnId="{109D2097-464B-4B45-91F6-4E2F1427D37D}">
      <dgm:prSet/>
      <dgm:spPr/>
      <dgm:t>
        <a:bodyPr/>
        <a:lstStyle/>
        <a:p>
          <a:endParaRPr lang="en-US"/>
        </a:p>
      </dgm:t>
    </dgm:pt>
    <dgm:pt modelId="{8B5A3BDF-1582-4021-9985-ACB2FE516456}" type="sibTrans" cxnId="{109D2097-464B-4B45-91F6-4E2F1427D37D}">
      <dgm:prSet/>
      <dgm:spPr>
        <a:xfrm>
          <a:off x="1199491" y="1054473"/>
          <a:ext cx="4549887" cy="4549887"/>
        </a:xfrm>
        <a:noFill/>
        <a:ln w="6350" cap="flat" cmpd="sng" algn="ctr">
          <a:solidFill>
            <a:srgbClr val="F6A21D">
              <a:hueOff val="0"/>
              <a:satOff val="0"/>
              <a:lumOff val="0"/>
              <a:alphaOff val="0"/>
            </a:srgbClr>
          </a:solidFill>
          <a:prstDash val="solid"/>
          <a:tailEnd type="arrow"/>
        </a:ln>
        <a:effectLst/>
      </dgm:spPr>
      <dgm:t>
        <a:bodyPr/>
        <a:lstStyle/>
        <a:p>
          <a:endParaRPr lang="en-US"/>
        </a:p>
      </dgm:t>
    </dgm:pt>
    <dgm:pt modelId="{BF482726-6C40-4A9B-8CD6-FE5281728580}">
      <dgm:prSet phldrT="[Text]"/>
      <dgm:spPr>
        <a:xfrm>
          <a:off x="1537204" y="4326293"/>
          <a:ext cx="1781273" cy="796485"/>
        </a:xfrm>
        <a:solidFill>
          <a:srgbClr val="9BAFB5">
            <a:lumMod val="75000"/>
          </a:srgbClr>
        </a:solidFill>
        <a:ln w="12700" cap="flat" cmpd="sng" algn="ctr">
          <a:solidFill>
            <a:srgbClr val="FFFFFF">
              <a:hueOff val="0"/>
              <a:satOff val="0"/>
              <a:lumOff val="0"/>
              <a:alphaOff val="0"/>
            </a:srgbClr>
          </a:solidFill>
          <a:prstDash val="solid"/>
        </a:ln>
        <a:effectLst/>
      </dgm:spPr>
      <dgm:t>
        <a:bodyPr/>
        <a:lstStyle/>
        <a:p>
          <a:r>
            <a:rPr lang="en-US">
              <a:solidFill>
                <a:srgbClr val="000000"/>
              </a:solidFill>
              <a:latin typeface="Gill Sans MT" panose="020B0502020104020203"/>
              <a:ea typeface="+mn-ea"/>
              <a:cs typeface="+mn-cs"/>
            </a:rPr>
            <a:t>FINAL MOU APPROVAL</a:t>
          </a:r>
          <a:endParaRPr lang="en-US" dirty="0">
            <a:solidFill>
              <a:srgbClr val="000000"/>
            </a:solidFill>
            <a:latin typeface="Gill Sans MT" panose="020B0502020104020203"/>
            <a:ea typeface="+mn-ea"/>
            <a:cs typeface="+mn-cs"/>
          </a:endParaRPr>
        </a:p>
      </dgm:t>
    </dgm:pt>
    <dgm:pt modelId="{47B9C748-2AE7-4095-98E6-7344BE095407}" type="sibTrans" cxnId="{FF3CECFC-821D-48A0-BD76-0B34E3D0EBD0}">
      <dgm:prSet/>
      <dgm:spPr>
        <a:xfrm>
          <a:off x="1525378" y="756680"/>
          <a:ext cx="4549887" cy="4549887"/>
        </a:xfrm>
        <a:noFill/>
        <a:ln w="6350" cap="flat" cmpd="sng" algn="ctr">
          <a:solidFill>
            <a:srgbClr val="F6A21D">
              <a:hueOff val="0"/>
              <a:satOff val="0"/>
              <a:lumOff val="0"/>
              <a:alphaOff val="0"/>
            </a:srgbClr>
          </a:solidFill>
          <a:prstDash val="solid"/>
          <a:tailEnd type="arrow"/>
        </a:ln>
        <a:effectLst/>
      </dgm:spPr>
      <dgm:t>
        <a:bodyPr/>
        <a:lstStyle/>
        <a:p>
          <a:endParaRPr lang="en-US"/>
        </a:p>
      </dgm:t>
    </dgm:pt>
    <dgm:pt modelId="{9038EDFC-997A-4DA6-B947-8DAA3DB91EA1}" type="parTrans" cxnId="{FF3CECFC-821D-48A0-BD76-0B34E3D0EBD0}">
      <dgm:prSet/>
      <dgm:spPr/>
      <dgm:t>
        <a:bodyPr/>
        <a:lstStyle/>
        <a:p>
          <a:endParaRPr lang="en-US"/>
        </a:p>
      </dgm:t>
    </dgm:pt>
    <dgm:pt modelId="{3996B589-0787-4F5E-833D-5ECF690B5039}" type="pres">
      <dgm:prSet presAssocID="{61252563-B236-4ADE-9E75-4BAB712E3DA4}" presName="cycle" presStyleCnt="0">
        <dgm:presLayoutVars>
          <dgm:dir/>
          <dgm:resizeHandles val="exact"/>
        </dgm:presLayoutVars>
      </dgm:prSet>
      <dgm:spPr/>
    </dgm:pt>
    <dgm:pt modelId="{1B3FAFF2-F99F-40BE-85B2-62FD5B8908C2}" type="pres">
      <dgm:prSet presAssocID="{7A4B885D-3B53-4A3E-A91B-9F2C15CA1AC4}" presName="node" presStyleLbl="node1" presStyleIdx="0" presStyleCnt="7" custScaleX="145544" custRadScaleRad="100001" custRadScaleInc="1324">
        <dgm:presLayoutVars>
          <dgm:bulletEnabled val="1"/>
        </dgm:presLayoutVars>
      </dgm:prSet>
      <dgm:spPr/>
    </dgm:pt>
    <dgm:pt modelId="{3B5CE611-802F-431E-8E31-771815A45B3B}" type="pres">
      <dgm:prSet presAssocID="{7A4B885D-3B53-4A3E-A91B-9F2C15CA1AC4}" presName="spNode" presStyleCnt="0"/>
      <dgm:spPr/>
    </dgm:pt>
    <dgm:pt modelId="{A48D1425-41F3-484E-BAB5-1D55DDAF1AC8}" type="pres">
      <dgm:prSet presAssocID="{016C6765-D80A-4D9E-A819-AF000A32739C}" presName="sibTrans" presStyleLbl="sibTrans1D1" presStyleIdx="0" presStyleCnt="7"/>
      <dgm:spPr/>
    </dgm:pt>
    <dgm:pt modelId="{D2735B35-C722-45A1-86B7-6E4FBD6810A3}" type="pres">
      <dgm:prSet presAssocID="{444B064D-519A-49E6-AC9E-1948CE519459}" presName="node" presStyleLbl="node1" presStyleIdx="1" presStyleCnt="7" custScaleX="145367" custRadScaleRad="95036" custRadScaleInc="22891">
        <dgm:presLayoutVars>
          <dgm:bulletEnabled val="1"/>
        </dgm:presLayoutVars>
      </dgm:prSet>
      <dgm:spPr/>
    </dgm:pt>
    <dgm:pt modelId="{4DA5675E-5D78-4273-A06E-11A8275C7620}" type="pres">
      <dgm:prSet presAssocID="{444B064D-519A-49E6-AC9E-1948CE519459}" presName="spNode" presStyleCnt="0"/>
      <dgm:spPr/>
    </dgm:pt>
    <dgm:pt modelId="{9AA39FC0-B4C7-461D-9F6E-A3D477A490BF}" type="pres">
      <dgm:prSet presAssocID="{B89F7E68-B993-46AA-B3B7-9D199B0836EE}" presName="sibTrans" presStyleLbl="sibTrans1D1" presStyleIdx="1" presStyleCnt="7"/>
      <dgm:spPr/>
    </dgm:pt>
    <dgm:pt modelId="{5F63ABAB-A43A-4102-A91D-6C829DCDEF66}" type="pres">
      <dgm:prSet presAssocID="{B1705B3F-A672-45C8-8987-C0F2566909B7}" presName="node" presStyleLbl="node1" presStyleIdx="2" presStyleCnt="7" custScaleX="145367" custRadScaleRad="98415" custRadScaleInc="-12520">
        <dgm:presLayoutVars>
          <dgm:bulletEnabled val="1"/>
        </dgm:presLayoutVars>
      </dgm:prSet>
      <dgm:spPr/>
    </dgm:pt>
    <dgm:pt modelId="{03DA51F7-893C-4E29-B1D6-CF619838C7D6}" type="pres">
      <dgm:prSet presAssocID="{B1705B3F-A672-45C8-8987-C0F2566909B7}" presName="spNode" presStyleCnt="0"/>
      <dgm:spPr/>
    </dgm:pt>
    <dgm:pt modelId="{7FA6EB32-3E86-40E0-8427-038EC70FBC64}" type="pres">
      <dgm:prSet presAssocID="{8B5A3BDF-1582-4021-9985-ACB2FE516456}" presName="sibTrans" presStyleLbl="sibTrans1D1" presStyleIdx="2" presStyleCnt="7"/>
      <dgm:spPr/>
    </dgm:pt>
    <dgm:pt modelId="{30E880DA-05A3-4177-A958-0187202A3076}" type="pres">
      <dgm:prSet presAssocID="{AE03BBF4-89DC-4082-89E1-735B0492F87D}" presName="node" presStyleLbl="node1" presStyleIdx="3" presStyleCnt="7" custScaleX="145367" custRadScaleRad="109372" custRadScaleInc="-51463">
        <dgm:presLayoutVars>
          <dgm:bulletEnabled val="1"/>
        </dgm:presLayoutVars>
      </dgm:prSet>
      <dgm:spPr/>
    </dgm:pt>
    <dgm:pt modelId="{B362E9D9-A4DD-4125-BA2C-0E19469B2A49}" type="pres">
      <dgm:prSet presAssocID="{AE03BBF4-89DC-4082-89E1-735B0492F87D}" presName="spNode" presStyleCnt="0"/>
      <dgm:spPr/>
    </dgm:pt>
    <dgm:pt modelId="{9D52454D-0B1E-4D52-9827-89F8426D8F6A}" type="pres">
      <dgm:prSet presAssocID="{A98D95D2-CACD-4DC7-A517-87815515E686}" presName="sibTrans" presStyleLbl="sibTrans1D1" presStyleIdx="3" presStyleCnt="7"/>
      <dgm:spPr/>
    </dgm:pt>
    <dgm:pt modelId="{8890544B-FF99-4BBB-80A1-A5A8A0196EEC}" type="pres">
      <dgm:prSet presAssocID="{BF482726-6C40-4A9B-8CD6-FE5281728580}" presName="node" presStyleLbl="node1" presStyleIdx="4" presStyleCnt="7" custScaleX="145367" custRadScaleRad="105084" custRadScaleInc="30692">
        <dgm:presLayoutVars>
          <dgm:bulletEnabled val="1"/>
        </dgm:presLayoutVars>
      </dgm:prSet>
      <dgm:spPr/>
    </dgm:pt>
    <dgm:pt modelId="{CD1D0687-5CC0-44E9-98A3-8CC9A006DA3F}" type="pres">
      <dgm:prSet presAssocID="{BF482726-6C40-4A9B-8CD6-FE5281728580}" presName="spNode" presStyleCnt="0"/>
      <dgm:spPr/>
    </dgm:pt>
    <dgm:pt modelId="{3CE4407E-F281-46EA-8AC6-D5D8F4E03053}" type="pres">
      <dgm:prSet presAssocID="{47B9C748-2AE7-4095-98E6-7344BE095407}" presName="sibTrans" presStyleLbl="sibTrans1D1" presStyleIdx="4" presStyleCnt="7"/>
      <dgm:spPr/>
    </dgm:pt>
    <dgm:pt modelId="{8BBD0D40-6D01-4F87-BE08-A8D5AD798432}" type="pres">
      <dgm:prSet presAssocID="{9927A39B-8C11-4484-B05C-19BE6BDE1E80}" presName="node" presStyleLbl="node1" presStyleIdx="5" presStyleCnt="7" custScaleX="145367" custRadScaleRad="98722" custRadScaleInc="7249">
        <dgm:presLayoutVars>
          <dgm:bulletEnabled val="1"/>
        </dgm:presLayoutVars>
      </dgm:prSet>
      <dgm:spPr/>
    </dgm:pt>
    <dgm:pt modelId="{0C12F68B-64E6-4AD3-A7CC-99ED25F92EB6}" type="pres">
      <dgm:prSet presAssocID="{9927A39B-8C11-4484-B05C-19BE6BDE1E80}" presName="spNode" presStyleCnt="0"/>
      <dgm:spPr/>
    </dgm:pt>
    <dgm:pt modelId="{CF019857-CF7A-4C2C-A1E1-1DAEF4C4D094}" type="pres">
      <dgm:prSet presAssocID="{A36EA08D-1042-469B-938E-EDEF7DCBFE3A}" presName="sibTrans" presStyleLbl="sibTrans1D1" presStyleIdx="5" presStyleCnt="7"/>
      <dgm:spPr/>
    </dgm:pt>
    <dgm:pt modelId="{A324FB86-0887-42F4-9AF1-8BE26E78063F}" type="pres">
      <dgm:prSet presAssocID="{13992F08-206F-43AB-B400-B708B72F355D}" presName="node" presStyleLbl="node1" presStyleIdx="6" presStyleCnt="7" custScaleX="145367" custRadScaleRad="94916" custRadScaleInc="-25979">
        <dgm:presLayoutVars>
          <dgm:bulletEnabled val="1"/>
        </dgm:presLayoutVars>
      </dgm:prSet>
      <dgm:spPr/>
    </dgm:pt>
    <dgm:pt modelId="{0F00D3CD-B139-4358-8F53-7460B7C4A445}" type="pres">
      <dgm:prSet presAssocID="{13992F08-206F-43AB-B400-B708B72F355D}" presName="spNode" presStyleCnt="0"/>
      <dgm:spPr/>
    </dgm:pt>
    <dgm:pt modelId="{CB820B61-6D00-426C-9226-B52984C25BDD}" type="pres">
      <dgm:prSet presAssocID="{1CD7537D-A608-4898-B555-F5FF09C4B76E}" presName="sibTrans" presStyleLbl="sibTrans1D1" presStyleIdx="6" presStyleCnt="7"/>
      <dgm:spPr>
        <a:custGeom>
          <a:avLst/>
          <a:gdLst/>
          <a:ahLst/>
          <a:cxnLst/>
          <a:rect l="0" t="0" r="0" b="0"/>
          <a:pathLst>
            <a:path>
              <a:moveTo>
                <a:pt x="615931" y="718329"/>
              </a:moveTo>
              <a:arcTo wR="2274943" hR="2274943" stAng="13390566" swAng="675950"/>
            </a:path>
          </a:pathLst>
        </a:custGeom>
      </dgm:spPr>
    </dgm:pt>
  </dgm:ptLst>
  <dgm:cxnLst>
    <dgm:cxn modelId="{833D6B18-2F41-46FD-9E00-2091136E7BB7}" type="presOf" srcId="{BF482726-6C40-4A9B-8CD6-FE5281728580}" destId="{8890544B-FF99-4BBB-80A1-A5A8A0196EEC}" srcOrd="0" destOrd="0" presId="urn:microsoft.com/office/officeart/2005/8/layout/cycle5"/>
    <dgm:cxn modelId="{8AC73419-D56B-418B-BAC1-F8A3839950D4}" type="presOf" srcId="{AE03BBF4-89DC-4082-89E1-735B0492F87D}" destId="{30E880DA-05A3-4177-A958-0187202A3076}" srcOrd="0" destOrd="0" presId="urn:microsoft.com/office/officeart/2005/8/layout/cycle5"/>
    <dgm:cxn modelId="{E41F2C2B-A787-4B06-902C-7624E3826986}" type="presOf" srcId="{B89F7E68-B993-46AA-B3B7-9D199B0836EE}" destId="{9AA39FC0-B4C7-461D-9F6E-A3D477A490BF}" srcOrd="0" destOrd="0" presId="urn:microsoft.com/office/officeart/2005/8/layout/cycle5"/>
    <dgm:cxn modelId="{F3F11837-A755-4CB6-95C0-3ED0F532711B}" srcId="{61252563-B236-4ADE-9E75-4BAB712E3DA4}" destId="{7A4B885D-3B53-4A3E-A91B-9F2C15CA1AC4}" srcOrd="0" destOrd="0" parTransId="{865E14D4-2705-419D-A46C-D94E5D928D24}" sibTransId="{016C6765-D80A-4D9E-A819-AF000A32739C}"/>
    <dgm:cxn modelId="{D320A946-6DCB-480C-8C8D-2686D0CD1EB2}" type="presOf" srcId="{47B9C748-2AE7-4095-98E6-7344BE095407}" destId="{3CE4407E-F281-46EA-8AC6-D5D8F4E03053}" srcOrd="0" destOrd="0" presId="urn:microsoft.com/office/officeart/2005/8/layout/cycle5"/>
    <dgm:cxn modelId="{595B9768-B46D-4D53-B84B-BC686501C53D}" type="presOf" srcId="{13992F08-206F-43AB-B400-B708B72F355D}" destId="{A324FB86-0887-42F4-9AF1-8BE26E78063F}" srcOrd="0" destOrd="0" presId="urn:microsoft.com/office/officeart/2005/8/layout/cycle5"/>
    <dgm:cxn modelId="{2DA5BF48-D739-4DEE-9908-5E06A9BD28E4}" type="presOf" srcId="{A98D95D2-CACD-4DC7-A517-87815515E686}" destId="{9D52454D-0B1E-4D52-9827-89F8426D8F6A}" srcOrd="0" destOrd="0" presId="urn:microsoft.com/office/officeart/2005/8/layout/cycle5"/>
    <dgm:cxn modelId="{1B696D4A-ECD1-4E4B-B176-6779A99B9568}" type="presOf" srcId="{444B064D-519A-49E6-AC9E-1948CE519459}" destId="{D2735B35-C722-45A1-86B7-6E4FBD6810A3}" srcOrd="0" destOrd="0" presId="urn:microsoft.com/office/officeart/2005/8/layout/cycle5"/>
    <dgm:cxn modelId="{49AA774B-AA29-433B-A7F5-2123543D2CBA}" srcId="{61252563-B236-4ADE-9E75-4BAB712E3DA4}" destId="{13992F08-206F-43AB-B400-B708B72F355D}" srcOrd="6" destOrd="0" parTransId="{F5E038BA-A2FF-4F29-AB8A-1DD0EE962515}" sibTransId="{1CD7537D-A608-4898-B555-F5FF09C4B76E}"/>
    <dgm:cxn modelId="{F48DA94C-A00E-4D84-BA30-79C75D0B0292}" srcId="{61252563-B236-4ADE-9E75-4BAB712E3DA4}" destId="{444B064D-519A-49E6-AC9E-1948CE519459}" srcOrd="1" destOrd="0" parTransId="{04BF9420-E834-4B39-BA40-CFDC59467A2C}" sibTransId="{B89F7E68-B993-46AA-B3B7-9D199B0836EE}"/>
    <dgm:cxn modelId="{37FF1F74-65C0-48A4-833E-A86D7B5C8F8F}" type="presOf" srcId="{1CD7537D-A608-4898-B555-F5FF09C4B76E}" destId="{CB820B61-6D00-426C-9226-B52984C25BDD}" srcOrd="0" destOrd="0" presId="urn:microsoft.com/office/officeart/2005/8/layout/cycle5"/>
    <dgm:cxn modelId="{EABF8F77-ACF9-426E-88FB-6907BE397507}" srcId="{61252563-B236-4ADE-9E75-4BAB712E3DA4}" destId="{AE03BBF4-89DC-4082-89E1-735B0492F87D}" srcOrd="3" destOrd="0" parTransId="{B34E50F1-E042-49E3-916E-A126325972E4}" sibTransId="{A98D95D2-CACD-4DC7-A517-87815515E686}"/>
    <dgm:cxn modelId="{F11A8458-BED5-4979-BA85-943DF401F6D7}" type="presOf" srcId="{7A4B885D-3B53-4A3E-A91B-9F2C15CA1AC4}" destId="{1B3FAFF2-F99F-40BE-85B2-62FD5B8908C2}" srcOrd="0" destOrd="0" presId="urn:microsoft.com/office/officeart/2005/8/layout/cycle5"/>
    <dgm:cxn modelId="{839F6994-56B0-407B-BD70-C680715F199F}" type="presOf" srcId="{016C6765-D80A-4D9E-A819-AF000A32739C}" destId="{A48D1425-41F3-484E-BAB5-1D55DDAF1AC8}" srcOrd="0" destOrd="0" presId="urn:microsoft.com/office/officeart/2005/8/layout/cycle5"/>
    <dgm:cxn modelId="{109D2097-464B-4B45-91F6-4E2F1427D37D}" srcId="{61252563-B236-4ADE-9E75-4BAB712E3DA4}" destId="{B1705B3F-A672-45C8-8987-C0F2566909B7}" srcOrd="2" destOrd="0" parTransId="{4075DADB-001B-41E9-902A-118F1987A100}" sibTransId="{8B5A3BDF-1582-4021-9985-ACB2FE516456}"/>
    <dgm:cxn modelId="{3CAD13A7-C922-4335-B2D2-2063C8490720}" type="presOf" srcId="{8B5A3BDF-1582-4021-9985-ACB2FE516456}" destId="{7FA6EB32-3E86-40E0-8427-038EC70FBC64}" srcOrd="0" destOrd="0" presId="urn:microsoft.com/office/officeart/2005/8/layout/cycle5"/>
    <dgm:cxn modelId="{87F7F3AB-3142-4872-97B1-EB62D789C221}" type="presOf" srcId="{A36EA08D-1042-469B-938E-EDEF7DCBFE3A}" destId="{CF019857-CF7A-4C2C-A1E1-1DAEF4C4D094}" srcOrd="0" destOrd="0" presId="urn:microsoft.com/office/officeart/2005/8/layout/cycle5"/>
    <dgm:cxn modelId="{79DC2CB5-56BD-437A-B0A5-BB40BEEBC962}" srcId="{61252563-B236-4ADE-9E75-4BAB712E3DA4}" destId="{9927A39B-8C11-4484-B05C-19BE6BDE1E80}" srcOrd="5" destOrd="0" parTransId="{74860E9C-A6A5-4901-8208-13DC45D0E260}" sibTransId="{A36EA08D-1042-469B-938E-EDEF7DCBFE3A}"/>
    <dgm:cxn modelId="{06E434C7-B797-4F81-9BF4-9E86FA39D4A6}" type="presOf" srcId="{61252563-B236-4ADE-9E75-4BAB712E3DA4}" destId="{3996B589-0787-4F5E-833D-5ECF690B5039}" srcOrd="0" destOrd="0" presId="urn:microsoft.com/office/officeart/2005/8/layout/cycle5"/>
    <dgm:cxn modelId="{38809AE9-D697-4522-B2FB-FEFD67B48F6E}" type="presOf" srcId="{9927A39B-8C11-4484-B05C-19BE6BDE1E80}" destId="{8BBD0D40-6D01-4F87-BE08-A8D5AD798432}" srcOrd="0" destOrd="0" presId="urn:microsoft.com/office/officeart/2005/8/layout/cycle5"/>
    <dgm:cxn modelId="{FF3CECFC-821D-48A0-BD76-0B34E3D0EBD0}" srcId="{61252563-B236-4ADE-9E75-4BAB712E3DA4}" destId="{BF482726-6C40-4A9B-8CD6-FE5281728580}" srcOrd="4" destOrd="0" parTransId="{9038EDFC-997A-4DA6-B947-8DAA3DB91EA1}" sibTransId="{47B9C748-2AE7-4095-98E6-7344BE095407}"/>
    <dgm:cxn modelId="{52CC27FE-3FEF-479C-B1FD-227CB6602753}" type="presOf" srcId="{B1705B3F-A672-45C8-8987-C0F2566909B7}" destId="{5F63ABAB-A43A-4102-A91D-6C829DCDEF66}" srcOrd="0" destOrd="0" presId="urn:microsoft.com/office/officeart/2005/8/layout/cycle5"/>
    <dgm:cxn modelId="{11F833BD-3ED7-4D33-96CA-B61EAE920B8C}" type="presParOf" srcId="{3996B589-0787-4F5E-833D-5ECF690B5039}" destId="{1B3FAFF2-F99F-40BE-85B2-62FD5B8908C2}" srcOrd="0" destOrd="0" presId="urn:microsoft.com/office/officeart/2005/8/layout/cycle5"/>
    <dgm:cxn modelId="{85903BB0-B9BE-4B7B-BDF6-5405EE9E2F25}" type="presParOf" srcId="{3996B589-0787-4F5E-833D-5ECF690B5039}" destId="{3B5CE611-802F-431E-8E31-771815A45B3B}" srcOrd="1" destOrd="0" presId="urn:microsoft.com/office/officeart/2005/8/layout/cycle5"/>
    <dgm:cxn modelId="{A339367D-962B-48E0-B0E8-561018B25A31}" type="presParOf" srcId="{3996B589-0787-4F5E-833D-5ECF690B5039}" destId="{A48D1425-41F3-484E-BAB5-1D55DDAF1AC8}" srcOrd="2" destOrd="0" presId="urn:microsoft.com/office/officeart/2005/8/layout/cycle5"/>
    <dgm:cxn modelId="{234C7736-FDCF-49B8-BA06-C5F512C6FC26}" type="presParOf" srcId="{3996B589-0787-4F5E-833D-5ECF690B5039}" destId="{D2735B35-C722-45A1-86B7-6E4FBD6810A3}" srcOrd="3" destOrd="0" presId="urn:microsoft.com/office/officeart/2005/8/layout/cycle5"/>
    <dgm:cxn modelId="{AF92270B-654A-4B33-8EDD-3D5C01526180}" type="presParOf" srcId="{3996B589-0787-4F5E-833D-5ECF690B5039}" destId="{4DA5675E-5D78-4273-A06E-11A8275C7620}" srcOrd="4" destOrd="0" presId="urn:microsoft.com/office/officeart/2005/8/layout/cycle5"/>
    <dgm:cxn modelId="{FF5675C8-51B9-4964-9AC1-2504FAA5A5E5}" type="presParOf" srcId="{3996B589-0787-4F5E-833D-5ECF690B5039}" destId="{9AA39FC0-B4C7-461D-9F6E-A3D477A490BF}" srcOrd="5" destOrd="0" presId="urn:microsoft.com/office/officeart/2005/8/layout/cycle5"/>
    <dgm:cxn modelId="{F93D39DA-149B-4EEC-9370-874116E96D04}" type="presParOf" srcId="{3996B589-0787-4F5E-833D-5ECF690B5039}" destId="{5F63ABAB-A43A-4102-A91D-6C829DCDEF66}" srcOrd="6" destOrd="0" presId="urn:microsoft.com/office/officeart/2005/8/layout/cycle5"/>
    <dgm:cxn modelId="{BA7D69C4-6143-44B9-A0E4-4C67AC5A82AB}" type="presParOf" srcId="{3996B589-0787-4F5E-833D-5ECF690B5039}" destId="{03DA51F7-893C-4E29-B1D6-CF619838C7D6}" srcOrd="7" destOrd="0" presId="urn:microsoft.com/office/officeart/2005/8/layout/cycle5"/>
    <dgm:cxn modelId="{36A712FF-44E4-4199-83F9-54D3289DEC65}" type="presParOf" srcId="{3996B589-0787-4F5E-833D-5ECF690B5039}" destId="{7FA6EB32-3E86-40E0-8427-038EC70FBC64}" srcOrd="8" destOrd="0" presId="urn:microsoft.com/office/officeart/2005/8/layout/cycle5"/>
    <dgm:cxn modelId="{E2971CDF-6CDD-4721-8065-CBB736EDFE5A}" type="presParOf" srcId="{3996B589-0787-4F5E-833D-5ECF690B5039}" destId="{30E880DA-05A3-4177-A958-0187202A3076}" srcOrd="9" destOrd="0" presId="urn:microsoft.com/office/officeart/2005/8/layout/cycle5"/>
    <dgm:cxn modelId="{2496BB49-E10C-49D0-B1BF-EE9C7C9627D6}" type="presParOf" srcId="{3996B589-0787-4F5E-833D-5ECF690B5039}" destId="{B362E9D9-A4DD-4125-BA2C-0E19469B2A49}" srcOrd="10" destOrd="0" presId="urn:microsoft.com/office/officeart/2005/8/layout/cycle5"/>
    <dgm:cxn modelId="{108277E6-04FC-4CA6-A94C-8A3529607A36}" type="presParOf" srcId="{3996B589-0787-4F5E-833D-5ECF690B5039}" destId="{9D52454D-0B1E-4D52-9827-89F8426D8F6A}" srcOrd="11" destOrd="0" presId="urn:microsoft.com/office/officeart/2005/8/layout/cycle5"/>
    <dgm:cxn modelId="{3E70101C-D117-4E4D-90CB-C70FE568B825}" type="presParOf" srcId="{3996B589-0787-4F5E-833D-5ECF690B5039}" destId="{8890544B-FF99-4BBB-80A1-A5A8A0196EEC}" srcOrd="12" destOrd="0" presId="urn:microsoft.com/office/officeart/2005/8/layout/cycle5"/>
    <dgm:cxn modelId="{D61AB586-EDB5-4B60-A75F-51B528EA9B62}" type="presParOf" srcId="{3996B589-0787-4F5E-833D-5ECF690B5039}" destId="{CD1D0687-5CC0-44E9-98A3-8CC9A006DA3F}" srcOrd="13" destOrd="0" presId="urn:microsoft.com/office/officeart/2005/8/layout/cycle5"/>
    <dgm:cxn modelId="{E461C00E-6369-4EE8-8C99-CBFD90CD4097}" type="presParOf" srcId="{3996B589-0787-4F5E-833D-5ECF690B5039}" destId="{3CE4407E-F281-46EA-8AC6-D5D8F4E03053}" srcOrd="14" destOrd="0" presId="urn:microsoft.com/office/officeart/2005/8/layout/cycle5"/>
    <dgm:cxn modelId="{13A59BAD-E085-42E8-AB25-4A7F5975879C}" type="presParOf" srcId="{3996B589-0787-4F5E-833D-5ECF690B5039}" destId="{8BBD0D40-6D01-4F87-BE08-A8D5AD798432}" srcOrd="15" destOrd="0" presId="urn:microsoft.com/office/officeart/2005/8/layout/cycle5"/>
    <dgm:cxn modelId="{D1D9A32D-F301-419F-9C21-C0A8B0782146}" type="presParOf" srcId="{3996B589-0787-4F5E-833D-5ECF690B5039}" destId="{0C12F68B-64E6-4AD3-A7CC-99ED25F92EB6}" srcOrd="16" destOrd="0" presId="urn:microsoft.com/office/officeart/2005/8/layout/cycle5"/>
    <dgm:cxn modelId="{F6B5CE8F-046B-4C39-8F38-316070A8FF3B}" type="presParOf" srcId="{3996B589-0787-4F5E-833D-5ECF690B5039}" destId="{CF019857-CF7A-4C2C-A1E1-1DAEF4C4D094}" srcOrd="17" destOrd="0" presId="urn:microsoft.com/office/officeart/2005/8/layout/cycle5"/>
    <dgm:cxn modelId="{820D30F4-7DD1-464B-A198-9C4E281F3C33}" type="presParOf" srcId="{3996B589-0787-4F5E-833D-5ECF690B5039}" destId="{A324FB86-0887-42F4-9AF1-8BE26E78063F}" srcOrd="18" destOrd="0" presId="urn:microsoft.com/office/officeart/2005/8/layout/cycle5"/>
    <dgm:cxn modelId="{4B0ABBB8-2317-4ADB-A8BF-64E2218734E6}" type="presParOf" srcId="{3996B589-0787-4F5E-833D-5ECF690B5039}" destId="{0F00D3CD-B139-4358-8F53-7460B7C4A445}" srcOrd="19" destOrd="0" presId="urn:microsoft.com/office/officeart/2005/8/layout/cycle5"/>
    <dgm:cxn modelId="{6BB1D695-E6EE-47AA-B258-DBF829C15893}" type="presParOf" srcId="{3996B589-0787-4F5E-833D-5ECF690B5039}" destId="{CB820B61-6D00-426C-9226-B52984C25BDD}" srcOrd="20" destOrd="0" presId="urn:microsoft.com/office/officeart/2005/8/layout/cycle5"/>
  </dgm:cxnLst>
  <dgm:bg>
    <a:solidFill>
      <a:srgbClr val="E6E6E6"/>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FAFF2-F99F-40BE-85B2-62FD5B8908C2}">
      <dsp:nvSpPr>
        <dsp:cNvPr id="0" name=""/>
        <dsp:cNvSpPr/>
      </dsp:nvSpPr>
      <dsp:spPr>
        <a:xfrm>
          <a:off x="1583330" y="1627"/>
          <a:ext cx="1290023" cy="576124"/>
        </a:xfrm>
        <a:prstGeom prst="roundRect">
          <a:avLst/>
        </a:prstGeom>
        <a:solidFill>
          <a:srgbClr val="C96731"/>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000000"/>
              </a:solidFill>
              <a:latin typeface="Gill Sans MT" panose="020B0502020104020203"/>
              <a:ea typeface="+mn-ea"/>
              <a:cs typeface="+mn-cs"/>
            </a:rPr>
            <a:t>RECRUITMENT &amp;  PAIRING</a:t>
          </a:r>
          <a:endParaRPr lang="en-US" sz="1300" kern="1200" dirty="0">
            <a:solidFill>
              <a:srgbClr val="000000"/>
            </a:solidFill>
            <a:latin typeface="Gill Sans MT" panose="020B0502020104020203"/>
            <a:ea typeface="+mn-ea"/>
            <a:cs typeface="+mn-cs"/>
          </a:endParaRPr>
        </a:p>
      </dsp:txBody>
      <dsp:txXfrm>
        <a:off x="1611454" y="29751"/>
        <a:ext cx="1233775" cy="519876"/>
      </dsp:txXfrm>
    </dsp:sp>
    <dsp:sp modelId="{A48D1425-41F3-484E-BAB5-1D55DDAF1AC8}">
      <dsp:nvSpPr>
        <dsp:cNvPr id="0" name=""/>
        <dsp:cNvSpPr/>
      </dsp:nvSpPr>
      <dsp:spPr>
        <a:xfrm>
          <a:off x="341982" y="163926"/>
          <a:ext cx="3287169" cy="3287169"/>
        </a:xfrm>
        <a:custGeom>
          <a:avLst/>
          <a:gdLst/>
          <a:ahLst/>
          <a:cxnLst/>
          <a:rect l="0" t="0" r="0" b="0"/>
          <a:pathLst>
            <a:path>
              <a:moveTo>
                <a:pt x="2614232" y="317231"/>
              </a:moveTo>
              <a:arcTo wR="1643584" hR="1643584" stAng="18371838" swAng="634725"/>
            </a:path>
          </a:pathLst>
        </a:custGeom>
        <a:noFill/>
        <a:ln w="6350" cap="flat" cmpd="sng" algn="ctr">
          <a:solidFill>
            <a:srgbClr val="F6A21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D2735B35-C722-45A1-86B7-6E4FBD6810A3}">
      <dsp:nvSpPr>
        <dsp:cNvPr id="0" name=""/>
        <dsp:cNvSpPr/>
      </dsp:nvSpPr>
      <dsp:spPr>
        <a:xfrm>
          <a:off x="2862608" y="757185"/>
          <a:ext cx="1288454" cy="576124"/>
        </a:xfrm>
        <a:prstGeom prst="roundRect">
          <a:avLst/>
        </a:prstGeom>
        <a:solidFill>
          <a:srgbClr val="F49B0A"/>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000000"/>
              </a:solidFill>
              <a:latin typeface="Gill Sans MT" panose="020B0502020104020203"/>
              <a:ea typeface="+mn-ea"/>
              <a:cs typeface="+mn-cs"/>
            </a:rPr>
            <a:t>ORIENTATION</a:t>
          </a:r>
          <a:endParaRPr lang="en-US" sz="1300" kern="1200" dirty="0">
            <a:solidFill>
              <a:srgbClr val="000000"/>
            </a:solidFill>
            <a:latin typeface="Gill Sans MT" panose="020B0502020104020203"/>
            <a:ea typeface="+mn-ea"/>
            <a:cs typeface="+mn-cs"/>
          </a:endParaRPr>
        </a:p>
      </dsp:txBody>
      <dsp:txXfrm>
        <a:off x="2890732" y="785309"/>
        <a:ext cx="1232206" cy="519876"/>
      </dsp:txXfrm>
    </dsp:sp>
    <dsp:sp modelId="{9AA39FC0-B4C7-461D-9F6E-A3D477A490BF}">
      <dsp:nvSpPr>
        <dsp:cNvPr id="0" name=""/>
        <dsp:cNvSpPr/>
      </dsp:nvSpPr>
      <dsp:spPr>
        <a:xfrm>
          <a:off x="557900" y="439657"/>
          <a:ext cx="3287169" cy="3287169"/>
        </a:xfrm>
        <a:custGeom>
          <a:avLst/>
          <a:gdLst/>
          <a:ahLst/>
          <a:cxnLst/>
          <a:rect l="0" t="0" r="0" b="0"/>
          <a:pathLst>
            <a:path>
              <a:moveTo>
                <a:pt x="3159796" y="1009178"/>
              </a:moveTo>
              <a:arcTo wR="1643584" hR="1643584" stAng="20237690" swAng="808057"/>
            </a:path>
          </a:pathLst>
        </a:custGeom>
        <a:noFill/>
        <a:ln w="6350" cap="flat" cmpd="sng" algn="ctr">
          <a:solidFill>
            <a:srgbClr val="F6A21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5F63ABAB-A43A-4102-A91D-6C829DCDEF66}">
      <dsp:nvSpPr>
        <dsp:cNvPr id="0" name=""/>
        <dsp:cNvSpPr/>
      </dsp:nvSpPr>
      <dsp:spPr>
        <a:xfrm>
          <a:off x="3166956" y="1945839"/>
          <a:ext cx="1288454" cy="576124"/>
        </a:xfrm>
        <a:prstGeom prst="roundRect">
          <a:avLst/>
        </a:prstGeom>
        <a:solidFill>
          <a:srgbClr val="E8E3CE">
            <a:lumMod val="75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000000"/>
              </a:solidFill>
              <a:latin typeface="Gill Sans MT" panose="020B0502020104020203"/>
              <a:ea typeface="+mn-ea"/>
              <a:cs typeface="+mn-cs"/>
            </a:rPr>
            <a:t>DRAFT MOU FOR APPROVAL</a:t>
          </a:r>
          <a:endParaRPr lang="en-US" sz="1300" kern="1200" dirty="0">
            <a:solidFill>
              <a:srgbClr val="000000"/>
            </a:solidFill>
            <a:latin typeface="Gill Sans MT" panose="020B0502020104020203"/>
            <a:ea typeface="+mn-ea"/>
            <a:cs typeface="+mn-cs"/>
          </a:endParaRPr>
        </a:p>
      </dsp:txBody>
      <dsp:txXfrm>
        <a:off x="3195080" y="1973963"/>
        <a:ext cx="1232206" cy="519876"/>
      </dsp:txXfrm>
    </dsp:sp>
    <dsp:sp modelId="{7FA6EB32-3E86-40E0-8427-038EC70FBC64}">
      <dsp:nvSpPr>
        <dsp:cNvPr id="0" name=""/>
        <dsp:cNvSpPr/>
      </dsp:nvSpPr>
      <dsp:spPr>
        <a:xfrm>
          <a:off x="445311" y="763179"/>
          <a:ext cx="3287169" cy="3287169"/>
        </a:xfrm>
        <a:custGeom>
          <a:avLst/>
          <a:gdLst/>
          <a:ahLst/>
          <a:cxnLst/>
          <a:rect l="0" t="0" r="0" b="0"/>
          <a:pathLst>
            <a:path>
              <a:moveTo>
                <a:pt x="3269624" y="1883091"/>
              </a:moveTo>
              <a:arcTo wR="1643584" hR="1643584" stAng="502746" swAng="792799"/>
            </a:path>
          </a:pathLst>
        </a:custGeom>
        <a:noFill/>
        <a:ln w="6350" cap="flat" cmpd="sng" algn="ctr">
          <a:solidFill>
            <a:srgbClr val="F6A21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30E880DA-05A3-4177-A958-0187202A3076}">
      <dsp:nvSpPr>
        <dsp:cNvPr id="0" name=""/>
        <dsp:cNvSpPr/>
      </dsp:nvSpPr>
      <dsp:spPr>
        <a:xfrm>
          <a:off x="2596732" y="3126033"/>
          <a:ext cx="1288454" cy="576124"/>
        </a:xfrm>
        <a:prstGeom prst="roundRect">
          <a:avLst/>
        </a:prstGeom>
        <a:solidFill>
          <a:srgbClr val="9CA383"/>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000000"/>
              </a:solidFill>
              <a:latin typeface="Gill Sans MT" panose="020B0502020104020203"/>
              <a:ea typeface="+mn-ea"/>
              <a:cs typeface="+mn-cs"/>
            </a:rPr>
            <a:t>STAKEHOLDER REVIEW PANEL </a:t>
          </a:r>
          <a:endParaRPr lang="en-US" sz="1300" kern="1200" dirty="0">
            <a:solidFill>
              <a:srgbClr val="000000"/>
            </a:solidFill>
            <a:latin typeface="Gill Sans MT" panose="020B0502020104020203"/>
            <a:ea typeface="+mn-ea"/>
            <a:cs typeface="+mn-cs"/>
          </a:endParaRPr>
        </a:p>
      </dsp:txBody>
      <dsp:txXfrm>
        <a:off x="2624856" y="3154157"/>
        <a:ext cx="1232206" cy="519876"/>
      </dsp:txXfrm>
    </dsp:sp>
    <dsp:sp modelId="{9D52454D-0B1E-4D52-9827-89F8426D8F6A}">
      <dsp:nvSpPr>
        <dsp:cNvPr id="0" name=""/>
        <dsp:cNvSpPr/>
      </dsp:nvSpPr>
      <dsp:spPr>
        <a:xfrm>
          <a:off x="768965" y="414555"/>
          <a:ext cx="3287169" cy="3287169"/>
        </a:xfrm>
        <a:custGeom>
          <a:avLst/>
          <a:gdLst/>
          <a:ahLst/>
          <a:cxnLst/>
          <a:rect l="0" t="0" r="0" b="0"/>
          <a:pathLst>
            <a:path>
              <a:moveTo>
                <a:pt x="1703845" y="3286064"/>
              </a:moveTo>
              <a:arcTo wR="1643584" hR="1643584" stAng="5273929" swAng="787807"/>
            </a:path>
          </a:pathLst>
        </a:custGeom>
        <a:noFill/>
        <a:ln w="6350" cap="flat" cmpd="sng" algn="ctr">
          <a:solidFill>
            <a:srgbClr val="F6A21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8890544B-FF99-4BBB-80A1-A5A8A0196EEC}">
      <dsp:nvSpPr>
        <dsp:cNvPr id="0" name=""/>
        <dsp:cNvSpPr/>
      </dsp:nvSpPr>
      <dsp:spPr>
        <a:xfrm>
          <a:off x="688685" y="3126043"/>
          <a:ext cx="1288454" cy="576124"/>
        </a:xfrm>
        <a:prstGeom prst="roundRect">
          <a:avLst/>
        </a:prstGeom>
        <a:solidFill>
          <a:srgbClr val="9BAFB5">
            <a:lumMod val="75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000000"/>
              </a:solidFill>
              <a:latin typeface="Gill Sans MT" panose="020B0502020104020203"/>
              <a:ea typeface="+mn-ea"/>
              <a:cs typeface="+mn-cs"/>
            </a:rPr>
            <a:t>FINAL MOU APPROVAL</a:t>
          </a:r>
          <a:endParaRPr lang="en-US" sz="1300" kern="1200" dirty="0">
            <a:solidFill>
              <a:srgbClr val="000000"/>
            </a:solidFill>
            <a:latin typeface="Gill Sans MT" panose="020B0502020104020203"/>
            <a:ea typeface="+mn-ea"/>
            <a:cs typeface="+mn-cs"/>
          </a:endParaRPr>
        </a:p>
      </dsp:txBody>
      <dsp:txXfrm>
        <a:off x="716809" y="3154167"/>
        <a:ext cx="1232206" cy="519876"/>
      </dsp:txXfrm>
    </dsp:sp>
    <dsp:sp modelId="{3CE4407E-F281-46EA-8AC6-D5D8F4E03053}">
      <dsp:nvSpPr>
        <dsp:cNvPr id="0" name=""/>
        <dsp:cNvSpPr/>
      </dsp:nvSpPr>
      <dsp:spPr>
        <a:xfrm>
          <a:off x="681044" y="547768"/>
          <a:ext cx="3287169" cy="3287169"/>
        </a:xfrm>
        <a:custGeom>
          <a:avLst/>
          <a:gdLst/>
          <a:ahLst/>
          <a:cxnLst/>
          <a:rect l="0" t="0" r="0" b="0"/>
          <a:pathLst>
            <a:path>
              <a:moveTo>
                <a:pt x="223959" y="2471856"/>
              </a:moveTo>
              <a:arcTo wR="1643584" hR="1643584" stAng="8984330" swAng="799837"/>
            </a:path>
          </a:pathLst>
        </a:custGeom>
        <a:noFill/>
        <a:ln w="6350" cap="flat" cmpd="sng" algn="ctr">
          <a:solidFill>
            <a:srgbClr val="F6A21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8BBD0D40-6D01-4F87-BE08-A8D5AD798432}">
      <dsp:nvSpPr>
        <dsp:cNvPr id="0" name=""/>
        <dsp:cNvSpPr/>
      </dsp:nvSpPr>
      <dsp:spPr>
        <a:xfrm>
          <a:off x="-11752" y="1971882"/>
          <a:ext cx="1288454" cy="576124"/>
        </a:xfrm>
        <a:prstGeom prst="roundRect">
          <a:avLst/>
        </a:prstGeom>
        <a:solidFill>
          <a:srgbClr val="A0988C"/>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000000"/>
              </a:solidFill>
              <a:latin typeface="Gill Sans MT" panose="020B0502020104020203"/>
              <a:ea typeface="+mn-ea"/>
              <a:cs typeface="+mn-cs"/>
            </a:rPr>
            <a:t>IMPLEMENT ACTION PLAN</a:t>
          </a:r>
          <a:endParaRPr lang="en-US" sz="1300" kern="1200" dirty="0">
            <a:solidFill>
              <a:srgbClr val="000000"/>
            </a:solidFill>
            <a:latin typeface="Gill Sans MT" panose="020B0502020104020203"/>
            <a:ea typeface="+mn-ea"/>
            <a:cs typeface="+mn-cs"/>
          </a:endParaRPr>
        </a:p>
      </dsp:txBody>
      <dsp:txXfrm>
        <a:off x="16372" y="2000006"/>
        <a:ext cx="1232206" cy="519876"/>
      </dsp:txXfrm>
    </dsp:sp>
    <dsp:sp modelId="{CF019857-CF7A-4C2C-A1E1-1DAEF4C4D094}">
      <dsp:nvSpPr>
        <dsp:cNvPr id="0" name=""/>
        <dsp:cNvSpPr/>
      </dsp:nvSpPr>
      <dsp:spPr>
        <a:xfrm>
          <a:off x="594932" y="453536"/>
          <a:ext cx="3287169" cy="3287169"/>
        </a:xfrm>
        <a:custGeom>
          <a:avLst/>
          <a:gdLst/>
          <a:ahLst/>
          <a:cxnLst/>
          <a:rect l="0" t="0" r="0" b="0"/>
          <a:pathLst>
            <a:path>
              <a:moveTo>
                <a:pt x="19798" y="1389242"/>
              </a:moveTo>
              <a:arcTo wR="1643584" hR="1643584" stAng="11334132" swAng="824801"/>
            </a:path>
          </a:pathLst>
        </a:custGeom>
        <a:noFill/>
        <a:ln w="6350" cap="flat" cmpd="sng" algn="ctr">
          <a:solidFill>
            <a:srgbClr val="F6A21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A324FB86-0887-42F4-9AF1-8BE26E78063F}">
      <dsp:nvSpPr>
        <dsp:cNvPr id="0" name=""/>
        <dsp:cNvSpPr/>
      </dsp:nvSpPr>
      <dsp:spPr>
        <a:xfrm>
          <a:off x="286082" y="770202"/>
          <a:ext cx="1288454" cy="576124"/>
        </a:xfrm>
        <a:prstGeom prst="roundRect">
          <a:avLst/>
        </a:prstGeom>
        <a:solidFill>
          <a:srgbClr val="9BAFB5"/>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000000"/>
              </a:solidFill>
              <a:latin typeface="Gill Sans MT" panose="020B0502020104020203"/>
              <a:ea typeface="+mn-ea"/>
              <a:cs typeface="+mn-cs"/>
            </a:rPr>
            <a:t>MONITORING</a:t>
          </a:r>
          <a:endParaRPr lang="en-US" sz="1300" kern="1200" dirty="0">
            <a:solidFill>
              <a:srgbClr val="000000"/>
            </a:solidFill>
            <a:latin typeface="Gill Sans MT" panose="020B0502020104020203"/>
            <a:ea typeface="+mn-ea"/>
            <a:cs typeface="+mn-cs"/>
          </a:endParaRPr>
        </a:p>
      </dsp:txBody>
      <dsp:txXfrm>
        <a:off x="314206" y="798326"/>
        <a:ext cx="1232206" cy="519876"/>
      </dsp:txXfrm>
    </dsp:sp>
    <dsp:sp modelId="{CB820B61-6D00-426C-9226-B52984C25BDD}">
      <dsp:nvSpPr>
        <dsp:cNvPr id="0" name=""/>
        <dsp:cNvSpPr/>
      </dsp:nvSpPr>
      <dsp:spPr>
        <a:xfrm>
          <a:off x="807819" y="170826"/>
          <a:ext cx="3287169" cy="3287169"/>
        </a:xfrm>
        <a:custGeom>
          <a:avLst/>
          <a:gdLst/>
          <a:ahLst/>
          <a:cxnLst/>
          <a:rect l="0" t="0" r="0" b="0"/>
          <a:pathLst>
            <a:path>
              <a:moveTo>
                <a:pt x="615931" y="718329"/>
              </a:moveTo>
              <a:arcTo wR="2274943" hR="2274943" stAng="13390566" swAng="675950"/>
            </a:path>
          </a:pathLst>
        </a:custGeom>
        <a:noFill/>
        <a:ln w="6350" cap="flat" cmpd="sng" algn="ctr">
          <a:solidFill>
            <a:srgbClr val="F6A21D">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200"/>
            </a:lvl1pPr>
          </a:lstStyle>
          <a:p>
            <a:r>
              <a:rPr lang="en-US"/>
              <a:t>Presentation Title</a:t>
            </a:r>
          </a:p>
        </p:txBody>
      </p:sp>
      <p:sp>
        <p:nvSpPr>
          <p:cNvPr id="3" name="Date Placeholder 2"/>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200"/>
            </a:lvl1pPr>
          </a:lstStyle>
          <a:p>
            <a:fld id="{B57F26A6-6478-434A-8130-8B46218BE89F}" type="datetimeFigureOut">
              <a:rPr lang="en-US" smtClean="0"/>
              <a:t>11/30/2023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200"/>
            </a:lvl1pPr>
          </a:lstStyle>
          <a:p>
            <a:r>
              <a:rPr lang="en-US"/>
              <a:t>Wisconsin Department of Transportation</a:t>
            </a: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200"/>
            </a:lvl1pPr>
          </a:lstStyle>
          <a:p>
            <a:fld id="{EF4D8AD4-E8FC-485C-BDDB-1134A2B67D3A}" type="slidenum">
              <a:rPr lang="en-US" smtClean="0"/>
              <a:t>‹#›</a:t>
            </a:fld>
            <a:endParaRPr lang="en-US"/>
          </a:p>
        </p:txBody>
      </p:sp>
    </p:spTree>
    <p:extLst>
      <p:ext uri="{BB962C8B-B14F-4D97-AF65-F5344CB8AC3E}">
        <p14:creationId xmlns:p14="http://schemas.microsoft.com/office/powerpoint/2010/main" val="4276627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200"/>
            </a:lvl1pPr>
          </a:lstStyle>
          <a:p>
            <a:r>
              <a:rPr lang="en-US"/>
              <a:t>Presentation Title</a:t>
            </a:r>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200"/>
            </a:lvl1pPr>
          </a:lstStyle>
          <a:p>
            <a:fld id="{1184054B-77F8-42CB-99ED-993D29461DD2}" type="datetimeFigureOut">
              <a:rPr lang="en-US" smtClean="0"/>
              <a:t>11/30/2023</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200"/>
            </a:lvl1pPr>
          </a:lstStyle>
          <a:p>
            <a:r>
              <a:rPr lang="en-US"/>
              <a:t>Wisconsin Department of Transportation</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200"/>
            </a:lvl1pPr>
          </a:lstStyle>
          <a:p>
            <a:fld id="{275C5B2A-C6C1-46CD-8323-5F37F4106C05}" type="slidenum">
              <a:rPr lang="en-US" smtClean="0"/>
              <a:t>‹#›</a:t>
            </a:fld>
            <a:endParaRPr lang="en-US"/>
          </a:p>
        </p:txBody>
      </p:sp>
    </p:spTree>
    <p:extLst>
      <p:ext uri="{BB962C8B-B14F-4D97-AF65-F5344CB8AC3E}">
        <p14:creationId xmlns:p14="http://schemas.microsoft.com/office/powerpoint/2010/main" val="3011470480"/>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wplatt.edu/department/highway-technician-certification-progra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isconsindot.gov/hccidocs/contracting-info/asp-1.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bedi.cbgwi.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just"/>
            <a:r>
              <a:rPr lang="en-US" sz="1400" dirty="0"/>
              <a:t>Welcome to the Wisconsin Department of Transportation DBE Support Services presentation.  I am Rosalind Roberson, the DBE Support Services Coordinator.  In this presentation you will learn about services available to DBE firms currently doing business with WisDOT and certified DBEs new to highway contracting. </a:t>
            </a:r>
            <a:endParaRPr lang="en-US" dirty="0"/>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1</a:t>
            </a:fld>
            <a:endParaRPr lang="en-US"/>
          </a:p>
        </p:txBody>
      </p:sp>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2209988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963" y="4372292"/>
            <a:ext cx="5608320" cy="3660458"/>
          </a:xfrm>
        </p:spPr>
        <p:txBody>
          <a:bodyPr/>
          <a:lstStyle/>
          <a:p>
            <a:pPr algn="just"/>
            <a:r>
              <a:rPr lang="en-US" dirty="0"/>
              <a:t>OBOEC publishes several newsletters to keep DBEs, primes, trucking and the highway construction community informed on activities in the DBE Program and the Department.  For instance, The DBE Reporter is published quarterly with information on the most recent DBE goal attainment numbers, newly certified DBE firms, DBE Profiles and upcoming events.  The Bid Letting Update is a monthly newsletter that highlights bid reminders, Good Faith Effort and prime and project spotlights. We also have a newsletter for Trucking companies called Truck Talk.  Go to the newsletter webpage for all information reported during the year.  You will also see the DBE Alert emails announcing information specific on project lets for subcontracting opportunities, trainings and networking events sponsored by industry professionals.   </a:t>
            </a:r>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10</a:t>
            </a:fld>
            <a:endParaRPr lang="en-US"/>
          </a:p>
        </p:txBody>
      </p:sp>
    </p:spTree>
    <p:extLst>
      <p:ext uri="{BB962C8B-B14F-4D97-AF65-F5344CB8AC3E}">
        <p14:creationId xmlns:p14="http://schemas.microsoft.com/office/powerpoint/2010/main" val="2987201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WisDOT’s most beneficial program for growth and development of its DBEs is the Mentor Protégé Program.  WisDOT Mentor Protégé Program is designed to facilitate mutually beneficial business relationships among firms interested, ready and willing to compete for contracting opportunities in Wisconsin. It 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ncourages</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proactive teaming efforts with DBE firms on state and federally funded projects​, It i</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ncreases</a:t>
            </a:r>
            <a:r>
              <a:rPr lang="en-US" sz="1800" dirty="0">
                <a:effectLst/>
                <a:latin typeface="Calibri" panose="020F0502020204030204" pitchFamily="34" charset="0"/>
                <a:ea typeface="Calibri" panose="020F0502020204030204" pitchFamily="34" charset="0"/>
                <a:cs typeface="Times New Roman" panose="02020603050405020304" pitchFamily="18" charset="0"/>
              </a:rPr>
              <a:t> opportunities for DBE firms to prime projects​ and c</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reates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 support structure for DBE firms to pursue, select, win contracts.</a:t>
            </a:r>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11</a:t>
            </a:fld>
            <a:endParaRPr lang="en-US"/>
          </a:p>
        </p:txBody>
      </p:sp>
    </p:spTree>
    <p:extLst>
      <p:ext uri="{BB962C8B-B14F-4D97-AF65-F5344CB8AC3E}">
        <p14:creationId xmlns:p14="http://schemas.microsoft.com/office/powerpoint/2010/main" val="2359885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Primes participating in the WisDOT Mentor Protégé program allows them to share their expertise and resources to create a stronger economy with a more competitive business environment. Other benefits for primes include the potential for reimbursement for training and name recognition as a WisDOT Small Business Development Mentor.  The protégé receives structured business development from a valued WisDOT prime contractor or consultant firm to include an insider’s perspective on best practices.  After a match is made, the process starts with an orientation which introduces the prime and DBE to the parameters of the program.  If the pair agrees to work together, a memorandum of understanding is signed by the mentor, protégé, DBE Program staff.    When the final MOU is approved, the pair completes and submits an action plan that includes training goals and objectives agreed upon by the pair during the development of their MOU. The Mentor/Protégé MOU will remain in effect for two years with an option to extend the relationship for another two years.  For more information on how you can participate in the WisDOT Mentor Protégé Program click on the brochure to review how this program can benefit you as a prime/mentor or as a DBE/protégé. </a:t>
            </a:r>
          </a:p>
          <a:p>
            <a:endParaRPr lang="en-US" dirty="0"/>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12</a:t>
            </a:fld>
            <a:endParaRPr lang="en-US"/>
          </a:p>
        </p:txBody>
      </p:sp>
    </p:spTree>
    <p:extLst>
      <p:ext uri="{BB962C8B-B14F-4D97-AF65-F5344CB8AC3E}">
        <p14:creationId xmlns:p14="http://schemas.microsoft.com/office/powerpoint/2010/main" val="4025705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None/>
              <a:defRPr/>
            </a:pPr>
            <a:r>
              <a:rPr kumimoji="0" lang="en-US" sz="1200" i="0" u="none" strike="noStrike" kern="1200" cap="none" spc="0" normalizeH="0" baseline="0" noProof="0" dirty="0">
                <a:ln>
                  <a:noFill/>
                </a:ln>
                <a:solidFill>
                  <a:schemeClr val="tx1"/>
                </a:solidFill>
                <a:effectLst/>
                <a:uLnTx/>
                <a:uFillTx/>
                <a:latin typeface="+mn-lt"/>
                <a:ea typeface="+mn-ea"/>
                <a:cs typeface="Calibri" panose="020F0502020204030204"/>
              </a:rPr>
              <a:t>DBE Coaching is another option for a prime to assist a </a:t>
            </a:r>
            <a:r>
              <a:rPr lang="en-US" dirty="0">
                <a:cs typeface="Calibri" panose="020F0502020204030204"/>
              </a:rPr>
              <a:t>DBE without a formal MOU agreement.  </a:t>
            </a:r>
            <a:r>
              <a:rPr kumimoji="0" lang="en-US" sz="1200" i="0" u="none" strike="noStrike" kern="1200" cap="none" spc="0" normalizeH="0" baseline="0" noProof="0" dirty="0">
                <a:ln>
                  <a:noFill/>
                </a:ln>
                <a:solidFill>
                  <a:schemeClr val="tx1"/>
                </a:solidFill>
                <a:effectLst/>
                <a:uLnTx/>
                <a:uFillTx/>
                <a:latin typeface="+mn-lt"/>
                <a:ea typeface="+mn-ea"/>
                <a:cs typeface="Calibri" panose="020F0502020204030204"/>
              </a:rPr>
              <a:t>DBE Coaching is an informal and short-term relationship between the DBE and prime.  Upon request a </a:t>
            </a:r>
            <a:r>
              <a:rPr lang="en-US" sz="1200" dirty="0">
                <a:solidFill>
                  <a:schemeClr val="tx1"/>
                </a:solidFill>
                <a:latin typeface="+mn-lt"/>
                <a:cs typeface="Calibri" panose="020F0502020204030204"/>
              </a:rPr>
              <a:t>DBE is assigned a support services consultant or DOT prime contractor to help the DBE advance in their trade by teaching new skills and strengthening existing skills.    A</a:t>
            </a:r>
            <a:r>
              <a:rPr kumimoji="0" lang="en-US" sz="1200" i="0" u="none" strike="noStrike" kern="1200" cap="none" spc="0" normalizeH="0" baseline="0" noProof="0" dirty="0">
                <a:ln>
                  <a:noFill/>
                </a:ln>
                <a:solidFill>
                  <a:schemeClr val="tx1"/>
                </a:solidFill>
                <a:effectLst/>
                <a:uLnTx/>
                <a:uFillTx/>
                <a:latin typeface="+mn-lt"/>
                <a:ea typeface="+mn-ea"/>
                <a:cs typeface="Calibri" panose="020F0502020204030204"/>
              </a:rPr>
              <a:t>n action plan is developed </a:t>
            </a:r>
            <a:r>
              <a:rPr lang="en-US" dirty="0">
                <a:cs typeface="Calibri" panose="020F0502020204030204"/>
              </a:rPr>
              <a:t>to track the DBE’s skill develop and performance to achieve successful outcomes on WisDOT projects.  Click on the DBE Coaching flyer to learn more. </a:t>
            </a:r>
            <a:endParaRPr kumimoji="0" lang="en-US" sz="1200" i="0" u="none" strike="noStrike" kern="1200" cap="none" spc="0" normalizeH="0" baseline="0" noProof="0" dirty="0">
              <a:ln>
                <a:noFill/>
              </a:ln>
              <a:solidFill>
                <a:schemeClr val="tx1"/>
              </a:solidFill>
              <a:effectLst/>
              <a:uLnTx/>
              <a:uFillTx/>
              <a:latin typeface="+mn-lt"/>
              <a:ea typeface="+mn-ea"/>
              <a:cs typeface="Calibri" panose="020F0502020204030204"/>
            </a:endParaRPr>
          </a:p>
          <a:p>
            <a:endParaRPr lang="en-US" dirty="0"/>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13</a:t>
            </a:fld>
            <a:endParaRPr lang="en-US"/>
          </a:p>
        </p:txBody>
      </p:sp>
    </p:spTree>
    <p:extLst>
      <p:ext uri="{BB962C8B-B14F-4D97-AF65-F5344CB8AC3E}">
        <p14:creationId xmlns:p14="http://schemas.microsoft.com/office/powerpoint/2010/main" val="2308367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defRPr/>
            </a:pPr>
            <a:r>
              <a:rPr lang="en-US" dirty="0">
                <a:solidFill>
                  <a:schemeClr val="tx1"/>
                </a:solidFill>
                <a:latin typeface="+mn-lt"/>
              </a:rPr>
              <a:t>The WisDOT Loan mobilization guaranty program is designed to assist DBE firms with working capital to mobilize their subcontracts with primes on DOT projects.</a:t>
            </a:r>
            <a:r>
              <a:rPr lang="en-US" dirty="0"/>
              <a:t> </a:t>
            </a:r>
            <a:r>
              <a:rPr lang="en-US" dirty="0">
                <a:solidFill>
                  <a:schemeClr val="tx1"/>
                </a:solidFill>
                <a:latin typeface="+mn-lt"/>
              </a:rPr>
              <a:t> A </a:t>
            </a:r>
            <a:r>
              <a:rPr lang="en-US" dirty="0">
                <a:solidFill>
                  <a:schemeClr val="tx1"/>
                </a:solidFill>
                <a:latin typeface="+mn-lt"/>
                <a:cs typeface="Calibri" panose="020F0502020204030204"/>
              </a:rPr>
              <a:t>DOT contract is </a:t>
            </a:r>
            <a:r>
              <a:rPr lang="en-US" dirty="0">
                <a:cs typeface="Calibri" panose="020F0502020204030204"/>
              </a:rPr>
              <a:t>a requirement</a:t>
            </a:r>
            <a:r>
              <a:rPr lang="en-US" dirty="0">
                <a:solidFill>
                  <a:schemeClr val="tx1"/>
                </a:solidFill>
                <a:latin typeface="+mn-lt"/>
                <a:cs typeface="Calibri" panose="020F0502020204030204"/>
              </a:rPr>
              <a:t> to begin the process. The DBE qualifies </a:t>
            </a:r>
            <a:r>
              <a:rPr lang="en-US" dirty="0">
                <a:cs typeface="Calibri" panose="020F0502020204030204"/>
              </a:rPr>
              <a:t>for </a:t>
            </a:r>
            <a:r>
              <a:rPr lang="en-US" dirty="0">
                <a:solidFill>
                  <a:schemeClr val="tx1"/>
                </a:solidFill>
                <a:latin typeface="+mn-lt"/>
              </a:rPr>
              <a:t>50% of the contract </a:t>
            </a:r>
            <a:r>
              <a:rPr lang="en-US" dirty="0"/>
              <a:t>dollar amount</a:t>
            </a:r>
            <a:r>
              <a:rPr lang="en-US" dirty="0">
                <a:solidFill>
                  <a:schemeClr val="tx1"/>
                </a:solidFill>
                <a:latin typeface="+mn-lt"/>
              </a:rPr>
              <a:t>.</a:t>
            </a:r>
            <a:r>
              <a:rPr lang="en-US" dirty="0"/>
              <a:t> </a:t>
            </a:r>
            <a:r>
              <a:rPr lang="en-US" dirty="0">
                <a:solidFill>
                  <a:schemeClr val="tx1"/>
                </a:solidFill>
                <a:latin typeface="+mn-lt"/>
              </a:rPr>
              <a:t> Once approved</a:t>
            </a:r>
            <a:r>
              <a:rPr lang="en-US" dirty="0"/>
              <a:t> by a bank of choice</a:t>
            </a:r>
            <a:r>
              <a:rPr lang="en-US" dirty="0">
                <a:solidFill>
                  <a:schemeClr val="tx1"/>
                </a:solidFill>
                <a:latin typeface="+mn-lt"/>
              </a:rPr>
              <a:t>, a 90% guaranty on the loan is offered</a:t>
            </a:r>
            <a:r>
              <a:rPr lang="en-US" dirty="0"/>
              <a:t> to bank on behalf of the DBE</a:t>
            </a:r>
            <a:r>
              <a:rPr lang="en-US" dirty="0">
                <a:solidFill>
                  <a:schemeClr val="tx1"/>
                </a:solidFill>
                <a:latin typeface="+mn-lt"/>
              </a:rPr>
              <a:t>.</a:t>
            </a:r>
            <a:r>
              <a:rPr lang="en-US" dirty="0"/>
              <a:t> </a:t>
            </a:r>
            <a:r>
              <a:rPr lang="en-US" dirty="0">
                <a:solidFill>
                  <a:schemeClr val="tx1"/>
                </a:solidFill>
                <a:latin typeface="+mn-lt"/>
              </a:rPr>
              <a:t> Joint paychecks are </a:t>
            </a:r>
            <a:r>
              <a:rPr lang="en-US" dirty="0"/>
              <a:t>prepared and issued</a:t>
            </a:r>
            <a:r>
              <a:rPr lang="en-US" dirty="0">
                <a:solidFill>
                  <a:schemeClr val="tx1"/>
                </a:solidFill>
                <a:latin typeface="+mn-lt"/>
              </a:rPr>
              <a:t> to lender</a:t>
            </a:r>
            <a:r>
              <a:rPr lang="en-US" dirty="0"/>
              <a:t> </a:t>
            </a:r>
            <a:r>
              <a:rPr lang="en-US" dirty="0">
                <a:solidFill>
                  <a:schemeClr val="tx1"/>
                </a:solidFill>
                <a:latin typeface="+mn-lt"/>
              </a:rPr>
              <a:t>and the DBE </a:t>
            </a:r>
            <a:r>
              <a:rPr lang="en-US" dirty="0"/>
              <a:t>is paid a % of the payment until</a:t>
            </a:r>
            <a:r>
              <a:rPr lang="en-US" dirty="0">
                <a:solidFill>
                  <a:schemeClr val="tx1"/>
                </a:solidFill>
                <a:latin typeface="+mn-lt"/>
              </a:rPr>
              <a:t> the loan is paid in full.</a:t>
            </a:r>
            <a:r>
              <a:rPr lang="en-US" dirty="0"/>
              <a:t>  </a:t>
            </a:r>
            <a:r>
              <a:rPr lang="en-US" dirty="0">
                <a:solidFill>
                  <a:schemeClr val="tx1"/>
                </a:solidFill>
                <a:latin typeface="+mn-lt"/>
              </a:rPr>
              <a:t>Any Wisconsin bank, </a:t>
            </a:r>
            <a:r>
              <a:rPr lang="en-US" dirty="0"/>
              <a:t>credit union, or CDFI</a:t>
            </a:r>
            <a:r>
              <a:rPr lang="en-US" dirty="0">
                <a:solidFill>
                  <a:schemeClr val="tx1"/>
                </a:solidFill>
                <a:latin typeface="+mn-lt"/>
              </a:rPr>
              <a:t> is eligible to get this guaranty under the program</a:t>
            </a:r>
            <a:r>
              <a:rPr lang="en-US" dirty="0">
                <a:latin typeface="+mn-lt"/>
              </a:rPr>
              <a:t>.</a:t>
            </a:r>
            <a:r>
              <a:rPr lang="en-US" dirty="0"/>
              <a:t>    Click on the brochure to learn more about the WisDOT Loan Mobilization Guaranty Program and Click on the link to the DBE Small Business Resource Guide to see the list of organizations and CDFIs who support small business development in the State of Wisconsin.    </a:t>
            </a:r>
            <a:endParaRPr kumimoji="0" lang="en-US" b="0" i="0" u="none" strike="noStrike" kern="1200" cap="none" spc="0" normalizeH="0" baseline="0" noProof="0" dirty="0">
              <a:ln>
                <a:noFill/>
              </a:ln>
              <a:effectLst/>
              <a:uLnTx/>
              <a:uFillTx/>
              <a:latin typeface="+mn-lt"/>
              <a:ea typeface="+mn-ea"/>
              <a:cs typeface="Calibri" panose="020F0502020204030204"/>
            </a:endParaRPr>
          </a:p>
          <a:p>
            <a:endParaRPr lang="en-US" dirty="0"/>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14</a:t>
            </a:fld>
            <a:endParaRPr lang="en-US"/>
          </a:p>
        </p:txBody>
      </p:sp>
    </p:spTree>
    <p:extLst>
      <p:ext uri="{BB962C8B-B14F-4D97-AF65-F5344CB8AC3E}">
        <p14:creationId xmlns:p14="http://schemas.microsoft.com/office/powerpoint/2010/main" val="701139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dirty="0">
                <a:solidFill>
                  <a:srgbClr val="000000"/>
                </a:solidFill>
                <a:effectLst/>
              </a:rPr>
              <a:t>Through revisions in its specifications and contractual practices, WisDOT has developed quality management program specifications, placing the responsibility of quality control in the hands of the contractor. WisDOT has specified as part of its work provisions that all highway construction materials personnel be qualified through the HTCP Highway Technician Certification Program to sample and test construction materials to ensure the highest quality product is being produced.  </a:t>
            </a:r>
            <a:r>
              <a:rPr lang="en-US" sz="1200" b="0" i="0" dirty="0">
                <a:solidFill>
                  <a:srgbClr val="222222"/>
                </a:solidFill>
                <a:effectLst/>
                <a:latin typeface="+mn-lt"/>
              </a:rPr>
              <a:t>The Highway Technician Certification Program certifies that you have demonstrated abilities to engage in quality control activities in highway work contracted by the Wisconsin Department of Transportation.</a:t>
            </a:r>
            <a:r>
              <a:rPr lang="en-US" dirty="0">
                <a:solidFill>
                  <a:srgbClr val="222222"/>
                </a:solidFill>
                <a:latin typeface="+mn-lt"/>
              </a:rPr>
              <a:t> </a:t>
            </a:r>
            <a:r>
              <a:rPr lang="en-US" sz="1200" b="0" i="0" dirty="0">
                <a:solidFill>
                  <a:srgbClr val="222222"/>
                </a:solidFill>
                <a:effectLst/>
              </a:rPr>
              <a:t>Visit the DBESS</a:t>
            </a:r>
            <a:r>
              <a:rPr lang="en-US" sz="1200" b="0" i="0" u="none" strike="noStrike" dirty="0">
                <a:solidFill>
                  <a:srgbClr val="5252FF"/>
                </a:solidFill>
                <a:effectLst/>
                <a:hlinkClick r:id="rId3"/>
              </a:rPr>
              <a:t> webpage​</a:t>
            </a:r>
            <a:r>
              <a:rPr lang="en-US" sz="1200" b="0" i="0" dirty="0">
                <a:solidFill>
                  <a:srgbClr val="222222"/>
                </a:solidFill>
                <a:effectLst/>
              </a:rPr>
              <a:t> to learn more about the Highway Technician Program and click on the UW Platteville flyer to learn </a:t>
            </a:r>
            <a:r>
              <a:rPr lang="en-US" dirty="0">
                <a:solidFill>
                  <a:srgbClr val="222222"/>
                </a:solidFill>
              </a:rPr>
              <a:t>more about the highway technician courses and the </a:t>
            </a:r>
            <a:r>
              <a:rPr lang="en-US" sz="1200" b="0" i="0" dirty="0">
                <a:solidFill>
                  <a:srgbClr val="222222"/>
                </a:solidFill>
                <a:effectLst/>
              </a:rPr>
              <a:t>registration process. </a:t>
            </a:r>
          </a:p>
          <a:p>
            <a:pPr algn="just"/>
            <a:endParaRPr lang="en-US" sz="1200" b="0" i="0" dirty="0">
              <a:solidFill>
                <a:srgbClr val="222222"/>
              </a:solidFill>
              <a:effectLst/>
            </a:endParaRPr>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15</a:t>
            </a:fld>
            <a:endParaRPr lang="en-US"/>
          </a:p>
        </p:txBody>
      </p:sp>
    </p:spTree>
    <p:extLst>
      <p:ext uri="{BB962C8B-B14F-4D97-AF65-F5344CB8AC3E}">
        <p14:creationId xmlns:p14="http://schemas.microsoft.com/office/powerpoint/2010/main" val="1417870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buClr>
                <a:schemeClr val="tx1"/>
              </a:buClr>
              <a:buSzPts val="2200"/>
            </a:pPr>
            <a:r>
              <a:rPr lang="en-US" sz="1200" b="0" i="0" dirty="0">
                <a:solidFill>
                  <a:srgbClr val="222222"/>
                </a:solidFill>
                <a:effectLst/>
              </a:rPr>
              <a:t>The Highway Construction Skills Training </a:t>
            </a:r>
            <a:r>
              <a:rPr lang="en-US" dirty="0">
                <a:solidFill>
                  <a:srgbClr val="222222"/>
                </a:solidFill>
              </a:rPr>
              <a:t>is </a:t>
            </a:r>
            <a:r>
              <a:rPr lang="en-US" sz="1200" b="0" i="0" dirty="0">
                <a:solidFill>
                  <a:srgbClr val="222222"/>
                </a:solidFill>
                <a:effectLst/>
              </a:rPr>
              <a:t>WisDOT’s Labor Development Program  created </a:t>
            </a:r>
            <a:r>
              <a:rPr lang="en-US" sz="1200" b="0" i="0" u="none" strike="noStrike" dirty="0">
                <a:solidFill>
                  <a:srgbClr val="000000"/>
                </a:solidFill>
                <a:effectLst/>
              </a:rPr>
              <a:t>to supply a diverse workforce on </a:t>
            </a:r>
            <a:r>
              <a:rPr lang="en-US" dirty="0">
                <a:solidFill>
                  <a:srgbClr val="000000"/>
                </a:solidFill>
              </a:rPr>
              <a:t>road</a:t>
            </a:r>
            <a:r>
              <a:rPr lang="en-US" sz="1200" b="0" i="0" u="none" strike="noStrike" dirty="0">
                <a:solidFill>
                  <a:srgbClr val="000000"/>
                </a:solidFill>
                <a:effectLst/>
              </a:rPr>
              <a:t> construction projects.  The labor development program is </a:t>
            </a:r>
            <a:r>
              <a:rPr lang="en-US" sz="1200" b="0" i="0" dirty="0">
                <a:solidFill>
                  <a:srgbClr val="222222"/>
                </a:solidFill>
                <a:effectLst/>
              </a:rPr>
              <a:t>six-weeks of intensive training that prepares workers for careers in road construction.  After completing the </a:t>
            </a:r>
            <a:r>
              <a:rPr lang="en-US" b="0" i="0" dirty="0">
                <a:solidFill>
                  <a:srgbClr val="222222"/>
                </a:solidFill>
                <a:effectLst/>
              </a:rPr>
              <a:t>training program the g</a:t>
            </a:r>
            <a:r>
              <a:rPr lang="en-US" sz="1200" b="0" i="0" dirty="0">
                <a:solidFill>
                  <a:srgbClr val="222222"/>
                </a:solidFill>
                <a:effectLst/>
              </a:rPr>
              <a:t>raduates earn a pre-apprenticeship certificate that qualifies them for journey level construction  training.   </a:t>
            </a:r>
            <a:r>
              <a:rPr lang="en-US" sz="1200" dirty="0"/>
              <a:t>Contractors that hired HCST workers for on-the-job training in DOT work zones become eligible for reimbursements.  See  </a:t>
            </a:r>
            <a:r>
              <a:rPr lang="en-US" sz="1200" dirty="0">
                <a:hlinkClick r:id="rId3"/>
              </a:rPr>
              <a:t>Additional Special Provision (ASP) 1​</a:t>
            </a:r>
            <a:r>
              <a:rPr lang="en-US" sz="1200" dirty="0"/>
              <a:t>. document For more information. Click on the logo to go to the HCST DOT webpage.</a:t>
            </a:r>
            <a:endParaRPr lang="en-US" dirty="0"/>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dirty="0"/>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16</a:t>
            </a:fld>
            <a:endParaRPr lang="en-US"/>
          </a:p>
        </p:txBody>
      </p:sp>
    </p:spTree>
    <p:extLst>
      <p:ext uri="{BB962C8B-B14F-4D97-AF65-F5344CB8AC3E}">
        <p14:creationId xmlns:p14="http://schemas.microsoft.com/office/powerpoint/2010/main" val="2883762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Designed and delivered by industry subject matter experts, the DBE Master Class provides strategic resources for DBEs who are eager to enter the road-paving industry or build capacity to compete for and perform on DOT highway construction projects. The DBE Master Class curriculum include 13 modules that provide industry perspectives, advice, and practical application of the topics shared by industry professionals.  For more information on how to get involve with the construction business group DBE Development Initiative click on the </a:t>
            </a:r>
            <a:r>
              <a:rPr lang="en-US" i="1" dirty="0">
                <a:hlinkClick r:id="rId3"/>
              </a:rPr>
              <a:t>DBE Master Class Video.</a:t>
            </a:r>
            <a:r>
              <a:rPr lang="en-US" i="1" dirty="0"/>
              <a:t> Link  </a:t>
            </a:r>
            <a:endParaRPr lang="en-US" dirty="0"/>
          </a:p>
          <a:p>
            <a:endParaRPr lang="en-US" dirty="0"/>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17</a:t>
            </a:fld>
            <a:endParaRPr lang="en-US"/>
          </a:p>
        </p:txBody>
      </p:sp>
    </p:spTree>
    <p:extLst>
      <p:ext uri="{BB962C8B-B14F-4D97-AF65-F5344CB8AC3E}">
        <p14:creationId xmlns:p14="http://schemas.microsoft.com/office/powerpoint/2010/main" val="3527651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WisDOT Learn Center offers training courses to consultants and contractors to keep the industry informed on trends in heavy highway contracting.   To register and review available trainings click on the realize your potential link to create your account. </a:t>
            </a:r>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18</a:t>
            </a:fld>
            <a:endParaRPr lang="en-US"/>
          </a:p>
        </p:txBody>
      </p:sp>
    </p:spTree>
    <p:extLst>
      <p:ext uri="{BB962C8B-B14F-4D97-AF65-F5344CB8AC3E}">
        <p14:creationId xmlns:p14="http://schemas.microsoft.com/office/powerpoint/2010/main" val="2996939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800"/>
              </a:spcAft>
            </a:pPr>
            <a:r>
              <a:rPr lang="en-US" sz="1400" b="1" dirty="0">
                <a:solidFill>
                  <a:srgbClr val="004C97"/>
                </a:solidFill>
              </a:rPr>
              <a:t>In conclusion WisDOT DBE Support Services is committed to help you . . </a:t>
            </a:r>
            <a:r>
              <a:rPr lang="en-US" sz="1400" dirty="0">
                <a:effectLst/>
              </a:rPr>
              <a:t>Grow your business, Enhance your skills Develop </a:t>
            </a:r>
            <a:r>
              <a:rPr lang="en-US" sz="1400" dirty="0"/>
              <a:t>your relationships </a:t>
            </a:r>
            <a:r>
              <a:rPr lang="en-US" sz="1400" dirty="0">
                <a:effectLst/>
              </a:rPr>
              <a:t>and</a:t>
            </a:r>
            <a:r>
              <a:rPr lang="en-US" sz="1400" dirty="0"/>
              <a:t>  </a:t>
            </a:r>
            <a:r>
              <a:rPr lang="en-US" sz="1400" dirty="0">
                <a:effectLst/>
              </a:rPr>
              <a:t>Build your workforce to become successful in the highway construction industry </a:t>
            </a:r>
          </a:p>
          <a:p>
            <a:endParaRPr lang="en-US" dirty="0"/>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19</a:t>
            </a:fld>
            <a:endParaRPr lang="en-US"/>
          </a:p>
        </p:txBody>
      </p:sp>
    </p:spTree>
    <p:extLst>
      <p:ext uri="{BB962C8B-B14F-4D97-AF65-F5344CB8AC3E}">
        <p14:creationId xmlns:p14="http://schemas.microsoft.com/office/powerpoint/2010/main" val="856801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a:lnSpc>
                <a:spcPct val="90000"/>
              </a:lnSpc>
              <a:spcAft>
                <a:spcPts val="800"/>
              </a:spcAf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primary purpose of providing support to disadvantaged, minority and women-owned enterprises is to facilitate the firms' development into viable, self-sufficient </a:t>
            </a:r>
            <a:r>
              <a:rPr lang="en-US" dirty="0">
                <a:effectLst/>
                <a:latin typeface="Calibri" panose="020F0502020204030204" pitchFamily="34" charset="0"/>
                <a:ea typeface="Calibri" panose="020F0502020204030204" pitchFamily="34" charset="0"/>
                <a:cs typeface="Times New Roman" panose="02020603050405020304" pitchFamily="18" charset="0"/>
              </a:rPr>
              <a:t>Businesses </a:t>
            </a:r>
            <a:r>
              <a:rPr kumimoji="0" lang="en-US" sz="1200" b="0" i="0" u="none" strike="noStrike" kern="1200" cap="none" spc="0" normalizeH="0" baseline="0" noProof="0" dirty="0">
                <a:ln>
                  <a:noFill/>
                </a:ln>
                <a:solidFill>
                  <a:prstClr val="black"/>
                </a:solidFill>
                <a:effectLst/>
                <a:uLnTx/>
                <a:uFillTx/>
                <a:latin typeface="+mn-lt"/>
                <a:ea typeface="+mn-ea"/>
                <a:cs typeface="+mn-cs"/>
              </a:rPr>
              <a:t>capable of competing for, and performing on DOT </a:t>
            </a:r>
            <a:r>
              <a:rPr lang="en-US" dirty="0">
                <a:solidFill>
                  <a:prstClr val="black"/>
                </a:solidFill>
              </a:rPr>
              <a:t>projects thereby increasing their participation in highway contracting.</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2</a:t>
            </a:fld>
            <a:endParaRPr lang="en-US"/>
          </a:p>
        </p:txBody>
      </p:sp>
    </p:spTree>
    <p:extLst>
      <p:ext uri="{BB962C8B-B14F-4D97-AF65-F5344CB8AC3E}">
        <p14:creationId xmlns:p14="http://schemas.microsoft.com/office/powerpoint/2010/main" val="1039748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20</a:t>
            </a:fld>
            <a:endParaRPr lang="en-US"/>
          </a:p>
        </p:txBody>
      </p:sp>
    </p:spTree>
    <p:extLst>
      <p:ext uri="{BB962C8B-B14F-4D97-AF65-F5344CB8AC3E}">
        <p14:creationId xmlns:p14="http://schemas.microsoft.com/office/powerpoint/2010/main" val="3787756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1219200"/>
            <a:ext cx="5578475" cy="3138488"/>
          </a:xfrm>
        </p:spPr>
      </p:sp>
      <p:sp>
        <p:nvSpPr>
          <p:cNvPr id="3" name="Notes Placeholder 2"/>
          <p:cNvSpPr>
            <a:spLocks noGrp="1"/>
          </p:cNvSpPr>
          <p:nvPr>
            <p:ph type="body" idx="1"/>
          </p:nvPr>
        </p:nvSpPr>
        <p:spPr/>
        <p:txBody>
          <a:bodyPr/>
          <a:lstStyle/>
          <a:p>
            <a:r>
              <a:rPr lang="en-US" dirty="0"/>
              <a:t>I will provide a brief overview of the DBE Dedicated Programs and resources established by WisDOT for DBE success on DOT projects. You will also receive information on the various DBE programs and services to include, management and technical assistance,  business growth and development, skill development and common DBE Forms.  Go to the Support Services webpage to download this presentation to access the links reference in each slide.</a:t>
            </a:r>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3</a:t>
            </a:fld>
            <a:endParaRPr lang="en-US"/>
          </a:p>
        </p:txBody>
      </p:sp>
    </p:spTree>
    <p:extLst>
      <p:ext uri="{BB962C8B-B14F-4D97-AF65-F5344CB8AC3E}">
        <p14:creationId xmlns:p14="http://schemas.microsoft.com/office/powerpoint/2010/main" val="2522867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The UCP Directory contains over 1000 DBE firms from various industries throughout Wisconsin and the United States. To see the geographic locations of Wisconsin certified DBEs and WisDOT projects click the link positioned in this slide. Over 50% of the UCP DBEs are located in the SE region of Wisconsin.  Based on the geographic location of these firms the DBE Resource Center is located in Milwaukee at 6150 W. Fond du Lac Ave. The Resource center is open from 8 am to 4 pm for DBE firms who request one-on one consultation. A large conference room for business meetings, computers with internet access, printing and scanning services are available at no cost to the DBE.</a:t>
            </a:r>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4</a:t>
            </a:fld>
            <a:endParaRPr lang="en-US"/>
          </a:p>
        </p:txBody>
      </p:sp>
    </p:spTree>
    <p:extLst>
      <p:ext uri="{BB962C8B-B14F-4D97-AF65-F5344CB8AC3E}">
        <p14:creationId xmlns:p14="http://schemas.microsoft.com/office/powerpoint/2010/main" val="1891149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5663" y="1212850"/>
            <a:ext cx="5578475" cy="3138488"/>
          </a:xfrm>
        </p:spPr>
      </p:sp>
      <p:sp>
        <p:nvSpPr>
          <p:cNvPr id="3" name="Notes Placeholder 2"/>
          <p:cNvSpPr>
            <a:spLocks noGrp="1"/>
          </p:cNvSpPr>
          <p:nvPr>
            <p:ph type="body" idx="1"/>
          </p:nvPr>
        </p:nvSpPr>
        <p:spPr>
          <a:xfrm>
            <a:off x="855662" y="4480243"/>
            <a:ext cx="5578475" cy="3660458"/>
          </a:xfrm>
        </p:spPr>
        <p:txBody>
          <a:bodyPr/>
          <a:lstStyle/>
          <a:p>
            <a:pPr algn="just"/>
            <a:r>
              <a:rPr lang="en-US" dirty="0"/>
              <a:t>DBE Dedicated Programs for sustainability and Success:  To ensure the success of a DBE’s performance on DOT projects WisDOT includes special provisions in a prime’s contract.  Failure to comply with any provision of the DBE regulations will be considered a material breach of contract. DBEs with highway subcontracts are encourage read ASP3 on the implementation of the DBE program. It is imperative that all contractors understand the rules of engagement when subcontracting with a DBE firm to include Good Faith Effort, use of Joint Checks, DBE credit, DBE utilization, and DBE replacement.  Click on the links in this slide to learn more about DBE participation on DOT contracts to include prompt payments and contractor payments. It is also recommended that DBEs and primes be familiar with the DBE program webpages to better understand the DBE Program and other services offered to DBEs and primes for success on highway construction projects.</a:t>
            </a:r>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5</a:t>
            </a:fld>
            <a:endParaRPr lang="en-US"/>
          </a:p>
        </p:txBody>
      </p:sp>
    </p:spTree>
    <p:extLst>
      <p:ext uri="{BB962C8B-B14F-4D97-AF65-F5344CB8AC3E}">
        <p14:creationId xmlns:p14="http://schemas.microsoft.com/office/powerpoint/2010/main" val="3203494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1335088"/>
            <a:ext cx="5578475" cy="3138487"/>
          </a:xfrm>
        </p:spPr>
      </p:sp>
      <p:sp>
        <p:nvSpPr>
          <p:cNvPr id="3" name="Notes Placeholder 2"/>
          <p:cNvSpPr>
            <a:spLocks noGrp="1"/>
          </p:cNvSpPr>
          <p:nvPr>
            <p:ph type="body" idx="1"/>
          </p:nvPr>
        </p:nvSpPr>
        <p:spPr/>
        <p:txBody>
          <a:bodyPr/>
          <a:lstStyle/>
          <a:p>
            <a:endParaRPr lang="en-US" dirty="0"/>
          </a:p>
          <a:p>
            <a:r>
              <a:rPr lang="en-US" dirty="0">
                <a:solidFill>
                  <a:srgbClr val="222222"/>
                </a:solidFill>
                <a:latin typeface="OpenSans-Regular"/>
              </a:rPr>
              <a:t>Management and Technical Assistance: </a:t>
            </a:r>
            <a:r>
              <a:rPr lang="en-US" b="0" i="0" dirty="0">
                <a:solidFill>
                  <a:srgbClr val="222222"/>
                </a:solidFill>
                <a:effectLst/>
                <a:latin typeface="OpenSans-Regular"/>
              </a:rPr>
              <a:t>Professional consultants and industry leaders offer an array of services to assist DBEs.   Businesses new to highway contracting </a:t>
            </a:r>
            <a:r>
              <a:rPr lang="en-US" dirty="0"/>
              <a:t>can meet one-on-one with Support Service consultants to get their business documents organized, evaluate accounting systems, review subcontracts, and enter certified payroll.  Any DBE new to highway construction and seeking support must complete the capacity building assessment to determine your business needs. During your initial consultation, services and workshops are recommended to get you started in the right direction for highway contracting.  You can contact the DBE Support Service office for more information on Business Management and Technical Assistance. </a:t>
            </a:r>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6</a:t>
            </a:fld>
            <a:endParaRPr lang="en-US"/>
          </a:p>
        </p:txBody>
      </p:sp>
    </p:spTree>
    <p:extLst>
      <p:ext uri="{BB962C8B-B14F-4D97-AF65-F5344CB8AC3E}">
        <p14:creationId xmlns:p14="http://schemas.microsoft.com/office/powerpoint/2010/main" val="4279223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easy access to DBE forms and Information the DBE Program has a webpage dedicated to DBE forms you can download and resubmit.  Go to this webpage to if you have changes to your company status, to request a work area expansion, file your no change affidavit and much more.  Click on any of the links in this slide for more information. </a:t>
            </a:r>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7</a:t>
            </a:fld>
            <a:endParaRPr lang="en-US"/>
          </a:p>
        </p:txBody>
      </p:sp>
    </p:spTree>
    <p:extLst>
      <p:ext uri="{BB962C8B-B14F-4D97-AF65-F5344CB8AC3E}">
        <p14:creationId xmlns:p14="http://schemas.microsoft.com/office/powerpoint/2010/main" val="1683857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300"/>
              </a:spcAft>
            </a:pPr>
            <a:r>
              <a:rPr lang="en-US" sz="1100" spc="30" dirty="0">
                <a:effectLst/>
                <a:latin typeface="Calibri" panose="020F0502020204030204" pitchFamily="34" charset="0"/>
                <a:ea typeface="Times New Roman" panose="02020603050405020304" pitchFamily="18" charset="0"/>
                <a:cs typeface="Calibri" panose="020F0502020204030204" pitchFamily="34" charset="0"/>
              </a:rPr>
              <a:t>WisDOT is committed to </a:t>
            </a:r>
            <a:r>
              <a:rPr lang="en-US" sz="1100" spc="30" dirty="0">
                <a:latin typeface="Calibri" panose="020F0502020204030204" pitchFamily="34" charset="0"/>
                <a:ea typeface="Times New Roman" panose="02020603050405020304" pitchFamily="18" charset="0"/>
                <a:cs typeface="Calibri" panose="020F0502020204030204" pitchFamily="34" charset="0"/>
              </a:rPr>
              <a:t>the growth and development of a diverse contracting environment.  The Office of Business Opportunity and Equity Compliance has organized programs, networking events and stakeholder meetings to ensure DBEs have the opportunity to meet DOT staff, prime contractors and consultants. For instance the </a:t>
            </a:r>
            <a:r>
              <a:rPr lang="en-US" sz="1100" b="1" spc="30" dirty="0">
                <a:effectLst/>
                <a:latin typeface="Calibri" panose="020F0502020204030204" pitchFamily="34" charset="0"/>
                <a:ea typeface="Times New Roman" panose="02020603050405020304" pitchFamily="18" charset="0"/>
                <a:cs typeface="Calibri" panose="020F0502020204030204" pitchFamily="34" charset="0"/>
              </a:rPr>
              <a:t>DBE Stakeholder Advisory Committee meets every quarter to </a:t>
            </a:r>
            <a:r>
              <a:rPr lang="en-US" sz="1100" spc="3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work with WisDOT on approaches to achieve greater DBE participation and strategies to monitor progress and discuss upcoming transportation projects</a:t>
            </a:r>
            <a:r>
              <a:rPr lang="en-US" sz="1100" b="1" spc="30" dirty="0">
                <a:effectLst/>
                <a:latin typeface="Calibri" panose="020F0502020204030204" pitchFamily="34" charset="0"/>
                <a:ea typeface="Times New Roman" panose="02020603050405020304" pitchFamily="18" charset="0"/>
                <a:cs typeface="Calibri" panose="020F0502020204030204" pitchFamily="34" charset="0"/>
              </a:rPr>
              <a:t>.  </a:t>
            </a:r>
            <a:r>
              <a:rPr lang="en-US" sz="1100" spc="3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Click on stakeholder engagement link for more information and dates on upcoming </a:t>
            </a:r>
            <a:r>
              <a:rPr lang="en-US" sz="1100" spc="30" dirty="0">
                <a:solidFill>
                  <a:srgbClr val="222222"/>
                </a:solidFill>
                <a:latin typeface="Calibri" panose="020F0502020204030204" pitchFamily="34" charset="0"/>
                <a:ea typeface="Times New Roman" panose="02020603050405020304" pitchFamily="18" charset="0"/>
                <a:cs typeface="Calibri" panose="020F0502020204030204" pitchFamily="34" charset="0"/>
              </a:rPr>
              <a:t>DBE stakeholder meetings. </a:t>
            </a:r>
            <a:endParaRPr lang="en-US" sz="1100" spc="3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8</a:t>
            </a:fld>
            <a:endParaRPr lang="en-US"/>
          </a:p>
        </p:txBody>
      </p:sp>
    </p:spTree>
    <p:extLst>
      <p:ext uri="{BB962C8B-B14F-4D97-AF65-F5344CB8AC3E}">
        <p14:creationId xmlns:p14="http://schemas.microsoft.com/office/powerpoint/2010/main" val="996884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300"/>
              </a:spcAft>
            </a:pPr>
            <a:r>
              <a:rPr lang="en-US" sz="1100" spc="30" dirty="0">
                <a:solidFill>
                  <a:srgbClr val="222222"/>
                </a:solidFill>
                <a:latin typeface="Calibri" panose="020F0502020204030204" pitchFamily="34" charset="0"/>
                <a:ea typeface="Times New Roman" panose="02020603050405020304" pitchFamily="18" charset="0"/>
                <a:cs typeface="Calibri" panose="020F0502020204030204" pitchFamily="34" charset="0"/>
              </a:rPr>
              <a:t>WisDOT host the Annual DBE Workshop and Networking Summit to bring industry stakeholders together for educational and networking purposes. DBE firms have the opportunity to meet with DOT staff, primes and other industry stakeholders to discuss opportunities, share experiences, and learn industry trends. In collaboration with the Construction Business Group WisDOT co-host the DBE Roundtable to discuss issues surrounding DBE participation on DOT projects. Click on networking flyers in this slide for more information on these strategic DBE events.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9</a:t>
            </a:fld>
            <a:endParaRPr lang="en-US"/>
          </a:p>
        </p:txBody>
      </p:sp>
    </p:spTree>
    <p:extLst>
      <p:ext uri="{BB962C8B-B14F-4D97-AF65-F5344CB8AC3E}">
        <p14:creationId xmlns:p14="http://schemas.microsoft.com/office/powerpoint/2010/main" val="2375300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mall two logos and multiple lines - blue">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C17704C9-2248-40AD-8B76-4C21771460A1}"/>
              </a:ext>
            </a:extLst>
          </p:cNvPr>
          <p:cNvSpPr>
            <a:spLocks noGrp="1"/>
          </p:cNvSpPr>
          <p:nvPr>
            <p:ph type="body" sz="quarter" idx="10" hasCustomPrompt="1"/>
          </p:nvPr>
        </p:nvSpPr>
        <p:spPr>
          <a:xfrm>
            <a:off x="609600" y="525296"/>
            <a:ext cx="10972800" cy="2325813"/>
          </a:xfrm>
          <a:prstGeom prst="rect">
            <a:avLst/>
          </a:prstGeom>
        </p:spPr>
        <p:txBody>
          <a:bodyPr/>
          <a:lstStyle>
            <a:lvl1pPr marL="0" indent="0" algn="ctr">
              <a:lnSpc>
                <a:spcPts val="5800"/>
              </a:lnSpc>
              <a:spcBef>
                <a:spcPts val="0"/>
              </a:spcBef>
              <a:buNone/>
              <a:defRPr sz="5800" b="1">
                <a:solidFill>
                  <a:schemeClr val="bg1"/>
                </a:solidFill>
                <a:latin typeface="Arial Narrow" panose="020B0606020202030204" pitchFamily="34" charset="0"/>
              </a:defRPr>
            </a:lvl1pPr>
          </a:lstStyle>
          <a:p>
            <a:pPr lvl="0"/>
            <a:r>
              <a:rPr lang="en-US" dirty="0"/>
              <a:t>Presentation title line 1</a:t>
            </a:r>
            <a:br>
              <a:rPr lang="en-US" dirty="0"/>
            </a:br>
            <a:r>
              <a:rPr lang="en-US" dirty="0"/>
              <a:t>Line 2 optional</a:t>
            </a:r>
          </a:p>
        </p:txBody>
      </p:sp>
      <p:sp>
        <p:nvSpPr>
          <p:cNvPr id="13" name="Text Placeholder 8">
            <a:extLst>
              <a:ext uri="{FF2B5EF4-FFF2-40B4-BE49-F238E27FC236}">
                <a16:creationId xmlns:a16="http://schemas.microsoft.com/office/drawing/2014/main" id="{77155724-E905-445E-AC3A-818472EA3CFA}"/>
              </a:ext>
            </a:extLst>
          </p:cNvPr>
          <p:cNvSpPr>
            <a:spLocks noGrp="1"/>
          </p:cNvSpPr>
          <p:nvPr>
            <p:ph type="body" sz="quarter" idx="11" hasCustomPrompt="1"/>
          </p:nvPr>
        </p:nvSpPr>
        <p:spPr>
          <a:xfrm>
            <a:off x="609600" y="3354708"/>
            <a:ext cx="10972800" cy="1762044"/>
          </a:xfrm>
          <a:prstGeom prst="rect">
            <a:avLst/>
          </a:prstGeom>
        </p:spPr>
        <p:txBody>
          <a:bodyPr/>
          <a:lstStyle>
            <a:lvl1pPr marL="0" indent="0" algn="ctr">
              <a:lnSpc>
                <a:spcPts val="2700"/>
              </a:lnSpc>
              <a:spcBef>
                <a:spcPts val="0"/>
              </a:spcBef>
              <a:buNone/>
              <a:defRPr sz="2900" b="0">
                <a:solidFill>
                  <a:schemeClr val="bg1"/>
                </a:solidFill>
                <a:latin typeface="Arial Narrow" panose="020B0606020202030204" pitchFamily="34" charset="0"/>
              </a:defRPr>
            </a:lvl1pPr>
          </a:lstStyle>
          <a:p>
            <a:pPr lvl="0"/>
            <a:r>
              <a:rPr lang="en-US" dirty="0"/>
              <a:t>Name of conference or event</a:t>
            </a:r>
            <a:br>
              <a:rPr lang="en-US" dirty="0"/>
            </a:br>
            <a:r>
              <a:rPr lang="en-US" dirty="0"/>
              <a:t>Location, City, State</a:t>
            </a:r>
          </a:p>
        </p:txBody>
      </p:sp>
      <p:sp>
        <p:nvSpPr>
          <p:cNvPr id="14" name="Text Placeholder 12">
            <a:extLst>
              <a:ext uri="{FF2B5EF4-FFF2-40B4-BE49-F238E27FC236}">
                <a16:creationId xmlns:a16="http://schemas.microsoft.com/office/drawing/2014/main" id="{7A0048D5-6AFE-4260-8627-CDED70F43885}"/>
              </a:ext>
            </a:extLst>
          </p:cNvPr>
          <p:cNvSpPr>
            <a:spLocks noGrp="1"/>
          </p:cNvSpPr>
          <p:nvPr>
            <p:ph type="body" sz="quarter" idx="12" hasCustomPrompt="1"/>
          </p:nvPr>
        </p:nvSpPr>
        <p:spPr>
          <a:xfrm>
            <a:off x="609600" y="2548668"/>
            <a:ext cx="10972800" cy="661481"/>
          </a:xfrm>
          <a:prstGeom prst="rect">
            <a:avLst/>
          </a:prstGeom>
        </p:spPr>
        <p:txBody>
          <a:bodyPr/>
          <a:lstStyle>
            <a:lvl1pPr marL="0" indent="0" algn="ctr">
              <a:buNone/>
              <a:defRPr lang="en-US" sz="4000" b="0" dirty="0">
                <a:solidFill>
                  <a:srgbClr val="FFD966"/>
                </a:solidFill>
                <a:latin typeface="Arial Narrow" panose="020B0606020202030204" pitchFamily="34" charset="0"/>
              </a:defRPr>
            </a:lvl1pPr>
          </a:lstStyle>
          <a:p>
            <a:pPr lvl="0"/>
            <a:r>
              <a:rPr lang="en-US" dirty="0"/>
              <a:t>Title of presenter</a:t>
            </a:r>
          </a:p>
        </p:txBody>
      </p:sp>
      <p:sp>
        <p:nvSpPr>
          <p:cNvPr id="15" name="Text Placeholder 12">
            <a:extLst>
              <a:ext uri="{FF2B5EF4-FFF2-40B4-BE49-F238E27FC236}">
                <a16:creationId xmlns:a16="http://schemas.microsoft.com/office/drawing/2014/main" id="{E4D34EF8-7796-4C9C-B15B-CCB1C63239F7}"/>
              </a:ext>
            </a:extLst>
          </p:cNvPr>
          <p:cNvSpPr>
            <a:spLocks noGrp="1"/>
          </p:cNvSpPr>
          <p:nvPr>
            <p:ph type="body" sz="quarter" idx="13" hasCustomPrompt="1"/>
          </p:nvPr>
        </p:nvSpPr>
        <p:spPr>
          <a:xfrm>
            <a:off x="609600" y="2022831"/>
            <a:ext cx="10972800" cy="736600"/>
          </a:xfrm>
          <a:prstGeom prst="rect">
            <a:avLst/>
          </a:prstGeom>
        </p:spPr>
        <p:txBody>
          <a:bodyPr/>
          <a:lstStyle>
            <a:lvl1pPr marL="0" indent="0" algn="ctr">
              <a:buNone/>
              <a:defRPr lang="en-US" sz="4700" b="1" dirty="0">
                <a:solidFill>
                  <a:srgbClr val="FFD966"/>
                </a:solidFill>
                <a:latin typeface="Arial Narrow" panose="020B0606020202030204" pitchFamily="34" charset="0"/>
              </a:defRPr>
            </a:lvl1pPr>
          </a:lstStyle>
          <a:p>
            <a:pPr lvl="0"/>
            <a:r>
              <a:rPr lang="en-US" dirty="0"/>
              <a:t>Name of presenter</a:t>
            </a:r>
          </a:p>
        </p:txBody>
      </p:sp>
      <p:sp>
        <p:nvSpPr>
          <p:cNvPr id="16" name="Text Placeholder 12">
            <a:extLst>
              <a:ext uri="{FF2B5EF4-FFF2-40B4-BE49-F238E27FC236}">
                <a16:creationId xmlns:a16="http://schemas.microsoft.com/office/drawing/2014/main" id="{06B2D8AE-8AD5-42F4-B90C-94190CD83F4B}"/>
              </a:ext>
            </a:extLst>
          </p:cNvPr>
          <p:cNvSpPr>
            <a:spLocks noGrp="1"/>
          </p:cNvSpPr>
          <p:nvPr>
            <p:ph type="body" sz="quarter" idx="14" hasCustomPrompt="1"/>
          </p:nvPr>
        </p:nvSpPr>
        <p:spPr>
          <a:xfrm>
            <a:off x="609600" y="4276416"/>
            <a:ext cx="10972800" cy="736600"/>
          </a:xfrm>
          <a:prstGeom prst="rect">
            <a:avLst/>
          </a:prstGeom>
        </p:spPr>
        <p:txBody>
          <a:bodyPr/>
          <a:lstStyle>
            <a:lvl1pPr marL="0" indent="0" algn="ctr">
              <a:buNone/>
              <a:defRPr lang="en-US" sz="2500" b="1" dirty="0">
                <a:solidFill>
                  <a:srgbClr val="FFD966"/>
                </a:solidFill>
                <a:latin typeface="Arial Narrow" panose="020B0606020202030204" pitchFamily="34" charset="0"/>
              </a:defRPr>
            </a:lvl1pPr>
          </a:lstStyle>
          <a:p>
            <a:pPr lvl="0"/>
            <a:r>
              <a:rPr lang="en-US" dirty="0"/>
              <a:t>Month Day, Year</a:t>
            </a:r>
          </a:p>
        </p:txBody>
      </p:sp>
      <p:sp>
        <p:nvSpPr>
          <p:cNvPr id="20" name="Picture Placeholder 19">
            <a:extLst>
              <a:ext uri="{FF2B5EF4-FFF2-40B4-BE49-F238E27FC236}">
                <a16:creationId xmlns:a16="http://schemas.microsoft.com/office/drawing/2014/main" id="{ADEBFB67-53D0-49D1-9AA3-20F0462282DB}"/>
              </a:ext>
            </a:extLst>
          </p:cNvPr>
          <p:cNvSpPr>
            <a:spLocks noGrp="1"/>
          </p:cNvSpPr>
          <p:nvPr>
            <p:ph type="pic" sz="quarter" idx="15" hasCustomPrompt="1"/>
          </p:nvPr>
        </p:nvSpPr>
        <p:spPr>
          <a:xfrm>
            <a:off x="4578021" y="5261311"/>
            <a:ext cx="1371600" cy="1371600"/>
          </a:xfrm>
          <a:prstGeom prst="rect">
            <a:avLst/>
          </a:prstGeom>
        </p:spPr>
        <p:txBody>
          <a:bodyPr/>
          <a:lstStyle>
            <a:lvl1pPr marL="0" indent="0">
              <a:buNone/>
              <a:defRPr sz="1800"/>
            </a:lvl1pPr>
          </a:lstStyle>
          <a:p>
            <a:r>
              <a:rPr lang="en-US" dirty="0"/>
              <a:t>WisDOT Logo here</a:t>
            </a:r>
          </a:p>
        </p:txBody>
      </p:sp>
      <p:sp>
        <p:nvSpPr>
          <p:cNvPr id="10" name="Picture Placeholder 19">
            <a:extLst>
              <a:ext uri="{FF2B5EF4-FFF2-40B4-BE49-F238E27FC236}">
                <a16:creationId xmlns:a16="http://schemas.microsoft.com/office/drawing/2014/main" id="{6DC4AE82-0302-431F-A0ED-13D1C791795D}"/>
              </a:ext>
            </a:extLst>
          </p:cNvPr>
          <p:cNvSpPr>
            <a:spLocks noGrp="1"/>
          </p:cNvSpPr>
          <p:nvPr>
            <p:ph type="pic" sz="quarter" idx="16" hasCustomPrompt="1"/>
          </p:nvPr>
        </p:nvSpPr>
        <p:spPr>
          <a:xfrm>
            <a:off x="6471672" y="5261311"/>
            <a:ext cx="1371600" cy="1371600"/>
          </a:xfrm>
          <a:prstGeom prst="rect">
            <a:avLst/>
          </a:prstGeom>
        </p:spPr>
        <p:txBody>
          <a:bodyPr/>
          <a:lstStyle>
            <a:lvl1pPr marL="0" indent="0">
              <a:buNone/>
              <a:defRPr sz="1800"/>
            </a:lvl1pPr>
          </a:lstStyle>
          <a:p>
            <a:r>
              <a:rPr lang="en-US" dirty="0"/>
              <a:t>Logo 2 here</a:t>
            </a:r>
          </a:p>
        </p:txBody>
      </p:sp>
    </p:spTree>
    <p:extLst>
      <p:ext uri="{BB962C8B-B14F-4D97-AF65-F5344CB8AC3E}">
        <p14:creationId xmlns:p14="http://schemas.microsoft.com/office/powerpoint/2010/main" val="277308970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xample picture or graph">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or graph only</a:t>
            </a:r>
            <a:br>
              <a:rPr lang="en-US" dirty="0"/>
            </a:br>
            <a:r>
              <a:rPr lang="en-US" dirty="0"/>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802F2D"/>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5" name="Picture Placeholder 8"/>
          <p:cNvSpPr>
            <a:spLocks noGrp="1"/>
          </p:cNvSpPr>
          <p:nvPr>
            <p:ph type="pic" sz="quarter" idx="14" hasCustomPrompt="1"/>
          </p:nvPr>
        </p:nvSpPr>
        <p:spPr>
          <a:xfrm>
            <a:off x="594360" y="2743200"/>
            <a:ext cx="10972800" cy="3187083"/>
          </a:xfrm>
          <a:prstGeom prst="rect">
            <a:avLst/>
          </a:prstGeom>
          <a:effectLst>
            <a:outerShdw blurRad="1016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rgbClr val="00416A"/>
                </a:solidFill>
                <a:latin typeface="Arial Narrow" panose="020B0606020202030204" pitchFamily="34" charset="0"/>
              </a:defRPr>
            </a:lvl1pPr>
          </a:lstStyle>
          <a:p>
            <a:r>
              <a:rPr lang="en-US" dirty="0"/>
              <a:t>Double click on icon below to insert picture</a:t>
            </a:r>
          </a:p>
        </p:txBody>
      </p:sp>
    </p:spTree>
    <p:extLst>
      <p:ext uri="{BB962C8B-B14F-4D97-AF65-F5344CB8AC3E}">
        <p14:creationId xmlns:p14="http://schemas.microsoft.com/office/powerpoint/2010/main" val="360855212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ample: Subhead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subhead and bullets</a:t>
            </a:r>
            <a:br>
              <a:rPr lang="en-US" dirty="0"/>
            </a:br>
            <a:r>
              <a:rPr lang="en-US" dirty="0"/>
              <a:t>Click here to edit headline</a:t>
            </a:r>
          </a:p>
        </p:txBody>
      </p:sp>
      <p:sp>
        <p:nvSpPr>
          <p:cNvPr id="5"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802F2D"/>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6" name="Content Placeholder 2"/>
          <p:cNvSpPr>
            <a:spLocks noGrp="1"/>
          </p:cNvSpPr>
          <p:nvPr>
            <p:ph idx="13" hasCustomPrompt="1"/>
          </p:nvPr>
        </p:nvSpPr>
        <p:spPr>
          <a:xfrm>
            <a:off x="594360" y="2743200"/>
            <a:ext cx="10972800" cy="2991775"/>
          </a:xfrm>
          <a:prstGeom prst="rect">
            <a:avLst/>
          </a:prstGeom>
        </p:spPr>
        <p:txBody>
          <a:bodyPr/>
          <a:lstStyle>
            <a:lvl1pPr>
              <a:defRPr sz="3200" baseline="0">
                <a:solidFill>
                  <a:srgbClr val="00416A"/>
                </a:solidFill>
                <a:latin typeface="Arial Narrow" panose="020B0606020202030204" pitchFamily="34" charset="0"/>
              </a:defRPr>
            </a:lvl1pPr>
            <a:lvl2pPr marL="685800" indent="-228600">
              <a:buFont typeface="Wingdings" panose="05000000000000000000" pitchFamily="2" charset="2"/>
              <a:buChar char="§"/>
              <a:defRPr sz="2800" baseline="0">
                <a:solidFill>
                  <a:srgbClr val="802F2D"/>
                </a:solidFill>
                <a:latin typeface="Arial Narrow" panose="020B0606020202030204" pitchFamily="34" charset="0"/>
              </a:defRPr>
            </a:lvl2pPr>
            <a:lvl3pPr>
              <a:defRPr sz="2400" baseline="0">
                <a:solidFill>
                  <a:srgbClr val="00416A"/>
                </a:solidFill>
                <a:latin typeface="Arial Narrow" panose="020B0606020202030204" pitchFamily="34" charset="0"/>
              </a:defRPr>
            </a:lvl3pPr>
            <a:lvl4pPr marL="1657350" indent="-285750">
              <a:buFont typeface="Wingdings" panose="05000000000000000000" pitchFamily="2" charset="2"/>
              <a:buChar char="§"/>
              <a:defRPr sz="2200" baseline="0">
                <a:solidFill>
                  <a:srgbClr val="802F2D"/>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Tree>
    <p:extLst>
      <p:ext uri="{BB962C8B-B14F-4D97-AF65-F5344CB8AC3E}">
        <p14:creationId xmlns:p14="http://schemas.microsoft.com/office/powerpoint/2010/main" val="303585178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xample subhead and paragraph">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subhead and paragraph</a:t>
            </a:r>
            <a:br>
              <a:rPr lang="en-US" dirty="0"/>
            </a:br>
            <a:r>
              <a:rPr lang="en-US" dirty="0"/>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802F2D"/>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5" name="Content Placeholder 2"/>
          <p:cNvSpPr>
            <a:spLocks noGrp="1"/>
          </p:cNvSpPr>
          <p:nvPr>
            <p:ph idx="13" hasCustomPrompt="1"/>
          </p:nvPr>
        </p:nvSpPr>
        <p:spPr>
          <a:xfrm>
            <a:off x="594360" y="2743201"/>
            <a:ext cx="10972800" cy="3055172"/>
          </a:xfrm>
          <a:prstGeom prst="rect">
            <a:avLst/>
          </a:prstGeom>
        </p:spPr>
        <p:txBody>
          <a:bodyPr/>
          <a:lstStyle>
            <a:lvl1pPr marL="0" indent="0">
              <a:lnSpc>
                <a:spcPts val="3100"/>
              </a:lnSpc>
              <a:buNone/>
              <a:defRPr baseline="0">
                <a:solidFill>
                  <a:srgbClr val="00416A"/>
                </a:solidFill>
                <a:latin typeface="Arial Narrow" panose="020B0606020202030204" pitchFamily="34" charset="0"/>
              </a:defRPr>
            </a:lvl1pPr>
            <a:lvl2pPr>
              <a:defRPr baseline="0">
                <a:solidFill>
                  <a:srgbClr val="DCC070"/>
                </a:solidFill>
                <a:latin typeface="Arial Narrow" panose="020B0606020202030204" pitchFamily="34" charset="0"/>
              </a:defRPr>
            </a:lvl2pPr>
            <a:lvl3pPr>
              <a:defRPr baseline="0">
                <a:solidFill>
                  <a:schemeClr val="bg1"/>
                </a:solidFill>
                <a:latin typeface="Arial Narrow" panose="020B0606020202030204" pitchFamily="34" charset="0"/>
              </a:defRPr>
            </a:lvl3pPr>
            <a:lvl4pPr>
              <a:defRPr baseline="0">
                <a:solidFill>
                  <a:srgbClr val="FFC00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paragraph.</a:t>
            </a:r>
          </a:p>
        </p:txBody>
      </p:sp>
    </p:spTree>
    <p:extLst>
      <p:ext uri="{BB962C8B-B14F-4D97-AF65-F5344CB8AC3E}">
        <p14:creationId xmlns:p14="http://schemas.microsoft.com/office/powerpoint/2010/main" val="61343205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354197"/>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32C43-A37A-7751-40B4-450F196A25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0F7CB7-15E0-A14B-D1C1-962D2943F7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AF90F4-EA44-2F8E-14C5-B33F522A0C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C4417C-56ED-EB1B-90BA-46FCD0D5EF11}"/>
              </a:ext>
            </a:extLst>
          </p:cNvPr>
          <p:cNvSpPr>
            <a:spLocks noGrp="1"/>
          </p:cNvSpPr>
          <p:nvPr>
            <p:ph type="dt" sz="half" idx="10"/>
          </p:nvPr>
        </p:nvSpPr>
        <p:spPr/>
        <p:txBody>
          <a:bodyPr/>
          <a:lstStyle/>
          <a:p>
            <a:fld id="{625ACF9E-AB64-4B5B-A5AD-3F56A429A226}" type="datetimeFigureOut">
              <a:rPr lang="en-US" smtClean="0"/>
              <a:t>11/30/2023</a:t>
            </a:fld>
            <a:endParaRPr lang="en-US"/>
          </a:p>
        </p:txBody>
      </p:sp>
      <p:sp>
        <p:nvSpPr>
          <p:cNvPr id="6" name="Footer Placeholder 5">
            <a:extLst>
              <a:ext uri="{FF2B5EF4-FFF2-40B4-BE49-F238E27FC236}">
                <a16:creationId xmlns:a16="http://schemas.microsoft.com/office/drawing/2014/main" id="{F7226602-605D-56B8-1ACA-B70A6BBE84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C7B202-F4E5-6CBA-BCA7-E1BC469A9893}"/>
              </a:ext>
            </a:extLst>
          </p:cNvPr>
          <p:cNvSpPr>
            <a:spLocks noGrp="1"/>
          </p:cNvSpPr>
          <p:nvPr>
            <p:ph type="sldNum" sz="quarter" idx="12"/>
          </p:nvPr>
        </p:nvSpPr>
        <p:spPr/>
        <p:txBody>
          <a:bodyPr/>
          <a:lstStyle/>
          <a:p>
            <a:fld id="{E5DA98CB-576C-4C0F-8605-7BB6321E5480}" type="slidenum">
              <a:rPr lang="en-US" smtClean="0"/>
              <a:t>‹#›</a:t>
            </a:fld>
            <a:endParaRPr lang="en-US"/>
          </a:p>
        </p:txBody>
      </p:sp>
    </p:spTree>
    <p:extLst>
      <p:ext uri="{BB962C8B-B14F-4D97-AF65-F5344CB8AC3E}">
        <p14:creationId xmlns:p14="http://schemas.microsoft.com/office/powerpoint/2010/main" val="38380380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C638-0916-E2B8-FF46-3B07C722E0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0C5326-D734-0863-0936-21C4BE320D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FB6E4E-246C-CFC3-3E9B-B87CF3435C82}"/>
              </a:ext>
            </a:extLst>
          </p:cNvPr>
          <p:cNvSpPr>
            <a:spLocks noGrp="1"/>
          </p:cNvSpPr>
          <p:nvPr>
            <p:ph type="dt" sz="half" idx="10"/>
          </p:nvPr>
        </p:nvSpPr>
        <p:spPr/>
        <p:txBody>
          <a:bodyPr/>
          <a:lstStyle/>
          <a:p>
            <a:fld id="{A902F165-ABAE-4D69-B9CD-474F10C6359C}" type="datetimeFigureOut">
              <a:rPr lang="en-US" smtClean="0"/>
              <a:t>11/30/2023</a:t>
            </a:fld>
            <a:endParaRPr lang="en-US"/>
          </a:p>
        </p:txBody>
      </p:sp>
      <p:sp>
        <p:nvSpPr>
          <p:cNvPr id="5" name="Footer Placeholder 4">
            <a:extLst>
              <a:ext uri="{FF2B5EF4-FFF2-40B4-BE49-F238E27FC236}">
                <a16:creationId xmlns:a16="http://schemas.microsoft.com/office/drawing/2014/main" id="{37C33123-09B1-D574-81DE-6E2E1ADB7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6AABC-5ECF-7F60-FBF4-4653DF758FFB}"/>
              </a:ext>
            </a:extLst>
          </p:cNvPr>
          <p:cNvSpPr>
            <a:spLocks noGrp="1"/>
          </p:cNvSpPr>
          <p:nvPr>
            <p:ph type="sldNum" sz="quarter" idx="12"/>
          </p:nvPr>
        </p:nvSpPr>
        <p:spPr/>
        <p:txBody>
          <a:bodyPr/>
          <a:lstStyle/>
          <a:p>
            <a:fld id="{5BF20F50-F477-4CB5-B21D-6818CED01319}" type="slidenum">
              <a:rPr lang="en-US" smtClean="0"/>
              <a:t>‹#›</a:t>
            </a:fld>
            <a:endParaRPr lang="en-US"/>
          </a:p>
        </p:txBody>
      </p:sp>
    </p:spTree>
    <p:extLst>
      <p:ext uri="{BB962C8B-B14F-4D97-AF65-F5344CB8AC3E}">
        <p14:creationId xmlns:p14="http://schemas.microsoft.com/office/powerpoint/2010/main" val="335307572"/>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9893C-A8F7-B3C8-8140-235FE6A375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70E75E-5805-A470-B91A-4E256E38E7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9720A-1E2C-1A65-441D-755E007F3E24}"/>
              </a:ext>
            </a:extLst>
          </p:cNvPr>
          <p:cNvSpPr>
            <a:spLocks noGrp="1"/>
          </p:cNvSpPr>
          <p:nvPr>
            <p:ph type="dt" sz="half" idx="10"/>
          </p:nvPr>
        </p:nvSpPr>
        <p:spPr/>
        <p:txBody>
          <a:bodyPr/>
          <a:lstStyle/>
          <a:p>
            <a:fld id="{A902F165-ABAE-4D69-B9CD-474F10C6359C}" type="datetimeFigureOut">
              <a:rPr lang="en-US" smtClean="0"/>
              <a:t>11/30/2023</a:t>
            </a:fld>
            <a:endParaRPr lang="en-US"/>
          </a:p>
        </p:txBody>
      </p:sp>
      <p:sp>
        <p:nvSpPr>
          <p:cNvPr id="5" name="Footer Placeholder 4">
            <a:extLst>
              <a:ext uri="{FF2B5EF4-FFF2-40B4-BE49-F238E27FC236}">
                <a16:creationId xmlns:a16="http://schemas.microsoft.com/office/drawing/2014/main" id="{A8FEC6F4-E494-A13C-C773-B8BF4F508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B4117-B936-08D9-95BF-0B202DFC5ECB}"/>
              </a:ext>
            </a:extLst>
          </p:cNvPr>
          <p:cNvSpPr>
            <a:spLocks noGrp="1"/>
          </p:cNvSpPr>
          <p:nvPr>
            <p:ph type="sldNum" sz="quarter" idx="12"/>
          </p:nvPr>
        </p:nvSpPr>
        <p:spPr/>
        <p:txBody>
          <a:bodyPr/>
          <a:lstStyle/>
          <a:p>
            <a:fld id="{5BF20F50-F477-4CB5-B21D-6818CED01319}" type="slidenum">
              <a:rPr lang="en-US" smtClean="0"/>
              <a:t>‹#›</a:t>
            </a:fld>
            <a:endParaRPr lang="en-US"/>
          </a:p>
        </p:txBody>
      </p:sp>
    </p:spTree>
    <p:extLst>
      <p:ext uri="{BB962C8B-B14F-4D97-AF65-F5344CB8AC3E}">
        <p14:creationId xmlns:p14="http://schemas.microsoft.com/office/powerpoint/2010/main" val="3182737188"/>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44565-F872-D296-56C7-A3B3E56F8B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99A102-3EF6-FD03-5FB8-679EBCE2F1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EFEBC1-A1CB-6C49-E540-DE44FE41A3DC}"/>
              </a:ext>
            </a:extLst>
          </p:cNvPr>
          <p:cNvSpPr>
            <a:spLocks noGrp="1"/>
          </p:cNvSpPr>
          <p:nvPr>
            <p:ph type="dt" sz="half" idx="10"/>
          </p:nvPr>
        </p:nvSpPr>
        <p:spPr/>
        <p:txBody>
          <a:bodyPr/>
          <a:lstStyle/>
          <a:p>
            <a:fld id="{A902F165-ABAE-4D69-B9CD-474F10C6359C}" type="datetimeFigureOut">
              <a:rPr lang="en-US" smtClean="0"/>
              <a:t>11/30/2023</a:t>
            </a:fld>
            <a:endParaRPr lang="en-US"/>
          </a:p>
        </p:txBody>
      </p:sp>
      <p:sp>
        <p:nvSpPr>
          <p:cNvPr id="5" name="Footer Placeholder 4">
            <a:extLst>
              <a:ext uri="{FF2B5EF4-FFF2-40B4-BE49-F238E27FC236}">
                <a16:creationId xmlns:a16="http://schemas.microsoft.com/office/drawing/2014/main" id="{C089E854-00DF-5F04-7D5D-82EB3C2E1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4406C1-F55E-73F3-E0DE-8F6C63B85348}"/>
              </a:ext>
            </a:extLst>
          </p:cNvPr>
          <p:cNvSpPr>
            <a:spLocks noGrp="1"/>
          </p:cNvSpPr>
          <p:nvPr>
            <p:ph type="sldNum" sz="quarter" idx="12"/>
          </p:nvPr>
        </p:nvSpPr>
        <p:spPr/>
        <p:txBody>
          <a:bodyPr/>
          <a:lstStyle/>
          <a:p>
            <a:fld id="{5BF20F50-F477-4CB5-B21D-6818CED01319}" type="slidenum">
              <a:rPr lang="en-US" smtClean="0"/>
              <a:t>‹#›</a:t>
            </a:fld>
            <a:endParaRPr lang="en-US"/>
          </a:p>
        </p:txBody>
      </p:sp>
    </p:spTree>
    <p:extLst>
      <p:ext uri="{BB962C8B-B14F-4D97-AF65-F5344CB8AC3E}">
        <p14:creationId xmlns:p14="http://schemas.microsoft.com/office/powerpoint/2010/main" val="314516582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D6E31-8821-DF10-96AC-7824986DB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4A91DA-854A-88BA-BEC3-B234D61936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76FA9E-D150-8DB0-8899-D730F9342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19BEB2-57F5-51BF-DCCD-767851E6F94D}"/>
              </a:ext>
            </a:extLst>
          </p:cNvPr>
          <p:cNvSpPr>
            <a:spLocks noGrp="1"/>
          </p:cNvSpPr>
          <p:nvPr>
            <p:ph type="dt" sz="half" idx="10"/>
          </p:nvPr>
        </p:nvSpPr>
        <p:spPr/>
        <p:txBody>
          <a:bodyPr/>
          <a:lstStyle/>
          <a:p>
            <a:fld id="{A902F165-ABAE-4D69-B9CD-474F10C6359C}" type="datetimeFigureOut">
              <a:rPr lang="en-US" smtClean="0"/>
              <a:t>11/30/2023</a:t>
            </a:fld>
            <a:endParaRPr lang="en-US"/>
          </a:p>
        </p:txBody>
      </p:sp>
      <p:sp>
        <p:nvSpPr>
          <p:cNvPr id="6" name="Footer Placeholder 5">
            <a:extLst>
              <a:ext uri="{FF2B5EF4-FFF2-40B4-BE49-F238E27FC236}">
                <a16:creationId xmlns:a16="http://schemas.microsoft.com/office/drawing/2014/main" id="{5B369CAD-93FE-E023-D47B-67917F9617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F29D8E-F40B-4D37-5F03-3132F67E1A20}"/>
              </a:ext>
            </a:extLst>
          </p:cNvPr>
          <p:cNvSpPr>
            <a:spLocks noGrp="1"/>
          </p:cNvSpPr>
          <p:nvPr>
            <p:ph type="sldNum" sz="quarter" idx="12"/>
          </p:nvPr>
        </p:nvSpPr>
        <p:spPr/>
        <p:txBody>
          <a:bodyPr/>
          <a:lstStyle/>
          <a:p>
            <a:fld id="{5BF20F50-F477-4CB5-B21D-6818CED01319}" type="slidenum">
              <a:rPr lang="en-US" smtClean="0"/>
              <a:t>‹#›</a:t>
            </a:fld>
            <a:endParaRPr lang="en-US"/>
          </a:p>
        </p:txBody>
      </p:sp>
    </p:spTree>
    <p:extLst>
      <p:ext uri="{BB962C8B-B14F-4D97-AF65-F5344CB8AC3E}">
        <p14:creationId xmlns:p14="http://schemas.microsoft.com/office/powerpoint/2010/main" val="193574828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E78CD-3AEE-FDB3-05F4-13032B5E22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48BDC3-31A3-4877-CC0C-A785953A7A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36C29D-8A76-D8A4-5DC0-3E0AB7041B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4C976B-FD80-07A8-7070-7C71B0C8DA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7E2FEE-8C9C-4176-2E0C-23B20B228D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561890-017B-7161-58D9-F5B487836DD6}"/>
              </a:ext>
            </a:extLst>
          </p:cNvPr>
          <p:cNvSpPr>
            <a:spLocks noGrp="1"/>
          </p:cNvSpPr>
          <p:nvPr>
            <p:ph type="dt" sz="half" idx="10"/>
          </p:nvPr>
        </p:nvSpPr>
        <p:spPr/>
        <p:txBody>
          <a:bodyPr/>
          <a:lstStyle/>
          <a:p>
            <a:fld id="{A902F165-ABAE-4D69-B9CD-474F10C6359C}" type="datetimeFigureOut">
              <a:rPr lang="en-US" smtClean="0"/>
              <a:t>11/30/2023</a:t>
            </a:fld>
            <a:endParaRPr lang="en-US"/>
          </a:p>
        </p:txBody>
      </p:sp>
      <p:sp>
        <p:nvSpPr>
          <p:cNvPr id="8" name="Footer Placeholder 7">
            <a:extLst>
              <a:ext uri="{FF2B5EF4-FFF2-40B4-BE49-F238E27FC236}">
                <a16:creationId xmlns:a16="http://schemas.microsoft.com/office/drawing/2014/main" id="{9057D169-A581-C320-9941-3419D2C77F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4B7F10-5F5D-8802-E4E8-B96565A767E9}"/>
              </a:ext>
            </a:extLst>
          </p:cNvPr>
          <p:cNvSpPr>
            <a:spLocks noGrp="1"/>
          </p:cNvSpPr>
          <p:nvPr>
            <p:ph type="sldNum" sz="quarter" idx="12"/>
          </p:nvPr>
        </p:nvSpPr>
        <p:spPr/>
        <p:txBody>
          <a:bodyPr/>
          <a:lstStyle/>
          <a:p>
            <a:fld id="{5BF20F50-F477-4CB5-B21D-6818CED01319}" type="slidenum">
              <a:rPr lang="en-US" smtClean="0"/>
              <a:t>‹#›</a:t>
            </a:fld>
            <a:endParaRPr lang="en-US"/>
          </a:p>
        </p:txBody>
      </p:sp>
    </p:spTree>
    <p:extLst>
      <p:ext uri="{BB962C8B-B14F-4D97-AF65-F5344CB8AC3E}">
        <p14:creationId xmlns:p14="http://schemas.microsoft.com/office/powerpoint/2010/main" val="61183258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9279"/>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D696C-F585-FF2A-FE53-C742266E8C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A5F5CB-E4DD-B013-CB85-6FAF31A7BDE4}"/>
              </a:ext>
            </a:extLst>
          </p:cNvPr>
          <p:cNvSpPr>
            <a:spLocks noGrp="1"/>
          </p:cNvSpPr>
          <p:nvPr>
            <p:ph type="dt" sz="half" idx="10"/>
          </p:nvPr>
        </p:nvSpPr>
        <p:spPr/>
        <p:txBody>
          <a:bodyPr/>
          <a:lstStyle/>
          <a:p>
            <a:fld id="{A902F165-ABAE-4D69-B9CD-474F10C6359C}" type="datetimeFigureOut">
              <a:rPr lang="en-US" smtClean="0"/>
              <a:t>11/30/2023</a:t>
            </a:fld>
            <a:endParaRPr lang="en-US"/>
          </a:p>
        </p:txBody>
      </p:sp>
      <p:sp>
        <p:nvSpPr>
          <p:cNvPr id="4" name="Footer Placeholder 3">
            <a:extLst>
              <a:ext uri="{FF2B5EF4-FFF2-40B4-BE49-F238E27FC236}">
                <a16:creationId xmlns:a16="http://schemas.microsoft.com/office/drawing/2014/main" id="{C83F9003-06C2-9F47-1B65-1F2BEEBA5E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BDBC3B-FD05-E603-180F-02591C5C0066}"/>
              </a:ext>
            </a:extLst>
          </p:cNvPr>
          <p:cNvSpPr>
            <a:spLocks noGrp="1"/>
          </p:cNvSpPr>
          <p:nvPr>
            <p:ph type="sldNum" sz="quarter" idx="12"/>
          </p:nvPr>
        </p:nvSpPr>
        <p:spPr/>
        <p:txBody>
          <a:bodyPr/>
          <a:lstStyle/>
          <a:p>
            <a:fld id="{5BF20F50-F477-4CB5-B21D-6818CED01319}" type="slidenum">
              <a:rPr lang="en-US" smtClean="0"/>
              <a:t>‹#›</a:t>
            </a:fld>
            <a:endParaRPr lang="en-US"/>
          </a:p>
        </p:txBody>
      </p:sp>
    </p:spTree>
    <p:extLst>
      <p:ext uri="{BB962C8B-B14F-4D97-AF65-F5344CB8AC3E}">
        <p14:creationId xmlns:p14="http://schemas.microsoft.com/office/powerpoint/2010/main" val="382867381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AFBB0-395A-F79E-EEB9-EAC76A80CA8C}"/>
              </a:ext>
            </a:extLst>
          </p:cNvPr>
          <p:cNvSpPr>
            <a:spLocks noGrp="1"/>
          </p:cNvSpPr>
          <p:nvPr>
            <p:ph type="dt" sz="half" idx="10"/>
          </p:nvPr>
        </p:nvSpPr>
        <p:spPr/>
        <p:txBody>
          <a:bodyPr/>
          <a:lstStyle/>
          <a:p>
            <a:fld id="{A902F165-ABAE-4D69-B9CD-474F10C6359C}" type="datetimeFigureOut">
              <a:rPr lang="en-US" smtClean="0"/>
              <a:t>11/30/2023</a:t>
            </a:fld>
            <a:endParaRPr lang="en-US"/>
          </a:p>
        </p:txBody>
      </p:sp>
      <p:sp>
        <p:nvSpPr>
          <p:cNvPr id="3" name="Footer Placeholder 2">
            <a:extLst>
              <a:ext uri="{FF2B5EF4-FFF2-40B4-BE49-F238E27FC236}">
                <a16:creationId xmlns:a16="http://schemas.microsoft.com/office/drawing/2014/main" id="{AFCD54A6-56E8-5BC5-5360-D534284B09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049EC7-7A31-7367-9CA5-CAE21ED1B3F5}"/>
              </a:ext>
            </a:extLst>
          </p:cNvPr>
          <p:cNvSpPr>
            <a:spLocks noGrp="1"/>
          </p:cNvSpPr>
          <p:nvPr>
            <p:ph type="sldNum" sz="quarter" idx="12"/>
          </p:nvPr>
        </p:nvSpPr>
        <p:spPr/>
        <p:txBody>
          <a:bodyPr/>
          <a:lstStyle/>
          <a:p>
            <a:fld id="{5BF20F50-F477-4CB5-B21D-6818CED01319}" type="slidenum">
              <a:rPr lang="en-US" smtClean="0"/>
              <a:t>‹#›</a:t>
            </a:fld>
            <a:endParaRPr lang="en-US"/>
          </a:p>
        </p:txBody>
      </p:sp>
    </p:spTree>
    <p:extLst>
      <p:ext uri="{BB962C8B-B14F-4D97-AF65-F5344CB8AC3E}">
        <p14:creationId xmlns:p14="http://schemas.microsoft.com/office/powerpoint/2010/main" val="212694215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647D-2973-FF34-D769-C0CE31C71B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9E6E2F-10B9-CF47-3B61-A700E3AA96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BFE395-17D4-A14C-FDE7-E452853D8F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8B387-225C-F5D4-8D82-2415BA9F4CF9}"/>
              </a:ext>
            </a:extLst>
          </p:cNvPr>
          <p:cNvSpPr>
            <a:spLocks noGrp="1"/>
          </p:cNvSpPr>
          <p:nvPr>
            <p:ph type="dt" sz="half" idx="10"/>
          </p:nvPr>
        </p:nvSpPr>
        <p:spPr/>
        <p:txBody>
          <a:bodyPr/>
          <a:lstStyle/>
          <a:p>
            <a:fld id="{A902F165-ABAE-4D69-B9CD-474F10C6359C}" type="datetimeFigureOut">
              <a:rPr lang="en-US" smtClean="0"/>
              <a:t>11/30/2023</a:t>
            </a:fld>
            <a:endParaRPr lang="en-US"/>
          </a:p>
        </p:txBody>
      </p:sp>
      <p:sp>
        <p:nvSpPr>
          <p:cNvPr id="6" name="Footer Placeholder 5">
            <a:extLst>
              <a:ext uri="{FF2B5EF4-FFF2-40B4-BE49-F238E27FC236}">
                <a16:creationId xmlns:a16="http://schemas.microsoft.com/office/drawing/2014/main" id="{1425A030-740C-2C21-DF60-133657DF02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5A3E4-218F-7B98-7773-A76BE4EFD4B3}"/>
              </a:ext>
            </a:extLst>
          </p:cNvPr>
          <p:cNvSpPr>
            <a:spLocks noGrp="1"/>
          </p:cNvSpPr>
          <p:nvPr>
            <p:ph type="sldNum" sz="quarter" idx="12"/>
          </p:nvPr>
        </p:nvSpPr>
        <p:spPr/>
        <p:txBody>
          <a:bodyPr/>
          <a:lstStyle/>
          <a:p>
            <a:fld id="{5BF20F50-F477-4CB5-B21D-6818CED01319}" type="slidenum">
              <a:rPr lang="en-US" smtClean="0"/>
              <a:t>‹#›</a:t>
            </a:fld>
            <a:endParaRPr lang="en-US"/>
          </a:p>
        </p:txBody>
      </p:sp>
    </p:spTree>
    <p:extLst>
      <p:ext uri="{BB962C8B-B14F-4D97-AF65-F5344CB8AC3E}">
        <p14:creationId xmlns:p14="http://schemas.microsoft.com/office/powerpoint/2010/main" val="2573402224"/>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32633-C0AF-7C43-D3BC-EFAB5A8C0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8E5007-3258-BD75-26CE-77BAFA1D7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570005-D788-EB01-09B6-86DAED4F67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C6AA57-BA78-DFDD-868D-C05590240CB4}"/>
              </a:ext>
            </a:extLst>
          </p:cNvPr>
          <p:cNvSpPr>
            <a:spLocks noGrp="1"/>
          </p:cNvSpPr>
          <p:nvPr>
            <p:ph type="dt" sz="half" idx="10"/>
          </p:nvPr>
        </p:nvSpPr>
        <p:spPr/>
        <p:txBody>
          <a:bodyPr/>
          <a:lstStyle/>
          <a:p>
            <a:fld id="{A902F165-ABAE-4D69-B9CD-474F10C6359C}" type="datetimeFigureOut">
              <a:rPr lang="en-US" smtClean="0"/>
              <a:t>11/30/2023</a:t>
            </a:fld>
            <a:endParaRPr lang="en-US"/>
          </a:p>
        </p:txBody>
      </p:sp>
      <p:sp>
        <p:nvSpPr>
          <p:cNvPr id="6" name="Footer Placeholder 5">
            <a:extLst>
              <a:ext uri="{FF2B5EF4-FFF2-40B4-BE49-F238E27FC236}">
                <a16:creationId xmlns:a16="http://schemas.microsoft.com/office/drawing/2014/main" id="{683031EB-FA8A-D8C5-159D-74670F944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148C6-24DA-0531-9E47-9AA92BE45E39}"/>
              </a:ext>
            </a:extLst>
          </p:cNvPr>
          <p:cNvSpPr>
            <a:spLocks noGrp="1"/>
          </p:cNvSpPr>
          <p:nvPr>
            <p:ph type="sldNum" sz="quarter" idx="12"/>
          </p:nvPr>
        </p:nvSpPr>
        <p:spPr/>
        <p:txBody>
          <a:bodyPr/>
          <a:lstStyle/>
          <a:p>
            <a:fld id="{5BF20F50-F477-4CB5-B21D-6818CED01319}" type="slidenum">
              <a:rPr lang="en-US" smtClean="0"/>
              <a:t>‹#›</a:t>
            </a:fld>
            <a:endParaRPr lang="en-US"/>
          </a:p>
        </p:txBody>
      </p:sp>
    </p:spTree>
    <p:extLst>
      <p:ext uri="{BB962C8B-B14F-4D97-AF65-F5344CB8AC3E}">
        <p14:creationId xmlns:p14="http://schemas.microsoft.com/office/powerpoint/2010/main" val="3571570170"/>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E370-DCA9-E3E5-3C65-2300B17F61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CB109A-86C4-7948-25D3-51A7D9C0F2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CF8DAC-96E8-DDCF-690E-1194CD4F252B}"/>
              </a:ext>
            </a:extLst>
          </p:cNvPr>
          <p:cNvSpPr>
            <a:spLocks noGrp="1"/>
          </p:cNvSpPr>
          <p:nvPr>
            <p:ph type="dt" sz="half" idx="10"/>
          </p:nvPr>
        </p:nvSpPr>
        <p:spPr/>
        <p:txBody>
          <a:bodyPr/>
          <a:lstStyle/>
          <a:p>
            <a:fld id="{A902F165-ABAE-4D69-B9CD-474F10C6359C}" type="datetimeFigureOut">
              <a:rPr lang="en-US" smtClean="0"/>
              <a:t>11/30/2023</a:t>
            </a:fld>
            <a:endParaRPr lang="en-US"/>
          </a:p>
        </p:txBody>
      </p:sp>
      <p:sp>
        <p:nvSpPr>
          <p:cNvPr id="5" name="Footer Placeholder 4">
            <a:extLst>
              <a:ext uri="{FF2B5EF4-FFF2-40B4-BE49-F238E27FC236}">
                <a16:creationId xmlns:a16="http://schemas.microsoft.com/office/drawing/2014/main" id="{E32CECF3-FF1A-E075-53D4-3922DF56A5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F1E31-1E72-6E26-4686-5291706E9F2C}"/>
              </a:ext>
            </a:extLst>
          </p:cNvPr>
          <p:cNvSpPr>
            <a:spLocks noGrp="1"/>
          </p:cNvSpPr>
          <p:nvPr>
            <p:ph type="sldNum" sz="quarter" idx="12"/>
          </p:nvPr>
        </p:nvSpPr>
        <p:spPr/>
        <p:txBody>
          <a:bodyPr/>
          <a:lstStyle/>
          <a:p>
            <a:fld id="{5BF20F50-F477-4CB5-B21D-6818CED01319}" type="slidenum">
              <a:rPr lang="en-US" smtClean="0"/>
              <a:t>‹#›</a:t>
            </a:fld>
            <a:endParaRPr lang="en-US"/>
          </a:p>
        </p:txBody>
      </p:sp>
    </p:spTree>
    <p:extLst>
      <p:ext uri="{BB962C8B-B14F-4D97-AF65-F5344CB8AC3E}">
        <p14:creationId xmlns:p14="http://schemas.microsoft.com/office/powerpoint/2010/main" val="2555339721"/>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E1C651-A0D6-6F3B-0864-A445D854EB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908F4B-AA08-C40F-84DE-F71089ED99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3D38D-88B4-7D6A-CF2D-B799000D0054}"/>
              </a:ext>
            </a:extLst>
          </p:cNvPr>
          <p:cNvSpPr>
            <a:spLocks noGrp="1"/>
          </p:cNvSpPr>
          <p:nvPr>
            <p:ph type="dt" sz="half" idx="10"/>
          </p:nvPr>
        </p:nvSpPr>
        <p:spPr/>
        <p:txBody>
          <a:bodyPr/>
          <a:lstStyle/>
          <a:p>
            <a:fld id="{A902F165-ABAE-4D69-B9CD-474F10C6359C}" type="datetimeFigureOut">
              <a:rPr lang="en-US" smtClean="0"/>
              <a:t>11/30/2023</a:t>
            </a:fld>
            <a:endParaRPr lang="en-US"/>
          </a:p>
        </p:txBody>
      </p:sp>
      <p:sp>
        <p:nvSpPr>
          <p:cNvPr id="5" name="Footer Placeholder 4">
            <a:extLst>
              <a:ext uri="{FF2B5EF4-FFF2-40B4-BE49-F238E27FC236}">
                <a16:creationId xmlns:a16="http://schemas.microsoft.com/office/drawing/2014/main" id="{19664FC6-61E6-90C7-61F1-7211E4D1D3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A758A9-FC84-4F12-3326-D7F238D97219}"/>
              </a:ext>
            </a:extLst>
          </p:cNvPr>
          <p:cNvSpPr>
            <a:spLocks noGrp="1"/>
          </p:cNvSpPr>
          <p:nvPr>
            <p:ph type="sldNum" sz="quarter" idx="12"/>
          </p:nvPr>
        </p:nvSpPr>
        <p:spPr/>
        <p:txBody>
          <a:bodyPr/>
          <a:lstStyle/>
          <a:p>
            <a:fld id="{5BF20F50-F477-4CB5-B21D-6818CED01319}" type="slidenum">
              <a:rPr lang="en-US" smtClean="0"/>
              <a:t>‹#›</a:t>
            </a:fld>
            <a:endParaRPr lang="en-US"/>
          </a:p>
        </p:txBody>
      </p:sp>
    </p:spTree>
    <p:extLst>
      <p:ext uri="{BB962C8B-B14F-4D97-AF65-F5344CB8AC3E}">
        <p14:creationId xmlns:p14="http://schemas.microsoft.com/office/powerpoint/2010/main" val="260777470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2477-A87F-1708-8FDC-3C00022102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0F546C-C9FA-B9EC-9A77-84E02E644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6070FE-2DBC-7946-29EA-97B799C4D7D3}"/>
              </a:ext>
            </a:extLst>
          </p:cNvPr>
          <p:cNvSpPr>
            <a:spLocks noGrp="1"/>
          </p:cNvSpPr>
          <p:nvPr>
            <p:ph type="dt" sz="half" idx="10"/>
          </p:nvPr>
        </p:nvSpPr>
        <p:spPr/>
        <p:txBody>
          <a:bodyPr/>
          <a:lstStyle/>
          <a:p>
            <a:fld id="{7FEB5AB0-614A-46C5-91A8-CE5CE25D6CA1}" type="datetimeFigureOut">
              <a:rPr lang="en-US" smtClean="0"/>
              <a:t>11/30/2023</a:t>
            </a:fld>
            <a:endParaRPr lang="en-US"/>
          </a:p>
        </p:txBody>
      </p:sp>
      <p:sp>
        <p:nvSpPr>
          <p:cNvPr id="5" name="Footer Placeholder 4">
            <a:extLst>
              <a:ext uri="{FF2B5EF4-FFF2-40B4-BE49-F238E27FC236}">
                <a16:creationId xmlns:a16="http://schemas.microsoft.com/office/drawing/2014/main" id="{10B0EDE5-EE5F-1481-9EB2-3FAB37048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B3223-B492-A57E-3C80-D73146313B3E}"/>
              </a:ext>
            </a:extLst>
          </p:cNvPr>
          <p:cNvSpPr>
            <a:spLocks noGrp="1"/>
          </p:cNvSpPr>
          <p:nvPr>
            <p:ph type="sldNum" sz="quarter" idx="12"/>
          </p:nvPr>
        </p:nvSpPr>
        <p:spPr/>
        <p:txBody>
          <a:bodyPr/>
          <a:lstStyle/>
          <a:p>
            <a:fld id="{F026D1EA-E6C0-4215-9D3F-C3CBED28BC9C}" type="slidenum">
              <a:rPr lang="en-US" smtClean="0"/>
              <a:t>‹#›</a:t>
            </a:fld>
            <a:endParaRPr lang="en-US"/>
          </a:p>
        </p:txBody>
      </p:sp>
    </p:spTree>
    <p:extLst>
      <p:ext uri="{BB962C8B-B14F-4D97-AF65-F5344CB8AC3E}">
        <p14:creationId xmlns:p14="http://schemas.microsoft.com/office/powerpoint/2010/main" val="799080869"/>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1D51-F5AD-F289-BB0C-695CDCFA05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7A54F9-862D-ED88-9273-FB5F212A5B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8BF7A2-6DB3-3DEA-86E0-F1573AF7AA7C}"/>
              </a:ext>
            </a:extLst>
          </p:cNvPr>
          <p:cNvSpPr>
            <a:spLocks noGrp="1"/>
          </p:cNvSpPr>
          <p:nvPr>
            <p:ph type="dt" sz="half" idx="10"/>
          </p:nvPr>
        </p:nvSpPr>
        <p:spPr/>
        <p:txBody>
          <a:bodyPr/>
          <a:lstStyle/>
          <a:p>
            <a:fld id="{7FEB5AB0-614A-46C5-91A8-CE5CE25D6CA1}" type="datetimeFigureOut">
              <a:rPr lang="en-US" smtClean="0"/>
              <a:t>11/30/2023</a:t>
            </a:fld>
            <a:endParaRPr lang="en-US"/>
          </a:p>
        </p:txBody>
      </p:sp>
      <p:sp>
        <p:nvSpPr>
          <p:cNvPr id="5" name="Footer Placeholder 4">
            <a:extLst>
              <a:ext uri="{FF2B5EF4-FFF2-40B4-BE49-F238E27FC236}">
                <a16:creationId xmlns:a16="http://schemas.microsoft.com/office/drawing/2014/main" id="{2A6D80F7-0A4B-9EED-29EE-2F90B1B4F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061BB5-27E3-0DE7-8CA2-E37EBF3C4CFC}"/>
              </a:ext>
            </a:extLst>
          </p:cNvPr>
          <p:cNvSpPr>
            <a:spLocks noGrp="1"/>
          </p:cNvSpPr>
          <p:nvPr>
            <p:ph type="sldNum" sz="quarter" idx="12"/>
          </p:nvPr>
        </p:nvSpPr>
        <p:spPr/>
        <p:txBody>
          <a:bodyPr/>
          <a:lstStyle/>
          <a:p>
            <a:fld id="{F026D1EA-E6C0-4215-9D3F-C3CBED28BC9C}" type="slidenum">
              <a:rPr lang="en-US" smtClean="0"/>
              <a:t>‹#›</a:t>
            </a:fld>
            <a:endParaRPr lang="en-US"/>
          </a:p>
        </p:txBody>
      </p:sp>
    </p:spTree>
    <p:extLst>
      <p:ext uri="{BB962C8B-B14F-4D97-AF65-F5344CB8AC3E}">
        <p14:creationId xmlns:p14="http://schemas.microsoft.com/office/powerpoint/2010/main" val="182943630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B4E47-86C7-E334-A3ED-ED32E26545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B858FC-C2CA-E8D0-DC12-42DB1FA672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7CAE95-E11D-6E5E-6879-E5928E3B827A}"/>
              </a:ext>
            </a:extLst>
          </p:cNvPr>
          <p:cNvSpPr>
            <a:spLocks noGrp="1"/>
          </p:cNvSpPr>
          <p:nvPr>
            <p:ph type="dt" sz="half" idx="10"/>
          </p:nvPr>
        </p:nvSpPr>
        <p:spPr/>
        <p:txBody>
          <a:bodyPr/>
          <a:lstStyle/>
          <a:p>
            <a:fld id="{7FEB5AB0-614A-46C5-91A8-CE5CE25D6CA1}" type="datetimeFigureOut">
              <a:rPr lang="en-US" smtClean="0"/>
              <a:t>11/30/2023</a:t>
            </a:fld>
            <a:endParaRPr lang="en-US"/>
          </a:p>
        </p:txBody>
      </p:sp>
      <p:sp>
        <p:nvSpPr>
          <p:cNvPr id="5" name="Footer Placeholder 4">
            <a:extLst>
              <a:ext uri="{FF2B5EF4-FFF2-40B4-BE49-F238E27FC236}">
                <a16:creationId xmlns:a16="http://schemas.microsoft.com/office/drawing/2014/main" id="{7F17CA05-4B06-5CC1-5B68-2263C4B15F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B3770-4732-214B-0738-E58A5EB9CF90}"/>
              </a:ext>
            </a:extLst>
          </p:cNvPr>
          <p:cNvSpPr>
            <a:spLocks noGrp="1"/>
          </p:cNvSpPr>
          <p:nvPr>
            <p:ph type="sldNum" sz="quarter" idx="12"/>
          </p:nvPr>
        </p:nvSpPr>
        <p:spPr/>
        <p:txBody>
          <a:bodyPr/>
          <a:lstStyle/>
          <a:p>
            <a:fld id="{F026D1EA-E6C0-4215-9D3F-C3CBED28BC9C}" type="slidenum">
              <a:rPr lang="en-US" smtClean="0"/>
              <a:t>‹#›</a:t>
            </a:fld>
            <a:endParaRPr lang="en-US"/>
          </a:p>
        </p:txBody>
      </p:sp>
    </p:spTree>
    <p:extLst>
      <p:ext uri="{BB962C8B-B14F-4D97-AF65-F5344CB8AC3E}">
        <p14:creationId xmlns:p14="http://schemas.microsoft.com/office/powerpoint/2010/main" val="140086350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D0036-DB99-DFD9-0A26-400119748E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C9B1C6-7E21-9513-E32C-675E6C10AE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6F7C67-A74E-5EB5-FF50-02F8463070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7F0137-2C73-9076-C0BE-5DB213646AD8}"/>
              </a:ext>
            </a:extLst>
          </p:cNvPr>
          <p:cNvSpPr>
            <a:spLocks noGrp="1"/>
          </p:cNvSpPr>
          <p:nvPr>
            <p:ph type="dt" sz="half" idx="10"/>
          </p:nvPr>
        </p:nvSpPr>
        <p:spPr/>
        <p:txBody>
          <a:bodyPr/>
          <a:lstStyle/>
          <a:p>
            <a:fld id="{7FEB5AB0-614A-46C5-91A8-CE5CE25D6CA1}" type="datetimeFigureOut">
              <a:rPr lang="en-US" smtClean="0"/>
              <a:t>11/30/2023</a:t>
            </a:fld>
            <a:endParaRPr lang="en-US"/>
          </a:p>
        </p:txBody>
      </p:sp>
      <p:sp>
        <p:nvSpPr>
          <p:cNvPr id="6" name="Footer Placeholder 5">
            <a:extLst>
              <a:ext uri="{FF2B5EF4-FFF2-40B4-BE49-F238E27FC236}">
                <a16:creationId xmlns:a16="http://schemas.microsoft.com/office/drawing/2014/main" id="{B8EDE691-DB0B-A9AF-08E9-F6D1B41C5C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1D831-1C26-CC06-4528-A147C1F6AD8E}"/>
              </a:ext>
            </a:extLst>
          </p:cNvPr>
          <p:cNvSpPr>
            <a:spLocks noGrp="1"/>
          </p:cNvSpPr>
          <p:nvPr>
            <p:ph type="sldNum" sz="quarter" idx="12"/>
          </p:nvPr>
        </p:nvSpPr>
        <p:spPr/>
        <p:txBody>
          <a:bodyPr/>
          <a:lstStyle/>
          <a:p>
            <a:fld id="{F026D1EA-E6C0-4215-9D3F-C3CBED28BC9C}" type="slidenum">
              <a:rPr lang="en-US" smtClean="0"/>
              <a:t>‹#›</a:t>
            </a:fld>
            <a:endParaRPr lang="en-US"/>
          </a:p>
        </p:txBody>
      </p:sp>
    </p:spTree>
    <p:extLst>
      <p:ext uri="{BB962C8B-B14F-4D97-AF65-F5344CB8AC3E}">
        <p14:creationId xmlns:p14="http://schemas.microsoft.com/office/powerpoint/2010/main" val="69971380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dot logo and title - gra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E22464-4249-47EE-8C46-E5FB0B52F4F7}"/>
              </a:ext>
            </a:extLst>
          </p:cNvPr>
          <p:cNvSpPr>
            <a:spLocks noGrp="1"/>
          </p:cNvSpPr>
          <p:nvPr>
            <p:ph type="title" hasCustomPrompt="1"/>
          </p:nvPr>
        </p:nvSpPr>
        <p:spPr>
          <a:xfrm>
            <a:off x="594360" y="4284621"/>
            <a:ext cx="10972800" cy="1270528"/>
          </a:xfrm>
          <a:prstGeom prst="rect">
            <a:avLst/>
          </a:prstGeom>
        </p:spPr>
        <p:txBody>
          <a:bodyPr anchor="ctr" anchorCtr="0"/>
          <a:lstStyle>
            <a:lvl1pPr algn="ctr">
              <a:lnSpc>
                <a:spcPts val="6500"/>
              </a:lnSpc>
              <a:defRPr sz="6300" b="1" baseline="0">
                <a:solidFill>
                  <a:srgbClr val="1E384B"/>
                </a:solidFill>
                <a:latin typeface="Arial Narrow" panose="020B0606020202030204" pitchFamily="34" charset="0"/>
              </a:defRPr>
            </a:lvl1pPr>
          </a:lstStyle>
          <a:p>
            <a:pPr>
              <a:lnSpc>
                <a:spcPts val="6200"/>
              </a:lnSpc>
            </a:pPr>
            <a:r>
              <a:rPr lang="en-US" dirty="0"/>
              <a:t>Presentation title line 1</a:t>
            </a:r>
            <a:br>
              <a:rPr lang="en-US" dirty="0"/>
            </a:br>
            <a:r>
              <a:rPr lang="en-US" dirty="0"/>
              <a:t>Line 2 optional</a:t>
            </a:r>
          </a:p>
        </p:txBody>
      </p:sp>
    </p:spTree>
    <p:extLst>
      <p:ext uri="{BB962C8B-B14F-4D97-AF65-F5344CB8AC3E}">
        <p14:creationId xmlns:p14="http://schemas.microsoft.com/office/powerpoint/2010/main" val="391746853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3FBC3-7C06-CB94-4875-DD7D472D7A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01E809-7C92-6EC6-C13F-D8B9BDC248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47E427-0A17-EC1B-2C2A-2A9BBF40B3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0FB00F-B093-7E2D-2739-A4898E5ECE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C31AC7-55FC-272A-4960-EC32C25ADF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3A17AA-7F79-5453-5BB2-EB82A4B7E4E9}"/>
              </a:ext>
            </a:extLst>
          </p:cNvPr>
          <p:cNvSpPr>
            <a:spLocks noGrp="1"/>
          </p:cNvSpPr>
          <p:nvPr>
            <p:ph type="dt" sz="half" idx="10"/>
          </p:nvPr>
        </p:nvSpPr>
        <p:spPr/>
        <p:txBody>
          <a:bodyPr/>
          <a:lstStyle/>
          <a:p>
            <a:fld id="{7FEB5AB0-614A-46C5-91A8-CE5CE25D6CA1}" type="datetimeFigureOut">
              <a:rPr lang="en-US" smtClean="0"/>
              <a:t>11/30/2023</a:t>
            </a:fld>
            <a:endParaRPr lang="en-US"/>
          </a:p>
        </p:txBody>
      </p:sp>
      <p:sp>
        <p:nvSpPr>
          <p:cNvPr id="8" name="Footer Placeholder 7">
            <a:extLst>
              <a:ext uri="{FF2B5EF4-FFF2-40B4-BE49-F238E27FC236}">
                <a16:creationId xmlns:a16="http://schemas.microsoft.com/office/drawing/2014/main" id="{D421A594-F719-7765-0944-E7572FC50F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EB9056-FE89-8969-C5CB-460E08CCCB47}"/>
              </a:ext>
            </a:extLst>
          </p:cNvPr>
          <p:cNvSpPr>
            <a:spLocks noGrp="1"/>
          </p:cNvSpPr>
          <p:nvPr>
            <p:ph type="sldNum" sz="quarter" idx="12"/>
          </p:nvPr>
        </p:nvSpPr>
        <p:spPr/>
        <p:txBody>
          <a:bodyPr/>
          <a:lstStyle/>
          <a:p>
            <a:fld id="{F026D1EA-E6C0-4215-9D3F-C3CBED28BC9C}" type="slidenum">
              <a:rPr lang="en-US" smtClean="0"/>
              <a:t>‹#›</a:t>
            </a:fld>
            <a:endParaRPr lang="en-US"/>
          </a:p>
        </p:txBody>
      </p:sp>
    </p:spTree>
    <p:extLst>
      <p:ext uri="{BB962C8B-B14F-4D97-AF65-F5344CB8AC3E}">
        <p14:creationId xmlns:p14="http://schemas.microsoft.com/office/powerpoint/2010/main" val="125373338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77236-DAAE-F8BC-6EFE-00C1009A95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BF62AB-E82D-E5E5-D008-F84D565CB187}"/>
              </a:ext>
            </a:extLst>
          </p:cNvPr>
          <p:cNvSpPr>
            <a:spLocks noGrp="1"/>
          </p:cNvSpPr>
          <p:nvPr>
            <p:ph type="dt" sz="half" idx="10"/>
          </p:nvPr>
        </p:nvSpPr>
        <p:spPr/>
        <p:txBody>
          <a:bodyPr/>
          <a:lstStyle/>
          <a:p>
            <a:fld id="{7FEB5AB0-614A-46C5-91A8-CE5CE25D6CA1}" type="datetimeFigureOut">
              <a:rPr lang="en-US" smtClean="0"/>
              <a:t>11/30/2023</a:t>
            </a:fld>
            <a:endParaRPr lang="en-US"/>
          </a:p>
        </p:txBody>
      </p:sp>
      <p:sp>
        <p:nvSpPr>
          <p:cNvPr id="4" name="Footer Placeholder 3">
            <a:extLst>
              <a:ext uri="{FF2B5EF4-FFF2-40B4-BE49-F238E27FC236}">
                <a16:creationId xmlns:a16="http://schemas.microsoft.com/office/drawing/2014/main" id="{9995CCBB-2591-AD83-AB12-B3219285D0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A74B5E-5733-0B86-ACFF-29753C42729A}"/>
              </a:ext>
            </a:extLst>
          </p:cNvPr>
          <p:cNvSpPr>
            <a:spLocks noGrp="1"/>
          </p:cNvSpPr>
          <p:nvPr>
            <p:ph type="sldNum" sz="quarter" idx="12"/>
          </p:nvPr>
        </p:nvSpPr>
        <p:spPr/>
        <p:txBody>
          <a:bodyPr/>
          <a:lstStyle/>
          <a:p>
            <a:fld id="{F026D1EA-E6C0-4215-9D3F-C3CBED28BC9C}" type="slidenum">
              <a:rPr lang="en-US" smtClean="0"/>
              <a:t>‹#›</a:t>
            </a:fld>
            <a:endParaRPr lang="en-US"/>
          </a:p>
        </p:txBody>
      </p:sp>
    </p:spTree>
    <p:extLst>
      <p:ext uri="{BB962C8B-B14F-4D97-AF65-F5344CB8AC3E}">
        <p14:creationId xmlns:p14="http://schemas.microsoft.com/office/powerpoint/2010/main" val="461396799"/>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0B3B-B0F7-73CA-8164-8DC275848291}"/>
              </a:ext>
            </a:extLst>
          </p:cNvPr>
          <p:cNvSpPr>
            <a:spLocks noGrp="1"/>
          </p:cNvSpPr>
          <p:nvPr>
            <p:ph type="dt" sz="half" idx="10"/>
          </p:nvPr>
        </p:nvSpPr>
        <p:spPr/>
        <p:txBody>
          <a:bodyPr/>
          <a:lstStyle/>
          <a:p>
            <a:fld id="{7FEB5AB0-614A-46C5-91A8-CE5CE25D6CA1}" type="datetimeFigureOut">
              <a:rPr lang="en-US" smtClean="0"/>
              <a:t>11/30/2023</a:t>
            </a:fld>
            <a:endParaRPr lang="en-US"/>
          </a:p>
        </p:txBody>
      </p:sp>
      <p:sp>
        <p:nvSpPr>
          <p:cNvPr id="3" name="Footer Placeholder 2">
            <a:extLst>
              <a:ext uri="{FF2B5EF4-FFF2-40B4-BE49-F238E27FC236}">
                <a16:creationId xmlns:a16="http://schemas.microsoft.com/office/drawing/2014/main" id="{B4906792-75CB-DBB4-5739-2BA17B898B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CB4CBC-D7AB-2728-7AEA-69D697A221C7}"/>
              </a:ext>
            </a:extLst>
          </p:cNvPr>
          <p:cNvSpPr>
            <a:spLocks noGrp="1"/>
          </p:cNvSpPr>
          <p:nvPr>
            <p:ph type="sldNum" sz="quarter" idx="12"/>
          </p:nvPr>
        </p:nvSpPr>
        <p:spPr/>
        <p:txBody>
          <a:bodyPr/>
          <a:lstStyle/>
          <a:p>
            <a:fld id="{F026D1EA-E6C0-4215-9D3F-C3CBED28BC9C}" type="slidenum">
              <a:rPr lang="en-US" smtClean="0"/>
              <a:t>‹#›</a:t>
            </a:fld>
            <a:endParaRPr lang="en-US"/>
          </a:p>
        </p:txBody>
      </p:sp>
    </p:spTree>
    <p:extLst>
      <p:ext uri="{BB962C8B-B14F-4D97-AF65-F5344CB8AC3E}">
        <p14:creationId xmlns:p14="http://schemas.microsoft.com/office/powerpoint/2010/main" val="342353263"/>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57DAD-2FA4-260F-9DCA-2C3638314B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F04923-F925-7CFD-DECD-5A3D179CE0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038C49-2560-2350-04A2-ABDE61442E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E06B90-F006-12B1-8C52-BA1FDFCA46B7}"/>
              </a:ext>
            </a:extLst>
          </p:cNvPr>
          <p:cNvSpPr>
            <a:spLocks noGrp="1"/>
          </p:cNvSpPr>
          <p:nvPr>
            <p:ph type="dt" sz="half" idx="10"/>
          </p:nvPr>
        </p:nvSpPr>
        <p:spPr/>
        <p:txBody>
          <a:bodyPr/>
          <a:lstStyle/>
          <a:p>
            <a:fld id="{7FEB5AB0-614A-46C5-91A8-CE5CE25D6CA1}" type="datetimeFigureOut">
              <a:rPr lang="en-US" smtClean="0"/>
              <a:t>11/30/2023</a:t>
            </a:fld>
            <a:endParaRPr lang="en-US"/>
          </a:p>
        </p:txBody>
      </p:sp>
      <p:sp>
        <p:nvSpPr>
          <p:cNvPr id="6" name="Footer Placeholder 5">
            <a:extLst>
              <a:ext uri="{FF2B5EF4-FFF2-40B4-BE49-F238E27FC236}">
                <a16:creationId xmlns:a16="http://schemas.microsoft.com/office/drawing/2014/main" id="{E118B5B0-5BE4-F3B4-D00E-0C1F08B09A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859AC2-C62E-685B-7181-42E235998E51}"/>
              </a:ext>
            </a:extLst>
          </p:cNvPr>
          <p:cNvSpPr>
            <a:spLocks noGrp="1"/>
          </p:cNvSpPr>
          <p:nvPr>
            <p:ph type="sldNum" sz="quarter" idx="12"/>
          </p:nvPr>
        </p:nvSpPr>
        <p:spPr/>
        <p:txBody>
          <a:bodyPr/>
          <a:lstStyle/>
          <a:p>
            <a:fld id="{F026D1EA-E6C0-4215-9D3F-C3CBED28BC9C}" type="slidenum">
              <a:rPr lang="en-US" smtClean="0"/>
              <a:t>‹#›</a:t>
            </a:fld>
            <a:endParaRPr lang="en-US"/>
          </a:p>
        </p:txBody>
      </p:sp>
    </p:spTree>
    <p:extLst>
      <p:ext uri="{BB962C8B-B14F-4D97-AF65-F5344CB8AC3E}">
        <p14:creationId xmlns:p14="http://schemas.microsoft.com/office/powerpoint/2010/main" val="903271014"/>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392F-3E5E-4C22-4CC9-801FEF0901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CC93B5-E38A-8767-F974-D885E4C5DA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DB58D-E037-9E28-5161-CFB58B6399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E0234D-2EC3-4368-B578-239723B0FA89}"/>
              </a:ext>
            </a:extLst>
          </p:cNvPr>
          <p:cNvSpPr>
            <a:spLocks noGrp="1"/>
          </p:cNvSpPr>
          <p:nvPr>
            <p:ph type="dt" sz="half" idx="10"/>
          </p:nvPr>
        </p:nvSpPr>
        <p:spPr/>
        <p:txBody>
          <a:bodyPr/>
          <a:lstStyle/>
          <a:p>
            <a:fld id="{7FEB5AB0-614A-46C5-91A8-CE5CE25D6CA1}" type="datetimeFigureOut">
              <a:rPr lang="en-US" smtClean="0"/>
              <a:t>11/30/2023</a:t>
            </a:fld>
            <a:endParaRPr lang="en-US"/>
          </a:p>
        </p:txBody>
      </p:sp>
      <p:sp>
        <p:nvSpPr>
          <p:cNvPr id="6" name="Footer Placeholder 5">
            <a:extLst>
              <a:ext uri="{FF2B5EF4-FFF2-40B4-BE49-F238E27FC236}">
                <a16:creationId xmlns:a16="http://schemas.microsoft.com/office/drawing/2014/main" id="{1B189CF7-22DA-3488-73DF-B2495CCCFB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6C6A14-5C76-83CE-1BE6-6EA27DC74D53}"/>
              </a:ext>
            </a:extLst>
          </p:cNvPr>
          <p:cNvSpPr>
            <a:spLocks noGrp="1"/>
          </p:cNvSpPr>
          <p:nvPr>
            <p:ph type="sldNum" sz="quarter" idx="12"/>
          </p:nvPr>
        </p:nvSpPr>
        <p:spPr/>
        <p:txBody>
          <a:bodyPr/>
          <a:lstStyle/>
          <a:p>
            <a:fld id="{F026D1EA-E6C0-4215-9D3F-C3CBED28BC9C}" type="slidenum">
              <a:rPr lang="en-US" smtClean="0"/>
              <a:t>‹#›</a:t>
            </a:fld>
            <a:endParaRPr lang="en-US"/>
          </a:p>
        </p:txBody>
      </p:sp>
    </p:spTree>
    <p:extLst>
      <p:ext uri="{BB962C8B-B14F-4D97-AF65-F5344CB8AC3E}">
        <p14:creationId xmlns:p14="http://schemas.microsoft.com/office/powerpoint/2010/main" val="1700395831"/>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A94EB-899D-957C-1779-9CDB80405B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576AAB-A1CC-AE34-B75D-538F680F14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D2996F-F812-0C3F-D610-CC9D6459611E}"/>
              </a:ext>
            </a:extLst>
          </p:cNvPr>
          <p:cNvSpPr>
            <a:spLocks noGrp="1"/>
          </p:cNvSpPr>
          <p:nvPr>
            <p:ph type="dt" sz="half" idx="10"/>
          </p:nvPr>
        </p:nvSpPr>
        <p:spPr/>
        <p:txBody>
          <a:bodyPr/>
          <a:lstStyle/>
          <a:p>
            <a:fld id="{7FEB5AB0-614A-46C5-91A8-CE5CE25D6CA1}" type="datetimeFigureOut">
              <a:rPr lang="en-US" smtClean="0"/>
              <a:t>11/30/2023</a:t>
            </a:fld>
            <a:endParaRPr lang="en-US"/>
          </a:p>
        </p:txBody>
      </p:sp>
      <p:sp>
        <p:nvSpPr>
          <p:cNvPr id="5" name="Footer Placeholder 4">
            <a:extLst>
              <a:ext uri="{FF2B5EF4-FFF2-40B4-BE49-F238E27FC236}">
                <a16:creationId xmlns:a16="http://schemas.microsoft.com/office/drawing/2014/main" id="{B3B6226A-C20B-457A-AFA4-3D85879624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8A4BA-CE4E-C22E-A3A7-4BD860F44363}"/>
              </a:ext>
            </a:extLst>
          </p:cNvPr>
          <p:cNvSpPr>
            <a:spLocks noGrp="1"/>
          </p:cNvSpPr>
          <p:nvPr>
            <p:ph type="sldNum" sz="quarter" idx="12"/>
          </p:nvPr>
        </p:nvSpPr>
        <p:spPr/>
        <p:txBody>
          <a:bodyPr/>
          <a:lstStyle/>
          <a:p>
            <a:fld id="{F026D1EA-E6C0-4215-9D3F-C3CBED28BC9C}" type="slidenum">
              <a:rPr lang="en-US" smtClean="0"/>
              <a:t>‹#›</a:t>
            </a:fld>
            <a:endParaRPr lang="en-US"/>
          </a:p>
        </p:txBody>
      </p:sp>
    </p:spTree>
    <p:extLst>
      <p:ext uri="{BB962C8B-B14F-4D97-AF65-F5344CB8AC3E}">
        <p14:creationId xmlns:p14="http://schemas.microsoft.com/office/powerpoint/2010/main" val="2626183995"/>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4D0938-FE93-7D52-14A8-AFA7E77723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F81AE7-A9CC-CDF4-078F-6B21287284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2661B-2FAD-4053-A633-09F9541DE1E5}"/>
              </a:ext>
            </a:extLst>
          </p:cNvPr>
          <p:cNvSpPr>
            <a:spLocks noGrp="1"/>
          </p:cNvSpPr>
          <p:nvPr>
            <p:ph type="dt" sz="half" idx="10"/>
          </p:nvPr>
        </p:nvSpPr>
        <p:spPr/>
        <p:txBody>
          <a:bodyPr/>
          <a:lstStyle/>
          <a:p>
            <a:fld id="{7FEB5AB0-614A-46C5-91A8-CE5CE25D6CA1}" type="datetimeFigureOut">
              <a:rPr lang="en-US" smtClean="0"/>
              <a:t>11/30/2023</a:t>
            </a:fld>
            <a:endParaRPr lang="en-US"/>
          </a:p>
        </p:txBody>
      </p:sp>
      <p:sp>
        <p:nvSpPr>
          <p:cNvPr id="5" name="Footer Placeholder 4">
            <a:extLst>
              <a:ext uri="{FF2B5EF4-FFF2-40B4-BE49-F238E27FC236}">
                <a16:creationId xmlns:a16="http://schemas.microsoft.com/office/drawing/2014/main" id="{794CCBD3-B756-4843-0ABE-7ADDE9B9B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E98C2-4A25-DA6A-9162-4315010F3F9E}"/>
              </a:ext>
            </a:extLst>
          </p:cNvPr>
          <p:cNvSpPr>
            <a:spLocks noGrp="1"/>
          </p:cNvSpPr>
          <p:nvPr>
            <p:ph type="sldNum" sz="quarter" idx="12"/>
          </p:nvPr>
        </p:nvSpPr>
        <p:spPr/>
        <p:txBody>
          <a:bodyPr/>
          <a:lstStyle/>
          <a:p>
            <a:fld id="{F026D1EA-E6C0-4215-9D3F-C3CBED28BC9C}" type="slidenum">
              <a:rPr lang="en-US" smtClean="0"/>
              <a:t>‹#›</a:t>
            </a:fld>
            <a:endParaRPr lang="en-US"/>
          </a:p>
        </p:txBody>
      </p:sp>
    </p:spTree>
    <p:extLst>
      <p:ext uri="{BB962C8B-B14F-4D97-AF65-F5344CB8AC3E}">
        <p14:creationId xmlns:p14="http://schemas.microsoft.com/office/powerpoint/2010/main" val="3120464516"/>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8807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dot logo with multiple lines gray">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2B5A80C0-2936-4233-A672-2BB6377C006D}"/>
              </a:ext>
            </a:extLst>
          </p:cNvPr>
          <p:cNvSpPr>
            <a:spLocks noGrp="1"/>
          </p:cNvSpPr>
          <p:nvPr>
            <p:ph type="body" sz="quarter" idx="10" hasCustomPrompt="1"/>
          </p:nvPr>
        </p:nvSpPr>
        <p:spPr>
          <a:xfrm>
            <a:off x="609600" y="2130359"/>
            <a:ext cx="10972800" cy="2325813"/>
          </a:xfrm>
          <a:prstGeom prst="rect">
            <a:avLst/>
          </a:prstGeom>
        </p:spPr>
        <p:txBody>
          <a:bodyPr/>
          <a:lstStyle>
            <a:lvl1pPr marL="0" indent="0" algn="ctr">
              <a:lnSpc>
                <a:spcPts val="5800"/>
              </a:lnSpc>
              <a:spcBef>
                <a:spcPts val="0"/>
              </a:spcBef>
              <a:buNone/>
              <a:defRPr sz="5800" b="1">
                <a:solidFill>
                  <a:srgbClr val="1E384B"/>
                </a:solidFill>
                <a:latin typeface="Arial Narrow" panose="020B0606020202030204" pitchFamily="34" charset="0"/>
              </a:defRPr>
            </a:lvl1pPr>
          </a:lstStyle>
          <a:p>
            <a:pPr lvl="0"/>
            <a:r>
              <a:rPr lang="en-US" dirty="0"/>
              <a:t>Presentation title line 1</a:t>
            </a:r>
            <a:br>
              <a:rPr lang="en-US" dirty="0"/>
            </a:br>
            <a:r>
              <a:rPr lang="en-US" dirty="0"/>
              <a:t>Line 2 optional</a:t>
            </a:r>
          </a:p>
        </p:txBody>
      </p:sp>
      <p:sp>
        <p:nvSpPr>
          <p:cNvPr id="3" name="Text Placeholder 8">
            <a:extLst>
              <a:ext uri="{FF2B5EF4-FFF2-40B4-BE49-F238E27FC236}">
                <a16:creationId xmlns:a16="http://schemas.microsoft.com/office/drawing/2014/main" id="{266BE8CF-B468-4EF8-860F-7D4ACD853DB6}"/>
              </a:ext>
            </a:extLst>
          </p:cNvPr>
          <p:cNvSpPr>
            <a:spLocks noGrp="1"/>
          </p:cNvSpPr>
          <p:nvPr>
            <p:ph type="body" sz="quarter" idx="11" hasCustomPrompt="1"/>
          </p:nvPr>
        </p:nvSpPr>
        <p:spPr>
          <a:xfrm>
            <a:off x="609600" y="4901403"/>
            <a:ext cx="10972800" cy="1762044"/>
          </a:xfrm>
          <a:prstGeom prst="rect">
            <a:avLst/>
          </a:prstGeom>
        </p:spPr>
        <p:txBody>
          <a:bodyPr/>
          <a:lstStyle>
            <a:lvl1pPr marL="0" indent="0" algn="ctr">
              <a:lnSpc>
                <a:spcPts val="2700"/>
              </a:lnSpc>
              <a:spcBef>
                <a:spcPts val="0"/>
              </a:spcBef>
              <a:buNone/>
              <a:defRPr sz="2900" b="0">
                <a:solidFill>
                  <a:srgbClr val="1E384B"/>
                </a:solidFill>
                <a:latin typeface="Arial Narrow" panose="020B0606020202030204" pitchFamily="34" charset="0"/>
              </a:defRPr>
            </a:lvl1pPr>
          </a:lstStyle>
          <a:p>
            <a:pPr lvl="0"/>
            <a:r>
              <a:rPr lang="en-US" dirty="0"/>
              <a:t>Name of conference or event</a:t>
            </a:r>
            <a:br>
              <a:rPr lang="en-US" dirty="0"/>
            </a:br>
            <a:r>
              <a:rPr lang="en-US" dirty="0"/>
              <a:t>Location, City, State</a:t>
            </a:r>
          </a:p>
        </p:txBody>
      </p:sp>
      <p:sp>
        <p:nvSpPr>
          <p:cNvPr id="4" name="Text Placeholder 12">
            <a:extLst>
              <a:ext uri="{FF2B5EF4-FFF2-40B4-BE49-F238E27FC236}">
                <a16:creationId xmlns:a16="http://schemas.microsoft.com/office/drawing/2014/main" id="{05359CCF-BDFE-4AA7-B8BB-1EB162C39CB1}"/>
              </a:ext>
            </a:extLst>
          </p:cNvPr>
          <p:cNvSpPr>
            <a:spLocks noGrp="1"/>
          </p:cNvSpPr>
          <p:nvPr>
            <p:ph type="body" sz="quarter" idx="12" hasCustomPrompt="1"/>
          </p:nvPr>
        </p:nvSpPr>
        <p:spPr>
          <a:xfrm>
            <a:off x="609600" y="4153731"/>
            <a:ext cx="10972800" cy="661481"/>
          </a:xfrm>
          <a:prstGeom prst="rect">
            <a:avLst/>
          </a:prstGeom>
        </p:spPr>
        <p:txBody>
          <a:bodyPr/>
          <a:lstStyle>
            <a:lvl1pPr marL="0" indent="0" algn="ctr">
              <a:buNone/>
              <a:defRPr lang="en-US" sz="4000" b="0" dirty="0">
                <a:solidFill>
                  <a:srgbClr val="802F2D"/>
                </a:solidFill>
                <a:latin typeface="Arial Narrow" panose="020B0606020202030204" pitchFamily="34" charset="0"/>
              </a:defRPr>
            </a:lvl1pPr>
          </a:lstStyle>
          <a:p>
            <a:pPr lvl="0"/>
            <a:r>
              <a:rPr lang="en-US" dirty="0"/>
              <a:t>Title of presenter</a:t>
            </a:r>
          </a:p>
        </p:txBody>
      </p:sp>
      <p:sp>
        <p:nvSpPr>
          <p:cNvPr id="5" name="Text Placeholder 12">
            <a:extLst>
              <a:ext uri="{FF2B5EF4-FFF2-40B4-BE49-F238E27FC236}">
                <a16:creationId xmlns:a16="http://schemas.microsoft.com/office/drawing/2014/main" id="{48BD4242-B30B-4DB6-A404-D48B80B58007}"/>
              </a:ext>
            </a:extLst>
          </p:cNvPr>
          <p:cNvSpPr>
            <a:spLocks noGrp="1"/>
          </p:cNvSpPr>
          <p:nvPr>
            <p:ph type="body" sz="quarter" idx="13" hasCustomPrompt="1"/>
          </p:nvPr>
        </p:nvSpPr>
        <p:spPr>
          <a:xfrm>
            <a:off x="609600" y="3618166"/>
            <a:ext cx="10972800" cy="736600"/>
          </a:xfrm>
          <a:prstGeom prst="rect">
            <a:avLst/>
          </a:prstGeom>
        </p:spPr>
        <p:txBody>
          <a:bodyPr/>
          <a:lstStyle>
            <a:lvl1pPr marL="0" indent="0" algn="ctr">
              <a:buNone/>
              <a:defRPr lang="en-US" sz="4700" b="1" dirty="0">
                <a:solidFill>
                  <a:srgbClr val="802F2D"/>
                </a:solidFill>
                <a:latin typeface="Arial Narrow" panose="020B0606020202030204" pitchFamily="34" charset="0"/>
              </a:defRPr>
            </a:lvl1pPr>
          </a:lstStyle>
          <a:p>
            <a:pPr lvl="0"/>
            <a:r>
              <a:rPr lang="en-US" dirty="0"/>
              <a:t>Name of presenter</a:t>
            </a:r>
          </a:p>
        </p:txBody>
      </p:sp>
      <p:sp>
        <p:nvSpPr>
          <p:cNvPr id="6" name="Text Placeholder 12">
            <a:extLst>
              <a:ext uri="{FF2B5EF4-FFF2-40B4-BE49-F238E27FC236}">
                <a16:creationId xmlns:a16="http://schemas.microsoft.com/office/drawing/2014/main" id="{C3EAC5F1-D1DF-4F46-97A9-85313AA11012}"/>
              </a:ext>
            </a:extLst>
          </p:cNvPr>
          <p:cNvSpPr>
            <a:spLocks noGrp="1"/>
          </p:cNvSpPr>
          <p:nvPr>
            <p:ph type="body" sz="quarter" idx="14" hasCustomPrompt="1"/>
          </p:nvPr>
        </p:nvSpPr>
        <p:spPr>
          <a:xfrm>
            <a:off x="609600" y="5793927"/>
            <a:ext cx="10972800" cy="736600"/>
          </a:xfrm>
          <a:prstGeom prst="rect">
            <a:avLst/>
          </a:prstGeom>
        </p:spPr>
        <p:txBody>
          <a:bodyPr/>
          <a:lstStyle>
            <a:lvl1pPr marL="0" indent="0" algn="ctr">
              <a:buNone/>
              <a:defRPr lang="en-US" sz="2500" b="1" dirty="0">
                <a:solidFill>
                  <a:srgbClr val="802F2D"/>
                </a:solidFill>
                <a:latin typeface="Arial Narrow" panose="020B0606020202030204" pitchFamily="34" charset="0"/>
              </a:defRPr>
            </a:lvl1pPr>
          </a:lstStyle>
          <a:p>
            <a:pPr lvl="0"/>
            <a:r>
              <a:rPr lang="en-US" dirty="0"/>
              <a:t>Month Day, Year</a:t>
            </a:r>
          </a:p>
        </p:txBody>
      </p:sp>
    </p:spTree>
    <p:extLst>
      <p:ext uri="{BB962C8B-B14F-4D97-AF65-F5344CB8AC3E}">
        <p14:creationId xmlns:p14="http://schemas.microsoft.com/office/powerpoint/2010/main" val="178429018"/>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mall dot logo with multiple lines blu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2BB4A30-4D49-4E1A-A7C2-17F3EFFC0BB7}"/>
              </a:ext>
            </a:extLst>
          </p:cNvPr>
          <p:cNvSpPr>
            <a:spLocks noGrp="1"/>
          </p:cNvSpPr>
          <p:nvPr>
            <p:ph type="body" sz="quarter" idx="10" hasCustomPrompt="1"/>
          </p:nvPr>
        </p:nvSpPr>
        <p:spPr>
          <a:xfrm>
            <a:off x="609600" y="2130359"/>
            <a:ext cx="10972800" cy="2325813"/>
          </a:xfrm>
          <a:prstGeom prst="rect">
            <a:avLst/>
          </a:prstGeom>
        </p:spPr>
        <p:txBody>
          <a:bodyPr/>
          <a:lstStyle>
            <a:lvl1pPr marL="0" indent="0" algn="ctr">
              <a:lnSpc>
                <a:spcPts val="5800"/>
              </a:lnSpc>
              <a:spcBef>
                <a:spcPts val="0"/>
              </a:spcBef>
              <a:buNone/>
              <a:defRPr sz="5800" b="1">
                <a:solidFill>
                  <a:schemeClr val="bg1"/>
                </a:solidFill>
                <a:latin typeface="Arial Narrow" panose="020B0606020202030204" pitchFamily="34" charset="0"/>
              </a:defRPr>
            </a:lvl1pPr>
          </a:lstStyle>
          <a:p>
            <a:pPr lvl="0"/>
            <a:r>
              <a:rPr lang="en-US" dirty="0"/>
              <a:t>Presentation title line 1</a:t>
            </a:r>
            <a:br>
              <a:rPr lang="en-US" dirty="0"/>
            </a:br>
            <a:r>
              <a:rPr lang="en-US" dirty="0"/>
              <a:t>Line 2 optional</a:t>
            </a:r>
          </a:p>
        </p:txBody>
      </p:sp>
      <p:sp>
        <p:nvSpPr>
          <p:cNvPr id="10" name="Text Placeholder 8">
            <a:extLst>
              <a:ext uri="{FF2B5EF4-FFF2-40B4-BE49-F238E27FC236}">
                <a16:creationId xmlns:a16="http://schemas.microsoft.com/office/drawing/2014/main" id="{CFA96CC0-FA73-409E-BDB3-792260515579}"/>
              </a:ext>
            </a:extLst>
          </p:cNvPr>
          <p:cNvSpPr>
            <a:spLocks noGrp="1"/>
          </p:cNvSpPr>
          <p:nvPr>
            <p:ph type="body" sz="quarter" idx="11" hasCustomPrompt="1"/>
          </p:nvPr>
        </p:nvSpPr>
        <p:spPr>
          <a:xfrm>
            <a:off x="609600" y="4901403"/>
            <a:ext cx="10972800" cy="1762044"/>
          </a:xfrm>
          <a:prstGeom prst="rect">
            <a:avLst/>
          </a:prstGeom>
        </p:spPr>
        <p:txBody>
          <a:bodyPr/>
          <a:lstStyle>
            <a:lvl1pPr marL="0" indent="0" algn="ctr">
              <a:lnSpc>
                <a:spcPts val="2700"/>
              </a:lnSpc>
              <a:spcBef>
                <a:spcPts val="0"/>
              </a:spcBef>
              <a:buNone/>
              <a:defRPr sz="2900" b="0">
                <a:solidFill>
                  <a:schemeClr val="bg1"/>
                </a:solidFill>
                <a:latin typeface="Arial Narrow" panose="020B0606020202030204" pitchFamily="34" charset="0"/>
              </a:defRPr>
            </a:lvl1pPr>
          </a:lstStyle>
          <a:p>
            <a:pPr lvl="0"/>
            <a:r>
              <a:rPr lang="en-US" dirty="0"/>
              <a:t>Name of conference or event</a:t>
            </a:r>
            <a:br>
              <a:rPr lang="en-US" dirty="0"/>
            </a:br>
            <a:r>
              <a:rPr lang="en-US" dirty="0"/>
              <a:t>Location, City, State</a:t>
            </a:r>
          </a:p>
        </p:txBody>
      </p:sp>
      <p:sp>
        <p:nvSpPr>
          <p:cNvPr id="13" name="Text Placeholder 12">
            <a:extLst>
              <a:ext uri="{FF2B5EF4-FFF2-40B4-BE49-F238E27FC236}">
                <a16:creationId xmlns:a16="http://schemas.microsoft.com/office/drawing/2014/main" id="{7C20B464-716E-4698-9B3D-1A376E0C53C9}"/>
              </a:ext>
            </a:extLst>
          </p:cNvPr>
          <p:cNvSpPr>
            <a:spLocks noGrp="1"/>
          </p:cNvSpPr>
          <p:nvPr>
            <p:ph type="body" sz="quarter" idx="12" hasCustomPrompt="1"/>
          </p:nvPr>
        </p:nvSpPr>
        <p:spPr>
          <a:xfrm>
            <a:off x="609600" y="4153731"/>
            <a:ext cx="10972800" cy="661481"/>
          </a:xfrm>
          <a:prstGeom prst="rect">
            <a:avLst/>
          </a:prstGeom>
        </p:spPr>
        <p:txBody>
          <a:bodyPr/>
          <a:lstStyle>
            <a:lvl1pPr marL="0" indent="0" algn="ctr">
              <a:buNone/>
              <a:defRPr lang="en-US" sz="4000" b="0" dirty="0">
                <a:solidFill>
                  <a:srgbClr val="FFD966"/>
                </a:solidFill>
                <a:latin typeface="Arial Narrow" panose="020B0606020202030204" pitchFamily="34" charset="0"/>
              </a:defRPr>
            </a:lvl1pPr>
          </a:lstStyle>
          <a:p>
            <a:pPr lvl="0"/>
            <a:r>
              <a:rPr lang="en-US" dirty="0"/>
              <a:t>Title of presenter</a:t>
            </a:r>
          </a:p>
        </p:txBody>
      </p:sp>
      <p:sp>
        <p:nvSpPr>
          <p:cNvPr id="14" name="Text Placeholder 12">
            <a:extLst>
              <a:ext uri="{FF2B5EF4-FFF2-40B4-BE49-F238E27FC236}">
                <a16:creationId xmlns:a16="http://schemas.microsoft.com/office/drawing/2014/main" id="{E69BF635-658A-4A37-AE58-0A5EC012451D}"/>
              </a:ext>
            </a:extLst>
          </p:cNvPr>
          <p:cNvSpPr>
            <a:spLocks noGrp="1"/>
          </p:cNvSpPr>
          <p:nvPr>
            <p:ph type="body" sz="quarter" idx="13" hasCustomPrompt="1"/>
          </p:nvPr>
        </p:nvSpPr>
        <p:spPr>
          <a:xfrm>
            <a:off x="609600" y="3618166"/>
            <a:ext cx="10972800" cy="736600"/>
          </a:xfrm>
          <a:prstGeom prst="rect">
            <a:avLst/>
          </a:prstGeom>
        </p:spPr>
        <p:txBody>
          <a:bodyPr/>
          <a:lstStyle>
            <a:lvl1pPr marL="0" indent="0" algn="ctr">
              <a:buNone/>
              <a:defRPr lang="en-US" sz="4700" b="1" dirty="0">
                <a:solidFill>
                  <a:srgbClr val="FFD966"/>
                </a:solidFill>
                <a:latin typeface="Arial Narrow" panose="020B0606020202030204" pitchFamily="34" charset="0"/>
              </a:defRPr>
            </a:lvl1pPr>
          </a:lstStyle>
          <a:p>
            <a:pPr lvl="0"/>
            <a:r>
              <a:rPr lang="en-US" dirty="0"/>
              <a:t>Name of presenter</a:t>
            </a:r>
          </a:p>
        </p:txBody>
      </p:sp>
      <p:sp>
        <p:nvSpPr>
          <p:cNvPr id="15" name="Text Placeholder 12">
            <a:extLst>
              <a:ext uri="{FF2B5EF4-FFF2-40B4-BE49-F238E27FC236}">
                <a16:creationId xmlns:a16="http://schemas.microsoft.com/office/drawing/2014/main" id="{FDEC16DC-671E-403F-97C5-513D784FD786}"/>
              </a:ext>
            </a:extLst>
          </p:cNvPr>
          <p:cNvSpPr>
            <a:spLocks noGrp="1"/>
          </p:cNvSpPr>
          <p:nvPr>
            <p:ph type="body" sz="quarter" idx="14" hasCustomPrompt="1"/>
          </p:nvPr>
        </p:nvSpPr>
        <p:spPr>
          <a:xfrm>
            <a:off x="609600" y="5793927"/>
            <a:ext cx="10972800" cy="736600"/>
          </a:xfrm>
          <a:prstGeom prst="rect">
            <a:avLst/>
          </a:prstGeom>
        </p:spPr>
        <p:txBody>
          <a:bodyPr/>
          <a:lstStyle>
            <a:lvl1pPr marL="0" indent="0" algn="ctr">
              <a:buNone/>
              <a:defRPr lang="en-US" sz="2500" b="1" dirty="0">
                <a:solidFill>
                  <a:srgbClr val="FFD966"/>
                </a:solidFill>
                <a:latin typeface="Arial Narrow" panose="020B0606020202030204" pitchFamily="34" charset="0"/>
              </a:defRPr>
            </a:lvl1pPr>
          </a:lstStyle>
          <a:p>
            <a:pPr lvl="0"/>
            <a:r>
              <a:rPr lang="en-US" dirty="0"/>
              <a:t>Month Day, Year</a:t>
            </a:r>
          </a:p>
        </p:txBody>
      </p:sp>
    </p:spTree>
    <p:extLst>
      <p:ext uri="{BB962C8B-B14F-4D97-AF65-F5344CB8AC3E}">
        <p14:creationId xmlns:p14="http://schemas.microsoft.com/office/powerpoint/2010/main" val="963453553"/>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two logos and title - gray">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7110A8B-7108-4A0C-8CC1-6278CCCCABE5}"/>
              </a:ext>
            </a:extLst>
          </p:cNvPr>
          <p:cNvSpPr>
            <a:spLocks noGrp="1"/>
          </p:cNvSpPr>
          <p:nvPr>
            <p:ph type="body" sz="quarter" idx="10" hasCustomPrompt="1"/>
          </p:nvPr>
        </p:nvSpPr>
        <p:spPr>
          <a:xfrm>
            <a:off x="1223962" y="736979"/>
            <a:ext cx="9797823" cy="2398108"/>
          </a:xfrm>
          <a:prstGeom prst="rect">
            <a:avLst/>
          </a:prstGeom>
        </p:spPr>
        <p:txBody>
          <a:bodyPr anchor="ctr"/>
          <a:lstStyle>
            <a:lvl1pPr marL="0" indent="0" algn="ctr">
              <a:lnSpc>
                <a:spcPts val="6300"/>
              </a:lnSpc>
              <a:spcBef>
                <a:spcPts val="0"/>
              </a:spcBef>
              <a:buNone/>
              <a:defRPr sz="6300" b="1">
                <a:solidFill>
                  <a:srgbClr val="1E384B"/>
                </a:solidFill>
                <a:latin typeface="Arial Narrow" panose="020B0606020202030204" pitchFamily="34" charset="0"/>
              </a:defRPr>
            </a:lvl1pPr>
          </a:lstStyle>
          <a:p>
            <a:pPr lvl="0"/>
            <a:r>
              <a:rPr lang="en-US" dirty="0"/>
              <a:t>Presentation title line 1</a:t>
            </a:r>
            <a:br>
              <a:rPr lang="en-US" dirty="0"/>
            </a:br>
            <a:r>
              <a:rPr lang="en-US" dirty="0"/>
              <a:t>Line 2 optional</a:t>
            </a:r>
          </a:p>
        </p:txBody>
      </p:sp>
      <p:sp>
        <p:nvSpPr>
          <p:cNvPr id="3" name="Picture Placeholder 19">
            <a:extLst>
              <a:ext uri="{FF2B5EF4-FFF2-40B4-BE49-F238E27FC236}">
                <a16:creationId xmlns:a16="http://schemas.microsoft.com/office/drawing/2014/main" id="{32D95146-FFF7-4DF0-B690-C64B5707C460}"/>
              </a:ext>
            </a:extLst>
          </p:cNvPr>
          <p:cNvSpPr>
            <a:spLocks noGrp="1"/>
          </p:cNvSpPr>
          <p:nvPr>
            <p:ph type="pic" sz="quarter" idx="15" hasCustomPrompt="1"/>
          </p:nvPr>
        </p:nvSpPr>
        <p:spPr>
          <a:xfrm>
            <a:off x="3560325" y="3428999"/>
            <a:ext cx="2286000" cy="2286000"/>
          </a:xfrm>
          <a:prstGeom prst="rect">
            <a:avLst/>
          </a:prstGeom>
        </p:spPr>
        <p:txBody>
          <a:bodyPr/>
          <a:lstStyle>
            <a:lvl1pPr marL="0" indent="0">
              <a:buNone/>
              <a:defRPr sz="1800"/>
            </a:lvl1pPr>
          </a:lstStyle>
          <a:p>
            <a:r>
              <a:rPr lang="en-US" dirty="0"/>
              <a:t>Double click to insert WisDOT Logo here</a:t>
            </a:r>
          </a:p>
        </p:txBody>
      </p:sp>
      <p:sp>
        <p:nvSpPr>
          <p:cNvPr id="4" name="Picture Placeholder 19">
            <a:extLst>
              <a:ext uri="{FF2B5EF4-FFF2-40B4-BE49-F238E27FC236}">
                <a16:creationId xmlns:a16="http://schemas.microsoft.com/office/drawing/2014/main" id="{A73017B4-5D4C-4EEB-ACC3-9EA2965B7EBD}"/>
              </a:ext>
            </a:extLst>
          </p:cNvPr>
          <p:cNvSpPr>
            <a:spLocks noGrp="1"/>
          </p:cNvSpPr>
          <p:nvPr>
            <p:ph type="pic" sz="quarter" idx="16" hasCustomPrompt="1"/>
          </p:nvPr>
        </p:nvSpPr>
        <p:spPr>
          <a:xfrm>
            <a:off x="6378104" y="3429001"/>
            <a:ext cx="2286000" cy="2286000"/>
          </a:xfrm>
          <a:prstGeom prst="rect">
            <a:avLst/>
          </a:prstGeom>
        </p:spPr>
        <p:txBody>
          <a:bodyPr/>
          <a:lstStyle>
            <a:lvl1pPr marL="0" indent="0">
              <a:buNone/>
              <a:defRPr sz="1800"/>
            </a:lvl1pPr>
          </a:lstStyle>
          <a:p>
            <a:r>
              <a:rPr lang="en-US" dirty="0"/>
              <a:t>Double click to insert Logo 2 here</a:t>
            </a:r>
          </a:p>
        </p:txBody>
      </p:sp>
    </p:spTree>
    <p:extLst>
      <p:ext uri="{BB962C8B-B14F-4D97-AF65-F5344CB8AC3E}">
        <p14:creationId xmlns:p14="http://schemas.microsoft.com/office/powerpoint/2010/main" val="72947509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ll logos with multiple lines gray">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FDC6563F-0BC4-4AE4-BBC7-8196010DCFC3}"/>
              </a:ext>
            </a:extLst>
          </p:cNvPr>
          <p:cNvSpPr>
            <a:spLocks noGrp="1"/>
          </p:cNvSpPr>
          <p:nvPr>
            <p:ph type="body" sz="quarter" idx="10" hasCustomPrompt="1"/>
          </p:nvPr>
        </p:nvSpPr>
        <p:spPr>
          <a:xfrm>
            <a:off x="609600" y="525296"/>
            <a:ext cx="10972800" cy="2325813"/>
          </a:xfrm>
          <a:prstGeom prst="rect">
            <a:avLst/>
          </a:prstGeom>
        </p:spPr>
        <p:txBody>
          <a:bodyPr/>
          <a:lstStyle>
            <a:lvl1pPr marL="0" indent="0" algn="ctr">
              <a:lnSpc>
                <a:spcPts val="5800"/>
              </a:lnSpc>
              <a:spcBef>
                <a:spcPts val="0"/>
              </a:spcBef>
              <a:buNone/>
              <a:defRPr sz="5800" b="1">
                <a:solidFill>
                  <a:srgbClr val="1E384B"/>
                </a:solidFill>
                <a:latin typeface="Arial Narrow" panose="020B0606020202030204" pitchFamily="34" charset="0"/>
              </a:defRPr>
            </a:lvl1pPr>
          </a:lstStyle>
          <a:p>
            <a:pPr lvl="0"/>
            <a:r>
              <a:rPr lang="en-US" dirty="0"/>
              <a:t>Presentation title line 1</a:t>
            </a:r>
            <a:br>
              <a:rPr lang="en-US" dirty="0"/>
            </a:br>
            <a:r>
              <a:rPr lang="en-US" dirty="0"/>
              <a:t>Line 2 optional</a:t>
            </a:r>
          </a:p>
        </p:txBody>
      </p:sp>
      <p:sp>
        <p:nvSpPr>
          <p:cNvPr id="3" name="Text Placeholder 8">
            <a:extLst>
              <a:ext uri="{FF2B5EF4-FFF2-40B4-BE49-F238E27FC236}">
                <a16:creationId xmlns:a16="http://schemas.microsoft.com/office/drawing/2014/main" id="{424E048F-47F0-4494-B13A-01D097EF7862}"/>
              </a:ext>
            </a:extLst>
          </p:cNvPr>
          <p:cNvSpPr>
            <a:spLocks noGrp="1"/>
          </p:cNvSpPr>
          <p:nvPr>
            <p:ph type="body" sz="quarter" idx="11" hasCustomPrompt="1"/>
          </p:nvPr>
        </p:nvSpPr>
        <p:spPr>
          <a:xfrm>
            <a:off x="609600" y="3354708"/>
            <a:ext cx="10972800" cy="1762044"/>
          </a:xfrm>
          <a:prstGeom prst="rect">
            <a:avLst/>
          </a:prstGeom>
        </p:spPr>
        <p:txBody>
          <a:bodyPr/>
          <a:lstStyle>
            <a:lvl1pPr marL="0" indent="0" algn="ctr">
              <a:lnSpc>
                <a:spcPts val="2700"/>
              </a:lnSpc>
              <a:spcBef>
                <a:spcPts val="0"/>
              </a:spcBef>
              <a:buNone/>
              <a:defRPr sz="2900" b="0">
                <a:solidFill>
                  <a:srgbClr val="1E384B"/>
                </a:solidFill>
                <a:latin typeface="Arial Narrow" panose="020B0606020202030204" pitchFamily="34" charset="0"/>
              </a:defRPr>
            </a:lvl1pPr>
          </a:lstStyle>
          <a:p>
            <a:pPr lvl="0"/>
            <a:r>
              <a:rPr lang="en-US" dirty="0"/>
              <a:t>Name of conference or event</a:t>
            </a:r>
            <a:br>
              <a:rPr lang="en-US" dirty="0"/>
            </a:br>
            <a:r>
              <a:rPr lang="en-US" dirty="0"/>
              <a:t>Location, City, State</a:t>
            </a:r>
          </a:p>
        </p:txBody>
      </p:sp>
      <p:sp>
        <p:nvSpPr>
          <p:cNvPr id="4" name="Text Placeholder 12">
            <a:extLst>
              <a:ext uri="{FF2B5EF4-FFF2-40B4-BE49-F238E27FC236}">
                <a16:creationId xmlns:a16="http://schemas.microsoft.com/office/drawing/2014/main" id="{11F70289-AF48-4465-B230-1DFEBB651D2A}"/>
              </a:ext>
            </a:extLst>
          </p:cNvPr>
          <p:cNvSpPr>
            <a:spLocks noGrp="1"/>
          </p:cNvSpPr>
          <p:nvPr>
            <p:ph type="body" sz="quarter" idx="12" hasCustomPrompt="1"/>
          </p:nvPr>
        </p:nvSpPr>
        <p:spPr>
          <a:xfrm>
            <a:off x="609600" y="2548668"/>
            <a:ext cx="10972800" cy="661481"/>
          </a:xfrm>
          <a:prstGeom prst="rect">
            <a:avLst/>
          </a:prstGeom>
        </p:spPr>
        <p:txBody>
          <a:bodyPr/>
          <a:lstStyle>
            <a:lvl1pPr marL="0" indent="0" algn="ctr">
              <a:buNone/>
              <a:defRPr lang="en-US" sz="4000" b="0" dirty="0">
                <a:solidFill>
                  <a:srgbClr val="802F2D"/>
                </a:solidFill>
                <a:latin typeface="Arial Narrow" panose="020B0606020202030204" pitchFamily="34" charset="0"/>
              </a:defRPr>
            </a:lvl1pPr>
          </a:lstStyle>
          <a:p>
            <a:pPr lvl="0"/>
            <a:r>
              <a:rPr lang="en-US" dirty="0"/>
              <a:t>Title of presenter</a:t>
            </a:r>
          </a:p>
        </p:txBody>
      </p:sp>
      <p:sp>
        <p:nvSpPr>
          <p:cNvPr id="5" name="Text Placeholder 12">
            <a:extLst>
              <a:ext uri="{FF2B5EF4-FFF2-40B4-BE49-F238E27FC236}">
                <a16:creationId xmlns:a16="http://schemas.microsoft.com/office/drawing/2014/main" id="{6F768F66-6E09-42B6-A911-437D5C39C0C1}"/>
              </a:ext>
            </a:extLst>
          </p:cNvPr>
          <p:cNvSpPr>
            <a:spLocks noGrp="1"/>
          </p:cNvSpPr>
          <p:nvPr>
            <p:ph type="body" sz="quarter" idx="14" hasCustomPrompt="1"/>
          </p:nvPr>
        </p:nvSpPr>
        <p:spPr>
          <a:xfrm>
            <a:off x="609600" y="4276416"/>
            <a:ext cx="10972800" cy="736600"/>
          </a:xfrm>
          <a:prstGeom prst="rect">
            <a:avLst/>
          </a:prstGeom>
        </p:spPr>
        <p:txBody>
          <a:bodyPr/>
          <a:lstStyle>
            <a:lvl1pPr marL="0" indent="0" algn="ctr">
              <a:buNone/>
              <a:defRPr lang="en-US" sz="2500" b="1" dirty="0">
                <a:solidFill>
                  <a:srgbClr val="802F2D"/>
                </a:solidFill>
                <a:latin typeface="Arial Narrow" panose="020B0606020202030204" pitchFamily="34" charset="0"/>
              </a:defRPr>
            </a:lvl1pPr>
          </a:lstStyle>
          <a:p>
            <a:pPr lvl="0"/>
            <a:r>
              <a:rPr lang="en-US" dirty="0"/>
              <a:t>Month Day, Year</a:t>
            </a:r>
          </a:p>
        </p:txBody>
      </p:sp>
      <p:sp>
        <p:nvSpPr>
          <p:cNvPr id="7" name="Text Placeholder 12">
            <a:extLst>
              <a:ext uri="{FF2B5EF4-FFF2-40B4-BE49-F238E27FC236}">
                <a16:creationId xmlns:a16="http://schemas.microsoft.com/office/drawing/2014/main" id="{6FEAFA72-CAD3-4587-A7A7-A80189E7B4D8}"/>
              </a:ext>
            </a:extLst>
          </p:cNvPr>
          <p:cNvSpPr>
            <a:spLocks noGrp="1"/>
          </p:cNvSpPr>
          <p:nvPr>
            <p:ph type="body" sz="quarter" idx="13" hasCustomPrompt="1"/>
          </p:nvPr>
        </p:nvSpPr>
        <p:spPr>
          <a:xfrm>
            <a:off x="609600" y="2022831"/>
            <a:ext cx="10972800" cy="736600"/>
          </a:xfrm>
          <a:prstGeom prst="rect">
            <a:avLst/>
          </a:prstGeom>
        </p:spPr>
        <p:txBody>
          <a:bodyPr/>
          <a:lstStyle>
            <a:lvl1pPr marL="0" indent="0" algn="ctr">
              <a:buNone/>
              <a:defRPr lang="en-US" sz="4700" b="1" dirty="0">
                <a:solidFill>
                  <a:srgbClr val="802F2D"/>
                </a:solidFill>
                <a:latin typeface="Arial Narrow" panose="020B0606020202030204" pitchFamily="34" charset="0"/>
              </a:defRPr>
            </a:lvl1pPr>
          </a:lstStyle>
          <a:p>
            <a:pPr lvl="0"/>
            <a:r>
              <a:rPr lang="en-US" dirty="0"/>
              <a:t>Name of presenter</a:t>
            </a:r>
          </a:p>
        </p:txBody>
      </p:sp>
      <p:sp>
        <p:nvSpPr>
          <p:cNvPr id="8" name="Picture Placeholder 19">
            <a:extLst>
              <a:ext uri="{FF2B5EF4-FFF2-40B4-BE49-F238E27FC236}">
                <a16:creationId xmlns:a16="http://schemas.microsoft.com/office/drawing/2014/main" id="{C07CA59B-9353-45E9-A39A-295CBC8254AF}"/>
              </a:ext>
            </a:extLst>
          </p:cNvPr>
          <p:cNvSpPr>
            <a:spLocks noGrp="1"/>
          </p:cNvSpPr>
          <p:nvPr>
            <p:ph type="pic" sz="quarter" idx="15" hasCustomPrompt="1"/>
          </p:nvPr>
        </p:nvSpPr>
        <p:spPr>
          <a:xfrm>
            <a:off x="4578021" y="5081200"/>
            <a:ext cx="1371600" cy="1371600"/>
          </a:xfrm>
          <a:prstGeom prst="rect">
            <a:avLst/>
          </a:prstGeom>
        </p:spPr>
        <p:txBody>
          <a:bodyPr/>
          <a:lstStyle>
            <a:lvl1pPr marL="0" indent="0">
              <a:buNone/>
              <a:defRPr sz="1800"/>
            </a:lvl1pPr>
          </a:lstStyle>
          <a:p>
            <a:r>
              <a:rPr lang="en-US" dirty="0"/>
              <a:t>WisDOT Logo here</a:t>
            </a:r>
          </a:p>
        </p:txBody>
      </p:sp>
      <p:sp>
        <p:nvSpPr>
          <p:cNvPr id="9" name="Picture Placeholder 19">
            <a:extLst>
              <a:ext uri="{FF2B5EF4-FFF2-40B4-BE49-F238E27FC236}">
                <a16:creationId xmlns:a16="http://schemas.microsoft.com/office/drawing/2014/main" id="{E3DF7654-DDF7-4EE9-BE10-F9380375310D}"/>
              </a:ext>
            </a:extLst>
          </p:cNvPr>
          <p:cNvSpPr>
            <a:spLocks noGrp="1"/>
          </p:cNvSpPr>
          <p:nvPr>
            <p:ph type="pic" sz="quarter" idx="16" hasCustomPrompt="1"/>
          </p:nvPr>
        </p:nvSpPr>
        <p:spPr>
          <a:xfrm>
            <a:off x="6471672" y="5081200"/>
            <a:ext cx="1371600" cy="1371600"/>
          </a:xfrm>
          <a:prstGeom prst="rect">
            <a:avLst/>
          </a:prstGeom>
        </p:spPr>
        <p:txBody>
          <a:bodyPr/>
          <a:lstStyle>
            <a:lvl1pPr marL="0" indent="0">
              <a:buNone/>
              <a:defRPr sz="1800"/>
            </a:lvl1pPr>
          </a:lstStyle>
          <a:p>
            <a:r>
              <a:rPr lang="en-US" dirty="0"/>
              <a:t>Logo 2 here</a:t>
            </a:r>
          </a:p>
        </p:txBody>
      </p:sp>
    </p:spTree>
    <p:extLst>
      <p:ext uri="{BB962C8B-B14F-4D97-AF65-F5344CB8AC3E}">
        <p14:creationId xmlns:p14="http://schemas.microsoft.com/office/powerpoint/2010/main" val="418723302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ample: picture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and bullets</a:t>
            </a:r>
            <a:br>
              <a:rPr lang="en-US" dirty="0"/>
            </a:br>
            <a:r>
              <a:rPr lang="en-US" dirty="0"/>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802F2D"/>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5" name="Content Placeholder 2"/>
          <p:cNvSpPr>
            <a:spLocks noGrp="1"/>
          </p:cNvSpPr>
          <p:nvPr>
            <p:ph idx="13" hasCustomPrompt="1"/>
          </p:nvPr>
        </p:nvSpPr>
        <p:spPr>
          <a:xfrm>
            <a:off x="594359" y="2743200"/>
            <a:ext cx="5427299" cy="3080551"/>
          </a:xfrm>
          <a:prstGeom prst="rect">
            <a:avLst/>
          </a:prstGeom>
        </p:spPr>
        <p:txBody>
          <a:bodyPr/>
          <a:lstStyle>
            <a:lvl1pPr>
              <a:defRPr sz="3200" baseline="0">
                <a:solidFill>
                  <a:srgbClr val="00416A"/>
                </a:solidFill>
                <a:latin typeface="Arial Narrow" panose="020B0606020202030204" pitchFamily="34" charset="0"/>
              </a:defRPr>
            </a:lvl1pPr>
            <a:lvl2pPr marL="685800" indent="-228600">
              <a:buFont typeface="Wingdings" panose="05000000000000000000" pitchFamily="2" charset="2"/>
              <a:buChar char="§"/>
              <a:defRPr sz="2800" baseline="0">
                <a:solidFill>
                  <a:srgbClr val="802F2D"/>
                </a:solidFill>
                <a:latin typeface="Arial Narrow" panose="020B0606020202030204" pitchFamily="34" charset="0"/>
              </a:defRPr>
            </a:lvl2pPr>
            <a:lvl3pPr>
              <a:defRPr sz="2400" baseline="0">
                <a:solidFill>
                  <a:srgbClr val="00416A"/>
                </a:solidFill>
                <a:latin typeface="Arial Narrow" panose="020B0606020202030204" pitchFamily="34" charset="0"/>
              </a:defRPr>
            </a:lvl3pPr>
            <a:lvl4pPr marL="1600200" indent="-228600">
              <a:buFont typeface="Wingdings" panose="05000000000000000000" pitchFamily="2" charset="2"/>
              <a:buChar char="§"/>
              <a:defRPr sz="2200" baseline="0">
                <a:solidFill>
                  <a:srgbClr val="802F2D"/>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
        <p:nvSpPr>
          <p:cNvPr id="6" name="Picture Placeholder 8"/>
          <p:cNvSpPr>
            <a:spLocks noGrp="1"/>
          </p:cNvSpPr>
          <p:nvPr>
            <p:ph type="pic" sz="quarter" idx="14" hasCustomPrompt="1"/>
          </p:nvPr>
        </p:nvSpPr>
        <p:spPr>
          <a:xfrm>
            <a:off x="6329264" y="2743200"/>
            <a:ext cx="5237896" cy="3080551"/>
          </a:xfrm>
          <a:prstGeom prst="rect">
            <a:avLst/>
          </a:prstGeom>
          <a:effectLst>
            <a:outerShdw blurRad="889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rgbClr val="00416A"/>
                </a:solidFill>
                <a:latin typeface="Arial Narrow" panose="020B0606020202030204" pitchFamily="34" charset="0"/>
              </a:defRPr>
            </a:lvl1pPr>
          </a:lstStyle>
          <a:p>
            <a:r>
              <a:rPr lang="en-US" dirty="0"/>
              <a:t>Double click on icon </a:t>
            </a:r>
            <a:br>
              <a:rPr lang="en-US" dirty="0"/>
            </a:br>
            <a:r>
              <a:rPr lang="en-US" dirty="0"/>
              <a:t>below to insert picture</a:t>
            </a:r>
          </a:p>
        </p:txBody>
      </p:sp>
    </p:spTree>
    <p:extLst>
      <p:ext uri="{BB962C8B-B14F-4D97-AF65-F5344CB8AC3E}">
        <p14:creationId xmlns:p14="http://schemas.microsoft.com/office/powerpoint/2010/main" val="134565257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xample: Bullets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325563"/>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bullets only</a:t>
            </a:r>
            <a:br>
              <a:rPr lang="en-US" dirty="0"/>
            </a:br>
            <a:r>
              <a:rPr lang="en-US" dirty="0"/>
              <a:t>Click here to edit headline</a:t>
            </a:r>
          </a:p>
        </p:txBody>
      </p:sp>
      <p:sp>
        <p:nvSpPr>
          <p:cNvPr id="4" name="Content Placeholder 2"/>
          <p:cNvSpPr>
            <a:spLocks noGrp="1"/>
          </p:cNvSpPr>
          <p:nvPr>
            <p:ph idx="1" hasCustomPrompt="1"/>
          </p:nvPr>
        </p:nvSpPr>
        <p:spPr>
          <a:xfrm>
            <a:off x="594360" y="2286000"/>
            <a:ext cx="10972800" cy="3493363"/>
          </a:xfrm>
          <a:prstGeom prst="rect">
            <a:avLst/>
          </a:prstGeom>
        </p:spPr>
        <p:txBody>
          <a:bodyPr/>
          <a:lstStyle>
            <a:lvl1pPr>
              <a:spcBef>
                <a:spcPts val="0"/>
              </a:spcBef>
              <a:defRPr sz="3200" baseline="0">
                <a:solidFill>
                  <a:srgbClr val="00416A"/>
                </a:solidFill>
                <a:latin typeface="Arial Narrow" panose="020B0606020202030204" pitchFamily="34" charset="0"/>
              </a:defRPr>
            </a:lvl1pPr>
            <a:lvl2pPr marL="685800" indent="-228600">
              <a:buFont typeface="Wingdings" panose="05000000000000000000" pitchFamily="2" charset="2"/>
              <a:buChar char="§"/>
              <a:defRPr sz="2800" baseline="0">
                <a:solidFill>
                  <a:srgbClr val="802F2D"/>
                </a:solidFill>
                <a:latin typeface="Arial Narrow" panose="020B0606020202030204" pitchFamily="34" charset="0"/>
              </a:defRPr>
            </a:lvl2pPr>
            <a:lvl3pPr>
              <a:defRPr sz="2400" baseline="0">
                <a:solidFill>
                  <a:srgbClr val="00416A"/>
                </a:solidFill>
                <a:latin typeface="Arial Narrow" panose="020B0606020202030204" pitchFamily="34" charset="0"/>
              </a:defRPr>
            </a:lvl3pPr>
            <a:lvl4pPr marL="1657350" indent="-285750">
              <a:buFont typeface="Wingdings" panose="05000000000000000000" pitchFamily="2" charset="2"/>
              <a:buChar char="§"/>
              <a:defRPr sz="2200" baseline="0">
                <a:solidFill>
                  <a:srgbClr val="802F2D"/>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Tree>
    <p:extLst>
      <p:ext uri="{BB962C8B-B14F-4D97-AF65-F5344CB8AC3E}">
        <p14:creationId xmlns:p14="http://schemas.microsoft.com/office/powerpoint/2010/main" val="45712549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5.png"/><Relationship Id="rId4" Type="http://schemas.openxmlformats.org/officeDocument/2006/relationships/slideLayout" Target="../slideLayouts/slideLayout11.xml"/><Relationship Id="rId9"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8.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9.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1E55E5-42DA-4CD3-B807-BB79F70BBB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52563" cy="6890273"/>
          </a:xfrm>
          <a:prstGeom prst="rect">
            <a:avLst/>
          </a:prstGeom>
        </p:spPr>
      </p:pic>
      <p:sp>
        <p:nvSpPr>
          <p:cNvPr id="3" name="bottom-blue-band">
            <a:extLst>
              <a:ext uri="{FF2B5EF4-FFF2-40B4-BE49-F238E27FC236}">
                <a16:creationId xmlns:a16="http://schemas.microsoft.com/office/drawing/2014/main" id="{3FD157BE-396F-4442-A841-88226B27E6D7}"/>
              </a:ext>
            </a:extLst>
          </p:cNvPr>
          <p:cNvSpPr/>
          <p:nvPr userDrawn="1"/>
        </p:nvSpPr>
        <p:spPr>
          <a:xfrm>
            <a:off x="-1" y="-1"/>
            <a:ext cx="12252560" cy="6890273"/>
          </a:xfrm>
          <a:prstGeom prst="rect">
            <a:avLst/>
          </a:prstGeom>
          <a:solidFill>
            <a:srgbClr val="00468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988399"/>
      </p:ext>
    </p:extLst>
  </p:cSld>
  <p:clrMap bg1="lt1" tx1="dk1" bg2="lt2" tx2="dk2" accent1="accent1" accent2="accent2" accent3="accent3" accent4="accent4" accent5="accent5" accent6="accent6" hlink="hlink" folHlink="folHlink"/>
  <p:sldLayoutIdLst>
    <p:sldLayoutId id="2147483697" r:id="rId1"/>
  </p:sldLayoutIdLst>
  <p:transition spd="slow">
    <p:wip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ottom-gray-band">
            <a:extLst>
              <a:ext uri="{FF2B5EF4-FFF2-40B4-BE49-F238E27FC236}">
                <a16:creationId xmlns:a16="http://schemas.microsoft.com/office/drawing/2014/main" id="{E013839C-D24C-4F7D-B128-E207CE572FAE}"/>
              </a:ext>
            </a:extLst>
          </p:cNvPr>
          <p:cNvSpPr>
            <a:spLocks noChangeAspect="1"/>
          </p:cNvSpPr>
          <p:nvPr userDrawn="1"/>
        </p:nvSpPr>
        <p:spPr>
          <a:xfrm>
            <a:off x="-8878" y="-9939"/>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1477392754"/>
      </p:ext>
    </p:extLst>
  </p:cSld>
  <p:clrMap bg1="lt1" tx1="dk1" bg2="lt2" tx2="dk2" accent1="accent1" accent2="accent2" accent3="accent3" accent4="accent4" accent5="accent5" accent6="accent6" hlink="hlink" folHlink="folHlink"/>
  <p:sldLayoutIdLst>
    <p:sldLayoutId id="2147483679" r:id="rId1"/>
  </p:sldLayoutIdLst>
  <p:transition spd="slow">
    <p:wip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bottom-blue-band">
            <a:extLst>
              <a:ext uri="{FF2B5EF4-FFF2-40B4-BE49-F238E27FC236}">
                <a16:creationId xmlns:a16="http://schemas.microsoft.com/office/drawing/2014/main" id="{832469CB-5E78-4509-A575-3C6C8E0887F5}"/>
              </a:ext>
            </a:extLst>
          </p:cNvPr>
          <p:cNvSpPr/>
          <p:nvPr userDrawn="1"/>
        </p:nvSpPr>
        <p:spPr>
          <a:xfrm>
            <a:off x="-1" y="-1"/>
            <a:ext cx="12252560" cy="6890273"/>
          </a:xfrm>
          <a:prstGeom prst="rect">
            <a:avLst/>
          </a:prstGeom>
          <a:solidFill>
            <a:srgbClr val="00468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064264"/>
      </p:ext>
    </p:extLst>
  </p:cSld>
  <p:clrMap bg1="lt1" tx1="dk1" bg2="lt2" tx2="dk2" accent1="accent1" accent2="accent2" accent3="accent3" accent4="accent4" accent5="accent5" accent6="accent6" hlink="hlink" folHlink="folHlink"/>
  <p:sldLayoutIdLst>
    <p:sldLayoutId id="2147483671" r:id="rId1"/>
  </p:sldLayoutIdLst>
  <p:transition spd="slow">
    <p:wip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bottom-gray-band">
            <a:extLst>
              <a:ext uri="{FF2B5EF4-FFF2-40B4-BE49-F238E27FC236}">
                <a16:creationId xmlns:a16="http://schemas.microsoft.com/office/drawing/2014/main" id="{90960825-3252-43F0-A755-670ABD161C16}"/>
              </a:ext>
            </a:extLst>
          </p:cNvPr>
          <p:cNvSpPr>
            <a:spLocks noChangeAspect="1"/>
          </p:cNvSpPr>
          <p:nvPr userDrawn="1"/>
        </p:nvSpPr>
        <p:spPr>
          <a:xfrm>
            <a:off x="0" y="-9144"/>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A5739E91-6C5E-48DE-B11E-A3403681A5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0560" y="718073"/>
            <a:ext cx="3200400" cy="3200400"/>
          </a:xfrm>
          <a:prstGeom prst="rect">
            <a:avLst/>
          </a:prstGeom>
          <a:ln>
            <a:noFill/>
          </a:ln>
          <a:effectLst/>
        </p:spPr>
      </p:pic>
    </p:spTree>
    <p:extLst>
      <p:ext uri="{BB962C8B-B14F-4D97-AF65-F5344CB8AC3E}">
        <p14:creationId xmlns:p14="http://schemas.microsoft.com/office/powerpoint/2010/main" val="3456411752"/>
      </p:ext>
    </p:extLst>
  </p:cSld>
  <p:clrMap bg1="lt1" tx1="dk1" bg2="lt2" tx2="dk2" accent1="accent1" accent2="accent2" accent3="accent3" accent4="accent4" accent5="accent5" accent6="accent6" hlink="hlink" folHlink="folHlink"/>
  <p:sldLayoutIdLst>
    <p:sldLayoutId id="2147483687" r:id="rId1"/>
  </p:sldLayoutIdLst>
  <p:transition spd="slow">
    <p:wip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bottom-gray-band">
            <a:extLst>
              <a:ext uri="{FF2B5EF4-FFF2-40B4-BE49-F238E27FC236}">
                <a16:creationId xmlns:a16="http://schemas.microsoft.com/office/drawing/2014/main" id="{792AF2F4-EB2A-4703-9255-84109C7FEFB6}"/>
              </a:ext>
            </a:extLst>
          </p:cNvPr>
          <p:cNvSpPr>
            <a:spLocks noChangeAspect="1"/>
          </p:cNvSpPr>
          <p:nvPr userDrawn="1"/>
        </p:nvSpPr>
        <p:spPr>
          <a:xfrm>
            <a:off x="0" y="0"/>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dirty="0"/>
          </a:p>
        </p:txBody>
      </p:sp>
      <p:pic>
        <p:nvPicPr>
          <p:cNvPr id="16" name="Picture 15">
            <a:extLst>
              <a:ext uri="{FF2B5EF4-FFF2-40B4-BE49-F238E27FC236}">
                <a16:creationId xmlns:a16="http://schemas.microsoft.com/office/drawing/2014/main" id="{E41024B5-58D6-4BAB-827C-0BBE167D74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95900" y="403521"/>
            <a:ext cx="1600200" cy="1600200"/>
          </a:xfrm>
          <a:prstGeom prst="rect">
            <a:avLst/>
          </a:prstGeom>
          <a:effectLst/>
        </p:spPr>
      </p:pic>
    </p:spTree>
    <p:extLst>
      <p:ext uri="{BB962C8B-B14F-4D97-AF65-F5344CB8AC3E}">
        <p14:creationId xmlns:p14="http://schemas.microsoft.com/office/powerpoint/2010/main" val="4177496451"/>
      </p:ext>
    </p:extLst>
  </p:cSld>
  <p:clrMap bg1="lt1" tx1="dk1" bg2="lt2" tx2="dk2" accent1="accent1" accent2="accent2" accent3="accent3" accent4="accent4" accent5="accent5" accent6="accent6" hlink="hlink" folHlink="folHlink"/>
  <p:sldLayoutIdLst>
    <p:sldLayoutId id="2147483689" r:id="rId1"/>
    <p:sldLayoutId id="2147483698" r:id="rId2"/>
  </p:sldLayoutIdLst>
  <p:transition spd="slow">
    <p:wip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bottom-gray-band">
            <a:extLst>
              <a:ext uri="{FF2B5EF4-FFF2-40B4-BE49-F238E27FC236}">
                <a16:creationId xmlns:a16="http://schemas.microsoft.com/office/drawing/2014/main" id="{2A9F5B3C-B025-418C-A3E7-6F635E97671E}"/>
              </a:ext>
            </a:extLst>
          </p:cNvPr>
          <p:cNvSpPr>
            <a:spLocks noChangeAspect="1"/>
          </p:cNvSpPr>
          <p:nvPr userDrawn="1"/>
        </p:nvSpPr>
        <p:spPr>
          <a:xfrm>
            <a:off x="-8878" y="-9939"/>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3535583235"/>
      </p:ext>
    </p:extLst>
  </p:cSld>
  <p:clrMap bg1="lt1" tx1="dk1" bg2="lt2" tx2="dk2" accent1="accent1" accent2="accent2" accent3="accent3" accent4="accent4" accent5="accent5" accent6="accent6" hlink="hlink" folHlink="folHlink"/>
  <p:sldLayoutIdLst>
    <p:sldLayoutId id="2147483691" r:id="rId1"/>
  </p:sldLayoutIdLst>
  <p:transition spd="slow">
    <p:wip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bottom-gray-band">
            <a:extLst>
              <a:ext uri="{FF2B5EF4-FFF2-40B4-BE49-F238E27FC236}">
                <a16:creationId xmlns:a16="http://schemas.microsoft.com/office/drawing/2014/main" id="{D51A15C8-6024-4F01-A045-F8F892FB4E2E}"/>
              </a:ext>
            </a:extLst>
          </p:cNvPr>
          <p:cNvSpPr>
            <a:spLocks noChangeAspect="1"/>
          </p:cNvSpPr>
          <p:nvPr userDrawn="1"/>
        </p:nvSpPr>
        <p:spPr>
          <a:xfrm>
            <a:off x="0" y="-9940"/>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2743761763"/>
      </p:ext>
    </p:extLst>
  </p:cSld>
  <p:clrMap bg1="lt1" tx1="dk1" bg2="lt2" tx2="dk2" accent1="accent1" accent2="accent2" accent3="accent3" accent4="accent4" accent5="accent5" accent6="accent6" hlink="hlink" folHlink="folHlink"/>
  <p:sldLayoutIdLst>
    <p:sldLayoutId id="2147483683" r:id="rId1"/>
  </p:sldLayoutIdLst>
  <p:transition spd="slow">
    <p:wip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bottom-gray-band">
            <a:extLst>
              <a:ext uri="{FF2B5EF4-FFF2-40B4-BE49-F238E27FC236}">
                <a16:creationId xmlns:a16="http://schemas.microsoft.com/office/drawing/2014/main" id="{91F5F483-CA5D-4C55-A53A-FA2A6E9F7157}"/>
              </a:ext>
            </a:extLst>
          </p:cNvPr>
          <p:cNvSpPr>
            <a:spLocks noChangeAspect="1"/>
          </p:cNvSpPr>
          <p:nvPr userDrawn="1"/>
        </p:nvSpPr>
        <p:spPr>
          <a:xfrm>
            <a:off x="0" y="-9144"/>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dirty="0"/>
          </a:p>
        </p:txBody>
      </p:sp>
      <p:sp>
        <p:nvSpPr>
          <p:cNvPr id="6" name="bottom-gray-band">
            <a:extLst>
              <a:ext uri="{FF2B5EF4-FFF2-40B4-BE49-F238E27FC236}">
                <a16:creationId xmlns:a16="http://schemas.microsoft.com/office/drawing/2014/main" id="{28703C23-698D-4A63-AC95-A55044E9E48B}"/>
              </a:ext>
            </a:extLst>
          </p:cNvPr>
          <p:cNvSpPr/>
          <p:nvPr userDrawn="1"/>
        </p:nvSpPr>
        <p:spPr>
          <a:xfrm>
            <a:off x="-8878" y="6089188"/>
            <a:ext cx="12200878" cy="777240"/>
          </a:xfrm>
          <a:prstGeom prst="rect">
            <a:avLst/>
          </a:prstGeom>
          <a:solidFill>
            <a:srgbClr val="7B7B7B">
              <a:alpha val="2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7" name="Picture 6" descr="A picture containing icon&#10;&#10;Description automatically generated">
            <a:extLst>
              <a:ext uri="{FF2B5EF4-FFF2-40B4-BE49-F238E27FC236}">
                <a16:creationId xmlns:a16="http://schemas.microsoft.com/office/drawing/2014/main" id="{03037D68-9AF3-4536-8B59-FC7990D2F0E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5748" y="6292836"/>
            <a:ext cx="5132842" cy="347473"/>
          </a:xfrm>
          <a:prstGeom prst="rect">
            <a:avLst/>
          </a:prstGeom>
        </p:spPr>
      </p:pic>
      <p:pic>
        <p:nvPicPr>
          <p:cNvPr id="8" name="red-blue-dot-logo">
            <a:extLst>
              <a:ext uri="{FF2B5EF4-FFF2-40B4-BE49-F238E27FC236}">
                <a16:creationId xmlns:a16="http://schemas.microsoft.com/office/drawing/2014/main" id="{44F0CF3F-708A-4352-9917-BB12635CCAC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28600" y="6163238"/>
            <a:ext cx="621792" cy="621792"/>
          </a:xfrm>
          <a:prstGeom prst="rect">
            <a:avLst/>
          </a:prstGeom>
          <a:effectLst/>
        </p:spPr>
      </p:pic>
    </p:spTree>
    <p:extLst>
      <p:ext uri="{BB962C8B-B14F-4D97-AF65-F5344CB8AC3E}">
        <p14:creationId xmlns:p14="http://schemas.microsoft.com/office/powerpoint/2010/main" val="2417235140"/>
      </p:ext>
    </p:extLst>
  </p:cSld>
  <p:clrMap bg1="lt1" tx1="dk1" bg2="lt2" tx2="dk2" accent1="accent1" accent2="accent2" accent3="accent3" accent4="accent4" accent5="accent5" accent6="accent6" hlink="hlink" folHlink="folHlink"/>
  <p:sldLayoutIdLst>
    <p:sldLayoutId id="2147483660" r:id="rId1"/>
    <p:sldLayoutId id="2147483657" r:id="rId2"/>
    <p:sldLayoutId id="2147483661" r:id="rId3"/>
    <p:sldLayoutId id="2147483658" r:id="rId4"/>
    <p:sldLayoutId id="2147483659" r:id="rId5"/>
    <p:sldLayoutId id="2147483663" r:id="rId6"/>
    <p:sldLayoutId id="2147483700" r:id="rId7"/>
  </p:sldLayoutIdLst>
  <p:transition spd="slow">
    <p:wip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34AEA-236E-CF69-14C5-EAF40E30DE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02EF20-9236-2702-FFEE-5E0684058B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725E9-E092-EF4A-CED1-A62E64AE2F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02F165-ABAE-4D69-B9CD-474F10C6359C}" type="datetimeFigureOut">
              <a:rPr lang="en-US" smtClean="0"/>
              <a:t>11/30/2023</a:t>
            </a:fld>
            <a:endParaRPr lang="en-US"/>
          </a:p>
        </p:txBody>
      </p:sp>
      <p:sp>
        <p:nvSpPr>
          <p:cNvPr id="5" name="Footer Placeholder 4">
            <a:extLst>
              <a:ext uri="{FF2B5EF4-FFF2-40B4-BE49-F238E27FC236}">
                <a16:creationId xmlns:a16="http://schemas.microsoft.com/office/drawing/2014/main" id="{25232E3B-0135-5CF5-224F-52C2EA581C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A51752-005B-33E6-29C5-847AB217AE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F20F50-F477-4CB5-B21D-6818CED01319}" type="slidenum">
              <a:rPr lang="en-US" smtClean="0"/>
              <a:t>‹#›</a:t>
            </a:fld>
            <a:endParaRPr lang="en-US"/>
          </a:p>
        </p:txBody>
      </p:sp>
    </p:spTree>
    <p:extLst>
      <p:ext uri="{BB962C8B-B14F-4D97-AF65-F5344CB8AC3E}">
        <p14:creationId xmlns:p14="http://schemas.microsoft.com/office/powerpoint/2010/main" val="56061711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708C86-2BD7-5901-2937-ABB862724F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F54686-0479-E77D-57FB-F296BF9AB7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A2691-4094-949D-A319-79CB72CF65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B5AB0-614A-46C5-91A8-CE5CE25D6CA1}" type="datetimeFigureOut">
              <a:rPr lang="en-US" smtClean="0"/>
              <a:t>11/30/2023</a:t>
            </a:fld>
            <a:endParaRPr lang="en-US"/>
          </a:p>
        </p:txBody>
      </p:sp>
      <p:sp>
        <p:nvSpPr>
          <p:cNvPr id="5" name="Footer Placeholder 4">
            <a:extLst>
              <a:ext uri="{FF2B5EF4-FFF2-40B4-BE49-F238E27FC236}">
                <a16:creationId xmlns:a16="http://schemas.microsoft.com/office/drawing/2014/main" id="{B8155F81-0618-712E-B177-2D5C291196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851B83-4695-2112-3070-87141B5D5A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26D1EA-E6C0-4215-9D3F-C3CBED28BC9C}" type="slidenum">
              <a:rPr lang="en-US" smtClean="0"/>
              <a:t>‹#›</a:t>
            </a:fld>
            <a:endParaRPr lang="en-US"/>
          </a:p>
        </p:txBody>
      </p:sp>
    </p:spTree>
    <p:extLst>
      <p:ext uri="{BB962C8B-B14F-4D97-AF65-F5344CB8AC3E}">
        <p14:creationId xmlns:p14="http://schemas.microsoft.com/office/powerpoint/2010/main" val="3832800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4a"/><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5.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8" Type="http://schemas.openxmlformats.org/officeDocument/2006/relationships/hyperlink" Target="https://wisconsindot.gov/Documents/doing-bus/civil-rights/dbe/dbe-alert-april-2023.pdf" TargetMode="External"/><Relationship Id="rId13" Type="http://schemas.openxmlformats.org/officeDocument/2006/relationships/image" Target="../media/image24.jpg"/><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hyperlink" Target="https://wisconsindot.gov/Pages/doing-bus/civil-rights/labornwage/trckng.aspx" TargetMode="External"/><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audio" Target="../media/media11.m4a"/><Relationship Id="rId16" Type="http://schemas.openxmlformats.org/officeDocument/2006/relationships/image" Target="../media/image27.jpeg"/><Relationship Id="rId1" Type="http://schemas.microsoft.com/office/2007/relationships/media" Target="../media/media11.m4a"/><Relationship Id="rId6" Type="http://schemas.openxmlformats.org/officeDocument/2006/relationships/hyperlink" Target="https://wisconsindot.gov/Documents/doing-bus/civil-rights/dbe/august-2023-bid-letting-reminders.pdf" TargetMode="External"/><Relationship Id="rId11" Type="http://schemas.openxmlformats.org/officeDocument/2006/relationships/image" Target="../media/image22.jpeg"/><Relationship Id="rId5" Type="http://schemas.openxmlformats.org/officeDocument/2006/relationships/hyperlink" Target="https://wisconsindot.gov/Pages/doing-bus/civil-rights/dbe/newsletter.aspx" TargetMode="External"/><Relationship Id="rId15" Type="http://schemas.openxmlformats.org/officeDocument/2006/relationships/image" Target="../media/image26.jpg"/><Relationship Id="rId10" Type="http://schemas.openxmlformats.org/officeDocument/2006/relationships/image" Target="../media/image21.jpeg"/><Relationship Id="rId4" Type="http://schemas.openxmlformats.org/officeDocument/2006/relationships/notesSlide" Target="../notesSlides/notesSlide10.xml"/><Relationship Id="rId9" Type="http://schemas.openxmlformats.org/officeDocument/2006/relationships/image" Target="../media/image20.jpeg"/><Relationship Id="rId1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hyperlink" Target="https://wisconsindot.gov/Pages/doing-bus/civil-rights/dbe/business-growth-development.aspx" TargetMode="External"/><Relationship Id="rId3" Type="http://schemas.openxmlformats.org/officeDocument/2006/relationships/slideLayout" Target="../slideLayouts/slideLayout14.xml"/><Relationship Id="rId7" Type="http://schemas.openxmlformats.org/officeDocument/2006/relationships/hyperlink" Target="https://wisconsindot.gov/Pages/doing-bus/civil-rights/dbe/newsletter.aspx"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isconsindot.gov/Pages/doing-bus/civil-rights/annual-event-page.aspx" TargetMode="External"/><Relationship Id="rId5" Type="http://schemas.openxmlformats.org/officeDocument/2006/relationships/hyperlink" Target="https://wisconsindot.gov/Pages/doing-bus/civil-rights/dbe/public-meetings.aspx" TargetMode="External"/><Relationship Id="rId10" Type="http://schemas.openxmlformats.org/officeDocument/2006/relationships/image" Target="../media/image6.png"/><Relationship Id="rId4" Type="http://schemas.openxmlformats.org/officeDocument/2006/relationships/notesSlide" Target="../notesSlides/notesSlide11.xml"/><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4.xml"/><Relationship Id="rId7" Type="http://schemas.openxmlformats.org/officeDocument/2006/relationships/diagramQuickStyle" Target="../diagrams/quickStyle1.xml"/><Relationship Id="rId12"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1.xml"/><Relationship Id="rId11" Type="http://schemas.openxmlformats.org/officeDocument/2006/relationships/image" Target="../media/image31.jpeg"/><Relationship Id="rId5" Type="http://schemas.openxmlformats.org/officeDocument/2006/relationships/diagramData" Target="../diagrams/data1.xml"/><Relationship Id="rId10" Type="http://schemas.openxmlformats.org/officeDocument/2006/relationships/image" Target="../media/image30.jpg"/><Relationship Id="rId4" Type="http://schemas.openxmlformats.org/officeDocument/2006/relationships/notesSlide" Target="../notesSlides/notesSlide12.xml"/><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2.jpeg"/><Relationship Id="rId5" Type="http://schemas.openxmlformats.org/officeDocument/2006/relationships/hyperlink" Target="https://wisconsindot.gov/Documents/doing-bus/civil-rights/dbe/dbe-coaching.pdf"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3.jpeg"/><Relationship Id="rId5" Type="http://schemas.openxmlformats.org/officeDocument/2006/relationships/hyperlink" Target="https://wisconsindot.gov/Documents/doing-bus/civil-rights/dbe/dbe-loan-mobilization-brochure.pdf"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hyperlink" Target="https://www.uwplatt.edu/department/highway-technician-certification-program"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4.xml"/><Relationship Id="rId7" Type="http://schemas.openxmlformats.org/officeDocument/2006/relationships/hyperlink" Target="https://wisconsindot.gov/Pages/doing-bus/civil-rights/labornwage/hcst-job-providers.aspx"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isconsindot.gov/hccidocs/contracting-info/asp-1.pdf" TargetMode="External"/><Relationship Id="rId5" Type="http://schemas.openxmlformats.org/officeDocument/2006/relationships/hyperlink" Target="https://wisconsindot.gov/Pages/doing-bus/civil-rights/labornwage/hcst.aspx" TargetMode="External"/><Relationship Id="rId10" Type="http://schemas.openxmlformats.org/officeDocument/2006/relationships/image" Target="../media/image6.png"/><Relationship Id="rId4" Type="http://schemas.openxmlformats.org/officeDocument/2006/relationships/notesSlide" Target="../notesSlides/notesSlide16.xml"/><Relationship Id="rId9" Type="http://schemas.openxmlformats.org/officeDocument/2006/relationships/hyperlink" Target="https://wisconsindot.gov/Pages/doing-bus/civil-rights/labornwage/hcst-provider.aspx"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hyperlink" Target="https://dbedi.cbgwi.com/"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7.png"/><Relationship Id="rId5" Type="http://schemas.openxmlformats.org/officeDocument/2006/relationships/hyperlink" Target="https://widoa.csod.com/selfreg/register.aspx?c=%255e%255e%255e1R5LZs3KEwUrCS1IGZl%252f6A%253d%253d"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8.png"/><Relationship Id="rId5" Type="http://schemas.openxmlformats.org/officeDocument/2006/relationships/hyperlink" Target="mailto:Rosalind.roberson@dot.wi.gov" TargetMode="External"/><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hyperlink" Target="https://wisconsindot.gov/Pages/doing-bus/civil-rights/dbe/support-services.aspx"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4.xml"/><Relationship Id="rId7" Type="http://schemas.openxmlformats.org/officeDocument/2006/relationships/image" Target="../media/image11.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hyperlink" Target="https://wisdot.maps.arcgis.com/apps/webappviewer/index.html?id=c7bfb3407c7d4e9dadbf0ccdf1d1cce4" TargetMode="External"/><Relationship Id="rId10"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hyperlink" Target="https://wisconsindot.gov/Pages/doing-bus/civil-rights/dbe/default.aspx" TargetMode="External"/><Relationship Id="rId3" Type="http://schemas.openxmlformats.org/officeDocument/2006/relationships/slideLayout" Target="../slideLayouts/slideLayout14.xml"/><Relationship Id="rId7" Type="http://schemas.openxmlformats.org/officeDocument/2006/relationships/hyperlink" Target="https://wisconsindot.gov/rdwy/cmm/cm-02-36.pdf"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igov.sharepoint.com/sites/dot-dtsd/oboec/certteam/Shared%20Documents/FHWA%20TAV%202019/D%20asp-7.pdf#search=asp%207" TargetMode="External"/><Relationship Id="rId11" Type="http://schemas.openxmlformats.org/officeDocument/2006/relationships/image" Target="../media/image15.jpeg"/><Relationship Id="rId5" Type="http://schemas.openxmlformats.org/officeDocument/2006/relationships/hyperlink" Target="https://wisconsindot.gov/hccidocs/contracting-info/asp-3.pdf" TargetMode="External"/><Relationship Id="rId10" Type="http://schemas.openxmlformats.org/officeDocument/2006/relationships/image" Target="../media/image14.jpe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hyperlink" Target="https://wisconsindot.gov/Pages/doing-bus/civil-rights/dbe/eligibity-requirements.aspx" TargetMode="External"/><Relationship Id="rId3" Type="http://schemas.openxmlformats.org/officeDocument/2006/relationships/slideLayout" Target="../slideLayouts/slideLayout14.xml"/><Relationship Id="rId7" Type="http://schemas.openxmlformats.org/officeDocument/2006/relationships/hyperlink" Target="https://wisconsindot.gov/Pages/doing-bus/civil-rights/annual-event-page.aspx" TargetMode="External"/><Relationship Id="rId12"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isconsindot.gov/Pages/doing-bus/civil-rights/dbe/business-growth-development.aspx" TargetMode="External"/><Relationship Id="rId11" Type="http://schemas.openxmlformats.org/officeDocument/2006/relationships/image" Target="../media/image16.jpeg"/><Relationship Id="rId5" Type="http://schemas.openxmlformats.org/officeDocument/2006/relationships/hyperlink" Target="https://wisconsindot.gov/Pages/doing-bus/civil-rights/dbe/management-technical-assistance.aspx" TargetMode="External"/><Relationship Id="rId10" Type="http://schemas.openxmlformats.org/officeDocument/2006/relationships/hyperlink" Target="https://wisconsindot.gov/Pages/doing-bus/civil-rights/labornwage/trckng.aspx" TargetMode="External"/><Relationship Id="rId4" Type="http://schemas.openxmlformats.org/officeDocument/2006/relationships/notesSlide" Target="../notesSlides/notesSlide6.xml"/><Relationship Id="rId9" Type="http://schemas.openxmlformats.org/officeDocument/2006/relationships/hyperlink" Target="https://www.youtube.com/watch?v=eETN0Uw3Cvk"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isconsindot.gov/Documents/doing-bus/civil-rights/dbe/no-change-affidavit-form.pdf" TargetMode="External"/><Relationship Id="rId13"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hyperlink" Target="https://wisconsindot.gov/Documents/doing-bus/civil-rights/dbe/dbe-ucp-directory.xlsx" TargetMode="External"/><Relationship Id="rId12" Type="http://schemas.openxmlformats.org/officeDocument/2006/relationships/hyperlink" Target="https://wisconsindot.gov/Documents/doing-bus/civil-rights/dbe/extension-request-fillable-form.pdf"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isconsindot.gov/Documents/doing-bus/civil-rights/dbe/dirupdatessummary.xlsx" TargetMode="External"/><Relationship Id="rId11" Type="http://schemas.openxmlformats.org/officeDocument/2006/relationships/hyperlink" Target="https://wisconsindot.gov/Documents/formdocs/dt1012.docx" TargetMode="External"/><Relationship Id="rId5" Type="http://schemas.openxmlformats.org/officeDocument/2006/relationships/hyperlink" Target="https://dbedi.cbgwi.com/" TargetMode="External"/><Relationship Id="rId10" Type="http://schemas.openxmlformats.org/officeDocument/2006/relationships/hyperlink" Target="https://wisconsindot.gov/Documents/doing-bus/civil-rights/dbe/annual-affidavit-process-change.docx" TargetMode="External"/><Relationship Id="rId4" Type="http://schemas.openxmlformats.org/officeDocument/2006/relationships/notesSlide" Target="../notesSlides/notesSlide7.xml"/><Relationship Id="rId9" Type="http://schemas.openxmlformats.org/officeDocument/2006/relationships/hyperlink" Target="https://wisconsindot.gov/Documents/doing-bus/civil-rights/dbe/work-area-expansion-request.pdf"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isconsindot.gov/Pages/doing-bus/civil-rights/dbe/business-growth-development.aspx" TargetMode="External"/><Relationship Id="rId3" Type="http://schemas.openxmlformats.org/officeDocument/2006/relationships/slideLayout" Target="../slideLayouts/slideLayout14.xml"/><Relationship Id="rId7" Type="http://schemas.openxmlformats.org/officeDocument/2006/relationships/hyperlink" Target="https://wisconsindot.gov/Pages/doing-bus/civil-rights/dbe/newsletter.aspx"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isconsindot.gov/Pages/doing-bus/civil-rights/annual-event-page.aspx" TargetMode="External"/><Relationship Id="rId5" Type="http://schemas.openxmlformats.org/officeDocument/2006/relationships/hyperlink" Target="https://wisconsindot.gov/Pages/doing-bus/civil-rights/dbe/public-meetings.aspx" TargetMode="External"/><Relationship Id="rId10" Type="http://schemas.openxmlformats.org/officeDocument/2006/relationships/image" Target="../media/image6.png"/><Relationship Id="rId4" Type="http://schemas.openxmlformats.org/officeDocument/2006/relationships/notesSlide" Target="../notesSlides/notesSlide8.xml"/><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hyperlink" Target="https://wisconsindot.gov/Pages/doing-bus/civil-rights/dbe/newsletter.aspx" TargetMode="External"/><Relationship Id="rId3" Type="http://schemas.openxmlformats.org/officeDocument/2006/relationships/slideLayout" Target="../slideLayouts/slideLayout14.xml"/><Relationship Id="rId7" Type="http://schemas.openxmlformats.org/officeDocument/2006/relationships/hyperlink" Target="https://wisconsindot.gov/Pages/doing-bus/civil-rights/annual-event-page.aspx"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isconsindot.gov/Pages/doing-bus/civil-rights/dbe/public-meetings.aspx" TargetMode="External"/><Relationship Id="rId11" Type="http://schemas.openxmlformats.org/officeDocument/2006/relationships/image" Target="../media/image6.png"/><Relationship Id="rId5" Type="http://schemas.openxmlformats.org/officeDocument/2006/relationships/image" Target="../media/image18.jpeg"/><Relationship Id="rId10" Type="http://schemas.openxmlformats.org/officeDocument/2006/relationships/image" Target="../media/image19.jpeg"/><Relationship Id="rId4" Type="http://schemas.openxmlformats.org/officeDocument/2006/relationships/notesSlide" Target="../notesSlides/notesSlide9.xml"/><Relationship Id="rId9" Type="http://schemas.openxmlformats.org/officeDocument/2006/relationships/hyperlink" Target="https://wisconsindot.gov/Pages/doing-bus/civil-rights/dbe/business-growth-development.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corded Sound">
            <a:hlinkClick r:id="" action="ppaction://media"/>
            <a:extLst>
              <a:ext uri="{FF2B5EF4-FFF2-40B4-BE49-F238E27FC236}">
                <a16:creationId xmlns:a16="http://schemas.microsoft.com/office/drawing/2014/main" id="{F19E162D-6275-D8B8-82E0-A133D06385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 useBgFill="1">
        <p:nvSpPr>
          <p:cNvPr id="24" name="Rectangle 23">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388070C6-95C0-FF56-47F9-69C4062212BC}"/>
              </a:ext>
            </a:extLst>
          </p:cNvPr>
          <p:cNvSpPr txBox="1">
            <a:spLocks/>
          </p:cNvSpPr>
          <p:nvPr/>
        </p:nvSpPr>
        <p:spPr>
          <a:xfrm>
            <a:off x="71919" y="4751503"/>
            <a:ext cx="12191998" cy="18001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b="1" kern="1200" dirty="0">
                <a:solidFill>
                  <a:srgbClr val="002060"/>
                </a:solidFill>
                <a:latin typeface="+mn-lt"/>
                <a:ea typeface="+mj-ea"/>
                <a:cs typeface="+mj-cs"/>
              </a:rPr>
              <a:t>DBE SUPPORT SERVICES</a:t>
            </a:r>
          </a:p>
          <a:p>
            <a:pPr algn="ctr">
              <a:spcAft>
                <a:spcPts val="600"/>
              </a:spcAft>
            </a:pPr>
            <a:r>
              <a:rPr lang="en-US" b="1" dirty="0">
                <a:solidFill>
                  <a:srgbClr val="002060"/>
                </a:solidFill>
                <a:latin typeface="+mn-lt"/>
              </a:rPr>
              <a:t>IN </a:t>
            </a:r>
            <a:r>
              <a:rPr lang="en-US" b="1" kern="1200" dirty="0">
                <a:solidFill>
                  <a:srgbClr val="002060"/>
                </a:solidFill>
                <a:latin typeface="+mn-lt"/>
                <a:ea typeface="+mj-ea"/>
                <a:cs typeface="+mj-cs"/>
              </a:rPr>
              <a:t>HIGHWAY CONSTRUCTION</a:t>
            </a:r>
            <a:br>
              <a:rPr lang="en-US" b="1" kern="1200" dirty="0">
                <a:solidFill>
                  <a:srgbClr val="002060"/>
                </a:solidFill>
                <a:latin typeface="+mn-lt"/>
                <a:ea typeface="+mj-ea"/>
                <a:cs typeface="+mj-cs"/>
              </a:rPr>
            </a:br>
            <a:endParaRPr lang="en-US" b="1" kern="1200" dirty="0">
              <a:solidFill>
                <a:srgbClr val="002060"/>
              </a:solidFill>
              <a:latin typeface="+mn-lt"/>
              <a:ea typeface="+mj-ea"/>
              <a:cs typeface="+mj-cs"/>
            </a:endParaRPr>
          </a:p>
        </p:txBody>
      </p:sp>
      <p:sp>
        <p:nvSpPr>
          <p:cNvPr id="15" name="TextBox 14">
            <a:extLst>
              <a:ext uri="{FF2B5EF4-FFF2-40B4-BE49-F238E27FC236}">
                <a16:creationId xmlns:a16="http://schemas.microsoft.com/office/drawing/2014/main" id="{EE69E973-AF23-EB85-8378-1AD14DD1545F}"/>
              </a:ext>
            </a:extLst>
          </p:cNvPr>
          <p:cNvSpPr txBox="1"/>
          <p:nvPr/>
        </p:nvSpPr>
        <p:spPr>
          <a:xfrm>
            <a:off x="1575075" y="2797407"/>
            <a:ext cx="9350072" cy="1800164"/>
          </a:xfrm>
          <a:prstGeom prst="rect">
            <a:avLst/>
          </a:prstGeom>
        </p:spPr>
        <p:txBody>
          <a:bodyPr vert="horz" lIns="91440" tIns="45720" rIns="91440" bIns="45720" rtlCol="0" anchor="t">
            <a:normAutofit/>
          </a:bodyPr>
          <a:lstStyle/>
          <a:p>
            <a:pPr algn="ctr">
              <a:lnSpc>
                <a:spcPct val="90000"/>
              </a:lnSpc>
              <a:spcAft>
                <a:spcPts val="600"/>
              </a:spcAft>
            </a:pPr>
            <a:r>
              <a:rPr lang="en-US" sz="2000" i="1" dirty="0"/>
              <a:t>Presented by </a:t>
            </a:r>
          </a:p>
          <a:p>
            <a:pPr algn="ctr">
              <a:lnSpc>
                <a:spcPct val="90000"/>
              </a:lnSpc>
              <a:spcAft>
                <a:spcPts val="600"/>
              </a:spcAft>
            </a:pPr>
            <a:r>
              <a:rPr lang="en-US" sz="2400" i="1" dirty="0"/>
              <a:t>Rosalind Roberson</a:t>
            </a:r>
          </a:p>
          <a:p>
            <a:pPr algn="ctr">
              <a:lnSpc>
                <a:spcPct val="90000"/>
              </a:lnSpc>
              <a:spcAft>
                <a:spcPts val="600"/>
              </a:spcAft>
            </a:pPr>
            <a:r>
              <a:rPr lang="en-US" sz="2400" i="1" dirty="0"/>
              <a:t>DBE Support Services Coordinator</a:t>
            </a:r>
          </a:p>
          <a:p>
            <a:pPr algn="ctr">
              <a:lnSpc>
                <a:spcPct val="90000"/>
              </a:lnSpc>
              <a:spcAft>
                <a:spcPts val="600"/>
              </a:spcAft>
            </a:pPr>
            <a:r>
              <a:rPr lang="en-US" sz="2400" dirty="0"/>
              <a:t>November 2023 </a:t>
            </a:r>
          </a:p>
        </p:txBody>
      </p:sp>
      <p:sp>
        <p:nvSpPr>
          <p:cNvPr id="26" name="Rectangle 25">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7">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B2C59222-ED75-025B-AFFD-F9AA00AAC3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545" y="945450"/>
            <a:ext cx="10923419" cy="1583467"/>
          </a:xfrm>
          <a:prstGeom prst="rect">
            <a:avLst/>
          </a:prstGeom>
        </p:spPr>
      </p:pic>
      <p:pic>
        <p:nvPicPr>
          <p:cNvPr id="19" name="Audio 18">
            <a:hlinkClick r:id="" action="ppaction://media"/>
            <a:extLst>
              <a:ext uri="{FF2B5EF4-FFF2-40B4-BE49-F238E27FC236}">
                <a16:creationId xmlns:a16="http://schemas.microsoft.com/office/drawing/2014/main" id="{075D1EA7-BCBB-4977-C689-AECA2F215C4C}"/>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203125" t="-203125" r="-203125" b="-203125"/>
          <a:stretch>
            <a:fillRect/>
          </a:stretch>
        </p:blipFill>
        <p:spPr>
          <a:xfrm>
            <a:off x="10147554" y="4699254"/>
            <a:ext cx="2057400" cy="2057400"/>
          </a:xfrm>
          <a:prstGeom prst="ellipse">
            <a:avLst/>
          </a:prstGeom>
        </p:spPr>
      </p:pic>
    </p:spTree>
    <p:extLst>
      <p:ext uri="{BB962C8B-B14F-4D97-AF65-F5344CB8AC3E}">
        <p14:creationId xmlns:p14="http://schemas.microsoft.com/office/powerpoint/2010/main" val="395760805"/>
      </p:ext>
    </p:extLst>
  </p:cSld>
  <p:clrMapOvr>
    <a:masterClrMapping/>
  </p:clrMapOvr>
  <p:transition spd="slow" advTm="171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isNarration="1">
              <p:cMediaNode vol="80000" showWhenStopped="0">
                <p:cTn id="8"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53632" y="655023"/>
            <a:ext cx="11179376" cy="1000125"/>
          </a:xfrm>
        </p:spPr>
        <p:txBody>
          <a:bodyPr>
            <a:noAutofit/>
          </a:bodyPr>
          <a:lstStyle/>
          <a:p>
            <a:pPr>
              <a:defRPr/>
            </a:pPr>
            <a:r>
              <a:rPr lang="en-US" b="1" u="sng" spc="300" dirty="0">
                <a:solidFill>
                  <a:srgbClr val="004C97"/>
                </a:solidFill>
                <a:latin typeface="+mn-lt"/>
              </a:rPr>
              <a:t>DBE SUPPORT SERVICES 					</a:t>
            </a:r>
            <a:br>
              <a:rPr lang="en-US" b="1" dirty="0">
                <a:latin typeface="+mn-lt"/>
              </a:rPr>
            </a:br>
            <a:r>
              <a:rPr lang="en-US" sz="3600" b="1" spc="300" dirty="0">
                <a:solidFill>
                  <a:srgbClr val="C00000"/>
                </a:solidFill>
                <a:latin typeface="+mn-lt"/>
              </a:rPr>
              <a:t>Newsletters and DBE Alerts</a:t>
            </a:r>
            <a:endParaRPr lang="en-US" sz="2400" i="1" dirty="0">
              <a:solidFill>
                <a:srgbClr val="C00000"/>
              </a:solidFill>
              <a:latin typeface="+mn-lt"/>
            </a:endParaRPr>
          </a:p>
        </p:txBody>
      </p:sp>
      <p:sp>
        <p:nvSpPr>
          <p:cNvPr id="6" name="Rectangle 3">
            <a:extLst>
              <a:ext uri="{FF2B5EF4-FFF2-40B4-BE49-F238E27FC236}">
                <a16:creationId xmlns:a16="http://schemas.microsoft.com/office/drawing/2014/main" id="{7F3589C5-EFD1-4AED-81BC-4BA807A87E66}"/>
              </a:ext>
            </a:extLst>
          </p:cNvPr>
          <p:cNvSpPr>
            <a:spLocks noGrp="1" noChangeArrowheads="1"/>
          </p:cNvSpPr>
          <p:nvPr/>
        </p:nvSpPr>
        <p:spPr bwMode="auto">
          <a:xfrm>
            <a:off x="653632" y="1737543"/>
            <a:ext cx="7335336" cy="3962400"/>
          </a:xfrm>
          <a:prstGeom prst="rect">
            <a:avLst/>
          </a:prstGeom>
          <a:noFill/>
          <a:ln w="9525">
            <a:noFill/>
            <a:miter lim="800000"/>
            <a:headEnd/>
            <a:tailEnd/>
          </a:ln>
        </p:spPr>
        <p:txBody>
          <a:bodyPr/>
          <a:lstStyle/>
          <a:p>
            <a:endParaRPr lang="en-US" sz="1400" b="1" dirty="0"/>
          </a:p>
          <a:p>
            <a:r>
              <a:rPr lang="en-US" b="1" u="sng" dirty="0">
                <a:solidFill>
                  <a:srgbClr val="004C97"/>
                </a:solidFill>
                <a:hlinkClick r:id="rId5"/>
              </a:rPr>
              <a:t>DBE Reporter</a:t>
            </a:r>
            <a:endParaRPr lang="en-US" b="1" u="sng" dirty="0">
              <a:solidFill>
                <a:srgbClr val="004C97"/>
              </a:solidFill>
            </a:endParaRPr>
          </a:p>
          <a:p>
            <a:pPr lvl="1"/>
            <a:r>
              <a:rPr lang="en-US" sz="1400" i="1" dirty="0"/>
              <a:t>A quarterly newsletter for DBE firms that showcase the information on the newly certified DBE firms,  DBE Goal Summary Report, upcoming events and DBE spotlight for opportunities.</a:t>
            </a:r>
          </a:p>
          <a:p>
            <a:endParaRPr lang="en-US" sz="1400" dirty="0">
              <a:solidFill>
                <a:srgbClr val="004C97"/>
              </a:solidFill>
            </a:endParaRPr>
          </a:p>
          <a:p>
            <a:r>
              <a:rPr lang="en-US" b="1" u="sng" dirty="0">
                <a:solidFill>
                  <a:srgbClr val="004C97"/>
                </a:solidFill>
                <a:hlinkClick r:id="rId6"/>
              </a:rPr>
              <a:t>Bid Letting Updates</a:t>
            </a:r>
            <a:endParaRPr lang="en-US" b="1" u="sng" dirty="0">
              <a:solidFill>
                <a:srgbClr val="004C97"/>
              </a:solidFill>
            </a:endParaRPr>
          </a:p>
          <a:p>
            <a:pPr lvl="1"/>
            <a:r>
              <a:rPr lang="en-US" sz="1400" i="1" dirty="0"/>
              <a:t>A monthly newsletter for DBE and prime contractors highlighting bid reminders, Good Faith Effort reminders and spotlights on projects and primes who support the DBE Program. </a:t>
            </a:r>
          </a:p>
          <a:p>
            <a:pPr lvl="1"/>
            <a:endParaRPr lang="en-US" sz="1400" i="1" dirty="0"/>
          </a:p>
          <a:p>
            <a:r>
              <a:rPr lang="en-US" b="1" u="sng" dirty="0">
                <a:solidFill>
                  <a:srgbClr val="004C97"/>
                </a:solidFill>
                <a:hlinkClick r:id="rId7"/>
              </a:rPr>
              <a:t>TRUCK TALK</a:t>
            </a:r>
            <a:endParaRPr lang="en-US" b="1" u="sng" dirty="0">
              <a:solidFill>
                <a:srgbClr val="004C97"/>
              </a:solidFill>
            </a:endParaRPr>
          </a:p>
          <a:p>
            <a:pPr lvl="1"/>
            <a:r>
              <a:rPr lang="en-US" sz="1400" i="1" dirty="0"/>
              <a:t>Truck Talk provides information regarding trucking on WisDOT highway construction projects. WisDOT will share updates on the ​Trucking Industry, it’s facilitation, and any applicable information on new data, reports, and studies.</a:t>
            </a:r>
          </a:p>
          <a:p>
            <a:pPr lvl="1"/>
            <a:endParaRPr lang="en-US" sz="1400" i="1" dirty="0"/>
          </a:p>
          <a:p>
            <a:r>
              <a:rPr lang="en-US" b="1" u="sng" dirty="0">
                <a:solidFill>
                  <a:srgbClr val="004C97"/>
                </a:solidFill>
                <a:hlinkClick r:id="rId8"/>
              </a:rPr>
              <a:t>DBE Alerts</a:t>
            </a:r>
            <a:endParaRPr lang="en-US" b="1" u="sng" dirty="0">
              <a:solidFill>
                <a:srgbClr val="004C97"/>
              </a:solidFill>
            </a:endParaRPr>
          </a:p>
          <a:p>
            <a:pPr lvl="1"/>
            <a:r>
              <a:rPr lang="en-US" sz="1400" i="1" dirty="0"/>
              <a:t>Weekly emails are sent to DBE firms regarding specific project let opportunities, trainings or events sponsored by industry professionals.</a:t>
            </a:r>
          </a:p>
          <a:p>
            <a:pPr lvl="1"/>
            <a:endParaRPr lang="en-US" sz="1400" i="1" dirty="0"/>
          </a:p>
          <a:p>
            <a:pPr lvl="1"/>
            <a:r>
              <a:rPr lang="en-US" sz="1400" i="1" dirty="0"/>
              <a:t> </a:t>
            </a:r>
          </a:p>
          <a:p>
            <a:pPr lvl="1"/>
            <a:r>
              <a:rPr lang="en-US" i="1" dirty="0">
                <a:solidFill>
                  <a:srgbClr val="004C97"/>
                </a:solidFill>
              </a:rPr>
              <a:t> </a:t>
            </a:r>
          </a:p>
        </p:txBody>
      </p:sp>
      <p:pic>
        <p:nvPicPr>
          <p:cNvPr id="5" name="Picture 4" descr="Calendar&#10;&#10;Description automatically generated">
            <a:extLst>
              <a:ext uri="{FF2B5EF4-FFF2-40B4-BE49-F238E27FC236}">
                <a16:creationId xmlns:a16="http://schemas.microsoft.com/office/drawing/2014/main" id="{41096F87-B64C-59D6-89BF-7B879861A0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6119" y="1437315"/>
            <a:ext cx="3526889" cy="4563502"/>
          </a:xfrm>
          <a:prstGeom prst="rect">
            <a:avLst/>
          </a:prstGeom>
        </p:spPr>
      </p:pic>
      <p:pic>
        <p:nvPicPr>
          <p:cNvPr id="14" name="Picture 13" descr="Text&#10;&#10;Description automatically generated">
            <a:extLst>
              <a:ext uri="{FF2B5EF4-FFF2-40B4-BE49-F238E27FC236}">
                <a16:creationId xmlns:a16="http://schemas.microsoft.com/office/drawing/2014/main" id="{C190429A-8C63-A170-085B-DD5150DB49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88593" y="1437315"/>
            <a:ext cx="3544413" cy="4563502"/>
          </a:xfrm>
          <a:prstGeom prst="rect">
            <a:avLst/>
          </a:prstGeom>
        </p:spPr>
      </p:pic>
      <p:pic>
        <p:nvPicPr>
          <p:cNvPr id="16" name="Picture 15" descr="Text&#10;&#10;Description automatically generated">
            <a:extLst>
              <a:ext uri="{FF2B5EF4-FFF2-40B4-BE49-F238E27FC236}">
                <a16:creationId xmlns:a16="http://schemas.microsoft.com/office/drawing/2014/main" id="{8629F5E8-1119-B158-7AE9-7527F937AF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88591" y="1437961"/>
            <a:ext cx="3525843" cy="4562856"/>
          </a:xfrm>
          <a:prstGeom prst="rect">
            <a:avLst/>
          </a:prstGeom>
        </p:spPr>
      </p:pic>
      <p:pic>
        <p:nvPicPr>
          <p:cNvPr id="18" name="Picture 17" descr="Timeline&#10;&#10;Description automatically generated with low confidence">
            <a:extLst>
              <a:ext uri="{FF2B5EF4-FFF2-40B4-BE49-F238E27FC236}">
                <a16:creationId xmlns:a16="http://schemas.microsoft.com/office/drawing/2014/main" id="{40BCC795-E863-D50D-A6CE-0F93D4943C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88589" y="1437961"/>
            <a:ext cx="3588743" cy="4562856"/>
          </a:xfrm>
          <a:prstGeom prst="rect">
            <a:avLst/>
          </a:prstGeom>
        </p:spPr>
      </p:pic>
      <p:pic>
        <p:nvPicPr>
          <p:cNvPr id="12" name="Picture 11" descr="Text&#10;&#10;Description automatically generated">
            <a:extLst>
              <a:ext uri="{FF2B5EF4-FFF2-40B4-BE49-F238E27FC236}">
                <a16:creationId xmlns:a16="http://schemas.microsoft.com/office/drawing/2014/main" id="{7C6DC3AA-8429-148C-DB81-C3215D633C4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88589" y="1437315"/>
            <a:ext cx="3588742" cy="4563502"/>
          </a:xfrm>
          <a:prstGeom prst="rect">
            <a:avLst/>
          </a:prstGeom>
        </p:spPr>
      </p:pic>
      <p:pic>
        <p:nvPicPr>
          <p:cNvPr id="20" name="Picture 19" descr="Timeline&#10;&#10;Description automatically generated with medium confidence">
            <a:extLst>
              <a:ext uri="{FF2B5EF4-FFF2-40B4-BE49-F238E27FC236}">
                <a16:creationId xmlns:a16="http://schemas.microsoft.com/office/drawing/2014/main" id="{6E283E33-0A8C-6CF3-DC32-B73CB60D87D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88091" y="1437315"/>
            <a:ext cx="3588742" cy="4563502"/>
          </a:xfrm>
          <a:prstGeom prst="rect">
            <a:avLst/>
          </a:prstGeom>
        </p:spPr>
      </p:pic>
      <p:pic>
        <p:nvPicPr>
          <p:cNvPr id="22" name="Picture 21" descr="Graphical user interface, website&#10;&#10;Description automatically generated">
            <a:extLst>
              <a:ext uri="{FF2B5EF4-FFF2-40B4-BE49-F238E27FC236}">
                <a16:creationId xmlns:a16="http://schemas.microsoft.com/office/drawing/2014/main" id="{49CE04D4-D371-79CB-3E74-19834A0E6F6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06465" y="1437315"/>
            <a:ext cx="3648456" cy="4562856"/>
          </a:xfrm>
          <a:prstGeom prst="rect">
            <a:avLst/>
          </a:prstGeom>
        </p:spPr>
      </p:pic>
      <p:pic>
        <p:nvPicPr>
          <p:cNvPr id="30" name="Picture 29" descr="Text&#10;&#10;Description automatically generated">
            <a:extLst>
              <a:ext uri="{FF2B5EF4-FFF2-40B4-BE49-F238E27FC236}">
                <a16:creationId xmlns:a16="http://schemas.microsoft.com/office/drawing/2014/main" id="{284679A5-6FB0-C612-1DF1-273F5FAA5B1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06465" y="1437315"/>
            <a:ext cx="3692281" cy="4614354"/>
          </a:xfrm>
          <a:prstGeom prst="rect">
            <a:avLst/>
          </a:prstGeom>
        </p:spPr>
      </p:pic>
      <p:pic>
        <p:nvPicPr>
          <p:cNvPr id="26" name="Picture 25" descr="Text&#10;&#10;Description automatically generated">
            <a:extLst>
              <a:ext uri="{FF2B5EF4-FFF2-40B4-BE49-F238E27FC236}">
                <a16:creationId xmlns:a16="http://schemas.microsoft.com/office/drawing/2014/main" id="{3ACE9827-9B3A-ED1C-0034-B97803F5B70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187977" y="1437315"/>
            <a:ext cx="3710770" cy="4614354"/>
          </a:xfrm>
          <a:prstGeom prst="rect">
            <a:avLst/>
          </a:prstGeom>
        </p:spPr>
      </p:pic>
      <p:pic>
        <p:nvPicPr>
          <p:cNvPr id="2" name="Audio 1">
            <a:hlinkClick r:id="" action="ppaction://media"/>
            <a:extLst>
              <a:ext uri="{FF2B5EF4-FFF2-40B4-BE49-F238E27FC236}">
                <a16:creationId xmlns:a16="http://schemas.microsoft.com/office/drawing/2014/main" id="{1E54885D-DBC6-E80A-FF33-EC307798D4B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16750292"/>
      </p:ext>
    </p:extLst>
  </p:cSld>
  <p:clrMapOvr>
    <a:masterClrMapping/>
  </p:clrMapOvr>
  <p:transition spd="slow" advTm="5542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3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3000"/>
                                        <p:tgtEl>
                                          <p:spTgt spid="14"/>
                                        </p:tgtEl>
                                      </p:cBhvr>
                                    </p:animEffect>
                                  </p:childTnLst>
                                </p:cTn>
                              </p:par>
                            </p:childTnLst>
                          </p:cTn>
                        </p:par>
                        <p:par>
                          <p:cTn id="11" fill="hold">
                            <p:stCondLst>
                              <p:cond delay="6000"/>
                            </p:stCondLst>
                            <p:childTnLst>
                              <p:par>
                                <p:cTn id="12" presetID="10" presetClass="entr" presetSubtype="0" fill="hold" nodeType="afterEffect">
                                  <p:stCondLst>
                                    <p:cond delay="30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3000"/>
                                        <p:tgtEl>
                                          <p:spTgt spid="16"/>
                                        </p:tgtEl>
                                      </p:cBhvr>
                                    </p:animEffect>
                                  </p:childTnLst>
                                </p:cTn>
                              </p:par>
                            </p:childTnLst>
                          </p:cTn>
                        </p:par>
                        <p:par>
                          <p:cTn id="15" fill="hold">
                            <p:stCondLst>
                              <p:cond delay="12000"/>
                            </p:stCondLst>
                            <p:childTnLst>
                              <p:par>
                                <p:cTn id="16" presetID="10" presetClass="entr" presetSubtype="0" fill="hold" nodeType="afterEffect">
                                  <p:stCondLst>
                                    <p:cond delay="30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3000"/>
                                        <p:tgtEl>
                                          <p:spTgt spid="18"/>
                                        </p:tgtEl>
                                      </p:cBhvr>
                                    </p:animEffect>
                                  </p:childTnLst>
                                </p:cTn>
                              </p:par>
                            </p:childTnLst>
                          </p:cTn>
                        </p:par>
                        <p:par>
                          <p:cTn id="19" fill="hold">
                            <p:stCondLst>
                              <p:cond delay="18000"/>
                            </p:stCondLst>
                            <p:childTnLst>
                              <p:par>
                                <p:cTn id="20" presetID="10" presetClass="entr" presetSubtype="0" fill="hold" nodeType="afterEffect">
                                  <p:stCondLst>
                                    <p:cond delay="3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3000"/>
                                        <p:tgtEl>
                                          <p:spTgt spid="12"/>
                                        </p:tgtEl>
                                      </p:cBhvr>
                                    </p:animEffect>
                                  </p:childTnLst>
                                </p:cTn>
                              </p:par>
                            </p:childTnLst>
                          </p:cTn>
                        </p:par>
                        <p:par>
                          <p:cTn id="23" fill="hold">
                            <p:stCondLst>
                              <p:cond delay="24000"/>
                            </p:stCondLst>
                            <p:childTnLst>
                              <p:par>
                                <p:cTn id="24" presetID="10" presetClass="entr" presetSubtype="0" fill="hold" nodeType="afterEffect">
                                  <p:stCondLst>
                                    <p:cond delay="300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3000"/>
                                        <p:tgtEl>
                                          <p:spTgt spid="20"/>
                                        </p:tgtEl>
                                      </p:cBhvr>
                                    </p:animEffect>
                                  </p:childTnLst>
                                </p:cTn>
                              </p:par>
                            </p:childTnLst>
                          </p:cTn>
                        </p:par>
                        <p:par>
                          <p:cTn id="27" fill="hold">
                            <p:stCondLst>
                              <p:cond delay="30000"/>
                            </p:stCondLst>
                            <p:childTnLst>
                              <p:par>
                                <p:cTn id="28" presetID="10" presetClass="entr" presetSubtype="0" fill="hold" nodeType="afterEffect">
                                  <p:stCondLst>
                                    <p:cond delay="300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3000"/>
                                        <p:tgtEl>
                                          <p:spTgt spid="22"/>
                                        </p:tgtEl>
                                      </p:cBhvr>
                                    </p:animEffect>
                                  </p:childTnLst>
                                </p:cTn>
                              </p:par>
                            </p:childTnLst>
                          </p:cTn>
                        </p:par>
                        <p:par>
                          <p:cTn id="31" fill="hold">
                            <p:stCondLst>
                              <p:cond delay="36000"/>
                            </p:stCondLst>
                            <p:childTnLst>
                              <p:par>
                                <p:cTn id="32" presetID="10" presetClass="entr" presetSubtype="0" fill="hold" nodeType="afterEffect">
                                  <p:stCondLst>
                                    <p:cond delay="300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3000"/>
                                        <p:tgtEl>
                                          <p:spTgt spid="30"/>
                                        </p:tgtEl>
                                      </p:cBhvr>
                                    </p:animEffect>
                                  </p:childTnLst>
                                </p:cTn>
                              </p:par>
                            </p:childTnLst>
                          </p:cTn>
                        </p:par>
                        <p:par>
                          <p:cTn id="35" fill="hold">
                            <p:stCondLst>
                              <p:cond delay="42000"/>
                            </p:stCondLst>
                            <p:childTnLst>
                              <p:par>
                                <p:cTn id="36" presetID="42" presetClass="entr" presetSubtype="0" fill="hold" nodeType="afterEffect">
                                  <p:stCondLst>
                                    <p:cond delay="300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0"/>
                                        <p:tgtEl>
                                          <p:spTgt spid="26"/>
                                        </p:tgtEl>
                                      </p:cBhvr>
                                    </p:animEffect>
                                    <p:anim calcmode="lin" valueType="num">
                                      <p:cBhvr>
                                        <p:cTn id="39" dur="5000" fill="hold"/>
                                        <p:tgtEl>
                                          <p:spTgt spid="26"/>
                                        </p:tgtEl>
                                        <p:attrNameLst>
                                          <p:attrName>ppt_x</p:attrName>
                                        </p:attrNameLst>
                                      </p:cBhvr>
                                      <p:tavLst>
                                        <p:tav tm="0">
                                          <p:val>
                                            <p:strVal val="#ppt_x"/>
                                          </p:val>
                                        </p:tav>
                                        <p:tav tm="100000">
                                          <p:val>
                                            <p:strVal val="#ppt_x"/>
                                          </p:val>
                                        </p:tav>
                                      </p:tavLst>
                                    </p:anim>
                                    <p:anim calcmode="lin" valueType="num">
                                      <p:cBhvr>
                                        <p:cTn id="40" dur="5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53632" y="655023"/>
            <a:ext cx="11179376" cy="1000125"/>
          </a:xfrm>
        </p:spPr>
        <p:txBody>
          <a:bodyPr>
            <a:noAutofit/>
          </a:bodyPr>
          <a:lstStyle/>
          <a:p>
            <a:pPr>
              <a:defRPr/>
            </a:pPr>
            <a:r>
              <a:rPr lang="en-US" b="1" u="sng" spc="300" dirty="0">
                <a:solidFill>
                  <a:srgbClr val="004C97"/>
                </a:solidFill>
                <a:latin typeface="+mn-lt"/>
              </a:rPr>
              <a:t>DBE SUPPORT SERVICES						</a:t>
            </a:r>
            <a:br>
              <a:rPr lang="en-US" b="1" dirty="0">
                <a:latin typeface="+mn-lt"/>
              </a:rPr>
            </a:br>
            <a:r>
              <a:rPr lang="en-US" sz="3600" b="1" spc="300" dirty="0">
                <a:solidFill>
                  <a:srgbClr val="C00000"/>
                </a:solidFill>
                <a:latin typeface="+mn-lt"/>
              </a:rPr>
              <a:t>Business Growth and Development</a:t>
            </a:r>
            <a:br>
              <a:rPr lang="en-US" sz="4400" b="1" i="1" u="sng" spc="300" dirty="0">
                <a:solidFill>
                  <a:srgbClr val="C00000"/>
                </a:solidFill>
              </a:rPr>
            </a:br>
            <a:endParaRPr lang="en-US" b="1" dirty="0">
              <a:latin typeface="+mn-lt"/>
            </a:endParaRPr>
          </a:p>
        </p:txBody>
      </p:sp>
      <p:sp>
        <p:nvSpPr>
          <p:cNvPr id="6" name="Rectangle 3">
            <a:extLst>
              <a:ext uri="{FF2B5EF4-FFF2-40B4-BE49-F238E27FC236}">
                <a16:creationId xmlns:a16="http://schemas.microsoft.com/office/drawing/2014/main" id="{7F3589C5-EFD1-4AED-81BC-4BA807A87E66}"/>
              </a:ext>
            </a:extLst>
          </p:cNvPr>
          <p:cNvSpPr>
            <a:spLocks noGrp="1" noChangeArrowheads="1"/>
          </p:cNvSpPr>
          <p:nvPr/>
        </p:nvSpPr>
        <p:spPr bwMode="auto">
          <a:xfrm>
            <a:off x="147485" y="1747522"/>
            <a:ext cx="10437112" cy="3962400"/>
          </a:xfrm>
          <a:prstGeom prst="rect">
            <a:avLst/>
          </a:prstGeom>
          <a:noFill/>
          <a:ln w="9525">
            <a:noFill/>
            <a:miter lim="800000"/>
            <a:headEnd/>
            <a:tailEnd/>
          </a:ln>
        </p:spPr>
        <p:txBody>
          <a:bodyPr/>
          <a:lstStyle/>
          <a:p>
            <a:pPr lvl="2" eaLnBrk="0" hangingPunct="0">
              <a:lnSpc>
                <a:spcPct val="150000"/>
              </a:lnSpc>
              <a:buClr>
                <a:schemeClr val="accent1"/>
              </a:buClr>
              <a:buSzPts val="2200"/>
            </a:pPr>
            <a:r>
              <a:rPr lang="en-US" sz="3200" dirty="0">
                <a:solidFill>
                  <a:srgbClr val="004C97"/>
                </a:solidFill>
                <a:hlinkClick r:id="rId5">
                  <a:extLst>
                    <a:ext uri="{A12FA001-AC4F-418D-AE19-62706E023703}">
                      <ahyp:hlinkClr xmlns:ahyp="http://schemas.microsoft.com/office/drawing/2018/hyperlinkcolor" val="tx"/>
                    </a:ext>
                  </a:extLst>
                </a:hlinkClick>
              </a:rPr>
              <a:t>Stakeholder Engagements </a:t>
            </a:r>
            <a:endParaRPr lang="en-US" sz="3200" dirty="0">
              <a:solidFill>
                <a:srgbClr val="004C97"/>
              </a:solidFill>
            </a:endParaRPr>
          </a:p>
          <a:p>
            <a:pPr lvl="2" eaLnBrk="0" hangingPunct="0">
              <a:lnSpc>
                <a:spcPct val="150000"/>
              </a:lnSpc>
              <a:buClr>
                <a:schemeClr val="accent1"/>
              </a:buClr>
              <a:buSzPts val="2200"/>
            </a:pPr>
            <a:r>
              <a:rPr lang="en-US" sz="3200" dirty="0">
                <a:solidFill>
                  <a:srgbClr val="004C97"/>
                </a:solidFill>
                <a:hlinkClick r:id="rId6">
                  <a:extLst>
                    <a:ext uri="{A12FA001-AC4F-418D-AE19-62706E023703}">
                      <ahyp:hlinkClr xmlns:ahyp="http://schemas.microsoft.com/office/drawing/2018/hyperlinkcolor" val="tx"/>
                    </a:ext>
                  </a:extLst>
                </a:hlinkClick>
              </a:rPr>
              <a:t>Networking Events</a:t>
            </a:r>
            <a:endParaRPr lang="en-US" sz="3200" dirty="0">
              <a:solidFill>
                <a:srgbClr val="004C97"/>
              </a:solidFill>
            </a:endParaRPr>
          </a:p>
          <a:p>
            <a:pPr lvl="2" eaLnBrk="0" hangingPunct="0">
              <a:lnSpc>
                <a:spcPct val="150000"/>
              </a:lnSpc>
              <a:buClr>
                <a:schemeClr val="accent1"/>
              </a:buClr>
              <a:buSzPts val="2200"/>
            </a:pPr>
            <a:r>
              <a:rPr lang="en-US" sz="3200" dirty="0">
                <a:solidFill>
                  <a:srgbClr val="004C97"/>
                </a:solidFill>
                <a:hlinkClick r:id="rId7">
                  <a:extLst>
                    <a:ext uri="{A12FA001-AC4F-418D-AE19-62706E023703}">
                      <ahyp:hlinkClr xmlns:ahyp="http://schemas.microsoft.com/office/drawing/2018/hyperlinkcolor" val="tx"/>
                    </a:ext>
                  </a:extLst>
                </a:hlinkClick>
              </a:rPr>
              <a:t>Newsletters and DBE Alerts</a:t>
            </a:r>
            <a:endParaRPr lang="en-US" sz="3200" dirty="0">
              <a:solidFill>
                <a:srgbClr val="004C97"/>
              </a:solidFill>
            </a:endParaRPr>
          </a:p>
          <a:p>
            <a:pPr lvl="2" eaLnBrk="0" hangingPunct="0">
              <a:lnSpc>
                <a:spcPct val="150000"/>
              </a:lnSpc>
              <a:buClr>
                <a:schemeClr val="accent1"/>
              </a:buClr>
              <a:buSzPts val="2200"/>
            </a:pPr>
            <a:r>
              <a:rPr lang="en-US" sz="3200" dirty="0">
                <a:solidFill>
                  <a:srgbClr val="C00000"/>
                </a:solidFill>
                <a:hlinkClick r:id="rId8">
                  <a:extLst>
                    <a:ext uri="{A12FA001-AC4F-418D-AE19-62706E023703}">
                      <ahyp:hlinkClr xmlns:ahyp="http://schemas.microsoft.com/office/drawing/2018/hyperlinkcolor" val="tx"/>
                    </a:ext>
                  </a:extLst>
                </a:hlinkClick>
              </a:rPr>
              <a:t>Mentor Protégé Program</a:t>
            </a:r>
            <a:endParaRPr lang="en-US" sz="3200" dirty="0">
              <a:solidFill>
                <a:srgbClr val="C00000"/>
              </a:solidFill>
            </a:endParaRPr>
          </a:p>
          <a:p>
            <a:pPr lvl="2" eaLnBrk="0" hangingPunct="0">
              <a:lnSpc>
                <a:spcPct val="150000"/>
              </a:lnSpc>
              <a:buClr>
                <a:schemeClr val="accent1"/>
              </a:buClr>
              <a:buSzPts val="2200"/>
            </a:pPr>
            <a:r>
              <a:rPr lang="en-US" sz="3200" dirty="0">
                <a:solidFill>
                  <a:srgbClr val="004C97"/>
                </a:solidFill>
                <a:hlinkClick r:id="rId8">
                  <a:extLst>
                    <a:ext uri="{A12FA001-AC4F-418D-AE19-62706E023703}">
                      <ahyp:hlinkClr xmlns:ahyp="http://schemas.microsoft.com/office/drawing/2018/hyperlinkcolor" val="tx"/>
                    </a:ext>
                  </a:extLst>
                </a:hlinkClick>
              </a:rPr>
              <a:t>Mobilization Loan Guaranty</a:t>
            </a:r>
            <a:endParaRPr lang="en-US" sz="3200" dirty="0">
              <a:solidFill>
                <a:srgbClr val="004C97"/>
              </a:solidFill>
            </a:endParaRPr>
          </a:p>
          <a:p>
            <a:pPr lvl="4" eaLnBrk="0" hangingPunct="0">
              <a:lnSpc>
                <a:spcPct val="150000"/>
              </a:lnSpc>
              <a:buClr>
                <a:schemeClr val="accent1"/>
              </a:buClr>
              <a:buSzPts val="2200"/>
            </a:pPr>
            <a:endParaRPr lang="en-US" sz="4000" dirty="0"/>
          </a:p>
          <a:p>
            <a:pPr eaLnBrk="0" hangingPunct="0">
              <a:lnSpc>
                <a:spcPct val="140000"/>
              </a:lnSpc>
              <a:buClr>
                <a:schemeClr val="accent1"/>
              </a:buClr>
              <a:buSzPts val="2200"/>
              <a:buFont typeface="Wingdings" pitchFamily="2" charset="2"/>
              <a:buNone/>
            </a:pPr>
            <a:endParaRPr lang="en-US" sz="2000" b="1" dirty="0">
              <a:latin typeface="Arial" charset="0"/>
            </a:endParaRPr>
          </a:p>
        </p:txBody>
      </p:sp>
      <p:pic>
        <p:nvPicPr>
          <p:cNvPr id="9" name="Picture 8" descr="A picture containing timeline&#10;&#10;Description automatically generated">
            <a:extLst>
              <a:ext uri="{FF2B5EF4-FFF2-40B4-BE49-F238E27FC236}">
                <a16:creationId xmlns:a16="http://schemas.microsoft.com/office/drawing/2014/main" id="{9482E69D-ACD8-CFA5-5EF5-835FF137E0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9301" y="1816323"/>
            <a:ext cx="5252469" cy="4066926"/>
          </a:xfrm>
          <a:prstGeom prst="rect">
            <a:avLst/>
          </a:prstGeom>
        </p:spPr>
      </p:pic>
      <p:sp>
        <p:nvSpPr>
          <p:cNvPr id="12" name="Rectangle 3">
            <a:extLst>
              <a:ext uri="{FF2B5EF4-FFF2-40B4-BE49-F238E27FC236}">
                <a16:creationId xmlns:a16="http://schemas.microsoft.com/office/drawing/2014/main" id="{459FB4CE-1ACD-5259-8051-BA8DD1812E41}"/>
              </a:ext>
            </a:extLst>
          </p:cNvPr>
          <p:cNvSpPr>
            <a:spLocks noGrp="1" noChangeArrowheads="1"/>
          </p:cNvSpPr>
          <p:nvPr/>
        </p:nvSpPr>
        <p:spPr bwMode="auto">
          <a:xfrm>
            <a:off x="802003" y="1812372"/>
            <a:ext cx="5441317" cy="4058725"/>
          </a:xfrm>
          <a:prstGeom prst="rect">
            <a:avLst/>
          </a:prstGeom>
          <a:solidFill>
            <a:schemeClr val="bg1"/>
          </a:solidFill>
          <a:ln w="9525">
            <a:noFill/>
            <a:miter lim="800000"/>
            <a:headEnd/>
            <a:tailEnd/>
          </a:ln>
        </p:spPr>
        <p:txBody>
          <a:bodyPr/>
          <a:lstStyle/>
          <a:p>
            <a:pPr marL="342900" indent="-342900" fontAlgn="base">
              <a:spcAft>
                <a:spcPts val="1200"/>
              </a:spcAft>
              <a:buClr>
                <a:srgbClr val="802F2D"/>
              </a:buClr>
              <a:buFont typeface="Arial" panose="020B0604020202020204" pitchFamily="34" charset="0"/>
              <a:buChar char="•"/>
            </a:pPr>
            <a:r>
              <a:rPr lang="en-US" sz="2000" b="1" dirty="0"/>
              <a:t>Designed</a:t>
            </a:r>
            <a:r>
              <a:rPr lang="en-US" sz="2000" dirty="0">
                <a:solidFill>
                  <a:srgbClr val="C00000"/>
                </a:solidFill>
              </a:rPr>
              <a:t> </a:t>
            </a:r>
            <a:r>
              <a:rPr lang="en-US" sz="2000" dirty="0">
                <a:solidFill>
                  <a:schemeClr val="tx1"/>
                </a:solidFill>
              </a:rPr>
              <a:t>to facilitate mutually beneficial business relationships among firms interested, ready and willing to compete for contracting opportunities in Wisconsin.</a:t>
            </a:r>
          </a:p>
          <a:p>
            <a:pPr marL="342900" indent="-342900" fontAlgn="base">
              <a:spcAft>
                <a:spcPts val="1200"/>
              </a:spcAft>
              <a:buClr>
                <a:srgbClr val="802F2D"/>
              </a:buClr>
              <a:buFont typeface="Arial" panose="020B0604020202020204" pitchFamily="34" charset="0"/>
              <a:buChar char="•"/>
            </a:pPr>
            <a:r>
              <a:rPr lang="en-US" sz="2000" b="1" dirty="0"/>
              <a:t>Encourages</a:t>
            </a:r>
            <a:r>
              <a:rPr lang="en-US" sz="2000" dirty="0">
                <a:solidFill>
                  <a:srgbClr val="C00000"/>
                </a:solidFill>
              </a:rPr>
              <a:t> </a:t>
            </a:r>
            <a:r>
              <a:rPr lang="en-US" sz="2000" dirty="0"/>
              <a:t>proactive teaming efforts with DBE firms on </a:t>
            </a:r>
            <a:r>
              <a:rPr lang="en-US" sz="2000" dirty="0">
                <a:solidFill>
                  <a:schemeClr val="tx1"/>
                </a:solidFill>
              </a:rPr>
              <a:t>State and Federally funded projects</a:t>
            </a:r>
            <a:r>
              <a:rPr lang="en-US" sz="2000" dirty="0"/>
              <a:t>​.</a:t>
            </a:r>
          </a:p>
          <a:p>
            <a:pPr marL="342900" indent="-342900" fontAlgn="base">
              <a:spcAft>
                <a:spcPts val="1200"/>
              </a:spcAft>
              <a:buClr>
                <a:srgbClr val="802F2D"/>
              </a:buClr>
              <a:buFont typeface="Arial" panose="020B0604020202020204" pitchFamily="34" charset="0"/>
              <a:buChar char="•"/>
            </a:pPr>
            <a:r>
              <a:rPr lang="en-US" sz="2000" b="1" dirty="0"/>
              <a:t>Increases</a:t>
            </a:r>
            <a:r>
              <a:rPr lang="en-US" sz="2000" dirty="0"/>
              <a:t> </a:t>
            </a:r>
            <a:r>
              <a:rPr lang="en-US" sz="2000" dirty="0">
                <a:solidFill>
                  <a:schemeClr val="tx1"/>
                </a:solidFill>
              </a:rPr>
              <a:t>opportunities for DBE firms to prime projects.​</a:t>
            </a:r>
          </a:p>
          <a:p>
            <a:pPr marL="342900" indent="-342900" fontAlgn="base">
              <a:spcAft>
                <a:spcPts val="1200"/>
              </a:spcAft>
              <a:buClr>
                <a:srgbClr val="802F2D"/>
              </a:buClr>
              <a:buFont typeface="Arial" panose="020B0604020202020204" pitchFamily="34" charset="0"/>
              <a:buChar char="•"/>
            </a:pPr>
            <a:r>
              <a:rPr lang="en-US" sz="2000" b="1" dirty="0"/>
              <a:t>Creates</a:t>
            </a:r>
            <a:r>
              <a:rPr lang="en-US" sz="2000" dirty="0"/>
              <a:t> </a:t>
            </a:r>
            <a:r>
              <a:rPr lang="en-US" sz="2000" dirty="0">
                <a:solidFill>
                  <a:schemeClr val="tx1"/>
                </a:solidFill>
              </a:rPr>
              <a:t>a support structure for DBE firms to pursue, select, win contracts.</a:t>
            </a:r>
            <a:endParaRPr lang="en-US" sz="2000" b="1" dirty="0">
              <a:latin typeface="Arial" charset="0"/>
            </a:endParaRPr>
          </a:p>
        </p:txBody>
      </p:sp>
      <p:pic>
        <p:nvPicPr>
          <p:cNvPr id="13" name="Audio 12">
            <a:hlinkClick r:id="" action="ppaction://media"/>
            <a:extLst>
              <a:ext uri="{FF2B5EF4-FFF2-40B4-BE49-F238E27FC236}">
                <a16:creationId xmlns:a16="http://schemas.microsoft.com/office/drawing/2014/main" id="{4E393EE5-76EA-B6F8-504C-EA0ED8A9D5E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5588273"/>
      </p:ext>
    </p:extLst>
  </p:cSld>
  <p:clrMapOvr>
    <a:masterClrMapping/>
  </p:clrMapOvr>
  <p:transition spd="slow" advTm="3643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42" presetClass="entr" presetSubtype="0" fill="hold" grpId="0" nodeType="afterEffect">
                                  <p:stCondLst>
                                    <p:cond delay="6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0"/>
                                        <p:tgtEl>
                                          <p:spTgt spid="12"/>
                                        </p:tgtEl>
                                      </p:cBhvr>
                                    </p:animEffect>
                                    <p:anim calcmode="lin" valueType="num">
                                      <p:cBhvr>
                                        <p:cTn id="11" dur="5000" fill="hold"/>
                                        <p:tgtEl>
                                          <p:spTgt spid="12"/>
                                        </p:tgtEl>
                                        <p:attrNameLst>
                                          <p:attrName>ppt_x</p:attrName>
                                        </p:attrNameLst>
                                      </p:cBhvr>
                                      <p:tavLst>
                                        <p:tav tm="0">
                                          <p:val>
                                            <p:strVal val="#ppt_x"/>
                                          </p:val>
                                        </p:tav>
                                        <p:tav tm="100000">
                                          <p:val>
                                            <p:strVal val="#ppt_x"/>
                                          </p:val>
                                        </p:tav>
                                      </p:tavLst>
                                    </p:anim>
                                    <p:anim calcmode="lin" valueType="num">
                                      <p:cBhvr>
                                        <p:cTn id="12" dur="5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3"/>
                </p:tgtEl>
              </p:cMediaNode>
            </p:audio>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53632" y="655023"/>
            <a:ext cx="11179376" cy="1000125"/>
          </a:xfrm>
        </p:spPr>
        <p:txBody>
          <a:bodyPr>
            <a:noAutofit/>
          </a:bodyPr>
          <a:lstStyle/>
          <a:p>
            <a:pPr>
              <a:defRPr/>
            </a:pPr>
            <a:r>
              <a:rPr lang="en-US" b="1" u="sng" spc="300" dirty="0">
                <a:solidFill>
                  <a:srgbClr val="004C97"/>
                </a:solidFill>
                <a:latin typeface="+mn-lt"/>
              </a:rPr>
              <a:t>DBE SUPPORT SERVICES	  					</a:t>
            </a:r>
            <a:br>
              <a:rPr lang="en-US" b="1" dirty="0">
                <a:latin typeface="+mn-lt"/>
              </a:rPr>
            </a:br>
            <a:r>
              <a:rPr lang="en-US" sz="3600" b="1" spc="300" dirty="0">
                <a:solidFill>
                  <a:srgbClr val="C00000"/>
                </a:solidFill>
                <a:latin typeface="+mn-lt"/>
              </a:rPr>
              <a:t>Mentor Protégé Program </a:t>
            </a:r>
            <a:r>
              <a:rPr lang="en-US" sz="3200" i="1" spc="300" dirty="0">
                <a:solidFill>
                  <a:srgbClr val="C00000"/>
                </a:solidFill>
                <a:latin typeface="+mn-lt"/>
              </a:rPr>
              <a:t>purpose and benefits</a:t>
            </a:r>
            <a:br>
              <a:rPr lang="en-US" sz="4400" b="1" i="1" u="sng" spc="300" dirty="0">
                <a:solidFill>
                  <a:srgbClr val="C00000"/>
                </a:solidFill>
              </a:rPr>
            </a:br>
            <a:endParaRPr lang="en-US" b="1" dirty="0">
              <a:latin typeface="+mn-lt"/>
            </a:endParaRPr>
          </a:p>
        </p:txBody>
      </p:sp>
      <p:grpSp>
        <p:nvGrpSpPr>
          <p:cNvPr id="8" name="Group 7">
            <a:extLst>
              <a:ext uri="{FF2B5EF4-FFF2-40B4-BE49-F238E27FC236}">
                <a16:creationId xmlns:a16="http://schemas.microsoft.com/office/drawing/2014/main" id="{28E6E8AE-27FB-9D77-BA1D-54755C06FAA8}"/>
              </a:ext>
            </a:extLst>
          </p:cNvPr>
          <p:cNvGrpSpPr/>
          <p:nvPr/>
        </p:nvGrpSpPr>
        <p:grpSpPr>
          <a:xfrm>
            <a:off x="7490835" y="1887490"/>
            <a:ext cx="4443663" cy="3703791"/>
            <a:chOff x="7467471" y="2055713"/>
            <a:chExt cx="4297965" cy="3582833"/>
          </a:xfrm>
        </p:grpSpPr>
        <p:graphicFrame>
          <p:nvGraphicFramePr>
            <p:cNvPr id="9" name="Diagram 8">
              <a:extLst>
                <a:ext uri="{FF2B5EF4-FFF2-40B4-BE49-F238E27FC236}">
                  <a16:creationId xmlns:a16="http://schemas.microsoft.com/office/drawing/2014/main" id="{E30271DC-13DE-BEA1-288B-42D2A5822E15}"/>
                </a:ext>
              </a:extLst>
            </p:cNvPr>
            <p:cNvGraphicFramePr/>
            <p:nvPr>
              <p:extLst>
                <p:ext uri="{D42A27DB-BD31-4B8C-83A1-F6EECF244321}">
                  <p14:modId xmlns:p14="http://schemas.microsoft.com/office/powerpoint/2010/main" val="2915783810"/>
                </p:ext>
              </p:extLst>
            </p:nvPr>
          </p:nvGraphicFramePr>
          <p:xfrm>
            <a:off x="7467471" y="2055713"/>
            <a:ext cx="4297965" cy="35828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9">
              <a:extLst>
                <a:ext uri="{FF2B5EF4-FFF2-40B4-BE49-F238E27FC236}">
                  <a16:creationId xmlns:a16="http://schemas.microsoft.com/office/drawing/2014/main" id="{A31DF6B4-DA63-A79B-C7E6-56463EC92E5D}"/>
                </a:ext>
              </a:extLst>
            </p:cNvPr>
            <p:cNvSpPr txBox="1"/>
            <p:nvPr/>
          </p:nvSpPr>
          <p:spPr>
            <a:xfrm>
              <a:off x="9128078" y="3662463"/>
              <a:ext cx="1304818" cy="369332"/>
            </a:xfrm>
            <a:prstGeom prst="rect">
              <a:avLst/>
            </a:prstGeom>
            <a:noFill/>
          </p:spPr>
          <p:txBody>
            <a:bodyPr wrap="square" rtlCol="0">
              <a:spAutoFit/>
            </a:bodyPr>
            <a:lstStyle/>
            <a:p>
              <a:r>
                <a:rPr lang="en-US" b="1" dirty="0">
                  <a:solidFill>
                    <a:srgbClr val="C00000"/>
                  </a:solidFill>
                </a:rPr>
                <a:t>The Process</a:t>
              </a:r>
            </a:p>
          </p:txBody>
        </p:sp>
      </p:grpSp>
      <p:grpSp>
        <p:nvGrpSpPr>
          <p:cNvPr id="7" name="Group 6">
            <a:extLst>
              <a:ext uri="{FF2B5EF4-FFF2-40B4-BE49-F238E27FC236}">
                <a16:creationId xmlns:a16="http://schemas.microsoft.com/office/drawing/2014/main" id="{801652A4-955B-4B3D-8BC6-F4BC121937E7}"/>
              </a:ext>
            </a:extLst>
          </p:cNvPr>
          <p:cNvGrpSpPr/>
          <p:nvPr/>
        </p:nvGrpSpPr>
        <p:grpSpPr>
          <a:xfrm>
            <a:off x="653632" y="1887490"/>
            <a:ext cx="6588969" cy="4192259"/>
            <a:chOff x="3167789" y="-559501"/>
            <a:chExt cx="6015611" cy="4423663"/>
          </a:xfrm>
        </p:grpSpPr>
        <p:pic>
          <p:nvPicPr>
            <p:cNvPr id="4" name="Picture 3" descr="Table&#10;&#10;Description automatically generated">
              <a:extLst>
                <a:ext uri="{FF2B5EF4-FFF2-40B4-BE49-F238E27FC236}">
                  <a16:creationId xmlns:a16="http://schemas.microsoft.com/office/drawing/2014/main" id="{A000E2B8-17FC-CD4B-30C7-767EFE1D559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05" t="3042" r="3150" b="7268"/>
            <a:stretch/>
          </p:blipFill>
          <p:spPr>
            <a:xfrm>
              <a:off x="3167789" y="-559501"/>
              <a:ext cx="6015611" cy="4423663"/>
            </a:xfrm>
            <a:prstGeom prst="rect">
              <a:avLst/>
            </a:prstGeom>
          </p:spPr>
        </p:pic>
        <p:sp>
          <p:nvSpPr>
            <p:cNvPr id="3" name="TextBox 2">
              <a:extLst>
                <a:ext uri="{FF2B5EF4-FFF2-40B4-BE49-F238E27FC236}">
                  <a16:creationId xmlns:a16="http://schemas.microsoft.com/office/drawing/2014/main" id="{D552A92E-7A3C-233E-1887-95EE65C0BF01}"/>
                </a:ext>
              </a:extLst>
            </p:cNvPr>
            <p:cNvSpPr txBox="1"/>
            <p:nvPr/>
          </p:nvSpPr>
          <p:spPr>
            <a:xfrm rot="19599844">
              <a:off x="4067545" y="884202"/>
              <a:ext cx="5081248" cy="1015663"/>
            </a:xfrm>
            <a:prstGeom prst="rect">
              <a:avLst/>
            </a:prstGeom>
            <a:noFill/>
          </p:spPr>
          <p:txBody>
            <a:bodyPr wrap="square" rtlCol="0">
              <a:spAutoFit/>
            </a:bodyPr>
            <a:lstStyle/>
            <a:p>
              <a:r>
                <a:rPr lang="en-US" sz="6000" dirty="0">
                  <a:solidFill>
                    <a:srgbClr val="C00000"/>
                  </a:solidFill>
                  <a:latin typeface="Arial Narrow" panose="020B0606020202030204" pitchFamily="34" charset="0"/>
                </a:rPr>
                <a:t>ACTION PLAN</a:t>
              </a:r>
            </a:p>
          </p:txBody>
        </p:sp>
      </p:grpSp>
      <p:grpSp>
        <p:nvGrpSpPr>
          <p:cNvPr id="20" name="Group 19">
            <a:extLst>
              <a:ext uri="{FF2B5EF4-FFF2-40B4-BE49-F238E27FC236}">
                <a16:creationId xmlns:a16="http://schemas.microsoft.com/office/drawing/2014/main" id="{8CFE62D2-E415-3ACE-E478-597CB666C021}"/>
              </a:ext>
            </a:extLst>
          </p:cNvPr>
          <p:cNvGrpSpPr/>
          <p:nvPr/>
        </p:nvGrpSpPr>
        <p:grpSpPr>
          <a:xfrm>
            <a:off x="653632" y="1887490"/>
            <a:ext cx="6520706" cy="4194007"/>
            <a:chOff x="2910021" y="1331996"/>
            <a:chExt cx="6644657" cy="4194007"/>
          </a:xfrm>
        </p:grpSpPr>
        <p:pic>
          <p:nvPicPr>
            <p:cNvPr id="21" name="Picture 20" descr="Graphical user interface, website&#10;&#10;Description automatically generated">
              <a:extLst>
                <a:ext uri="{FF2B5EF4-FFF2-40B4-BE49-F238E27FC236}">
                  <a16:creationId xmlns:a16="http://schemas.microsoft.com/office/drawing/2014/main" id="{166CDD12-5C32-D8FC-5484-3E2BA00268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10021" y="1331996"/>
              <a:ext cx="6644657" cy="4194007"/>
            </a:xfrm>
            <a:prstGeom prst="rect">
              <a:avLst/>
            </a:prstGeom>
          </p:spPr>
        </p:pic>
        <p:sp>
          <p:nvSpPr>
            <p:cNvPr id="22" name="TextBox 21">
              <a:extLst>
                <a:ext uri="{FF2B5EF4-FFF2-40B4-BE49-F238E27FC236}">
                  <a16:creationId xmlns:a16="http://schemas.microsoft.com/office/drawing/2014/main" id="{757C696C-09D3-96D5-A46D-E71102F703B5}"/>
                </a:ext>
              </a:extLst>
            </p:cNvPr>
            <p:cNvSpPr txBox="1"/>
            <p:nvPr/>
          </p:nvSpPr>
          <p:spPr>
            <a:xfrm>
              <a:off x="3041502" y="1507688"/>
              <a:ext cx="6381694" cy="349988"/>
            </a:xfrm>
            <a:prstGeom prst="rect">
              <a:avLst/>
            </a:prstGeom>
            <a:solidFill>
              <a:srgbClr val="1E384B"/>
            </a:solidFill>
          </p:spPr>
          <p:txBody>
            <a:bodyPr wrap="square" rtlCol="0">
              <a:spAutoFit/>
            </a:bodyPr>
            <a:lstStyle/>
            <a:p>
              <a:r>
                <a:rPr lang="en-US" sz="1600" b="1" dirty="0">
                  <a:solidFill>
                    <a:schemeClr val="bg1"/>
                  </a:solidFill>
                </a:rPr>
                <a:t>WisDOT MENTOR/PROTÉGÉ PROGRAM BROCHURE</a:t>
              </a:r>
            </a:p>
          </p:txBody>
        </p:sp>
      </p:grpSp>
      <p:pic>
        <p:nvPicPr>
          <p:cNvPr id="15" name="Audio 14">
            <a:hlinkClick r:id="" action="ppaction://media"/>
            <a:extLst>
              <a:ext uri="{FF2B5EF4-FFF2-40B4-BE49-F238E27FC236}">
                <a16:creationId xmlns:a16="http://schemas.microsoft.com/office/drawing/2014/main" id="{7FCA9FED-651A-2C9E-5E44-BDC3B38AEE83}"/>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9430320"/>
      </p:ext>
    </p:extLst>
  </p:cSld>
  <p:clrMapOvr>
    <a:masterClrMapping/>
  </p:clrMapOvr>
  <p:transition spd="slow" advTm="8497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42" presetClass="entr" presetSubtype="0" fill="hold" nodeType="afterEffect">
                                  <p:stCondLst>
                                    <p:cond delay="555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20000"/>
                                        <p:tgtEl>
                                          <p:spTgt spid="20"/>
                                        </p:tgtEl>
                                      </p:cBhvr>
                                    </p:animEffect>
                                    <p:anim calcmode="lin" valueType="num">
                                      <p:cBhvr>
                                        <p:cTn id="11" dur="20000" fill="hold"/>
                                        <p:tgtEl>
                                          <p:spTgt spid="20"/>
                                        </p:tgtEl>
                                        <p:attrNameLst>
                                          <p:attrName>ppt_x</p:attrName>
                                        </p:attrNameLst>
                                      </p:cBhvr>
                                      <p:tavLst>
                                        <p:tav tm="0">
                                          <p:val>
                                            <p:strVal val="#ppt_x"/>
                                          </p:val>
                                        </p:tav>
                                        <p:tav tm="100000">
                                          <p:val>
                                            <p:strVal val="#ppt_x"/>
                                          </p:val>
                                        </p:tav>
                                      </p:tavLst>
                                    </p:anim>
                                    <p:anim calcmode="lin" valueType="num">
                                      <p:cBhvr>
                                        <p:cTn id="12" dur="20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53632" y="655023"/>
            <a:ext cx="11179376" cy="1000125"/>
          </a:xfrm>
        </p:spPr>
        <p:txBody>
          <a:bodyPr>
            <a:noAutofit/>
          </a:bodyPr>
          <a:lstStyle/>
          <a:p>
            <a:pPr>
              <a:defRPr/>
            </a:pPr>
            <a:r>
              <a:rPr lang="en-US" b="1" u="sng" spc="300" dirty="0">
                <a:solidFill>
                  <a:srgbClr val="004C97"/>
                </a:solidFill>
                <a:latin typeface="+mn-lt"/>
              </a:rPr>
              <a:t>DBE SUPPORT SERVICES					</a:t>
            </a:r>
            <a:br>
              <a:rPr lang="en-US" b="1" dirty="0">
                <a:latin typeface="+mn-lt"/>
              </a:rPr>
            </a:br>
            <a:r>
              <a:rPr lang="en-US" sz="3600" b="1" spc="300" dirty="0">
                <a:solidFill>
                  <a:srgbClr val="C00000"/>
                </a:solidFill>
                <a:latin typeface="+mn-lt"/>
              </a:rPr>
              <a:t>DBE Coaching</a:t>
            </a:r>
            <a:endParaRPr lang="en-US" b="1" dirty="0">
              <a:solidFill>
                <a:srgbClr val="C00000"/>
              </a:solidFill>
              <a:latin typeface="+mn-lt"/>
            </a:endParaRPr>
          </a:p>
        </p:txBody>
      </p:sp>
      <p:sp>
        <p:nvSpPr>
          <p:cNvPr id="6" name="Rectangle 3">
            <a:extLst>
              <a:ext uri="{FF2B5EF4-FFF2-40B4-BE49-F238E27FC236}">
                <a16:creationId xmlns:a16="http://schemas.microsoft.com/office/drawing/2014/main" id="{7F3589C5-EFD1-4AED-81BC-4BA807A87E66}"/>
              </a:ext>
            </a:extLst>
          </p:cNvPr>
          <p:cNvSpPr>
            <a:spLocks noGrp="1" noChangeArrowheads="1"/>
          </p:cNvSpPr>
          <p:nvPr/>
        </p:nvSpPr>
        <p:spPr bwMode="auto">
          <a:xfrm>
            <a:off x="853762" y="1972801"/>
            <a:ext cx="6959951" cy="3962400"/>
          </a:xfrm>
          <a:prstGeom prst="rect">
            <a:avLst/>
          </a:prstGeom>
          <a:noFill/>
          <a:ln w="9525">
            <a:noFill/>
            <a:miter lim="800000"/>
            <a:headEnd/>
            <a:tailEnd/>
          </a:ln>
        </p:spPr>
        <p:txBody>
          <a:bodyPr/>
          <a:lstStyle/>
          <a:p>
            <a:pPr marL="0" indent="0">
              <a:spcAft>
                <a:spcPts val="1200"/>
              </a:spcAft>
              <a:buNone/>
              <a:defRPr/>
            </a:pPr>
            <a:r>
              <a:rPr kumimoji="0" lang="en-US" sz="2400" i="0" u="none" strike="noStrike" kern="1200" cap="none" spc="0" normalizeH="0" baseline="0" noProof="0" dirty="0">
                <a:ln>
                  <a:noFill/>
                </a:ln>
                <a:solidFill>
                  <a:schemeClr val="tx1"/>
                </a:solidFill>
                <a:effectLst/>
                <a:uLnTx/>
                <a:uFillTx/>
                <a:latin typeface="+mn-lt"/>
                <a:ea typeface="+mn-ea"/>
                <a:cs typeface="Calibri" panose="020F0502020204030204"/>
              </a:rPr>
              <a:t>An informal and short-term relationship.</a:t>
            </a:r>
          </a:p>
          <a:p>
            <a:pPr marL="0" indent="0">
              <a:spcAft>
                <a:spcPts val="1200"/>
              </a:spcAft>
              <a:buNone/>
              <a:defRPr/>
            </a:pPr>
            <a:r>
              <a:rPr lang="en-US" sz="2400" dirty="0">
                <a:solidFill>
                  <a:schemeClr val="tx1"/>
                </a:solidFill>
                <a:latin typeface="+mn-lt"/>
                <a:cs typeface="Calibri" panose="020F0502020204030204"/>
              </a:rPr>
              <a:t>A formal MOU is not a requirement to start a coaching relationship.</a:t>
            </a:r>
            <a:endParaRPr kumimoji="0" lang="en-US" sz="2400" i="0" u="none" strike="noStrike" kern="1200" cap="none" spc="0" normalizeH="0" baseline="0" noProof="0" dirty="0">
              <a:ln>
                <a:noFill/>
              </a:ln>
              <a:solidFill>
                <a:schemeClr val="tx1"/>
              </a:solidFill>
              <a:effectLst/>
              <a:uLnTx/>
              <a:uFillTx/>
              <a:latin typeface="+mn-lt"/>
              <a:ea typeface="+mn-ea"/>
              <a:cs typeface="Calibri" panose="020F0502020204030204"/>
            </a:endParaRPr>
          </a:p>
          <a:p>
            <a:pPr marL="0" indent="0">
              <a:spcAft>
                <a:spcPts val="1200"/>
              </a:spcAft>
              <a:buNone/>
              <a:defRPr/>
            </a:pPr>
            <a:r>
              <a:rPr lang="en-US" sz="2400" dirty="0">
                <a:solidFill>
                  <a:schemeClr val="tx1"/>
                </a:solidFill>
                <a:latin typeface="+mn-lt"/>
                <a:cs typeface="Calibri" panose="020F0502020204030204"/>
              </a:rPr>
              <a:t>DBE is assigned a DBESS consultant or DOT prime.</a:t>
            </a:r>
          </a:p>
          <a:p>
            <a:pPr marL="0" indent="0">
              <a:spcAft>
                <a:spcPts val="1200"/>
              </a:spcAft>
              <a:buNone/>
              <a:defRPr/>
            </a:pPr>
            <a:r>
              <a:rPr kumimoji="0" lang="en-US" sz="2400" i="0" u="none" strike="noStrike" kern="1200" cap="none" spc="0" normalizeH="0" baseline="0" noProof="0" dirty="0">
                <a:ln>
                  <a:noFill/>
                </a:ln>
                <a:solidFill>
                  <a:schemeClr val="tx1"/>
                </a:solidFill>
                <a:effectLst/>
                <a:uLnTx/>
                <a:uFillTx/>
                <a:latin typeface="+mn-lt"/>
                <a:ea typeface="+mn-ea"/>
                <a:cs typeface="Calibri" panose="020F0502020204030204"/>
              </a:rPr>
              <a:t>DBE will complete an action plan with a DBESS consultant or prime to determine and assist with business needs.</a:t>
            </a:r>
            <a:endParaRPr lang="en-US" sz="2000" b="1" dirty="0">
              <a:latin typeface="Arial" charset="0"/>
            </a:endParaRPr>
          </a:p>
        </p:txBody>
      </p:sp>
      <p:pic>
        <p:nvPicPr>
          <p:cNvPr id="3" name="Picture 2" descr="Text&#10;&#10;Description automatically generated">
            <a:hlinkClick r:id="rId5"/>
            <a:extLst>
              <a:ext uri="{FF2B5EF4-FFF2-40B4-BE49-F238E27FC236}">
                <a16:creationId xmlns:a16="http://schemas.microsoft.com/office/drawing/2014/main" id="{1C7E1D1E-846F-2DD7-8359-7BCA2BAA45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3843" y="1406803"/>
            <a:ext cx="3524525" cy="4528398"/>
          </a:xfrm>
          <a:prstGeom prst="rect">
            <a:avLst/>
          </a:prstGeom>
        </p:spPr>
      </p:pic>
      <p:pic>
        <p:nvPicPr>
          <p:cNvPr id="4" name="Audio 3">
            <a:hlinkClick r:id="" action="ppaction://media"/>
            <a:extLst>
              <a:ext uri="{FF2B5EF4-FFF2-40B4-BE49-F238E27FC236}">
                <a16:creationId xmlns:a16="http://schemas.microsoft.com/office/drawing/2014/main" id="{4BA8041A-8223-EDB2-6E51-32E52D26B8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12002618"/>
      </p:ext>
    </p:extLst>
  </p:cSld>
  <p:clrMapOvr>
    <a:masterClrMapping/>
  </p:clrMapOvr>
  <p:transition spd="slow" advTm="3990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53632" y="655023"/>
            <a:ext cx="11179376" cy="1000125"/>
          </a:xfrm>
        </p:spPr>
        <p:txBody>
          <a:bodyPr>
            <a:noAutofit/>
          </a:bodyPr>
          <a:lstStyle/>
          <a:p>
            <a:pPr>
              <a:defRPr/>
            </a:pPr>
            <a:r>
              <a:rPr lang="en-US" b="1" u="sng" spc="300" dirty="0">
                <a:solidFill>
                  <a:srgbClr val="0563C1"/>
                </a:solidFill>
                <a:latin typeface="+mn-lt"/>
              </a:rPr>
              <a:t>DBE SUPPORT SERVICES						</a:t>
            </a:r>
            <a:br>
              <a:rPr lang="en-US" b="1" dirty="0">
                <a:solidFill>
                  <a:srgbClr val="0563C1"/>
                </a:solidFill>
                <a:latin typeface="+mn-lt"/>
              </a:rPr>
            </a:br>
            <a:r>
              <a:rPr lang="en-US" sz="3600" b="1" spc="300" dirty="0">
                <a:solidFill>
                  <a:srgbClr val="C00000"/>
                </a:solidFill>
                <a:latin typeface="+mn-lt"/>
              </a:rPr>
              <a:t>Loan Mobilization Guaranty Program</a:t>
            </a:r>
            <a:endParaRPr lang="en-US" b="1" dirty="0">
              <a:solidFill>
                <a:srgbClr val="C00000"/>
              </a:solidFill>
              <a:latin typeface="+mn-lt"/>
            </a:endParaRPr>
          </a:p>
        </p:txBody>
      </p:sp>
      <p:sp>
        <p:nvSpPr>
          <p:cNvPr id="6" name="Rectangle 3">
            <a:extLst>
              <a:ext uri="{FF2B5EF4-FFF2-40B4-BE49-F238E27FC236}">
                <a16:creationId xmlns:a16="http://schemas.microsoft.com/office/drawing/2014/main" id="{7F3589C5-EFD1-4AED-81BC-4BA807A87E66}"/>
              </a:ext>
            </a:extLst>
          </p:cNvPr>
          <p:cNvSpPr>
            <a:spLocks noGrp="1" noChangeArrowheads="1"/>
          </p:cNvSpPr>
          <p:nvPr/>
        </p:nvSpPr>
        <p:spPr bwMode="auto">
          <a:xfrm>
            <a:off x="653632" y="1921780"/>
            <a:ext cx="6369763" cy="3962400"/>
          </a:xfrm>
          <a:prstGeom prst="rect">
            <a:avLst/>
          </a:prstGeom>
          <a:noFill/>
          <a:ln w="9525">
            <a:noFill/>
            <a:miter lim="800000"/>
            <a:headEnd/>
            <a:tailEnd/>
          </a:ln>
        </p:spPr>
        <p:txBody>
          <a:bodyPr/>
          <a:lstStyle/>
          <a:p>
            <a:pPr>
              <a:lnSpc>
                <a:spcPct val="100000"/>
              </a:lnSpc>
              <a:spcBef>
                <a:spcPts val="0"/>
              </a:spcBef>
              <a:spcAft>
                <a:spcPts val="1200"/>
              </a:spcAft>
              <a:defRPr/>
            </a:pPr>
            <a:r>
              <a:rPr lang="en-US" dirty="0">
                <a:solidFill>
                  <a:schemeClr val="tx1"/>
                </a:solidFill>
                <a:latin typeface="+mn-lt"/>
              </a:rPr>
              <a:t>Designed to assist DBE firms obtain working capital to mobilize their contract or subcontract on DOT construction projects</a:t>
            </a:r>
          </a:p>
          <a:p>
            <a:pPr marR="0" lvl="0" algn="l" defTabSz="914400" rtl="0" eaLnBrk="1" fontAlgn="auto" latinLnBrk="0" hangingPunct="1">
              <a:lnSpc>
                <a:spcPct val="150000"/>
              </a:lnSpc>
              <a:spcBef>
                <a:spcPts val="0"/>
              </a:spcBef>
              <a:spcAft>
                <a:spcPts val="1200"/>
              </a:spcAft>
              <a:buClrTx/>
              <a:buSzTx/>
              <a:tabLst/>
              <a:defRPr/>
            </a:pPr>
            <a:r>
              <a:rPr lang="en-US" dirty="0">
                <a:solidFill>
                  <a:schemeClr val="tx1"/>
                </a:solidFill>
                <a:latin typeface="+mn-lt"/>
                <a:cs typeface="Calibri" panose="020F0502020204030204"/>
              </a:rPr>
              <a:t>A DOT contract is required to begin the process.</a:t>
            </a:r>
          </a:p>
          <a:p>
            <a:pPr>
              <a:lnSpc>
                <a:spcPct val="100000"/>
              </a:lnSpc>
              <a:spcBef>
                <a:spcPts val="0"/>
              </a:spcBef>
              <a:spcAft>
                <a:spcPts val="1200"/>
              </a:spcAft>
              <a:defRPr/>
            </a:pPr>
            <a:r>
              <a:rPr lang="en-US" dirty="0">
                <a:solidFill>
                  <a:schemeClr val="tx1"/>
                </a:solidFill>
                <a:latin typeface="+mn-lt"/>
              </a:rPr>
              <a:t>DBE qualified for 50% of the contract dollar amount and the </a:t>
            </a:r>
            <a:r>
              <a:rPr lang="en-US" dirty="0"/>
              <a:t>bank of choice is </a:t>
            </a:r>
            <a:r>
              <a:rPr lang="en-US" dirty="0">
                <a:solidFill>
                  <a:schemeClr val="tx1"/>
                </a:solidFill>
                <a:latin typeface="+mn-lt"/>
              </a:rPr>
              <a:t>given a 90% Guaranty on the loan. </a:t>
            </a:r>
            <a:endParaRPr lang="en-US" dirty="0"/>
          </a:p>
          <a:p>
            <a:pPr>
              <a:lnSpc>
                <a:spcPct val="100000"/>
              </a:lnSpc>
              <a:spcBef>
                <a:spcPts val="0"/>
              </a:spcBef>
              <a:spcAft>
                <a:spcPts val="1200"/>
              </a:spcAft>
              <a:defRPr/>
            </a:pPr>
            <a:r>
              <a:rPr lang="en-US" dirty="0">
                <a:solidFill>
                  <a:schemeClr val="tx1"/>
                </a:solidFill>
                <a:latin typeface="+mn-lt"/>
              </a:rPr>
              <a:t>Joint paychecks are issued to lender and DBE until loan is paid in full. Term of the loan is for six months and can be extended upon request another six months.</a:t>
            </a:r>
          </a:p>
          <a:p>
            <a:pPr>
              <a:lnSpc>
                <a:spcPct val="100000"/>
              </a:lnSpc>
              <a:spcBef>
                <a:spcPts val="0"/>
              </a:spcBef>
              <a:spcAft>
                <a:spcPts val="1200"/>
              </a:spcAft>
              <a:defRPr/>
            </a:pPr>
            <a:r>
              <a:rPr lang="en-US" dirty="0">
                <a:solidFill>
                  <a:schemeClr val="tx1"/>
                </a:solidFill>
                <a:latin typeface="+mn-lt"/>
              </a:rPr>
              <a:t>Any Wisconsin bank, CDFI, saving and loan, or credit union is eligible to get this guaranty under the program</a:t>
            </a:r>
            <a:r>
              <a:rPr lang="en-US" dirty="0">
                <a:latin typeface="+mn-lt"/>
              </a:rPr>
              <a:t>.</a:t>
            </a:r>
          </a:p>
          <a:p>
            <a:pPr>
              <a:lnSpc>
                <a:spcPct val="100000"/>
              </a:lnSpc>
              <a:spcBef>
                <a:spcPts val="0"/>
              </a:spcBef>
              <a:spcAft>
                <a:spcPts val="1200"/>
              </a:spcAft>
              <a:defRPr/>
            </a:pPr>
            <a:r>
              <a:rPr lang="en-US" b="1" dirty="0"/>
              <a:t>DBE Small Business Resource Guide</a:t>
            </a:r>
            <a:endParaRPr lang="en-US" b="1" dirty="0">
              <a:latin typeface="Arial" charset="0"/>
            </a:endParaRPr>
          </a:p>
        </p:txBody>
      </p:sp>
      <p:pic>
        <p:nvPicPr>
          <p:cNvPr id="5" name="Picture 4">
            <a:hlinkClick r:id="rId5"/>
            <a:extLst>
              <a:ext uri="{FF2B5EF4-FFF2-40B4-BE49-F238E27FC236}">
                <a16:creationId xmlns:a16="http://schemas.microsoft.com/office/drawing/2014/main" id="{E6ACD990-B338-B52E-0485-622CC32656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7025" y="1921780"/>
            <a:ext cx="5124975" cy="3928952"/>
          </a:xfrm>
          <a:prstGeom prst="rect">
            <a:avLst/>
          </a:prstGeom>
        </p:spPr>
      </p:pic>
      <p:pic>
        <p:nvPicPr>
          <p:cNvPr id="4" name="Audio 3">
            <a:hlinkClick r:id="" action="ppaction://media"/>
            <a:extLst>
              <a:ext uri="{FF2B5EF4-FFF2-40B4-BE49-F238E27FC236}">
                <a16:creationId xmlns:a16="http://schemas.microsoft.com/office/drawing/2014/main" id="{0F917B2D-6A0D-C41D-ECB8-D2FAF44305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77699366"/>
      </p:ext>
    </p:extLst>
  </p:cSld>
  <p:clrMapOvr>
    <a:masterClrMapping/>
  </p:clrMapOvr>
  <p:transition spd="slow" advTm="6281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53632" y="655023"/>
            <a:ext cx="11179376" cy="1000125"/>
          </a:xfrm>
        </p:spPr>
        <p:txBody>
          <a:bodyPr>
            <a:noAutofit/>
          </a:bodyPr>
          <a:lstStyle/>
          <a:p>
            <a:pPr>
              <a:defRPr/>
            </a:pPr>
            <a:r>
              <a:rPr lang="en-US" b="1" u="sng" spc="300" dirty="0">
                <a:solidFill>
                  <a:srgbClr val="004C97"/>
                </a:solidFill>
                <a:latin typeface="+mn-lt"/>
              </a:rPr>
              <a:t>DBE SUPPORT SERVICES					</a:t>
            </a:r>
            <a:br>
              <a:rPr lang="en-US" b="1" dirty="0">
                <a:latin typeface="+mn-lt"/>
              </a:rPr>
            </a:br>
            <a:r>
              <a:rPr lang="en-US" sz="3600" b="1" spc="300" dirty="0">
                <a:solidFill>
                  <a:srgbClr val="C00000"/>
                </a:solidFill>
                <a:latin typeface="+mn-lt"/>
                <a:cs typeface="Calibri" panose="020F0502020204030204"/>
              </a:rPr>
              <a:t>Highway Technician Certification Program </a:t>
            </a:r>
            <a:br>
              <a:rPr lang="en-US" sz="3200" dirty="0">
                <a:solidFill>
                  <a:schemeClr val="tx1"/>
                </a:solidFill>
                <a:latin typeface="+mn-lt"/>
                <a:cs typeface="Calibri" panose="020F0502020204030204"/>
              </a:rPr>
            </a:br>
            <a:br>
              <a:rPr lang="en-US" sz="3200" dirty="0">
                <a:solidFill>
                  <a:schemeClr val="tx1"/>
                </a:solidFill>
                <a:latin typeface="+mn-lt"/>
                <a:cs typeface="Calibri" panose="020F0502020204030204"/>
              </a:rPr>
            </a:br>
            <a:endParaRPr lang="en-US" b="1" dirty="0">
              <a:latin typeface="+mn-lt"/>
            </a:endParaRPr>
          </a:p>
        </p:txBody>
      </p:sp>
      <p:sp>
        <p:nvSpPr>
          <p:cNvPr id="4" name="TextBox 3">
            <a:extLst>
              <a:ext uri="{FF2B5EF4-FFF2-40B4-BE49-F238E27FC236}">
                <a16:creationId xmlns:a16="http://schemas.microsoft.com/office/drawing/2014/main" id="{7EB7D0AB-7847-67AE-F8B1-797E66E38B10}"/>
              </a:ext>
            </a:extLst>
          </p:cNvPr>
          <p:cNvSpPr txBox="1"/>
          <p:nvPr/>
        </p:nvSpPr>
        <p:spPr>
          <a:xfrm>
            <a:off x="653632" y="1881991"/>
            <a:ext cx="8108182" cy="4216539"/>
          </a:xfrm>
          <a:prstGeom prst="rect">
            <a:avLst/>
          </a:prstGeom>
          <a:noFill/>
        </p:spPr>
        <p:txBody>
          <a:bodyPr wrap="square" rtlCol="0">
            <a:spAutoFit/>
          </a:bodyPr>
          <a:lstStyle/>
          <a:p>
            <a:pPr algn="just"/>
            <a:r>
              <a:rPr lang="en-US" sz="2000" b="0" i="0" dirty="0">
                <a:solidFill>
                  <a:srgbClr val="000000"/>
                </a:solidFill>
                <a:effectLst/>
              </a:rPr>
              <a:t>Through revisions in its specifications and contractual practices, WisDOT has developed quality management program specifications, placing the responsibility of quality control in the hands of the contractor. WisDOT has specified as part of its work provisions that all highway construction materials personnel be qualified through the Highway Technician Certification Program (HCTP) to sample and test construction materials to ensure the highest quality product is being produced.</a:t>
            </a:r>
          </a:p>
          <a:p>
            <a:pPr algn="just"/>
            <a:endParaRPr lang="en-US" sz="2000" dirty="0">
              <a:solidFill>
                <a:srgbClr val="222222"/>
              </a:solidFill>
            </a:endParaRPr>
          </a:p>
          <a:p>
            <a:pPr algn="just"/>
            <a:r>
              <a:rPr lang="en-US" sz="2000" b="0" i="0" dirty="0">
                <a:solidFill>
                  <a:srgbClr val="222222"/>
                </a:solidFill>
                <a:effectLst/>
                <a:latin typeface="+mn-lt"/>
              </a:rPr>
              <a:t>The Highway Technician Certification Program certifies that you have demonstrated abilities to engage in quality control activities in highway work contracted by the Wisconsin Department of Transportation.</a:t>
            </a:r>
            <a:endParaRPr lang="en-US" sz="2000" dirty="0"/>
          </a:p>
          <a:p>
            <a:pPr algn="just"/>
            <a:endParaRPr lang="en-US" sz="2000" b="0" i="0" dirty="0">
              <a:solidFill>
                <a:srgbClr val="222222"/>
              </a:solidFill>
              <a:effectLst/>
            </a:endParaRPr>
          </a:p>
          <a:p>
            <a:pPr algn="just"/>
            <a:endParaRPr lang="en-US" sz="2800" dirty="0">
              <a:solidFill>
                <a:srgbClr val="222222"/>
              </a:solidFill>
            </a:endParaRPr>
          </a:p>
        </p:txBody>
      </p:sp>
      <p:grpSp>
        <p:nvGrpSpPr>
          <p:cNvPr id="11" name="Group 10">
            <a:extLst>
              <a:ext uri="{FF2B5EF4-FFF2-40B4-BE49-F238E27FC236}">
                <a16:creationId xmlns:a16="http://schemas.microsoft.com/office/drawing/2014/main" id="{C0116C3B-B247-5A28-0E91-C5095E814C6B}"/>
              </a:ext>
            </a:extLst>
          </p:cNvPr>
          <p:cNvGrpSpPr/>
          <p:nvPr/>
        </p:nvGrpSpPr>
        <p:grpSpPr>
          <a:xfrm>
            <a:off x="9245600" y="1881991"/>
            <a:ext cx="2946400" cy="4216539"/>
            <a:chOff x="9448800" y="2250137"/>
            <a:chExt cx="2743200" cy="3848393"/>
          </a:xfrm>
        </p:grpSpPr>
        <p:pic>
          <p:nvPicPr>
            <p:cNvPr id="3" name="Picture 2">
              <a:extLst>
                <a:ext uri="{FF2B5EF4-FFF2-40B4-BE49-F238E27FC236}">
                  <a16:creationId xmlns:a16="http://schemas.microsoft.com/office/drawing/2014/main" id="{05FB64E6-7CCE-B8B6-0A7B-C222856AA66F}"/>
                </a:ext>
              </a:extLst>
            </p:cNvPr>
            <p:cNvPicPr>
              <a:picLocks noChangeAspect="1"/>
            </p:cNvPicPr>
            <p:nvPr/>
          </p:nvPicPr>
          <p:blipFill rotWithShape="1">
            <a:blip r:embed="rId5"/>
            <a:srcRect t="10937" r="57023" b="67964"/>
            <a:stretch/>
          </p:blipFill>
          <p:spPr>
            <a:xfrm>
              <a:off x="9448800" y="2250137"/>
              <a:ext cx="2743200" cy="757522"/>
            </a:xfrm>
            <a:prstGeom prst="rect">
              <a:avLst/>
            </a:prstGeom>
          </p:spPr>
        </p:pic>
        <p:pic>
          <p:nvPicPr>
            <p:cNvPr id="9" name="Picture 8">
              <a:extLst>
                <a:ext uri="{FF2B5EF4-FFF2-40B4-BE49-F238E27FC236}">
                  <a16:creationId xmlns:a16="http://schemas.microsoft.com/office/drawing/2014/main" id="{7CFEE26D-4EDE-9A76-C9DF-53D7AF466A1B}"/>
                </a:ext>
              </a:extLst>
            </p:cNvPr>
            <p:cNvPicPr>
              <a:picLocks noChangeAspect="1"/>
            </p:cNvPicPr>
            <p:nvPr/>
          </p:nvPicPr>
          <p:blipFill rotWithShape="1">
            <a:blip r:embed="rId6"/>
            <a:srcRect l="73020" t="14816" r="6487" b="40041"/>
            <a:stretch/>
          </p:blipFill>
          <p:spPr>
            <a:xfrm>
              <a:off x="9448800" y="3002575"/>
              <a:ext cx="2743200" cy="3095955"/>
            </a:xfrm>
            <a:prstGeom prst="rect">
              <a:avLst/>
            </a:prstGeom>
          </p:spPr>
        </p:pic>
      </p:grpSp>
      <p:sp>
        <p:nvSpPr>
          <p:cNvPr id="12" name="TextBox 11">
            <a:extLst>
              <a:ext uri="{FF2B5EF4-FFF2-40B4-BE49-F238E27FC236}">
                <a16:creationId xmlns:a16="http://schemas.microsoft.com/office/drawing/2014/main" id="{0E020CF9-F02D-8833-F551-71B85BFEED4E}"/>
              </a:ext>
            </a:extLst>
          </p:cNvPr>
          <p:cNvSpPr txBox="1"/>
          <p:nvPr/>
        </p:nvSpPr>
        <p:spPr>
          <a:xfrm>
            <a:off x="653632" y="5367951"/>
            <a:ext cx="10699312" cy="461665"/>
          </a:xfrm>
          <a:prstGeom prst="rect">
            <a:avLst/>
          </a:prstGeom>
          <a:noFill/>
        </p:spPr>
        <p:txBody>
          <a:bodyPr wrap="square">
            <a:spAutoFit/>
          </a:bodyPr>
          <a:lstStyle/>
          <a:p>
            <a:r>
              <a:rPr lang="en-US" sz="2400" b="0" i="0" dirty="0">
                <a:solidFill>
                  <a:srgbClr val="222222"/>
                </a:solidFill>
                <a:effectLst/>
              </a:rPr>
              <a:t>Visit the DBESS</a:t>
            </a:r>
            <a:r>
              <a:rPr lang="en-US" sz="2400" b="0" i="0" u="none" strike="noStrike" dirty="0">
                <a:solidFill>
                  <a:srgbClr val="5252FF"/>
                </a:solidFill>
                <a:effectLst/>
                <a:hlinkClick r:id="rId7"/>
              </a:rPr>
              <a:t> webpage​</a:t>
            </a:r>
            <a:r>
              <a:rPr lang="en-US" sz="2400" b="0" i="0" dirty="0">
                <a:solidFill>
                  <a:srgbClr val="222222"/>
                </a:solidFill>
                <a:effectLst/>
              </a:rPr>
              <a:t> to learn more about the HTCP.</a:t>
            </a:r>
            <a:endParaRPr lang="en-US" sz="2400" dirty="0"/>
          </a:p>
        </p:txBody>
      </p:sp>
      <p:pic>
        <p:nvPicPr>
          <p:cNvPr id="15" name="Audio 14">
            <a:hlinkClick r:id="" action="ppaction://media"/>
            <a:extLst>
              <a:ext uri="{FF2B5EF4-FFF2-40B4-BE49-F238E27FC236}">
                <a16:creationId xmlns:a16="http://schemas.microsoft.com/office/drawing/2014/main" id="{EB37211B-CC06-238D-3BE2-329D147411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88409711"/>
      </p:ext>
    </p:extLst>
  </p:cSld>
  <p:clrMapOvr>
    <a:masterClrMapping/>
  </p:clrMapOvr>
  <p:transition spd="slow" advTm="5942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53632" y="655023"/>
            <a:ext cx="11179376" cy="1000125"/>
          </a:xfrm>
        </p:spPr>
        <p:txBody>
          <a:bodyPr>
            <a:noAutofit/>
          </a:bodyPr>
          <a:lstStyle/>
          <a:p>
            <a:pPr>
              <a:defRPr/>
            </a:pPr>
            <a:r>
              <a:rPr lang="en-US" b="1" u="sng" spc="300" dirty="0">
                <a:solidFill>
                  <a:srgbClr val="004C97"/>
                </a:solidFill>
                <a:latin typeface="+mn-lt"/>
              </a:rPr>
              <a:t>DBE SUPPORT SERVICES					</a:t>
            </a:r>
            <a:br>
              <a:rPr lang="en-US" b="1" dirty="0">
                <a:latin typeface="+mn-lt"/>
              </a:rPr>
            </a:br>
            <a:r>
              <a:rPr lang="en-US" sz="3200" b="1" spc="300" dirty="0">
                <a:solidFill>
                  <a:srgbClr val="C00000"/>
                </a:solidFill>
                <a:latin typeface="+mn-lt"/>
                <a:hlinkClick r:id="rId5">
                  <a:extLst>
                    <a:ext uri="{A12FA001-AC4F-418D-AE19-62706E023703}">
                      <ahyp:hlinkClr xmlns:ahyp="http://schemas.microsoft.com/office/drawing/2018/hyperlinkcolor" val="tx"/>
                    </a:ext>
                  </a:extLst>
                </a:hlinkClick>
              </a:rPr>
              <a:t>Highway Construction Skills Training (HCST) </a:t>
            </a:r>
            <a:endParaRPr lang="en-US" sz="3200" b="1" dirty="0">
              <a:solidFill>
                <a:srgbClr val="C00000"/>
              </a:solidFill>
              <a:latin typeface="+mn-lt"/>
            </a:endParaRPr>
          </a:p>
        </p:txBody>
      </p:sp>
      <p:sp>
        <p:nvSpPr>
          <p:cNvPr id="6" name="Rectangle 3">
            <a:extLst>
              <a:ext uri="{FF2B5EF4-FFF2-40B4-BE49-F238E27FC236}">
                <a16:creationId xmlns:a16="http://schemas.microsoft.com/office/drawing/2014/main" id="{7F3589C5-EFD1-4AED-81BC-4BA807A87E66}"/>
              </a:ext>
            </a:extLst>
          </p:cNvPr>
          <p:cNvSpPr>
            <a:spLocks noGrp="1" noChangeArrowheads="1"/>
          </p:cNvSpPr>
          <p:nvPr/>
        </p:nvSpPr>
        <p:spPr bwMode="auto">
          <a:xfrm>
            <a:off x="653632" y="1842602"/>
            <a:ext cx="5945605" cy="3962400"/>
          </a:xfrm>
          <a:prstGeom prst="rect">
            <a:avLst/>
          </a:prstGeom>
          <a:noFill/>
          <a:ln w="9525">
            <a:noFill/>
            <a:miter lim="800000"/>
            <a:headEnd/>
            <a:tailEnd/>
          </a:ln>
        </p:spPr>
        <p:txBody>
          <a:bodyPr/>
          <a:lstStyle/>
          <a:p>
            <a:pPr marL="342900" indent="-342900" eaLnBrk="0" hangingPunct="0">
              <a:buClr>
                <a:schemeClr val="tx1"/>
              </a:buClr>
              <a:buSzPts val="2200"/>
              <a:buFont typeface="Arial" panose="020B0604020202020204" pitchFamily="34" charset="0"/>
              <a:buChar char="•"/>
            </a:pPr>
            <a:r>
              <a:rPr lang="en-US" sz="2200" b="0" i="0" dirty="0">
                <a:solidFill>
                  <a:srgbClr val="222222"/>
                </a:solidFill>
                <a:effectLst/>
              </a:rPr>
              <a:t>Created </a:t>
            </a:r>
            <a:r>
              <a:rPr lang="en-US" sz="2200" b="0" i="0" u="none" strike="noStrike" dirty="0">
                <a:solidFill>
                  <a:srgbClr val="000000"/>
                </a:solidFill>
                <a:effectLst/>
              </a:rPr>
              <a:t>to supply a diverse workforce for the highway construction community.</a:t>
            </a:r>
          </a:p>
          <a:p>
            <a:pPr marL="342900" indent="-342900" eaLnBrk="0" hangingPunct="0">
              <a:buClr>
                <a:schemeClr val="tx1"/>
              </a:buClr>
              <a:buSzPts val="2200"/>
              <a:buFont typeface="Arial" panose="020B0604020202020204" pitchFamily="34" charset="0"/>
              <a:buChar char="•"/>
            </a:pPr>
            <a:endParaRPr lang="en-US" sz="2200" dirty="0">
              <a:solidFill>
                <a:srgbClr val="000000"/>
              </a:solidFill>
            </a:endParaRPr>
          </a:p>
          <a:p>
            <a:pPr marL="342900" indent="-342900" eaLnBrk="0" hangingPunct="0">
              <a:buClr>
                <a:schemeClr val="tx1"/>
              </a:buClr>
              <a:buSzPts val="2200"/>
              <a:buFont typeface="Arial" panose="020B0604020202020204" pitchFamily="34" charset="0"/>
              <a:buChar char="•"/>
            </a:pPr>
            <a:r>
              <a:rPr lang="en-US" sz="2200" b="0" i="0" dirty="0">
                <a:solidFill>
                  <a:srgbClr val="222222"/>
                </a:solidFill>
                <a:effectLst/>
              </a:rPr>
              <a:t>HCST is a six-week intensive training program that requires the following </a:t>
            </a:r>
            <a:r>
              <a:rPr lang="en-US" sz="2200" dirty="0">
                <a:solidFill>
                  <a:srgbClr val="222222"/>
                </a:solidFill>
              </a:rPr>
              <a:t>construction trainings and </a:t>
            </a:r>
            <a:r>
              <a:rPr lang="en-US" sz="2200" b="0" i="0" dirty="0">
                <a:solidFill>
                  <a:srgbClr val="222222"/>
                </a:solidFill>
                <a:effectLst/>
              </a:rPr>
              <a:t>certificates to pass the course: </a:t>
            </a:r>
          </a:p>
          <a:p>
            <a:pPr marL="800100" lvl="1" indent="-342900" eaLnBrk="0" hangingPunct="0">
              <a:buClr>
                <a:schemeClr val="tx1"/>
              </a:buClr>
              <a:buSzPts val="2200"/>
              <a:buFont typeface="Courier New" panose="02070309020205020404" pitchFamily="49" charset="0"/>
              <a:buChar char="o"/>
            </a:pPr>
            <a:r>
              <a:rPr lang="en-US" sz="2200" dirty="0">
                <a:solidFill>
                  <a:srgbClr val="222222"/>
                </a:solidFill>
              </a:rPr>
              <a:t>Complete the </a:t>
            </a:r>
            <a:r>
              <a:rPr lang="en-US" sz="2200" b="0" i="0" dirty="0">
                <a:solidFill>
                  <a:srgbClr val="222222"/>
                </a:solidFill>
                <a:effectLst/>
              </a:rPr>
              <a:t>flagger certificate training </a:t>
            </a:r>
          </a:p>
          <a:p>
            <a:pPr marL="800100" lvl="1" indent="-342900" eaLnBrk="0" hangingPunct="0">
              <a:buClr>
                <a:schemeClr val="tx1"/>
              </a:buClr>
              <a:buSzPts val="2200"/>
              <a:buFont typeface="Courier New" panose="02070309020205020404" pitchFamily="49" charset="0"/>
              <a:buChar char="o"/>
            </a:pPr>
            <a:r>
              <a:rPr lang="en-US" sz="2200" b="0" i="0" dirty="0">
                <a:solidFill>
                  <a:srgbClr val="222222"/>
                </a:solidFill>
                <a:effectLst/>
              </a:rPr>
              <a:t>Complete the OSHA 10 safety training</a:t>
            </a:r>
          </a:p>
          <a:p>
            <a:pPr marL="800100" lvl="1" indent="-342900" eaLnBrk="0" hangingPunct="0">
              <a:buClr>
                <a:schemeClr val="tx1"/>
              </a:buClr>
              <a:buSzPts val="2200"/>
              <a:buFont typeface="Courier New" panose="02070309020205020404" pitchFamily="49" charset="0"/>
              <a:buChar char="o"/>
            </a:pPr>
            <a:r>
              <a:rPr lang="en-US" sz="2200" b="0" i="0" dirty="0">
                <a:solidFill>
                  <a:srgbClr val="222222"/>
                </a:solidFill>
                <a:effectLst/>
              </a:rPr>
              <a:t>Pass CDL written exam </a:t>
            </a:r>
          </a:p>
          <a:p>
            <a:pPr marL="800100" lvl="1" indent="-342900" eaLnBrk="0" hangingPunct="0">
              <a:buClr>
                <a:schemeClr val="tx1"/>
              </a:buClr>
              <a:buSzPts val="2200"/>
              <a:buFont typeface="Courier New" panose="02070309020205020404" pitchFamily="49" charset="0"/>
              <a:buChar char="o"/>
            </a:pPr>
            <a:r>
              <a:rPr lang="en-US" sz="2200" b="0" i="0" dirty="0">
                <a:solidFill>
                  <a:srgbClr val="222222"/>
                </a:solidFill>
                <a:effectLst/>
              </a:rPr>
              <a:t>Pass a construction trade apprenticeship test </a:t>
            </a:r>
          </a:p>
          <a:p>
            <a:pPr marL="800100" lvl="1" indent="-342900" eaLnBrk="0" hangingPunct="0">
              <a:buClr>
                <a:schemeClr val="tx1"/>
              </a:buClr>
              <a:buSzPts val="2200"/>
              <a:buFont typeface="Courier New" panose="02070309020205020404" pitchFamily="49" charset="0"/>
              <a:buChar char="o"/>
            </a:pPr>
            <a:endParaRPr lang="en-US" sz="2200" b="0" i="0" dirty="0">
              <a:solidFill>
                <a:srgbClr val="222222"/>
              </a:solidFill>
              <a:effectLst/>
            </a:endParaRPr>
          </a:p>
          <a:p>
            <a:pPr marL="342900" indent="-342900" eaLnBrk="0" hangingPunct="0">
              <a:buClr>
                <a:schemeClr val="tx1"/>
              </a:buClr>
              <a:buSzPts val="2200"/>
              <a:buFont typeface="Arial" panose="020B0604020202020204" pitchFamily="34" charset="0"/>
              <a:buChar char="•"/>
            </a:pPr>
            <a:endParaRPr lang="en-US" sz="2400" b="0" i="0" dirty="0">
              <a:solidFill>
                <a:srgbClr val="222222"/>
              </a:solidFill>
              <a:effectLst/>
            </a:endParaRPr>
          </a:p>
          <a:p>
            <a:pPr marL="342900" indent="-342900" eaLnBrk="0" hangingPunct="0">
              <a:buClr>
                <a:schemeClr val="tx1"/>
              </a:buClr>
              <a:buSzPts val="2200"/>
              <a:buFont typeface="Arial" panose="020B0604020202020204" pitchFamily="34" charset="0"/>
              <a:buChar char="•"/>
            </a:pPr>
            <a:endParaRPr lang="en-US" sz="2400" dirty="0">
              <a:solidFill>
                <a:srgbClr val="222222"/>
              </a:solidFill>
            </a:endParaRPr>
          </a:p>
          <a:p>
            <a:pPr eaLnBrk="0" hangingPunct="0">
              <a:buClr>
                <a:schemeClr val="accent1"/>
              </a:buClr>
              <a:buSzPts val="2200"/>
            </a:pPr>
            <a:endParaRPr lang="en-US" b="0" i="0" dirty="0">
              <a:solidFill>
                <a:srgbClr val="222222"/>
              </a:solidFill>
              <a:effectLst/>
            </a:endParaRPr>
          </a:p>
          <a:p>
            <a:pPr eaLnBrk="0" hangingPunct="0">
              <a:buClr>
                <a:schemeClr val="accent1"/>
              </a:buClr>
              <a:buSzPts val="2200"/>
            </a:pPr>
            <a:endParaRPr lang="en-US" sz="3200" b="1" dirty="0">
              <a:latin typeface="Arial" charset="0"/>
            </a:endParaRPr>
          </a:p>
        </p:txBody>
      </p:sp>
      <p:sp>
        <p:nvSpPr>
          <p:cNvPr id="2" name="Rectangle 3">
            <a:extLst>
              <a:ext uri="{FF2B5EF4-FFF2-40B4-BE49-F238E27FC236}">
                <a16:creationId xmlns:a16="http://schemas.microsoft.com/office/drawing/2014/main" id="{3792E2F0-6110-C0D3-10DF-CCBE9A8A76F4}"/>
              </a:ext>
            </a:extLst>
          </p:cNvPr>
          <p:cNvSpPr>
            <a:spLocks noGrp="1" noChangeArrowheads="1"/>
          </p:cNvSpPr>
          <p:nvPr/>
        </p:nvSpPr>
        <p:spPr bwMode="auto">
          <a:xfrm>
            <a:off x="6715124" y="1842602"/>
            <a:ext cx="5476876" cy="39624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2200" b="0" i="0" dirty="0">
                <a:solidFill>
                  <a:srgbClr val="222222"/>
                </a:solidFill>
                <a:effectLst/>
              </a:rPr>
              <a:t>Graduates earn a pre-apprenticeship certificate for Journey level training.</a:t>
            </a:r>
          </a:p>
          <a:p>
            <a:endParaRPr lang="en-US" sz="2200" dirty="0"/>
          </a:p>
          <a:p>
            <a:pPr marL="342900" indent="-342900">
              <a:buFont typeface="Arial" panose="020B0604020202020204" pitchFamily="34" charset="0"/>
              <a:buChar char="•"/>
            </a:pPr>
            <a:r>
              <a:rPr lang="en-US" sz="2200" dirty="0"/>
              <a:t>Contractors that utilize the trained workers in WisDOT work zones become eligible for reimbursements under </a:t>
            </a:r>
            <a:r>
              <a:rPr lang="en-US" sz="2200" dirty="0">
                <a:hlinkClick r:id="rId6"/>
              </a:rPr>
              <a:t>Additional Special Provision (ASP) 1​</a:t>
            </a:r>
            <a:r>
              <a:rPr lang="en-US" sz="2200" dirty="0"/>
              <a:t>.</a:t>
            </a:r>
          </a:p>
          <a:p>
            <a:pPr marL="342900" indent="-342900" eaLnBrk="0" hangingPunct="0">
              <a:lnSpc>
                <a:spcPct val="140000"/>
              </a:lnSpc>
              <a:buClr>
                <a:schemeClr val="accent1"/>
              </a:buClr>
              <a:buSzPts val="2200"/>
              <a:buFont typeface="Arial" panose="020B0604020202020204" pitchFamily="34" charset="0"/>
              <a:buChar char="•"/>
            </a:pPr>
            <a:endParaRPr lang="en-US" sz="2000" b="1" dirty="0">
              <a:latin typeface="Arial" charset="0"/>
            </a:endParaRPr>
          </a:p>
        </p:txBody>
      </p:sp>
      <p:pic>
        <p:nvPicPr>
          <p:cNvPr id="1026" name="Picture 2" descr="Highway Construction Skills Training, Certified Pre-Apprenticeship">
            <a:hlinkClick r:id="rId7"/>
            <a:extLst>
              <a:ext uri="{FF2B5EF4-FFF2-40B4-BE49-F238E27FC236}">
                <a16:creationId xmlns:a16="http://schemas.microsoft.com/office/drawing/2014/main" id="{2FCA979F-10C5-03A1-0ADD-3C74B6B6C0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3869" y="446057"/>
            <a:ext cx="1418055" cy="14180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98F08F0-444B-961E-7445-CA1B0A6AC22E}"/>
              </a:ext>
            </a:extLst>
          </p:cNvPr>
          <p:cNvSpPr txBox="1"/>
          <p:nvPr/>
        </p:nvSpPr>
        <p:spPr>
          <a:xfrm>
            <a:off x="6715124" y="4453305"/>
            <a:ext cx="4282858" cy="769441"/>
          </a:xfrm>
          <a:prstGeom prst="rect">
            <a:avLst/>
          </a:prstGeom>
          <a:noFill/>
        </p:spPr>
        <p:txBody>
          <a:bodyPr wrap="square">
            <a:spAutoFit/>
          </a:bodyPr>
          <a:lstStyle/>
          <a:p>
            <a:pPr marL="342900" indent="-342900">
              <a:buFont typeface="Arial" panose="020B0604020202020204" pitchFamily="34" charset="0"/>
              <a:buChar char="•"/>
            </a:pPr>
            <a:r>
              <a:rPr lang="en-US" sz="2200" dirty="0"/>
              <a:t>Contact a </a:t>
            </a:r>
            <a:r>
              <a:rPr lang="en-US" sz="2200" dirty="0">
                <a:hlinkClick r:id="rId9"/>
              </a:rPr>
              <a:t>HCST Provider </a:t>
            </a:r>
            <a:r>
              <a:rPr lang="en-US" sz="2200" dirty="0"/>
              <a:t>for more information</a:t>
            </a:r>
          </a:p>
        </p:txBody>
      </p:sp>
      <p:pic>
        <p:nvPicPr>
          <p:cNvPr id="1031" name="Audio 1030">
            <a:hlinkClick r:id="" action="ppaction://media"/>
            <a:extLst>
              <a:ext uri="{FF2B5EF4-FFF2-40B4-BE49-F238E27FC236}">
                <a16:creationId xmlns:a16="http://schemas.microsoft.com/office/drawing/2014/main" id="{B4C3A09A-768A-0F8C-CD8F-80F48B386AB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38440323"/>
      </p:ext>
    </p:extLst>
  </p:cSld>
  <p:clrMapOvr>
    <a:masterClrMapping/>
  </p:clrMapOvr>
  <p:transition spd="slow" advTm="4452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1"/>
                                        </p:tgtEl>
                                      </p:cBhvr>
                                    </p:cmd>
                                  </p:childTnLst>
                                </p:cTn>
                              </p:par>
                            </p:childTnLst>
                          </p:cTn>
                        </p:par>
                        <p:par>
                          <p:cTn id="7" fill="hold">
                            <p:stCondLst>
                              <p:cond delay="0"/>
                            </p:stCondLst>
                            <p:childTnLst>
                              <p:par>
                                <p:cTn id="8" presetID="10" presetClass="entr" presetSubtype="0" fill="hold" nodeType="afterEffect">
                                  <p:stCondLst>
                                    <p:cond delay="1500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0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3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53632" y="655023"/>
            <a:ext cx="11179376" cy="1000125"/>
          </a:xfrm>
        </p:spPr>
        <p:txBody>
          <a:bodyPr>
            <a:noAutofit/>
          </a:bodyPr>
          <a:lstStyle/>
          <a:p>
            <a:pPr>
              <a:defRPr/>
            </a:pPr>
            <a:r>
              <a:rPr lang="en-US" b="1" u="sng" spc="300" dirty="0">
                <a:solidFill>
                  <a:srgbClr val="0563C1"/>
                </a:solidFill>
                <a:latin typeface="+mn-lt"/>
                <a:hlinkClick r:id="rId5">
                  <a:extLst>
                    <a:ext uri="{A12FA001-AC4F-418D-AE19-62706E023703}">
                      <ahyp:hlinkClr xmlns:ahyp="http://schemas.microsoft.com/office/drawing/2018/hyperlinkcolor" val="tx"/>
                    </a:ext>
                  </a:extLst>
                </a:hlinkClick>
              </a:rPr>
              <a:t>DBE SUPPORT SERVICES					</a:t>
            </a:r>
            <a:br>
              <a:rPr lang="en-US" b="1" spc="300" dirty="0">
                <a:solidFill>
                  <a:srgbClr val="0563C1"/>
                </a:solidFill>
                <a:latin typeface="+mn-lt"/>
                <a:hlinkClick r:id="rId5">
                  <a:extLst>
                    <a:ext uri="{A12FA001-AC4F-418D-AE19-62706E023703}">
                      <ahyp:hlinkClr xmlns:ahyp="http://schemas.microsoft.com/office/drawing/2018/hyperlinkcolor" val="tx"/>
                    </a:ext>
                  </a:extLst>
                </a:hlinkClick>
              </a:rPr>
            </a:br>
            <a:endParaRPr lang="en-US" sz="3200" i="1" dirty="0">
              <a:solidFill>
                <a:srgbClr val="0563C1"/>
              </a:solidFill>
              <a:latin typeface="+mn-lt"/>
              <a:hlinkClick r:id="rId5">
                <a:extLst>
                  <a:ext uri="{A12FA001-AC4F-418D-AE19-62706E023703}">
                    <ahyp:hlinkClr xmlns:ahyp="http://schemas.microsoft.com/office/drawing/2018/hyperlinkcolor" val="tx"/>
                  </a:ext>
                </a:extLst>
              </a:hlinkClick>
            </a:endParaRPr>
          </a:p>
        </p:txBody>
      </p:sp>
      <p:sp>
        <p:nvSpPr>
          <p:cNvPr id="6" name="Rectangle 3">
            <a:extLst>
              <a:ext uri="{FF2B5EF4-FFF2-40B4-BE49-F238E27FC236}">
                <a16:creationId xmlns:a16="http://schemas.microsoft.com/office/drawing/2014/main" id="{7F3589C5-EFD1-4AED-81BC-4BA807A87E66}"/>
              </a:ext>
            </a:extLst>
          </p:cNvPr>
          <p:cNvSpPr>
            <a:spLocks noGrp="1" noChangeArrowheads="1"/>
          </p:cNvSpPr>
          <p:nvPr/>
        </p:nvSpPr>
        <p:spPr bwMode="auto">
          <a:xfrm>
            <a:off x="732645" y="3079067"/>
            <a:ext cx="5075434" cy="3338234"/>
          </a:xfrm>
          <a:prstGeom prst="rect">
            <a:avLst/>
          </a:prstGeom>
          <a:noFill/>
          <a:ln w="9525">
            <a:noFill/>
            <a:miter lim="800000"/>
            <a:headEnd/>
            <a:tailEnd/>
          </a:ln>
        </p:spPr>
        <p:txBody>
          <a:bodyPr/>
          <a:lstStyle/>
          <a:p>
            <a:pPr marL="457200" indent="-457200" algn="l">
              <a:buFont typeface="+mj-lt"/>
              <a:buAutoNum type="arabicPeriod"/>
            </a:pPr>
            <a:r>
              <a:rPr lang="en-US" sz="2000" b="0" i="0" dirty="0">
                <a:effectLst/>
              </a:rPr>
              <a:t>WisDOT Certification Process</a:t>
            </a:r>
          </a:p>
          <a:p>
            <a:pPr marL="457200" indent="-457200" algn="l">
              <a:buFont typeface="+mj-lt"/>
              <a:buAutoNum type="arabicPeriod"/>
            </a:pPr>
            <a:r>
              <a:rPr lang="en-US" sz="2000" b="0" i="0" dirty="0">
                <a:effectLst/>
              </a:rPr>
              <a:t>Establishing a Strategic Vision</a:t>
            </a:r>
          </a:p>
          <a:p>
            <a:pPr marL="457200" indent="-457200" algn="l">
              <a:buFont typeface="+mj-lt"/>
              <a:buAutoNum type="arabicPeriod"/>
            </a:pPr>
            <a:r>
              <a:rPr lang="en-US" sz="2000" b="0" i="0" dirty="0">
                <a:effectLst/>
              </a:rPr>
              <a:t>Employment &amp; Labor Law/Labor Management Agreements</a:t>
            </a:r>
          </a:p>
          <a:p>
            <a:pPr marL="457200" indent="-457200" algn="l">
              <a:buFont typeface="+mj-lt"/>
              <a:buAutoNum type="arabicPeriod"/>
            </a:pPr>
            <a:r>
              <a:rPr lang="en-US" sz="2000" b="0" i="0" dirty="0">
                <a:effectLst/>
              </a:rPr>
              <a:t>Aligning Strategy with Business Development</a:t>
            </a:r>
          </a:p>
          <a:p>
            <a:pPr marL="457200" indent="-457200" algn="l">
              <a:buFont typeface="+mj-lt"/>
              <a:buAutoNum type="arabicPeriod"/>
            </a:pPr>
            <a:r>
              <a:rPr lang="en-US" sz="2000" b="0" i="0" dirty="0">
                <a:effectLst/>
              </a:rPr>
              <a:t>Performance Awareness Workshop</a:t>
            </a:r>
          </a:p>
          <a:p>
            <a:pPr marL="457200" indent="-457200" algn="l">
              <a:buFont typeface="+mj-lt"/>
              <a:buAutoNum type="arabicPeriod"/>
            </a:pPr>
            <a:r>
              <a:rPr lang="en-US" sz="2000" b="0" i="0" dirty="0">
                <a:effectLst/>
              </a:rPr>
              <a:t>Cash Flow Strategies &amp; Income Statements/Balance Sheets</a:t>
            </a:r>
            <a:endParaRPr lang="en-US" sz="2000" b="1" dirty="0">
              <a:latin typeface="Arial" charset="0"/>
            </a:endParaRPr>
          </a:p>
        </p:txBody>
      </p:sp>
      <p:sp>
        <p:nvSpPr>
          <p:cNvPr id="3" name="TextBox 2">
            <a:extLst>
              <a:ext uri="{FF2B5EF4-FFF2-40B4-BE49-F238E27FC236}">
                <a16:creationId xmlns:a16="http://schemas.microsoft.com/office/drawing/2014/main" id="{69E10FF3-7DA8-78C4-4593-B14CF2CD91BF}"/>
              </a:ext>
            </a:extLst>
          </p:cNvPr>
          <p:cNvSpPr txBox="1"/>
          <p:nvPr/>
        </p:nvSpPr>
        <p:spPr>
          <a:xfrm>
            <a:off x="5318589" y="3168041"/>
            <a:ext cx="6770670" cy="3074688"/>
          </a:xfrm>
          <a:prstGeom prst="rect">
            <a:avLst/>
          </a:prstGeom>
          <a:noFill/>
        </p:spPr>
        <p:txBody>
          <a:bodyPr wrap="square">
            <a:spAutoFit/>
          </a:bodyPr>
          <a:lstStyle/>
          <a:p>
            <a:pPr marL="457200" indent="-457200">
              <a:buFont typeface="+mj-lt"/>
              <a:buAutoNum type="arabicPeriod" startAt="7"/>
            </a:pPr>
            <a:r>
              <a:rPr lang="en-US" sz="2000" b="0" i="0" dirty="0">
                <a:effectLst/>
              </a:rPr>
              <a:t>Practical Problem Solving &amp; the Art of Communication</a:t>
            </a:r>
          </a:p>
          <a:p>
            <a:pPr marL="457200" indent="-457200" algn="l">
              <a:buFont typeface="+mj-lt"/>
              <a:buAutoNum type="arabicPeriod" startAt="7"/>
            </a:pPr>
            <a:r>
              <a:rPr lang="en-US" sz="2000" b="0" i="0" dirty="0">
                <a:effectLst/>
              </a:rPr>
              <a:t>Business Law &amp; Contracts for Contractors</a:t>
            </a:r>
          </a:p>
          <a:p>
            <a:pPr marL="457200" indent="-457200" algn="l">
              <a:buFont typeface="+mj-lt"/>
              <a:buAutoNum type="arabicPeriod" startAt="7"/>
            </a:pPr>
            <a:r>
              <a:rPr lang="en-US" sz="2000" b="0" i="0" dirty="0">
                <a:effectLst/>
              </a:rPr>
              <a:t>Organizational Effectiveness</a:t>
            </a:r>
          </a:p>
          <a:p>
            <a:pPr marL="457200" indent="-457200" algn="l">
              <a:buFont typeface="+mj-lt"/>
              <a:buAutoNum type="arabicPeriod" startAt="7"/>
            </a:pPr>
            <a:r>
              <a:rPr lang="en-US" sz="2000" b="0" i="0" dirty="0">
                <a:effectLst/>
              </a:rPr>
              <a:t>Project Planning and Scheduling</a:t>
            </a:r>
          </a:p>
          <a:p>
            <a:pPr marL="457200" indent="-457200" algn="l">
              <a:buFont typeface="+mj-lt"/>
              <a:buAutoNum type="arabicPeriod" startAt="7"/>
            </a:pPr>
            <a:r>
              <a:rPr lang="en-US" sz="2000" b="0" i="0" dirty="0">
                <a:effectLst/>
              </a:rPr>
              <a:t>Change Order Management &amp; Supply Chain Management</a:t>
            </a:r>
          </a:p>
          <a:p>
            <a:pPr marL="457200" indent="-457200" algn="l">
              <a:buFont typeface="+mj-lt"/>
              <a:buAutoNum type="arabicPeriod" startAt="7"/>
            </a:pPr>
            <a:r>
              <a:rPr lang="en-US" sz="2000" b="0" i="0" dirty="0">
                <a:effectLst/>
              </a:rPr>
              <a:t>Risk Management and Crisis Control</a:t>
            </a:r>
          </a:p>
          <a:p>
            <a:pPr marL="457200" indent="-457200" algn="l">
              <a:buFont typeface="+mj-lt"/>
              <a:buAutoNum type="arabicPeriod" startAt="7"/>
            </a:pPr>
            <a:r>
              <a:rPr lang="en-US" sz="2000" b="0" i="0" dirty="0">
                <a:effectLst/>
              </a:rPr>
              <a:t>Bidding &amp; Quoting the Accurate Project for Your Company</a:t>
            </a:r>
          </a:p>
          <a:p>
            <a:pPr eaLnBrk="0" hangingPunct="0">
              <a:lnSpc>
                <a:spcPct val="150000"/>
              </a:lnSpc>
              <a:buClr>
                <a:schemeClr val="accent1"/>
              </a:buClr>
              <a:buSzPts val="2200"/>
            </a:pPr>
            <a:endParaRPr lang="en-US" sz="4000" dirty="0"/>
          </a:p>
        </p:txBody>
      </p:sp>
      <p:sp>
        <p:nvSpPr>
          <p:cNvPr id="2" name="TextBox 1">
            <a:extLst>
              <a:ext uri="{FF2B5EF4-FFF2-40B4-BE49-F238E27FC236}">
                <a16:creationId xmlns:a16="http://schemas.microsoft.com/office/drawing/2014/main" id="{02231172-7521-72B6-109B-9A2882996F70}"/>
              </a:ext>
            </a:extLst>
          </p:cNvPr>
          <p:cNvSpPr txBox="1"/>
          <p:nvPr/>
        </p:nvSpPr>
        <p:spPr>
          <a:xfrm>
            <a:off x="732645" y="2025956"/>
            <a:ext cx="11021350" cy="923330"/>
          </a:xfrm>
          <a:prstGeom prst="rect">
            <a:avLst/>
          </a:prstGeom>
          <a:noFill/>
        </p:spPr>
        <p:txBody>
          <a:bodyPr wrap="square" rtlCol="0">
            <a:spAutoFit/>
          </a:bodyPr>
          <a:lstStyle/>
          <a:p>
            <a:r>
              <a:rPr lang="en-US" i="1" dirty="0"/>
              <a:t>Designed and delivered by industry subject matter experts,</a:t>
            </a:r>
            <a:r>
              <a:rPr lang="en-US" dirty="0"/>
              <a:t> this Master Class </a:t>
            </a:r>
            <a:r>
              <a:rPr lang="en-US" i="1" dirty="0"/>
              <a:t>curriculum provides strategic resources for DBEs who are eager to enter the road-paving industry and build capacity to compete for and perform on DOT highway construction projects. For more information click on the link to view the </a:t>
            </a:r>
            <a:r>
              <a:rPr lang="en-US" i="1" dirty="0">
                <a:hlinkClick r:id="rId5"/>
              </a:rPr>
              <a:t>DBE Master Class Video.</a:t>
            </a:r>
            <a:endParaRPr lang="en-US" dirty="0"/>
          </a:p>
        </p:txBody>
      </p:sp>
      <p:sp>
        <p:nvSpPr>
          <p:cNvPr id="4" name="TextBox 3">
            <a:extLst>
              <a:ext uri="{FF2B5EF4-FFF2-40B4-BE49-F238E27FC236}">
                <a16:creationId xmlns:a16="http://schemas.microsoft.com/office/drawing/2014/main" id="{04741A27-B417-69D3-0C60-4ED5F79A01AC}"/>
              </a:ext>
            </a:extLst>
          </p:cNvPr>
          <p:cNvSpPr txBox="1"/>
          <p:nvPr/>
        </p:nvSpPr>
        <p:spPr>
          <a:xfrm>
            <a:off x="653632" y="1319905"/>
            <a:ext cx="9754090" cy="584775"/>
          </a:xfrm>
          <a:prstGeom prst="rect">
            <a:avLst/>
          </a:prstGeom>
          <a:noFill/>
        </p:spPr>
        <p:txBody>
          <a:bodyPr wrap="square" rtlCol="0">
            <a:spAutoFit/>
          </a:bodyPr>
          <a:lstStyle/>
          <a:p>
            <a:r>
              <a:rPr lang="en-US" sz="3200" b="1" spc="300" dirty="0">
                <a:solidFill>
                  <a:srgbClr val="C00000"/>
                </a:solidFill>
              </a:rPr>
              <a:t>Construction Business Group DBE Master Class</a:t>
            </a:r>
          </a:p>
        </p:txBody>
      </p:sp>
      <p:pic>
        <p:nvPicPr>
          <p:cNvPr id="20" name="Audio 19">
            <a:hlinkClick r:id="" action="ppaction://media"/>
            <a:extLst>
              <a:ext uri="{FF2B5EF4-FFF2-40B4-BE49-F238E27FC236}">
                <a16:creationId xmlns:a16="http://schemas.microsoft.com/office/drawing/2014/main" id="{CD41E096-94C0-58D0-3FAC-08FE026C0BE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3350567"/>
      </p:ext>
    </p:extLst>
  </p:cSld>
  <p:clrMapOvr>
    <a:masterClrMapping/>
  </p:clrMapOvr>
  <p:transition spd="slow" advTm="4451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04AE231-9A61-02E3-0A62-1B7E77B3ED6E}"/>
              </a:ext>
            </a:extLst>
          </p:cNvPr>
          <p:cNvSpPr>
            <a:spLocks noGrp="1"/>
          </p:cNvSpPr>
          <p:nvPr>
            <p:ph type="sldNum" sz="quarter" idx="4294967295"/>
          </p:nvPr>
        </p:nvSpPr>
        <p:spPr>
          <a:xfrm>
            <a:off x="0" y="0"/>
            <a:ext cx="0" cy="0"/>
          </a:xfrm>
        </p:spPr>
        <p:txBody>
          <a:bodyPr/>
          <a:lstStyle/>
          <a:p>
            <a:fld id="{E5DA98CB-576C-4C0F-8605-7BB6321E5480}" type="slidenum">
              <a:rPr lang="en-US" smtClean="0"/>
              <a:t>18</a:t>
            </a:fld>
            <a:endParaRPr lang="en-US"/>
          </a:p>
        </p:txBody>
      </p:sp>
      <p:sp>
        <p:nvSpPr>
          <p:cNvPr id="7" name="Rectangle 2">
            <a:extLst>
              <a:ext uri="{FF2B5EF4-FFF2-40B4-BE49-F238E27FC236}">
                <a16:creationId xmlns:a16="http://schemas.microsoft.com/office/drawing/2014/main" id="{3AC1E0F7-3677-A707-1EC5-A0C2F01AC463}"/>
              </a:ext>
            </a:extLst>
          </p:cNvPr>
          <p:cNvSpPr txBox="1">
            <a:spLocks noChangeArrowheads="1"/>
          </p:cNvSpPr>
          <p:nvPr/>
        </p:nvSpPr>
        <p:spPr>
          <a:xfrm>
            <a:off x="653632" y="655023"/>
            <a:ext cx="11179376" cy="100012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u="sng" spc="300" dirty="0">
                <a:solidFill>
                  <a:srgbClr val="004C97"/>
                </a:solidFill>
                <a:latin typeface="+mn-lt"/>
              </a:rPr>
              <a:t>DBE SUPPORT SERVICES					</a:t>
            </a:r>
            <a:br>
              <a:rPr lang="en-US" b="1" dirty="0">
                <a:latin typeface="+mn-lt"/>
              </a:rPr>
            </a:br>
            <a:r>
              <a:rPr lang="en-US" sz="4000" b="1" dirty="0">
                <a:solidFill>
                  <a:srgbClr val="C00000"/>
                </a:solidFill>
                <a:latin typeface="+mn-lt"/>
              </a:rPr>
              <a:t>WisDOT LearnCenter</a:t>
            </a:r>
            <a:br>
              <a:rPr lang="en-US" sz="3200" dirty="0">
                <a:latin typeface="+mn-lt"/>
                <a:cs typeface="Calibri" panose="020F0502020204030204"/>
              </a:rPr>
            </a:br>
            <a:br>
              <a:rPr lang="en-US" sz="3200" dirty="0">
                <a:latin typeface="+mn-lt"/>
                <a:cs typeface="Calibri" panose="020F0502020204030204"/>
              </a:rPr>
            </a:br>
            <a:r>
              <a:rPr lang="en-US" sz="3600" b="0" i="0" dirty="0">
                <a:solidFill>
                  <a:srgbClr val="222222"/>
                </a:solidFill>
                <a:effectLst/>
                <a:latin typeface="OpenSans-Regular"/>
              </a:rPr>
              <a:t>WisDOT offers training courses to consultants and contractors at no cost to you.</a:t>
            </a:r>
          </a:p>
          <a:p>
            <a:pPr>
              <a:defRPr/>
            </a:pPr>
            <a:endParaRPr lang="en-US" sz="3600" dirty="0">
              <a:solidFill>
                <a:srgbClr val="222222"/>
              </a:solidFill>
              <a:latin typeface="OpenSans-Regular"/>
            </a:endParaRPr>
          </a:p>
          <a:p>
            <a:pPr>
              <a:defRPr/>
            </a:pPr>
            <a:r>
              <a:rPr lang="en-US" sz="3600" b="0" i="0" dirty="0">
                <a:solidFill>
                  <a:srgbClr val="222222"/>
                </a:solidFill>
                <a:effectLst/>
                <a:latin typeface="OpenSans-Regular"/>
              </a:rPr>
              <a:t>To register and review available trainings click on the </a:t>
            </a:r>
            <a:r>
              <a:rPr lang="en-US" sz="3600" b="0" i="1" dirty="0">
                <a:solidFill>
                  <a:srgbClr val="222222"/>
                </a:solidFill>
                <a:effectLst/>
                <a:latin typeface="OpenSans-Regular"/>
              </a:rPr>
              <a:t>realize your potential </a:t>
            </a:r>
            <a:r>
              <a:rPr lang="en-US" sz="3600" b="0" i="0" dirty="0">
                <a:solidFill>
                  <a:srgbClr val="222222"/>
                </a:solidFill>
                <a:effectLst/>
                <a:latin typeface="OpenSans-Regular"/>
              </a:rPr>
              <a:t>link below. </a:t>
            </a:r>
            <a:endParaRPr lang="en-US" sz="3600" b="1" dirty="0">
              <a:latin typeface="+mn-lt"/>
            </a:endParaRPr>
          </a:p>
        </p:txBody>
      </p:sp>
      <p:pic>
        <p:nvPicPr>
          <p:cNvPr id="8" name="Picture 2" descr="LearnCenter Logo">
            <a:hlinkClick r:id="rId5"/>
            <a:extLst>
              <a:ext uri="{FF2B5EF4-FFF2-40B4-BE49-F238E27FC236}">
                <a16:creationId xmlns:a16="http://schemas.microsoft.com/office/drawing/2014/main" id="{02CBA372-D663-5607-87C4-F4A4F55F99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1838" y="4629740"/>
            <a:ext cx="2620162" cy="14581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hlinkClick r:id="rId5"/>
            <a:extLst>
              <a:ext uri="{FF2B5EF4-FFF2-40B4-BE49-F238E27FC236}">
                <a16:creationId xmlns:a16="http://schemas.microsoft.com/office/drawing/2014/main" id="{D05DA446-C639-0693-826C-B90DFF635BA8}"/>
              </a:ext>
            </a:extLst>
          </p:cNvPr>
          <p:cNvSpPr txBox="1"/>
          <p:nvPr/>
        </p:nvSpPr>
        <p:spPr>
          <a:xfrm>
            <a:off x="715529" y="5202851"/>
            <a:ext cx="8582583" cy="646331"/>
          </a:xfrm>
          <a:prstGeom prst="rect">
            <a:avLst/>
          </a:prstGeom>
          <a:noFill/>
        </p:spPr>
        <p:txBody>
          <a:bodyPr wrap="square">
            <a:spAutoFit/>
          </a:bodyPr>
          <a:lstStyle/>
          <a:p>
            <a:pPr algn="r"/>
            <a:r>
              <a:rPr lang="en-US" sz="3600" b="0" i="0" dirty="0">
                <a:solidFill>
                  <a:srgbClr val="222222"/>
                </a:solidFill>
                <a:effectLst/>
                <a:hlinkClick r:id="rId5"/>
              </a:rPr>
              <a:t>Reali</a:t>
            </a:r>
            <a:r>
              <a:rPr lang="en-US" sz="3600" dirty="0">
                <a:solidFill>
                  <a:srgbClr val="222222"/>
                </a:solidFill>
                <a:hlinkClick r:id="rId5"/>
              </a:rPr>
              <a:t>ze Your Potential </a:t>
            </a:r>
            <a:endParaRPr lang="en-US" sz="3600" dirty="0"/>
          </a:p>
        </p:txBody>
      </p:sp>
      <p:pic>
        <p:nvPicPr>
          <p:cNvPr id="23" name="Audio 22">
            <a:hlinkClick r:id="" action="ppaction://media"/>
            <a:extLst>
              <a:ext uri="{FF2B5EF4-FFF2-40B4-BE49-F238E27FC236}">
                <a16:creationId xmlns:a16="http://schemas.microsoft.com/office/drawing/2014/main" id="{AD1D01F6-BA38-772E-20DC-EB38179F51C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80775"/>
      </p:ext>
    </p:extLst>
  </p:cSld>
  <p:clrMapOvr>
    <a:masterClrMapping/>
  </p:clrMapOvr>
  <p:transition spd="slow" advTm="1958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7FE391C-447C-18F9-9F14-CAA5F780A295}"/>
              </a:ext>
            </a:extLst>
          </p:cNvPr>
          <p:cNvPicPr>
            <a:picLocks noChangeAspect="1"/>
          </p:cNvPicPr>
          <p:nvPr/>
        </p:nvPicPr>
        <p:blipFill rotWithShape="1">
          <a:blip r:embed="rId5"/>
          <a:srcRect t="11346"/>
          <a:stretch/>
        </p:blipFill>
        <p:spPr>
          <a:xfrm>
            <a:off x="2594278" y="10"/>
            <a:ext cx="9669642" cy="6857990"/>
          </a:xfrm>
          <a:prstGeom prst="rect">
            <a:avLst/>
          </a:prstGeom>
        </p:spPr>
      </p:pic>
      <p:sp>
        <p:nvSpPr>
          <p:cNvPr id="49" name="Rectangle 4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8B8853-A673-C812-FAAF-9646027B5998}"/>
              </a:ext>
            </a:extLst>
          </p:cNvPr>
          <p:cNvSpPr txBox="1">
            <a:spLocks/>
          </p:cNvSpPr>
          <p:nvPr/>
        </p:nvSpPr>
        <p:spPr>
          <a:xfrm>
            <a:off x="838200" y="-93455"/>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spc="300" dirty="0">
                <a:solidFill>
                  <a:srgbClr val="C00000"/>
                </a:solidFill>
                <a:effectLst/>
                <a:latin typeface="+mn-lt"/>
              </a:rPr>
              <a:t>In Conclusion </a:t>
            </a:r>
            <a:endParaRPr lang="en-US" sz="4000" b="1" spc="300" dirty="0">
              <a:solidFill>
                <a:srgbClr val="C00000"/>
              </a:solidFill>
              <a:latin typeface="+mn-lt"/>
            </a:endParaRPr>
          </a:p>
        </p:txBody>
      </p:sp>
      <p:sp>
        <p:nvSpPr>
          <p:cNvPr id="3" name="TextBox 2">
            <a:extLst>
              <a:ext uri="{FF2B5EF4-FFF2-40B4-BE49-F238E27FC236}">
                <a16:creationId xmlns:a16="http://schemas.microsoft.com/office/drawing/2014/main" id="{5FCBB557-F9C8-E439-C2E1-7C69BEA9FFAA}"/>
              </a:ext>
            </a:extLst>
          </p:cNvPr>
          <p:cNvSpPr txBox="1"/>
          <p:nvPr/>
        </p:nvSpPr>
        <p:spPr>
          <a:xfrm>
            <a:off x="838200" y="1352739"/>
            <a:ext cx="5505236" cy="2621100"/>
          </a:xfrm>
          <a:prstGeom prst="rect">
            <a:avLst/>
          </a:prstGeom>
        </p:spPr>
        <p:txBody>
          <a:bodyPr vert="horz" lIns="91440" tIns="45720" rIns="91440" bIns="45720" rtlCol="0" anchor="t">
            <a:noAutofit/>
          </a:bodyPr>
          <a:lstStyle/>
          <a:p>
            <a:pPr>
              <a:lnSpc>
                <a:spcPct val="90000"/>
              </a:lnSpc>
              <a:spcAft>
                <a:spcPts val="800"/>
              </a:spcAft>
            </a:pPr>
            <a:r>
              <a:rPr lang="en-US" sz="3200" b="1" dirty="0">
                <a:solidFill>
                  <a:srgbClr val="004C97"/>
                </a:solidFill>
              </a:rPr>
              <a:t>WisDOT DBE Support Services is committed to help you . . . </a:t>
            </a:r>
          </a:p>
          <a:p>
            <a:pPr>
              <a:lnSpc>
                <a:spcPct val="90000"/>
              </a:lnSpc>
              <a:spcAft>
                <a:spcPts val="800"/>
              </a:spcAft>
            </a:pPr>
            <a:endParaRPr lang="en-US" sz="1200" b="1" dirty="0">
              <a:solidFill>
                <a:srgbClr val="004C97"/>
              </a:solidFill>
            </a:endParaRPr>
          </a:p>
          <a:p>
            <a:pPr marL="457200" indent="-457200">
              <a:lnSpc>
                <a:spcPct val="90000"/>
              </a:lnSpc>
              <a:spcAft>
                <a:spcPts val="800"/>
              </a:spcAft>
              <a:buFont typeface="Arial" panose="020B0604020202020204" pitchFamily="34" charset="0"/>
              <a:buChar char="•"/>
            </a:pPr>
            <a:r>
              <a:rPr lang="en-US" sz="2800" dirty="0">
                <a:effectLst/>
              </a:rPr>
              <a:t>Grow your business</a:t>
            </a:r>
          </a:p>
          <a:p>
            <a:pPr marL="457200" indent="-457200">
              <a:lnSpc>
                <a:spcPct val="90000"/>
              </a:lnSpc>
              <a:spcAft>
                <a:spcPts val="800"/>
              </a:spcAft>
              <a:buFont typeface="Arial" panose="020B0604020202020204" pitchFamily="34" charset="0"/>
              <a:buChar char="•"/>
            </a:pPr>
            <a:r>
              <a:rPr lang="en-US" sz="2800" dirty="0">
                <a:effectLst/>
              </a:rPr>
              <a:t>Enhance your skills </a:t>
            </a:r>
          </a:p>
          <a:p>
            <a:pPr marL="457200" indent="-457200">
              <a:lnSpc>
                <a:spcPct val="90000"/>
              </a:lnSpc>
              <a:spcAft>
                <a:spcPts val="800"/>
              </a:spcAft>
              <a:buFont typeface="Arial" panose="020B0604020202020204" pitchFamily="34" charset="0"/>
              <a:buChar char="•"/>
            </a:pPr>
            <a:r>
              <a:rPr lang="en-US" sz="2800" dirty="0">
                <a:effectLst/>
              </a:rPr>
              <a:t>Develop </a:t>
            </a:r>
            <a:r>
              <a:rPr lang="en-US" sz="2800" dirty="0"/>
              <a:t>your relationships </a:t>
            </a:r>
            <a:r>
              <a:rPr lang="en-US" sz="2800" dirty="0">
                <a:effectLst/>
              </a:rPr>
              <a:t>and</a:t>
            </a:r>
            <a:r>
              <a:rPr lang="en-US" sz="2800" dirty="0"/>
              <a:t> </a:t>
            </a:r>
            <a:endParaRPr lang="en-US" sz="2800" dirty="0">
              <a:effectLst/>
              <a:ea typeface="Calibri"/>
              <a:cs typeface="Calibri"/>
            </a:endParaRPr>
          </a:p>
          <a:p>
            <a:pPr marL="457200" indent="-457200">
              <a:lnSpc>
                <a:spcPct val="90000"/>
              </a:lnSpc>
              <a:spcAft>
                <a:spcPts val="800"/>
              </a:spcAft>
              <a:buFont typeface="Arial" panose="020B0604020202020204" pitchFamily="34" charset="0"/>
              <a:buChar char="•"/>
            </a:pPr>
            <a:r>
              <a:rPr lang="en-US" sz="2800" dirty="0">
                <a:effectLst/>
              </a:rPr>
              <a:t>Build your workforce</a:t>
            </a:r>
          </a:p>
          <a:p>
            <a:pPr marL="457200" indent="-457200">
              <a:lnSpc>
                <a:spcPct val="90000"/>
              </a:lnSpc>
              <a:spcAft>
                <a:spcPts val="800"/>
              </a:spcAft>
              <a:buFont typeface="Arial" panose="020B0604020202020204" pitchFamily="34" charset="0"/>
              <a:buChar char="•"/>
            </a:pPr>
            <a:endParaRPr lang="en-US" sz="3200" dirty="0">
              <a:effectLst/>
            </a:endParaRPr>
          </a:p>
        </p:txBody>
      </p:sp>
      <p:sp>
        <p:nvSpPr>
          <p:cNvPr id="6" name="TextBox 5">
            <a:extLst>
              <a:ext uri="{FF2B5EF4-FFF2-40B4-BE49-F238E27FC236}">
                <a16:creationId xmlns:a16="http://schemas.microsoft.com/office/drawing/2014/main" id="{BEA48A08-D240-BC2F-4801-C1B2272F48B6}"/>
              </a:ext>
            </a:extLst>
          </p:cNvPr>
          <p:cNvSpPr txBox="1"/>
          <p:nvPr/>
        </p:nvSpPr>
        <p:spPr>
          <a:xfrm>
            <a:off x="433227" y="5022770"/>
            <a:ext cx="6232599" cy="1421928"/>
          </a:xfrm>
          <a:prstGeom prst="rect">
            <a:avLst/>
          </a:prstGeom>
          <a:noFill/>
        </p:spPr>
        <p:txBody>
          <a:bodyPr wrap="square" lIns="91440" tIns="45720" rIns="91440" bIns="45720" anchor="t">
            <a:spAutoFit/>
          </a:bodyPr>
          <a:lstStyle/>
          <a:p>
            <a:pPr marL="342900" lvl="1">
              <a:lnSpc>
                <a:spcPct val="90000"/>
              </a:lnSpc>
              <a:spcAft>
                <a:spcPts val="800"/>
              </a:spcAft>
            </a:pPr>
            <a:r>
              <a:rPr lang="en-US" sz="3200" b="1" spc="300" dirty="0">
                <a:solidFill>
                  <a:srgbClr val="004C97"/>
                </a:solidFill>
              </a:rPr>
              <a:t>. . . to become successful in the highway construction industry.</a:t>
            </a:r>
          </a:p>
        </p:txBody>
      </p:sp>
      <p:pic>
        <p:nvPicPr>
          <p:cNvPr id="9" name="Audio 8">
            <a:hlinkClick r:id="" action="ppaction://media"/>
            <a:extLst>
              <a:ext uri="{FF2B5EF4-FFF2-40B4-BE49-F238E27FC236}">
                <a16:creationId xmlns:a16="http://schemas.microsoft.com/office/drawing/2014/main" id="{DF1BA8AF-30B7-51D0-42CE-DBAF3C8C607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6284370"/>
      </p:ext>
    </p:extLst>
  </p:cSld>
  <p:clrMapOvr>
    <a:masterClrMapping/>
  </p:clrMapOvr>
  <p:transition spd="slow" advTm="1685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8B8853-A673-C812-FAAF-9646027B5998}"/>
              </a:ext>
            </a:extLst>
          </p:cNvPr>
          <p:cNvSpPr txBox="1">
            <a:spLocks/>
          </p:cNvSpPr>
          <p:nvPr/>
        </p:nvSpPr>
        <p:spPr>
          <a:xfrm>
            <a:off x="6723338" y="215170"/>
            <a:ext cx="4840010" cy="1807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spc="300" dirty="0">
                <a:solidFill>
                  <a:srgbClr val="002060"/>
                </a:solidFill>
                <a:effectLst/>
                <a:latin typeface="+mn-lt"/>
              </a:rPr>
              <a:t>WisDOT DBE Support Services</a:t>
            </a:r>
            <a:endParaRPr lang="en-US" b="1" spc="300" dirty="0">
              <a:solidFill>
                <a:srgbClr val="002060"/>
              </a:solidFill>
              <a:latin typeface="+mn-lt"/>
            </a:endParaRPr>
          </a:p>
        </p:txBody>
      </p:sp>
      <p:pic>
        <p:nvPicPr>
          <p:cNvPr id="4" name="Picture 3">
            <a:extLst>
              <a:ext uri="{FF2B5EF4-FFF2-40B4-BE49-F238E27FC236}">
                <a16:creationId xmlns:a16="http://schemas.microsoft.com/office/drawing/2014/main" id="{3F8F98E1-6672-B5A3-99E3-3649B32531B5}"/>
              </a:ext>
            </a:extLst>
          </p:cNvPr>
          <p:cNvPicPr>
            <a:picLocks noChangeAspect="1"/>
          </p:cNvPicPr>
          <p:nvPr/>
        </p:nvPicPr>
        <p:blipFill rotWithShape="1">
          <a:blip r:embed="rId5"/>
          <a:srcRect l="17437" r="11211" b="-1"/>
          <a:stretch/>
        </p:blipFill>
        <p:spPr>
          <a:xfrm>
            <a:off x="0" y="-18320"/>
            <a:ext cx="6400780"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5FCBB557-F9C8-E439-C2E1-7C69BEA9FFAA}"/>
              </a:ext>
            </a:extLst>
          </p:cNvPr>
          <p:cNvSpPr txBox="1"/>
          <p:nvPr/>
        </p:nvSpPr>
        <p:spPr>
          <a:xfrm>
            <a:off x="6400780" y="2022475"/>
            <a:ext cx="5527517" cy="4348163"/>
          </a:xfrm>
          <a:prstGeom prst="rect">
            <a:avLst/>
          </a:prstGeom>
        </p:spPr>
        <p:txBody>
          <a:bodyPr vert="horz" lIns="91440" tIns="45720" rIns="91440" bIns="45720" rtlCol="0">
            <a:noAutofit/>
          </a:bodyPr>
          <a:lstStyle/>
          <a:p>
            <a:pPr marL="571500" marR="0" lvl="1" indent="-342900">
              <a:lnSpc>
                <a:spcPct val="90000"/>
              </a:lnSpc>
              <a:spcBef>
                <a:spcPts val="0"/>
              </a:spcBef>
              <a:spcAft>
                <a:spcPts val="800"/>
              </a:spcAft>
              <a:buFont typeface="Arial" panose="020B0604020202020204" pitchFamily="34" charset="0"/>
              <a:buChar char="•"/>
            </a:pPr>
            <a:r>
              <a:rPr lang="en-US" sz="2400" dirty="0">
                <a:effectLst/>
              </a:rPr>
              <a:t>DBE Support Services (DBESS) operates as a resource for the DBE program. </a:t>
            </a:r>
          </a:p>
          <a:p>
            <a:pPr marL="571500" marR="0" lvl="1" indent="-342900">
              <a:lnSpc>
                <a:spcPct val="90000"/>
              </a:lnSpc>
              <a:spcBef>
                <a:spcPts val="0"/>
              </a:spcBef>
              <a:spcAft>
                <a:spcPts val="800"/>
              </a:spcAft>
              <a:buFont typeface="Arial" panose="020B0604020202020204" pitchFamily="34" charset="0"/>
              <a:buChar char="•"/>
            </a:pPr>
            <a:r>
              <a:rPr lang="en-US" sz="2400" dirty="0">
                <a:effectLst/>
              </a:rPr>
              <a:t>The primary purpose of providing </a:t>
            </a:r>
            <a:r>
              <a:rPr lang="en-US" sz="2400" dirty="0"/>
              <a:t>support to disadvantaged, minority and women-owned enterprises is </a:t>
            </a:r>
            <a:r>
              <a:rPr lang="en-US" sz="2400" dirty="0">
                <a:effectLst/>
              </a:rPr>
              <a:t>to facilitate the firms' development into viable, self-sufficient businesses capable of competing for, and performing on federally assisted highway projects thereby increasing their participation in highway contracting.</a:t>
            </a:r>
          </a:p>
        </p:txBody>
      </p:sp>
      <p:pic>
        <p:nvPicPr>
          <p:cNvPr id="14" name="Audio 13">
            <a:hlinkClick r:id="" action="ppaction://media"/>
            <a:extLst>
              <a:ext uri="{FF2B5EF4-FFF2-40B4-BE49-F238E27FC236}">
                <a16:creationId xmlns:a16="http://schemas.microsoft.com/office/drawing/2014/main" id="{69614FF2-B903-30A5-A42C-705D4521E9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3125518"/>
      </p:ext>
    </p:extLst>
  </p:cSld>
  <p:clrMapOvr>
    <a:masterClrMapping/>
  </p:clrMapOvr>
  <p:transition spd="slow" advTm="2244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vert="horz" lIns="91440" tIns="45720" rIns="91440" bIns="45720" rtlCol="0" anchor="b" anchorCtr="0">
            <a:normAutofit/>
          </a:bodyPr>
          <a:lstStyle/>
          <a:p>
            <a:pPr algn="l">
              <a:lnSpc>
                <a:spcPct val="90000"/>
              </a:lnSpc>
            </a:pPr>
            <a:r>
              <a:rPr lang="en-US" sz="4400" dirty="0">
                <a:solidFill>
                  <a:srgbClr val="004680"/>
                </a:solidFill>
                <a:latin typeface="+mn-lt"/>
              </a:rPr>
              <a:t>Questions on DBE Support Services</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4E16AD6-BAA7-BD85-7B89-9933C0973DC2}"/>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Bef>
                <a:spcPts val="600"/>
              </a:spcBef>
              <a:spcAft>
                <a:spcPts val="1200"/>
              </a:spcAft>
            </a:pPr>
            <a:r>
              <a:rPr lang="en-US" sz="2200" b="1" dirty="0"/>
              <a:t>Contact:</a:t>
            </a:r>
          </a:p>
          <a:p>
            <a:pPr>
              <a:lnSpc>
                <a:spcPct val="90000"/>
              </a:lnSpc>
              <a:spcBef>
                <a:spcPts val="600"/>
              </a:spcBef>
              <a:spcAft>
                <a:spcPts val="1200"/>
              </a:spcAft>
            </a:pPr>
            <a:r>
              <a:rPr lang="en-US" sz="2200" dirty="0"/>
              <a:t>Rosalind Roberson, DBE Support Services Coordinator</a:t>
            </a:r>
          </a:p>
          <a:p>
            <a:pPr>
              <a:lnSpc>
                <a:spcPct val="90000"/>
              </a:lnSpc>
              <a:spcBef>
                <a:spcPts val="600"/>
              </a:spcBef>
              <a:spcAft>
                <a:spcPts val="1200"/>
              </a:spcAft>
            </a:pPr>
            <a:r>
              <a:rPr lang="en-US" sz="2200" dirty="0">
                <a:hlinkClick r:id="rId5">
                  <a:extLst>
                    <a:ext uri="{A12FA001-AC4F-418D-AE19-62706E023703}">
                      <ahyp:hlinkClr xmlns:ahyp="http://schemas.microsoft.com/office/drawing/2018/hyperlinkcolor" val="tx"/>
                    </a:ext>
                  </a:extLst>
                </a:hlinkClick>
              </a:rPr>
              <a:t>Rosalind.roberson@dot.wi.gov</a:t>
            </a:r>
            <a:r>
              <a:rPr lang="en-US" sz="2200" dirty="0"/>
              <a:t> </a:t>
            </a:r>
          </a:p>
          <a:p>
            <a:pPr>
              <a:lnSpc>
                <a:spcPct val="90000"/>
              </a:lnSpc>
              <a:spcBef>
                <a:spcPts val="600"/>
              </a:spcBef>
              <a:spcAft>
                <a:spcPts val="1200"/>
              </a:spcAft>
            </a:pPr>
            <a:r>
              <a:rPr lang="en-US" sz="2200" dirty="0"/>
              <a:t> (414) 266-1172</a:t>
            </a:r>
            <a:endParaRPr lang="en-US" sz="2200" dirty="0">
              <a:effectLst/>
            </a:endParaRPr>
          </a:p>
        </p:txBody>
      </p:sp>
      <p:pic>
        <p:nvPicPr>
          <p:cNvPr id="6" name="Picture 5">
            <a:extLst>
              <a:ext uri="{FF2B5EF4-FFF2-40B4-BE49-F238E27FC236}">
                <a16:creationId xmlns:a16="http://schemas.microsoft.com/office/drawing/2014/main" id="{7EB279C2-F6D9-465E-8F78-5267EA6F5E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 b="300"/>
          <a:stretch/>
        </p:blipFill>
        <p:spPr>
          <a:xfrm>
            <a:off x="5648762" y="325369"/>
            <a:ext cx="6047162" cy="60288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8" name="Audio 47">
            <a:hlinkClick r:id="" action="ppaction://media"/>
            <a:extLst>
              <a:ext uri="{FF2B5EF4-FFF2-40B4-BE49-F238E27FC236}">
                <a16:creationId xmlns:a16="http://schemas.microsoft.com/office/drawing/2014/main" id="{ED126C3A-19C6-788C-8C97-51D71C0E24E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1100553"/>
      </p:ext>
    </p:extLst>
  </p:cSld>
  <p:clrMapOvr>
    <a:masterClrMapping/>
  </p:clrMapOvr>
  <p:transition spd="slow" advTm="1158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53632" y="655023"/>
            <a:ext cx="11179376" cy="1000125"/>
          </a:xfrm>
        </p:spPr>
        <p:txBody>
          <a:bodyPr>
            <a:noAutofit/>
          </a:bodyPr>
          <a:lstStyle/>
          <a:p>
            <a:pPr>
              <a:defRPr/>
            </a:pPr>
            <a:r>
              <a:rPr lang="en-US" b="1" spc="300" dirty="0">
                <a:solidFill>
                  <a:srgbClr val="004C97"/>
                </a:solidFill>
                <a:latin typeface="+mn-lt"/>
                <a:hlinkClick r:id="rId5">
                  <a:extLst>
                    <a:ext uri="{A12FA001-AC4F-418D-AE19-62706E023703}">
                      <ahyp:hlinkClr xmlns:ahyp="http://schemas.microsoft.com/office/drawing/2018/hyperlinkcolor" val="tx"/>
                    </a:ext>
                  </a:extLst>
                </a:hlinkClick>
              </a:rPr>
              <a:t>DBE SUPPORT </a:t>
            </a:r>
            <a:r>
              <a:rPr lang="en-US" b="1" u="sng" spc="300" dirty="0">
                <a:solidFill>
                  <a:srgbClr val="004C97"/>
                </a:solidFill>
                <a:latin typeface="+mn-lt"/>
                <a:hlinkClick r:id="rId5">
                  <a:extLst>
                    <a:ext uri="{A12FA001-AC4F-418D-AE19-62706E023703}">
                      <ahyp:hlinkClr xmlns:ahyp="http://schemas.microsoft.com/office/drawing/2018/hyperlinkcolor" val="tx"/>
                    </a:ext>
                  </a:extLst>
                </a:hlinkClick>
              </a:rPr>
              <a:t>SERVICES</a:t>
            </a:r>
            <a:r>
              <a:rPr lang="en-US" b="1" u="sng" spc="300" dirty="0">
                <a:solidFill>
                  <a:srgbClr val="004C97"/>
                </a:solidFill>
                <a:latin typeface="+mn-lt"/>
              </a:rPr>
              <a:t> (DBESS)			</a:t>
            </a:r>
            <a:br>
              <a:rPr lang="en-US" b="1" dirty="0">
                <a:latin typeface="+mn-lt"/>
              </a:rPr>
            </a:br>
            <a:r>
              <a:rPr lang="en-US" sz="3600" b="1" spc="300" dirty="0">
                <a:solidFill>
                  <a:srgbClr val="C00000"/>
                </a:solidFill>
                <a:latin typeface="+mn-lt"/>
              </a:rPr>
              <a:t>Agenda</a:t>
            </a:r>
            <a:br>
              <a:rPr lang="en-US" sz="4400" b="1" i="1" u="sng" spc="300" dirty="0">
                <a:solidFill>
                  <a:srgbClr val="C00000"/>
                </a:solidFill>
              </a:rPr>
            </a:br>
            <a:endParaRPr lang="en-US" b="1" i="1" dirty="0">
              <a:latin typeface="+mn-lt"/>
            </a:endParaRPr>
          </a:p>
        </p:txBody>
      </p:sp>
      <p:sp>
        <p:nvSpPr>
          <p:cNvPr id="6" name="Rectangle 3">
            <a:extLst>
              <a:ext uri="{FF2B5EF4-FFF2-40B4-BE49-F238E27FC236}">
                <a16:creationId xmlns:a16="http://schemas.microsoft.com/office/drawing/2014/main" id="{7F3589C5-EFD1-4AED-81BC-4BA807A87E66}"/>
              </a:ext>
            </a:extLst>
          </p:cNvPr>
          <p:cNvSpPr>
            <a:spLocks noGrp="1" noChangeArrowheads="1"/>
          </p:cNvSpPr>
          <p:nvPr/>
        </p:nvSpPr>
        <p:spPr bwMode="auto">
          <a:xfrm>
            <a:off x="653632" y="1870899"/>
            <a:ext cx="9240381" cy="3962400"/>
          </a:xfrm>
          <a:prstGeom prst="rect">
            <a:avLst/>
          </a:prstGeom>
          <a:noFill/>
          <a:ln w="9525">
            <a:noFill/>
            <a:miter lim="800000"/>
            <a:headEnd/>
            <a:tailEnd/>
          </a:ln>
        </p:spPr>
        <p:txBody>
          <a:bodyPr/>
          <a:lstStyle/>
          <a:p>
            <a:pPr lvl="1">
              <a:lnSpc>
                <a:spcPct val="150000"/>
              </a:lnSpc>
              <a:defRPr/>
            </a:pPr>
            <a:r>
              <a:rPr kumimoji="0" lang="en-US" sz="2600" b="0" i="0" u="none" strike="noStrike" kern="1200" cap="none" spc="0" normalizeH="0" baseline="0" noProof="0" dirty="0">
                <a:ln>
                  <a:noFill/>
                </a:ln>
                <a:solidFill>
                  <a:schemeClr val="tx1"/>
                </a:solidFill>
                <a:effectLst/>
                <a:uLnTx/>
                <a:uFillTx/>
                <a:cs typeface="Calibri" panose="020F0502020204030204"/>
              </a:rPr>
              <a:t>DBE Dedicated Programs an</a:t>
            </a:r>
            <a:r>
              <a:rPr lang="en-US" sz="2600" dirty="0">
                <a:cs typeface="Calibri" panose="020F0502020204030204"/>
              </a:rPr>
              <a:t>d Resources</a:t>
            </a:r>
            <a:endParaRPr kumimoji="0" lang="en-US" sz="2600" b="0" i="0" u="none" strike="noStrike" kern="1200" cap="none" spc="0" normalizeH="0" baseline="0" noProof="0" dirty="0">
              <a:ln>
                <a:noFill/>
              </a:ln>
              <a:solidFill>
                <a:schemeClr val="tx1"/>
              </a:solidFill>
              <a:effectLst/>
              <a:uLnTx/>
              <a:uFillTx/>
              <a:cs typeface="Calibri" panose="020F0502020204030204"/>
            </a:endParaRPr>
          </a:p>
          <a:p>
            <a:pPr lvl="1">
              <a:lnSpc>
                <a:spcPct val="150000"/>
              </a:lnSpc>
              <a:defRPr/>
            </a:pPr>
            <a:r>
              <a:rPr kumimoji="0" lang="en-US" sz="2600" b="0" i="0" u="none" strike="noStrike" kern="1200" cap="none" spc="0" normalizeH="0" baseline="0" noProof="0" dirty="0">
                <a:ln>
                  <a:noFill/>
                </a:ln>
                <a:solidFill>
                  <a:schemeClr val="tx1"/>
                </a:solidFill>
                <a:effectLst/>
                <a:uLnTx/>
                <a:uFillTx/>
                <a:cs typeface="Calibri" panose="020F0502020204030204"/>
              </a:rPr>
              <a:t>Management and Technical Assistance</a:t>
            </a:r>
          </a:p>
          <a:p>
            <a:pPr lvl="1">
              <a:lnSpc>
                <a:spcPct val="150000"/>
              </a:lnSpc>
              <a:defRPr/>
            </a:pPr>
            <a:r>
              <a:rPr kumimoji="0" lang="en-US" sz="2600" b="0" i="0" u="none" strike="noStrike" kern="1200" cap="none" spc="0" normalizeH="0" baseline="0" noProof="0" dirty="0">
                <a:ln>
                  <a:noFill/>
                </a:ln>
                <a:solidFill>
                  <a:schemeClr val="tx1"/>
                </a:solidFill>
                <a:effectLst/>
                <a:uLnTx/>
                <a:uFillTx/>
                <a:cs typeface="Calibri" panose="020F0502020204030204"/>
              </a:rPr>
              <a:t>Business Growth and Development</a:t>
            </a:r>
          </a:p>
          <a:p>
            <a:pPr lvl="1">
              <a:lnSpc>
                <a:spcPct val="150000"/>
              </a:lnSpc>
              <a:defRPr/>
            </a:pPr>
            <a:r>
              <a:rPr lang="en-US" sz="2600" dirty="0">
                <a:solidFill>
                  <a:schemeClr val="tx1"/>
                </a:solidFill>
                <a:cs typeface="Calibri" panose="020F0502020204030204"/>
              </a:rPr>
              <a:t>Skill Development</a:t>
            </a:r>
          </a:p>
          <a:p>
            <a:pPr lvl="1">
              <a:lnSpc>
                <a:spcPct val="150000"/>
              </a:lnSpc>
              <a:defRPr/>
            </a:pPr>
            <a:r>
              <a:rPr lang="en-US" sz="2600" dirty="0">
                <a:cs typeface="Calibri" panose="020F0502020204030204"/>
              </a:rPr>
              <a:t>DBE Forms and Information</a:t>
            </a:r>
          </a:p>
          <a:p>
            <a:pPr lvl="1">
              <a:lnSpc>
                <a:spcPct val="150000"/>
              </a:lnSpc>
              <a:defRPr/>
            </a:pPr>
            <a:r>
              <a:rPr lang="en-US" sz="2600" dirty="0">
                <a:cs typeface="Calibri" panose="020F0502020204030204"/>
                <a:hlinkClick r:id="rId5"/>
              </a:rPr>
              <a:t>Support Services webpage</a:t>
            </a:r>
            <a:endParaRPr lang="en-US" sz="2600" dirty="0">
              <a:cs typeface="Calibri" panose="020F0502020204030204"/>
            </a:endParaRPr>
          </a:p>
          <a:p>
            <a:pPr lvl="3">
              <a:lnSpc>
                <a:spcPct val="150000"/>
              </a:lnSpc>
              <a:defRPr/>
            </a:pPr>
            <a:endParaRPr lang="en-US" sz="4000" dirty="0">
              <a:solidFill>
                <a:schemeClr val="tx1"/>
              </a:solidFill>
              <a:latin typeface="+mn-lt"/>
              <a:cs typeface="Calibri" panose="020F0502020204030204"/>
            </a:endParaRPr>
          </a:p>
          <a:p>
            <a:pPr lvl="3">
              <a:spcAft>
                <a:spcPts val="1200"/>
              </a:spcAft>
              <a:defRPr/>
            </a:pPr>
            <a:endParaRPr lang="en-US" sz="4000" dirty="0"/>
          </a:p>
          <a:p>
            <a:pPr eaLnBrk="0" hangingPunct="0">
              <a:lnSpc>
                <a:spcPct val="140000"/>
              </a:lnSpc>
              <a:buClr>
                <a:schemeClr val="accent1"/>
              </a:buClr>
              <a:buSzPts val="2200"/>
              <a:buFont typeface="Wingdings" pitchFamily="2" charset="2"/>
              <a:buNone/>
            </a:pPr>
            <a:endParaRPr lang="en-US" sz="2000" b="1" dirty="0">
              <a:latin typeface="Arial" charset="0"/>
            </a:endParaRPr>
          </a:p>
        </p:txBody>
      </p:sp>
      <p:grpSp>
        <p:nvGrpSpPr>
          <p:cNvPr id="2" name="Group 1">
            <a:extLst>
              <a:ext uri="{FF2B5EF4-FFF2-40B4-BE49-F238E27FC236}">
                <a16:creationId xmlns:a16="http://schemas.microsoft.com/office/drawing/2014/main" id="{43871EF8-D5C9-714B-69EA-6DE00EC0C386}"/>
              </a:ext>
            </a:extLst>
          </p:cNvPr>
          <p:cNvGrpSpPr/>
          <p:nvPr/>
        </p:nvGrpSpPr>
        <p:grpSpPr>
          <a:xfrm>
            <a:off x="7677151" y="1352550"/>
            <a:ext cx="4067174" cy="4597317"/>
            <a:chOff x="7859730" y="1426301"/>
            <a:chExt cx="3973278" cy="4733116"/>
          </a:xfrm>
        </p:grpSpPr>
        <p:pic>
          <p:nvPicPr>
            <p:cNvPr id="19" name="Picture 18">
              <a:extLst>
                <a:ext uri="{FF2B5EF4-FFF2-40B4-BE49-F238E27FC236}">
                  <a16:creationId xmlns:a16="http://schemas.microsoft.com/office/drawing/2014/main" id="{5B0468BB-4833-6C0F-5686-38763E758F0E}"/>
                </a:ext>
              </a:extLst>
            </p:cNvPr>
            <p:cNvPicPr>
              <a:picLocks noChangeAspect="1"/>
            </p:cNvPicPr>
            <p:nvPr/>
          </p:nvPicPr>
          <p:blipFill rotWithShape="1">
            <a:blip r:embed="rId6"/>
            <a:srcRect l="20657" t="9742" r="38310" b="9422"/>
            <a:stretch/>
          </p:blipFill>
          <p:spPr>
            <a:xfrm>
              <a:off x="7859730" y="2139696"/>
              <a:ext cx="3973278" cy="4019721"/>
            </a:xfrm>
            <a:prstGeom prst="rect">
              <a:avLst/>
            </a:prstGeom>
          </p:spPr>
        </p:pic>
        <p:sp>
          <p:nvSpPr>
            <p:cNvPr id="20" name="TextBox 19">
              <a:extLst>
                <a:ext uri="{FF2B5EF4-FFF2-40B4-BE49-F238E27FC236}">
                  <a16:creationId xmlns:a16="http://schemas.microsoft.com/office/drawing/2014/main" id="{E2178E7B-C097-05FC-3845-977BFCA1C82B}"/>
                </a:ext>
              </a:extLst>
            </p:cNvPr>
            <p:cNvSpPr txBox="1"/>
            <p:nvPr/>
          </p:nvSpPr>
          <p:spPr>
            <a:xfrm>
              <a:off x="7859730" y="1426301"/>
              <a:ext cx="3968015" cy="784830"/>
            </a:xfrm>
            <a:prstGeom prst="rect">
              <a:avLst/>
            </a:prstGeom>
            <a:solidFill>
              <a:srgbClr val="004C97"/>
            </a:solidFill>
          </p:spPr>
          <p:txBody>
            <a:bodyPr wrap="square" rtlCol="0">
              <a:spAutoFit/>
            </a:bodyPr>
            <a:lstStyle/>
            <a:p>
              <a:r>
                <a:rPr lang="en-US" b="1" i="0" dirty="0">
                  <a:solidFill>
                    <a:schemeClr val="bg1"/>
                  </a:solidFill>
                  <a:effectLst/>
                  <a:latin typeface="+mj-lt"/>
                </a:rPr>
                <a:t>Disadvantaged </a:t>
              </a:r>
              <a:r>
                <a:rPr lang="en-US" b="1" dirty="0">
                  <a:solidFill>
                    <a:schemeClr val="bg1"/>
                  </a:solidFill>
                  <a:latin typeface="+mj-lt"/>
                </a:rPr>
                <a:t>Business Enterprise (DBE)</a:t>
              </a:r>
              <a:r>
                <a:rPr lang="en-US" b="1" i="0" dirty="0">
                  <a:solidFill>
                    <a:schemeClr val="bg1"/>
                  </a:solidFill>
                  <a:effectLst/>
                  <a:latin typeface="+mj-lt"/>
                </a:rPr>
                <a:t> Support Services Programs</a:t>
              </a:r>
            </a:p>
            <a:p>
              <a:endParaRPr lang="en-US" sz="800" b="1" dirty="0">
                <a:solidFill>
                  <a:schemeClr val="bg1"/>
                </a:solidFill>
                <a:latin typeface="+mj-lt"/>
              </a:endParaRPr>
            </a:p>
          </p:txBody>
        </p:sp>
      </p:grpSp>
      <p:pic>
        <p:nvPicPr>
          <p:cNvPr id="103427" name="Audio 103426">
            <a:hlinkClick r:id="" action="ppaction://media"/>
            <a:extLst>
              <a:ext uri="{FF2B5EF4-FFF2-40B4-BE49-F238E27FC236}">
                <a16:creationId xmlns:a16="http://schemas.microsoft.com/office/drawing/2014/main" id="{BEFA84F6-75CE-5657-E050-77DB2310594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4255820"/>
      </p:ext>
    </p:extLst>
  </p:cSld>
  <p:clrMapOvr>
    <a:masterClrMapping/>
  </p:clrMapOvr>
  <p:transition spd="slow" advTm="3014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4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342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53632" y="655023"/>
            <a:ext cx="11272069" cy="1000125"/>
          </a:xfrm>
        </p:spPr>
        <p:txBody>
          <a:bodyPr>
            <a:noAutofit/>
          </a:bodyPr>
          <a:lstStyle/>
          <a:p>
            <a:pPr>
              <a:defRPr/>
            </a:pPr>
            <a:r>
              <a:rPr lang="en-US" b="1" u="sng" spc="300" dirty="0">
                <a:solidFill>
                  <a:srgbClr val="004C97"/>
                </a:solidFill>
                <a:latin typeface="+mn-lt"/>
              </a:rPr>
              <a:t>DBE SUPPORT SERVICES	(DBESS)		 </a:t>
            </a:r>
            <a:br>
              <a:rPr lang="en-US" b="1" dirty="0">
                <a:latin typeface="+mn-lt"/>
              </a:rPr>
            </a:br>
            <a:r>
              <a:rPr lang="en-US" sz="3600" b="1" spc="300" dirty="0">
                <a:solidFill>
                  <a:srgbClr val="C00000"/>
                </a:solidFill>
                <a:latin typeface="+mn-lt"/>
              </a:rPr>
              <a:t>Resource Center </a:t>
            </a:r>
            <a:r>
              <a:rPr lang="en-US" sz="2400" i="1" spc="300" dirty="0">
                <a:solidFill>
                  <a:srgbClr val="C00000"/>
                </a:solidFill>
                <a:latin typeface="+mn-lt"/>
              </a:rPr>
              <a:t>6150 W. Fond Du Lac Ave, Milwaukee, WI</a:t>
            </a:r>
            <a:br>
              <a:rPr lang="en-US" sz="4400" b="1" i="1" u="sng" spc="300" dirty="0">
                <a:solidFill>
                  <a:srgbClr val="C00000"/>
                </a:solidFill>
              </a:rPr>
            </a:br>
            <a:endParaRPr lang="en-US" b="1" i="1" dirty="0">
              <a:latin typeface="+mn-lt"/>
            </a:endParaRPr>
          </a:p>
        </p:txBody>
      </p:sp>
      <p:sp>
        <p:nvSpPr>
          <p:cNvPr id="6" name="Rectangle 3">
            <a:extLst>
              <a:ext uri="{FF2B5EF4-FFF2-40B4-BE49-F238E27FC236}">
                <a16:creationId xmlns:a16="http://schemas.microsoft.com/office/drawing/2014/main" id="{7F3589C5-EFD1-4AED-81BC-4BA807A87E66}"/>
              </a:ext>
            </a:extLst>
          </p:cNvPr>
          <p:cNvSpPr>
            <a:spLocks noGrp="1" noChangeArrowheads="1"/>
          </p:cNvSpPr>
          <p:nvPr/>
        </p:nvSpPr>
        <p:spPr bwMode="auto">
          <a:xfrm>
            <a:off x="672883" y="1791273"/>
            <a:ext cx="5900286" cy="3962400"/>
          </a:xfrm>
          <a:prstGeom prst="rect">
            <a:avLst/>
          </a:prstGeom>
          <a:noFill/>
          <a:ln w="9525">
            <a:noFill/>
            <a:miter lim="800000"/>
            <a:headEnd/>
            <a:tailEnd/>
          </a:ln>
        </p:spPr>
        <p:txBody>
          <a:bodyPr/>
          <a:lstStyle/>
          <a:p>
            <a:pPr lvl="2">
              <a:lnSpc>
                <a:spcPct val="150000"/>
              </a:lnSpc>
              <a:defRPr/>
            </a:pPr>
            <a:r>
              <a:rPr lang="en-US" sz="2800" dirty="0">
                <a:solidFill>
                  <a:srgbClr val="004C97"/>
                </a:solidFill>
                <a:cs typeface="Calibri" panose="020F0502020204030204"/>
                <a:hlinkClick r:id="rId5">
                  <a:extLst>
                    <a:ext uri="{A12FA001-AC4F-418D-AE19-62706E023703}">
                      <ahyp:hlinkClr xmlns:ahyp="http://schemas.microsoft.com/office/drawing/2018/hyperlinkcolor" val="tx"/>
                    </a:ext>
                  </a:extLst>
                </a:hlinkClick>
              </a:rPr>
              <a:t>DBE Directory Map</a:t>
            </a:r>
            <a:endParaRPr lang="en-US" sz="2800" dirty="0">
              <a:solidFill>
                <a:srgbClr val="004C97"/>
              </a:solidFill>
              <a:cs typeface="Calibri" panose="020F0502020204030204"/>
            </a:endParaRPr>
          </a:p>
          <a:p>
            <a:pPr lvl="2">
              <a:lnSpc>
                <a:spcPct val="150000"/>
              </a:lnSpc>
              <a:defRPr/>
            </a:pPr>
            <a:r>
              <a:rPr lang="en-US" sz="2800" dirty="0">
                <a:cs typeface="Calibri" panose="020F0502020204030204"/>
              </a:rPr>
              <a:t>Conference room</a:t>
            </a:r>
          </a:p>
          <a:p>
            <a:pPr lvl="2">
              <a:lnSpc>
                <a:spcPct val="150000"/>
              </a:lnSpc>
              <a:defRPr/>
            </a:pPr>
            <a:r>
              <a:rPr lang="en-US" sz="2800" dirty="0">
                <a:solidFill>
                  <a:schemeClr val="tx1"/>
                </a:solidFill>
                <a:cs typeface="Calibri" panose="020F0502020204030204"/>
              </a:rPr>
              <a:t>Plans and proposals</a:t>
            </a:r>
          </a:p>
          <a:p>
            <a:pPr lvl="2">
              <a:lnSpc>
                <a:spcPct val="150000"/>
              </a:lnSpc>
              <a:defRPr/>
            </a:pPr>
            <a:r>
              <a:rPr lang="en-US" sz="2800" dirty="0">
                <a:cs typeface="Calibri" panose="020F0502020204030204"/>
              </a:rPr>
              <a:t>One-on-one consultation</a:t>
            </a:r>
          </a:p>
          <a:p>
            <a:pPr lvl="2">
              <a:lnSpc>
                <a:spcPct val="150000"/>
              </a:lnSpc>
              <a:defRPr/>
            </a:pPr>
            <a:r>
              <a:rPr lang="en-US" sz="2800" dirty="0">
                <a:cs typeface="Calibri" panose="020F0502020204030204"/>
              </a:rPr>
              <a:t>Printing and scanning services</a:t>
            </a:r>
            <a:endParaRPr lang="en-US" sz="2800" b="1" dirty="0"/>
          </a:p>
          <a:p>
            <a:pPr lvl="2">
              <a:lnSpc>
                <a:spcPct val="150000"/>
              </a:lnSpc>
              <a:defRPr/>
            </a:pPr>
            <a:r>
              <a:rPr kumimoji="0" lang="en-US" sz="2800" b="0" i="0" u="none" strike="noStrike" kern="1200" cap="none" spc="0" normalizeH="0" baseline="0" noProof="0" dirty="0">
                <a:ln>
                  <a:noFill/>
                </a:ln>
                <a:solidFill>
                  <a:schemeClr val="tx1"/>
                </a:solidFill>
                <a:effectLst/>
                <a:uLnTx/>
                <a:uFillTx/>
                <a:cs typeface="Calibri" panose="020F0502020204030204"/>
              </a:rPr>
              <a:t>Computer and internet access</a:t>
            </a:r>
          </a:p>
        </p:txBody>
      </p:sp>
      <p:pic>
        <p:nvPicPr>
          <p:cNvPr id="15" name="Graphic 14">
            <a:extLst>
              <a:ext uri="{FF2B5EF4-FFF2-40B4-BE49-F238E27FC236}">
                <a16:creationId xmlns:a16="http://schemas.microsoft.com/office/drawing/2014/main" id="{FFBDFA73-03CB-B21A-AF8F-A8B069CB90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25846" y="1815475"/>
            <a:ext cx="4006499" cy="4323397"/>
          </a:xfrm>
          <a:prstGeom prst="rect">
            <a:avLst/>
          </a:prstGeom>
        </p:spPr>
      </p:pic>
      <p:grpSp>
        <p:nvGrpSpPr>
          <p:cNvPr id="16" name="Group 15">
            <a:extLst>
              <a:ext uri="{FF2B5EF4-FFF2-40B4-BE49-F238E27FC236}">
                <a16:creationId xmlns:a16="http://schemas.microsoft.com/office/drawing/2014/main" id="{AC37B8E6-78B4-17B2-EA68-A8FDADE28CB9}"/>
              </a:ext>
            </a:extLst>
          </p:cNvPr>
          <p:cNvGrpSpPr/>
          <p:nvPr/>
        </p:nvGrpSpPr>
        <p:grpSpPr>
          <a:xfrm>
            <a:off x="749875" y="1359836"/>
            <a:ext cx="10483801" cy="4754834"/>
            <a:chOff x="686803" y="1116576"/>
            <a:chExt cx="10980304" cy="4998094"/>
          </a:xfrm>
        </p:grpSpPr>
        <p:pic>
          <p:nvPicPr>
            <p:cNvPr id="18" name="Picture 17">
              <a:extLst>
                <a:ext uri="{FF2B5EF4-FFF2-40B4-BE49-F238E27FC236}">
                  <a16:creationId xmlns:a16="http://schemas.microsoft.com/office/drawing/2014/main" id="{1634466D-2C7E-8379-C2AF-DE822C45D8E1}"/>
                </a:ext>
              </a:extLst>
            </p:cNvPr>
            <p:cNvPicPr>
              <a:picLocks noChangeAspect="1"/>
            </p:cNvPicPr>
            <p:nvPr/>
          </p:nvPicPr>
          <p:blipFill rotWithShape="1">
            <a:blip r:embed="rId8"/>
            <a:srcRect l="9858" t="34691" r="33090" b="9066"/>
            <a:stretch/>
          </p:blipFill>
          <p:spPr>
            <a:xfrm>
              <a:off x="686803" y="1420995"/>
              <a:ext cx="7364571" cy="4634243"/>
            </a:xfrm>
            <a:prstGeom prst="rect">
              <a:avLst/>
            </a:prstGeom>
          </p:spPr>
        </p:pic>
        <p:pic>
          <p:nvPicPr>
            <p:cNvPr id="19" name="Graphic 18">
              <a:extLst>
                <a:ext uri="{FF2B5EF4-FFF2-40B4-BE49-F238E27FC236}">
                  <a16:creationId xmlns:a16="http://schemas.microsoft.com/office/drawing/2014/main" id="{292FDE86-10DA-B0C4-A806-A508C9A619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3950" y="1791273"/>
              <a:ext cx="3337699" cy="4323397"/>
            </a:xfrm>
            <a:prstGeom prst="rect">
              <a:avLst/>
            </a:prstGeom>
          </p:spPr>
        </p:pic>
        <p:pic>
          <p:nvPicPr>
            <p:cNvPr id="20" name="Picture 19">
              <a:hlinkClick r:id="rId5"/>
              <a:extLst>
                <a:ext uri="{FF2B5EF4-FFF2-40B4-BE49-F238E27FC236}">
                  <a16:creationId xmlns:a16="http://schemas.microsoft.com/office/drawing/2014/main" id="{C7B1E443-1969-B5AD-9489-1A335C0C4BBF}"/>
                </a:ext>
              </a:extLst>
            </p:cNvPr>
            <p:cNvPicPr>
              <a:picLocks noChangeAspect="1"/>
            </p:cNvPicPr>
            <p:nvPr/>
          </p:nvPicPr>
          <p:blipFill rotWithShape="1">
            <a:blip r:embed="rId9"/>
            <a:srcRect l="67246" t="21007" r="16237" b="38277"/>
            <a:stretch/>
          </p:blipFill>
          <p:spPr>
            <a:xfrm>
              <a:off x="8082555" y="1434657"/>
              <a:ext cx="3583158" cy="4679136"/>
            </a:xfrm>
            <a:prstGeom prst="rect">
              <a:avLst/>
            </a:prstGeom>
          </p:spPr>
        </p:pic>
        <p:sp>
          <p:nvSpPr>
            <p:cNvPr id="21" name="TextBox 20">
              <a:extLst>
                <a:ext uri="{FF2B5EF4-FFF2-40B4-BE49-F238E27FC236}">
                  <a16:creationId xmlns:a16="http://schemas.microsoft.com/office/drawing/2014/main" id="{F5AD8B25-F361-DA87-B398-AE99B4D2F0A6}"/>
                </a:ext>
              </a:extLst>
            </p:cNvPr>
            <p:cNvSpPr txBox="1"/>
            <p:nvPr/>
          </p:nvSpPr>
          <p:spPr>
            <a:xfrm>
              <a:off x="717984" y="1116576"/>
              <a:ext cx="10949123" cy="369332"/>
            </a:xfrm>
            <a:prstGeom prst="rect">
              <a:avLst/>
            </a:prstGeom>
            <a:solidFill>
              <a:srgbClr val="004C97"/>
            </a:solidFill>
          </p:spPr>
          <p:txBody>
            <a:bodyPr wrap="square" rtlCol="0">
              <a:spAutoFit/>
            </a:bodyPr>
            <a:lstStyle/>
            <a:p>
              <a:r>
                <a:rPr lang="en-US" b="1" dirty="0">
                  <a:solidFill>
                    <a:schemeClr val="bg1"/>
                  </a:solidFill>
                </a:rPr>
                <a:t>DBE DIRECTORY MAP						LEGEND</a:t>
              </a:r>
            </a:p>
          </p:txBody>
        </p:sp>
      </p:grpSp>
      <p:pic>
        <p:nvPicPr>
          <p:cNvPr id="26" name="Audio 25">
            <a:hlinkClick r:id="" action="ppaction://media"/>
            <a:extLst>
              <a:ext uri="{FF2B5EF4-FFF2-40B4-BE49-F238E27FC236}">
                <a16:creationId xmlns:a16="http://schemas.microsoft.com/office/drawing/2014/main" id="{6755751D-5FF8-C008-7F38-BB8F3512E75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63216038"/>
      </p:ext>
    </p:extLst>
  </p:cSld>
  <p:clrMapOvr>
    <a:masterClrMapping/>
  </p:clrMapOvr>
  <p:transition spd="slow" advTm="4661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par>
                          <p:cTn id="7" fill="hold">
                            <p:stCondLst>
                              <p:cond delay="0"/>
                            </p:stCondLst>
                            <p:childTnLst>
                              <p:par>
                                <p:cTn id="8" presetID="10" presetClass="exit" presetSubtype="0" fill="hold" nodeType="afterEffect">
                                  <p:stCondLst>
                                    <p:cond delay="10000"/>
                                  </p:stCondLst>
                                  <p:childTnLst>
                                    <p:animEffect transition="out" filter="fade">
                                      <p:cBhvr>
                                        <p:cTn id="9" dur="5000"/>
                                        <p:tgtEl>
                                          <p:spTgt spid="16"/>
                                        </p:tgtEl>
                                      </p:cBhvr>
                                    </p:animEffect>
                                    <p:set>
                                      <p:cBhvr>
                                        <p:cTn id="10" dur="1" fill="hold">
                                          <p:stCondLst>
                                            <p:cond delay="4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53632" y="655023"/>
            <a:ext cx="11179376" cy="1000125"/>
          </a:xfrm>
        </p:spPr>
        <p:txBody>
          <a:bodyPr>
            <a:noAutofit/>
          </a:bodyPr>
          <a:lstStyle/>
          <a:p>
            <a:pPr>
              <a:defRPr/>
            </a:pPr>
            <a:r>
              <a:rPr lang="en-US" b="1" u="sng" spc="300" dirty="0">
                <a:solidFill>
                  <a:srgbClr val="004C97"/>
                </a:solidFill>
                <a:latin typeface="+mn-lt"/>
              </a:rPr>
              <a:t>DBE SUPPORT SERVICES					</a:t>
            </a:r>
            <a:br>
              <a:rPr lang="en-US" b="1" dirty="0">
                <a:latin typeface="+mn-lt"/>
              </a:rPr>
            </a:br>
            <a:r>
              <a:rPr lang="en-US" sz="3600" b="1" spc="300" dirty="0">
                <a:solidFill>
                  <a:srgbClr val="C00000"/>
                </a:solidFill>
                <a:latin typeface="+mn-lt"/>
              </a:rPr>
              <a:t>Dedicated Programs </a:t>
            </a:r>
            <a:r>
              <a:rPr lang="en-US" sz="3200" i="1" spc="300" dirty="0">
                <a:solidFill>
                  <a:srgbClr val="C00000"/>
                </a:solidFill>
                <a:latin typeface="+mn-lt"/>
              </a:rPr>
              <a:t>for Sustainability and Success</a:t>
            </a:r>
            <a:br>
              <a:rPr lang="en-US" sz="4400" b="1" i="1" u="sng" spc="300" dirty="0">
                <a:solidFill>
                  <a:srgbClr val="C00000"/>
                </a:solidFill>
              </a:rPr>
            </a:br>
            <a:endParaRPr lang="en-US" b="1" dirty="0">
              <a:latin typeface="+mn-lt"/>
            </a:endParaRPr>
          </a:p>
        </p:txBody>
      </p:sp>
      <p:sp>
        <p:nvSpPr>
          <p:cNvPr id="6" name="Rectangle 3">
            <a:extLst>
              <a:ext uri="{FF2B5EF4-FFF2-40B4-BE49-F238E27FC236}">
                <a16:creationId xmlns:a16="http://schemas.microsoft.com/office/drawing/2014/main" id="{7F3589C5-EFD1-4AED-81BC-4BA807A87E66}"/>
              </a:ext>
            </a:extLst>
          </p:cNvPr>
          <p:cNvSpPr>
            <a:spLocks noGrp="1" noChangeArrowheads="1"/>
          </p:cNvSpPr>
          <p:nvPr/>
        </p:nvSpPr>
        <p:spPr bwMode="auto">
          <a:xfrm>
            <a:off x="358992" y="1796050"/>
            <a:ext cx="11474016" cy="3962400"/>
          </a:xfrm>
          <a:prstGeom prst="rect">
            <a:avLst/>
          </a:prstGeom>
          <a:noFill/>
          <a:ln w="9525">
            <a:noFill/>
            <a:miter lim="800000"/>
            <a:headEnd/>
            <a:tailEnd/>
          </a:ln>
        </p:spPr>
        <p:txBody>
          <a:bodyPr/>
          <a:lstStyle/>
          <a:p>
            <a:pPr lvl="1" eaLnBrk="0" hangingPunct="0">
              <a:lnSpc>
                <a:spcPct val="150000"/>
              </a:lnSpc>
              <a:buClr>
                <a:schemeClr val="accent1"/>
              </a:buClr>
              <a:buSzPts val="2200"/>
            </a:pPr>
            <a:r>
              <a:rPr lang="en-US" sz="3200" dirty="0"/>
              <a:t>DBE Program Implementation </a:t>
            </a:r>
            <a:r>
              <a:rPr lang="en-US" sz="3200" dirty="0">
                <a:solidFill>
                  <a:schemeClr val="accent5"/>
                </a:solidFill>
                <a:hlinkClick r:id="rId5">
                  <a:extLst>
                    <a:ext uri="{A12FA001-AC4F-418D-AE19-62706E023703}">
                      <ahyp:hlinkClr xmlns:ahyp="http://schemas.microsoft.com/office/drawing/2018/hyperlinkcolor" val="tx"/>
                    </a:ext>
                  </a:extLst>
                </a:hlinkClick>
              </a:rPr>
              <a:t>ASP 3</a:t>
            </a:r>
            <a:endParaRPr lang="en-US" sz="3200" dirty="0">
              <a:solidFill>
                <a:schemeClr val="accent5"/>
              </a:solidFill>
            </a:endParaRPr>
          </a:p>
          <a:p>
            <a:pPr lvl="1" eaLnBrk="0" hangingPunct="0">
              <a:lnSpc>
                <a:spcPct val="150000"/>
              </a:lnSpc>
              <a:buClr>
                <a:schemeClr val="accent1"/>
              </a:buClr>
              <a:buSzPts val="2200"/>
            </a:pPr>
            <a:r>
              <a:rPr lang="en-US" sz="3200" dirty="0"/>
              <a:t>Prompt Payment- </a:t>
            </a:r>
            <a:r>
              <a:rPr lang="en-US" sz="3200" dirty="0">
                <a:hlinkClick r:id="rId6"/>
              </a:rPr>
              <a:t>ASP 7</a:t>
            </a:r>
            <a:endParaRPr lang="en-US" sz="3200" dirty="0"/>
          </a:p>
          <a:p>
            <a:pPr lvl="1" eaLnBrk="0" hangingPunct="0">
              <a:lnSpc>
                <a:spcPct val="150000"/>
              </a:lnSpc>
              <a:buClr>
                <a:schemeClr val="accent1"/>
              </a:buClr>
              <a:buSzPts val="2200"/>
            </a:pPr>
            <a:r>
              <a:rPr lang="en-US" sz="3200" dirty="0"/>
              <a:t>Contractor Payments – </a:t>
            </a:r>
            <a:r>
              <a:rPr lang="en-US" sz="3200" dirty="0">
                <a:hlinkClick r:id="rId7"/>
              </a:rPr>
              <a:t>CMM 236</a:t>
            </a:r>
            <a:endParaRPr lang="en-US" sz="3200" dirty="0"/>
          </a:p>
          <a:p>
            <a:pPr lvl="1" eaLnBrk="0" hangingPunct="0">
              <a:lnSpc>
                <a:spcPct val="150000"/>
              </a:lnSpc>
              <a:buClr>
                <a:schemeClr val="accent1"/>
              </a:buClr>
              <a:buSzPts val="2200"/>
            </a:pPr>
            <a:r>
              <a:rPr lang="en-US" sz="3200" dirty="0"/>
              <a:t>Performance Monitoring</a:t>
            </a:r>
          </a:p>
          <a:p>
            <a:pPr lvl="1" eaLnBrk="0" hangingPunct="0">
              <a:lnSpc>
                <a:spcPct val="150000"/>
              </a:lnSpc>
              <a:buClr>
                <a:schemeClr val="accent1"/>
              </a:buClr>
              <a:buSzPts val="2200"/>
            </a:pPr>
            <a:r>
              <a:rPr lang="en-US" sz="3200" dirty="0">
                <a:solidFill>
                  <a:srgbClr val="C00000"/>
                </a:solidFill>
                <a:cs typeface="Calibri" panose="020F0502020204030204"/>
                <a:hlinkClick r:id="rId8">
                  <a:extLst>
                    <a:ext uri="{A12FA001-AC4F-418D-AE19-62706E023703}">
                      <ahyp:hlinkClr xmlns:ahyp="http://schemas.microsoft.com/office/drawing/2018/hyperlinkcolor" val="tx"/>
                    </a:ext>
                  </a:extLst>
                </a:hlinkClick>
              </a:rPr>
              <a:t>DBE Program Webpages</a:t>
            </a:r>
            <a:endParaRPr lang="en-US" sz="3200" dirty="0">
              <a:solidFill>
                <a:srgbClr val="C00000"/>
              </a:solidFill>
              <a:cs typeface="Calibri" panose="020F0502020204030204"/>
            </a:endParaRPr>
          </a:p>
          <a:p>
            <a:pPr lvl="3" eaLnBrk="0" hangingPunct="0">
              <a:lnSpc>
                <a:spcPct val="150000"/>
              </a:lnSpc>
              <a:buClr>
                <a:schemeClr val="accent1"/>
              </a:buClr>
              <a:buSzPts val="2200"/>
            </a:pPr>
            <a:endParaRPr lang="en-US" sz="3600" b="1" dirty="0">
              <a:latin typeface="Arial" charset="0"/>
            </a:endParaRPr>
          </a:p>
        </p:txBody>
      </p:sp>
      <p:pic>
        <p:nvPicPr>
          <p:cNvPr id="103436" name="Audio 103435">
            <a:hlinkClick r:id="" action="ppaction://media"/>
            <a:extLst>
              <a:ext uri="{FF2B5EF4-FFF2-40B4-BE49-F238E27FC236}">
                <a16:creationId xmlns:a16="http://schemas.microsoft.com/office/drawing/2014/main" id="{F78315D3-D402-BB87-9858-D5A66543BEF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pic>
        <p:nvPicPr>
          <p:cNvPr id="3" name="Picture 2" descr="Text, letter&#10;&#10;Description automatically generated">
            <a:extLst>
              <a:ext uri="{FF2B5EF4-FFF2-40B4-BE49-F238E27FC236}">
                <a16:creationId xmlns:a16="http://schemas.microsoft.com/office/drawing/2014/main" id="{33B81CDD-A831-42C9-6EB3-7D5FC2A07F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75085" y="2047875"/>
            <a:ext cx="3142817" cy="4067175"/>
          </a:xfrm>
          <a:prstGeom prst="rect">
            <a:avLst/>
          </a:prstGeom>
        </p:spPr>
      </p:pic>
      <p:pic>
        <p:nvPicPr>
          <p:cNvPr id="5" name="Picture 4" descr="A picture containing text&#10;&#10;Description automatically generated">
            <a:hlinkClick r:id="rId8"/>
            <a:extLst>
              <a:ext uri="{FF2B5EF4-FFF2-40B4-BE49-F238E27FC236}">
                <a16:creationId xmlns:a16="http://schemas.microsoft.com/office/drawing/2014/main" id="{42DA916F-4E33-0C69-5143-509517CD110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0674" b="5287"/>
          <a:stretch/>
        </p:blipFill>
        <p:spPr>
          <a:xfrm>
            <a:off x="8157426" y="1877426"/>
            <a:ext cx="3460476" cy="4237624"/>
          </a:xfrm>
          <a:prstGeom prst="rect">
            <a:avLst/>
          </a:prstGeom>
          <a:ln>
            <a:noFill/>
          </a:ln>
          <a:effectLst/>
        </p:spPr>
      </p:pic>
    </p:spTree>
    <p:extLst>
      <p:ext uri="{BB962C8B-B14F-4D97-AF65-F5344CB8AC3E}">
        <p14:creationId xmlns:p14="http://schemas.microsoft.com/office/powerpoint/2010/main" val="760725605"/>
      </p:ext>
    </p:extLst>
  </p:cSld>
  <p:clrMapOvr>
    <a:masterClrMapping/>
  </p:clrMapOvr>
  <p:transition spd="slow" advTm="6197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436"/>
                                        </p:tgtEl>
                                      </p:cBhvr>
                                    </p:cmd>
                                  </p:childTnLst>
                                </p:cTn>
                              </p:par>
                            </p:childTnLst>
                          </p:cTn>
                        </p:par>
                        <p:par>
                          <p:cTn id="7" fill="hold">
                            <p:stCondLst>
                              <p:cond delay="1"/>
                            </p:stCondLst>
                            <p:childTnLst>
                              <p:par>
                                <p:cTn id="8" presetID="42" presetClass="entr" presetSubtype="0" fill="hold" nodeType="afterEffect">
                                  <p:stCondLst>
                                    <p:cond delay="50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0"/>
                                        <p:tgtEl>
                                          <p:spTgt spid="5"/>
                                        </p:tgtEl>
                                      </p:cBhvr>
                                    </p:animEffect>
                                    <p:anim calcmode="lin" valueType="num">
                                      <p:cBhvr>
                                        <p:cTn id="11" dur="3000" fill="hold"/>
                                        <p:tgtEl>
                                          <p:spTgt spid="5"/>
                                        </p:tgtEl>
                                        <p:attrNameLst>
                                          <p:attrName>ppt_x</p:attrName>
                                        </p:attrNameLst>
                                      </p:cBhvr>
                                      <p:tavLst>
                                        <p:tav tm="0">
                                          <p:val>
                                            <p:strVal val="#ppt_x"/>
                                          </p:val>
                                        </p:tav>
                                        <p:tav tm="100000">
                                          <p:val>
                                            <p:strVal val="#ppt_x"/>
                                          </p:val>
                                        </p:tav>
                                      </p:tavLst>
                                    </p:anim>
                                    <p:anim calcmode="lin" valueType="num">
                                      <p:cBhvr>
                                        <p:cTn id="12"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343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53632" y="599487"/>
            <a:ext cx="11179376" cy="1000125"/>
          </a:xfrm>
        </p:spPr>
        <p:txBody>
          <a:bodyPr>
            <a:noAutofit/>
          </a:bodyPr>
          <a:lstStyle/>
          <a:p>
            <a:pPr>
              <a:defRPr/>
            </a:pPr>
            <a:r>
              <a:rPr lang="en-US" b="1" u="sng" spc="300" dirty="0">
                <a:solidFill>
                  <a:srgbClr val="004C97"/>
                </a:solidFill>
                <a:latin typeface="+mn-lt"/>
              </a:rPr>
              <a:t>DBE SUPPORT SERVICES					</a:t>
            </a:r>
            <a:br>
              <a:rPr lang="en-US" b="1" dirty="0">
                <a:latin typeface="+mn-lt"/>
              </a:rPr>
            </a:br>
            <a:r>
              <a:rPr lang="en-US" sz="3600" b="1" spc="300" dirty="0">
                <a:solidFill>
                  <a:srgbClr val="C00000"/>
                </a:solidFill>
                <a:latin typeface="+mn-lt"/>
              </a:rPr>
              <a:t>Management and Technical Assistance</a:t>
            </a:r>
            <a:br>
              <a:rPr lang="en-US" sz="3600" i="1" spc="300" dirty="0">
                <a:solidFill>
                  <a:srgbClr val="C00000"/>
                </a:solidFill>
                <a:latin typeface="+mn-lt"/>
                <a:hlinkClick r:id="rId5">
                  <a:extLst>
                    <a:ext uri="{A12FA001-AC4F-418D-AE19-62706E023703}">
                      <ahyp:hlinkClr xmlns:ahyp="http://schemas.microsoft.com/office/drawing/2018/hyperlinkcolor" val="tx"/>
                    </a:ext>
                  </a:extLst>
                </a:hlinkClick>
              </a:rPr>
            </a:br>
            <a:endParaRPr lang="en-US" sz="3600" i="1" spc="300" dirty="0">
              <a:solidFill>
                <a:srgbClr val="C00000"/>
              </a:solidFill>
              <a:latin typeface="+mn-lt"/>
            </a:endParaRPr>
          </a:p>
        </p:txBody>
      </p:sp>
      <p:sp>
        <p:nvSpPr>
          <p:cNvPr id="6" name="Rectangle 3">
            <a:extLst>
              <a:ext uri="{FF2B5EF4-FFF2-40B4-BE49-F238E27FC236}">
                <a16:creationId xmlns:a16="http://schemas.microsoft.com/office/drawing/2014/main" id="{7F3589C5-EFD1-4AED-81BC-4BA807A87E66}"/>
              </a:ext>
            </a:extLst>
          </p:cNvPr>
          <p:cNvSpPr>
            <a:spLocks noGrp="1" noChangeArrowheads="1"/>
          </p:cNvSpPr>
          <p:nvPr/>
        </p:nvSpPr>
        <p:spPr bwMode="auto">
          <a:xfrm>
            <a:off x="1098146" y="2036725"/>
            <a:ext cx="4130212" cy="3962400"/>
          </a:xfrm>
          <a:prstGeom prst="rect">
            <a:avLst/>
          </a:prstGeom>
          <a:noFill/>
          <a:ln w="9525">
            <a:noFill/>
            <a:miter lim="800000"/>
            <a:headEnd/>
            <a:tailEnd/>
          </a:ln>
        </p:spPr>
        <p:txBody>
          <a:bodyPr/>
          <a:lstStyle/>
          <a:p>
            <a:pPr eaLnBrk="0" hangingPunct="0">
              <a:lnSpc>
                <a:spcPct val="150000"/>
              </a:lnSpc>
              <a:buClr>
                <a:schemeClr val="accent1"/>
              </a:buClr>
              <a:buSzPts val="2200"/>
            </a:pPr>
            <a:r>
              <a:rPr lang="en-US" sz="2800" dirty="0">
                <a:solidFill>
                  <a:srgbClr val="004C97"/>
                </a:solidFill>
                <a:hlinkClick r:id="rId6">
                  <a:extLst>
                    <a:ext uri="{A12FA001-AC4F-418D-AE19-62706E023703}">
                      <ahyp:hlinkClr xmlns:ahyp="http://schemas.microsoft.com/office/drawing/2018/hyperlinkcolor" val="tx"/>
                    </a:ext>
                  </a:extLst>
                </a:hlinkClick>
              </a:rPr>
              <a:t>Assessment</a:t>
            </a:r>
            <a:endParaRPr lang="en-US" sz="2800" dirty="0">
              <a:solidFill>
                <a:srgbClr val="004C97"/>
              </a:solidFill>
            </a:endParaRPr>
          </a:p>
          <a:p>
            <a:pPr eaLnBrk="0" hangingPunct="0">
              <a:lnSpc>
                <a:spcPct val="150000"/>
              </a:lnSpc>
              <a:buClr>
                <a:schemeClr val="accent1"/>
              </a:buClr>
              <a:buSzPts val="2200"/>
            </a:pPr>
            <a:r>
              <a:rPr lang="en-US" sz="2800" dirty="0"/>
              <a:t>QuickBooks</a:t>
            </a:r>
          </a:p>
          <a:p>
            <a:pPr eaLnBrk="0" hangingPunct="0">
              <a:lnSpc>
                <a:spcPct val="150000"/>
              </a:lnSpc>
              <a:buClr>
                <a:schemeClr val="accent1"/>
              </a:buClr>
              <a:buSzPts val="2200"/>
            </a:pPr>
            <a:r>
              <a:rPr lang="en-US" sz="2800" dirty="0"/>
              <a:t>Certified Payroll</a:t>
            </a:r>
          </a:p>
          <a:p>
            <a:pPr eaLnBrk="0" hangingPunct="0">
              <a:lnSpc>
                <a:spcPct val="150000"/>
              </a:lnSpc>
              <a:buClr>
                <a:schemeClr val="accent1"/>
              </a:buClr>
              <a:buSzPts val="2200"/>
            </a:pPr>
            <a:r>
              <a:rPr lang="en-US" sz="2800" u="sng" dirty="0">
                <a:solidFill>
                  <a:srgbClr val="004C97"/>
                </a:solidFill>
              </a:rPr>
              <a:t>SBN Account</a:t>
            </a:r>
          </a:p>
          <a:p>
            <a:pPr eaLnBrk="0" hangingPunct="0">
              <a:lnSpc>
                <a:spcPct val="150000"/>
              </a:lnSpc>
              <a:buClr>
                <a:schemeClr val="accent1"/>
              </a:buClr>
              <a:buSzPts val="2200"/>
            </a:pPr>
            <a:r>
              <a:rPr lang="en-US" sz="2800" u="sng" dirty="0">
                <a:solidFill>
                  <a:srgbClr val="004C97"/>
                </a:solidFill>
                <a:hlinkClick r:id="rId7">
                  <a:extLst>
                    <a:ext uri="{A12FA001-AC4F-418D-AE19-62706E023703}">
                      <ahyp:hlinkClr xmlns:ahyp="http://schemas.microsoft.com/office/drawing/2018/hyperlinkcolor" val="tx"/>
                    </a:ext>
                  </a:extLst>
                </a:hlinkClick>
              </a:rPr>
              <a:t>Workshops</a:t>
            </a:r>
            <a:endParaRPr lang="en-US" sz="2800" u="sng" dirty="0">
              <a:solidFill>
                <a:srgbClr val="004C97"/>
              </a:solidFill>
            </a:endParaRPr>
          </a:p>
          <a:p>
            <a:pPr eaLnBrk="0" hangingPunct="0">
              <a:lnSpc>
                <a:spcPct val="140000"/>
              </a:lnSpc>
              <a:buClr>
                <a:schemeClr val="accent1"/>
              </a:buClr>
              <a:buSzPts val="2200"/>
              <a:buFont typeface="Wingdings" pitchFamily="2" charset="2"/>
              <a:buNone/>
            </a:pPr>
            <a:endParaRPr lang="en-US" sz="2000" b="1" dirty="0">
              <a:latin typeface="Arial" charset="0"/>
            </a:endParaRPr>
          </a:p>
        </p:txBody>
      </p:sp>
      <p:sp>
        <p:nvSpPr>
          <p:cNvPr id="3" name="TextBox 2">
            <a:extLst>
              <a:ext uri="{FF2B5EF4-FFF2-40B4-BE49-F238E27FC236}">
                <a16:creationId xmlns:a16="http://schemas.microsoft.com/office/drawing/2014/main" id="{69E10FF3-7DA8-78C4-4593-B14CF2CD91BF}"/>
              </a:ext>
            </a:extLst>
          </p:cNvPr>
          <p:cNvSpPr txBox="1"/>
          <p:nvPr/>
        </p:nvSpPr>
        <p:spPr>
          <a:xfrm>
            <a:off x="3880777" y="2036725"/>
            <a:ext cx="6107986" cy="3257174"/>
          </a:xfrm>
          <a:prstGeom prst="rect">
            <a:avLst/>
          </a:prstGeom>
          <a:noFill/>
        </p:spPr>
        <p:txBody>
          <a:bodyPr wrap="square">
            <a:spAutoFit/>
          </a:bodyPr>
          <a:lstStyle/>
          <a:p>
            <a:pPr eaLnBrk="0" hangingPunct="0">
              <a:lnSpc>
                <a:spcPct val="150000"/>
              </a:lnSpc>
              <a:buClr>
                <a:schemeClr val="accent1"/>
              </a:buClr>
              <a:buSzPts val="2200"/>
            </a:pPr>
            <a:r>
              <a:rPr lang="en-US" sz="2800" dirty="0">
                <a:solidFill>
                  <a:srgbClr val="004C97"/>
                </a:solidFill>
                <a:hlinkClick r:id="rId8">
                  <a:extLst>
                    <a:ext uri="{A12FA001-AC4F-418D-AE19-62706E023703}">
                      <ahyp:hlinkClr xmlns:ahyp="http://schemas.microsoft.com/office/drawing/2018/hyperlinkcolor" val="tx"/>
                    </a:ext>
                  </a:extLst>
                </a:hlinkClick>
              </a:rPr>
              <a:t>Certification</a:t>
            </a:r>
            <a:endParaRPr lang="en-US" sz="2800" dirty="0">
              <a:solidFill>
                <a:srgbClr val="004C97"/>
              </a:solidFill>
            </a:endParaRPr>
          </a:p>
          <a:p>
            <a:pPr eaLnBrk="0" hangingPunct="0">
              <a:lnSpc>
                <a:spcPct val="150000"/>
              </a:lnSpc>
              <a:buClr>
                <a:schemeClr val="accent1"/>
              </a:buClr>
              <a:buSzPts val="2200"/>
            </a:pPr>
            <a:r>
              <a:rPr lang="en-US" sz="2800" dirty="0"/>
              <a:t>Estimating and Quotes</a:t>
            </a:r>
          </a:p>
          <a:p>
            <a:pPr eaLnBrk="0" hangingPunct="0">
              <a:lnSpc>
                <a:spcPct val="150000"/>
              </a:lnSpc>
              <a:buClr>
                <a:schemeClr val="accent1"/>
              </a:buClr>
              <a:buSzPts val="2200"/>
            </a:pPr>
            <a:r>
              <a:rPr lang="en-US" sz="2800" dirty="0"/>
              <a:t>Contract Reviews</a:t>
            </a:r>
          </a:p>
          <a:p>
            <a:pPr eaLnBrk="0" hangingPunct="0">
              <a:lnSpc>
                <a:spcPct val="150000"/>
              </a:lnSpc>
              <a:buClr>
                <a:schemeClr val="accent1"/>
              </a:buClr>
              <a:buSzPts val="2200"/>
            </a:pPr>
            <a:r>
              <a:rPr lang="en-US" sz="2800" dirty="0">
                <a:solidFill>
                  <a:srgbClr val="0563C1"/>
                </a:solidFill>
                <a:hlinkClick r:id="rId9">
                  <a:extLst>
                    <a:ext uri="{A12FA001-AC4F-418D-AE19-62706E023703}">
                      <ahyp:hlinkClr xmlns:ahyp="http://schemas.microsoft.com/office/drawing/2018/hyperlinkcolor" val="tx"/>
                    </a:ext>
                  </a:extLst>
                </a:hlinkClick>
              </a:rPr>
              <a:t>Capability </a:t>
            </a:r>
            <a:r>
              <a:rPr lang="en-US" sz="2800" dirty="0">
                <a:solidFill>
                  <a:srgbClr val="004C97"/>
                </a:solidFill>
                <a:hlinkClick r:id="rId9">
                  <a:extLst>
                    <a:ext uri="{A12FA001-AC4F-418D-AE19-62706E023703}">
                      <ahyp:hlinkClr xmlns:ahyp="http://schemas.microsoft.com/office/drawing/2018/hyperlinkcolor" val="tx"/>
                    </a:ext>
                  </a:extLst>
                </a:hlinkClick>
              </a:rPr>
              <a:t>Statements</a:t>
            </a:r>
            <a:endParaRPr lang="en-US" sz="2800" dirty="0">
              <a:solidFill>
                <a:srgbClr val="004C97"/>
              </a:solidFill>
            </a:endParaRPr>
          </a:p>
          <a:p>
            <a:pPr eaLnBrk="0" hangingPunct="0">
              <a:lnSpc>
                <a:spcPct val="150000"/>
              </a:lnSpc>
              <a:buClr>
                <a:schemeClr val="accent1"/>
              </a:buClr>
              <a:buSzPts val="2200"/>
            </a:pPr>
            <a:r>
              <a:rPr lang="en-US" sz="2800" dirty="0">
                <a:solidFill>
                  <a:srgbClr val="004C97"/>
                </a:solidFill>
                <a:hlinkClick r:id="rId10">
                  <a:extLst>
                    <a:ext uri="{A12FA001-AC4F-418D-AE19-62706E023703}">
                      <ahyp:hlinkClr xmlns:ahyp="http://schemas.microsoft.com/office/drawing/2018/hyperlinkcolor" val="tx"/>
                    </a:ext>
                  </a:extLst>
                </a:hlinkClick>
              </a:rPr>
              <a:t>Trucking</a:t>
            </a:r>
            <a:endParaRPr lang="en-US" sz="2800" dirty="0">
              <a:solidFill>
                <a:srgbClr val="004C97"/>
              </a:solidFill>
            </a:endParaRPr>
          </a:p>
        </p:txBody>
      </p:sp>
      <p:pic>
        <p:nvPicPr>
          <p:cNvPr id="4" name="Picture 3" descr="Text, timeline&#10;&#10;Description automatically generated">
            <a:extLst>
              <a:ext uri="{FF2B5EF4-FFF2-40B4-BE49-F238E27FC236}">
                <a16:creationId xmlns:a16="http://schemas.microsoft.com/office/drawing/2014/main" id="{33784532-E2EB-A31A-2B73-9F7E1E0BD8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88560" y="1771650"/>
            <a:ext cx="3475916" cy="4227475"/>
          </a:xfrm>
          <a:prstGeom prst="rect">
            <a:avLst/>
          </a:prstGeom>
        </p:spPr>
      </p:pic>
      <p:pic>
        <p:nvPicPr>
          <p:cNvPr id="103427" name="Audio 103426">
            <a:hlinkClick r:id="" action="ppaction://media"/>
            <a:extLst>
              <a:ext uri="{FF2B5EF4-FFF2-40B4-BE49-F238E27FC236}">
                <a16:creationId xmlns:a16="http://schemas.microsoft.com/office/drawing/2014/main" id="{598864CD-09D8-8A8D-73EA-BC86EB1A85A3}"/>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31482001"/>
      </p:ext>
    </p:extLst>
  </p:cSld>
  <p:clrMapOvr>
    <a:masterClrMapping/>
  </p:clrMapOvr>
  <p:transition spd="slow" advTm="4546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4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342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53632" y="655023"/>
            <a:ext cx="11179376" cy="1000125"/>
          </a:xfrm>
        </p:spPr>
        <p:txBody>
          <a:bodyPr>
            <a:noAutofit/>
          </a:bodyPr>
          <a:lstStyle/>
          <a:p>
            <a:pPr>
              <a:defRPr/>
            </a:pPr>
            <a:r>
              <a:rPr lang="en-US" b="1" u="sng" spc="300" dirty="0">
                <a:solidFill>
                  <a:srgbClr val="0563C1"/>
                </a:solidFill>
                <a:latin typeface="+mn-lt"/>
                <a:hlinkClick r:id="rId5">
                  <a:extLst>
                    <a:ext uri="{A12FA001-AC4F-418D-AE19-62706E023703}">
                      <ahyp:hlinkClr xmlns:ahyp="http://schemas.microsoft.com/office/drawing/2018/hyperlinkcolor" val="tx"/>
                    </a:ext>
                  </a:extLst>
                </a:hlinkClick>
              </a:rPr>
              <a:t>DBE SUPPORT SERVICES						</a:t>
            </a:r>
            <a:br>
              <a:rPr lang="en-US" b="1" spc="300" dirty="0">
                <a:solidFill>
                  <a:srgbClr val="0563C1"/>
                </a:solidFill>
                <a:latin typeface="+mn-lt"/>
                <a:hlinkClick r:id="rId5">
                  <a:extLst>
                    <a:ext uri="{A12FA001-AC4F-418D-AE19-62706E023703}">
                      <ahyp:hlinkClr xmlns:ahyp="http://schemas.microsoft.com/office/drawing/2018/hyperlinkcolor" val="tx"/>
                    </a:ext>
                  </a:extLst>
                </a:hlinkClick>
              </a:rPr>
            </a:br>
            <a:endParaRPr lang="en-US" sz="3200" i="1" dirty="0">
              <a:solidFill>
                <a:srgbClr val="0563C1"/>
              </a:solidFill>
              <a:latin typeface="+mn-lt"/>
              <a:hlinkClick r:id="rId5">
                <a:extLst>
                  <a:ext uri="{A12FA001-AC4F-418D-AE19-62706E023703}">
                    <ahyp:hlinkClr xmlns:ahyp="http://schemas.microsoft.com/office/drawing/2018/hyperlinkcolor" val="tx"/>
                  </a:ext>
                </a:extLst>
              </a:hlinkClick>
            </a:endParaRPr>
          </a:p>
        </p:txBody>
      </p:sp>
      <p:sp>
        <p:nvSpPr>
          <p:cNvPr id="4" name="TextBox 3">
            <a:extLst>
              <a:ext uri="{FF2B5EF4-FFF2-40B4-BE49-F238E27FC236}">
                <a16:creationId xmlns:a16="http://schemas.microsoft.com/office/drawing/2014/main" id="{04741A27-B417-69D3-0C60-4ED5F79A01AC}"/>
              </a:ext>
            </a:extLst>
          </p:cNvPr>
          <p:cNvSpPr txBox="1"/>
          <p:nvPr/>
        </p:nvSpPr>
        <p:spPr>
          <a:xfrm>
            <a:off x="653632" y="1290549"/>
            <a:ext cx="9754090" cy="584775"/>
          </a:xfrm>
          <a:prstGeom prst="rect">
            <a:avLst/>
          </a:prstGeom>
          <a:noFill/>
        </p:spPr>
        <p:txBody>
          <a:bodyPr wrap="square" rtlCol="0">
            <a:spAutoFit/>
          </a:bodyPr>
          <a:lstStyle/>
          <a:p>
            <a:r>
              <a:rPr lang="en-US" sz="3200" b="1" spc="300" dirty="0">
                <a:solidFill>
                  <a:srgbClr val="C00000"/>
                </a:solidFill>
              </a:rPr>
              <a:t>DBE Forms and Information</a:t>
            </a:r>
          </a:p>
        </p:txBody>
      </p:sp>
      <p:sp>
        <p:nvSpPr>
          <p:cNvPr id="12" name="TextBox 11">
            <a:extLst>
              <a:ext uri="{FF2B5EF4-FFF2-40B4-BE49-F238E27FC236}">
                <a16:creationId xmlns:a16="http://schemas.microsoft.com/office/drawing/2014/main" id="{58AC9307-FBB1-9272-E53A-1D62A8F52B46}"/>
              </a:ext>
            </a:extLst>
          </p:cNvPr>
          <p:cNvSpPr txBox="1"/>
          <p:nvPr/>
        </p:nvSpPr>
        <p:spPr>
          <a:xfrm>
            <a:off x="729832" y="2243464"/>
            <a:ext cx="5585243" cy="3600986"/>
          </a:xfrm>
          <a:prstGeom prst="rect">
            <a:avLst/>
          </a:prstGeom>
          <a:noFill/>
        </p:spPr>
        <p:txBody>
          <a:bodyPr wrap="square">
            <a:spAutoFit/>
          </a:bodyPr>
          <a:lstStyle/>
          <a:p>
            <a:pPr algn="l"/>
            <a:r>
              <a:rPr lang="en-US" sz="2400" b="0" i="0" dirty="0">
                <a:solidFill>
                  <a:srgbClr val="222222"/>
                </a:solidFill>
                <a:effectLst/>
              </a:rPr>
              <a:t>​</a:t>
            </a:r>
            <a:r>
              <a:rPr lang="en-US" sz="2400" b="0" i="0" u="none" strike="noStrike" dirty="0">
                <a:solidFill>
                  <a:srgbClr val="5252FF"/>
                </a:solidFill>
                <a:effectLst/>
                <a:hlinkClick r:id="rId6"/>
              </a:rPr>
              <a:t>Monthly DBE Directory Updates</a:t>
            </a:r>
            <a:endParaRPr lang="en-US" sz="2400" b="0" i="0" u="none" strike="noStrike" dirty="0">
              <a:solidFill>
                <a:srgbClr val="5252FF"/>
              </a:solidFill>
              <a:effectLst/>
            </a:endParaRPr>
          </a:p>
          <a:p>
            <a:pPr algn="l"/>
            <a:endParaRPr lang="en-US" sz="2400" b="0" i="0" dirty="0">
              <a:solidFill>
                <a:srgbClr val="222222"/>
              </a:solidFill>
              <a:effectLst/>
            </a:endParaRPr>
          </a:p>
          <a:p>
            <a:pPr algn="l"/>
            <a:r>
              <a:rPr lang="en-US" sz="2400" b="0" i="0" u="none" strike="noStrike" dirty="0">
                <a:solidFill>
                  <a:srgbClr val="5252FF"/>
                </a:solidFill>
                <a:effectLst/>
                <a:hlinkClick r:id="rId7"/>
              </a:rPr>
              <a:t>Access the Unified​ Certification​ Program (UCP) Directory​</a:t>
            </a:r>
            <a:endParaRPr lang="en-US" sz="2400" b="0" i="0" dirty="0">
              <a:solidFill>
                <a:srgbClr val="222222"/>
              </a:solidFill>
              <a:effectLst/>
            </a:endParaRPr>
          </a:p>
          <a:p>
            <a:pPr algn="l"/>
            <a:endParaRPr lang="en-US" sz="2400" b="0" i="0" dirty="0">
              <a:solidFill>
                <a:srgbClr val="00485B"/>
              </a:solidFill>
              <a:effectLst/>
            </a:endParaRPr>
          </a:p>
          <a:p>
            <a:pPr algn="l"/>
            <a:r>
              <a:rPr lang="en-US" sz="2400" b="0" i="0" u="none" strike="noStrike" dirty="0">
                <a:solidFill>
                  <a:srgbClr val="5252FF"/>
                </a:solidFill>
                <a:effectLst/>
                <a:hlinkClick r:id="rId8"/>
              </a:rPr>
              <a:t>No Change Affidavit (NCA) form</a:t>
            </a:r>
            <a:r>
              <a:rPr lang="en-US" sz="2400" b="0" i="0" dirty="0">
                <a:solidFill>
                  <a:srgbClr val="222222"/>
                </a:solidFill>
                <a:effectLst/>
              </a:rPr>
              <a:t> </a:t>
            </a:r>
          </a:p>
          <a:p>
            <a:pPr algn="l"/>
            <a:endParaRPr lang="en-US" sz="2400" b="0" i="0" dirty="0">
              <a:solidFill>
                <a:srgbClr val="00485B"/>
              </a:solidFill>
              <a:effectLst/>
            </a:endParaRPr>
          </a:p>
          <a:p>
            <a:pPr algn="l"/>
            <a:r>
              <a:rPr lang="en-US" sz="2400" b="0" i="0" u="none" strike="noStrike" dirty="0">
                <a:solidFill>
                  <a:srgbClr val="5252FF"/>
                </a:solidFill>
                <a:effectLst/>
                <a:hlinkClick r:id="rId9"/>
              </a:rPr>
              <a:t>Work Area Expansion Request</a:t>
            </a:r>
            <a:endParaRPr lang="en-US" sz="2400" b="0" i="0" u="none" strike="noStrike" dirty="0">
              <a:solidFill>
                <a:srgbClr val="5252FF"/>
              </a:solidFill>
              <a:effectLst/>
            </a:endParaRPr>
          </a:p>
          <a:p>
            <a:pPr algn="l">
              <a:buFont typeface="Arial" panose="020B0604020202020204" pitchFamily="34" charset="0"/>
              <a:buChar char="•"/>
            </a:pPr>
            <a:endParaRPr lang="en-US" b="0" i="0" dirty="0">
              <a:solidFill>
                <a:srgbClr val="222222"/>
              </a:solidFill>
              <a:effectLst/>
              <a:latin typeface="OpenSans-Regular"/>
            </a:endParaRPr>
          </a:p>
          <a:p>
            <a:pPr algn="l"/>
            <a:r>
              <a:rPr lang="en-US" b="0" i="0" dirty="0">
                <a:solidFill>
                  <a:srgbClr val="222222"/>
                </a:solidFill>
                <a:effectLst/>
                <a:latin typeface="OpenSans-Regular"/>
              </a:rPr>
              <a:t>​​</a:t>
            </a:r>
            <a:endParaRPr lang="en-US" dirty="0"/>
          </a:p>
        </p:txBody>
      </p:sp>
      <p:sp>
        <p:nvSpPr>
          <p:cNvPr id="14" name="TextBox 13">
            <a:extLst>
              <a:ext uri="{FF2B5EF4-FFF2-40B4-BE49-F238E27FC236}">
                <a16:creationId xmlns:a16="http://schemas.microsoft.com/office/drawing/2014/main" id="{A135C814-5F6E-BC0C-003F-665DD775CFC9}"/>
              </a:ext>
            </a:extLst>
          </p:cNvPr>
          <p:cNvSpPr txBox="1"/>
          <p:nvPr/>
        </p:nvSpPr>
        <p:spPr>
          <a:xfrm>
            <a:off x="6967538" y="2243464"/>
            <a:ext cx="5224462" cy="3323987"/>
          </a:xfrm>
          <a:prstGeom prst="rect">
            <a:avLst/>
          </a:prstGeom>
          <a:noFill/>
        </p:spPr>
        <p:txBody>
          <a:bodyPr wrap="square">
            <a:spAutoFit/>
          </a:bodyPr>
          <a:lstStyle/>
          <a:p>
            <a:pPr algn="l"/>
            <a:r>
              <a:rPr lang="en-US" sz="2400" b="0" i="0" u="none" strike="noStrike" dirty="0">
                <a:solidFill>
                  <a:srgbClr val="5252FF"/>
                </a:solidFill>
                <a:effectLst/>
                <a:latin typeface="OpenSans-Regular"/>
                <a:hlinkClick r:id="rId10"/>
              </a:rPr>
              <a:t>Notice of Annual Affidavit Process Change</a:t>
            </a:r>
            <a:endParaRPr lang="en-US" sz="2400" b="0" i="0" u="none" strike="noStrike" dirty="0">
              <a:solidFill>
                <a:srgbClr val="5252FF"/>
              </a:solidFill>
              <a:effectLst/>
              <a:latin typeface="OpenSans-Regular"/>
            </a:endParaRPr>
          </a:p>
          <a:p>
            <a:pPr algn="l">
              <a:buFont typeface="Arial" panose="020B0604020202020204" pitchFamily="34" charset="0"/>
              <a:buChar char="•"/>
            </a:pPr>
            <a:endParaRPr lang="en-US" sz="2400" b="0" i="0" dirty="0">
              <a:solidFill>
                <a:srgbClr val="222222"/>
              </a:solidFill>
              <a:effectLst/>
              <a:latin typeface="OpenSans-Regular"/>
            </a:endParaRPr>
          </a:p>
          <a:p>
            <a:pPr algn="l"/>
            <a:r>
              <a:rPr lang="en-US" sz="2400" b="0" i="0" u="none" strike="noStrike" dirty="0">
                <a:solidFill>
                  <a:srgbClr val="5252FF"/>
                </a:solidFill>
                <a:effectLst/>
                <a:latin typeface="OpenSans-Regular"/>
                <a:hlinkClick r:id="rId8"/>
              </a:rPr>
              <a:t>Annual No Change Affidavit Form</a:t>
            </a:r>
            <a:r>
              <a:rPr lang="en-US" sz="2400" b="0" i="0" dirty="0">
                <a:solidFill>
                  <a:srgbClr val="222222"/>
                </a:solidFill>
                <a:effectLst/>
                <a:latin typeface="OpenSans-Regular"/>
              </a:rPr>
              <a:t>​</a:t>
            </a:r>
            <a:br>
              <a:rPr lang="en-US" sz="2400" b="0" i="0" dirty="0">
                <a:solidFill>
                  <a:srgbClr val="222222"/>
                </a:solidFill>
                <a:effectLst/>
                <a:latin typeface="OpenSans-Regular"/>
              </a:rPr>
            </a:br>
            <a:endParaRPr lang="en-US" sz="2400" b="0" i="0" dirty="0">
              <a:solidFill>
                <a:srgbClr val="222222"/>
              </a:solidFill>
              <a:effectLst/>
              <a:latin typeface="OpenSans-Regular"/>
            </a:endParaRPr>
          </a:p>
          <a:p>
            <a:pPr algn="l"/>
            <a:r>
              <a:rPr lang="en-US" sz="2400" b="0" i="0" dirty="0">
                <a:solidFill>
                  <a:srgbClr val="222222"/>
                </a:solidFill>
                <a:effectLst/>
                <a:latin typeface="OpenSans-Regular"/>
              </a:rPr>
              <a:t>​</a:t>
            </a:r>
            <a:r>
              <a:rPr lang="en-US" sz="2400" b="0" i="0" u="none" strike="noStrike" dirty="0">
                <a:solidFill>
                  <a:srgbClr val="5252FF"/>
                </a:solidFill>
                <a:effectLst/>
                <a:latin typeface="OpenSans-Regular"/>
                <a:hlinkClick r:id="rId11"/>
              </a:rPr>
              <a:t>DBE Change to Business form</a:t>
            </a:r>
            <a:endParaRPr lang="en-US" sz="2400" b="0" i="0" u="none" strike="noStrike" dirty="0">
              <a:solidFill>
                <a:srgbClr val="5252FF"/>
              </a:solidFill>
              <a:effectLst/>
              <a:latin typeface="OpenSans-Regular"/>
            </a:endParaRPr>
          </a:p>
          <a:p>
            <a:pPr algn="l">
              <a:buFont typeface="Arial" panose="020B0604020202020204" pitchFamily="34" charset="0"/>
              <a:buChar char="•"/>
            </a:pPr>
            <a:endParaRPr lang="en-US" sz="2400" b="0" i="0" dirty="0">
              <a:solidFill>
                <a:srgbClr val="222222"/>
              </a:solidFill>
              <a:effectLst/>
              <a:latin typeface="OpenSans-Regular"/>
            </a:endParaRPr>
          </a:p>
          <a:p>
            <a:pPr algn="l"/>
            <a:r>
              <a:rPr lang="en-US" sz="2400" b="0" i="0" u="none" strike="noStrike" dirty="0">
                <a:solidFill>
                  <a:srgbClr val="5252FF"/>
                </a:solidFill>
                <a:effectLst/>
                <a:latin typeface="OpenSans-Regular"/>
                <a:hlinkClick r:id="rId12"/>
              </a:rPr>
              <a:t>​DBE Request for Tax​ Filing Extension​​</a:t>
            </a:r>
            <a:br>
              <a:rPr lang="en-US" b="0" i="0" dirty="0">
                <a:solidFill>
                  <a:srgbClr val="222222"/>
                </a:solidFill>
                <a:effectLst/>
                <a:latin typeface="OpenSans-Regular"/>
              </a:rPr>
            </a:br>
            <a:endParaRPr lang="en-US" b="0" i="0" dirty="0">
              <a:solidFill>
                <a:srgbClr val="222222"/>
              </a:solidFill>
              <a:effectLst/>
              <a:latin typeface="OpenSans-Regular"/>
            </a:endParaRPr>
          </a:p>
        </p:txBody>
      </p:sp>
      <p:pic>
        <p:nvPicPr>
          <p:cNvPr id="103445" name="Audio 103444">
            <a:hlinkClick r:id="" action="ppaction://media"/>
            <a:extLst>
              <a:ext uri="{FF2B5EF4-FFF2-40B4-BE49-F238E27FC236}">
                <a16:creationId xmlns:a16="http://schemas.microsoft.com/office/drawing/2014/main" id="{B47165EE-D0B2-DA53-112B-06A2EFA59789}"/>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4982015"/>
      </p:ext>
    </p:extLst>
  </p:cSld>
  <p:clrMapOvr>
    <a:masterClrMapping/>
  </p:clrMapOvr>
  <p:transition spd="slow" advTm="2305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4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344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53632" y="655023"/>
            <a:ext cx="11179376" cy="1000125"/>
          </a:xfrm>
        </p:spPr>
        <p:txBody>
          <a:bodyPr>
            <a:noAutofit/>
          </a:bodyPr>
          <a:lstStyle/>
          <a:p>
            <a:pPr>
              <a:defRPr/>
            </a:pPr>
            <a:r>
              <a:rPr lang="en-US" b="1" u="sng" spc="300" dirty="0">
                <a:solidFill>
                  <a:srgbClr val="004C97"/>
                </a:solidFill>
                <a:latin typeface="+mn-lt"/>
              </a:rPr>
              <a:t>DBE SUPPORT SERVICES						</a:t>
            </a:r>
            <a:br>
              <a:rPr lang="en-US" b="1" dirty="0">
                <a:latin typeface="+mn-lt"/>
              </a:rPr>
            </a:br>
            <a:r>
              <a:rPr lang="en-US" sz="3600" b="1" spc="300" dirty="0">
                <a:solidFill>
                  <a:srgbClr val="C00000"/>
                </a:solidFill>
                <a:latin typeface="+mn-lt"/>
              </a:rPr>
              <a:t>Business Growth and Development</a:t>
            </a:r>
            <a:br>
              <a:rPr lang="en-US" sz="4400" b="1" i="1" u="sng" spc="300" dirty="0">
                <a:solidFill>
                  <a:srgbClr val="C00000"/>
                </a:solidFill>
              </a:rPr>
            </a:br>
            <a:endParaRPr lang="en-US" b="1" dirty="0">
              <a:latin typeface="+mn-lt"/>
            </a:endParaRPr>
          </a:p>
        </p:txBody>
      </p:sp>
      <p:sp>
        <p:nvSpPr>
          <p:cNvPr id="6" name="Rectangle 3">
            <a:extLst>
              <a:ext uri="{FF2B5EF4-FFF2-40B4-BE49-F238E27FC236}">
                <a16:creationId xmlns:a16="http://schemas.microsoft.com/office/drawing/2014/main" id="{7F3589C5-EFD1-4AED-81BC-4BA807A87E66}"/>
              </a:ext>
            </a:extLst>
          </p:cNvPr>
          <p:cNvSpPr>
            <a:spLocks noGrp="1" noChangeArrowheads="1"/>
          </p:cNvSpPr>
          <p:nvPr/>
        </p:nvSpPr>
        <p:spPr bwMode="auto">
          <a:xfrm>
            <a:off x="-392897" y="1798553"/>
            <a:ext cx="11474016" cy="3962400"/>
          </a:xfrm>
          <a:prstGeom prst="rect">
            <a:avLst/>
          </a:prstGeom>
          <a:noFill/>
          <a:ln w="9525">
            <a:noFill/>
            <a:miter lim="800000"/>
            <a:headEnd/>
            <a:tailEnd/>
          </a:ln>
        </p:spPr>
        <p:txBody>
          <a:bodyPr/>
          <a:lstStyle/>
          <a:p>
            <a:pPr lvl="3" eaLnBrk="0" hangingPunct="0">
              <a:lnSpc>
                <a:spcPct val="150000"/>
              </a:lnSpc>
              <a:buClr>
                <a:schemeClr val="accent1"/>
              </a:buClr>
              <a:buSzPts val="2200"/>
            </a:pPr>
            <a:r>
              <a:rPr lang="en-US" sz="3200" dirty="0">
                <a:solidFill>
                  <a:srgbClr val="C00000"/>
                </a:solidFill>
                <a:hlinkClick r:id="rId5">
                  <a:extLst>
                    <a:ext uri="{A12FA001-AC4F-418D-AE19-62706E023703}">
                      <ahyp:hlinkClr xmlns:ahyp="http://schemas.microsoft.com/office/drawing/2018/hyperlinkcolor" val="tx"/>
                    </a:ext>
                  </a:extLst>
                </a:hlinkClick>
              </a:rPr>
              <a:t>Stakeholder Engagements </a:t>
            </a:r>
            <a:endParaRPr lang="en-US" sz="3200" dirty="0">
              <a:solidFill>
                <a:srgbClr val="C00000"/>
              </a:solidFill>
            </a:endParaRPr>
          </a:p>
          <a:p>
            <a:pPr lvl="3" eaLnBrk="0" hangingPunct="0">
              <a:lnSpc>
                <a:spcPct val="150000"/>
              </a:lnSpc>
              <a:buClr>
                <a:schemeClr val="accent1"/>
              </a:buClr>
              <a:buSzPts val="2200"/>
            </a:pPr>
            <a:r>
              <a:rPr lang="en-US" sz="3200" dirty="0">
                <a:solidFill>
                  <a:srgbClr val="004C97"/>
                </a:solidFill>
                <a:hlinkClick r:id="rId6">
                  <a:extLst>
                    <a:ext uri="{A12FA001-AC4F-418D-AE19-62706E023703}">
                      <ahyp:hlinkClr xmlns:ahyp="http://schemas.microsoft.com/office/drawing/2018/hyperlinkcolor" val="tx"/>
                    </a:ext>
                  </a:extLst>
                </a:hlinkClick>
              </a:rPr>
              <a:t>Networking Events</a:t>
            </a:r>
            <a:endParaRPr lang="en-US" sz="3200" dirty="0">
              <a:solidFill>
                <a:srgbClr val="004C97"/>
              </a:solidFill>
            </a:endParaRPr>
          </a:p>
          <a:p>
            <a:pPr lvl="3" eaLnBrk="0" hangingPunct="0">
              <a:lnSpc>
                <a:spcPct val="150000"/>
              </a:lnSpc>
              <a:buClr>
                <a:schemeClr val="accent1"/>
              </a:buClr>
              <a:buSzPts val="2200"/>
            </a:pPr>
            <a:r>
              <a:rPr lang="en-US" sz="3200" dirty="0">
                <a:solidFill>
                  <a:srgbClr val="004C97"/>
                </a:solidFill>
                <a:hlinkClick r:id="rId7">
                  <a:extLst>
                    <a:ext uri="{A12FA001-AC4F-418D-AE19-62706E023703}">
                      <ahyp:hlinkClr xmlns:ahyp="http://schemas.microsoft.com/office/drawing/2018/hyperlinkcolor" val="tx"/>
                    </a:ext>
                  </a:extLst>
                </a:hlinkClick>
              </a:rPr>
              <a:t>Newsletters and DBE Alerts</a:t>
            </a:r>
            <a:endParaRPr lang="en-US" sz="3200" dirty="0">
              <a:solidFill>
                <a:srgbClr val="004C97"/>
              </a:solidFill>
            </a:endParaRPr>
          </a:p>
          <a:p>
            <a:pPr lvl="3" eaLnBrk="0" hangingPunct="0">
              <a:lnSpc>
                <a:spcPct val="150000"/>
              </a:lnSpc>
              <a:buClr>
                <a:schemeClr val="accent1"/>
              </a:buClr>
              <a:buSzPts val="2200"/>
            </a:pPr>
            <a:r>
              <a:rPr lang="en-US" sz="3200" dirty="0">
                <a:solidFill>
                  <a:srgbClr val="004C97"/>
                </a:solidFill>
                <a:hlinkClick r:id="rId8">
                  <a:extLst>
                    <a:ext uri="{A12FA001-AC4F-418D-AE19-62706E023703}">
                      <ahyp:hlinkClr xmlns:ahyp="http://schemas.microsoft.com/office/drawing/2018/hyperlinkcolor" val="tx"/>
                    </a:ext>
                  </a:extLst>
                </a:hlinkClick>
              </a:rPr>
              <a:t>Mentor Protégé Program</a:t>
            </a:r>
            <a:endParaRPr lang="en-US" sz="3200" dirty="0">
              <a:solidFill>
                <a:srgbClr val="004C97"/>
              </a:solidFill>
            </a:endParaRPr>
          </a:p>
          <a:p>
            <a:pPr lvl="3" eaLnBrk="0" hangingPunct="0">
              <a:lnSpc>
                <a:spcPct val="150000"/>
              </a:lnSpc>
              <a:buClr>
                <a:schemeClr val="accent1"/>
              </a:buClr>
              <a:buSzPts val="2200"/>
            </a:pPr>
            <a:r>
              <a:rPr lang="en-US" sz="3200" dirty="0">
                <a:solidFill>
                  <a:srgbClr val="004C97"/>
                </a:solidFill>
                <a:hlinkClick r:id="rId8">
                  <a:extLst>
                    <a:ext uri="{A12FA001-AC4F-418D-AE19-62706E023703}">
                      <ahyp:hlinkClr xmlns:ahyp="http://schemas.microsoft.com/office/drawing/2018/hyperlinkcolor" val="tx"/>
                    </a:ext>
                  </a:extLst>
                </a:hlinkClick>
              </a:rPr>
              <a:t>Mobilization Loan Guaranty</a:t>
            </a:r>
            <a:endParaRPr lang="en-US" sz="3200" dirty="0">
              <a:solidFill>
                <a:srgbClr val="004C97"/>
              </a:solidFill>
            </a:endParaRPr>
          </a:p>
          <a:p>
            <a:pPr lvl="4" eaLnBrk="0" hangingPunct="0">
              <a:lnSpc>
                <a:spcPct val="150000"/>
              </a:lnSpc>
              <a:buClr>
                <a:schemeClr val="accent1"/>
              </a:buClr>
              <a:buSzPts val="2200"/>
            </a:pPr>
            <a:endParaRPr lang="en-US" sz="4000" dirty="0"/>
          </a:p>
          <a:p>
            <a:pPr eaLnBrk="0" hangingPunct="0">
              <a:lnSpc>
                <a:spcPct val="140000"/>
              </a:lnSpc>
              <a:buClr>
                <a:schemeClr val="accent1"/>
              </a:buClr>
              <a:buSzPts val="2200"/>
              <a:buFont typeface="Wingdings" pitchFamily="2" charset="2"/>
              <a:buNone/>
            </a:pPr>
            <a:endParaRPr lang="en-US" sz="2000" b="1" dirty="0">
              <a:latin typeface="Arial" charset="0"/>
            </a:endParaRPr>
          </a:p>
        </p:txBody>
      </p:sp>
      <p:pic>
        <p:nvPicPr>
          <p:cNvPr id="9" name="Picture 8" descr="Table&#10;&#10;Description automatically generated">
            <a:extLst>
              <a:ext uri="{FF2B5EF4-FFF2-40B4-BE49-F238E27FC236}">
                <a16:creationId xmlns:a16="http://schemas.microsoft.com/office/drawing/2014/main" id="{376C1430-FFAF-58D3-CEF1-E098B413974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2064"/>
          <a:stretch/>
        </p:blipFill>
        <p:spPr>
          <a:xfrm>
            <a:off x="7280804" y="1798553"/>
            <a:ext cx="3601532" cy="4161559"/>
          </a:xfrm>
          <a:prstGeom prst="rect">
            <a:avLst/>
          </a:prstGeom>
        </p:spPr>
      </p:pic>
      <p:pic>
        <p:nvPicPr>
          <p:cNvPr id="5" name="Audio 4">
            <a:hlinkClick r:id="" action="ppaction://media"/>
            <a:extLst>
              <a:ext uri="{FF2B5EF4-FFF2-40B4-BE49-F238E27FC236}">
                <a16:creationId xmlns:a16="http://schemas.microsoft.com/office/drawing/2014/main" id="{456DE08B-FA42-2AB0-A941-313839ACD3F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54652216"/>
      </p:ext>
    </p:extLst>
  </p:cSld>
  <p:clrMapOvr>
    <a:masterClrMapping/>
  </p:clrMapOvr>
  <p:transition spd="slow" advTm="3870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53632" y="655023"/>
            <a:ext cx="11179376" cy="1000125"/>
          </a:xfrm>
        </p:spPr>
        <p:txBody>
          <a:bodyPr>
            <a:noAutofit/>
          </a:bodyPr>
          <a:lstStyle/>
          <a:p>
            <a:pPr>
              <a:defRPr/>
            </a:pPr>
            <a:r>
              <a:rPr lang="en-US" b="1" u="sng" spc="300" dirty="0">
                <a:solidFill>
                  <a:srgbClr val="004C97"/>
                </a:solidFill>
                <a:latin typeface="+mn-lt"/>
              </a:rPr>
              <a:t>DBE SUPPORT SERVICES						</a:t>
            </a:r>
            <a:br>
              <a:rPr lang="en-US" b="1" dirty="0">
                <a:latin typeface="+mn-lt"/>
              </a:rPr>
            </a:br>
            <a:r>
              <a:rPr lang="en-US" sz="3600" b="1" spc="300" dirty="0">
                <a:solidFill>
                  <a:srgbClr val="C00000"/>
                </a:solidFill>
                <a:latin typeface="+mn-lt"/>
              </a:rPr>
              <a:t>Business Growth and Development</a:t>
            </a:r>
            <a:br>
              <a:rPr lang="en-US" sz="4400" b="1" i="1" u="sng" spc="300" dirty="0">
                <a:solidFill>
                  <a:srgbClr val="C00000"/>
                </a:solidFill>
              </a:rPr>
            </a:br>
            <a:endParaRPr lang="en-US" b="1" dirty="0">
              <a:latin typeface="+mn-lt"/>
            </a:endParaRPr>
          </a:p>
        </p:txBody>
      </p:sp>
      <p:pic>
        <p:nvPicPr>
          <p:cNvPr id="5" name="Picture 4" descr="Text&#10;&#10;Description automatically generated">
            <a:extLst>
              <a:ext uri="{FF2B5EF4-FFF2-40B4-BE49-F238E27FC236}">
                <a16:creationId xmlns:a16="http://schemas.microsoft.com/office/drawing/2014/main" id="{4F70FAE1-E2E7-73B3-2AC7-B2B2606A84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999566"/>
            <a:ext cx="3184674" cy="3904792"/>
          </a:xfrm>
          <a:prstGeom prst="rect">
            <a:avLst/>
          </a:prstGeom>
        </p:spPr>
      </p:pic>
      <p:sp>
        <p:nvSpPr>
          <p:cNvPr id="2" name="Rectangle 3">
            <a:extLst>
              <a:ext uri="{FF2B5EF4-FFF2-40B4-BE49-F238E27FC236}">
                <a16:creationId xmlns:a16="http://schemas.microsoft.com/office/drawing/2014/main" id="{D43A8BA9-A397-1211-B658-B243D01B797A}"/>
              </a:ext>
            </a:extLst>
          </p:cNvPr>
          <p:cNvSpPr>
            <a:spLocks noGrp="1" noChangeArrowheads="1"/>
          </p:cNvSpPr>
          <p:nvPr/>
        </p:nvSpPr>
        <p:spPr bwMode="auto">
          <a:xfrm>
            <a:off x="-392897" y="1798553"/>
            <a:ext cx="11474016" cy="3962400"/>
          </a:xfrm>
          <a:prstGeom prst="rect">
            <a:avLst/>
          </a:prstGeom>
          <a:noFill/>
          <a:ln w="9525">
            <a:noFill/>
            <a:miter lim="800000"/>
            <a:headEnd/>
            <a:tailEnd/>
          </a:ln>
        </p:spPr>
        <p:txBody>
          <a:bodyPr/>
          <a:lstStyle/>
          <a:p>
            <a:pPr lvl="3" eaLnBrk="0" hangingPunct="0">
              <a:lnSpc>
                <a:spcPct val="150000"/>
              </a:lnSpc>
              <a:buClr>
                <a:schemeClr val="accent1"/>
              </a:buClr>
              <a:buSzPts val="2200"/>
            </a:pPr>
            <a:r>
              <a:rPr lang="en-US" sz="3200" dirty="0">
                <a:solidFill>
                  <a:srgbClr val="004C97"/>
                </a:solidFill>
                <a:hlinkClick r:id="rId6">
                  <a:extLst>
                    <a:ext uri="{A12FA001-AC4F-418D-AE19-62706E023703}">
                      <ahyp:hlinkClr xmlns:ahyp="http://schemas.microsoft.com/office/drawing/2018/hyperlinkcolor" val="tx"/>
                    </a:ext>
                  </a:extLst>
                </a:hlinkClick>
              </a:rPr>
              <a:t>Stakeholder Engagements </a:t>
            </a:r>
            <a:endParaRPr lang="en-US" sz="3200" dirty="0">
              <a:solidFill>
                <a:srgbClr val="004C97"/>
              </a:solidFill>
            </a:endParaRPr>
          </a:p>
          <a:p>
            <a:pPr lvl="3" eaLnBrk="0" hangingPunct="0">
              <a:lnSpc>
                <a:spcPct val="150000"/>
              </a:lnSpc>
              <a:buClr>
                <a:schemeClr val="accent1"/>
              </a:buClr>
              <a:buSzPts val="2200"/>
            </a:pPr>
            <a:r>
              <a:rPr lang="en-US" sz="3200" dirty="0">
                <a:solidFill>
                  <a:srgbClr val="C00000"/>
                </a:solidFill>
                <a:hlinkClick r:id="rId7">
                  <a:extLst>
                    <a:ext uri="{A12FA001-AC4F-418D-AE19-62706E023703}">
                      <ahyp:hlinkClr xmlns:ahyp="http://schemas.microsoft.com/office/drawing/2018/hyperlinkcolor" val="tx"/>
                    </a:ext>
                  </a:extLst>
                </a:hlinkClick>
              </a:rPr>
              <a:t>Networking Events</a:t>
            </a:r>
            <a:endParaRPr lang="en-US" sz="3200" dirty="0">
              <a:solidFill>
                <a:srgbClr val="C00000"/>
              </a:solidFill>
            </a:endParaRPr>
          </a:p>
          <a:p>
            <a:pPr lvl="3" eaLnBrk="0" hangingPunct="0">
              <a:lnSpc>
                <a:spcPct val="150000"/>
              </a:lnSpc>
              <a:buClr>
                <a:schemeClr val="accent1"/>
              </a:buClr>
              <a:buSzPts val="2200"/>
            </a:pPr>
            <a:r>
              <a:rPr lang="en-US" sz="3200" dirty="0">
                <a:solidFill>
                  <a:srgbClr val="004C97"/>
                </a:solidFill>
                <a:hlinkClick r:id="rId8">
                  <a:extLst>
                    <a:ext uri="{A12FA001-AC4F-418D-AE19-62706E023703}">
                      <ahyp:hlinkClr xmlns:ahyp="http://schemas.microsoft.com/office/drawing/2018/hyperlinkcolor" val="tx"/>
                    </a:ext>
                  </a:extLst>
                </a:hlinkClick>
              </a:rPr>
              <a:t>Newsletters and DBE Alerts</a:t>
            </a:r>
            <a:endParaRPr lang="en-US" sz="3200" dirty="0">
              <a:solidFill>
                <a:srgbClr val="004C97"/>
              </a:solidFill>
            </a:endParaRPr>
          </a:p>
          <a:p>
            <a:pPr lvl="3" eaLnBrk="0" hangingPunct="0">
              <a:lnSpc>
                <a:spcPct val="150000"/>
              </a:lnSpc>
              <a:buClr>
                <a:schemeClr val="accent1"/>
              </a:buClr>
              <a:buSzPts val="2200"/>
            </a:pPr>
            <a:r>
              <a:rPr lang="en-US" sz="3200" dirty="0">
                <a:solidFill>
                  <a:srgbClr val="004C97"/>
                </a:solidFill>
                <a:hlinkClick r:id="rId9">
                  <a:extLst>
                    <a:ext uri="{A12FA001-AC4F-418D-AE19-62706E023703}">
                      <ahyp:hlinkClr xmlns:ahyp="http://schemas.microsoft.com/office/drawing/2018/hyperlinkcolor" val="tx"/>
                    </a:ext>
                  </a:extLst>
                </a:hlinkClick>
              </a:rPr>
              <a:t>Mentor Protégé Program</a:t>
            </a:r>
            <a:endParaRPr lang="en-US" sz="3200" dirty="0">
              <a:solidFill>
                <a:srgbClr val="004C97"/>
              </a:solidFill>
            </a:endParaRPr>
          </a:p>
          <a:p>
            <a:pPr lvl="3" eaLnBrk="0" hangingPunct="0">
              <a:lnSpc>
                <a:spcPct val="150000"/>
              </a:lnSpc>
              <a:buClr>
                <a:schemeClr val="accent1"/>
              </a:buClr>
              <a:buSzPts val="2200"/>
            </a:pPr>
            <a:r>
              <a:rPr lang="en-US" sz="3200" dirty="0">
                <a:solidFill>
                  <a:srgbClr val="004C97"/>
                </a:solidFill>
                <a:hlinkClick r:id="rId9">
                  <a:extLst>
                    <a:ext uri="{A12FA001-AC4F-418D-AE19-62706E023703}">
                      <ahyp:hlinkClr xmlns:ahyp="http://schemas.microsoft.com/office/drawing/2018/hyperlinkcolor" val="tx"/>
                    </a:ext>
                  </a:extLst>
                </a:hlinkClick>
              </a:rPr>
              <a:t>Mobilization Loan Guaranty</a:t>
            </a:r>
            <a:endParaRPr lang="en-US" sz="3200" dirty="0">
              <a:solidFill>
                <a:srgbClr val="004C97"/>
              </a:solidFill>
            </a:endParaRPr>
          </a:p>
          <a:p>
            <a:pPr lvl="4" eaLnBrk="0" hangingPunct="0">
              <a:lnSpc>
                <a:spcPct val="150000"/>
              </a:lnSpc>
              <a:buClr>
                <a:schemeClr val="accent1"/>
              </a:buClr>
              <a:buSzPts val="2200"/>
            </a:pPr>
            <a:endParaRPr lang="en-US" sz="4000" dirty="0"/>
          </a:p>
          <a:p>
            <a:pPr eaLnBrk="0" hangingPunct="0">
              <a:lnSpc>
                <a:spcPct val="140000"/>
              </a:lnSpc>
              <a:buClr>
                <a:schemeClr val="accent1"/>
              </a:buClr>
              <a:buSzPts val="2200"/>
              <a:buFont typeface="Wingdings" pitchFamily="2" charset="2"/>
              <a:buNone/>
            </a:pPr>
            <a:endParaRPr lang="en-US" sz="2000" b="1" dirty="0">
              <a:latin typeface="Arial" charset="0"/>
            </a:endParaRPr>
          </a:p>
        </p:txBody>
      </p:sp>
      <p:pic>
        <p:nvPicPr>
          <p:cNvPr id="4" name="Picture 3" descr="A picture containing calendar&#10;&#10;Description automatically generated">
            <a:extLst>
              <a:ext uri="{FF2B5EF4-FFF2-40B4-BE49-F238E27FC236}">
                <a16:creationId xmlns:a16="http://schemas.microsoft.com/office/drawing/2014/main" id="{EC95BAC6-B782-355E-333A-4BE16E819C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80674" y="1999566"/>
            <a:ext cx="2956560" cy="3904792"/>
          </a:xfrm>
          <a:prstGeom prst="rect">
            <a:avLst/>
          </a:prstGeom>
        </p:spPr>
      </p:pic>
      <p:pic>
        <p:nvPicPr>
          <p:cNvPr id="30" name="Audio 29">
            <a:hlinkClick r:id="" action="ppaction://media"/>
            <a:extLst>
              <a:ext uri="{FF2B5EF4-FFF2-40B4-BE49-F238E27FC236}">
                <a16:creationId xmlns:a16="http://schemas.microsoft.com/office/drawing/2014/main" id="{0CE9BB81-6139-15E5-2849-9ECB3E8C5DC5}"/>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80296426"/>
      </p:ext>
    </p:extLst>
  </p:cSld>
  <p:clrMapOvr>
    <a:masterClrMapping/>
  </p:clrMapOvr>
  <p:transition spd="slow" advTm="3520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theme/theme1.xml><?xml version="1.0" encoding="utf-8"?>
<a:theme xmlns:a="http://schemas.openxmlformats.org/drawingml/2006/main" name="1_Title slide - blue - option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lank gra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blu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 - gray - option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slide - gray - option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itle slide - gray - optio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slide - gray - option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idescreen gra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9B479DE97358D43AEB72738EE1F2D08" ma:contentTypeVersion="2" ma:contentTypeDescription="Create a new document." ma:contentTypeScope="" ma:versionID="e84e99397d58fb10d4eb13022cdaac12">
  <xsd:schema xmlns:xsd="http://www.w3.org/2001/XMLSchema" xmlns:xs="http://www.w3.org/2001/XMLSchema" xmlns:p="http://schemas.microsoft.com/office/2006/metadata/properties" xmlns:ns1="http://schemas.microsoft.com/sharepoint/v3" xmlns:ns2="a8b72882-1d02-4704-8464-4e9c6e9dc531" targetNamespace="http://schemas.microsoft.com/office/2006/metadata/properties" ma:root="true" ma:fieldsID="1130da5a4dba49e90a4d167926946bc3" ns1:_="" ns2:_="">
    <xsd:import namespace="http://schemas.microsoft.com/sharepoint/v3"/>
    <xsd:import namespace="a8b72882-1d02-4704-8464-4e9c6e9dc531"/>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8b72882-1d02-4704-8464-4e9c6e9dc531"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98C0E6-5184-45C1-BA84-4B4270C9ED43}">
  <ds:schemaRefs>
    <ds:schemaRef ds:uri="http://schemas.microsoft.com/sharepoint/v3"/>
    <ds:schemaRef ds:uri="http://schemas.microsoft.com/office/2006/documentManagement/types"/>
    <ds:schemaRef ds:uri="http://purl.org/dc/terms/"/>
    <ds:schemaRef ds:uri="http://purl.org/dc/dcmitype/"/>
    <ds:schemaRef ds:uri="7d342aa1-059c-4e84-8b26-50d0fb93f078"/>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077c9a81-7f24-4f5d-afa4-e4d444f2c472"/>
    <ds:schemaRef ds:uri="http://www.w3.org/XML/1998/namespace"/>
  </ds:schemaRefs>
</ds:datastoreItem>
</file>

<file path=customXml/itemProps2.xml><?xml version="1.0" encoding="utf-8"?>
<ds:datastoreItem xmlns:ds="http://schemas.openxmlformats.org/officeDocument/2006/customXml" ds:itemID="{518D9B26-9C5F-43E7-AE20-4DBD060E9C8D}"/>
</file>

<file path=customXml/itemProps3.xml><?xml version="1.0" encoding="utf-8"?>
<ds:datastoreItem xmlns:ds="http://schemas.openxmlformats.org/officeDocument/2006/customXml" ds:itemID="{01B04C44-2D50-429B-A09E-905FE0722D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54845</TotalTime>
  <Words>3376</Words>
  <Application>Microsoft Office PowerPoint</Application>
  <PresentationFormat>Widescreen</PresentationFormat>
  <Paragraphs>257</Paragraphs>
  <Slides>20</Slides>
  <Notes>20</Notes>
  <HiddenSlides>0</HiddenSlides>
  <MMClips>21</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20</vt:i4>
      </vt:variant>
    </vt:vector>
  </HeadingPairs>
  <TitlesOfParts>
    <vt:vector size="38" baseType="lpstr">
      <vt:lpstr>Arial</vt:lpstr>
      <vt:lpstr>Arial Narrow</vt:lpstr>
      <vt:lpstr>Calibri</vt:lpstr>
      <vt:lpstr>Calibri Light</vt:lpstr>
      <vt:lpstr>Courier New</vt:lpstr>
      <vt:lpstr>Gill Sans MT</vt:lpstr>
      <vt:lpstr>OpenSans-Regular</vt:lpstr>
      <vt:lpstr>Wingdings</vt:lpstr>
      <vt:lpstr>1_Title slide - blue - option 4</vt:lpstr>
      <vt:lpstr>blank blue</vt:lpstr>
      <vt:lpstr>Title slide - gray - option 1</vt:lpstr>
      <vt:lpstr>Title slide - gray - option 2</vt:lpstr>
      <vt:lpstr>Title slide - gray - option 3</vt:lpstr>
      <vt:lpstr>Title slide - gray - option 4</vt:lpstr>
      <vt:lpstr>Widescreen gray</vt:lpstr>
      <vt:lpstr>1_Custom Design</vt:lpstr>
      <vt:lpstr>Custom Design</vt:lpstr>
      <vt:lpstr>blank gray</vt:lpstr>
      <vt:lpstr>PowerPoint Presentation</vt:lpstr>
      <vt:lpstr>PowerPoint Presentation</vt:lpstr>
      <vt:lpstr>DBE SUPPORT SERVICES (DBESS)    Agenda </vt:lpstr>
      <vt:lpstr>DBE SUPPORT SERVICES (DBESS)    Resource Center 6150 W. Fond Du Lac Ave, Milwaukee, WI </vt:lpstr>
      <vt:lpstr>DBE SUPPORT SERVICES      Dedicated Programs for Sustainability and Success </vt:lpstr>
      <vt:lpstr>DBE SUPPORT SERVICES      Management and Technical Assistance </vt:lpstr>
      <vt:lpstr>DBE SUPPORT SERVICES       </vt:lpstr>
      <vt:lpstr>DBE SUPPORT SERVICES       Business Growth and Development </vt:lpstr>
      <vt:lpstr>DBE SUPPORT SERVICES       Business Growth and Development </vt:lpstr>
      <vt:lpstr>DBE SUPPORT SERVICES       Newsletters and DBE Alerts</vt:lpstr>
      <vt:lpstr>DBE SUPPORT SERVICES       Business Growth and Development </vt:lpstr>
      <vt:lpstr>DBE SUPPORT SERVICES         Mentor Protégé Program purpose and benefits </vt:lpstr>
      <vt:lpstr>DBE SUPPORT SERVICES      DBE Coaching</vt:lpstr>
      <vt:lpstr>DBE SUPPORT SERVICES       Loan Mobilization Guaranty Program</vt:lpstr>
      <vt:lpstr>DBE SUPPORT SERVICES      Highway Technician Certification Program   </vt:lpstr>
      <vt:lpstr>DBE SUPPORT SERVICES      Highway Construction Skills Training (HCST) </vt:lpstr>
      <vt:lpstr>DBE SUPPORT SERVICES      </vt:lpstr>
      <vt:lpstr>PowerPoint Presentation</vt:lpstr>
      <vt:lpstr>PowerPoint Presentation</vt:lpstr>
      <vt:lpstr>Questions on DBE Support Services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DBE Support Services for Highway Construction</dc:title>
  <dc:creator>KIRKPATRICK, MARY K</dc:creator>
  <cp:lastModifiedBy>Adams, Sara A - DOT</cp:lastModifiedBy>
  <cp:revision>407</cp:revision>
  <cp:lastPrinted>2023-09-18T13:59:07Z</cp:lastPrinted>
  <dcterms:created xsi:type="dcterms:W3CDTF">2017-03-24T16:34:12Z</dcterms:created>
  <dcterms:modified xsi:type="dcterms:W3CDTF">2023-11-30T22:28:15Z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0x010100E9B479DE97358D43AEB72738EE1F2D08</vt:lpwstr>
  </property>
  <property fmtid="{D5CDD505-2E9C-101B-9397-08002B2CF9AE}" pid="3" name="MyDOTNavigation">
    <vt:lpwstr>365;#Forms, TAMs and Documents|627cc5b7-e4be-4e64-a1b6-713fb58cd8c3</vt:lpwstr>
  </property>
  <property fmtid="{D5CDD505-2E9C-101B-9397-08002B2CF9AE}" pid="4" name="MyDOTKeywords">
    <vt:lpwstr>308;#Power Point|91c5ccfe-5412-4d60-ad95-adf113dd6163</vt:lpwstr>
  </property>
</Properties>
</file>